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6" r:id="rId2"/>
    <p:sldId id="308" r:id="rId3"/>
    <p:sldId id="309" r:id="rId4"/>
    <p:sldId id="310" r:id="rId5"/>
    <p:sldId id="311" r:id="rId6"/>
    <p:sldId id="284" r:id="rId7"/>
    <p:sldId id="285" r:id="rId8"/>
    <p:sldId id="316" r:id="rId9"/>
    <p:sldId id="286" r:id="rId10"/>
    <p:sldId id="287" r:id="rId11"/>
    <p:sldId id="288" r:id="rId12"/>
    <p:sldId id="289" r:id="rId13"/>
    <p:sldId id="319" r:id="rId14"/>
    <p:sldId id="290" r:id="rId15"/>
    <p:sldId id="291" r:id="rId16"/>
    <p:sldId id="293" r:id="rId17"/>
    <p:sldId id="292" r:id="rId18"/>
    <p:sldId id="301" r:id="rId19"/>
    <p:sldId id="298" r:id="rId20"/>
    <p:sldId id="297" r:id="rId21"/>
    <p:sldId id="299" r:id="rId22"/>
    <p:sldId id="312" r:id="rId23"/>
    <p:sldId id="313" r:id="rId24"/>
    <p:sldId id="314" r:id="rId25"/>
    <p:sldId id="315" r:id="rId26"/>
    <p:sldId id="280" r:id="rId27"/>
    <p:sldId id="281"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6" Type="http://schemas.openxmlformats.org/officeDocument/2006/relationships/image" Target="../media/image48.wmf"/><Relationship Id="rId5" Type="http://schemas.openxmlformats.org/officeDocument/2006/relationships/image" Target="../media/image47.wmf"/><Relationship Id="rId4" Type="http://schemas.openxmlformats.org/officeDocument/2006/relationships/image" Target="../media/image4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5" Type="http://schemas.openxmlformats.org/officeDocument/2006/relationships/image" Target="../media/image56.wmf"/><Relationship Id="rId4" Type="http://schemas.openxmlformats.org/officeDocument/2006/relationships/image" Target="../media/image5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5" Type="http://schemas.openxmlformats.org/officeDocument/2006/relationships/image" Target="../media/image66.wmf"/><Relationship Id="rId4"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5" Type="http://schemas.openxmlformats.org/officeDocument/2006/relationships/image" Target="../media/image71.wmf"/><Relationship Id="rId4"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3.wmf"/><Relationship Id="rId1" Type="http://schemas.openxmlformats.org/officeDocument/2006/relationships/image" Target="../media/image72.wmf"/><Relationship Id="rId6" Type="http://schemas.openxmlformats.org/officeDocument/2006/relationships/image" Target="../media/image77.wmf"/><Relationship Id="rId5" Type="http://schemas.openxmlformats.org/officeDocument/2006/relationships/image" Target="../media/image76.wmf"/><Relationship Id="rId4" Type="http://schemas.openxmlformats.org/officeDocument/2006/relationships/image" Target="../media/image75.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 Id="rId4"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5" Type="http://schemas.openxmlformats.org/officeDocument/2006/relationships/image" Target="../media/image42.wmf"/><Relationship Id="rId4"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204218-56B9-416A-B7C8-1DF9B6F5498B}" type="datetimeFigureOut">
              <a:rPr lang="ru-RU" smtClean="0"/>
              <a:t>18.04.2018</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01F985-9444-4D8C-899D-94D9E457875E}" type="slidenum">
              <a:rPr lang="ru-RU" smtClean="0"/>
              <a:t>‹#›</a:t>
            </a:fld>
            <a:endParaRPr lang="ru-RU"/>
          </a:p>
        </p:txBody>
      </p:sp>
    </p:spTree>
    <p:extLst>
      <p:ext uri="{BB962C8B-B14F-4D97-AF65-F5344CB8AC3E}">
        <p14:creationId xmlns:p14="http://schemas.microsoft.com/office/powerpoint/2010/main" val="462837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en-US" dirty="0" smtClean="0"/>
          </a:p>
        </p:txBody>
      </p:sp>
      <p:sp>
        <p:nvSpPr>
          <p:cNvPr id="4" name="Номер слайда 3"/>
          <p:cNvSpPr>
            <a:spLocks noGrp="1"/>
          </p:cNvSpPr>
          <p:nvPr>
            <p:ph type="sldNum" sz="quarter" idx="10"/>
          </p:nvPr>
        </p:nvSpPr>
        <p:spPr/>
        <p:txBody>
          <a:bodyPr/>
          <a:lstStyle/>
          <a:p>
            <a:fld id="{E4BDD82E-4B6E-4F65-B65E-0F1375D2BC43}"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p>
            <a:fld id="{5303D208-9807-4013-B034-777772123938}" type="datetime1">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518078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0C4036FD-3FF7-4A74-AFEE-87CAC3EB8F4D}" type="datetime1">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3124609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46582EE2-27AA-4C08-AA86-01505AD294C0}" type="datetime1">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309330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697BED9C-4E24-4478-BF3B-92FB8D4AD17B}" type="datetime1">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842136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F9CA73-19A3-4627-9D07-7EECB11E6CAA}" type="datetime1">
              <a:rPr lang="ru-RU" smtClean="0"/>
              <a:t>18.04.2018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85613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p>
            <a:fld id="{79D81150-B32F-40C3-8491-8B45E423E740}" type="datetime1">
              <a:rPr lang="ru-RU" smtClean="0"/>
              <a:t>18.04.2018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1793280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p>
            <a:fld id="{69B59BF3-8A04-45E2-B502-CB785B98D45E}" type="datetime1">
              <a:rPr lang="ru-RU" smtClean="0"/>
              <a:t>18.04.2018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606391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p>
            <a:fld id="{9D751001-0F27-4A2A-ABDD-330D6931E704}" type="datetime1">
              <a:rPr lang="ru-RU" smtClean="0"/>
              <a:t>18.04.2018</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327228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09040-8660-49F0-AEC7-5045CFF0B30F}" type="datetime1">
              <a:rPr lang="ru-RU" smtClean="0"/>
              <a:t>18.04.2018</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1441085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543869-FC04-4DD8-9717-EB610D5F736D}" type="datetime1">
              <a:rPr lang="ru-RU" smtClean="0"/>
              <a:t>18.04.2018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1348769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482F4-D1A6-4DCC-B34C-BE2ECBEEC0D6}" type="datetime1">
              <a:rPr lang="ru-RU" smtClean="0"/>
              <a:t>18.04.2018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29BEAB8-68BB-4429-B87F-176447143671}" type="slidenum">
              <a:rPr lang="ru-RU" smtClean="0"/>
              <a:t>‹#›</a:t>
            </a:fld>
            <a:endParaRPr lang="ru-RU"/>
          </a:p>
        </p:txBody>
      </p:sp>
    </p:spTree>
    <p:extLst>
      <p:ext uri="{BB962C8B-B14F-4D97-AF65-F5344CB8AC3E}">
        <p14:creationId xmlns:p14="http://schemas.microsoft.com/office/powerpoint/2010/main" val="197743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ru-R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CD88C-E63E-444E-9ACB-B45B50FC4FFD}" type="datetime1">
              <a:rPr lang="ru-RU" smtClean="0"/>
              <a:t>18.04.2018</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9BEAB8-68BB-4429-B87F-176447143671}" type="slidenum">
              <a:rPr lang="ru-RU" smtClean="0"/>
              <a:t>‹#›</a:t>
            </a:fld>
            <a:endParaRPr lang="ru-RU"/>
          </a:p>
        </p:txBody>
      </p:sp>
    </p:spTree>
    <p:extLst>
      <p:ext uri="{BB962C8B-B14F-4D97-AF65-F5344CB8AC3E}">
        <p14:creationId xmlns:p14="http://schemas.microsoft.com/office/powerpoint/2010/main" val="2528451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0.wmf"/><Relationship Id="rId13" Type="http://schemas.openxmlformats.org/officeDocument/2006/relationships/oleObject" Target="../embeddings/oleObject24.bin"/><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9.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22.bin"/><Relationship Id="rId14" Type="http://schemas.openxmlformats.org/officeDocument/2006/relationships/image" Target="../media/image33.wmf"/></Relationships>
</file>

<file path=ppt/slides/_rels/slide1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openxmlformats.org/officeDocument/2006/relationships/image" Target="../media/image35.wmf"/><Relationship Id="rId5" Type="http://schemas.openxmlformats.org/officeDocument/2006/relationships/oleObject" Target="../embeddings/oleObject26.bin"/><Relationship Id="rId10" Type="http://schemas.openxmlformats.org/officeDocument/2006/relationships/image" Target="../media/image37.wmf"/><Relationship Id="rId4" Type="http://schemas.openxmlformats.org/officeDocument/2006/relationships/image" Target="../media/image34.wmf"/><Relationship Id="rId9" Type="http://schemas.openxmlformats.org/officeDocument/2006/relationships/oleObject" Target="../embeddings/oleObject28.bin"/></Relationships>
</file>

<file path=ppt/slides/_rels/slide12.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42.w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image" Target="../media/image39.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2.bin"/></Relationships>
</file>

<file path=ppt/slides/_rels/slide13.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7.wmf"/><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44.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6.wmf"/><Relationship Id="rId4" Type="http://schemas.openxmlformats.org/officeDocument/2006/relationships/image" Target="../media/image43.wmf"/><Relationship Id="rId9" Type="http://schemas.openxmlformats.org/officeDocument/2006/relationships/oleObject" Target="../embeddings/oleObject37.bin"/><Relationship Id="rId14" Type="http://schemas.openxmlformats.org/officeDocument/2006/relationships/image" Target="../media/image48.wmf"/></Relationships>
</file>

<file path=ppt/slides/_rels/slide14.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50.wmf"/><Relationship Id="rId5" Type="http://schemas.openxmlformats.org/officeDocument/2006/relationships/oleObject" Target="../embeddings/oleObject41.bin"/><Relationship Id="rId4" Type="http://schemas.openxmlformats.org/officeDocument/2006/relationships/image" Target="../media/image49.wmf"/></Relationships>
</file>

<file path=ppt/slides/_rels/slide15.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6.wmf"/><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53.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55.wmf"/><Relationship Id="rId4" Type="http://schemas.openxmlformats.org/officeDocument/2006/relationships/image" Target="../media/image52.wmf"/><Relationship Id="rId9" Type="http://schemas.openxmlformats.org/officeDocument/2006/relationships/oleObject" Target="../embeddings/oleObject46.bin"/></Relationships>
</file>

<file path=ppt/slides/_rels/slide16.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48.bin"/><Relationship Id="rId7" Type="http://schemas.openxmlformats.org/officeDocument/2006/relationships/oleObject" Target="../embeddings/oleObject50.bin"/><Relationship Id="rId12" Type="http://schemas.openxmlformats.org/officeDocument/2006/relationships/image" Target="../media/image61.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58.wmf"/><Relationship Id="rId11" Type="http://schemas.openxmlformats.org/officeDocument/2006/relationships/oleObject" Target="../embeddings/oleObject52.bin"/><Relationship Id="rId5" Type="http://schemas.openxmlformats.org/officeDocument/2006/relationships/oleObject" Target="../embeddings/oleObject49.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1.bin"/></Relationships>
</file>

<file path=ppt/slides/_rels/slide17.xml.rels><?xml version="1.0" encoding="UTF-8" standalone="yes"?>
<Relationships xmlns="http://schemas.openxmlformats.org/package/2006/relationships"><Relationship Id="rId8" Type="http://schemas.openxmlformats.org/officeDocument/2006/relationships/image" Target="../media/image64.wmf"/><Relationship Id="rId3" Type="http://schemas.openxmlformats.org/officeDocument/2006/relationships/oleObject" Target="../embeddings/oleObject53.bin"/><Relationship Id="rId7" Type="http://schemas.openxmlformats.org/officeDocument/2006/relationships/oleObject" Target="../embeddings/oleObject55.bin"/><Relationship Id="rId12" Type="http://schemas.openxmlformats.org/officeDocument/2006/relationships/image" Target="../media/image66.wmf"/><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63.wmf"/><Relationship Id="rId11" Type="http://schemas.openxmlformats.org/officeDocument/2006/relationships/oleObject" Target="../embeddings/oleObject57.bin"/><Relationship Id="rId5" Type="http://schemas.openxmlformats.org/officeDocument/2006/relationships/oleObject" Target="../embeddings/oleObject54.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6.bin"/></Relationships>
</file>

<file path=ppt/slides/_rels/slide18.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1.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68.wmf"/><Relationship Id="rId11" Type="http://schemas.openxmlformats.org/officeDocument/2006/relationships/oleObject" Target="../embeddings/oleObject62.bin"/><Relationship Id="rId5" Type="http://schemas.openxmlformats.org/officeDocument/2006/relationships/oleObject" Target="../embeddings/oleObject59.bin"/><Relationship Id="rId10" Type="http://schemas.openxmlformats.org/officeDocument/2006/relationships/image" Target="../media/image70.wmf"/><Relationship Id="rId4" Type="http://schemas.openxmlformats.org/officeDocument/2006/relationships/image" Target="../media/image67.wmf"/><Relationship Id="rId9" Type="http://schemas.openxmlformats.org/officeDocument/2006/relationships/oleObject" Target="../embeddings/oleObject61.bin"/></Relationships>
</file>

<file path=ppt/slides/_rels/slide19.x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78.png"/><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76.w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image" Target="../media/image73.wmf"/><Relationship Id="rId11" Type="http://schemas.openxmlformats.org/officeDocument/2006/relationships/oleObject" Target="../embeddings/oleObject67.bin"/><Relationship Id="rId5" Type="http://schemas.openxmlformats.org/officeDocument/2006/relationships/oleObject" Target="../embeddings/oleObject64.bin"/><Relationship Id="rId15" Type="http://schemas.openxmlformats.org/officeDocument/2006/relationships/image" Target="../media/image77.wmf"/><Relationship Id="rId10" Type="http://schemas.openxmlformats.org/officeDocument/2006/relationships/image" Target="../media/image75.wmf"/><Relationship Id="rId4" Type="http://schemas.openxmlformats.org/officeDocument/2006/relationships/image" Target="../media/image72.wmf"/><Relationship Id="rId9" Type="http://schemas.openxmlformats.org/officeDocument/2006/relationships/oleObject" Target="../embeddings/oleObject66.bin"/><Relationship Id="rId14" Type="http://schemas.openxmlformats.org/officeDocument/2006/relationships/oleObject" Target="../embeddings/oleObject68.bin"/></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9.bin"/><Relationship Id="rId7" Type="http://schemas.openxmlformats.org/officeDocument/2006/relationships/image" Target="../media/image80.wmf"/><Relationship Id="rId2" Type="http://schemas.openxmlformats.org/officeDocument/2006/relationships/slideLayout" Target="../slideLayouts/slideLayout6.xml"/><Relationship Id="rId1" Type="http://schemas.openxmlformats.org/officeDocument/2006/relationships/vmlDrawing" Target="../drawings/vmlDrawing17.vml"/><Relationship Id="rId6" Type="http://schemas.openxmlformats.org/officeDocument/2006/relationships/oleObject" Target="../embeddings/oleObject70.bin"/><Relationship Id="rId5" Type="http://schemas.openxmlformats.org/officeDocument/2006/relationships/image" Target="../media/image81.png"/><Relationship Id="rId4" Type="http://schemas.openxmlformats.org/officeDocument/2006/relationships/image" Target="../media/image79.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83.png"/><Relationship Id="rId4" Type="http://schemas.openxmlformats.org/officeDocument/2006/relationships/image" Target="../media/image8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87.png"/><Relationship Id="rId7" Type="http://schemas.openxmlformats.org/officeDocument/2006/relationships/image" Target="../media/image85.wmf"/><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oleObject" Target="../embeddings/oleObject73.bin"/><Relationship Id="rId5" Type="http://schemas.openxmlformats.org/officeDocument/2006/relationships/image" Target="../media/image84.wmf"/><Relationship Id="rId4" Type="http://schemas.openxmlformats.org/officeDocument/2006/relationships/oleObject" Target="../embeddings/oleObject72.bin"/><Relationship Id="rId9" Type="http://schemas.openxmlformats.org/officeDocument/2006/relationships/image" Target="../media/image86.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77.bin"/><Relationship Id="rId3" Type="http://schemas.openxmlformats.org/officeDocument/2006/relationships/image" Target="../media/image92.png"/><Relationship Id="rId7" Type="http://schemas.openxmlformats.org/officeDocument/2006/relationships/image" Target="../media/image89.wmf"/><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oleObject" Target="../embeddings/oleObject76.bin"/><Relationship Id="rId11" Type="http://schemas.openxmlformats.org/officeDocument/2006/relationships/image" Target="../media/image91.wmf"/><Relationship Id="rId5" Type="http://schemas.openxmlformats.org/officeDocument/2006/relationships/image" Target="../media/image88.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90.wmf"/></Relationships>
</file>

<file path=ppt/slides/_rels/slide2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slideLayout" Target="../slideLayouts/slideLayout6.xml"/><Relationship Id="rId1" Type="http://schemas.openxmlformats.org/officeDocument/2006/relationships/vmlDrawing" Target="../drawings/vmlDrawing21.vml"/><Relationship Id="rId6" Type="http://schemas.openxmlformats.org/officeDocument/2006/relationships/image" Target="../media/image93.wmf"/><Relationship Id="rId5" Type="http://schemas.openxmlformats.org/officeDocument/2006/relationships/oleObject" Target="../embeddings/oleObject79.bin"/><Relationship Id="rId4" Type="http://schemas.openxmlformats.org/officeDocument/2006/relationships/image" Target="../media/image9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4.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8.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1.wmf"/><Relationship Id="rId5" Type="http://schemas.openxmlformats.org/officeDocument/2006/relationships/oleObject" Target="../embeddings/oleObject12.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14.bin"/></Relationships>
</file>

<file path=ppt/slides/_rels/slide9.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5.wmf"/><Relationship Id="rId5" Type="http://schemas.openxmlformats.org/officeDocument/2006/relationships/oleObject" Target="../embeddings/oleObject16.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p:cNvSpPr>
            <a:spLocks noGrp="1"/>
          </p:cNvSpPr>
          <p:nvPr>
            <p:ph type="ctrTitle"/>
          </p:nvPr>
        </p:nvSpPr>
        <p:spPr>
          <a:xfrm>
            <a:off x="0" y="0"/>
            <a:ext cx="9144000" cy="1988840"/>
          </a:xfrm>
          <a:solidFill>
            <a:schemeClr val="accent1"/>
          </a:solidFill>
        </p:spPr>
        <p:txBody>
          <a:bodyPr>
            <a:normAutofit/>
          </a:bodyPr>
          <a:lstStyle/>
          <a:p>
            <a:r>
              <a:rPr lang="en-US" sz="4000" b="1" dirty="0">
                <a:solidFill>
                  <a:schemeClr val="bg1"/>
                </a:solidFill>
                <a:latin typeface="Centaur" panose="02030504050205020304" pitchFamily="18" charset="0"/>
              </a:rPr>
              <a:t>Quantum fields in a finite volume and possible quark-hadron scaling duality</a:t>
            </a:r>
            <a:endParaRPr lang="en-US" sz="4000" b="1" dirty="0">
              <a:solidFill>
                <a:schemeClr val="bg1"/>
              </a:solidFill>
              <a:latin typeface="Centaur" panose="02030504050205020304" pitchFamily="18" charset="0"/>
              <a:cs typeface="JasmineUPC" panose="02020603050405020304" pitchFamily="18" charset="-34"/>
            </a:endParaRPr>
          </a:p>
        </p:txBody>
      </p:sp>
      <p:sp>
        <p:nvSpPr>
          <p:cNvPr id="12" name="Подзаголовок 11"/>
          <p:cNvSpPr>
            <a:spLocks noGrp="1"/>
          </p:cNvSpPr>
          <p:nvPr>
            <p:ph type="subTitle" idx="1"/>
          </p:nvPr>
        </p:nvSpPr>
        <p:spPr>
          <a:xfrm>
            <a:off x="1143000" y="3047999"/>
            <a:ext cx="6400800" cy="2397225"/>
          </a:xfrm>
        </p:spPr>
        <p:txBody>
          <a:bodyPr>
            <a:normAutofit/>
          </a:bodyPr>
          <a:lstStyle/>
          <a:p>
            <a:pPr lvl="0"/>
            <a:r>
              <a:rPr lang="en-US" sz="3600" dirty="0" smtClean="0">
                <a:solidFill>
                  <a:schemeClr val="tx1"/>
                </a:solidFill>
                <a:latin typeface="Centaur" panose="02030504050205020304" pitchFamily="18" charset="0"/>
                <a:cs typeface="JasmineUPC" panose="02020603050405020304" pitchFamily="18" charset="-34"/>
              </a:rPr>
              <a:t>A.S.</a:t>
            </a:r>
            <a:r>
              <a:rPr lang="en-US" sz="3600" i="1" dirty="0" smtClean="0">
                <a:solidFill>
                  <a:schemeClr val="tx1"/>
                </a:solidFill>
                <a:latin typeface="Centaur" panose="02030504050205020304" pitchFamily="18" charset="0"/>
                <a:cs typeface="JasmineUPC" panose="02020603050405020304" pitchFamily="18" charset="-34"/>
              </a:rPr>
              <a:t> </a:t>
            </a:r>
            <a:r>
              <a:rPr lang="en-US" sz="3600" dirty="0" err="1" smtClean="0">
                <a:solidFill>
                  <a:schemeClr val="tx1"/>
                </a:solidFill>
                <a:latin typeface="Centaur" panose="02030504050205020304" pitchFamily="18" charset="0"/>
                <a:cs typeface="JasmineUPC" panose="02020603050405020304" pitchFamily="18" charset="-34"/>
              </a:rPr>
              <a:t>Parvan</a:t>
            </a:r>
            <a:endParaRPr lang="en-US" sz="3600" dirty="0" smtClean="0">
              <a:solidFill>
                <a:schemeClr val="tx1"/>
              </a:solidFill>
              <a:latin typeface="Centaur" panose="02030504050205020304" pitchFamily="18" charset="0"/>
              <a:cs typeface="JasmineUPC" panose="02020603050405020304" pitchFamily="18" charset="-34"/>
            </a:endParaRPr>
          </a:p>
          <a:p>
            <a:pPr lvl="0"/>
            <a:endParaRPr lang="en-US" sz="2800" b="1" dirty="0" smtClean="0">
              <a:solidFill>
                <a:schemeClr val="tx1"/>
              </a:solidFill>
              <a:latin typeface="Bell MT" pitchFamily="18" charset="0"/>
              <a:cs typeface="Times New Roman" pitchFamily="18" charset="0"/>
            </a:endParaRPr>
          </a:p>
          <a:p>
            <a:pPr lvl="0"/>
            <a:r>
              <a:rPr lang="en-US" sz="2400" dirty="0">
                <a:solidFill>
                  <a:schemeClr val="tx1"/>
                </a:solidFill>
                <a:latin typeface="Eras Medium ITC" panose="020B0602030504020804" pitchFamily="34" charset="0"/>
                <a:cs typeface="JasmineUPC" panose="02020603050405020304" pitchFamily="18" charset="-34"/>
              </a:rPr>
              <a:t>DFT, IFIN-HH, Bucharest          </a:t>
            </a:r>
          </a:p>
          <a:p>
            <a:pPr lvl="0"/>
            <a:r>
              <a:rPr lang="en-US" sz="2400" dirty="0" smtClean="0">
                <a:solidFill>
                  <a:schemeClr val="tx1"/>
                </a:solidFill>
                <a:latin typeface="Eras Medium ITC" panose="020B0602030504020804" pitchFamily="34" charset="0"/>
                <a:cs typeface="JasmineUPC" panose="02020603050405020304" pitchFamily="18" charset="-34"/>
              </a:rPr>
              <a:t>BLTP, JINR, </a:t>
            </a:r>
            <a:r>
              <a:rPr lang="en-US" sz="2400" dirty="0" err="1" smtClean="0">
                <a:solidFill>
                  <a:schemeClr val="tx1"/>
                </a:solidFill>
                <a:latin typeface="Eras Medium ITC" panose="020B0602030504020804" pitchFamily="34" charset="0"/>
                <a:cs typeface="JasmineUPC" panose="02020603050405020304" pitchFamily="18" charset="-34"/>
              </a:rPr>
              <a:t>Dubna</a:t>
            </a:r>
            <a:endParaRPr lang="en-US" sz="2400" dirty="0" smtClean="0">
              <a:solidFill>
                <a:schemeClr val="tx1"/>
              </a:solidFill>
              <a:latin typeface="Eras Medium ITC" panose="020B0602030504020804" pitchFamily="34" charset="0"/>
              <a:cs typeface="JasmineUPC" panose="02020603050405020304" pitchFamily="18" charset="-34"/>
            </a:endParaRPr>
          </a:p>
        </p:txBody>
      </p:sp>
      <p:sp>
        <p:nvSpPr>
          <p:cNvPr id="9" name="Номер слайда 8"/>
          <p:cNvSpPr>
            <a:spLocks noGrp="1"/>
          </p:cNvSpPr>
          <p:nvPr>
            <p:ph type="sldNum" sz="quarter" idx="12"/>
          </p:nvPr>
        </p:nvSpPr>
        <p:spPr/>
        <p:txBody>
          <a:bodyPr/>
          <a:lstStyle/>
          <a:p>
            <a:fld id="{A04E534B-B90B-452C-9CAC-D9BBB90F4E9C}" type="slidenum">
              <a:rPr lang="ru-RU" smtClean="0">
                <a:solidFill>
                  <a:schemeClr val="tx1"/>
                </a:solidFill>
              </a:rPr>
              <a:pPr/>
              <a:t>1</a:t>
            </a:fld>
            <a:endParaRPr lang="ru-RU" dirty="0">
              <a:solidFill>
                <a:schemeClr val="tx1"/>
              </a:solidFill>
            </a:endParaRPr>
          </a:p>
        </p:txBody>
      </p:sp>
      <p:pic>
        <p:nvPicPr>
          <p:cNvPr id="7" name="Picture 6"/>
          <p:cNvPicPr/>
          <p:nvPr/>
        </p:nvPicPr>
        <p:blipFill>
          <a:blip r:embed="rId3"/>
          <a:stretch/>
        </p:blipFill>
        <p:spPr>
          <a:xfrm>
            <a:off x="7499520" y="3789040"/>
            <a:ext cx="1188720" cy="1028880"/>
          </a:xfrm>
          <a:prstGeom prst="rect">
            <a:avLst/>
          </a:prstGeom>
          <a:ln>
            <a:noFill/>
          </a:ln>
        </p:spPr>
      </p:pic>
      <p:pic>
        <p:nvPicPr>
          <p:cNvPr id="8" name="Picture 7"/>
          <p:cNvPicPr/>
          <p:nvPr/>
        </p:nvPicPr>
        <p:blipFill>
          <a:blip r:embed="rId4"/>
          <a:stretch/>
        </p:blipFill>
        <p:spPr>
          <a:xfrm>
            <a:off x="7441438" y="5013176"/>
            <a:ext cx="1368720" cy="1086480"/>
          </a:xfrm>
          <a:prstGeom prst="rect">
            <a:avLst/>
          </a:prstGeom>
          <a:ln>
            <a:noFill/>
          </a:ln>
        </p:spPr>
      </p:pic>
    </p:spTree>
    <p:extLst>
      <p:ext uri="{BB962C8B-B14F-4D97-AF65-F5344CB8AC3E}">
        <p14:creationId xmlns:p14="http://schemas.microsoft.com/office/powerpoint/2010/main" val="1882790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2121530082"/>
              </p:ext>
            </p:extLst>
          </p:nvPr>
        </p:nvGraphicFramePr>
        <p:xfrm>
          <a:off x="1187624" y="1196752"/>
          <a:ext cx="5946775" cy="838200"/>
        </p:xfrm>
        <a:graphic>
          <a:graphicData uri="http://schemas.openxmlformats.org/presentationml/2006/ole">
            <mc:AlternateContent xmlns:mc="http://schemas.openxmlformats.org/markup-compatibility/2006">
              <mc:Choice xmlns:v="urn:schemas-microsoft-com:vml" Requires="v">
                <p:oleObj spid="_x0000_s52368" name="Equation" r:id="rId3" imgW="3962160" imgH="558720" progId="Equation.DSMT4">
                  <p:embed/>
                </p:oleObj>
              </mc:Choice>
              <mc:Fallback>
                <p:oleObj name="Equation" r:id="rId3" imgW="3962160" imgH="558720" progId="Equation.DSMT4">
                  <p:embed/>
                  <p:pic>
                    <p:nvPicPr>
                      <p:cNvPr id="0" name=""/>
                      <p:cNvPicPr/>
                      <p:nvPr/>
                    </p:nvPicPr>
                    <p:blipFill>
                      <a:blip r:embed="rId4"/>
                      <a:stretch>
                        <a:fillRect/>
                      </a:stretch>
                    </p:blipFill>
                    <p:spPr>
                      <a:xfrm>
                        <a:off x="1187624" y="1196752"/>
                        <a:ext cx="5946775" cy="838200"/>
                      </a:xfrm>
                      <a:prstGeom prst="rect">
                        <a:avLst/>
                      </a:prstGeom>
                      <a:ln>
                        <a:solidFill>
                          <a:schemeClr val="accent1"/>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123696219"/>
              </p:ext>
            </p:extLst>
          </p:nvPr>
        </p:nvGraphicFramePr>
        <p:xfrm>
          <a:off x="1187624" y="3356992"/>
          <a:ext cx="5581650" cy="793750"/>
        </p:xfrm>
        <a:graphic>
          <a:graphicData uri="http://schemas.openxmlformats.org/presentationml/2006/ole">
            <mc:AlternateContent xmlns:mc="http://schemas.openxmlformats.org/markup-compatibility/2006">
              <mc:Choice xmlns:v="urn:schemas-microsoft-com:vml" Requires="v">
                <p:oleObj spid="_x0000_s52369" name="Equation" r:id="rId5" imgW="3746160" imgH="533160" progId="Equation.DSMT4">
                  <p:embed/>
                </p:oleObj>
              </mc:Choice>
              <mc:Fallback>
                <p:oleObj name="Equation" r:id="rId5" imgW="3746160" imgH="533160" progId="Equation.DSMT4">
                  <p:embed/>
                  <p:pic>
                    <p:nvPicPr>
                      <p:cNvPr id="0" name=""/>
                      <p:cNvPicPr/>
                      <p:nvPr/>
                    </p:nvPicPr>
                    <p:blipFill>
                      <a:blip r:embed="rId6"/>
                      <a:stretch>
                        <a:fillRect/>
                      </a:stretch>
                    </p:blipFill>
                    <p:spPr>
                      <a:xfrm>
                        <a:off x="1187624" y="3356992"/>
                        <a:ext cx="5581650" cy="793750"/>
                      </a:xfrm>
                      <a:prstGeom prst="rect">
                        <a:avLst/>
                      </a:prstGeom>
                      <a:ln>
                        <a:solidFill>
                          <a:schemeClr val="accent1"/>
                        </a:solid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348750005"/>
              </p:ext>
            </p:extLst>
          </p:nvPr>
        </p:nvGraphicFramePr>
        <p:xfrm>
          <a:off x="4894263" y="4365625"/>
          <a:ext cx="3465512" cy="2246313"/>
        </p:xfrm>
        <a:graphic>
          <a:graphicData uri="http://schemas.openxmlformats.org/presentationml/2006/ole">
            <mc:AlternateContent xmlns:mc="http://schemas.openxmlformats.org/markup-compatibility/2006">
              <mc:Choice xmlns:v="urn:schemas-microsoft-com:vml" Requires="v">
                <p:oleObj spid="_x0000_s52370" name="Equation" r:id="rId7" imgW="2819160" imgH="1828800" progId="Equation.DSMT4">
                  <p:embed/>
                </p:oleObj>
              </mc:Choice>
              <mc:Fallback>
                <p:oleObj name="Equation" r:id="rId7" imgW="2819160" imgH="1828800" progId="Equation.DSMT4">
                  <p:embed/>
                  <p:pic>
                    <p:nvPicPr>
                      <p:cNvPr id="0" name=""/>
                      <p:cNvPicPr/>
                      <p:nvPr/>
                    </p:nvPicPr>
                    <p:blipFill>
                      <a:blip r:embed="rId8"/>
                      <a:stretch>
                        <a:fillRect/>
                      </a:stretch>
                    </p:blipFill>
                    <p:spPr>
                      <a:xfrm>
                        <a:off x="4894263" y="4365625"/>
                        <a:ext cx="3465512" cy="2246313"/>
                      </a:xfrm>
                      <a:prstGeom prst="rect">
                        <a:avLst/>
                      </a:prstGeom>
                    </p:spPr>
                  </p:pic>
                </p:oleObj>
              </mc:Fallback>
            </mc:AlternateContent>
          </a:graphicData>
        </a:graphic>
      </p:graphicFrame>
      <p:sp>
        <p:nvSpPr>
          <p:cNvPr id="11" name="Title 3"/>
          <p:cNvSpPr>
            <a:spLocks noGrp="1"/>
          </p:cNvSpPr>
          <p:nvPr>
            <p:ph type="title"/>
          </p:nvPr>
        </p:nvSpPr>
        <p:spPr>
          <a:xfrm>
            <a:off x="0" y="1222"/>
            <a:ext cx="9144000" cy="547458"/>
          </a:xfrm>
          <a:solidFill>
            <a:schemeClr val="accent1"/>
          </a:solidFill>
        </p:spPr>
        <p:txBody>
          <a:bodyPr>
            <a:noAutofit/>
          </a:bodyPr>
          <a:lstStyle/>
          <a:p>
            <a:r>
              <a:rPr lang="en-US" sz="2400" b="1" dirty="0">
                <a:solidFill>
                  <a:schemeClr val="bg1"/>
                </a:solidFill>
                <a:latin typeface="JasmineUPC" panose="02020603050405020304" pitchFamily="18" charset="-34"/>
                <a:cs typeface="JasmineUPC" panose="02020603050405020304" pitchFamily="18" charset="-34"/>
              </a:rPr>
              <a:t>Partition function in the one spatial dimension configuration space </a:t>
            </a:r>
            <a:endParaRPr lang="ru-RU" sz="2400" b="1" dirty="0">
              <a:solidFill>
                <a:schemeClr val="bg1"/>
              </a:solidFill>
              <a:latin typeface="Bell MT" panose="02020503060305020303" pitchFamily="18" charset="0"/>
              <a:cs typeface="JasmineUPC" panose="02020603050405020304" pitchFamily="18" charset="-34"/>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261830957"/>
              </p:ext>
            </p:extLst>
          </p:nvPr>
        </p:nvGraphicFramePr>
        <p:xfrm>
          <a:off x="3491880" y="2888778"/>
          <a:ext cx="1782763" cy="360363"/>
        </p:xfrm>
        <a:graphic>
          <a:graphicData uri="http://schemas.openxmlformats.org/presentationml/2006/ole">
            <mc:AlternateContent xmlns:mc="http://schemas.openxmlformats.org/markup-compatibility/2006">
              <mc:Choice xmlns:v="urn:schemas-microsoft-com:vml" Requires="v">
                <p:oleObj spid="_x0000_s52371" name="Equation" r:id="rId9" imgW="1193760" imgH="241200" progId="Equation.DSMT4">
                  <p:embed/>
                </p:oleObj>
              </mc:Choice>
              <mc:Fallback>
                <p:oleObj name="Equation" r:id="rId9" imgW="1193760" imgH="241200" progId="Equation.DSMT4">
                  <p:embed/>
                  <p:pic>
                    <p:nvPicPr>
                      <p:cNvPr id="0" name=""/>
                      <p:cNvPicPr/>
                      <p:nvPr/>
                    </p:nvPicPr>
                    <p:blipFill>
                      <a:blip r:embed="rId10"/>
                      <a:stretch>
                        <a:fillRect/>
                      </a:stretch>
                    </p:blipFill>
                    <p:spPr>
                      <a:xfrm>
                        <a:off x="3491880" y="2888778"/>
                        <a:ext cx="1782763" cy="360363"/>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3191452303"/>
              </p:ext>
            </p:extLst>
          </p:nvPr>
        </p:nvGraphicFramePr>
        <p:xfrm>
          <a:off x="1115616" y="4725144"/>
          <a:ext cx="2903538" cy="1512887"/>
        </p:xfrm>
        <a:graphic>
          <a:graphicData uri="http://schemas.openxmlformats.org/presentationml/2006/ole">
            <mc:AlternateContent xmlns:mc="http://schemas.openxmlformats.org/markup-compatibility/2006">
              <mc:Choice xmlns:v="urn:schemas-microsoft-com:vml" Requires="v">
                <p:oleObj spid="_x0000_s52372" name="Equation" r:id="rId11" imgW="2197080" imgH="1143000" progId="Equation.DSMT4">
                  <p:embed/>
                </p:oleObj>
              </mc:Choice>
              <mc:Fallback>
                <p:oleObj name="Equation" r:id="rId11" imgW="2197080" imgH="1143000" progId="Equation.DSMT4">
                  <p:embed/>
                  <p:pic>
                    <p:nvPicPr>
                      <p:cNvPr id="0" name="Object 7"/>
                      <p:cNvPicPr>
                        <a:picLocks noChangeAspect="1" noChangeArrowheads="1"/>
                      </p:cNvPicPr>
                      <p:nvPr/>
                    </p:nvPicPr>
                    <p:blipFill>
                      <a:blip r:embed="rId12"/>
                      <a:srcRect/>
                      <a:stretch>
                        <a:fillRect/>
                      </a:stretch>
                    </p:blipFill>
                    <p:spPr bwMode="auto">
                      <a:xfrm>
                        <a:off x="1115616" y="4725144"/>
                        <a:ext cx="2903538" cy="1512887"/>
                      </a:xfrm>
                      <a:prstGeom prst="rect">
                        <a:avLst/>
                      </a:prstGeom>
                      <a:noFill/>
                      <a:ln>
                        <a:noFill/>
                      </a:ln>
                    </p:spPr>
                  </p:pic>
                </p:oleObj>
              </mc:Fallback>
            </mc:AlternateContent>
          </a:graphicData>
        </a:graphic>
      </p:graphicFrame>
      <p:sp>
        <p:nvSpPr>
          <p:cNvPr id="4" name="Slide Number Placeholder 3"/>
          <p:cNvSpPr>
            <a:spLocks noGrp="1"/>
          </p:cNvSpPr>
          <p:nvPr>
            <p:ph type="sldNum" sz="quarter" idx="12"/>
          </p:nvPr>
        </p:nvSpPr>
        <p:spPr/>
        <p:txBody>
          <a:bodyPr/>
          <a:lstStyle/>
          <a:p>
            <a:fld id="{029BEAB8-68BB-4429-B87F-176447143671}" type="slidenum">
              <a:rPr lang="ru-RU" smtClean="0"/>
              <a:t>10</a:t>
            </a:fld>
            <a:endParaRPr lang="ru-RU"/>
          </a:p>
        </p:txBody>
      </p:sp>
      <p:sp>
        <p:nvSpPr>
          <p:cNvPr id="15" name="Rectangle 14"/>
          <p:cNvSpPr/>
          <p:nvPr/>
        </p:nvSpPr>
        <p:spPr>
          <a:xfrm>
            <a:off x="6438300" y="675178"/>
            <a:ext cx="243701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A.S.P., </a:t>
            </a:r>
            <a:r>
              <a:rPr lang="en-US" sz="1200" dirty="0" err="1" smtClean="0">
                <a:latin typeface="Arial" panose="020B0604020202020204" pitchFamily="34" charset="0"/>
                <a:cs typeface="Arial" panose="020B0604020202020204" pitchFamily="34" charset="0"/>
              </a:rPr>
              <a:t>Physica</a:t>
            </a:r>
            <a:r>
              <a:rPr lang="en-US" sz="1200" dirty="0" smtClean="0">
                <a:latin typeface="Arial" panose="020B0604020202020204" pitchFamily="34" charset="0"/>
                <a:cs typeface="Arial" panose="020B0604020202020204" pitchFamily="34" charset="0"/>
              </a:rPr>
              <a:t> A 496 </a:t>
            </a:r>
            <a:r>
              <a:rPr lang="en-US" sz="1200" dirty="0">
                <a:latin typeface="Arial" panose="020B0604020202020204" pitchFamily="34" charset="0"/>
                <a:cs typeface="Arial" panose="020B0604020202020204" pitchFamily="34" charset="0"/>
              </a:rPr>
              <a:t>(2018) </a:t>
            </a:r>
            <a:r>
              <a:rPr lang="en-US" sz="1200" dirty="0" smtClean="0">
                <a:latin typeface="Arial" panose="020B0604020202020204" pitchFamily="34" charset="0"/>
                <a:cs typeface="Arial" panose="020B0604020202020204" pitchFamily="34" charset="0"/>
              </a:rPr>
              <a:t>410</a:t>
            </a:r>
            <a:endParaRPr lang="ru-RU" sz="1200" dirty="0">
              <a:latin typeface="Arial" panose="020B0604020202020204" pitchFamily="34" charset="0"/>
              <a:cs typeface="Arial" panose="020B0604020202020204" pitchFamily="34" charset="0"/>
            </a:endParaRPr>
          </a:p>
        </p:txBody>
      </p:sp>
      <p:sp>
        <p:nvSpPr>
          <p:cNvPr id="9" name="Rectangle 8"/>
          <p:cNvSpPr/>
          <p:nvPr/>
        </p:nvSpPr>
        <p:spPr>
          <a:xfrm>
            <a:off x="141043" y="692696"/>
            <a:ext cx="3834768" cy="369332"/>
          </a:xfrm>
          <a:prstGeom prst="rect">
            <a:avLst/>
          </a:prstGeom>
        </p:spPr>
        <p:txBody>
          <a:bodyPr wrap="none">
            <a:spAutoFit/>
          </a:bodyPr>
          <a:lstStyle/>
          <a:p>
            <a:r>
              <a:rPr lang="en-US" b="1" dirty="0"/>
              <a:t>Partition </a:t>
            </a:r>
            <a:r>
              <a:rPr lang="en-US" b="1" dirty="0" smtClean="0"/>
              <a:t>function in </a:t>
            </a:r>
            <a:r>
              <a:rPr lang="en-US" b="1" dirty="0"/>
              <a:t>the bilinear form:</a:t>
            </a:r>
          </a:p>
        </p:txBody>
      </p:sp>
      <p:sp>
        <p:nvSpPr>
          <p:cNvPr id="10" name="Rectangle 9"/>
          <p:cNvSpPr/>
          <p:nvPr/>
        </p:nvSpPr>
        <p:spPr>
          <a:xfrm>
            <a:off x="148933" y="2852936"/>
            <a:ext cx="9003938" cy="369332"/>
          </a:xfrm>
          <a:prstGeom prst="rect">
            <a:avLst/>
          </a:prstGeom>
        </p:spPr>
        <p:txBody>
          <a:bodyPr wrap="square">
            <a:spAutoFit/>
          </a:bodyPr>
          <a:lstStyle/>
          <a:p>
            <a:r>
              <a:rPr lang="en-US" b="1" dirty="0"/>
              <a:t>Symmetric square matrix </a:t>
            </a:r>
            <a:r>
              <a:rPr lang="en-US" b="1" i="1" dirty="0"/>
              <a:t>A</a:t>
            </a:r>
            <a:r>
              <a:rPr lang="en-US" b="1" dirty="0"/>
              <a:t> of </a:t>
            </a:r>
            <a:r>
              <a:rPr lang="en-US" b="1" dirty="0" smtClean="0"/>
              <a:t>size                                    in the explicit form for real scalar field: </a:t>
            </a:r>
            <a:endParaRPr lang="ru-RU" b="1" dirty="0"/>
          </a:p>
        </p:txBody>
      </p:sp>
      <p:graphicFrame>
        <p:nvGraphicFramePr>
          <p:cNvPr id="18" name="Object 17"/>
          <p:cNvGraphicFramePr>
            <a:graphicFrameLocks noChangeAspect="1"/>
          </p:cNvGraphicFramePr>
          <p:nvPr>
            <p:extLst>
              <p:ext uri="{D42A27DB-BD31-4B8C-83A1-F6EECF244321}">
                <p14:modId xmlns:p14="http://schemas.microsoft.com/office/powerpoint/2010/main" val="3340626731"/>
              </p:ext>
            </p:extLst>
          </p:nvPr>
        </p:nvGraphicFramePr>
        <p:xfrm>
          <a:off x="2411760" y="2204864"/>
          <a:ext cx="3987800" cy="546100"/>
        </p:xfrm>
        <a:graphic>
          <a:graphicData uri="http://schemas.openxmlformats.org/presentationml/2006/ole">
            <mc:AlternateContent xmlns:mc="http://schemas.openxmlformats.org/markup-compatibility/2006">
              <mc:Choice xmlns:v="urn:schemas-microsoft-com:vml" Requires="v">
                <p:oleObj spid="_x0000_s52373" name="Equation" r:id="rId13" imgW="3987720" imgH="545760" progId="Equation.DSMT4">
                  <p:embed/>
                </p:oleObj>
              </mc:Choice>
              <mc:Fallback>
                <p:oleObj name="Equation" r:id="rId13" imgW="3987720" imgH="545760" progId="Equation.DSMT4">
                  <p:embed/>
                  <p:pic>
                    <p:nvPicPr>
                      <p:cNvPr id="0" name=""/>
                      <p:cNvPicPr/>
                      <p:nvPr/>
                    </p:nvPicPr>
                    <p:blipFill>
                      <a:blip r:embed="rId14"/>
                      <a:stretch>
                        <a:fillRect/>
                      </a:stretch>
                    </p:blipFill>
                    <p:spPr>
                      <a:xfrm>
                        <a:off x="2411760" y="2204864"/>
                        <a:ext cx="3987800" cy="546100"/>
                      </a:xfrm>
                      <a:prstGeom prst="rect">
                        <a:avLst/>
                      </a:prstGeom>
                    </p:spPr>
                  </p:pic>
                </p:oleObj>
              </mc:Fallback>
            </mc:AlternateContent>
          </a:graphicData>
        </a:graphic>
      </p:graphicFrame>
    </p:spTree>
    <p:extLst>
      <p:ext uri="{BB962C8B-B14F-4D97-AF65-F5344CB8AC3E}">
        <p14:creationId xmlns:p14="http://schemas.microsoft.com/office/powerpoint/2010/main" val="4166357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a:solidFill>
                  <a:schemeClr val="bg1"/>
                </a:solidFill>
                <a:latin typeface="JasmineUPC" panose="02020603050405020304" pitchFamily="18" charset="-34"/>
                <a:cs typeface="JasmineUPC" panose="02020603050405020304" pitchFamily="18" charset="-34"/>
              </a:rPr>
              <a:t>M</a:t>
            </a:r>
            <a:r>
              <a:rPr lang="en-US" sz="2400" b="1" dirty="0" smtClean="0">
                <a:solidFill>
                  <a:schemeClr val="bg1"/>
                </a:solidFill>
                <a:latin typeface="JasmineUPC" panose="02020603050405020304" pitchFamily="18" charset="-34"/>
                <a:cs typeface="JasmineUPC" panose="02020603050405020304" pitchFamily="18" charset="-34"/>
              </a:rPr>
              <a:t>omentum lattice space </a:t>
            </a:r>
            <a:endParaRPr lang="ru-RU" sz="2400" b="1" dirty="0">
              <a:solidFill>
                <a:schemeClr val="bg1"/>
              </a:solidFill>
              <a:latin typeface="JasmineUPC" panose="02020603050405020304" pitchFamily="18" charset="-34"/>
              <a:cs typeface="JasmineUPC" panose="02020603050405020304" pitchFamily="18" charset="-34"/>
            </a:endParaRPr>
          </a:p>
        </p:txBody>
      </p:sp>
      <p:sp>
        <p:nvSpPr>
          <p:cNvPr id="10" name="Slide Number Placeholder 9"/>
          <p:cNvSpPr>
            <a:spLocks noGrp="1"/>
          </p:cNvSpPr>
          <p:nvPr>
            <p:ph type="sldNum" sz="quarter" idx="12"/>
          </p:nvPr>
        </p:nvSpPr>
        <p:spPr/>
        <p:txBody>
          <a:bodyPr/>
          <a:lstStyle/>
          <a:p>
            <a:fld id="{029BEAB8-68BB-4429-B87F-176447143671}" type="slidenum">
              <a:rPr lang="ru-RU" smtClean="0"/>
              <a:t>11</a:t>
            </a:fld>
            <a:endParaRPr lang="ru-RU"/>
          </a:p>
        </p:txBody>
      </p:sp>
      <p:graphicFrame>
        <p:nvGraphicFramePr>
          <p:cNvPr id="5" name="Object 4"/>
          <p:cNvGraphicFramePr>
            <a:graphicFrameLocks noChangeAspect="1"/>
          </p:cNvGraphicFramePr>
          <p:nvPr>
            <p:extLst>
              <p:ext uri="{D42A27DB-BD31-4B8C-83A1-F6EECF244321}">
                <p14:modId xmlns:p14="http://schemas.microsoft.com/office/powerpoint/2010/main" val="1888944620"/>
              </p:ext>
            </p:extLst>
          </p:nvPr>
        </p:nvGraphicFramePr>
        <p:xfrm>
          <a:off x="971601" y="1196752"/>
          <a:ext cx="7056784" cy="774601"/>
        </p:xfrm>
        <a:graphic>
          <a:graphicData uri="http://schemas.openxmlformats.org/presentationml/2006/ole">
            <mc:AlternateContent xmlns:mc="http://schemas.openxmlformats.org/markup-compatibility/2006">
              <mc:Choice xmlns:v="urn:schemas-microsoft-com:vml" Requires="v">
                <p:oleObj spid="_x0000_s53323" name="Equation" r:id="rId3" imgW="4851360" imgH="533160" progId="Equation.DSMT4">
                  <p:embed/>
                </p:oleObj>
              </mc:Choice>
              <mc:Fallback>
                <p:oleObj name="Equation" r:id="rId3" imgW="4851360" imgH="533160" progId="Equation.DSMT4">
                  <p:embed/>
                  <p:pic>
                    <p:nvPicPr>
                      <p:cNvPr id="0" name=""/>
                      <p:cNvPicPr/>
                      <p:nvPr/>
                    </p:nvPicPr>
                    <p:blipFill>
                      <a:blip r:embed="rId4"/>
                      <a:stretch>
                        <a:fillRect/>
                      </a:stretch>
                    </p:blipFill>
                    <p:spPr>
                      <a:xfrm>
                        <a:off x="971601" y="1196752"/>
                        <a:ext cx="7056784" cy="774601"/>
                      </a:xfrm>
                      <a:prstGeom prst="rect">
                        <a:avLst/>
                      </a:prstGeom>
                      <a:ln>
                        <a:solidFill>
                          <a:schemeClr val="accent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18281828"/>
              </p:ext>
            </p:extLst>
          </p:nvPr>
        </p:nvGraphicFramePr>
        <p:xfrm>
          <a:off x="1691681" y="2204864"/>
          <a:ext cx="4320479" cy="604643"/>
        </p:xfrm>
        <a:graphic>
          <a:graphicData uri="http://schemas.openxmlformats.org/presentationml/2006/ole">
            <mc:AlternateContent xmlns:mc="http://schemas.openxmlformats.org/markup-compatibility/2006">
              <mc:Choice xmlns:v="urn:schemas-microsoft-com:vml" Requires="v">
                <p:oleObj spid="_x0000_s53324" name="Equation" r:id="rId5" imgW="2908080" imgH="406080" progId="Equation.DSMT4">
                  <p:embed/>
                </p:oleObj>
              </mc:Choice>
              <mc:Fallback>
                <p:oleObj name="Equation" r:id="rId5" imgW="2908080" imgH="406080" progId="Equation.DSMT4">
                  <p:embed/>
                  <p:pic>
                    <p:nvPicPr>
                      <p:cNvPr id="0" name=""/>
                      <p:cNvPicPr/>
                      <p:nvPr/>
                    </p:nvPicPr>
                    <p:blipFill>
                      <a:blip r:embed="rId6"/>
                      <a:stretch>
                        <a:fillRect/>
                      </a:stretch>
                    </p:blipFill>
                    <p:spPr>
                      <a:xfrm>
                        <a:off x="1691681" y="2204864"/>
                        <a:ext cx="4320479" cy="60464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82333812"/>
              </p:ext>
            </p:extLst>
          </p:nvPr>
        </p:nvGraphicFramePr>
        <p:xfrm>
          <a:off x="1691680" y="5013176"/>
          <a:ext cx="6189120" cy="1440160"/>
        </p:xfrm>
        <a:graphic>
          <a:graphicData uri="http://schemas.openxmlformats.org/presentationml/2006/ole">
            <mc:AlternateContent xmlns:mc="http://schemas.openxmlformats.org/markup-compatibility/2006">
              <mc:Choice xmlns:v="urn:schemas-microsoft-com:vml" Requires="v">
                <p:oleObj spid="_x0000_s53325" name="Equation" r:id="rId7" imgW="4356000" imgH="1015920" progId="Equation.DSMT4">
                  <p:embed/>
                </p:oleObj>
              </mc:Choice>
              <mc:Fallback>
                <p:oleObj name="Equation" r:id="rId7" imgW="4356000" imgH="1015920" progId="Equation.DSMT4">
                  <p:embed/>
                  <p:pic>
                    <p:nvPicPr>
                      <p:cNvPr id="0" name=""/>
                      <p:cNvPicPr/>
                      <p:nvPr/>
                    </p:nvPicPr>
                    <p:blipFill>
                      <a:blip r:embed="rId8"/>
                      <a:stretch>
                        <a:fillRect/>
                      </a:stretch>
                    </p:blipFill>
                    <p:spPr>
                      <a:xfrm>
                        <a:off x="1691680" y="5013176"/>
                        <a:ext cx="6189120" cy="144016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304326194"/>
              </p:ext>
            </p:extLst>
          </p:nvPr>
        </p:nvGraphicFramePr>
        <p:xfrm>
          <a:off x="2339752" y="3171832"/>
          <a:ext cx="3888432" cy="1292665"/>
        </p:xfrm>
        <a:graphic>
          <a:graphicData uri="http://schemas.openxmlformats.org/presentationml/2006/ole">
            <mc:AlternateContent xmlns:mc="http://schemas.openxmlformats.org/markup-compatibility/2006">
              <mc:Choice xmlns:v="urn:schemas-microsoft-com:vml" Requires="v">
                <p:oleObj spid="_x0000_s53326" name="Equation" r:id="rId9" imgW="2971800" imgH="990360" progId="Equation.DSMT4">
                  <p:embed/>
                </p:oleObj>
              </mc:Choice>
              <mc:Fallback>
                <p:oleObj name="Equation" r:id="rId9" imgW="2971800" imgH="990360" progId="Equation.DSMT4">
                  <p:embed/>
                  <p:pic>
                    <p:nvPicPr>
                      <p:cNvPr id="0" name=""/>
                      <p:cNvPicPr/>
                      <p:nvPr/>
                    </p:nvPicPr>
                    <p:blipFill>
                      <a:blip r:embed="rId10"/>
                      <a:stretch>
                        <a:fillRect/>
                      </a:stretch>
                    </p:blipFill>
                    <p:spPr>
                      <a:xfrm>
                        <a:off x="2339752" y="3171832"/>
                        <a:ext cx="3888432" cy="1292665"/>
                      </a:xfrm>
                      <a:prstGeom prst="rect">
                        <a:avLst/>
                      </a:prstGeom>
                    </p:spPr>
                  </p:pic>
                </p:oleObj>
              </mc:Fallback>
            </mc:AlternateContent>
          </a:graphicData>
        </a:graphic>
      </p:graphicFrame>
      <p:sp>
        <p:nvSpPr>
          <p:cNvPr id="13" name="Rectangle 12"/>
          <p:cNvSpPr/>
          <p:nvPr/>
        </p:nvSpPr>
        <p:spPr>
          <a:xfrm>
            <a:off x="251520" y="692696"/>
            <a:ext cx="4024948" cy="369332"/>
          </a:xfrm>
          <a:prstGeom prst="rect">
            <a:avLst/>
          </a:prstGeom>
        </p:spPr>
        <p:txBody>
          <a:bodyPr wrap="none">
            <a:spAutoFit/>
          </a:bodyPr>
          <a:lstStyle/>
          <a:p>
            <a:r>
              <a:rPr lang="en-US" b="1" dirty="0"/>
              <a:t>4-dimensional momentum </a:t>
            </a:r>
            <a:r>
              <a:rPr lang="en-US" b="1" dirty="0" smtClean="0"/>
              <a:t>lattice space</a:t>
            </a:r>
            <a:r>
              <a:rPr lang="en-US" b="1" dirty="0"/>
              <a:t>:</a:t>
            </a:r>
          </a:p>
        </p:txBody>
      </p:sp>
      <p:sp>
        <p:nvSpPr>
          <p:cNvPr id="14" name="Rectangle 13"/>
          <p:cNvSpPr/>
          <p:nvPr/>
        </p:nvSpPr>
        <p:spPr>
          <a:xfrm>
            <a:off x="219015" y="4635092"/>
            <a:ext cx="6107378" cy="369332"/>
          </a:xfrm>
          <a:prstGeom prst="rect">
            <a:avLst/>
          </a:prstGeom>
        </p:spPr>
        <p:txBody>
          <a:bodyPr wrap="none">
            <a:spAutoFit/>
          </a:bodyPr>
          <a:lstStyle/>
          <a:p>
            <a:r>
              <a:rPr lang="en-US" b="1" dirty="0" smtClean="0"/>
              <a:t>Some relations in the 4-dimensional momentum lattice space:</a:t>
            </a:r>
            <a:endParaRPr lang="en-US" b="1" dirty="0"/>
          </a:p>
        </p:txBody>
      </p:sp>
    </p:spTree>
    <p:extLst>
      <p:ext uri="{BB962C8B-B14F-4D97-AF65-F5344CB8AC3E}">
        <p14:creationId xmlns:p14="http://schemas.microsoft.com/office/powerpoint/2010/main" val="8274954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3999" cy="548680"/>
          </a:xfrm>
          <a:solidFill>
            <a:schemeClr val="accent1"/>
          </a:solidFill>
        </p:spPr>
        <p:txBody>
          <a:bodyPr>
            <a:noAutofit/>
          </a:bodyPr>
          <a:lstStyle/>
          <a:p>
            <a:r>
              <a:rPr lang="en-US" sz="2400" b="1" dirty="0">
                <a:solidFill>
                  <a:schemeClr val="bg1"/>
                </a:solidFill>
                <a:latin typeface="JasmineUPC" panose="02020603050405020304" pitchFamily="18" charset="-34"/>
                <a:cs typeface="JasmineUPC" panose="02020603050405020304" pitchFamily="18" charset="-34"/>
              </a:rPr>
              <a:t>P</a:t>
            </a:r>
            <a:r>
              <a:rPr lang="en-US" sz="2400" b="1" dirty="0" smtClean="0">
                <a:solidFill>
                  <a:schemeClr val="bg1"/>
                </a:solidFill>
                <a:latin typeface="JasmineUPC" panose="02020603050405020304" pitchFamily="18" charset="-34"/>
                <a:cs typeface="JasmineUPC" panose="02020603050405020304" pitchFamily="18" charset="-34"/>
              </a:rPr>
              <a:t>artition function in the one spatial dimension momentum space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2" name="Slide Number Placeholder 1"/>
          <p:cNvSpPr>
            <a:spLocks noGrp="1"/>
          </p:cNvSpPr>
          <p:nvPr>
            <p:ph type="sldNum" sz="quarter" idx="12"/>
          </p:nvPr>
        </p:nvSpPr>
        <p:spPr/>
        <p:txBody>
          <a:bodyPr/>
          <a:lstStyle/>
          <a:p>
            <a:fld id="{029BEAB8-68BB-4429-B87F-176447143671}" type="slidenum">
              <a:rPr lang="ru-RU" smtClean="0"/>
              <a:t>12</a:t>
            </a:fld>
            <a:endParaRPr lang="ru-RU"/>
          </a:p>
        </p:txBody>
      </p:sp>
      <p:graphicFrame>
        <p:nvGraphicFramePr>
          <p:cNvPr id="5" name="Object 4"/>
          <p:cNvGraphicFramePr>
            <a:graphicFrameLocks noChangeAspect="1"/>
          </p:cNvGraphicFramePr>
          <p:nvPr>
            <p:extLst>
              <p:ext uri="{D42A27DB-BD31-4B8C-83A1-F6EECF244321}">
                <p14:modId xmlns:p14="http://schemas.microsoft.com/office/powerpoint/2010/main" val="3898005437"/>
              </p:ext>
            </p:extLst>
          </p:nvPr>
        </p:nvGraphicFramePr>
        <p:xfrm>
          <a:off x="126904" y="1412776"/>
          <a:ext cx="8893175" cy="971550"/>
        </p:xfrm>
        <a:graphic>
          <a:graphicData uri="http://schemas.openxmlformats.org/presentationml/2006/ole">
            <mc:AlternateContent xmlns:mc="http://schemas.openxmlformats.org/markup-compatibility/2006">
              <mc:Choice xmlns:v="urn:schemas-microsoft-com:vml" Requires="v">
                <p:oleObj spid="_x0000_s57360" name="Equation" r:id="rId3" imgW="5460840" imgH="596880" progId="Equation.DSMT4">
                  <p:embed/>
                </p:oleObj>
              </mc:Choice>
              <mc:Fallback>
                <p:oleObj name="Equation" r:id="rId3" imgW="5460840" imgH="596880" progId="Equation.DSMT4">
                  <p:embed/>
                  <p:pic>
                    <p:nvPicPr>
                      <p:cNvPr id="0" name=""/>
                      <p:cNvPicPr/>
                      <p:nvPr/>
                    </p:nvPicPr>
                    <p:blipFill>
                      <a:blip r:embed="rId4"/>
                      <a:stretch>
                        <a:fillRect/>
                      </a:stretch>
                    </p:blipFill>
                    <p:spPr>
                      <a:xfrm>
                        <a:off x="126904" y="1412776"/>
                        <a:ext cx="8893175" cy="971550"/>
                      </a:xfrm>
                      <a:prstGeom prst="rect">
                        <a:avLst/>
                      </a:prstGeom>
                      <a:ln>
                        <a:solidFill>
                          <a:schemeClr val="accent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409682586"/>
              </p:ext>
            </p:extLst>
          </p:nvPr>
        </p:nvGraphicFramePr>
        <p:xfrm>
          <a:off x="683568" y="3573016"/>
          <a:ext cx="7632848" cy="2459055"/>
        </p:xfrm>
        <a:graphic>
          <a:graphicData uri="http://schemas.openxmlformats.org/presentationml/2006/ole">
            <mc:AlternateContent xmlns:mc="http://schemas.openxmlformats.org/markup-compatibility/2006">
              <mc:Choice xmlns:v="urn:schemas-microsoft-com:vml" Requires="v">
                <p:oleObj spid="_x0000_s57361" name="Equation" r:id="rId5" imgW="5283000" imgH="1701720" progId="Equation.DSMT4">
                  <p:embed/>
                </p:oleObj>
              </mc:Choice>
              <mc:Fallback>
                <p:oleObj name="Equation" r:id="rId5" imgW="5283000" imgH="1701720" progId="Equation.DSMT4">
                  <p:embed/>
                  <p:pic>
                    <p:nvPicPr>
                      <p:cNvPr id="0" name=""/>
                      <p:cNvPicPr/>
                      <p:nvPr/>
                    </p:nvPicPr>
                    <p:blipFill>
                      <a:blip r:embed="rId6"/>
                      <a:stretch>
                        <a:fillRect/>
                      </a:stretch>
                    </p:blipFill>
                    <p:spPr>
                      <a:xfrm>
                        <a:off x="683568" y="3573016"/>
                        <a:ext cx="7632848" cy="245905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244138546"/>
              </p:ext>
            </p:extLst>
          </p:nvPr>
        </p:nvGraphicFramePr>
        <p:xfrm>
          <a:off x="2123728" y="6093296"/>
          <a:ext cx="800100" cy="300037"/>
        </p:xfrm>
        <a:graphic>
          <a:graphicData uri="http://schemas.openxmlformats.org/presentationml/2006/ole">
            <mc:AlternateContent xmlns:mc="http://schemas.openxmlformats.org/markup-compatibility/2006">
              <mc:Choice xmlns:v="urn:schemas-microsoft-com:vml" Requires="v">
                <p:oleObj spid="_x0000_s57362" name="Equation" r:id="rId7" imgW="609480" imgH="228600" progId="Equation.DSMT4">
                  <p:embed/>
                </p:oleObj>
              </mc:Choice>
              <mc:Fallback>
                <p:oleObj name="Equation" r:id="rId7" imgW="609480" imgH="228600" progId="Equation.DSMT4">
                  <p:embed/>
                  <p:pic>
                    <p:nvPicPr>
                      <p:cNvPr id="0" name=""/>
                      <p:cNvPicPr/>
                      <p:nvPr/>
                    </p:nvPicPr>
                    <p:blipFill>
                      <a:blip r:embed="rId8"/>
                      <a:stretch>
                        <a:fillRect/>
                      </a:stretch>
                    </p:blipFill>
                    <p:spPr>
                      <a:xfrm>
                        <a:off x="2123728" y="6093296"/>
                        <a:ext cx="800100" cy="300037"/>
                      </a:xfrm>
                      <a:prstGeom prst="rect">
                        <a:avLst/>
                      </a:prstGeom>
                    </p:spPr>
                  </p:pic>
                </p:oleObj>
              </mc:Fallback>
            </mc:AlternateContent>
          </a:graphicData>
        </a:graphic>
      </p:graphicFrame>
      <p:sp>
        <p:nvSpPr>
          <p:cNvPr id="12" name="Rectangle 11"/>
          <p:cNvSpPr/>
          <p:nvPr/>
        </p:nvSpPr>
        <p:spPr>
          <a:xfrm>
            <a:off x="6588224" y="1058736"/>
            <a:ext cx="243701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A.S.P., </a:t>
            </a:r>
            <a:r>
              <a:rPr lang="en-US" sz="1200" dirty="0" err="1" smtClean="0">
                <a:latin typeface="Arial" panose="020B0604020202020204" pitchFamily="34" charset="0"/>
                <a:cs typeface="Arial" panose="020B0604020202020204" pitchFamily="34" charset="0"/>
              </a:rPr>
              <a:t>Physica</a:t>
            </a:r>
            <a:r>
              <a:rPr lang="en-US" sz="1200" dirty="0" smtClean="0">
                <a:latin typeface="Arial" panose="020B0604020202020204" pitchFamily="34" charset="0"/>
                <a:cs typeface="Arial" panose="020B0604020202020204" pitchFamily="34" charset="0"/>
              </a:rPr>
              <a:t> A 496 </a:t>
            </a:r>
            <a:r>
              <a:rPr lang="en-US" sz="1200" dirty="0">
                <a:latin typeface="Arial" panose="020B0604020202020204" pitchFamily="34" charset="0"/>
                <a:cs typeface="Arial" panose="020B0604020202020204" pitchFamily="34" charset="0"/>
              </a:rPr>
              <a:t>(2018) </a:t>
            </a:r>
            <a:r>
              <a:rPr lang="en-US" sz="1200" dirty="0" smtClean="0">
                <a:latin typeface="Arial" panose="020B0604020202020204" pitchFamily="34" charset="0"/>
                <a:cs typeface="Arial" panose="020B0604020202020204" pitchFamily="34" charset="0"/>
              </a:rPr>
              <a:t>410</a:t>
            </a:r>
            <a:endParaRPr lang="ru-RU" sz="1200" dirty="0">
              <a:latin typeface="Arial" panose="020B0604020202020204" pitchFamily="34" charset="0"/>
              <a:cs typeface="Arial" panose="020B0604020202020204" pitchFamily="34" charset="0"/>
            </a:endParaRPr>
          </a:p>
        </p:txBody>
      </p:sp>
      <p:sp>
        <p:nvSpPr>
          <p:cNvPr id="11" name="Rectangle 10"/>
          <p:cNvSpPr/>
          <p:nvPr/>
        </p:nvSpPr>
        <p:spPr>
          <a:xfrm>
            <a:off x="6911" y="692696"/>
            <a:ext cx="9133162" cy="646331"/>
          </a:xfrm>
          <a:prstGeom prst="rect">
            <a:avLst/>
          </a:prstGeom>
        </p:spPr>
        <p:txBody>
          <a:bodyPr wrap="square">
            <a:spAutoFit/>
          </a:bodyPr>
          <a:lstStyle/>
          <a:p>
            <a:r>
              <a:rPr lang="en-US" b="1" dirty="0" smtClean="0"/>
              <a:t>Using the discrete </a:t>
            </a:r>
            <a:r>
              <a:rPr lang="en-US" b="1" dirty="0"/>
              <a:t>Fourier transform in one spatial </a:t>
            </a:r>
            <a:r>
              <a:rPr lang="en-US" b="1" dirty="0" smtClean="0"/>
              <a:t>dimension, we obtain the partition </a:t>
            </a:r>
            <a:r>
              <a:rPr lang="en-US" b="1" dirty="0"/>
              <a:t>function </a:t>
            </a:r>
            <a:r>
              <a:rPr lang="en-US" b="1" dirty="0" smtClean="0"/>
              <a:t>in the momentum </a:t>
            </a:r>
            <a:r>
              <a:rPr lang="en-US" b="1" dirty="0"/>
              <a:t>space:</a:t>
            </a:r>
          </a:p>
        </p:txBody>
      </p:sp>
      <p:sp>
        <p:nvSpPr>
          <p:cNvPr id="13" name="Rectangle 12"/>
          <p:cNvSpPr/>
          <p:nvPr/>
        </p:nvSpPr>
        <p:spPr>
          <a:xfrm>
            <a:off x="97631" y="3012771"/>
            <a:ext cx="5112568" cy="369332"/>
          </a:xfrm>
          <a:prstGeom prst="rect">
            <a:avLst/>
          </a:prstGeom>
        </p:spPr>
        <p:txBody>
          <a:bodyPr wrap="square">
            <a:spAutoFit/>
          </a:bodyPr>
          <a:lstStyle/>
          <a:p>
            <a:r>
              <a:rPr lang="en-US" b="1" dirty="0"/>
              <a:t>Matrix of the bilinear </a:t>
            </a:r>
            <a:r>
              <a:rPr lang="en-US" b="1" dirty="0" smtClean="0"/>
              <a:t>form </a:t>
            </a:r>
            <a:r>
              <a:rPr lang="en-US" b="1" dirty="0"/>
              <a:t>for the real scalar field:</a:t>
            </a:r>
          </a:p>
        </p:txBody>
      </p:sp>
      <p:graphicFrame>
        <p:nvGraphicFramePr>
          <p:cNvPr id="15" name="Object 14"/>
          <p:cNvGraphicFramePr>
            <a:graphicFrameLocks noChangeAspect="1"/>
          </p:cNvGraphicFramePr>
          <p:nvPr>
            <p:extLst>
              <p:ext uri="{D42A27DB-BD31-4B8C-83A1-F6EECF244321}">
                <p14:modId xmlns:p14="http://schemas.microsoft.com/office/powerpoint/2010/main" val="2956808865"/>
              </p:ext>
            </p:extLst>
          </p:nvPr>
        </p:nvGraphicFramePr>
        <p:xfrm>
          <a:off x="2437897" y="2636912"/>
          <a:ext cx="4151312" cy="300038"/>
        </p:xfrm>
        <a:graphic>
          <a:graphicData uri="http://schemas.openxmlformats.org/presentationml/2006/ole">
            <mc:AlternateContent xmlns:mc="http://schemas.openxmlformats.org/markup-compatibility/2006">
              <mc:Choice xmlns:v="urn:schemas-microsoft-com:vml" Requires="v">
                <p:oleObj spid="_x0000_s57363" name="Equation" r:id="rId9" imgW="3340080" imgH="241200" progId="Equation.DSMT4">
                  <p:embed/>
                </p:oleObj>
              </mc:Choice>
              <mc:Fallback>
                <p:oleObj name="Equation" r:id="rId9" imgW="3340080" imgH="241200" progId="Equation.DSMT4">
                  <p:embed/>
                  <p:pic>
                    <p:nvPicPr>
                      <p:cNvPr id="0" name="Object 6"/>
                      <p:cNvPicPr>
                        <a:picLocks noChangeAspect="1" noChangeArrowheads="1"/>
                      </p:cNvPicPr>
                      <p:nvPr/>
                    </p:nvPicPr>
                    <p:blipFill>
                      <a:blip r:embed="rId10"/>
                      <a:srcRect/>
                      <a:stretch>
                        <a:fillRect/>
                      </a:stretch>
                    </p:blipFill>
                    <p:spPr bwMode="auto">
                      <a:xfrm>
                        <a:off x="2437897" y="2636912"/>
                        <a:ext cx="4151312"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423942778"/>
              </p:ext>
            </p:extLst>
          </p:nvPr>
        </p:nvGraphicFramePr>
        <p:xfrm>
          <a:off x="6444208" y="6093296"/>
          <a:ext cx="866775" cy="300037"/>
        </p:xfrm>
        <a:graphic>
          <a:graphicData uri="http://schemas.openxmlformats.org/presentationml/2006/ole">
            <mc:AlternateContent xmlns:mc="http://schemas.openxmlformats.org/markup-compatibility/2006">
              <mc:Choice xmlns:v="urn:schemas-microsoft-com:vml" Requires="v">
                <p:oleObj spid="_x0000_s57364" name="Equation" r:id="rId11" imgW="660240" imgH="228600" progId="Equation.DSMT4">
                  <p:embed/>
                </p:oleObj>
              </mc:Choice>
              <mc:Fallback>
                <p:oleObj name="Equation" r:id="rId11" imgW="660240" imgH="228600" progId="Equation.DSMT4">
                  <p:embed/>
                  <p:pic>
                    <p:nvPicPr>
                      <p:cNvPr id="0" name="Object 6"/>
                      <p:cNvPicPr>
                        <a:picLocks noChangeAspect="1" noChangeArrowheads="1"/>
                      </p:cNvPicPr>
                      <p:nvPr/>
                    </p:nvPicPr>
                    <p:blipFill>
                      <a:blip r:embed="rId12"/>
                      <a:srcRect/>
                      <a:stretch>
                        <a:fillRect/>
                      </a:stretch>
                    </p:blipFill>
                    <p:spPr bwMode="auto">
                      <a:xfrm>
                        <a:off x="6444208" y="6093296"/>
                        <a:ext cx="866775"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19571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a:solidFill>
                  <a:schemeClr val="bg1"/>
                </a:solidFill>
                <a:latin typeface="JasmineUPC" panose="02020603050405020304" pitchFamily="18" charset="-34"/>
                <a:cs typeface="JasmineUPC" panose="02020603050405020304" pitchFamily="18" charset="-34"/>
              </a:rPr>
              <a:t>P</a:t>
            </a:r>
            <a:r>
              <a:rPr lang="en-US" sz="2400" b="1" dirty="0" smtClean="0">
                <a:solidFill>
                  <a:schemeClr val="bg1"/>
                </a:solidFill>
                <a:latin typeface="JasmineUPC" panose="02020603050405020304" pitchFamily="18" charset="-34"/>
                <a:cs typeface="JasmineUPC" panose="02020603050405020304" pitchFamily="18" charset="-34"/>
              </a:rPr>
              <a:t>artition function in the one spatial dimension momentum space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2" name="Slide Number Placeholder 1"/>
          <p:cNvSpPr>
            <a:spLocks noGrp="1"/>
          </p:cNvSpPr>
          <p:nvPr>
            <p:ph type="sldNum" sz="quarter" idx="12"/>
          </p:nvPr>
        </p:nvSpPr>
        <p:spPr/>
        <p:txBody>
          <a:bodyPr/>
          <a:lstStyle/>
          <a:p>
            <a:fld id="{029BEAB8-68BB-4429-B87F-176447143671}" type="slidenum">
              <a:rPr lang="ru-RU" smtClean="0"/>
              <a:t>13</a:t>
            </a:fld>
            <a:endParaRPr lang="ru-RU"/>
          </a:p>
        </p:txBody>
      </p:sp>
      <p:graphicFrame>
        <p:nvGraphicFramePr>
          <p:cNvPr id="6" name="Object 5"/>
          <p:cNvGraphicFramePr>
            <a:graphicFrameLocks noChangeAspect="1"/>
          </p:cNvGraphicFramePr>
          <p:nvPr>
            <p:extLst>
              <p:ext uri="{D42A27DB-BD31-4B8C-83A1-F6EECF244321}">
                <p14:modId xmlns:p14="http://schemas.microsoft.com/office/powerpoint/2010/main" val="1295587271"/>
              </p:ext>
            </p:extLst>
          </p:nvPr>
        </p:nvGraphicFramePr>
        <p:xfrm>
          <a:off x="107504" y="1124744"/>
          <a:ext cx="8928992" cy="1848384"/>
        </p:xfrm>
        <a:graphic>
          <a:graphicData uri="http://schemas.openxmlformats.org/presentationml/2006/ole">
            <mc:AlternateContent xmlns:mc="http://schemas.openxmlformats.org/markup-compatibility/2006">
              <mc:Choice xmlns:v="urn:schemas-microsoft-com:vml" Requires="v">
                <p:oleObj spid="_x0000_s51419" name="Equation" r:id="rId3" imgW="8712000" imgH="1803240" progId="Equation.DSMT4">
                  <p:embed/>
                </p:oleObj>
              </mc:Choice>
              <mc:Fallback>
                <p:oleObj name="Equation" r:id="rId3" imgW="8712000" imgH="1803240" progId="Equation.DSMT4">
                  <p:embed/>
                  <p:pic>
                    <p:nvPicPr>
                      <p:cNvPr id="0" name=""/>
                      <p:cNvPicPr/>
                      <p:nvPr/>
                    </p:nvPicPr>
                    <p:blipFill>
                      <a:blip r:embed="rId4"/>
                      <a:stretch>
                        <a:fillRect/>
                      </a:stretch>
                    </p:blipFill>
                    <p:spPr>
                      <a:xfrm>
                        <a:off x="107504" y="1124744"/>
                        <a:ext cx="8928992" cy="1848384"/>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674407363"/>
              </p:ext>
            </p:extLst>
          </p:nvPr>
        </p:nvGraphicFramePr>
        <p:xfrm>
          <a:off x="1611145" y="3429000"/>
          <a:ext cx="6484937" cy="792163"/>
        </p:xfrm>
        <a:graphic>
          <a:graphicData uri="http://schemas.openxmlformats.org/presentationml/2006/ole">
            <mc:AlternateContent xmlns:mc="http://schemas.openxmlformats.org/markup-compatibility/2006">
              <mc:Choice xmlns:v="urn:schemas-microsoft-com:vml" Requires="v">
                <p:oleObj spid="_x0000_s51420" name="Equation" r:id="rId5" imgW="4991040" imgH="609480" progId="Equation.DSMT4">
                  <p:embed/>
                </p:oleObj>
              </mc:Choice>
              <mc:Fallback>
                <p:oleObj name="Equation" r:id="rId5" imgW="4991040" imgH="609480" progId="Equation.DSMT4">
                  <p:embed/>
                  <p:pic>
                    <p:nvPicPr>
                      <p:cNvPr id="0" name=""/>
                      <p:cNvPicPr/>
                      <p:nvPr/>
                    </p:nvPicPr>
                    <p:blipFill>
                      <a:blip r:embed="rId6"/>
                      <a:stretch>
                        <a:fillRect/>
                      </a:stretch>
                    </p:blipFill>
                    <p:spPr>
                      <a:xfrm>
                        <a:off x="1611145" y="3429000"/>
                        <a:ext cx="6484937" cy="792163"/>
                      </a:xfrm>
                      <a:prstGeom prst="rect">
                        <a:avLst/>
                      </a:prstGeom>
                    </p:spPr>
                  </p:pic>
                </p:oleObj>
              </mc:Fallback>
            </mc:AlternateContent>
          </a:graphicData>
        </a:graphic>
      </p:graphicFrame>
      <p:sp>
        <p:nvSpPr>
          <p:cNvPr id="12" name="Rectangle 11"/>
          <p:cNvSpPr/>
          <p:nvPr/>
        </p:nvSpPr>
        <p:spPr>
          <a:xfrm>
            <a:off x="6444208" y="666105"/>
            <a:ext cx="243701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A.S.P., </a:t>
            </a:r>
            <a:r>
              <a:rPr lang="en-US" sz="1200" dirty="0" err="1" smtClean="0">
                <a:latin typeface="Arial" panose="020B0604020202020204" pitchFamily="34" charset="0"/>
                <a:cs typeface="Arial" panose="020B0604020202020204" pitchFamily="34" charset="0"/>
              </a:rPr>
              <a:t>Physica</a:t>
            </a:r>
            <a:r>
              <a:rPr lang="en-US" sz="1200" dirty="0" smtClean="0">
                <a:latin typeface="Arial" panose="020B0604020202020204" pitchFamily="34" charset="0"/>
                <a:cs typeface="Arial" panose="020B0604020202020204" pitchFamily="34" charset="0"/>
              </a:rPr>
              <a:t> A 496 </a:t>
            </a:r>
            <a:r>
              <a:rPr lang="en-US" sz="1200" dirty="0">
                <a:latin typeface="Arial" panose="020B0604020202020204" pitchFamily="34" charset="0"/>
                <a:cs typeface="Arial" panose="020B0604020202020204" pitchFamily="34" charset="0"/>
              </a:rPr>
              <a:t>(2018) </a:t>
            </a:r>
            <a:r>
              <a:rPr lang="en-US" sz="1200" dirty="0" smtClean="0">
                <a:latin typeface="Arial" panose="020B0604020202020204" pitchFamily="34" charset="0"/>
                <a:cs typeface="Arial" panose="020B0604020202020204" pitchFamily="34" charset="0"/>
              </a:rPr>
              <a:t>410</a:t>
            </a:r>
            <a:endParaRPr lang="ru-RU" sz="1200" dirty="0">
              <a:latin typeface="Arial" panose="020B0604020202020204" pitchFamily="34" charset="0"/>
              <a:cs typeface="Arial" panose="020B0604020202020204" pitchFamily="34"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137990699"/>
              </p:ext>
            </p:extLst>
          </p:nvPr>
        </p:nvGraphicFramePr>
        <p:xfrm>
          <a:off x="1935696" y="2996952"/>
          <a:ext cx="800100" cy="317500"/>
        </p:xfrm>
        <a:graphic>
          <a:graphicData uri="http://schemas.openxmlformats.org/presentationml/2006/ole">
            <mc:AlternateContent xmlns:mc="http://schemas.openxmlformats.org/markup-compatibility/2006">
              <mc:Choice xmlns:v="urn:schemas-microsoft-com:vml" Requires="v">
                <p:oleObj spid="_x0000_s51421" name="Equation" r:id="rId7" imgW="609480" imgH="241200" progId="Equation.DSMT4">
                  <p:embed/>
                </p:oleObj>
              </mc:Choice>
              <mc:Fallback>
                <p:oleObj name="Equation" r:id="rId7" imgW="609480" imgH="241200" progId="Equation.DSMT4">
                  <p:embed/>
                  <p:pic>
                    <p:nvPicPr>
                      <p:cNvPr id="0" name="Object 6"/>
                      <p:cNvPicPr>
                        <a:picLocks noChangeAspect="1" noChangeArrowheads="1"/>
                      </p:cNvPicPr>
                      <p:nvPr/>
                    </p:nvPicPr>
                    <p:blipFill>
                      <a:blip r:embed="rId8"/>
                      <a:srcRect/>
                      <a:stretch>
                        <a:fillRect/>
                      </a:stretch>
                    </p:blipFill>
                    <p:spPr bwMode="auto">
                      <a:xfrm>
                        <a:off x="1935696" y="2996952"/>
                        <a:ext cx="8001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08497819"/>
              </p:ext>
            </p:extLst>
          </p:nvPr>
        </p:nvGraphicFramePr>
        <p:xfrm>
          <a:off x="6660232" y="2996952"/>
          <a:ext cx="866775" cy="317500"/>
        </p:xfrm>
        <a:graphic>
          <a:graphicData uri="http://schemas.openxmlformats.org/presentationml/2006/ole">
            <mc:AlternateContent xmlns:mc="http://schemas.openxmlformats.org/markup-compatibility/2006">
              <mc:Choice xmlns:v="urn:schemas-microsoft-com:vml" Requires="v">
                <p:oleObj spid="_x0000_s51422" name="Equation" r:id="rId9" imgW="660240" imgH="241200" progId="Equation.DSMT4">
                  <p:embed/>
                </p:oleObj>
              </mc:Choice>
              <mc:Fallback>
                <p:oleObj name="Equation" r:id="rId9" imgW="660240" imgH="241200" progId="Equation.DSMT4">
                  <p:embed/>
                  <p:pic>
                    <p:nvPicPr>
                      <p:cNvPr id="0" name="Object 10"/>
                      <p:cNvPicPr>
                        <a:picLocks noChangeAspect="1" noChangeArrowheads="1"/>
                      </p:cNvPicPr>
                      <p:nvPr/>
                    </p:nvPicPr>
                    <p:blipFill>
                      <a:blip r:embed="rId10"/>
                      <a:srcRect/>
                      <a:stretch>
                        <a:fillRect/>
                      </a:stretch>
                    </p:blipFill>
                    <p:spPr bwMode="auto">
                      <a:xfrm>
                        <a:off x="6660232" y="2996952"/>
                        <a:ext cx="86677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Rectangle 13"/>
          <p:cNvSpPr/>
          <p:nvPr/>
        </p:nvSpPr>
        <p:spPr>
          <a:xfrm>
            <a:off x="179512" y="619939"/>
            <a:ext cx="5112568" cy="369332"/>
          </a:xfrm>
          <a:prstGeom prst="rect">
            <a:avLst/>
          </a:prstGeom>
        </p:spPr>
        <p:txBody>
          <a:bodyPr wrap="square">
            <a:spAutoFit/>
          </a:bodyPr>
          <a:lstStyle/>
          <a:p>
            <a:r>
              <a:rPr lang="en-US" b="1" dirty="0"/>
              <a:t>Matrix of the bilinear </a:t>
            </a:r>
            <a:r>
              <a:rPr lang="en-US" b="1" dirty="0" smtClean="0"/>
              <a:t>form </a:t>
            </a:r>
            <a:r>
              <a:rPr lang="en-US" b="1" dirty="0"/>
              <a:t>for the real scalar field:</a:t>
            </a:r>
          </a:p>
        </p:txBody>
      </p:sp>
      <p:graphicFrame>
        <p:nvGraphicFramePr>
          <p:cNvPr id="16" name="Object 15"/>
          <p:cNvGraphicFramePr>
            <a:graphicFrameLocks noChangeAspect="1"/>
          </p:cNvGraphicFramePr>
          <p:nvPr>
            <p:extLst>
              <p:ext uri="{D42A27DB-BD31-4B8C-83A1-F6EECF244321}">
                <p14:modId xmlns:p14="http://schemas.microsoft.com/office/powerpoint/2010/main" val="1480638964"/>
              </p:ext>
            </p:extLst>
          </p:nvPr>
        </p:nvGraphicFramePr>
        <p:xfrm>
          <a:off x="1619672" y="5229200"/>
          <a:ext cx="6073585" cy="1008112"/>
        </p:xfrm>
        <a:graphic>
          <a:graphicData uri="http://schemas.openxmlformats.org/presentationml/2006/ole">
            <mc:AlternateContent xmlns:mc="http://schemas.openxmlformats.org/markup-compatibility/2006">
              <mc:Choice xmlns:v="urn:schemas-microsoft-com:vml" Requires="v">
                <p:oleObj spid="_x0000_s51423" name="Equation" r:id="rId11" imgW="3822480" imgH="634680" progId="Equation.DSMT4">
                  <p:embed/>
                </p:oleObj>
              </mc:Choice>
              <mc:Fallback>
                <p:oleObj name="Equation" r:id="rId11" imgW="3822480" imgH="634680" progId="Equation.DSMT4">
                  <p:embed/>
                  <p:pic>
                    <p:nvPicPr>
                      <p:cNvPr id="0" name="Object 4"/>
                      <p:cNvPicPr>
                        <a:picLocks noChangeAspect="1" noChangeArrowheads="1"/>
                      </p:cNvPicPr>
                      <p:nvPr/>
                    </p:nvPicPr>
                    <p:blipFill>
                      <a:blip r:embed="rId12"/>
                      <a:srcRect/>
                      <a:stretch>
                        <a:fillRect/>
                      </a:stretch>
                    </p:blipFill>
                    <p:spPr bwMode="auto">
                      <a:xfrm>
                        <a:off x="1619672" y="5229200"/>
                        <a:ext cx="6073585" cy="1008112"/>
                      </a:xfrm>
                      <a:prstGeom prst="rect">
                        <a:avLst/>
                      </a:prstGeom>
                      <a:noFill/>
                      <a:ln>
                        <a:solidFill>
                          <a:schemeClr val="accent1"/>
                        </a:solidFill>
                      </a:ln>
                    </p:spPr>
                  </p:pic>
                </p:oleObj>
              </mc:Fallback>
            </mc:AlternateContent>
          </a:graphicData>
        </a:graphic>
      </p:graphicFrame>
      <p:sp>
        <p:nvSpPr>
          <p:cNvPr id="17" name="Rectangle 16"/>
          <p:cNvSpPr/>
          <p:nvPr/>
        </p:nvSpPr>
        <p:spPr>
          <a:xfrm>
            <a:off x="205661" y="4725144"/>
            <a:ext cx="6526580" cy="369332"/>
          </a:xfrm>
          <a:prstGeom prst="rect">
            <a:avLst/>
          </a:prstGeom>
        </p:spPr>
        <p:txBody>
          <a:bodyPr wrap="square">
            <a:spAutoFit/>
          </a:bodyPr>
          <a:lstStyle/>
          <a:p>
            <a:r>
              <a:rPr lang="en-US" b="1" dirty="0"/>
              <a:t>Partition function in </a:t>
            </a:r>
            <a:r>
              <a:rPr lang="en-US" b="1" dirty="0" smtClean="0"/>
              <a:t>the momentum </a:t>
            </a:r>
            <a:r>
              <a:rPr lang="en-US" b="1" dirty="0"/>
              <a:t>space in 1-spatial </a:t>
            </a:r>
            <a:r>
              <a:rPr lang="en-US" b="1" dirty="0" smtClean="0"/>
              <a:t>dimension:</a:t>
            </a:r>
            <a:endParaRPr lang="ru-RU" b="1" dirty="0"/>
          </a:p>
        </p:txBody>
      </p:sp>
      <p:graphicFrame>
        <p:nvGraphicFramePr>
          <p:cNvPr id="18" name="Object 17"/>
          <p:cNvGraphicFramePr>
            <a:graphicFrameLocks noChangeAspect="1"/>
          </p:cNvGraphicFramePr>
          <p:nvPr>
            <p:extLst>
              <p:ext uri="{D42A27DB-BD31-4B8C-83A1-F6EECF244321}">
                <p14:modId xmlns:p14="http://schemas.microsoft.com/office/powerpoint/2010/main" val="2581272803"/>
              </p:ext>
            </p:extLst>
          </p:nvPr>
        </p:nvGraphicFramePr>
        <p:xfrm>
          <a:off x="6372200" y="4265940"/>
          <a:ext cx="1625600" cy="241300"/>
        </p:xfrm>
        <a:graphic>
          <a:graphicData uri="http://schemas.openxmlformats.org/presentationml/2006/ole">
            <mc:AlternateContent xmlns:mc="http://schemas.openxmlformats.org/markup-compatibility/2006">
              <mc:Choice xmlns:v="urn:schemas-microsoft-com:vml" Requires="v">
                <p:oleObj spid="_x0000_s51424" name="Equation" r:id="rId13" imgW="1625400" imgH="241200" progId="Equation.DSMT4">
                  <p:embed/>
                </p:oleObj>
              </mc:Choice>
              <mc:Fallback>
                <p:oleObj name="Equation" r:id="rId13" imgW="1625400" imgH="241200" progId="Equation.DSMT4">
                  <p:embed/>
                  <p:pic>
                    <p:nvPicPr>
                      <p:cNvPr id="0" name=""/>
                      <p:cNvPicPr/>
                      <p:nvPr/>
                    </p:nvPicPr>
                    <p:blipFill>
                      <a:blip r:embed="rId14"/>
                      <a:stretch>
                        <a:fillRect/>
                      </a:stretch>
                    </p:blipFill>
                    <p:spPr>
                      <a:xfrm>
                        <a:off x="6372200" y="4265940"/>
                        <a:ext cx="1625600" cy="241300"/>
                      </a:xfrm>
                      <a:prstGeom prst="rect">
                        <a:avLst/>
                      </a:prstGeom>
                    </p:spPr>
                  </p:pic>
                </p:oleObj>
              </mc:Fallback>
            </mc:AlternateContent>
          </a:graphicData>
        </a:graphic>
      </p:graphicFrame>
      <p:sp>
        <p:nvSpPr>
          <p:cNvPr id="19" name="TextBox 18"/>
          <p:cNvSpPr txBox="1"/>
          <p:nvPr/>
        </p:nvSpPr>
        <p:spPr>
          <a:xfrm>
            <a:off x="8068467" y="4201924"/>
            <a:ext cx="1070614" cy="523220"/>
          </a:xfrm>
          <a:prstGeom prst="rect">
            <a:avLst/>
          </a:prstGeom>
          <a:noFill/>
        </p:spPr>
        <p:txBody>
          <a:bodyPr wrap="square" rtlCol="0">
            <a:spAutoFit/>
          </a:bodyPr>
          <a:lstStyle/>
          <a:p>
            <a:r>
              <a:rPr lang="en-US" sz="1400" dirty="0" smtClean="0"/>
              <a:t>- Matsubara </a:t>
            </a:r>
          </a:p>
          <a:p>
            <a:r>
              <a:rPr lang="en-US" sz="1400" dirty="0" smtClean="0"/>
              <a:t>   frequency</a:t>
            </a:r>
            <a:endParaRPr lang="ru-RU" sz="1400" dirty="0"/>
          </a:p>
        </p:txBody>
      </p:sp>
    </p:spTree>
    <p:extLst>
      <p:ext uri="{BB962C8B-B14F-4D97-AF65-F5344CB8AC3E}">
        <p14:creationId xmlns:p14="http://schemas.microsoft.com/office/powerpoint/2010/main" val="3508798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196"/>
            <a:ext cx="9143999" cy="545484"/>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Lattice thermodynamic quantities in the momentum space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8" name="Slide Number Placeholder 7"/>
          <p:cNvSpPr>
            <a:spLocks noGrp="1"/>
          </p:cNvSpPr>
          <p:nvPr>
            <p:ph type="sldNum" sz="quarter" idx="12"/>
          </p:nvPr>
        </p:nvSpPr>
        <p:spPr/>
        <p:txBody>
          <a:bodyPr/>
          <a:lstStyle/>
          <a:p>
            <a:fld id="{029BEAB8-68BB-4429-B87F-176447143671}" type="slidenum">
              <a:rPr lang="ru-RU" smtClean="0"/>
              <a:t>14</a:t>
            </a:fld>
            <a:endParaRPr lang="ru-RU"/>
          </a:p>
        </p:txBody>
      </p:sp>
      <p:graphicFrame>
        <p:nvGraphicFramePr>
          <p:cNvPr id="6" name="Object 5"/>
          <p:cNvGraphicFramePr>
            <a:graphicFrameLocks noChangeAspect="1"/>
          </p:cNvGraphicFramePr>
          <p:nvPr>
            <p:extLst>
              <p:ext uri="{D42A27DB-BD31-4B8C-83A1-F6EECF244321}">
                <p14:modId xmlns:p14="http://schemas.microsoft.com/office/powerpoint/2010/main" val="81735586"/>
              </p:ext>
            </p:extLst>
          </p:nvPr>
        </p:nvGraphicFramePr>
        <p:xfrm>
          <a:off x="1676653" y="1411883"/>
          <a:ext cx="3098404" cy="832194"/>
        </p:xfrm>
        <a:graphic>
          <a:graphicData uri="http://schemas.openxmlformats.org/presentationml/2006/ole">
            <mc:AlternateContent xmlns:mc="http://schemas.openxmlformats.org/markup-compatibility/2006">
              <mc:Choice xmlns:v="urn:schemas-microsoft-com:vml" Requires="v">
                <p:oleObj spid="_x0000_s29306" name="Equation" r:id="rId3" imgW="1981080" imgH="533160" progId="Equation.DSMT4">
                  <p:embed/>
                </p:oleObj>
              </mc:Choice>
              <mc:Fallback>
                <p:oleObj name="Equation" r:id="rId3" imgW="1981080" imgH="533160" progId="Equation.DSMT4">
                  <p:embed/>
                  <p:pic>
                    <p:nvPicPr>
                      <p:cNvPr id="0" name=""/>
                      <p:cNvPicPr/>
                      <p:nvPr/>
                    </p:nvPicPr>
                    <p:blipFill>
                      <a:blip r:embed="rId4"/>
                      <a:stretch>
                        <a:fillRect/>
                      </a:stretch>
                    </p:blipFill>
                    <p:spPr>
                      <a:xfrm>
                        <a:off x="1676653" y="1411883"/>
                        <a:ext cx="3098404" cy="832194"/>
                      </a:xfrm>
                      <a:prstGeom prst="rect">
                        <a:avLst/>
                      </a:prstGeom>
                      <a:ln>
                        <a:solidFill>
                          <a:schemeClr val="accent1"/>
                        </a:solid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435412022"/>
              </p:ext>
            </p:extLst>
          </p:nvPr>
        </p:nvGraphicFramePr>
        <p:xfrm>
          <a:off x="1691679" y="3933056"/>
          <a:ext cx="4376819" cy="2448272"/>
        </p:xfrm>
        <a:graphic>
          <a:graphicData uri="http://schemas.openxmlformats.org/presentationml/2006/ole">
            <mc:AlternateContent xmlns:mc="http://schemas.openxmlformats.org/markup-compatibility/2006">
              <mc:Choice xmlns:v="urn:schemas-microsoft-com:vml" Requires="v">
                <p:oleObj spid="_x0000_s29307" name="Equation" r:id="rId5" imgW="2654280" imgH="1485720" progId="Equation.DSMT4">
                  <p:embed/>
                </p:oleObj>
              </mc:Choice>
              <mc:Fallback>
                <p:oleObj name="Equation" r:id="rId5" imgW="2654280" imgH="1485720" progId="Equation.DSMT4">
                  <p:embed/>
                  <p:pic>
                    <p:nvPicPr>
                      <p:cNvPr id="0" name=""/>
                      <p:cNvPicPr/>
                      <p:nvPr/>
                    </p:nvPicPr>
                    <p:blipFill>
                      <a:blip r:embed="rId6"/>
                      <a:stretch>
                        <a:fillRect/>
                      </a:stretch>
                    </p:blipFill>
                    <p:spPr>
                      <a:xfrm>
                        <a:off x="1691679" y="3933056"/>
                        <a:ext cx="4376819" cy="2448272"/>
                      </a:xfrm>
                      <a:prstGeom prst="rect">
                        <a:avLst/>
                      </a:prstGeom>
                    </p:spPr>
                  </p:pic>
                </p:oleObj>
              </mc:Fallback>
            </mc:AlternateContent>
          </a:graphicData>
        </a:graphic>
      </p:graphicFrame>
      <p:sp>
        <p:nvSpPr>
          <p:cNvPr id="9" name="Rectangle 8"/>
          <p:cNvSpPr/>
          <p:nvPr/>
        </p:nvSpPr>
        <p:spPr>
          <a:xfrm>
            <a:off x="6312053" y="4869160"/>
            <a:ext cx="2618913" cy="646331"/>
          </a:xfrm>
          <a:prstGeom prst="rect">
            <a:avLst/>
          </a:prstGeom>
        </p:spPr>
        <p:txBody>
          <a:bodyPr wrap="square">
            <a:spAutoFit/>
          </a:bodyPr>
          <a:lstStyle/>
          <a:p>
            <a:r>
              <a:rPr lang="ro-RO" sz="1200" dirty="0">
                <a:latin typeface="Arial" panose="020B0604020202020204" pitchFamily="34" charset="0"/>
                <a:cs typeface="Arial" panose="020B0604020202020204" pitchFamily="34" charset="0"/>
              </a:rPr>
              <a:t>J.Engels, F.Karsch, H.Satz</a:t>
            </a:r>
            <a:r>
              <a:rPr lang="ro-RO"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p>
          <a:p>
            <a:r>
              <a:rPr lang="ro-RO" sz="1200" dirty="0" smtClean="0">
                <a:latin typeface="Arial" panose="020B0604020202020204" pitchFamily="34" charset="0"/>
                <a:cs typeface="Arial" panose="020B0604020202020204" pitchFamily="34" charset="0"/>
              </a:rPr>
              <a:t>Nucl</a:t>
            </a:r>
            <a:r>
              <a:rPr lang="ro-RO" sz="1200" dirty="0">
                <a:latin typeface="Arial" panose="020B0604020202020204" pitchFamily="34" charset="0"/>
                <a:cs typeface="Arial" panose="020B0604020202020204" pitchFamily="34" charset="0"/>
              </a:rPr>
              <a:t>. Phys. B</a:t>
            </a:r>
            <a:r>
              <a:rPr lang="en-US" sz="1200" dirty="0">
                <a:latin typeface="Arial" panose="020B0604020202020204" pitchFamily="34" charset="0"/>
                <a:cs typeface="Arial" panose="020B0604020202020204" pitchFamily="34" charset="0"/>
              </a:rPr>
              <a:t> 205</a:t>
            </a:r>
            <a:r>
              <a:rPr lang="ro-RO" sz="1200" dirty="0">
                <a:latin typeface="Arial" panose="020B0604020202020204" pitchFamily="34" charset="0"/>
                <a:cs typeface="Arial" panose="020B0604020202020204" pitchFamily="34" charset="0"/>
              </a:rPr>
              <a:t>, 239 (1982</a:t>
            </a:r>
            <a:r>
              <a:rPr lang="ro-RO"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A.S.P., </a:t>
            </a:r>
            <a:r>
              <a:rPr lang="en-US" sz="1200" dirty="0" err="1">
                <a:latin typeface="Arial" panose="020B0604020202020204" pitchFamily="34" charset="0"/>
                <a:cs typeface="Arial" panose="020B0604020202020204" pitchFamily="34" charset="0"/>
              </a:rPr>
              <a:t>Physica</a:t>
            </a:r>
            <a:r>
              <a:rPr lang="en-US" sz="1200" dirty="0">
                <a:latin typeface="Arial" panose="020B0604020202020204" pitchFamily="34" charset="0"/>
                <a:cs typeface="Arial" panose="020B0604020202020204" pitchFamily="34" charset="0"/>
              </a:rPr>
              <a:t> A 496 (2018) 410</a:t>
            </a:r>
            <a:endParaRPr lang="ru-RU" sz="1200" dirty="0">
              <a:latin typeface="Arial" panose="020B0604020202020204" pitchFamily="34" charset="0"/>
              <a:cs typeface="Arial" panose="020B0604020202020204" pitchFamily="34" charset="0"/>
            </a:endParaRPr>
          </a:p>
        </p:txBody>
      </p:sp>
      <p:sp>
        <p:nvSpPr>
          <p:cNvPr id="10" name="TextBox 9"/>
          <p:cNvSpPr txBox="1"/>
          <p:nvPr/>
        </p:nvSpPr>
        <p:spPr>
          <a:xfrm>
            <a:off x="2771800" y="620688"/>
            <a:ext cx="3262432" cy="400110"/>
          </a:xfrm>
          <a:prstGeom prst="rect">
            <a:avLst/>
          </a:prstGeom>
          <a:noFill/>
        </p:spPr>
        <p:txBody>
          <a:bodyPr wrap="none" rtlCol="0">
            <a:spAutoFit/>
          </a:bodyPr>
          <a:lstStyle/>
          <a:p>
            <a:r>
              <a:rPr lang="en-US" sz="2000" b="1" u="sng" dirty="0" smtClean="0">
                <a:solidFill>
                  <a:schemeClr val="accent2"/>
                </a:solidFill>
                <a:latin typeface="Lucida Console" panose="020B0609040504020204" pitchFamily="49" charset="0"/>
              </a:rPr>
              <a:t>3-spatial dimensions</a:t>
            </a:r>
            <a:endParaRPr lang="ru-RU" sz="2000" b="1" u="sng" dirty="0">
              <a:solidFill>
                <a:schemeClr val="accent2"/>
              </a:solidFill>
              <a:latin typeface="Lucida Console" panose="020B0609040504020204" pitchFamily="49" charset="0"/>
            </a:endParaRPr>
          </a:p>
        </p:txBody>
      </p:sp>
      <p:sp>
        <p:nvSpPr>
          <p:cNvPr id="11" name="Rectangle 10"/>
          <p:cNvSpPr/>
          <p:nvPr/>
        </p:nvSpPr>
        <p:spPr>
          <a:xfrm>
            <a:off x="154544" y="1042551"/>
            <a:ext cx="8593920" cy="369332"/>
          </a:xfrm>
          <a:prstGeom prst="rect">
            <a:avLst/>
          </a:prstGeom>
        </p:spPr>
        <p:txBody>
          <a:bodyPr wrap="square">
            <a:spAutoFit/>
          </a:bodyPr>
          <a:lstStyle/>
          <a:p>
            <a:r>
              <a:rPr lang="en-US" b="1" dirty="0"/>
              <a:t>Generalization of the partition function </a:t>
            </a:r>
            <a:r>
              <a:rPr lang="en-US" b="1" dirty="0" smtClean="0"/>
              <a:t>to </a:t>
            </a:r>
            <a:r>
              <a:rPr lang="en-US" b="1" dirty="0"/>
              <a:t>3-spatial dimensions:</a:t>
            </a:r>
          </a:p>
        </p:txBody>
      </p:sp>
      <p:sp>
        <p:nvSpPr>
          <p:cNvPr id="12" name="Rectangle 11"/>
          <p:cNvSpPr/>
          <p:nvPr/>
        </p:nvSpPr>
        <p:spPr>
          <a:xfrm>
            <a:off x="154546" y="3422342"/>
            <a:ext cx="8737936" cy="369332"/>
          </a:xfrm>
          <a:prstGeom prst="rect">
            <a:avLst/>
          </a:prstGeom>
        </p:spPr>
        <p:txBody>
          <a:bodyPr wrap="square">
            <a:spAutoFit/>
          </a:bodyPr>
          <a:lstStyle/>
          <a:p>
            <a:r>
              <a:rPr lang="en-US" b="1" dirty="0"/>
              <a:t>Density of thermodynamic potential, energy density and pressure in 3-spatial </a:t>
            </a:r>
            <a:r>
              <a:rPr lang="en-US" b="1" dirty="0" smtClean="0"/>
              <a:t>dimensions: </a:t>
            </a:r>
            <a:endParaRPr lang="en-US" b="1" dirty="0"/>
          </a:p>
        </p:txBody>
      </p:sp>
      <p:graphicFrame>
        <p:nvGraphicFramePr>
          <p:cNvPr id="14" name="Object 13"/>
          <p:cNvGraphicFramePr>
            <a:graphicFrameLocks noChangeAspect="1"/>
          </p:cNvGraphicFramePr>
          <p:nvPr>
            <p:extLst>
              <p:ext uri="{D42A27DB-BD31-4B8C-83A1-F6EECF244321}">
                <p14:modId xmlns:p14="http://schemas.microsoft.com/office/powerpoint/2010/main" val="1559402393"/>
              </p:ext>
            </p:extLst>
          </p:nvPr>
        </p:nvGraphicFramePr>
        <p:xfrm>
          <a:off x="1691680" y="2492896"/>
          <a:ext cx="4467225" cy="776288"/>
        </p:xfrm>
        <a:graphic>
          <a:graphicData uri="http://schemas.openxmlformats.org/presentationml/2006/ole">
            <mc:AlternateContent xmlns:mc="http://schemas.openxmlformats.org/markup-compatibility/2006">
              <mc:Choice xmlns:v="urn:schemas-microsoft-com:vml" Requires="v">
                <p:oleObj spid="_x0000_s29308" name="Equation" r:id="rId7" imgW="3213000" imgH="558720" progId="Equation.DSMT4">
                  <p:embed/>
                </p:oleObj>
              </mc:Choice>
              <mc:Fallback>
                <p:oleObj name="Equation" r:id="rId7" imgW="3213000" imgH="558720" progId="Equation.DSMT4">
                  <p:embed/>
                  <p:pic>
                    <p:nvPicPr>
                      <p:cNvPr id="0" name="Object 5"/>
                      <p:cNvPicPr>
                        <a:picLocks noChangeAspect="1" noChangeArrowheads="1"/>
                      </p:cNvPicPr>
                      <p:nvPr/>
                    </p:nvPicPr>
                    <p:blipFill>
                      <a:blip r:embed="rId8"/>
                      <a:srcRect/>
                      <a:stretch>
                        <a:fillRect/>
                      </a:stretch>
                    </p:blipFill>
                    <p:spPr bwMode="auto">
                      <a:xfrm>
                        <a:off x="1691680" y="2492896"/>
                        <a:ext cx="4467225"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 name="Rectangle 14"/>
          <p:cNvSpPr/>
          <p:nvPr/>
        </p:nvSpPr>
        <p:spPr>
          <a:xfrm>
            <a:off x="6572857" y="2348880"/>
            <a:ext cx="243701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A.S.P., </a:t>
            </a:r>
            <a:r>
              <a:rPr lang="en-US" sz="1200" dirty="0" err="1" smtClean="0">
                <a:latin typeface="Arial" panose="020B0604020202020204" pitchFamily="34" charset="0"/>
                <a:cs typeface="Arial" panose="020B0604020202020204" pitchFamily="34" charset="0"/>
              </a:rPr>
              <a:t>Physica</a:t>
            </a:r>
            <a:r>
              <a:rPr lang="en-US" sz="1200" dirty="0" smtClean="0">
                <a:latin typeface="Arial" panose="020B0604020202020204" pitchFamily="34" charset="0"/>
                <a:cs typeface="Arial" panose="020B0604020202020204" pitchFamily="34" charset="0"/>
              </a:rPr>
              <a:t> A 496 </a:t>
            </a:r>
            <a:r>
              <a:rPr lang="en-US" sz="1200" dirty="0">
                <a:latin typeface="Arial" panose="020B0604020202020204" pitchFamily="34" charset="0"/>
                <a:cs typeface="Arial" panose="020B0604020202020204" pitchFamily="34" charset="0"/>
              </a:rPr>
              <a:t>(2018) </a:t>
            </a:r>
            <a:r>
              <a:rPr lang="en-US" sz="1200" dirty="0" smtClean="0">
                <a:latin typeface="Arial" panose="020B0604020202020204" pitchFamily="34" charset="0"/>
                <a:cs typeface="Arial" panose="020B0604020202020204" pitchFamily="34" charset="0"/>
              </a:rPr>
              <a:t>410</a:t>
            </a:r>
            <a:endParaRPr lang="ru-RU" sz="1200" dirty="0">
              <a:latin typeface="Arial" panose="020B0604020202020204" pitchFamily="34" charset="0"/>
              <a:cs typeface="Arial" panose="020B0604020202020204" pitchFamily="34" charset="0"/>
            </a:endParaRPr>
          </a:p>
        </p:txBody>
      </p:sp>
      <p:sp>
        <p:nvSpPr>
          <p:cNvPr id="17" name="TextBox 16"/>
          <p:cNvSpPr txBox="1"/>
          <p:nvPr/>
        </p:nvSpPr>
        <p:spPr>
          <a:xfrm>
            <a:off x="6331730" y="2708920"/>
            <a:ext cx="2581476" cy="523220"/>
          </a:xfrm>
          <a:prstGeom prst="rect">
            <a:avLst/>
          </a:prstGeom>
          <a:noFill/>
        </p:spPr>
        <p:txBody>
          <a:bodyPr wrap="none" rtlCol="0">
            <a:spAutoFit/>
          </a:bodyPr>
          <a:lstStyle/>
          <a:p>
            <a:pPr marL="285750" indent="-285750">
              <a:buFontTx/>
              <a:buChar char="-"/>
            </a:pPr>
            <a:r>
              <a:rPr lang="en-US" sz="1400" dirty="0" smtClean="0"/>
              <a:t>Relativistic lattice dispersion </a:t>
            </a:r>
          </a:p>
          <a:p>
            <a:r>
              <a:rPr lang="en-US" sz="1400" dirty="0" smtClean="0"/>
              <a:t>        relation </a:t>
            </a:r>
            <a:endParaRPr lang="ru-RU" sz="1400" dirty="0"/>
          </a:p>
        </p:txBody>
      </p:sp>
    </p:spTree>
    <p:extLst>
      <p:ext uri="{BB962C8B-B14F-4D97-AF65-F5344CB8AC3E}">
        <p14:creationId xmlns:p14="http://schemas.microsoft.com/office/powerpoint/2010/main" val="1322487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682"/>
            <a:ext cx="9144000" cy="554362"/>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One-Side Limit: 3-spatial dimensions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2" name="Slide Number Placeholder 1"/>
          <p:cNvSpPr>
            <a:spLocks noGrp="1"/>
          </p:cNvSpPr>
          <p:nvPr>
            <p:ph type="sldNum" sz="quarter" idx="12"/>
          </p:nvPr>
        </p:nvSpPr>
        <p:spPr/>
        <p:txBody>
          <a:bodyPr/>
          <a:lstStyle/>
          <a:p>
            <a:fld id="{029BEAB8-68BB-4429-B87F-176447143671}" type="slidenum">
              <a:rPr lang="ru-RU" smtClean="0"/>
              <a:t>15</a:t>
            </a:fld>
            <a:endParaRPr lang="ru-RU"/>
          </a:p>
        </p:txBody>
      </p:sp>
      <p:graphicFrame>
        <p:nvGraphicFramePr>
          <p:cNvPr id="5" name="Object 4"/>
          <p:cNvGraphicFramePr>
            <a:graphicFrameLocks noChangeAspect="1"/>
          </p:cNvGraphicFramePr>
          <p:nvPr>
            <p:extLst>
              <p:ext uri="{D42A27DB-BD31-4B8C-83A1-F6EECF244321}">
                <p14:modId xmlns:p14="http://schemas.microsoft.com/office/powerpoint/2010/main" val="2029175534"/>
              </p:ext>
            </p:extLst>
          </p:nvPr>
        </p:nvGraphicFramePr>
        <p:xfrm>
          <a:off x="899592" y="882894"/>
          <a:ext cx="4427538" cy="373062"/>
        </p:xfrm>
        <a:graphic>
          <a:graphicData uri="http://schemas.openxmlformats.org/presentationml/2006/ole">
            <mc:AlternateContent xmlns:mc="http://schemas.openxmlformats.org/markup-compatibility/2006">
              <mc:Choice xmlns:v="urn:schemas-microsoft-com:vml" Requires="v">
                <p:oleObj spid="_x0000_s30583" name="Equation" r:id="rId3" imgW="2869920" imgH="241200" progId="Equation.DSMT4">
                  <p:embed/>
                </p:oleObj>
              </mc:Choice>
              <mc:Fallback>
                <p:oleObj name="Equation" r:id="rId3" imgW="2869920" imgH="241200" progId="Equation.DSMT4">
                  <p:embed/>
                  <p:pic>
                    <p:nvPicPr>
                      <p:cNvPr id="0" name=""/>
                      <p:cNvPicPr/>
                      <p:nvPr/>
                    </p:nvPicPr>
                    <p:blipFill>
                      <a:blip r:embed="rId4"/>
                      <a:stretch>
                        <a:fillRect/>
                      </a:stretch>
                    </p:blipFill>
                    <p:spPr>
                      <a:xfrm>
                        <a:off x="899592" y="882894"/>
                        <a:ext cx="4427538" cy="373062"/>
                      </a:xfrm>
                      <a:prstGeom prst="rect">
                        <a:avLst/>
                      </a:prstGeom>
                      <a:noFill/>
                      <a:ln>
                        <a:solidFill>
                          <a:schemeClr val="accent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265414991"/>
              </p:ext>
            </p:extLst>
          </p:nvPr>
        </p:nvGraphicFramePr>
        <p:xfrm>
          <a:off x="883726" y="1916832"/>
          <a:ext cx="7595144" cy="741933"/>
        </p:xfrm>
        <a:graphic>
          <a:graphicData uri="http://schemas.openxmlformats.org/presentationml/2006/ole">
            <mc:AlternateContent xmlns:mc="http://schemas.openxmlformats.org/markup-compatibility/2006">
              <mc:Choice xmlns:v="urn:schemas-microsoft-com:vml" Requires="v">
                <p:oleObj spid="_x0000_s30584" name="Equation" r:id="rId5" imgW="4813200" imgH="469800" progId="Equation.DSMT4">
                  <p:embed/>
                </p:oleObj>
              </mc:Choice>
              <mc:Fallback>
                <p:oleObj name="Equation" r:id="rId5" imgW="4813200" imgH="469800" progId="Equation.DSMT4">
                  <p:embed/>
                  <p:pic>
                    <p:nvPicPr>
                      <p:cNvPr id="0" name=""/>
                      <p:cNvPicPr/>
                      <p:nvPr/>
                    </p:nvPicPr>
                    <p:blipFill>
                      <a:blip r:embed="rId6"/>
                      <a:stretch>
                        <a:fillRect/>
                      </a:stretch>
                    </p:blipFill>
                    <p:spPr>
                      <a:xfrm>
                        <a:off x="883726" y="1916832"/>
                        <a:ext cx="7595144" cy="74193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000220822"/>
              </p:ext>
            </p:extLst>
          </p:nvPr>
        </p:nvGraphicFramePr>
        <p:xfrm>
          <a:off x="899592" y="4437112"/>
          <a:ext cx="7432597" cy="783921"/>
        </p:xfrm>
        <a:graphic>
          <a:graphicData uri="http://schemas.openxmlformats.org/presentationml/2006/ole">
            <mc:AlternateContent xmlns:mc="http://schemas.openxmlformats.org/markup-compatibility/2006">
              <mc:Choice xmlns:v="urn:schemas-microsoft-com:vml" Requires="v">
                <p:oleObj spid="_x0000_s30585" name="Equation" r:id="rId7" imgW="4584600" imgH="482400" progId="Equation.DSMT4">
                  <p:embed/>
                </p:oleObj>
              </mc:Choice>
              <mc:Fallback>
                <p:oleObj name="Equation" r:id="rId7" imgW="4584600" imgH="482400" progId="Equation.DSMT4">
                  <p:embed/>
                  <p:pic>
                    <p:nvPicPr>
                      <p:cNvPr id="0" name=""/>
                      <p:cNvPicPr/>
                      <p:nvPr/>
                    </p:nvPicPr>
                    <p:blipFill>
                      <a:blip r:embed="rId8"/>
                      <a:stretch>
                        <a:fillRect/>
                      </a:stretch>
                    </p:blipFill>
                    <p:spPr>
                      <a:xfrm>
                        <a:off x="899592" y="4437112"/>
                        <a:ext cx="7432597" cy="783921"/>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29035301"/>
              </p:ext>
            </p:extLst>
          </p:nvPr>
        </p:nvGraphicFramePr>
        <p:xfrm>
          <a:off x="971600" y="5733256"/>
          <a:ext cx="6901980" cy="792088"/>
        </p:xfrm>
        <a:graphic>
          <a:graphicData uri="http://schemas.openxmlformats.org/presentationml/2006/ole">
            <mc:AlternateContent xmlns:mc="http://schemas.openxmlformats.org/markup-compatibility/2006">
              <mc:Choice xmlns:v="urn:schemas-microsoft-com:vml" Requires="v">
                <p:oleObj spid="_x0000_s30586" name="Equation" r:id="rId9" imgW="4089240" imgH="469800" progId="Equation.DSMT4">
                  <p:embed/>
                </p:oleObj>
              </mc:Choice>
              <mc:Fallback>
                <p:oleObj name="Equation" r:id="rId9" imgW="4089240" imgH="469800" progId="Equation.DSMT4">
                  <p:embed/>
                  <p:pic>
                    <p:nvPicPr>
                      <p:cNvPr id="0" name=""/>
                      <p:cNvPicPr/>
                      <p:nvPr/>
                    </p:nvPicPr>
                    <p:blipFill>
                      <a:blip r:embed="rId10"/>
                      <a:stretch>
                        <a:fillRect/>
                      </a:stretch>
                    </p:blipFill>
                    <p:spPr>
                      <a:xfrm>
                        <a:off x="971600" y="5733256"/>
                        <a:ext cx="6901980" cy="7920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238952635"/>
              </p:ext>
            </p:extLst>
          </p:nvPr>
        </p:nvGraphicFramePr>
        <p:xfrm>
          <a:off x="1691680" y="2768708"/>
          <a:ext cx="2884488" cy="1136650"/>
        </p:xfrm>
        <a:graphic>
          <a:graphicData uri="http://schemas.openxmlformats.org/presentationml/2006/ole">
            <mc:AlternateContent xmlns:mc="http://schemas.openxmlformats.org/markup-compatibility/2006">
              <mc:Choice xmlns:v="urn:schemas-microsoft-com:vml" Requires="v">
                <p:oleObj spid="_x0000_s30587" name="Equation" r:id="rId11" imgW="2577960" imgH="1015920" progId="Equation.DSMT4">
                  <p:embed/>
                </p:oleObj>
              </mc:Choice>
              <mc:Fallback>
                <p:oleObj name="Equation" r:id="rId11" imgW="2577960" imgH="1015920" progId="Equation.DSMT4">
                  <p:embed/>
                  <p:pic>
                    <p:nvPicPr>
                      <p:cNvPr id="0" name="Object 5"/>
                      <p:cNvPicPr>
                        <a:picLocks noChangeAspect="1" noChangeArrowheads="1"/>
                      </p:cNvPicPr>
                      <p:nvPr/>
                    </p:nvPicPr>
                    <p:blipFill>
                      <a:blip r:embed="rId12"/>
                      <a:srcRect/>
                      <a:stretch>
                        <a:fillRect/>
                      </a:stretch>
                    </p:blipFill>
                    <p:spPr bwMode="auto">
                      <a:xfrm>
                        <a:off x="1691680" y="2768708"/>
                        <a:ext cx="2884488" cy="1136650"/>
                      </a:xfrm>
                      <a:prstGeom prst="rect">
                        <a:avLst/>
                      </a:prstGeom>
                      <a:noFill/>
                      <a:ln>
                        <a:noFill/>
                      </a:ln>
                      <a:extLst/>
                    </p:spPr>
                  </p:pic>
                </p:oleObj>
              </mc:Fallback>
            </mc:AlternateContent>
          </a:graphicData>
        </a:graphic>
      </p:graphicFrame>
      <p:sp>
        <p:nvSpPr>
          <p:cNvPr id="10" name="Rectangle 9"/>
          <p:cNvSpPr/>
          <p:nvPr/>
        </p:nvSpPr>
        <p:spPr>
          <a:xfrm>
            <a:off x="6557657" y="896937"/>
            <a:ext cx="243701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A.S.P., </a:t>
            </a:r>
            <a:r>
              <a:rPr lang="en-US" sz="1200" dirty="0" err="1" smtClean="0">
                <a:latin typeface="Arial" panose="020B0604020202020204" pitchFamily="34" charset="0"/>
                <a:cs typeface="Arial" panose="020B0604020202020204" pitchFamily="34" charset="0"/>
              </a:rPr>
              <a:t>Physica</a:t>
            </a:r>
            <a:r>
              <a:rPr lang="en-US" sz="1200" dirty="0" smtClean="0">
                <a:latin typeface="Arial" panose="020B0604020202020204" pitchFamily="34" charset="0"/>
                <a:cs typeface="Arial" panose="020B0604020202020204" pitchFamily="34" charset="0"/>
              </a:rPr>
              <a:t> A 496 </a:t>
            </a:r>
            <a:r>
              <a:rPr lang="en-US" sz="1200" dirty="0">
                <a:latin typeface="Arial" panose="020B0604020202020204" pitchFamily="34" charset="0"/>
                <a:cs typeface="Arial" panose="020B0604020202020204" pitchFamily="34" charset="0"/>
              </a:rPr>
              <a:t>(2018) </a:t>
            </a:r>
            <a:r>
              <a:rPr lang="en-US" sz="1200" dirty="0" smtClean="0">
                <a:latin typeface="Arial" panose="020B0604020202020204" pitchFamily="34" charset="0"/>
                <a:cs typeface="Arial" panose="020B0604020202020204" pitchFamily="34" charset="0"/>
              </a:rPr>
              <a:t>410</a:t>
            </a:r>
            <a:endParaRPr lang="ru-RU" sz="1200" dirty="0">
              <a:latin typeface="Arial" panose="020B0604020202020204" pitchFamily="34" charset="0"/>
              <a:cs typeface="Arial" panose="020B0604020202020204" pitchFamily="34" charset="0"/>
            </a:endParaRPr>
          </a:p>
        </p:txBody>
      </p:sp>
      <p:sp>
        <p:nvSpPr>
          <p:cNvPr id="7" name="Rectangle 6"/>
          <p:cNvSpPr/>
          <p:nvPr/>
        </p:nvSpPr>
        <p:spPr>
          <a:xfrm>
            <a:off x="220450" y="1423514"/>
            <a:ext cx="4806280" cy="369332"/>
          </a:xfrm>
          <a:prstGeom prst="rect">
            <a:avLst/>
          </a:prstGeom>
        </p:spPr>
        <p:txBody>
          <a:bodyPr wrap="square">
            <a:spAutoFit/>
          </a:bodyPr>
          <a:lstStyle/>
          <a:p>
            <a:r>
              <a:rPr lang="en-US" b="1" dirty="0"/>
              <a:t>Energy density, vacuum term and physical term:</a:t>
            </a:r>
          </a:p>
        </p:txBody>
      </p:sp>
      <p:sp>
        <p:nvSpPr>
          <p:cNvPr id="12" name="Rectangle 11"/>
          <p:cNvSpPr/>
          <p:nvPr/>
        </p:nvSpPr>
        <p:spPr>
          <a:xfrm>
            <a:off x="218483" y="3891301"/>
            <a:ext cx="4256935" cy="369332"/>
          </a:xfrm>
          <a:prstGeom prst="rect">
            <a:avLst/>
          </a:prstGeom>
        </p:spPr>
        <p:txBody>
          <a:bodyPr wrap="none">
            <a:spAutoFit/>
          </a:bodyPr>
          <a:lstStyle/>
          <a:p>
            <a:r>
              <a:rPr lang="en-US" b="1" dirty="0"/>
              <a:t>Pressure, vacuum term and physical term:</a:t>
            </a:r>
          </a:p>
        </p:txBody>
      </p:sp>
      <p:sp>
        <p:nvSpPr>
          <p:cNvPr id="13" name="Rectangle 12"/>
          <p:cNvSpPr/>
          <p:nvPr/>
        </p:nvSpPr>
        <p:spPr>
          <a:xfrm>
            <a:off x="240185" y="5341858"/>
            <a:ext cx="7776864" cy="369332"/>
          </a:xfrm>
          <a:prstGeom prst="rect">
            <a:avLst/>
          </a:prstGeom>
        </p:spPr>
        <p:txBody>
          <a:bodyPr wrap="square">
            <a:spAutoFit/>
          </a:bodyPr>
          <a:lstStyle/>
          <a:p>
            <a:r>
              <a:rPr lang="en-US" b="1" dirty="0"/>
              <a:t>Density of thermodynamic potential, vacuum term and physical term:</a:t>
            </a:r>
          </a:p>
        </p:txBody>
      </p:sp>
      <p:sp>
        <p:nvSpPr>
          <p:cNvPr id="15" name="TextBox 14"/>
          <p:cNvSpPr txBox="1"/>
          <p:nvPr/>
        </p:nvSpPr>
        <p:spPr>
          <a:xfrm>
            <a:off x="4858757" y="2721750"/>
            <a:ext cx="4079707" cy="1600438"/>
          </a:xfrm>
          <a:prstGeom prst="rect">
            <a:avLst/>
          </a:prstGeom>
          <a:noFill/>
        </p:spPr>
        <p:txBody>
          <a:bodyPr wrap="none" rtlCol="0">
            <a:spAutoFit/>
          </a:bodyPr>
          <a:lstStyle/>
          <a:p>
            <a:r>
              <a:rPr lang="en-US" sz="1400" dirty="0" smtClean="0"/>
              <a:t>The lattice quantities in the one-side limit are divided</a:t>
            </a:r>
          </a:p>
          <a:p>
            <a:r>
              <a:rPr lang="en-US" sz="1400" dirty="0"/>
              <a:t>a</a:t>
            </a:r>
            <a:r>
              <a:rPr lang="en-US" sz="1400" dirty="0" smtClean="0"/>
              <a:t>nalytically into the sum of two terms: vacuum </a:t>
            </a:r>
          </a:p>
          <a:p>
            <a:r>
              <a:rPr lang="en-US" sz="1400" dirty="0" smtClean="0"/>
              <a:t>and physical </a:t>
            </a:r>
          </a:p>
          <a:p>
            <a:endParaRPr lang="en-US" sz="1400" dirty="0"/>
          </a:p>
          <a:p>
            <a:r>
              <a:rPr lang="en-US" sz="1400" dirty="0" smtClean="0"/>
              <a:t>The physical terms are the ideal gas of bosons </a:t>
            </a:r>
          </a:p>
          <a:p>
            <a:endParaRPr lang="en-US" sz="1400" dirty="0"/>
          </a:p>
          <a:p>
            <a:r>
              <a:rPr lang="en-US" sz="1400" dirty="0"/>
              <a:t>The vacuum terms are </a:t>
            </a:r>
            <a:r>
              <a:rPr lang="en-US" sz="1400" dirty="0" smtClean="0"/>
              <a:t>finite  </a:t>
            </a:r>
            <a:endParaRPr lang="ru-RU" sz="1400" dirty="0"/>
          </a:p>
        </p:txBody>
      </p:sp>
    </p:spTree>
    <p:extLst>
      <p:ext uri="{BB962C8B-B14F-4D97-AF65-F5344CB8AC3E}">
        <p14:creationId xmlns:p14="http://schemas.microsoft.com/office/powerpoint/2010/main" val="3014252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Continuum Limit: </a:t>
            </a:r>
            <a:r>
              <a:rPr lang="en-US" sz="2400" b="1" dirty="0">
                <a:solidFill>
                  <a:schemeClr val="bg1"/>
                </a:solidFill>
                <a:latin typeface="JasmineUPC" panose="02020603050405020304" pitchFamily="18" charset="-34"/>
                <a:cs typeface="JasmineUPC" panose="02020603050405020304" pitchFamily="18" charset="-34"/>
              </a:rPr>
              <a:t>3-spatial dimensions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2" name="Slide Number Placeholder 1"/>
          <p:cNvSpPr>
            <a:spLocks noGrp="1"/>
          </p:cNvSpPr>
          <p:nvPr>
            <p:ph type="sldNum" sz="quarter" idx="12"/>
          </p:nvPr>
        </p:nvSpPr>
        <p:spPr/>
        <p:txBody>
          <a:bodyPr/>
          <a:lstStyle/>
          <a:p>
            <a:fld id="{029BEAB8-68BB-4429-B87F-176447143671}" type="slidenum">
              <a:rPr lang="ru-RU" smtClean="0"/>
              <a:t>16</a:t>
            </a:fld>
            <a:endParaRPr lang="ru-RU"/>
          </a:p>
        </p:txBody>
      </p:sp>
      <p:graphicFrame>
        <p:nvGraphicFramePr>
          <p:cNvPr id="5" name="Object 4"/>
          <p:cNvGraphicFramePr>
            <a:graphicFrameLocks noChangeAspect="1"/>
          </p:cNvGraphicFramePr>
          <p:nvPr>
            <p:extLst>
              <p:ext uri="{D42A27DB-BD31-4B8C-83A1-F6EECF244321}">
                <p14:modId xmlns:p14="http://schemas.microsoft.com/office/powerpoint/2010/main" val="2902296982"/>
              </p:ext>
            </p:extLst>
          </p:nvPr>
        </p:nvGraphicFramePr>
        <p:xfrm>
          <a:off x="827584" y="836712"/>
          <a:ext cx="5884862" cy="349250"/>
        </p:xfrm>
        <a:graphic>
          <a:graphicData uri="http://schemas.openxmlformats.org/presentationml/2006/ole">
            <mc:AlternateContent xmlns:mc="http://schemas.openxmlformats.org/markup-compatibility/2006">
              <mc:Choice xmlns:v="urn:schemas-microsoft-com:vml" Requires="v">
                <p:oleObj spid="_x0000_s32706" name="Equation" r:id="rId3" imgW="4063680" imgH="241200" progId="Equation.DSMT4">
                  <p:embed/>
                </p:oleObj>
              </mc:Choice>
              <mc:Fallback>
                <p:oleObj name="Equation" r:id="rId3" imgW="4063680" imgH="241200" progId="Equation.DSMT4">
                  <p:embed/>
                  <p:pic>
                    <p:nvPicPr>
                      <p:cNvPr id="0" name=""/>
                      <p:cNvPicPr/>
                      <p:nvPr/>
                    </p:nvPicPr>
                    <p:blipFill>
                      <a:blip r:embed="rId4"/>
                      <a:stretch>
                        <a:fillRect/>
                      </a:stretch>
                    </p:blipFill>
                    <p:spPr>
                      <a:xfrm>
                        <a:off x="827584" y="836712"/>
                        <a:ext cx="5884862" cy="349250"/>
                      </a:xfrm>
                      <a:prstGeom prst="rect">
                        <a:avLst/>
                      </a:prstGeom>
                      <a:ln>
                        <a:solidFill>
                          <a:schemeClr val="accent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61119047"/>
              </p:ext>
            </p:extLst>
          </p:nvPr>
        </p:nvGraphicFramePr>
        <p:xfrm>
          <a:off x="899592" y="1916831"/>
          <a:ext cx="6408712" cy="738115"/>
        </p:xfrm>
        <a:graphic>
          <a:graphicData uri="http://schemas.openxmlformats.org/presentationml/2006/ole">
            <mc:AlternateContent xmlns:mc="http://schemas.openxmlformats.org/markup-compatibility/2006">
              <mc:Choice xmlns:v="urn:schemas-microsoft-com:vml" Requires="v">
                <p:oleObj spid="_x0000_s32707" name="Equation" r:id="rId5" imgW="3644640" imgH="419040" progId="Equation.DSMT4">
                  <p:embed/>
                </p:oleObj>
              </mc:Choice>
              <mc:Fallback>
                <p:oleObj name="Equation" r:id="rId5" imgW="3644640" imgH="419040" progId="Equation.DSMT4">
                  <p:embed/>
                  <p:pic>
                    <p:nvPicPr>
                      <p:cNvPr id="0" name=""/>
                      <p:cNvPicPr/>
                      <p:nvPr/>
                    </p:nvPicPr>
                    <p:blipFill>
                      <a:blip r:embed="rId6"/>
                      <a:stretch>
                        <a:fillRect/>
                      </a:stretch>
                    </p:blipFill>
                    <p:spPr>
                      <a:xfrm>
                        <a:off x="899592" y="1916831"/>
                        <a:ext cx="6408712" cy="73811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96413523"/>
              </p:ext>
            </p:extLst>
          </p:nvPr>
        </p:nvGraphicFramePr>
        <p:xfrm>
          <a:off x="966851" y="2708920"/>
          <a:ext cx="3948113" cy="1004887"/>
        </p:xfrm>
        <a:graphic>
          <a:graphicData uri="http://schemas.openxmlformats.org/presentationml/2006/ole">
            <mc:AlternateContent xmlns:mc="http://schemas.openxmlformats.org/markup-compatibility/2006">
              <mc:Choice xmlns:v="urn:schemas-microsoft-com:vml" Requires="v">
                <p:oleObj spid="_x0000_s32708" name="Equation" r:id="rId7" imgW="2895480" imgH="736560" progId="Equation.DSMT4">
                  <p:embed/>
                </p:oleObj>
              </mc:Choice>
              <mc:Fallback>
                <p:oleObj name="Equation" r:id="rId7" imgW="2895480" imgH="736560" progId="Equation.DSMT4">
                  <p:embed/>
                  <p:pic>
                    <p:nvPicPr>
                      <p:cNvPr id="0" name=""/>
                      <p:cNvPicPr/>
                      <p:nvPr/>
                    </p:nvPicPr>
                    <p:blipFill>
                      <a:blip r:embed="rId8"/>
                      <a:stretch>
                        <a:fillRect/>
                      </a:stretch>
                    </p:blipFill>
                    <p:spPr>
                      <a:xfrm>
                        <a:off x="966851" y="2708920"/>
                        <a:ext cx="3948113" cy="100488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201782554"/>
              </p:ext>
            </p:extLst>
          </p:nvPr>
        </p:nvGraphicFramePr>
        <p:xfrm>
          <a:off x="899592" y="4403825"/>
          <a:ext cx="7060242" cy="792088"/>
        </p:xfrm>
        <a:graphic>
          <a:graphicData uri="http://schemas.openxmlformats.org/presentationml/2006/ole">
            <mc:AlternateContent xmlns:mc="http://schemas.openxmlformats.org/markup-compatibility/2006">
              <mc:Choice xmlns:v="urn:schemas-microsoft-com:vml" Requires="v">
                <p:oleObj spid="_x0000_s32709" name="Equation" r:id="rId9" imgW="4305240" imgH="482400" progId="Equation.DSMT4">
                  <p:embed/>
                </p:oleObj>
              </mc:Choice>
              <mc:Fallback>
                <p:oleObj name="Equation" r:id="rId9" imgW="4305240" imgH="482400" progId="Equation.DSMT4">
                  <p:embed/>
                  <p:pic>
                    <p:nvPicPr>
                      <p:cNvPr id="0" name=""/>
                      <p:cNvPicPr/>
                      <p:nvPr/>
                    </p:nvPicPr>
                    <p:blipFill>
                      <a:blip r:embed="rId10"/>
                      <a:stretch>
                        <a:fillRect/>
                      </a:stretch>
                    </p:blipFill>
                    <p:spPr>
                      <a:xfrm>
                        <a:off x="899592" y="4403825"/>
                        <a:ext cx="7060242" cy="79208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88854982"/>
              </p:ext>
            </p:extLst>
          </p:nvPr>
        </p:nvGraphicFramePr>
        <p:xfrm>
          <a:off x="941531" y="5661248"/>
          <a:ext cx="6909146" cy="720080"/>
        </p:xfrm>
        <a:graphic>
          <a:graphicData uri="http://schemas.openxmlformats.org/presentationml/2006/ole">
            <mc:AlternateContent xmlns:mc="http://schemas.openxmlformats.org/markup-compatibility/2006">
              <mc:Choice xmlns:v="urn:schemas-microsoft-com:vml" Requires="v">
                <p:oleObj spid="_x0000_s32710" name="Equation" r:id="rId11" imgW="4025880" imgH="419040" progId="Equation.DSMT4">
                  <p:embed/>
                </p:oleObj>
              </mc:Choice>
              <mc:Fallback>
                <p:oleObj name="Equation" r:id="rId11" imgW="4025880" imgH="419040" progId="Equation.DSMT4">
                  <p:embed/>
                  <p:pic>
                    <p:nvPicPr>
                      <p:cNvPr id="0" name=""/>
                      <p:cNvPicPr/>
                      <p:nvPr/>
                    </p:nvPicPr>
                    <p:blipFill>
                      <a:blip r:embed="rId12"/>
                      <a:stretch>
                        <a:fillRect/>
                      </a:stretch>
                    </p:blipFill>
                    <p:spPr>
                      <a:xfrm>
                        <a:off x="941531" y="5661248"/>
                        <a:ext cx="6909146" cy="720080"/>
                      </a:xfrm>
                      <a:prstGeom prst="rect">
                        <a:avLst/>
                      </a:prstGeom>
                    </p:spPr>
                  </p:pic>
                </p:oleObj>
              </mc:Fallback>
            </mc:AlternateContent>
          </a:graphicData>
        </a:graphic>
      </p:graphicFrame>
      <p:sp>
        <p:nvSpPr>
          <p:cNvPr id="12" name="Rectangle 11"/>
          <p:cNvSpPr/>
          <p:nvPr/>
        </p:nvSpPr>
        <p:spPr>
          <a:xfrm>
            <a:off x="6377829" y="1490538"/>
            <a:ext cx="2437014" cy="276999"/>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A.S.P., </a:t>
            </a:r>
            <a:r>
              <a:rPr lang="en-US" sz="1200" dirty="0" err="1" smtClean="0">
                <a:latin typeface="Arial" panose="020B0604020202020204" pitchFamily="34" charset="0"/>
                <a:cs typeface="Arial" panose="020B0604020202020204" pitchFamily="34" charset="0"/>
              </a:rPr>
              <a:t>Physica</a:t>
            </a:r>
            <a:r>
              <a:rPr lang="en-US" sz="1200" dirty="0" smtClean="0">
                <a:latin typeface="Arial" panose="020B0604020202020204" pitchFamily="34" charset="0"/>
                <a:cs typeface="Arial" panose="020B0604020202020204" pitchFamily="34" charset="0"/>
              </a:rPr>
              <a:t> A 496 </a:t>
            </a:r>
            <a:r>
              <a:rPr lang="en-US" sz="1200" dirty="0">
                <a:latin typeface="Arial" panose="020B0604020202020204" pitchFamily="34" charset="0"/>
                <a:cs typeface="Arial" panose="020B0604020202020204" pitchFamily="34" charset="0"/>
              </a:rPr>
              <a:t>(2018) </a:t>
            </a:r>
            <a:r>
              <a:rPr lang="en-US" sz="1200" dirty="0" smtClean="0">
                <a:latin typeface="Arial" panose="020B0604020202020204" pitchFamily="34" charset="0"/>
                <a:cs typeface="Arial" panose="020B0604020202020204" pitchFamily="34" charset="0"/>
              </a:rPr>
              <a:t>410</a:t>
            </a:r>
            <a:endParaRPr lang="ru-RU" sz="1200" dirty="0">
              <a:latin typeface="Arial" panose="020B0604020202020204" pitchFamily="34" charset="0"/>
              <a:cs typeface="Arial" panose="020B0604020202020204" pitchFamily="34" charset="0"/>
            </a:endParaRPr>
          </a:p>
        </p:txBody>
      </p:sp>
      <p:sp>
        <p:nvSpPr>
          <p:cNvPr id="11" name="Rectangle 10"/>
          <p:cNvSpPr/>
          <p:nvPr/>
        </p:nvSpPr>
        <p:spPr>
          <a:xfrm>
            <a:off x="251520" y="1379127"/>
            <a:ext cx="5094312" cy="369332"/>
          </a:xfrm>
          <a:prstGeom prst="rect">
            <a:avLst/>
          </a:prstGeom>
        </p:spPr>
        <p:txBody>
          <a:bodyPr wrap="square">
            <a:spAutoFit/>
          </a:bodyPr>
          <a:lstStyle/>
          <a:p>
            <a:r>
              <a:rPr lang="en-US" b="1" dirty="0"/>
              <a:t>Energy density, vacuum term and physical term:</a:t>
            </a:r>
          </a:p>
        </p:txBody>
      </p:sp>
      <p:sp>
        <p:nvSpPr>
          <p:cNvPr id="13" name="Rectangle 12"/>
          <p:cNvSpPr/>
          <p:nvPr/>
        </p:nvSpPr>
        <p:spPr>
          <a:xfrm>
            <a:off x="251520" y="3796060"/>
            <a:ext cx="4256935" cy="369332"/>
          </a:xfrm>
          <a:prstGeom prst="rect">
            <a:avLst/>
          </a:prstGeom>
        </p:spPr>
        <p:txBody>
          <a:bodyPr wrap="none">
            <a:spAutoFit/>
          </a:bodyPr>
          <a:lstStyle/>
          <a:p>
            <a:r>
              <a:rPr lang="en-US" b="1" dirty="0"/>
              <a:t>Pressure, vacuum term and physical term:</a:t>
            </a:r>
          </a:p>
        </p:txBody>
      </p:sp>
      <p:sp>
        <p:nvSpPr>
          <p:cNvPr id="14" name="Rectangle 13"/>
          <p:cNvSpPr/>
          <p:nvPr/>
        </p:nvSpPr>
        <p:spPr>
          <a:xfrm>
            <a:off x="251520" y="5229200"/>
            <a:ext cx="7344816" cy="369332"/>
          </a:xfrm>
          <a:prstGeom prst="rect">
            <a:avLst/>
          </a:prstGeom>
        </p:spPr>
        <p:txBody>
          <a:bodyPr wrap="square">
            <a:spAutoFit/>
          </a:bodyPr>
          <a:lstStyle/>
          <a:p>
            <a:r>
              <a:rPr lang="en-US" b="1" dirty="0"/>
              <a:t>Density of thermodynamic potential, vacuum term and physical term:</a:t>
            </a:r>
          </a:p>
        </p:txBody>
      </p:sp>
      <p:sp>
        <p:nvSpPr>
          <p:cNvPr id="17" name="TextBox 16"/>
          <p:cNvSpPr txBox="1"/>
          <p:nvPr/>
        </p:nvSpPr>
        <p:spPr>
          <a:xfrm>
            <a:off x="4988272" y="2708920"/>
            <a:ext cx="3742050" cy="1600438"/>
          </a:xfrm>
          <a:prstGeom prst="rect">
            <a:avLst/>
          </a:prstGeom>
          <a:noFill/>
        </p:spPr>
        <p:txBody>
          <a:bodyPr wrap="none" rtlCol="0">
            <a:spAutoFit/>
          </a:bodyPr>
          <a:lstStyle/>
          <a:p>
            <a:r>
              <a:rPr lang="en-US" sz="1400" dirty="0" smtClean="0"/>
              <a:t>The lattice quantities in the continuum limit are </a:t>
            </a:r>
          </a:p>
          <a:p>
            <a:r>
              <a:rPr lang="en-US" sz="1400" dirty="0" smtClean="0"/>
              <a:t> the sum of two terms: vacuum and physical </a:t>
            </a:r>
          </a:p>
          <a:p>
            <a:endParaRPr lang="en-US" sz="1400" dirty="0"/>
          </a:p>
          <a:p>
            <a:r>
              <a:rPr lang="en-US" sz="1400" dirty="0" smtClean="0"/>
              <a:t>The physical terms are the ideal gas of bosons in </a:t>
            </a:r>
          </a:p>
          <a:p>
            <a:r>
              <a:rPr lang="en-US" sz="1400" dirty="0" smtClean="0"/>
              <a:t>a finite volume </a:t>
            </a:r>
            <a:r>
              <a:rPr lang="en-US" sz="1400" i="1" dirty="0" smtClean="0"/>
              <a:t>V</a:t>
            </a:r>
          </a:p>
          <a:p>
            <a:endParaRPr lang="en-US" sz="1400" i="1" dirty="0"/>
          </a:p>
          <a:p>
            <a:r>
              <a:rPr lang="en-US" sz="1400" dirty="0" smtClean="0"/>
              <a:t>The vacuum terms are infinite  </a:t>
            </a:r>
            <a:endParaRPr lang="ru-RU" sz="1400" dirty="0"/>
          </a:p>
        </p:txBody>
      </p:sp>
    </p:spTree>
    <p:extLst>
      <p:ext uri="{BB962C8B-B14F-4D97-AF65-F5344CB8AC3E}">
        <p14:creationId xmlns:p14="http://schemas.microsoft.com/office/powerpoint/2010/main" val="859172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Finite lattice: Vacuum and physical quantities</a:t>
            </a:r>
            <a:endParaRPr lang="ru-RU" sz="2400" b="1" dirty="0">
              <a:solidFill>
                <a:schemeClr val="bg1"/>
              </a:solidFill>
              <a:latin typeface="Bell MT" panose="02020503060305020303" pitchFamily="18" charset="0"/>
              <a:cs typeface="JasmineUPC" panose="02020603050405020304" pitchFamily="18" charset="-34"/>
            </a:endParaRPr>
          </a:p>
        </p:txBody>
      </p:sp>
      <p:sp>
        <p:nvSpPr>
          <p:cNvPr id="7" name="Slide Number Placeholder 6"/>
          <p:cNvSpPr>
            <a:spLocks noGrp="1"/>
          </p:cNvSpPr>
          <p:nvPr>
            <p:ph type="sldNum" sz="quarter" idx="12"/>
          </p:nvPr>
        </p:nvSpPr>
        <p:spPr/>
        <p:txBody>
          <a:bodyPr/>
          <a:lstStyle/>
          <a:p>
            <a:fld id="{029BEAB8-68BB-4429-B87F-176447143671}" type="slidenum">
              <a:rPr lang="ru-RU" smtClean="0"/>
              <a:t>17</a:t>
            </a:fld>
            <a:endParaRPr lang="ru-RU"/>
          </a:p>
        </p:txBody>
      </p:sp>
      <p:graphicFrame>
        <p:nvGraphicFramePr>
          <p:cNvPr id="5" name="Object 4"/>
          <p:cNvGraphicFramePr>
            <a:graphicFrameLocks noChangeAspect="1"/>
          </p:cNvGraphicFramePr>
          <p:nvPr>
            <p:extLst>
              <p:ext uri="{D42A27DB-BD31-4B8C-83A1-F6EECF244321}">
                <p14:modId xmlns:p14="http://schemas.microsoft.com/office/powerpoint/2010/main" val="3862678566"/>
              </p:ext>
            </p:extLst>
          </p:nvPr>
        </p:nvGraphicFramePr>
        <p:xfrm>
          <a:off x="899592" y="1073058"/>
          <a:ext cx="4824536" cy="1806561"/>
        </p:xfrm>
        <a:graphic>
          <a:graphicData uri="http://schemas.openxmlformats.org/presentationml/2006/ole">
            <mc:AlternateContent xmlns:mc="http://schemas.openxmlformats.org/markup-compatibility/2006">
              <mc:Choice xmlns:v="urn:schemas-microsoft-com:vml" Requires="v">
                <p:oleObj spid="_x0000_s31386" name="Equation" r:id="rId3" imgW="3187440" imgH="1193760" progId="Equation.DSMT4">
                  <p:embed/>
                </p:oleObj>
              </mc:Choice>
              <mc:Fallback>
                <p:oleObj name="Equation" r:id="rId3" imgW="3187440" imgH="1193760" progId="Equation.DSMT4">
                  <p:embed/>
                  <p:pic>
                    <p:nvPicPr>
                      <p:cNvPr id="0" name=""/>
                      <p:cNvPicPr/>
                      <p:nvPr/>
                    </p:nvPicPr>
                    <p:blipFill>
                      <a:blip r:embed="rId4"/>
                      <a:stretch>
                        <a:fillRect/>
                      </a:stretch>
                    </p:blipFill>
                    <p:spPr>
                      <a:xfrm>
                        <a:off x="899592" y="1073058"/>
                        <a:ext cx="4824536" cy="1806561"/>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3779679"/>
              </p:ext>
            </p:extLst>
          </p:nvPr>
        </p:nvGraphicFramePr>
        <p:xfrm>
          <a:off x="5040052" y="757939"/>
          <a:ext cx="216024" cy="293175"/>
        </p:xfrm>
        <a:graphic>
          <a:graphicData uri="http://schemas.openxmlformats.org/presentationml/2006/ole">
            <mc:AlternateContent xmlns:mc="http://schemas.openxmlformats.org/markup-compatibility/2006">
              <mc:Choice xmlns:v="urn:schemas-microsoft-com:vml" Requires="v">
                <p:oleObj spid="_x0000_s31387" name="Equation" r:id="rId5" imgW="177480" imgH="241200" progId="Equation.DSMT4">
                  <p:embed/>
                </p:oleObj>
              </mc:Choice>
              <mc:Fallback>
                <p:oleObj name="Equation" r:id="rId5" imgW="177480" imgH="241200" progId="Equation.DSMT4">
                  <p:embed/>
                  <p:pic>
                    <p:nvPicPr>
                      <p:cNvPr id="0" name=""/>
                      <p:cNvPicPr/>
                      <p:nvPr/>
                    </p:nvPicPr>
                    <p:blipFill>
                      <a:blip r:embed="rId6"/>
                      <a:stretch>
                        <a:fillRect/>
                      </a:stretch>
                    </p:blipFill>
                    <p:spPr>
                      <a:xfrm>
                        <a:off x="5040052" y="757939"/>
                        <a:ext cx="216024" cy="293175"/>
                      </a:xfrm>
                      <a:prstGeom prst="rect">
                        <a:avLst/>
                      </a:prstGeom>
                    </p:spPr>
                  </p:pic>
                </p:oleObj>
              </mc:Fallback>
            </mc:AlternateContent>
          </a:graphicData>
        </a:graphic>
      </p:graphicFrame>
      <p:sp>
        <p:nvSpPr>
          <p:cNvPr id="9" name="Rectangle 8"/>
          <p:cNvSpPr/>
          <p:nvPr/>
        </p:nvSpPr>
        <p:spPr>
          <a:xfrm>
            <a:off x="6372200" y="1259136"/>
            <a:ext cx="2520280" cy="461665"/>
          </a:xfrm>
          <a:prstGeom prst="rect">
            <a:avLst/>
          </a:prstGeom>
        </p:spPr>
        <p:txBody>
          <a:bodyPr wrap="square">
            <a:spAutoFit/>
          </a:bodyPr>
          <a:lstStyle/>
          <a:p>
            <a:r>
              <a:rPr lang="ro-RO" sz="1200" dirty="0" smtClean="0">
                <a:latin typeface="Arial" panose="020B0604020202020204" pitchFamily="34" charset="0"/>
                <a:cs typeface="Arial" panose="020B0604020202020204" pitchFamily="34" charset="0"/>
              </a:rPr>
              <a:t>J.Engels</a:t>
            </a:r>
            <a:r>
              <a:rPr lang="ro-RO" sz="1200" dirty="0">
                <a:latin typeface="Arial" panose="020B0604020202020204" pitchFamily="34" charset="0"/>
                <a:cs typeface="Arial" panose="020B0604020202020204" pitchFamily="34" charset="0"/>
              </a:rPr>
              <a:t>, </a:t>
            </a:r>
            <a:r>
              <a:rPr lang="ro-RO" sz="1200" dirty="0" smtClean="0">
                <a:latin typeface="Arial" panose="020B0604020202020204" pitchFamily="34" charset="0"/>
                <a:cs typeface="Arial" panose="020B0604020202020204" pitchFamily="34" charset="0"/>
              </a:rPr>
              <a:t>F.Karsch</a:t>
            </a:r>
            <a:r>
              <a:rPr lang="ro-RO" sz="1200" dirty="0">
                <a:latin typeface="Arial" panose="020B0604020202020204" pitchFamily="34" charset="0"/>
                <a:cs typeface="Arial" panose="020B0604020202020204" pitchFamily="34" charset="0"/>
              </a:rPr>
              <a:t>, </a:t>
            </a:r>
            <a:r>
              <a:rPr lang="ro-RO" sz="1200" dirty="0" smtClean="0">
                <a:latin typeface="Arial" panose="020B0604020202020204" pitchFamily="34" charset="0"/>
                <a:cs typeface="Arial" panose="020B0604020202020204" pitchFamily="34" charset="0"/>
              </a:rPr>
              <a:t>H.Satz</a:t>
            </a:r>
            <a:r>
              <a:rPr lang="ro-RO" sz="1200" dirty="0">
                <a:latin typeface="Arial" panose="020B0604020202020204" pitchFamily="34" charset="0"/>
                <a:cs typeface="Arial" panose="020B0604020202020204" pitchFamily="34" charset="0"/>
              </a:rPr>
              <a:t>, </a:t>
            </a:r>
            <a:endParaRPr lang="en-US" sz="1200" dirty="0" smtClean="0">
              <a:latin typeface="Arial" panose="020B0604020202020204" pitchFamily="34" charset="0"/>
              <a:cs typeface="Arial" panose="020B0604020202020204" pitchFamily="34" charset="0"/>
            </a:endParaRPr>
          </a:p>
          <a:p>
            <a:r>
              <a:rPr lang="ro-RO" sz="1200" dirty="0" smtClean="0">
                <a:latin typeface="Arial" panose="020B0604020202020204" pitchFamily="34" charset="0"/>
                <a:cs typeface="Arial" panose="020B0604020202020204" pitchFamily="34" charset="0"/>
              </a:rPr>
              <a:t>Nucl</a:t>
            </a:r>
            <a:r>
              <a:rPr lang="ro-RO" sz="1200" dirty="0">
                <a:latin typeface="Arial" panose="020B0604020202020204" pitchFamily="34" charset="0"/>
                <a:cs typeface="Arial" panose="020B0604020202020204" pitchFamily="34" charset="0"/>
              </a:rPr>
              <a:t>. Phys. </a:t>
            </a:r>
            <a:r>
              <a:rPr lang="ro-RO" sz="1200" dirty="0" smtClean="0">
                <a:latin typeface="Arial" panose="020B0604020202020204" pitchFamily="34" charset="0"/>
                <a:cs typeface="Arial" panose="020B0604020202020204" pitchFamily="34" charset="0"/>
              </a:rPr>
              <a:t>B</a:t>
            </a:r>
            <a:r>
              <a:rPr lang="en-US" sz="1200" dirty="0" smtClean="0">
                <a:latin typeface="Arial" panose="020B0604020202020204" pitchFamily="34" charset="0"/>
                <a:cs typeface="Arial" panose="020B0604020202020204" pitchFamily="34" charset="0"/>
              </a:rPr>
              <a:t> 205</a:t>
            </a:r>
            <a:r>
              <a:rPr lang="ro-RO" sz="1200" dirty="0" smtClean="0">
                <a:latin typeface="Arial" panose="020B0604020202020204" pitchFamily="34" charset="0"/>
                <a:cs typeface="Arial" panose="020B0604020202020204" pitchFamily="34" charset="0"/>
              </a:rPr>
              <a:t>, </a:t>
            </a:r>
            <a:r>
              <a:rPr lang="ro-RO" sz="1200" dirty="0">
                <a:latin typeface="Arial" panose="020B0604020202020204" pitchFamily="34" charset="0"/>
                <a:cs typeface="Arial" panose="020B0604020202020204" pitchFamily="34" charset="0"/>
              </a:rPr>
              <a:t>239 (1982</a:t>
            </a:r>
            <a:r>
              <a:rPr lang="ro-RO" sz="1200" dirty="0" smtClean="0">
                <a:latin typeface="Arial" panose="020B0604020202020204" pitchFamily="34" charset="0"/>
                <a:cs typeface="Arial" panose="020B0604020202020204" pitchFamily="34" charset="0"/>
              </a:rPr>
              <a:t>)</a:t>
            </a:r>
            <a:r>
              <a:rPr lang="en-US" sz="1200" dirty="0" smtClean="0">
                <a:latin typeface="Arial" panose="020B0604020202020204" pitchFamily="34" charset="0"/>
                <a:cs typeface="Arial" panose="020B0604020202020204" pitchFamily="34" charset="0"/>
              </a:rPr>
              <a:t> </a:t>
            </a:r>
          </a:p>
        </p:txBody>
      </p:sp>
      <p:sp>
        <p:nvSpPr>
          <p:cNvPr id="10" name="Rectangle 9"/>
          <p:cNvSpPr/>
          <p:nvPr/>
        </p:nvSpPr>
        <p:spPr>
          <a:xfrm>
            <a:off x="251520" y="681782"/>
            <a:ext cx="8712968" cy="369332"/>
          </a:xfrm>
          <a:prstGeom prst="rect">
            <a:avLst/>
          </a:prstGeom>
        </p:spPr>
        <p:txBody>
          <a:bodyPr wrap="square">
            <a:spAutoFit/>
          </a:bodyPr>
          <a:lstStyle/>
          <a:p>
            <a:r>
              <a:rPr lang="en-US" b="1" dirty="0"/>
              <a:t>Vacuum terms on a finite lattice (summation over     is changed to </a:t>
            </a:r>
            <a:r>
              <a:rPr lang="en-US" b="1" dirty="0" smtClean="0"/>
              <a:t>integration at T=0):</a:t>
            </a:r>
            <a:endParaRPr lang="en-US" b="1" dirty="0"/>
          </a:p>
        </p:txBody>
      </p:sp>
      <p:graphicFrame>
        <p:nvGraphicFramePr>
          <p:cNvPr id="12" name="Object 11"/>
          <p:cNvGraphicFramePr>
            <a:graphicFrameLocks noChangeAspect="1"/>
          </p:cNvGraphicFramePr>
          <p:nvPr>
            <p:extLst>
              <p:ext uri="{D42A27DB-BD31-4B8C-83A1-F6EECF244321}">
                <p14:modId xmlns:p14="http://schemas.microsoft.com/office/powerpoint/2010/main" val="884384360"/>
              </p:ext>
            </p:extLst>
          </p:nvPr>
        </p:nvGraphicFramePr>
        <p:xfrm>
          <a:off x="889981" y="3386610"/>
          <a:ext cx="4602791" cy="1527532"/>
        </p:xfrm>
        <a:graphic>
          <a:graphicData uri="http://schemas.openxmlformats.org/presentationml/2006/ole">
            <mc:AlternateContent xmlns:mc="http://schemas.openxmlformats.org/markup-compatibility/2006">
              <mc:Choice xmlns:v="urn:schemas-microsoft-com:vml" Requires="v">
                <p:oleObj spid="_x0000_s31388" name="Equation" r:id="rId7" imgW="2908080" imgH="965160" progId="Equation.DSMT4">
                  <p:embed/>
                </p:oleObj>
              </mc:Choice>
              <mc:Fallback>
                <p:oleObj name="Equation" r:id="rId7" imgW="2908080" imgH="965160" progId="Equation.DSMT4">
                  <p:embed/>
                  <p:pic>
                    <p:nvPicPr>
                      <p:cNvPr id="0" name="Object 5"/>
                      <p:cNvPicPr>
                        <a:picLocks noChangeAspect="1" noChangeArrowheads="1"/>
                      </p:cNvPicPr>
                      <p:nvPr/>
                    </p:nvPicPr>
                    <p:blipFill>
                      <a:blip r:embed="rId8"/>
                      <a:srcRect/>
                      <a:stretch>
                        <a:fillRect/>
                      </a:stretch>
                    </p:blipFill>
                    <p:spPr bwMode="auto">
                      <a:xfrm>
                        <a:off x="889981" y="3386610"/>
                        <a:ext cx="4602791" cy="1527532"/>
                      </a:xfrm>
                      <a:prstGeom prst="rect">
                        <a:avLst/>
                      </a:prstGeom>
                      <a:noFill/>
                      <a:ln>
                        <a:noFill/>
                      </a:ln>
                    </p:spPr>
                  </p:pic>
                </p:oleObj>
              </mc:Fallback>
            </mc:AlternateContent>
          </a:graphicData>
        </a:graphic>
      </p:graphicFrame>
      <p:sp>
        <p:nvSpPr>
          <p:cNvPr id="13" name="Rectangle 12"/>
          <p:cNvSpPr/>
          <p:nvPr/>
        </p:nvSpPr>
        <p:spPr>
          <a:xfrm>
            <a:off x="259405" y="3017277"/>
            <a:ext cx="3527407" cy="369332"/>
          </a:xfrm>
          <a:prstGeom prst="rect">
            <a:avLst/>
          </a:prstGeom>
        </p:spPr>
        <p:txBody>
          <a:bodyPr wrap="square">
            <a:spAutoFit/>
          </a:bodyPr>
          <a:lstStyle/>
          <a:p>
            <a:r>
              <a:rPr lang="en-US" b="1" dirty="0" smtClean="0"/>
              <a:t>Physical </a:t>
            </a:r>
            <a:r>
              <a:rPr lang="en-US" b="1" dirty="0"/>
              <a:t>terms on a finite </a:t>
            </a:r>
            <a:r>
              <a:rPr lang="en-US" b="1" dirty="0" smtClean="0"/>
              <a:t>lattice:</a:t>
            </a:r>
            <a:endParaRPr lang="en-US" b="1" dirty="0"/>
          </a:p>
        </p:txBody>
      </p:sp>
      <p:graphicFrame>
        <p:nvGraphicFramePr>
          <p:cNvPr id="14" name="Object 13"/>
          <p:cNvGraphicFramePr>
            <a:graphicFrameLocks noChangeAspect="1"/>
          </p:cNvGraphicFramePr>
          <p:nvPr>
            <p:extLst>
              <p:ext uri="{D42A27DB-BD31-4B8C-83A1-F6EECF244321}">
                <p14:modId xmlns:p14="http://schemas.microsoft.com/office/powerpoint/2010/main" val="4179256579"/>
              </p:ext>
            </p:extLst>
          </p:nvPr>
        </p:nvGraphicFramePr>
        <p:xfrm>
          <a:off x="6439334" y="3501008"/>
          <a:ext cx="2386012" cy="1295400"/>
        </p:xfrm>
        <a:graphic>
          <a:graphicData uri="http://schemas.openxmlformats.org/presentationml/2006/ole">
            <mc:AlternateContent xmlns:mc="http://schemas.openxmlformats.org/markup-compatibility/2006">
              <mc:Choice xmlns:v="urn:schemas-microsoft-com:vml" Requires="v">
                <p:oleObj spid="_x0000_s31389" name="Equation" r:id="rId9" imgW="1917360" imgH="1041120" progId="Equation.DSMT4">
                  <p:embed/>
                </p:oleObj>
              </mc:Choice>
              <mc:Fallback>
                <p:oleObj name="Equation" r:id="rId9" imgW="1917360" imgH="1041120" progId="Equation.DSMT4">
                  <p:embed/>
                  <p:pic>
                    <p:nvPicPr>
                      <p:cNvPr id="0" name="Object 11"/>
                      <p:cNvPicPr>
                        <a:picLocks noChangeAspect="1" noChangeArrowheads="1"/>
                      </p:cNvPicPr>
                      <p:nvPr/>
                    </p:nvPicPr>
                    <p:blipFill>
                      <a:blip r:embed="rId10"/>
                      <a:srcRect/>
                      <a:stretch>
                        <a:fillRect/>
                      </a:stretch>
                    </p:blipFill>
                    <p:spPr bwMode="auto">
                      <a:xfrm>
                        <a:off x="6439334" y="3501008"/>
                        <a:ext cx="2386012"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Rectangle 16"/>
          <p:cNvSpPr/>
          <p:nvPr/>
        </p:nvSpPr>
        <p:spPr>
          <a:xfrm>
            <a:off x="6520627" y="3109610"/>
            <a:ext cx="2434453" cy="276999"/>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A.S.P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Physica</a:t>
            </a:r>
            <a:r>
              <a:rPr lang="en-US" sz="1200" dirty="0">
                <a:latin typeface="Arial" panose="020B0604020202020204" pitchFamily="34" charset="0"/>
                <a:cs typeface="Arial" panose="020B0604020202020204" pitchFamily="34" charset="0"/>
              </a:rPr>
              <a:t> A 496 (2018) 410</a:t>
            </a:r>
            <a:endParaRPr lang="ru-RU" sz="1200" dirty="0">
              <a:latin typeface="Arial" panose="020B0604020202020204" pitchFamily="34" charset="0"/>
              <a:cs typeface="Arial" panose="020B0604020202020204" pitchFamily="34" charset="0"/>
            </a:endParaRPr>
          </a:p>
        </p:txBody>
      </p:sp>
      <p:sp>
        <p:nvSpPr>
          <p:cNvPr id="18" name="TextBox 17"/>
          <p:cNvSpPr txBox="1"/>
          <p:nvPr/>
        </p:nvSpPr>
        <p:spPr>
          <a:xfrm>
            <a:off x="5148064" y="5422139"/>
            <a:ext cx="2118593" cy="523220"/>
          </a:xfrm>
          <a:prstGeom prst="rect">
            <a:avLst/>
          </a:prstGeom>
          <a:noFill/>
        </p:spPr>
        <p:txBody>
          <a:bodyPr wrap="none" rtlCol="0">
            <a:spAutoFit/>
          </a:bodyPr>
          <a:lstStyle/>
          <a:p>
            <a:pPr marL="285750" indent="-285750">
              <a:buFontTx/>
              <a:buChar char="-"/>
            </a:pPr>
            <a:r>
              <a:rPr lang="en-US" sz="1400" dirty="0" smtClean="0"/>
              <a:t>Mean occupation </a:t>
            </a:r>
          </a:p>
          <a:p>
            <a:r>
              <a:rPr lang="en-US" sz="1400" dirty="0"/>
              <a:t> </a:t>
            </a:r>
            <a:r>
              <a:rPr lang="en-US" sz="1400" dirty="0" smtClean="0"/>
              <a:t>      numbers on the lattice</a:t>
            </a:r>
          </a:p>
        </p:txBody>
      </p:sp>
      <p:graphicFrame>
        <p:nvGraphicFramePr>
          <p:cNvPr id="19" name="Object 18"/>
          <p:cNvGraphicFramePr>
            <a:graphicFrameLocks noChangeAspect="1"/>
          </p:cNvGraphicFramePr>
          <p:nvPr>
            <p:extLst>
              <p:ext uri="{D42A27DB-BD31-4B8C-83A1-F6EECF244321}">
                <p14:modId xmlns:p14="http://schemas.microsoft.com/office/powerpoint/2010/main" val="293561897"/>
              </p:ext>
            </p:extLst>
          </p:nvPr>
        </p:nvGraphicFramePr>
        <p:xfrm>
          <a:off x="897134" y="5263759"/>
          <a:ext cx="4178922" cy="986665"/>
        </p:xfrm>
        <a:graphic>
          <a:graphicData uri="http://schemas.openxmlformats.org/presentationml/2006/ole">
            <mc:AlternateContent xmlns:mc="http://schemas.openxmlformats.org/markup-compatibility/2006">
              <mc:Choice xmlns:v="urn:schemas-microsoft-com:vml" Requires="v">
                <p:oleObj spid="_x0000_s31390" name="Equation" r:id="rId11" imgW="2692080" imgH="634680" progId="Equation.DSMT4">
                  <p:embed/>
                </p:oleObj>
              </mc:Choice>
              <mc:Fallback>
                <p:oleObj name="Equation" r:id="rId11" imgW="2692080" imgH="634680" progId="Equation.DSMT4">
                  <p:embed/>
                  <p:pic>
                    <p:nvPicPr>
                      <p:cNvPr id="0" name="Object 11"/>
                      <p:cNvPicPr>
                        <a:picLocks noChangeAspect="1" noChangeArrowheads="1"/>
                      </p:cNvPicPr>
                      <p:nvPr/>
                    </p:nvPicPr>
                    <p:blipFill>
                      <a:blip r:embed="rId12"/>
                      <a:srcRect/>
                      <a:stretch>
                        <a:fillRect/>
                      </a:stretch>
                    </p:blipFill>
                    <p:spPr bwMode="auto">
                      <a:xfrm>
                        <a:off x="897134" y="5263759"/>
                        <a:ext cx="4178922" cy="986665"/>
                      </a:xfrm>
                      <a:prstGeom prst="rect">
                        <a:avLst/>
                      </a:prstGeom>
                      <a:noFill/>
                      <a:ln>
                        <a:solidFill>
                          <a:schemeClr val="accent1"/>
                        </a:solidFill>
                      </a:ln>
                    </p:spPr>
                  </p:pic>
                </p:oleObj>
              </mc:Fallback>
            </mc:AlternateContent>
          </a:graphicData>
        </a:graphic>
      </p:graphicFrame>
      <p:sp>
        <p:nvSpPr>
          <p:cNvPr id="20" name="TextBox 19"/>
          <p:cNvSpPr txBox="1"/>
          <p:nvPr/>
        </p:nvSpPr>
        <p:spPr>
          <a:xfrm>
            <a:off x="4954043" y="6453336"/>
            <a:ext cx="2678297" cy="307777"/>
          </a:xfrm>
          <a:prstGeom prst="rect">
            <a:avLst/>
          </a:prstGeom>
          <a:noFill/>
        </p:spPr>
        <p:txBody>
          <a:bodyPr wrap="none" rtlCol="0">
            <a:spAutoFit/>
          </a:bodyPr>
          <a:lstStyle/>
          <a:p>
            <a:r>
              <a:rPr lang="en-US" sz="1400" dirty="0" smtClean="0">
                <a:solidFill>
                  <a:schemeClr val="accent2"/>
                </a:solidFill>
              </a:rPr>
              <a:t>The continuum limit is recovered! </a:t>
            </a:r>
            <a:endParaRPr lang="ru-RU" sz="1400" dirty="0">
              <a:solidFill>
                <a:schemeClr val="accent2"/>
              </a:solidFill>
            </a:endParaRPr>
          </a:p>
        </p:txBody>
      </p:sp>
    </p:spTree>
    <p:extLst>
      <p:ext uri="{BB962C8B-B14F-4D97-AF65-F5344CB8AC3E}">
        <p14:creationId xmlns:p14="http://schemas.microsoft.com/office/powerpoint/2010/main" val="21725736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Potential inhomogeneity and zeroth law of thermodynamics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5" name="Slide Number Placeholder 4"/>
          <p:cNvSpPr>
            <a:spLocks noGrp="1"/>
          </p:cNvSpPr>
          <p:nvPr>
            <p:ph type="sldNum" sz="quarter" idx="12"/>
          </p:nvPr>
        </p:nvSpPr>
        <p:spPr/>
        <p:txBody>
          <a:bodyPr/>
          <a:lstStyle/>
          <a:p>
            <a:fld id="{029BEAB8-68BB-4429-B87F-176447143671}" type="slidenum">
              <a:rPr lang="ru-RU" smtClean="0"/>
              <a:t>18</a:t>
            </a:fld>
            <a:endParaRPr lang="ru-RU" dirty="0"/>
          </a:p>
        </p:txBody>
      </p:sp>
      <p:graphicFrame>
        <p:nvGraphicFramePr>
          <p:cNvPr id="2" name="Object 1"/>
          <p:cNvGraphicFramePr>
            <a:graphicFrameLocks noChangeAspect="1"/>
          </p:cNvGraphicFramePr>
          <p:nvPr>
            <p:extLst>
              <p:ext uri="{D42A27DB-BD31-4B8C-83A1-F6EECF244321}">
                <p14:modId xmlns:p14="http://schemas.microsoft.com/office/powerpoint/2010/main" val="3588372887"/>
              </p:ext>
            </p:extLst>
          </p:nvPr>
        </p:nvGraphicFramePr>
        <p:xfrm>
          <a:off x="755576" y="1311646"/>
          <a:ext cx="5868988" cy="612775"/>
        </p:xfrm>
        <a:graphic>
          <a:graphicData uri="http://schemas.openxmlformats.org/presentationml/2006/ole">
            <mc:AlternateContent xmlns:mc="http://schemas.openxmlformats.org/markup-compatibility/2006">
              <mc:Choice xmlns:v="urn:schemas-microsoft-com:vml" Requires="v">
                <p:oleObj spid="_x0000_s40679" name="Equation" r:id="rId3" imgW="4140000" imgH="431640" progId="Equation.DSMT4">
                  <p:embed/>
                </p:oleObj>
              </mc:Choice>
              <mc:Fallback>
                <p:oleObj name="Equation" r:id="rId3" imgW="4140000" imgH="431640" progId="Equation.DSMT4">
                  <p:embed/>
                  <p:pic>
                    <p:nvPicPr>
                      <p:cNvPr id="0" name=""/>
                      <p:cNvPicPr/>
                      <p:nvPr/>
                    </p:nvPicPr>
                    <p:blipFill>
                      <a:blip r:embed="rId4"/>
                      <a:stretch>
                        <a:fillRect/>
                      </a:stretch>
                    </p:blipFill>
                    <p:spPr>
                      <a:xfrm>
                        <a:off x="755576" y="1311646"/>
                        <a:ext cx="5868988" cy="612775"/>
                      </a:xfrm>
                      <a:prstGeom prst="rect">
                        <a:avLst/>
                      </a:prstGeom>
                      <a:ln>
                        <a:solidFill>
                          <a:schemeClr val="accent1"/>
                        </a:solidFill>
                      </a:ln>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686798027"/>
              </p:ext>
            </p:extLst>
          </p:nvPr>
        </p:nvGraphicFramePr>
        <p:xfrm>
          <a:off x="2411760" y="2169693"/>
          <a:ext cx="4260593" cy="761980"/>
        </p:xfrm>
        <a:graphic>
          <a:graphicData uri="http://schemas.openxmlformats.org/presentationml/2006/ole">
            <mc:AlternateContent xmlns:mc="http://schemas.openxmlformats.org/markup-compatibility/2006">
              <mc:Choice xmlns:v="urn:schemas-microsoft-com:vml" Requires="v">
                <p:oleObj spid="_x0000_s40680" name="Equation" r:id="rId5" imgW="2692080" imgH="482400" progId="Equation.DSMT4">
                  <p:embed/>
                </p:oleObj>
              </mc:Choice>
              <mc:Fallback>
                <p:oleObj name="Equation" r:id="rId5" imgW="2692080" imgH="482400" progId="Equation.DSMT4">
                  <p:embed/>
                  <p:pic>
                    <p:nvPicPr>
                      <p:cNvPr id="0" name=""/>
                      <p:cNvPicPr/>
                      <p:nvPr/>
                    </p:nvPicPr>
                    <p:blipFill>
                      <a:blip r:embed="rId6"/>
                      <a:stretch>
                        <a:fillRect/>
                      </a:stretch>
                    </p:blipFill>
                    <p:spPr>
                      <a:xfrm>
                        <a:off x="2411760" y="2169693"/>
                        <a:ext cx="4260593" cy="761980"/>
                      </a:xfrm>
                      <a:prstGeom prst="rect">
                        <a:avLst/>
                      </a:prstGeom>
                    </p:spPr>
                  </p:pic>
                </p:oleObj>
              </mc:Fallback>
            </mc:AlternateContent>
          </a:graphicData>
        </a:graphic>
      </p:graphicFrame>
      <p:sp>
        <p:nvSpPr>
          <p:cNvPr id="14" name="TextBox 13"/>
          <p:cNvSpPr txBox="1"/>
          <p:nvPr/>
        </p:nvSpPr>
        <p:spPr>
          <a:xfrm>
            <a:off x="6874322" y="2276871"/>
            <a:ext cx="992579" cy="307777"/>
          </a:xfrm>
          <a:prstGeom prst="rect">
            <a:avLst/>
          </a:prstGeom>
          <a:noFill/>
        </p:spPr>
        <p:txBody>
          <a:bodyPr wrap="none" rtlCol="0">
            <a:spAutoFit/>
          </a:bodyPr>
          <a:lstStyle/>
          <a:p>
            <a:r>
              <a:rPr lang="en-US" sz="1400" dirty="0" smtClean="0"/>
              <a:t>-condition </a:t>
            </a:r>
            <a:endParaRPr lang="ru-RU" sz="1400" dirty="0"/>
          </a:p>
        </p:txBody>
      </p:sp>
      <p:sp>
        <p:nvSpPr>
          <p:cNvPr id="15" name="TextBox 14"/>
          <p:cNvSpPr txBox="1"/>
          <p:nvPr/>
        </p:nvSpPr>
        <p:spPr>
          <a:xfrm>
            <a:off x="6804248" y="2639557"/>
            <a:ext cx="889539" cy="307777"/>
          </a:xfrm>
          <a:prstGeom prst="rect">
            <a:avLst/>
          </a:prstGeom>
          <a:noFill/>
        </p:spPr>
        <p:txBody>
          <a:bodyPr wrap="none" rtlCol="0">
            <a:spAutoFit/>
          </a:bodyPr>
          <a:lstStyle/>
          <a:p>
            <a:r>
              <a:rPr lang="en-US" sz="1400" dirty="0" smtClean="0"/>
              <a:t>-additive </a:t>
            </a:r>
            <a:endParaRPr lang="ru-RU" sz="1400" dirty="0"/>
          </a:p>
        </p:txBody>
      </p:sp>
      <p:graphicFrame>
        <p:nvGraphicFramePr>
          <p:cNvPr id="17" name="Object 16"/>
          <p:cNvGraphicFramePr>
            <a:graphicFrameLocks noChangeAspect="1"/>
          </p:cNvGraphicFramePr>
          <p:nvPr>
            <p:extLst>
              <p:ext uri="{D42A27DB-BD31-4B8C-83A1-F6EECF244321}">
                <p14:modId xmlns:p14="http://schemas.microsoft.com/office/powerpoint/2010/main" val="3532238789"/>
              </p:ext>
            </p:extLst>
          </p:nvPr>
        </p:nvGraphicFramePr>
        <p:xfrm>
          <a:off x="708857" y="3933056"/>
          <a:ext cx="8151813" cy="612775"/>
        </p:xfrm>
        <a:graphic>
          <a:graphicData uri="http://schemas.openxmlformats.org/presentationml/2006/ole">
            <mc:AlternateContent xmlns:mc="http://schemas.openxmlformats.org/markup-compatibility/2006">
              <mc:Choice xmlns:v="urn:schemas-microsoft-com:vml" Requires="v">
                <p:oleObj spid="_x0000_s40681" name="Equation" r:id="rId7" imgW="5752800" imgH="431640" progId="Equation.DSMT4">
                  <p:embed/>
                </p:oleObj>
              </mc:Choice>
              <mc:Fallback>
                <p:oleObj name="Equation" r:id="rId7" imgW="5752800" imgH="431640" progId="Equation.DSMT4">
                  <p:embed/>
                  <p:pic>
                    <p:nvPicPr>
                      <p:cNvPr id="0" name="Object 1"/>
                      <p:cNvPicPr>
                        <a:picLocks noChangeAspect="1" noChangeArrowheads="1"/>
                      </p:cNvPicPr>
                      <p:nvPr/>
                    </p:nvPicPr>
                    <p:blipFill>
                      <a:blip r:embed="rId8"/>
                      <a:srcRect/>
                      <a:stretch>
                        <a:fillRect/>
                      </a:stretch>
                    </p:blipFill>
                    <p:spPr bwMode="auto">
                      <a:xfrm>
                        <a:off x="708857" y="3933056"/>
                        <a:ext cx="8151813" cy="612775"/>
                      </a:xfrm>
                      <a:prstGeom prst="rect">
                        <a:avLst/>
                      </a:prstGeom>
                      <a:noFill/>
                      <a:ln>
                        <a:solidFill>
                          <a:schemeClr val="accent1"/>
                        </a:solidFill>
                      </a:ln>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113196110"/>
              </p:ext>
            </p:extLst>
          </p:nvPr>
        </p:nvGraphicFramePr>
        <p:xfrm>
          <a:off x="2411760" y="4781514"/>
          <a:ext cx="5012525" cy="925313"/>
        </p:xfrm>
        <a:graphic>
          <a:graphicData uri="http://schemas.openxmlformats.org/presentationml/2006/ole">
            <mc:AlternateContent xmlns:mc="http://schemas.openxmlformats.org/markup-compatibility/2006">
              <mc:Choice xmlns:v="urn:schemas-microsoft-com:vml" Requires="v">
                <p:oleObj spid="_x0000_s40682" name="Equation" r:id="rId9" imgW="3568680" imgH="660240" progId="Equation.DSMT4">
                  <p:embed/>
                </p:oleObj>
              </mc:Choice>
              <mc:Fallback>
                <p:oleObj name="Equation" r:id="rId9" imgW="3568680" imgH="660240" progId="Equation.DSMT4">
                  <p:embed/>
                  <p:pic>
                    <p:nvPicPr>
                      <p:cNvPr id="0" name="Object 12"/>
                      <p:cNvPicPr>
                        <a:picLocks noChangeAspect="1" noChangeArrowheads="1"/>
                      </p:cNvPicPr>
                      <p:nvPr/>
                    </p:nvPicPr>
                    <p:blipFill>
                      <a:blip r:embed="rId10"/>
                      <a:srcRect/>
                      <a:stretch>
                        <a:fillRect/>
                      </a:stretch>
                    </p:blipFill>
                    <p:spPr bwMode="auto">
                      <a:xfrm>
                        <a:off x="2411760" y="4781514"/>
                        <a:ext cx="5012525" cy="925313"/>
                      </a:xfrm>
                      <a:prstGeom prst="rect">
                        <a:avLst/>
                      </a:prstGeom>
                      <a:noFill/>
                      <a:ln>
                        <a:noFill/>
                      </a:ln>
                    </p:spPr>
                  </p:pic>
                </p:oleObj>
              </mc:Fallback>
            </mc:AlternateContent>
          </a:graphicData>
        </a:graphic>
      </p:graphicFrame>
      <p:sp>
        <p:nvSpPr>
          <p:cNvPr id="20" name="TextBox 19"/>
          <p:cNvSpPr txBox="1"/>
          <p:nvPr/>
        </p:nvSpPr>
        <p:spPr>
          <a:xfrm>
            <a:off x="7513488" y="4833494"/>
            <a:ext cx="992579" cy="307777"/>
          </a:xfrm>
          <a:prstGeom prst="rect">
            <a:avLst/>
          </a:prstGeom>
          <a:noFill/>
        </p:spPr>
        <p:txBody>
          <a:bodyPr wrap="none" rtlCol="0">
            <a:spAutoFit/>
          </a:bodyPr>
          <a:lstStyle/>
          <a:p>
            <a:r>
              <a:rPr lang="en-US" sz="1400" dirty="0" smtClean="0"/>
              <a:t>-condition </a:t>
            </a:r>
            <a:endParaRPr lang="ru-RU" sz="1400" dirty="0"/>
          </a:p>
        </p:txBody>
      </p:sp>
      <p:sp>
        <p:nvSpPr>
          <p:cNvPr id="22" name="TextBox 21"/>
          <p:cNvSpPr txBox="1"/>
          <p:nvPr/>
        </p:nvSpPr>
        <p:spPr>
          <a:xfrm>
            <a:off x="7524328" y="5289594"/>
            <a:ext cx="1173270" cy="307777"/>
          </a:xfrm>
          <a:prstGeom prst="rect">
            <a:avLst/>
          </a:prstGeom>
          <a:noFill/>
        </p:spPr>
        <p:txBody>
          <a:bodyPr wrap="none" rtlCol="0">
            <a:spAutoFit/>
          </a:bodyPr>
          <a:lstStyle/>
          <a:p>
            <a:r>
              <a:rPr lang="en-US" sz="1400" dirty="0" smtClean="0"/>
              <a:t>-</a:t>
            </a:r>
            <a:r>
              <a:rPr lang="en-US" sz="1400" dirty="0" err="1" smtClean="0"/>
              <a:t>nonadditive</a:t>
            </a:r>
            <a:r>
              <a:rPr lang="en-US" sz="1400" dirty="0" smtClean="0"/>
              <a:t> </a:t>
            </a:r>
            <a:endParaRPr lang="ru-RU" sz="1400" dirty="0"/>
          </a:p>
        </p:txBody>
      </p:sp>
      <p:sp>
        <p:nvSpPr>
          <p:cNvPr id="23" name="TextBox 22"/>
          <p:cNvSpPr txBox="1"/>
          <p:nvPr/>
        </p:nvSpPr>
        <p:spPr>
          <a:xfrm>
            <a:off x="2339752" y="5895282"/>
            <a:ext cx="5927341" cy="738664"/>
          </a:xfrm>
          <a:prstGeom prst="rect">
            <a:avLst/>
          </a:prstGeom>
          <a:noFill/>
        </p:spPr>
        <p:txBody>
          <a:bodyPr wrap="square" rtlCol="0">
            <a:spAutoFit/>
          </a:bodyPr>
          <a:lstStyle/>
          <a:p>
            <a:r>
              <a:rPr lang="en-US" sz="1400" dirty="0"/>
              <a:t>If the t</a:t>
            </a:r>
            <a:r>
              <a:rPr lang="en-US" sz="1400" dirty="0" smtClean="0"/>
              <a:t>hermodynamic </a:t>
            </a:r>
            <a:r>
              <a:rPr lang="en-US" sz="1400" dirty="0"/>
              <a:t>potential is an inhomogeneous function with respect to V (not a linear function</a:t>
            </a:r>
            <a:r>
              <a:rPr lang="en-US" sz="1400" dirty="0" smtClean="0"/>
              <a:t>) then it is non-additive, potential inhomogeneity is not equal to zero and the zeroth law of thermodynamics is violated!</a:t>
            </a:r>
            <a:endParaRPr lang="ru-RU" sz="1400" dirty="0"/>
          </a:p>
        </p:txBody>
      </p:sp>
      <p:sp>
        <p:nvSpPr>
          <p:cNvPr id="25" name="Rectangle 24"/>
          <p:cNvSpPr/>
          <p:nvPr/>
        </p:nvSpPr>
        <p:spPr>
          <a:xfrm>
            <a:off x="6672353" y="980728"/>
            <a:ext cx="2434453" cy="276999"/>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A.S.P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Physica</a:t>
            </a:r>
            <a:r>
              <a:rPr lang="en-US" sz="1200" dirty="0">
                <a:latin typeface="Arial" panose="020B0604020202020204" pitchFamily="34" charset="0"/>
                <a:cs typeface="Arial" panose="020B0604020202020204" pitchFamily="34" charset="0"/>
              </a:rPr>
              <a:t> A 496 (2018) 410</a:t>
            </a:r>
            <a:endParaRPr lang="ru-RU" sz="1200" dirty="0">
              <a:latin typeface="Arial" panose="020B0604020202020204" pitchFamily="34" charset="0"/>
              <a:cs typeface="Arial" panose="020B0604020202020204" pitchFamily="34" charset="0"/>
            </a:endParaRPr>
          </a:p>
        </p:txBody>
      </p:sp>
      <p:sp>
        <p:nvSpPr>
          <p:cNvPr id="6" name="Rectangle 5"/>
          <p:cNvSpPr/>
          <p:nvPr/>
        </p:nvSpPr>
        <p:spPr>
          <a:xfrm>
            <a:off x="89709" y="665315"/>
            <a:ext cx="8800556" cy="646331"/>
          </a:xfrm>
          <a:prstGeom prst="rect">
            <a:avLst/>
          </a:prstGeom>
        </p:spPr>
        <p:txBody>
          <a:bodyPr wrap="square">
            <a:spAutoFit/>
          </a:bodyPr>
          <a:lstStyle/>
          <a:p>
            <a:r>
              <a:rPr lang="en-US" b="1" dirty="0"/>
              <a:t>I. Thermodynamic potential is a homogeneous function of the first order with respect to V (a linear function): </a:t>
            </a:r>
          </a:p>
        </p:txBody>
      </p:sp>
      <p:sp>
        <p:nvSpPr>
          <p:cNvPr id="8" name="Rectangle 7"/>
          <p:cNvSpPr/>
          <p:nvPr/>
        </p:nvSpPr>
        <p:spPr>
          <a:xfrm>
            <a:off x="322855" y="4797152"/>
            <a:ext cx="1861407" cy="646331"/>
          </a:xfrm>
          <a:prstGeom prst="rect">
            <a:avLst/>
          </a:prstGeom>
        </p:spPr>
        <p:txBody>
          <a:bodyPr wrap="none">
            <a:spAutoFit/>
          </a:bodyPr>
          <a:lstStyle/>
          <a:p>
            <a:r>
              <a:rPr lang="en-US" b="1" dirty="0"/>
              <a:t>Zeroth law of </a:t>
            </a:r>
            <a:endParaRPr lang="en-US" b="1" dirty="0" smtClean="0"/>
          </a:p>
          <a:p>
            <a:r>
              <a:rPr lang="en-US" b="1" dirty="0" smtClean="0"/>
              <a:t>thermodynamics</a:t>
            </a:r>
            <a:r>
              <a:rPr lang="en-US" b="1" dirty="0"/>
              <a:t>:</a:t>
            </a:r>
          </a:p>
        </p:txBody>
      </p:sp>
      <p:sp>
        <p:nvSpPr>
          <p:cNvPr id="9" name="Rectangle 8"/>
          <p:cNvSpPr/>
          <p:nvPr/>
        </p:nvSpPr>
        <p:spPr>
          <a:xfrm>
            <a:off x="99565" y="3212976"/>
            <a:ext cx="9073928" cy="646331"/>
          </a:xfrm>
          <a:prstGeom prst="rect">
            <a:avLst/>
          </a:prstGeom>
        </p:spPr>
        <p:txBody>
          <a:bodyPr wrap="square">
            <a:spAutoFit/>
          </a:bodyPr>
          <a:lstStyle/>
          <a:p>
            <a:r>
              <a:rPr lang="en-US" b="1" dirty="0"/>
              <a:t>II.   Thermodynamic potential is an inhomogeneous function with respect to V (not a linear function): </a:t>
            </a:r>
          </a:p>
        </p:txBody>
      </p:sp>
      <p:sp>
        <p:nvSpPr>
          <p:cNvPr id="27" name="Rectangle 26"/>
          <p:cNvSpPr/>
          <p:nvPr/>
        </p:nvSpPr>
        <p:spPr>
          <a:xfrm>
            <a:off x="284406" y="2159196"/>
            <a:ext cx="1861407" cy="646331"/>
          </a:xfrm>
          <a:prstGeom prst="rect">
            <a:avLst/>
          </a:prstGeom>
        </p:spPr>
        <p:txBody>
          <a:bodyPr wrap="none">
            <a:spAutoFit/>
          </a:bodyPr>
          <a:lstStyle/>
          <a:p>
            <a:r>
              <a:rPr lang="en-US" b="1" dirty="0"/>
              <a:t>Zeroth law of </a:t>
            </a:r>
            <a:endParaRPr lang="en-US" b="1" dirty="0" smtClean="0"/>
          </a:p>
          <a:p>
            <a:r>
              <a:rPr lang="en-US" b="1" dirty="0" smtClean="0"/>
              <a:t>thermodynamics</a:t>
            </a:r>
            <a:r>
              <a:rPr lang="en-US" b="1" dirty="0"/>
              <a:t>:</a:t>
            </a:r>
          </a:p>
        </p:txBody>
      </p:sp>
      <p:graphicFrame>
        <p:nvGraphicFramePr>
          <p:cNvPr id="11" name="Object 10"/>
          <p:cNvGraphicFramePr>
            <a:graphicFrameLocks noChangeAspect="1"/>
          </p:cNvGraphicFramePr>
          <p:nvPr>
            <p:extLst>
              <p:ext uri="{D42A27DB-BD31-4B8C-83A1-F6EECF244321}">
                <p14:modId xmlns:p14="http://schemas.microsoft.com/office/powerpoint/2010/main" val="3533541767"/>
              </p:ext>
            </p:extLst>
          </p:nvPr>
        </p:nvGraphicFramePr>
        <p:xfrm>
          <a:off x="7164841" y="1700808"/>
          <a:ext cx="1803400" cy="228600"/>
        </p:xfrm>
        <a:graphic>
          <a:graphicData uri="http://schemas.openxmlformats.org/presentationml/2006/ole">
            <mc:AlternateContent xmlns:mc="http://schemas.openxmlformats.org/markup-compatibility/2006">
              <mc:Choice xmlns:v="urn:schemas-microsoft-com:vml" Requires="v">
                <p:oleObj spid="_x0000_s40683" name="Equation" r:id="rId11" imgW="1803240" imgH="228600" progId="Equation.DSMT4">
                  <p:embed/>
                </p:oleObj>
              </mc:Choice>
              <mc:Fallback>
                <p:oleObj name="Equation" r:id="rId11" imgW="1803240" imgH="228600" progId="Equation.DSMT4">
                  <p:embed/>
                  <p:pic>
                    <p:nvPicPr>
                      <p:cNvPr id="0" name="Object 5"/>
                      <p:cNvPicPr>
                        <a:picLocks noChangeAspect="1" noChangeArrowheads="1"/>
                      </p:cNvPicPr>
                      <p:nvPr/>
                    </p:nvPicPr>
                    <p:blipFill>
                      <a:blip r:embed="rId12"/>
                      <a:srcRect/>
                      <a:stretch>
                        <a:fillRect/>
                      </a:stretch>
                    </p:blipFill>
                    <p:spPr bwMode="auto">
                      <a:xfrm>
                        <a:off x="7164841" y="1700808"/>
                        <a:ext cx="18034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231064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222"/>
            <a:ext cx="9144000" cy="547458"/>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The exact lattice results for the massive scalar field   </a:t>
            </a:r>
            <a:endParaRPr lang="ru-RU" sz="24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026481337"/>
              </p:ext>
            </p:extLst>
          </p:nvPr>
        </p:nvGraphicFramePr>
        <p:xfrm>
          <a:off x="7596336" y="628477"/>
          <a:ext cx="1236662" cy="498475"/>
        </p:xfrm>
        <a:graphic>
          <a:graphicData uri="http://schemas.openxmlformats.org/presentationml/2006/ole">
            <mc:AlternateContent xmlns:mc="http://schemas.openxmlformats.org/markup-compatibility/2006">
              <mc:Choice xmlns:v="urn:schemas-microsoft-com:vml" Requires="v">
                <p:oleObj spid="_x0000_s47439" name="Equation" r:id="rId3" imgW="1054080" imgH="431640" progId="Equation.DSMT4">
                  <p:embed/>
                </p:oleObj>
              </mc:Choice>
              <mc:Fallback>
                <p:oleObj name="Equation" r:id="rId3" imgW="1054080" imgH="431640" progId="Equation.DSMT4">
                  <p:embed/>
                  <p:pic>
                    <p:nvPicPr>
                      <p:cNvPr id="0" name="Object 4"/>
                      <p:cNvPicPr>
                        <a:picLocks noChangeAspect="1" noChangeArrowheads="1"/>
                      </p:cNvPicPr>
                      <p:nvPr/>
                    </p:nvPicPr>
                    <p:blipFill>
                      <a:blip r:embed="rId4"/>
                      <a:srcRect/>
                      <a:stretch>
                        <a:fillRect/>
                      </a:stretch>
                    </p:blipFill>
                    <p:spPr bwMode="auto">
                      <a:xfrm>
                        <a:off x="7596336" y="628477"/>
                        <a:ext cx="1236662" cy="498475"/>
                      </a:xfrm>
                      <a:prstGeom prst="rect">
                        <a:avLst/>
                      </a:prstGeom>
                      <a:noFill/>
                      <a:ln>
                        <a:noFill/>
                      </a:ln>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64819052"/>
              </p:ext>
            </p:extLst>
          </p:nvPr>
        </p:nvGraphicFramePr>
        <p:xfrm>
          <a:off x="292958" y="5294122"/>
          <a:ext cx="3048000" cy="1296987"/>
        </p:xfrm>
        <a:graphic>
          <a:graphicData uri="http://schemas.openxmlformats.org/presentationml/2006/ole">
            <mc:AlternateContent xmlns:mc="http://schemas.openxmlformats.org/markup-compatibility/2006">
              <mc:Choice xmlns:v="urn:schemas-microsoft-com:vml" Requires="v">
                <p:oleObj spid="_x0000_s47440" name="Equation" r:id="rId5" imgW="2831760" imgH="1206360" progId="Equation.DSMT4">
                  <p:embed/>
                </p:oleObj>
              </mc:Choice>
              <mc:Fallback>
                <p:oleObj name="Equation" r:id="rId5" imgW="2831760" imgH="1206360" progId="Equation.DSMT4">
                  <p:embed/>
                  <p:pic>
                    <p:nvPicPr>
                      <p:cNvPr id="0" name="Object 9"/>
                      <p:cNvPicPr>
                        <a:picLocks noChangeAspect="1" noChangeArrowheads="1"/>
                      </p:cNvPicPr>
                      <p:nvPr/>
                    </p:nvPicPr>
                    <p:blipFill>
                      <a:blip r:embed="rId6"/>
                      <a:srcRect/>
                      <a:stretch>
                        <a:fillRect/>
                      </a:stretch>
                    </p:blipFill>
                    <p:spPr bwMode="auto">
                      <a:xfrm>
                        <a:off x="292958" y="5294122"/>
                        <a:ext cx="3048000" cy="1296987"/>
                      </a:xfrm>
                      <a:prstGeom prst="rect">
                        <a:avLst/>
                      </a:prstGeom>
                      <a:noFill/>
                      <a:ln>
                        <a:noFill/>
                      </a:ln>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1588205211"/>
              </p:ext>
            </p:extLst>
          </p:nvPr>
        </p:nvGraphicFramePr>
        <p:xfrm>
          <a:off x="1403648" y="764704"/>
          <a:ext cx="1568326" cy="297201"/>
        </p:xfrm>
        <a:graphic>
          <a:graphicData uri="http://schemas.openxmlformats.org/presentationml/2006/ole">
            <mc:AlternateContent xmlns:mc="http://schemas.openxmlformats.org/markup-compatibility/2006">
              <mc:Choice xmlns:v="urn:schemas-microsoft-com:vml" Requires="v">
                <p:oleObj spid="_x0000_s47441" name="Equation" r:id="rId7" imgW="1346040" imgH="253800" progId="Equation.DSMT4">
                  <p:embed/>
                </p:oleObj>
              </mc:Choice>
              <mc:Fallback>
                <p:oleObj name="Equation" r:id="rId7" imgW="1346040" imgH="253800" progId="Equation.DSMT4">
                  <p:embed/>
                  <p:pic>
                    <p:nvPicPr>
                      <p:cNvPr id="0" name="Object 8"/>
                      <p:cNvPicPr>
                        <a:picLocks noChangeAspect="1" noChangeArrowheads="1"/>
                      </p:cNvPicPr>
                      <p:nvPr/>
                    </p:nvPicPr>
                    <p:blipFill>
                      <a:blip r:embed="rId8"/>
                      <a:srcRect/>
                      <a:stretch>
                        <a:fillRect/>
                      </a:stretch>
                    </p:blipFill>
                    <p:spPr bwMode="auto">
                      <a:xfrm>
                        <a:off x="1403648" y="764704"/>
                        <a:ext cx="1568326" cy="297201"/>
                      </a:xfrm>
                      <a:prstGeom prst="rect">
                        <a:avLst/>
                      </a:prstGeom>
                      <a:noFill/>
                      <a:ln>
                        <a:no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4243166516"/>
              </p:ext>
            </p:extLst>
          </p:nvPr>
        </p:nvGraphicFramePr>
        <p:xfrm>
          <a:off x="4572000" y="764704"/>
          <a:ext cx="1799894" cy="286137"/>
        </p:xfrm>
        <a:graphic>
          <a:graphicData uri="http://schemas.openxmlformats.org/presentationml/2006/ole">
            <mc:AlternateContent xmlns:mc="http://schemas.openxmlformats.org/markup-compatibility/2006">
              <mc:Choice xmlns:v="urn:schemas-microsoft-com:vml" Requires="v">
                <p:oleObj spid="_x0000_s47442" name="Equation" r:id="rId9" imgW="1523880" imgH="241200" progId="Equation.DSMT4">
                  <p:embed/>
                </p:oleObj>
              </mc:Choice>
              <mc:Fallback>
                <p:oleObj name="Equation" r:id="rId9" imgW="1523880" imgH="241200" progId="Equation.DSMT4">
                  <p:embed/>
                  <p:pic>
                    <p:nvPicPr>
                      <p:cNvPr id="0" name="Object 12"/>
                      <p:cNvPicPr>
                        <a:picLocks noChangeAspect="1" noChangeArrowheads="1"/>
                      </p:cNvPicPr>
                      <p:nvPr/>
                    </p:nvPicPr>
                    <p:blipFill>
                      <a:blip r:embed="rId10"/>
                      <a:srcRect/>
                      <a:stretch>
                        <a:fillRect/>
                      </a:stretch>
                    </p:blipFill>
                    <p:spPr bwMode="auto">
                      <a:xfrm>
                        <a:off x="4572000" y="764704"/>
                        <a:ext cx="1799894" cy="286137"/>
                      </a:xfrm>
                      <a:prstGeom prst="rect">
                        <a:avLst/>
                      </a:prstGeom>
                      <a:noFill/>
                      <a:ln>
                        <a:noFill/>
                      </a:ln>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550353035"/>
              </p:ext>
            </p:extLst>
          </p:nvPr>
        </p:nvGraphicFramePr>
        <p:xfrm>
          <a:off x="7656239" y="1412776"/>
          <a:ext cx="1176338" cy="1038225"/>
        </p:xfrm>
        <a:graphic>
          <a:graphicData uri="http://schemas.openxmlformats.org/presentationml/2006/ole">
            <mc:AlternateContent xmlns:mc="http://schemas.openxmlformats.org/markup-compatibility/2006">
              <mc:Choice xmlns:v="urn:schemas-microsoft-com:vml" Requires="v">
                <p:oleObj spid="_x0000_s47443" name="Equation" r:id="rId11" imgW="1015920" imgH="888840" progId="Equation.DSMT4">
                  <p:embed/>
                </p:oleObj>
              </mc:Choice>
              <mc:Fallback>
                <p:oleObj name="Equation" r:id="rId11" imgW="1015920" imgH="888840" progId="Equation.DSMT4">
                  <p:embed/>
                  <p:pic>
                    <p:nvPicPr>
                      <p:cNvPr id="0" name="Object 12"/>
                      <p:cNvPicPr>
                        <a:picLocks noChangeAspect="1" noChangeArrowheads="1"/>
                      </p:cNvPicPr>
                      <p:nvPr/>
                    </p:nvPicPr>
                    <p:blipFill>
                      <a:blip r:embed="rId12"/>
                      <a:srcRect/>
                      <a:stretch>
                        <a:fillRect/>
                      </a:stretch>
                    </p:blipFill>
                    <p:spPr bwMode="auto">
                      <a:xfrm>
                        <a:off x="7656239" y="1412776"/>
                        <a:ext cx="1176338" cy="1038225"/>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029BEAB8-68BB-4429-B87F-176447143671}" type="slidenum">
              <a:rPr lang="ru-RU" smtClean="0"/>
              <a:t>19</a:t>
            </a:fld>
            <a:endParaRPr lang="ru-RU" dirty="0"/>
          </a:p>
        </p:txBody>
      </p:sp>
      <p:grpSp>
        <p:nvGrpSpPr>
          <p:cNvPr id="19" name="Group 465"/>
          <p:cNvGrpSpPr>
            <a:grpSpLocks noChangeAspect="1"/>
          </p:cNvGrpSpPr>
          <p:nvPr/>
        </p:nvGrpSpPr>
        <p:grpSpPr bwMode="auto">
          <a:xfrm>
            <a:off x="611560" y="1021467"/>
            <a:ext cx="6552728" cy="4007095"/>
            <a:chOff x="476" y="1344"/>
            <a:chExt cx="4672" cy="2857"/>
          </a:xfrm>
        </p:grpSpPr>
        <p:sp>
          <p:nvSpPr>
            <p:cNvPr id="22" name="AutoShape 464"/>
            <p:cNvSpPr>
              <a:spLocks noChangeAspect="1" noChangeArrowheads="1" noTextEdit="1"/>
            </p:cNvSpPr>
            <p:nvPr/>
          </p:nvSpPr>
          <p:spPr bwMode="auto">
            <a:xfrm>
              <a:off x="476" y="1344"/>
              <a:ext cx="4672" cy="2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9378" name="Picture 46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76" y="1344"/>
              <a:ext cx="4662" cy="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p:cNvSpPr/>
          <p:nvPr/>
        </p:nvSpPr>
        <p:spPr>
          <a:xfrm>
            <a:off x="7524328" y="2820666"/>
            <a:ext cx="1440160" cy="46166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A.S.P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Physica</a:t>
            </a:r>
            <a:r>
              <a:rPr lang="en-US" sz="1200" dirty="0">
                <a:latin typeface="Arial" panose="020B0604020202020204" pitchFamily="34" charset="0"/>
                <a:cs typeface="Arial" panose="020B0604020202020204" pitchFamily="34" charset="0"/>
              </a:rPr>
              <a:t> A </a:t>
            </a:r>
            <a:endParaRPr lang="en-US" sz="1200" dirty="0" smtClean="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496 </a:t>
            </a:r>
            <a:r>
              <a:rPr lang="en-US" sz="1200" dirty="0">
                <a:latin typeface="Arial" panose="020B0604020202020204" pitchFamily="34" charset="0"/>
                <a:cs typeface="Arial" panose="020B0604020202020204" pitchFamily="34" charset="0"/>
              </a:rPr>
              <a:t>(2018) 410</a:t>
            </a:r>
            <a:endParaRPr lang="ru-RU" sz="1200" dirty="0">
              <a:latin typeface="Arial" panose="020B0604020202020204" pitchFamily="34" charset="0"/>
              <a:cs typeface="Arial" panose="020B0604020202020204" pitchFamily="34" charset="0"/>
            </a:endParaRPr>
          </a:p>
        </p:txBody>
      </p:sp>
      <p:sp>
        <p:nvSpPr>
          <p:cNvPr id="3" name="TextBox 2"/>
          <p:cNvSpPr txBox="1"/>
          <p:nvPr/>
        </p:nvSpPr>
        <p:spPr>
          <a:xfrm>
            <a:off x="3833823" y="5172744"/>
            <a:ext cx="4752528" cy="1384995"/>
          </a:xfrm>
          <a:prstGeom prst="rect">
            <a:avLst/>
          </a:prstGeom>
          <a:noFill/>
        </p:spPr>
        <p:txBody>
          <a:bodyPr wrap="square" rtlCol="0">
            <a:spAutoFit/>
          </a:bodyPr>
          <a:lstStyle/>
          <a:p>
            <a:r>
              <a:rPr lang="en-US" sz="1400" dirty="0" smtClean="0"/>
              <a:t>           on the finite lattice. Thus, the real scalar field on the finite  lattice is thermodynamically inconsistent.   </a:t>
            </a:r>
          </a:p>
          <a:p>
            <a:endParaRPr lang="en-US" sz="1400" dirty="0" smtClean="0"/>
          </a:p>
          <a:p>
            <a:r>
              <a:rPr lang="en-US" sz="1400" dirty="0" smtClean="0"/>
              <a:t>The first maximum in energy density is due to the </a:t>
            </a:r>
          </a:p>
          <a:p>
            <a:r>
              <a:rPr lang="en-US" sz="1400" dirty="0" smtClean="0"/>
              <a:t>zero-mode term. The second maximum is due to the finite lattice and disappears in the continuum limit. </a:t>
            </a:r>
            <a:endParaRPr lang="ru-RU" sz="1400" dirty="0"/>
          </a:p>
        </p:txBody>
      </p:sp>
      <p:graphicFrame>
        <p:nvGraphicFramePr>
          <p:cNvPr id="6" name="Object 5"/>
          <p:cNvGraphicFramePr>
            <a:graphicFrameLocks noChangeAspect="1"/>
          </p:cNvGraphicFramePr>
          <p:nvPr>
            <p:extLst>
              <p:ext uri="{D42A27DB-BD31-4B8C-83A1-F6EECF244321}">
                <p14:modId xmlns:p14="http://schemas.microsoft.com/office/powerpoint/2010/main" val="511047683"/>
              </p:ext>
            </p:extLst>
          </p:nvPr>
        </p:nvGraphicFramePr>
        <p:xfrm>
          <a:off x="3923928" y="5229200"/>
          <a:ext cx="419100" cy="228600"/>
        </p:xfrm>
        <a:graphic>
          <a:graphicData uri="http://schemas.openxmlformats.org/presentationml/2006/ole">
            <mc:AlternateContent xmlns:mc="http://schemas.openxmlformats.org/markup-compatibility/2006">
              <mc:Choice xmlns:v="urn:schemas-microsoft-com:vml" Requires="v">
                <p:oleObj spid="_x0000_s47444" name="Equation" r:id="rId14" imgW="419040" imgH="228600" progId="Equation.DSMT4">
                  <p:embed/>
                </p:oleObj>
              </mc:Choice>
              <mc:Fallback>
                <p:oleObj name="Equation" r:id="rId14" imgW="419040" imgH="228600" progId="Equation.DSMT4">
                  <p:embed/>
                  <p:pic>
                    <p:nvPicPr>
                      <p:cNvPr id="0" name=""/>
                      <p:cNvPicPr/>
                      <p:nvPr/>
                    </p:nvPicPr>
                    <p:blipFill>
                      <a:blip r:embed="rId15"/>
                      <a:stretch>
                        <a:fillRect/>
                      </a:stretch>
                    </p:blipFill>
                    <p:spPr>
                      <a:xfrm>
                        <a:off x="3923928" y="5229200"/>
                        <a:ext cx="419100" cy="228600"/>
                      </a:xfrm>
                      <a:prstGeom prst="rect">
                        <a:avLst/>
                      </a:prstGeom>
                    </p:spPr>
                  </p:pic>
                </p:oleObj>
              </mc:Fallback>
            </mc:AlternateContent>
          </a:graphicData>
        </a:graphic>
      </p:graphicFrame>
    </p:spTree>
    <p:extLst>
      <p:ext uri="{BB962C8B-B14F-4D97-AF65-F5344CB8AC3E}">
        <p14:creationId xmlns:p14="http://schemas.microsoft.com/office/powerpoint/2010/main" val="4212336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9BEAB8-68BB-4429-B87F-176447143671}" type="slidenum">
              <a:rPr lang="ru-RU" smtClean="0"/>
              <a:t>2</a:t>
            </a:fld>
            <a:endParaRPr lang="ru-RU"/>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33" y="908719"/>
            <a:ext cx="5065523" cy="3100673"/>
          </a:xfrm>
        </p:spPr>
      </p:pic>
      <p:sp>
        <p:nvSpPr>
          <p:cNvPr id="9"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QCD phase diagram </a:t>
            </a:r>
            <a:endParaRPr lang="ru-RU" sz="2400" b="1" dirty="0">
              <a:solidFill>
                <a:schemeClr val="bg1"/>
              </a:solidFill>
              <a:latin typeface="JasmineUPC" panose="02020603050405020304" pitchFamily="18" charset="-34"/>
              <a:cs typeface="JasmineUPC" panose="02020603050405020304" pitchFamily="18" charset="-34"/>
            </a:endParaRPr>
          </a:p>
        </p:txBody>
      </p:sp>
      <p:sp>
        <p:nvSpPr>
          <p:cNvPr id="10" name="TextBox 9"/>
          <p:cNvSpPr txBox="1"/>
          <p:nvPr/>
        </p:nvSpPr>
        <p:spPr>
          <a:xfrm>
            <a:off x="5458824" y="692696"/>
            <a:ext cx="3621376" cy="3108543"/>
          </a:xfrm>
          <a:prstGeom prst="rect">
            <a:avLst/>
          </a:prstGeom>
          <a:noFill/>
        </p:spPr>
        <p:txBody>
          <a:bodyPr wrap="none" rtlCol="0">
            <a:spAutoFit/>
          </a:bodyPr>
          <a:lstStyle/>
          <a:p>
            <a:r>
              <a:rPr lang="en-US" sz="1400" dirty="0" smtClean="0"/>
              <a:t>In the modern paradigm the fundamental </a:t>
            </a:r>
          </a:p>
          <a:p>
            <a:r>
              <a:rPr lang="en-US" sz="1400" dirty="0" smtClean="0"/>
              <a:t>theory of the </a:t>
            </a:r>
            <a:r>
              <a:rPr lang="en-US" sz="1400" dirty="0" smtClean="0">
                <a:solidFill>
                  <a:srgbClr val="00B050"/>
                </a:solidFill>
              </a:rPr>
              <a:t>strong interactions </a:t>
            </a:r>
            <a:r>
              <a:rPr lang="en-US" sz="1400" dirty="0" smtClean="0"/>
              <a:t>is considered </a:t>
            </a:r>
          </a:p>
          <a:p>
            <a:r>
              <a:rPr lang="en-US" sz="1400" dirty="0" smtClean="0"/>
              <a:t>to be the non-abelian gauge field theory – </a:t>
            </a:r>
          </a:p>
          <a:p>
            <a:r>
              <a:rPr lang="en-US" sz="1400" dirty="0" smtClean="0"/>
              <a:t>Quantum Chromodynamics (QCD) </a:t>
            </a:r>
          </a:p>
          <a:p>
            <a:endParaRPr lang="en-US" sz="1400" dirty="0"/>
          </a:p>
          <a:p>
            <a:r>
              <a:rPr lang="en-US" sz="1400" dirty="0"/>
              <a:t>This theory is based on the </a:t>
            </a:r>
            <a:r>
              <a:rPr lang="en-US" sz="1400" dirty="0">
                <a:solidFill>
                  <a:srgbClr val="00B050"/>
                </a:solidFill>
              </a:rPr>
              <a:t>unobservable </a:t>
            </a:r>
            <a:endParaRPr lang="en-US" sz="1400" dirty="0" smtClean="0">
              <a:solidFill>
                <a:srgbClr val="00B050"/>
              </a:solidFill>
            </a:endParaRPr>
          </a:p>
          <a:p>
            <a:r>
              <a:rPr lang="en-US" sz="1400" dirty="0">
                <a:solidFill>
                  <a:srgbClr val="00B050"/>
                </a:solidFill>
              </a:rPr>
              <a:t>q</a:t>
            </a:r>
            <a:r>
              <a:rPr lang="en-US" sz="1400" dirty="0" smtClean="0">
                <a:solidFill>
                  <a:srgbClr val="00B050"/>
                </a:solidFill>
              </a:rPr>
              <a:t>uantities</a:t>
            </a:r>
            <a:r>
              <a:rPr lang="en-US" sz="1400" dirty="0" smtClean="0"/>
              <a:t>  such </a:t>
            </a:r>
            <a:r>
              <a:rPr lang="en-US" sz="1400" dirty="0"/>
              <a:t>as the color charge and the </a:t>
            </a:r>
            <a:endParaRPr lang="en-US" sz="1400" dirty="0" smtClean="0"/>
          </a:p>
          <a:p>
            <a:r>
              <a:rPr lang="en-US" sz="1400" dirty="0" smtClean="0"/>
              <a:t>fractional </a:t>
            </a:r>
            <a:r>
              <a:rPr lang="en-US" sz="1400" dirty="0"/>
              <a:t>elementary electric charge</a:t>
            </a:r>
            <a:r>
              <a:rPr lang="en-US" sz="1400" dirty="0" smtClean="0"/>
              <a:t>.</a:t>
            </a:r>
          </a:p>
          <a:p>
            <a:endParaRPr lang="en-US" sz="1400" dirty="0"/>
          </a:p>
          <a:p>
            <a:r>
              <a:rPr lang="en-US" sz="1400" dirty="0" smtClean="0"/>
              <a:t>The QCD postulate of </a:t>
            </a:r>
            <a:r>
              <a:rPr lang="en-US" sz="1400" dirty="0" smtClean="0">
                <a:solidFill>
                  <a:srgbClr val="00B050"/>
                </a:solidFill>
              </a:rPr>
              <a:t>quark confinement </a:t>
            </a:r>
          </a:p>
          <a:p>
            <a:r>
              <a:rPr lang="en-US" sz="1400" dirty="0"/>
              <a:t>i</a:t>
            </a:r>
            <a:r>
              <a:rPr lang="en-US" sz="1400" dirty="0" smtClean="0"/>
              <a:t>s the postulate of the color </a:t>
            </a:r>
            <a:r>
              <a:rPr lang="en-US" sz="1400" dirty="0" err="1" smtClean="0"/>
              <a:t>nonobservability</a:t>
            </a:r>
            <a:r>
              <a:rPr lang="en-US" sz="1400" dirty="0" smtClean="0"/>
              <a:t> :</a:t>
            </a:r>
          </a:p>
          <a:p>
            <a:r>
              <a:rPr lang="en-US" sz="1400" dirty="0" smtClean="0"/>
              <a:t> </a:t>
            </a:r>
          </a:p>
          <a:p>
            <a:r>
              <a:rPr lang="en-US" sz="1400" i="1" dirty="0" smtClean="0"/>
              <a:t>All hadron states and physical observables are</a:t>
            </a:r>
          </a:p>
          <a:p>
            <a:r>
              <a:rPr lang="en-US" sz="1400" i="1" dirty="0" smtClean="0"/>
              <a:t>color-singlets  </a:t>
            </a:r>
            <a:r>
              <a:rPr lang="en-US" sz="1400" dirty="0" smtClean="0"/>
              <a:t>(T. </a:t>
            </a:r>
            <a:r>
              <a:rPr lang="en-US" sz="1400" dirty="0" err="1" smtClean="0"/>
              <a:t>Muta</a:t>
            </a:r>
            <a:r>
              <a:rPr lang="en-US" sz="1400" dirty="0" smtClean="0"/>
              <a:t>, Foundations of QCD).</a:t>
            </a:r>
          </a:p>
        </p:txBody>
      </p:sp>
      <p:sp>
        <p:nvSpPr>
          <p:cNvPr id="2" name="TextBox 1"/>
          <p:cNvSpPr txBox="1"/>
          <p:nvPr/>
        </p:nvSpPr>
        <p:spPr>
          <a:xfrm>
            <a:off x="23133" y="4137550"/>
            <a:ext cx="9107964" cy="2215991"/>
          </a:xfrm>
          <a:prstGeom prst="rect">
            <a:avLst/>
          </a:prstGeom>
          <a:noFill/>
        </p:spPr>
        <p:txBody>
          <a:bodyPr wrap="square" rtlCol="0">
            <a:spAutoFit/>
          </a:bodyPr>
          <a:lstStyle/>
          <a:p>
            <a:r>
              <a:rPr lang="en-US" sz="1400" spc="-1" dirty="0">
                <a:solidFill>
                  <a:srgbClr val="000000"/>
                </a:solidFill>
                <a:uFill>
                  <a:solidFill>
                    <a:srgbClr val="FFFFFF"/>
                  </a:solidFill>
                </a:uFill>
                <a:ea typeface="DejaVu Sans"/>
              </a:rPr>
              <a:t>The quarks are confined to the inside of hadrons and their mean free path cannot exceed 1fm. </a:t>
            </a:r>
            <a:r>
              <a:rPr lang="en-US" sz="1400" spc="-1" dirty="0" smtClean="0">
                <a:solidFill>
                  <a:srgbClr val="000000"/>
                </a:solidFill>
                <a:uFill>
                  <a:solidFill>
                    <a:srgbClr val="FFFFFF"/>
                  </a:solidFill>
                </a:uFill>
              </a:rPr>
              <a:t> </a:t>
            </a:r>
            <a:r>
              <a:rPr lang="en-US" sz="1400" spc="-1" dirty="0" smtClean="0">
                <a:solidFill>
                  <a:srgbClr val="000000"/>
                </a:solidFill>
                <a:uFill>
                  <a:solidFill>
                    <a:srgbClr val="FFFFFF"/>
                  </a:solidFill>
                </a:uFill>
                <a:ea typeface="DejaVu Sans"/>
              </a:rPr>
              <a:t>The </a:t>
            </a:r>
            <a:r>
              <a:rPr lang="en-US" sz="1400" spc="-1" dirty="0" err="1" smtClean="0">
                <a:solidFill>
                  <a:srgbClr val="00B050"/>
                </a:solidFill>
                <a:uFill>
                  <a:solidFill>
                    <a:srgbClr val="FFFFFF"/>
                  </a:solidFill>
                </a:uFill>
                <a:ea typeface="DejaVu Sans"/>
              </a:rPr>
              <a:t>deconfinement</a:t>
            </a:r>
            <a:r>
              <a:rPr lang="en-US" sz="1400" spc="-1" dirty="0" smtClean="0">
                <a:solidFill>
                  <a:srgbClr val="000000"/>
                </a:solidFill>
                <a:uFill>
                  <a:solidFill>
                    <a:srgbClr val="FFFFFF"/>
                  </a:solidFill>
                </a:uFill>
                <a:ea typeface="DejaVu Sans"/>
              </a:rPr>
              <a:t> </a:t>
            </a:r>
            <a:r>
              <a:rPr lang="en-US" sz="1400" spc="-1" dirty="0">
                <a:solidFill>
                  <a:srgbClr val="000000"/>
                </a:solidFill>
                <a:uFill>
                  <a:solidFill>
                    <a:srgbClr val="FFFFFF"/>
                  </a:solidFill>
                </a:uFill>
                <a:ea typeface="DejaVu Sans"/>
              </a:rPr>
              <a:t>of the quarks (QGP) from hadrons may be possible only in a spatial region </a:t>
            </a:r>
            <a:r>
              <a:rPr lang="en-US" sz="1400" spc="-1" dirty="0" smtClean="0">
                <a:solidFill>
                  <a:srgbClr val="000000"/>
                </a:solidFill>
                <a:uFill>
                  <a:solidFill>
                    <a:srgbClr val="FFFFFF"/>
                  </a:solidFill>
                </a:uFill>
                <a:ea typeface="DejaVu Sans"/>
              </a:rPr>
              <a:t>smaller than </a:t>
            </a:r>
            <a:r>
              <a:rPr lang="en-US" sz="1400" spc="-1" dirty="0">
                <a:solidFill>
                  <a:srgbClr val="000000"/>
                </a:solidFill>
                <a:uFill>
                  <a:solidFill>
                    <a:srgbClr val="FFFFFF"/>
                  </a:solidFill>
                </a:uFill>
                <a:ea typeface="DejaVu Sans"/>
              </a:rPr>
              <a:t>the summary volume of these hadrons. </a:t>
            </a:r>
          </a:p>
          <a:p>
            <a:endParaRPr lang="en-US" sz="1400" spc="-1" dirty="0" smtClean="0">
              <a:solidFill>
                <a:srgbClr val="000000"/>
              </a:solidFill>
              <a:uFill>
                <a:solidFill>
                  <a:srgbClr val="FFFFFF"/>
                </a:solidFill>
              </a:uFill>
              <a:ea typeface="DejaVu Sans"/>
            </a:endParaRPr>
          </a:p>
          <a:p>
            <a:r>
              <a:rPr lang="en-US" sz="1400" spc="-1" dirty="0" smtClean="0">
                <a:solidFill>
                  <a:srgbClr val="000000"/>
                </a:solidFill>
                <a:uFill>
                  <a:solidFill>
                    <a:srgbClr val="FFFFFF"/>
                  </a:solidFill>
                </a:uFill>
                <a:ea typeface="DejaVu Sans"/>
              </a:rPr>
              <a:t>Until </a:t>
            </a:r>
            <a:r>
              <a:rPr lang="en-US" sz="1400" spc="-1" dirty="0">
                <a:solidFill>
                  <a:srgbClr val="000000"/>
                </a:solidFill>
                <a:uFill>
                  <a:solidFill>
                    <a:srgbClr val="FFFFFF"/>
                  </a:solidFill>
                </a:uFill>
                <a:ea typeface="DejaVu Sans"/>
              </a:rPr>
              <a:t>now, we have only </a:t>
            </a:r>
            <a:r>
              <a:rPr lang="en-US" sz="1400" spc="-1" dirty="0">
                <a:solidFill>
                  <a:srgbClr val="00B050"/>
                </a:solidFill>
                <a:uFill>
                  <a:solidFill>
                    <a:srgbClr val="FFFFFF"/>
                  </a:solidFill>
                </a:uFill>
                <a:ea typeface="DejaVu Sans"/>
              </a:rPr>
              <a:t>one reliable point on the QCD phase diagram </a:t>
            </a:r>
            <a:r>
              <a:rPr lang="en-US" sz="1400" spc="-1" dirty="0">
                <a:solidFill>
                  <a:srgbClr val="000000"/>
                </a:solidFill>
                <a:uFill>
                  <a:solidFill>
                    <a:srgbClr val="FFFFFF"/>
                  </a:solidFill>
                </a:uFill>
                <a:ea typeface="DejaVu Sans"/>
              </a:rPr>
              <a:t>obtained from the fundamental theory of QCD (by the lattice calculations) </a:t>
            </a:r>
            <a:r>
              <a:rPr lang="en-US" sz="1400" spc="-1" dirty="0" smtClean="0">
                <a:solidFill>
                  <a:srgbClr val="000000"/>
                </a:solidFill>
                <a:uFill>
                  <a:solidFill>
                    <a:srgbClr val="FFFFFF"/>
                  </a:solidFill>
                </a:uFill>
                <a:ea typeface="DejaVu Sans"/>
              </a:rPr>
              <a:t>:                                                                                                         </a:t>
            </a:r>
            <a:r>
              <a:rPr lang="en-US" sz="1200" spc="-1" dirty="0" err="1" smtClean="0">
                <a:solidFill>
                  <a:srgbClr val="000000"/>
                </a:solidFill>
                <a:uFill>
                  <a:solidFill>
                    <a:srgbClr val="FFFFFF"/>
                  </a:solidFill>
                </a:uFill>
                <a:latin typeface="Arial" panose="020B0604020202020204" pitchFamily="34" charset="0"/>
                <a:ea typeface="DejaVu Sans"/>
                <a:cs typeface="Arial" panose="020B0604020202020204" pitchFamily="34" charset="0"/>
              </a:rPr>
              <a:t>HotQCD</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 </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Coll., </a:t>
            </a:r>
            <a:r>
              <a:rPr lang="en-US" sz="1200" spc="-1" dirty="0" err="1">
                <a:solidFill>
                  <a:srgbClr val="000000"/>
                </a:solidFill>
                <a:uFill>
                  <a:solidFill>
                    <a:srgbClr val="FFFFFF"/>
                  </a:solidFill>
                </a:uFill>
                <a:latin typeface="Arial" panose="020B0604020202020204" pitchFamily="34" charset="0"/>
                <a:ea typeface="DejaVu Sans"/>
                <a:cs typeface="Arial" panose="020B0604020202020204" pitchFamily="34" charset="0"/>
              </a:rPr>
              <a:t>A.Bazavov</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et. </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al</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a:t>
            </a:r>
          </a:p>
          <a:p>
            <a:pPr algn="ct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                    </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Phys. Rev. D 90,  094503 (2014)</a:t>
            </a:r>
            <a:endParaRPr lang="en-US" sz="1200" spc="-1" dirty="0">
              <a:solidFill>
                <a:srgbClr val="000000"/>
              </a:solidFill>
              <a:uFill>
                <a:solidFill>
                  <a:srgbClr val="FFFFFF"/>
                </a:solidFill>
              </a:uFill>
              <a:latin typeface="Arial" panose="020B0604020202020204" pitchFamily="34" charset="0"/>
              <a:cs typeface="Arial" panose="020B0604020202020204" pitchFamily="34" charset="0"/>
            </a:endParaRPr>
          </a:p>
          <a:p>
            <a:endParaRPr lang="en-US" sz="1400" spc="-1" dirty="0">
              <a:solidFill>
                <a:srgbClr val="000000"/>
              </a:solidFill>
              <a:uFill>
                <a:solidFill>
                  <a:srgbClr val="FFFFFF"/>
                </a:solidFill>
              </a:uFill>
              <a:ea typeface="DejaVu Sans"/>
            </a:endParaRPr>
          </a:p>
          <a:p>
            <a:r>
              <a:rPr lang="en-US" sz="1400" spc="-1" dirty="0" smtClean="0">
                <a:solidFill>
                  <a:srgbClr val="000000"/>
                </a:solidFill>
                <a:uFill>
                  <a:solidFill>
                    <a:srgbClr val="FFFFFF"/>
                  </a:solidFill>
                </a:uFill>
                <a:ea typeface="DejaVu Sans"/>
              </a:rPr>
              <a:t>All another </a:t>
            </a:r>
            <a:r>
              <a:rPr lang="en-US" sz="1400" spc="-1" dirty="0">
                <a:solidFill>
                  <a:srgbClr val="000000"/>
                </a:solidFill>
                <a:uFill>
                  <a:solidFill>
                    <a:srgbClr val="FFFFFF"/>
                  </a:solidFill>
                </a:uFill>
                <a:ea typeface="DejaVu Sans"/>
              </a:rPr>
              <a:t>points on </a:t>
            </a:r>
            <a:r>
              <a:rPr lang="en-US" sz="1400" spc="-1" dirty="0" smtClean="0">
                <a:solidFill>
                  <a:srgbClr val="000000"/>
                </a:solidFill>
                <a:uFill>
                  <a:solidFill>
                    <a:srgbClr val="FFFFFF"/>
                  </a:solidFill>
                </a:uFill>
                <a:ea typeface="DejaVu Sans"/>
              </a:rPr>
              <a:t>the entire QCD </a:t>
            </a:r>
            <a:r>
              <a:rPr lang="en-US" sz="1400" spc="-1" dirty="0">
                <a:solidFill>
                  <a:srgbClr val="000000"/>
                </a:solidFill>
                <a:uFill>
                  <a:solidFill>
                    <a:srgbClr val="FFFFFF"/>
                  </a:solidFill>
                </a:uFill>
                <a:ea typeface="DejaVu Sans"/>
              </a:rPr>
              <a:t>phase diagram are only phenomenological models </a:t>
            </a:r>
            <a:r>
              <a:rPr lang="en-US" sz="1400" spc="-1" dirty="0" smtClean="0">
                <a:solidFill>
                  <a:srgbClr val="000000"/>
                </a:solidFill>
                <a:uFill>
                  <a:solidFill>
                    <a:srgbClr val="FFFFFF"/>
                  </a:solidFill>
                </a:uFill>
                <a:ea typeface="DejaVu Sans"/>
              </a:rPr>
              <a:t>predictions. </a:t>
            </a:r>
            <a:endParaRPr lang="en-US" sz="1400" spc="-1" dirty="0" smtClean="0">
              <a:solidFill>
                <a:srgbClr val="000000"/>
              </a:solidFill>
              <a:uFill>
                <a:solidFill>
                  <a:srgbClr val="FFFFFF"/>
                </a:solidFill>
              </a:uFill>
              <a:ea typeface="DejaVu Sans"/>
            </a:endParaRPr>
          </a:p>
          <a:p>
            <a:endParaRPr lang="en-US" sz="1400" spc="-1" dirty="0" smtClean="0">
              <a:solidFill>
                <a:srgbClr val="000000"/>
              </a:solidFill>
              <a:uFill>
                <a:solidFill>
                  <a:srgbClr val="FFFFFF"/>
                </a:solidFill>
              </a:uFill>
              <a:ea typeface="DejaVu Sans"/>
            </a:endParaRPr>
          </a:p>
          <a:p>
            <a:pPr algn="ctr"/>
            <a:r>
              <a:rPr lang="en-US" sz="1400" i="1" spc="-1" dirty="0" smtClean="0">
                <a:solidFill>
                  <a:srgbClr val="000000"/>
                </a:solidFill>
                <a:uFill>
                  <a:solidFill>
                    <a:srgbClr val="FFFFFF"/>
                  </a:solidFill>
                </a:uFill>
                <a:ea typeface="DejaVu Sans"/>
              </a:rPr>
              <a:t>What does this LQCD point mean?  </a:t>
            </a:r>
            <a:endParaRPr lang="en-US" sz="1400" i="1" spc="-1" dirty="0">
              <a:solidFill>
                <a:srgbClr val="000000"/>
              </a:solidFill>
              <a:uFill>
                <a:solidFill>
                  <a:srgbClr val="FFFFFF"/>
                </a:solidFill>
              </a:uFill>
              <a:ea typeface="DejaVu Sans"/>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112371302"/>
              </p:ext>
            </p:extLst>
          </p:nvPr>
        </p:nvGraphicFramePr>
        <p:xfrm>
          <a:off x="2267744" y="5183328"/>
          <a:ext cx="2813427" cy="339877"/>
        </p:xfrm>
        <a:graphic>
          <a:graphicData uri="http://schemas.openxmlformats.org/presentationml/2006/ole">
            <mc:AlternateContent xmlns:mc="http://schemas.openxmlformats.org/markup-compatibility/2006">
              <mc:Choice xmlns:v="urn:schemas-microsoft-com:vml" Requires="v">
                <p:oleObj spid="_x0000_s45116" name="Equation" r:id="rId4" imgW="1892160" imgH="228600" progId="Equation.DSMT4">
                  <p:embed/>
                </p:oleObj>
              </mc:Choice>
              <mc:Fallback>
                <p:oleObj name="Equation" r:id="rId4" imgW="1892160" imgH="228600" progId="Equation.DSMT4">
                  <p:embed/>
                  <p:pic>
                    <p:nvPicPr>
                      <p:cNvPr id="0" name=""/>
                      <p:cNvPicPr/>
                      <p:nvPr/>
                    </p:nvPicPr>
                    <p:blipFill>
                      <a:blip r:embed="rId5"/>
                      <a:stretch>
                        <a:fillRect/>
                      </a:stretch>
                    </p:blipFill>
                    <p:spPr>
                      <a:xfrm>
                        <a:off x="2267744" y="5183328"/>
                        <a:ext cx="2813427" cy="339877"/>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10677165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Continuum limit: </a:t>
            </a:r>
            <a:r>
              <a:rPr lang="en-US" sz="2400" b="1" dirty="0">
                <a:solidFill>
                  <a:schemeClr val="bg1"/>
                </a:solidFill>
                <a:latin typeface="JasmineUPC" panose="02020603050405020304" pitchFamily="18" charset="-34"/>
                <a:cs typeface="JasmineUPC" panose="02020603050405020304" pitchFamily="18" charset="-34"/>
              </a:rPr>
              <a:t>Massive </a:t>
            </a:r>
            <a:r>
              <a:rPr lang="en-US" sz="2400" b="1" dirty="0" smtClean="0">
                <a:solidFill>
                  <a:schemeClr val="bg1"/>
                </a:solidFill>
                <a:latin typeface="JasmineUPC" panose="02020603050405020304" pitchFamily="18" charset="-34"/>
                <a:cs typeface="JasmineUPC" panose="02020603050405020304" pitchFamily="18" charset="-34"/>
              </a:rPr>
              <a:t>free real scalar field in a finite volume </a:t>
            </a:r>
            <a:endParaRPr lang="ru-RU" sz="24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3776130"/>
              </p:ext>
            </p:extLst>
          </p:nvPr>
        </p:nvGraphicFramePr>
        <p:xfrm>
          <a:off x="7880226" y="774070"/>
          <a:ext cx="1012254" cy="471341"/>
        </p:xfrm>
        <a:graphic>
          <a:graphicData uri="http://schemas.openxmlformats.org/presentationml/2006/ole">
            <mc:AlternateContent xmlns:mc="http://schemas.openxmlformats.org/markup-compatibility/2006">
              <mc:Choice xmlns:v="urn:schemas-microsoft-com:vml" Requires="v">
                <p:oleObj spid="_x0000_s34509" name="Equation" r:id="rId3" imgW="914400" imgH="431640" progId="Equation.DSMT4">
                  <p:embed/>
                </p:oleObj>
              </mc:Choice>
              <mc:Fallback>
                <p:oleObj name="Equation" r:id="rId3" imgW="914400" imgH="431640" progId="Equation.DSMT4">
                  <p:embed/>
                  <p:pic>
                    <p:nvPicPr>
                      <p:cNvPr id="0" name="Object 21"/>
                      <p:cNvPicPr>
                        <a:picLocks noChangeAspect="1" noChangeArrowheads="1"/>
                      </p:cNvPicPr>
                      <p:nvPr/>
                    </p:nvPicPr>
                    <p:blipFill>
                      <a:blip r:embed="rId4"/>
                      <a:srcRect/>
                      <a:stretch>
                        <a:fillRect/>
                      </a:stretch>
                    </p:blipFill>
                    <p:spPr bwMode="auto">
                      <a:xfrm>
                        <a:off x="7880226" y="774070"/>
                        <a:ext cx="1012254" cy="471341"/>
                      </a:xfrm>
                      <a:prstGeom prst="rect">
                        <a:avLst/>
                      </a:prstGeom>
                      <a:noFill/>
                      <a:ln>
                        <a:noFill/>
                      </a:ln>
                    </p:spPr>
                  </p:pic>
                </p:oleObj>
              </mc:Fallback>
            </mc:AlternateContent>
          </a:graphicData>
        </a:graphic>
      </p:graphicFrame>
      <p:sp>
        <p:nvSpPr>
          <p:cNvPr id="2" name="Slide Number Placeholder 1"/>
          <p:cNvSpPr>
            <a:spLocks noGrp="1"/>
          </p:cNvSpPr>
          <p:nvPr>
            <p:ph type="sldNum" sz="quarter" idx="12"/>
          </p:nvPr>
        </p:nvSpPr>
        <p:spPr/>
        <p:txBody>
          <a:bodyPr/>
          <a:lstStyle/>
          <a:p>
            <a:fld id="{029BEAB8-68BB-4429-B87F-176447143671}" type="slidenum">
              <a:rPr lang="ru-RU" smtClean="0"/>
              <a:t>20</a:t>
            </a:fld>
            <a:endParaRPr lang="ru-RU" dirty="0"/>
          </a:p>
        </p:txBody>
      </p:sp>
      <p:grpSp>
        <p:nvGrpSpPr>
          <p:cNvPr id="6" name="Group 341"/>
          <p:cNvGrpSpPr>
            <a:grpSpLocks noChangeAspect="1"/>
          </p:cNvGrpSpPr>
          <p:nvPr/>
        </p:nvGrpSpPr>
        <p:grpSpPr bwMode="auto">
          <a:xfrm>
            <a:off x="611561" y="764704"/>
            <a:ext cx="6936722" cy="4162867"/>
            <a:chOff x="301" y="1207"/>
            <a:chExt cx="4989" cy="2994"/>
          </a:xfrm>
        </p:grpSpPr>
        <p:sp>
          <p:nvSpPr>
            <p:cNvPr id="13" name="AutoShape 340"/>
            <p:cNvSpPr>
              <a:spLocks noChangeAspect="1" noChangeArrowheads="1" noTextEdit="1"/>
            </p:cNvSpPr>
            <p:nvPr/>
          </p:nvSpPr>
          <p:spPr bwMode="auto">
            <a:xfrm>
              <a:off x="301" y="1207"/>
              <a:ext cx="4989" cy="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4134" name="Picture 34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 y="1207"/>
              <a:ext cx="4978" cy="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3" name="Object 2"/>
          <p:cNvGraphicFramePr>
            <a:graphicFrameLocks noChangeAspect="1"/>
          </p:cNvGraphicFramePr>
          <p:nvPr>
            <p:extLst>
              <p:ext uri="{D42A27DB-BD31-4B8C-83A1-F6EECF244321}">
                <p14:modId xmlns:p14="http://schemas.microsoft.com/office/powerpoint/2010/main" val="2469894352"/>
              </p:ext>
            </p:extLst>
          </p:nvPr>
        </p:nvGraphicFramePr>
        <p:xfrm>
          <a:off x="395536" y="5172492"/>
          <a:ext cx="3130550" cy="1365250"/>
        </p:xfrm>
        <a:graphic>
          <a:graphicData uri="http://schemas.openxmlformats.org/presentationml/2006/ole">
            <mc:AlternateContent xmlns:mc="http://schemas.openxmlformats.org/markup-compatibility/2006">
              <mc:Choice xmlns:v="urn:schemas-microsoft-com:vml" Requires="v">
                <p:oleObj spid="_x0000_s34510" name="Equation" r:id="rId6" imgW="2908080" imgH="1269720" progId="Equation.DSMT4">
                  <p:embed/>
                </p:oleObj>
              </mc:Choice>
              <mc:Fallback>
                <p:oleObj name="Equation" r:id="rId6" imgW="2908080" imgH="1269720" progId="Equation.DSMT4">
                  <p:embed/>
                  <p:pic>
                    <p:nvPicPr>
                      <p:cNvPr id="0" name="Object 9"/>
                      <p:cNvPicPr>
                        <a:picLocks noChangeAspect="1" noChangeArrowheads="1"/>
                      </p:cNvPicPr>
                      <p:nvPr/>
                    </p:nvPicPr>
                    <p:blipFill>
                      <a:blip r:embed="rId7"/>
                      <a:srcRect/>
                      <a:stretch>
                        <a:fillRect/>
                      </a:stretch>
                    </p:blipFill>
                    <p:spPr bwMode="auto">
                      <a:xfrm>
                        <a:off x="395536" y="5172492"/>
                        <a:ext cx="3130550" cy="136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7582517" y="2222885"/>
            <a:ext cx="1478098" cy="46166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A.S.P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Physica</a:t>
            </a:r>
            <a:r>
              <a:rPr lang="en-US" sz="1200" dirty="0">
                <a:latin typeface="Arial" panose="020B0604020202020204" pitchFamily="34" charset="0"/>
                <a:cs typeface="Arial" panose="020B0604020202020204" pitchFamily="34" charset="0"/>
              </a:rPr>
              <a:t> A </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496 </a:t>
            </a:r>
            <a:r>
              <a:rPr lang="en-US" sz="1200" dirty="0">
                <a:latin typeface="Arial" panose="020B0604020202020204" pitchFamily="34" charset="0"/>
                <a:cs typeface="Arial" panose="020B0604020202020204" pitchFamily="34" charset="0"/>
              </a:rPr>
              <a:t>(2018) 410</a:t>
            </a:r>
            <a:endParaRPr lang="ru-RU" sz="1200" dirty="0">
              <a:latin typeface="Arial" panose="020B0604020202020204" pitchFamily="34" charset="0"/>
              <a:cs typeface="Arial" panose="020B0604020202020204" pitchFamily="34" charset="0"/>
            </a:endParaRPr>
          </a:p>
        </p:txBody>
      </p:sp>
      <p:sp>
        <p:nvSpPr>
          <p:cNvPr id="14" name="TextBox 13"/>
          <p:cNvSpPr txBox="1"/>
          <p:nvPr/>
        </p:nvSpPr>
        <p:spPr>
          <a:xfrm>
            <a:off x="3707905" y="5085184"/>
            <a:ext cx="5256584" cy="1600438"/>
          </a:xfrm>
          <a:prstGeom prst="rect">
            <a:avLst/>
          </a:prstGeom>
          <a:noFill/>
        </p:spPr>
        <p:txBody>
          <a:bodyPr wrap="square" rtlCol="0">
            <a:spAutoFit/>
          </a:bodyPr>
          <a:lstStyle/>
          <a:p>
            <a:r>
              <a:rPr lang="en-US" sz="1400" dirty="0" smtClean="0"/>
              <a:t>The behavior of the caloric curve and </a:t>
            </a:r>
            <a:r>
              <a:rPr lang="en-US" sz="1400" dirty="0" err="1" smtClean="0"/>
              <a:t>EoS</a:t>
            </a:r>
            <a:r>
              <a:rPr lang="en-US" sz="1400" dirty="0" smtClean="0"/>
              <a:t> of the scalar real field (ideal gas) in a continuum limit in a finite volume </a:t>
            </a:r>
            <a:r>
              <a:rPr lang="en-US" sz="1400" i="1" dirty="0" smtClean="0"/>
              <a:t>V</a:t>
            </a:r>
            <a:r>
              <a:rPr lang="en-US" sz="1400" dirty="0" smtClean="0"/>
              <a:t> is qualitatively the same as in the lattice QCD! </a:t>
            </a:r>
          </a:p>
          <a:p>
            <a:endParaRPr lang="en-US" sz="1400" dirty="0"/>
          </a:p>
          <a:p>
            <a:r>
              <a:rPr lang="en-US" sz="1400" dirty="0" smtClean="0"/>
              <a:t>The potential inhomogeneity decreases with increasing </a:t>
            </a:r>
            <a:r>
              <a:rPr lang="en-US" sz="1400" i="1" dirty="0" smtClean="0"/>
              <a:t>V. </a:t>
            </a:r>
            <a:r>
              <a:rPr lang="en-US" sz="1400" dirty="0" smtClean="0"/>
              <a:t>But it is not zero at small values of </a:t>
            </a:r>
            <a:r>
              <a:rPr lang="en-US" sz="1400" i="1" dirty="0" smtClean="0"/>
              <a:t>V</a:t>
            </a:r>
            <a:r>
              <a:rPr lang="en-US" sz="1400" dirty="0"/>
              <a:t>. Thus, the real scalar field </a:t>
            </a:r>
            <a:r>
              <a:rPr lang="en-US" sz="1400" dirty="0" smtClean="0"/>
              <a:t>in the continuum limit </a:t>
            </a:r>
            <a:r>
              <a:rPr lang="en-US" sz="1400" dirty="0"/>
              <a:t>at small values of </a:t>
            </a:r>
            <a:r>
              <a:rPr lang="en-US" sz="1400" i="1" dirty="0"/>
              <a:t>V </a:t>
            </a:r>
            <a:r>
              <a:rPr lang="en-US" sz="1400" dirty="0" smtClean="0"/>
              <a:t>is </a:t>
            </a:r>
            <a:r>
              <a:rPr lang="en-US" sz="1400" dirty="0"/>
              <a:t>thermodynamically inconsistent. </a:t>
            </a:r>
            <a:endParaRPr lang="ru-RU" sz="1400" i="1" dirty="0"/>
          </a:p>
        </p:txBody>
      </p:sp>
    </p:spTree>
    <p:extLst>
      <p:ext uri="{BB962C8B-B14F-4D97-AF65-F5344CB8AC3E}">
        <p14:creationId xmlns:p14="http://schemas.microsoft.com/office/powerpoint/2010/main" val="4233815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Continuum limit: Massless free real scalar field in a finite volume </a:t>
            </a:r>
            <a:endParaRPr lang="ru-RU" sz="2400" b="1" dirty="0">
              <a:solidFill>
                <a:schemeClr val="bg1"/>
              </a:solidFill>
              <a:latin typeface="Bell MT" panose="02020503060305020303" pitchFamily="18" charset="0"/>
              <a:cs typeface="JasmineUPC" panose="02020603050405020304" pitchFamily="18" charset="-34"/>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86601273"/>
              </p:ext>
            </p:extLst>
          </p:nvPr>
        </p:nvGraphicFramePr>
        <p:xfrm>
          <a:off x="7812360" y="697496"/>
          <a:ext cx="1080120" cy="255095"/>
        </p:xfrm>
        <a:graphic>
          <a:graphicData uri="http://schemas.openxmlformats.org/presentationml/2006/ole">
            <mc:AlternateContent xmlns:mc="http://schemas.openxmlformats.org/markup-compatibility/2006">
              <mc:Choice xmlns:v="urn:schemas-microsoft-com:vml" Requires="v">
                <p:oleObj spid="_x0000_s35433" name="Equation" r:id="rId3" imgW="850680" imgH="203040" progId="Equation.DSMT4">
                  <p:embed/>
                </p:oleObj>
              </mc:Choice>
              <mc:Fallback>
                <p:oleObj name="Equation" r:id="rId3" imgW="850680" imgH="203040" progId="Equation.DSMT4">
                  <p:embed/>
                  <p:pic>
                    <p:nvPicPr>
                      <p:cNvPr id="0" name="Object 4"/>
                      <p:cNvPicPr>
                        <a:picLocks noChangeAspect="1" noChangeArrowheads="1"/>
                      </p:cNvPicPr>
                      <p:nvPr/>
                    </p:nvPicPr>
                    <p:blipFill>
                      <a:blip r:embed="rId4"/>
                      <a:srcRect/>
                      <a:stretch>
                        <a:fillRect/>
                      </a:stretch>
                    </p:blipFill>
                    <p:spPr bwMode="auto">
                      <a:xfrm>
                        <a:off x="7812360" y="697496"/>
                        <a:ext cx="1080120" cy="255095"/>
                      </a:xfrm>
                      <a:prstGeom prst="rect">
                        <a:avLst/>
                      </a:prstGeom>
                      <a:noFill/>
                      <a:ln>
                        <a:noFill/>
                      </a:ln>
                      <a:extLst/>
                    </p:spPr>
                  </p:pic>
                </p:oleObj>
              </mc:Fallback>
            </mc:AlternateContent>
          </a:graphicData>
        </a:graphic>
      </p:graphicFrame>
      <p:sp>
        <p:nvSpPr>
          <p:cNvPr id="13" name="TextBox 12"/>
          <p:cNvSpPr txBox="1"/>
          <p:nvPr/>
        </p:nvSpPr>
        <p:spPr>
          <a:xfrm>
            <a:off x="2843808" y="548680"/>
            <a:ext cx="2412327" cy="338554"/>
          </a:xfrm>
          <a:prstGeom prst="rect">
            <a:avLst/>
          </a:prstGeom>
          <a:noFill/>
        </p:spPr>
        <p:txBody>
          <a:bodyPr wrap="none" rtlCol="0">
            <a:spAutoFit/>
          </a:bodyPr>
          <a:lstStyle/>
          <a:p>
            <a:r>
              <a:rPr lang="en-US" sz="1600" dirty="0" smtClean="0">
                <a:solidFill>
                  <a:schemeClr val="accent2"/>
                </a:solidFill>
              </a:rPr>
              <a:t>(without zero-mode term</a:t>
            </a:r>
            <a:r>
              <a:rPr lang="en-US" sz="1600" dirty="0" smtClean="0"/>
              <a:t>) </a:t>
            </a:r>
          </a:p>
        </p:txBody>
      </p:sp>
      <p:sp>
        <p:nvSpPr>
          <p:cNvPr id="2" name="Slide Number Placeholder 1"/>
          <p:cNvSpPr>
            <a:spLocks noGrp="1"/>
          </p:cNvSpPr>
          <p:nvPr>
            <p:ph type="sldNum" sz="quarter" idx="12"/>
          </p:nvPr>
        </p:nvSpPr>
        <p:spPr/>
        <p:txBody>
          <a:bodyPr/>
          <a:lstStyle/>
          <a:p>
            <a:fld id="{029BEAB8-68BB-4429-B87F-176447143671}" type="slidenum">
              <a:rPr lang="ru-RU" smtClean="0"/>
              <a:t>21</a:t>
            </a:fld>
            <a:endParaRPr lang="ru-RU"/>
          </a:p>
        </p:txBody>
      </p:sp>
      <p:grpSp>
        <p:nvGrpSpPr>
          <p:cNvPr id="14" name="Group 262"/>
          <p:cNvGrpSpPr>
            <a:grpSpLocks noChangeAspect="1"/>
          </p:cNvGrpSpPr>
          <p:nvPr/>
        </p:nvGrpSpPr>
        <p:grpSpPr bwMode="auto">
          <a:xfrm>
            <a:off x="685670" y="989798"/>
            <a:ext cx="6622634" cy="4210308"/>
            <a:chOff x="385" y="1117"/>
            <a:chExt cx="4851" cy="3084"/>
          </a:xfrm>
        </p:grpSpPr>
        <p:sp>
          <p:nvSpPr>
            <p:cNvPr id="15" name="AutoShape 261"/>
            <p:cNvSpPr>
              <a:spLocks noChangeAspect="1" noChangeArrowheads="1" noTextEdit="1"/>
            </p:cNvSpPr>
            <p:nvPr/>
          </p:nvSpPr>
          <p:spPr bwMode="auto">
            <a:xfrm>
              <a:off x="385" y="1117"/>
              <a:ext cx="4851"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pic>
          <p:nvPicPr>
            <p:cNvPr id="35079" name="Picture 26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 y="1117"/>
              <a:ext cx="4840" cy="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Rectangle 16"/>
          <p:cNvSpPr/>
          <p:nvPr/>
        </p:nvSpPr>
        <p:spPr>
          <a:xfrm>
            <a:off x="7452320" y="2139501"/>
            <a:ext cx="1538254" cy="461665"/>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A.S.P</a:t>
            </a:r>
            <a:r>
              <a:rPr lang="en-US" sz="1200" dirty="0">
                <a:latin typeface="Arial" panose="020B0604020202020204" pitchFamily="34" charset="0"/>
                <a:cs typeface="Arial" panose="020B0604020202020204" pitchFamily="34" charset="0"/>
              </a:rPr>
              <a:t>., </a:t>
            </a:r>
            <a:r>
              <a:rPr lang="en-US" sz="1200" dirty="0" err="1">
                <a:latin typeface="Arial" panose="020B0604020202020204" pitchFamily="34" charset="0"/>
                <a:cs typeface="Arial" panose="020B0604020202020204" pitchFamily="34" charset="0"/>
              </a:rPr>
              <a:t>Physica</a:t>
            </a:r>
            <a:r>
              <a:rPr lang="en-US" sz="1200" dirty="0">
                <a:latin typeface="Arial" panose="020B0604020202020204" pitchFamily="34" charset="0"/>
                <a:cs typeface="Arial" panose="020B0604020202020204" pitchFamily="34" charset="0"/>
              </a:rPr>
              <a:t> A </a:t>
            </a:r>
            <a:endParaRPr lang="en-US" sz="1200" dirty="0" smtClean="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 </a:t>
            </a:r>
            <a:r>
              <a:rPr lang="en-US" sz="1200" dirty="0" smtClean="0">
                <a:latin typeface="Arial" panose="020B0604020202020204" pitchFamily="34" charset="0"/>
                <a:cs typeface="Arial" panose="020B0604020202020204" pitchFamily="34" charset="0"/>
              </a:rPr>
              <a:t>496 </a:t>
            </a:r>
            <a:r>
              <a:rPr lang="en-US" sz="1200" dirty="0">
                <a:latin typeface="Arial" panose="020B0604020202020204" pitchFamily="34" charset="0"/>
                <a:cs typeface="Arial" panose="020B0604020202020204" pitchFamily="34" charset="0"/>
              </a:rPr>
              <a:t>(2018) 410</a:t>
            </a:r>
            <a:endParaRPr lang="ru-RU" sz="1200" dirty="0">
              <a:latin typeface="Arial" panose="020B0604020202020204" pitchFamily="34" charset="0"/>
              <a:cs typeface="Arial" panose="020B0604020202020204" pitchFamily="34" charset="0"/>
            </a:endParaRPr>
          </a:p>
        </p:txBody>
      </p:sp>
      <p:sp>
        <p:nvSpPr>
          <p:cNvPr id="11" name="TextBox 10"/>
          <p:cNvSpPr txBox="1"/>
          <p:nvPr/>
        </p:nvSpPr>
        <p:spPr>
          <a:xfrm>
            <a:off x="539552" y="5373215"/>
            <a:ext cx="8136905" cy="954107"/>
          </a:xfrm>
          <a:prstGeom prst="rect">
            <a:avLst/>
          </a:prstGeom>
          <a:noFill/>
        </p:spPr>
        <p:txBody>
          <a:bodyPr wrap="square" rtlCol="0">
            <a:spAutoFit/>
          </a:bodyPr>
          <a:lstStyle/>
          <a:p>
            <a:r>
              <a:rPr lang="en-US" sz="1400" dirty="0" smtClean="0"/>
              <a:t>The behavior of the energy density and pressure of the scalar real massless field (ideal gas) in a continuum limit in a finite volume </a:t>
            </a:r>
            <a:r>
              <a:rPr lang="en-US" sz="1400" i="1" dirty="0" smtClean="0"/>
              <a:t>V</a:t>
            </a:r>
            <a:r>
              <a:rPr lang="en-US" sz="1400" dirty="0" smtClean="0"/>
              <a:t> is qualitatively the same as in the lattice QCD. But for the massless ideal gas the pressure and energy density </a:t>
            </a:r>
            <a:r>
              <a:rPr lang="en-US" sz="1400" dirty="0" err="1" smtClean="0"/>
              <a:t>coinside</a:t>
            </a:r>
            <a:r>
              <a:rPr lang="en-US" sz="1400" dirty="0" smtClean="0"/>
              <a:t>.  </a:t>
            </a:r>
          </a:p>
          <a:p>
            <a:endParaRPr lang="en-US" sz="1400" dirty="0"/>
          </a:p>
        </p:txBody>
      </p:sp>
    </p:spTree>
    <p:extLst>
      <p:ext uri="{BB962C8B-B14F-4D97-AF65-F5344CB8AC3E}">
        <p14:creationId xmlns:p14="http://schemas.microsoft.com/office/powerpoint/2010/main" val="14163812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412776"/>
            <a:ext cx="8229600" cy="2736304"/>
          </a:xfrm>
        </p:spPr>
        <p:txBody>
          <a:bodyPr>
            <a:normAutofit/>
          </a:bodyPr>
          <a:lstStyle/>
          <a:p>
            <a:r>
              <a:rPr lang="en-US" dirty="0" smtClean="0"/>
              <a:t>The possible quark-hadron scaling duality </a:t>
            </a:r>
            <a:br>
              <a:rPr lang="en-US" dirty="0" smtClean="0"/>
            </a:br>
            <a:r>
              <a:rPr lang="en-US" dirty="0" smtClean="0"/>
              <a:t>(Preliminary results)</a:t>
            </a:r>
            <a:endParaRPr lang="ru-RU" dirty="0"/>
          </a:p>
        </p:txBody>
      </p:sp>
      <p:sp>
        <p:nvSpPr>
          <p:cNvPr id="4" name="Slide Number Placeholder 3"/>
          <p:cNvSpPr>
            <a:spLocks noGrp="1"/>
          </p:cNvSpPr>
          <p:nvPr>
            <p:ph type="sldNum" sz="quarter" idx="12"/>
          </p:nvPr>
        </p:nvSpPr>
        <p:spPr/>
        <p:txBody>
          <a:bodyPr/>
          <a:lstStyle/>
          <a:p>
            <a:fld id="{029BEAB8-68BB-4429-B87F-176447143671}" type="slidenum">
              <a:rPr lang="ru-RU" smtClean="0"/>
              <a:t>22</a:t>
            </a:fld>
            <a:endParaRPr lang="ru-RU"/>
          </a:p>
        </p:txBody>
      </p:sp>
    </p:spTree>
    <p:extLst>
      <p:ext uri="{BB962C8B-B14F-4D97-AF65-F5344CB8AC3E}">
        <p14:creationId xmlns:p14="http://schemas.microsoft.com/office/powerpoint/2010/main" val="959837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9BEAB8-68BB-4429-B87F-176447143671}" type="slidenum">
              <a:rPr lang="ru-RU" smtClean="0"/>
              <a:t>23</a:t>
            </a:fld>
            <a:endParaRPr lang="ru-RU" dirty="0"/>
          </a:p>
        </p:txBody>
      </p:sp>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Bell MT" panose="02020503060305020303" pitchFamily="18" charset="0"/>
                <a:cs typeface="JasmineUPC" panose="02020603050405020304" pitchFamily="18" charset="-34"/>
              </a:rPr>
              <a:t>The (known) quark-hadron duality on the different scales </a:t>
            </a:r>
            <a:endParaRPr lang="ru-RU" sz="2400" b="1" dirty="0">
              <a:solidFill>
                <a:schemeClr val="bg1"/>
              </a:solidFill>
              <a:latin typeface="Bell MT" panose="02020503060305020303" pitchFamily="18" charset="0"/>
              <a:cs typeface="JasmineUPC" panose="02020603050405020304" pitchFamily="18" charset="-34"/>
            </a:endParaRP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55548"/>
            <a:ext cx="8208912" cy="286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Shape 2"/>
          <p:cNvSpPr txBox="1"/>
          <p:nvPr/>
        </p:nvSpPr>
        <p:spPr>
          <a:xfrm>
            <a:off x="2051720" y="664288"/>
            <a:ext cx="1152128" cy="316440"/>
          </a:xfrm>
          <a:prstGeom prst="rect">
            <a:avLst/>
          </a:prstGeom>
          <a:noFill/>
          <a:ln>
            <a:noFill/>
          </a:ln>
        </p:spPr>
        <p:txBody>
          <a:bodyPr lIns="90000" tIns="45000" rIns="90000" bIns="45000"/>
          <a:lstStyle/>
          <a:p>
            <a:r>
              <a:rPr lang="en-US" sz="1600" spc="-1" dirty="0" smtClean="0">
                <a:solidFill>
                  <a:srgbClr val="0070C0"/>
                </a:solidFill>
                <a:uFill>
                  <a:solidFill>
                    <a:srgbClr val="FFFFFF"/>
                  </a:solidFill>
                </a:uFill>
              </a:rPr>
              <a:t>Small scale</a:t>
            </a:r>
            <a:endParaRPr lang="en-US" sz="1800" b="0" strike="noStrike" spc="-1" dirty="0">
              <a:solidFill>
                <a:srgbClr val="0070C0"/>
              </a:solidFill>
              <a:uFill>
                <a:solidFill>
                  <a:srgbClr val="FFFFFF"/>
                </a:solidFill>
              </a:uFill>
            </a:endParaRPr>
          </a:p>
        </p:txBody>
      </p:sp>
      <p:sp>
        <p:nvSpPr>
          <p:cNvPr id="8" name="TextShape 2"/>
          <p:cNvSpPr txBox="1"/>
          <p:nvPr/>
        </p:nvSpPr>
        <p:spPr>
          <a:xfrm>
            <a:off x="6372200" y="646475"/>
            <a:ext cx="1152128" cy="316440"/>
          </a:xfrm>
          <a:prstGeom prst="rect">
            <a:avLst/>
          </a:prstGeom>
          <a:noFill/>
          <a:ln>
            <a:noFill/>
          </a:ln>
        </p:spPr>
        <p:txBody>
          <a:bodyPr lIns="90000" tIns="45000" rIns="90000" bIns="45000"/>
          <a:lstStyle/>
          <a:p>
            <a:r>
              <a:rPr lang="en-US" sz="1600" spc="-1" dirty="0" smtClean="0">
                <a:solidFill>
                  <a:srgbClr val="0070C0"/>
                </a:solidFill>
                <a:uFill>
                  <a:solidFill>
                    <a:srgbClr val="FFFFFF"/>
                  </a:solidFill>
                </a:uFill>
              </a:rPr>
              <a:t>Large scale</a:t>
            </a:r>
            <a:endParaRPr lang="en-US" sz="1800" b="0" strike="noStrike" spc="-1" dirty="0">
              <a:solidFill>
                <a:srgbClr val="0070C0"/>
              </a:solidFill>
              <a:uFill>
                <a:solidFill>
                  <a:srgbClr val="FFFFFF"/>
                </a:solidFill>
              </a:uFill>
            </a:endParaRPr>
          </a:p>
        </p:txBody>
      </p:sp>
      <p:sp>
        <p:nvSpPr>
          <p:cNvPr id="2" name="TextBox 1"/>
          <p:cNvSpPr txBox="1"/>
          <p:nvPr/>
        </p:nvSpPr>
        <p:spPr>
          <a:xfrm>
            <a:off x="2693067" y="2221121"/>
            <a:ext cx="1021562" cy="307777"/>
          </a:xfrm>
          <a:prstGeom prst="rect">
            <a:avLst/>
          </a:prstGeom>
          <a:noFill/>
        </p:spPr>
        <p:txBody>
          <a:bodyPr wrap="none" rtlCol="0">
            <a:spAutoFit/>
          </a:bodyPr>
          <a:lstStyle/>
          <a:p>
            <a:r>
              <a:rPr lang="en-US" sz="1400" dirty="0" smtClean="0"/>
              <a:t>Preliminary</a:t>
            </a:r>
            <a:endParaRPr lang="ru-RU" sz="1400" dirty="0"/>
          </a:p>
        </p:txBody>
      </p:sp>
      <p:sp>
        <p:nvSpPr>
          <p:cNvPr id="9" name="TextBox 8"/>
          <p:cNvSpPr txBox="1"/>
          <p:nvPr/>
        </p:nvSpPr>
        <p:spPr>
          <a:xfrm>
            <a:off x="6732240" y="2682290"/>
            <a:ext cx="1021562" cy="307777"/>
          </a:xfrm>
          <a:prstGeom prst="rect">
            <a:avLst/>
          </a:prstGeom>
          <a:noFill/>
        </p:spPr>
        <p:txBody>
          <a:bodyPr wrap="none" rtlCol="0">
            <a:spAutoFit/>
          </a:bodyPr>
          <a:lstStyle/>
          <a:p>
            <a:r>
              <a:rPr lang="en-US" sz="1400" dirty="0" smtClean="0"/>
              <a:t>Preliminary</a:t>
            </a:r>
            <a:endParaRPr lang="ru-RU" sz="1400" dirty="0"/>
          </a:p>
        </p:txBody>
      </p:sp>
      <p:sp>
        <p:nvSpPr>
          <p:cNvPr id="10" name="TextBox 9"/>
          <p:cNvSpPr txBox="1"/>
          <p:nvPr/>
        </p:nvSpPr>
        <p:spPr>
          <a:xfrm>
            <a:off x="179512" y="3954113"/>
            <a:ext cx="4366632" cy="2031325"/>
          </a:xfrm>
          <a:prstGeom prst="rect">
            <a:avLst/>
          </a:prstGeom>
          <a:noFill/>
        </p:spPr>
        <p:txBody>
          <a:bodyPr wrap="square" rtlCol="0">
            <a:spAutoFit/>
          </a:bodyPr>
          <a:lstStyle/>
          <a:p>
            <a:r>
              <a:rPr lang="en-US" sz="1400" dirty="0" smtClean="0"/>
              <a:t>Comparison of the results of the Hadron Resonance Gas </a:t>
            </a:r>
            <a:r>
              <a:rPr lang="en-US" sz="1400" dirty="0"/>
              <a:t>(HRG) </a:t>
            </a:r>
            <a:r>
              <a:rPr lang="en-US" sz="1400" dirty="0" smtClean="0"/>
              <a:t>model </a:t>
            </a:r>
            <a:r>
              <a:rPr lang="en-US" sz="1400" dirty="0"/>
              <a:t>(solid </a:t>
            </a:r>
            <a:r>
              <a:rPr lang="en-US" sz="1400" dirty="0" smtClean="0"/>
              <a:t>line)  and </a:t>
            </a:r>
            <a:r>
              <a:rPr lang="en-US" sz="1400" dirty="0"/>
              <a:t>the (2+1)-flavor lattice </a:t>
            </a:r>
            <a:r>
              <a:rPr lang="en-US" sz="1400" dirty="0" smtClean="0"/>
              <a:t>QCD</a:t>
            </a:r>
          </a:p>
          <a:p>
            <a:endParaRPr lang="en-US" sz="1400" dirty="0"/>
          </a:p>
          <a:p>
            <a:r>
              <a:rPr lang="en-US" sz="1400" dirty="0" smtClean="0"/>
              <a:t>Here, for HRG model:                                                   (PDG) </a:t>
            </a:r>
          </a:p>
          <a:p>
            <a:endParaRPr lang="en-US" sz="1400" dirty="0" smtClean="0"/>
          </a:p>
          <a:p>
            <a:endParaRPr lang="en-US" sz="1400" dirty="0"/>
          </a:p>
          <a:p>
            <a:r>
              <a:rPr lang="en-US" sz="1400" dirty="0" smtClean="0"/>
              <a:t>The region of the overlapping of the curves for     </a:t>
            </a:r>
            <a:r>
              <a:rPr lang="en-US" sz="1400" dirty="0" err="1" smtClean="0"/>
              <a:t>for</a:t>
            </a:r>
            <a:r>
              <a:rPr lang="en-US" sz="1400" dirty="0"/>
              <a:t> </a:t>
            </a:r>
            <a:r>
              <a:rPr lang="en-US" sz="1400" dirty="0" smtClean="0"/>
              <a:t>the </a:t>
            </a:r>
          </a:p>
          <a:p>
            <a:r>
              <a:rPr lang="en-US" sz="1400" dirty="0" smtClean="0"/>
              <a:t>HRG model and LQCD at </a:t>
            </a:r>
            <a:r>
              <a:rPr lang="en-US" sz="1400" i="1" dirty="0" smtClean="0"/>
              <a:t>T</a:t>
            </a:r>
            <a:r>
              <a:rPr lang="en-US" sz="1400" dirty="0" smtClean="0"/>
              <a:t>&lt;170 MeV is considered to describe </a:t>
            </a:r>
            <a:r>
              <a:rPr lang="en-US" sz="1400" dirty="0" smtClean="0">
                <a:solidFill>
                  <a:srgbClr val="00B050"/>
                </a:solidFill>
              </a:rPr>
              <a:t>the quark-hadron duality:</a:t>
            </a:r>
            <a:endParaRPr lang="ru-RU" sz="1400" dirty="0">
              <a:solidFill>
                <a:srgbClr val="00B05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120649331"/>
              </p:ext>
            </p:extLst>
          </p:nvPr>
        </p:nvGraphicFramePr>
        <p:xfrm>
          <a:off x="1950247" y="4581128"/>
          <a:ext cx="1485639" cy="576064"/>
        </p:xfrm>
        <a:graphic>
          <a:graphicData uri="http://schemas.openxmlformats.org/presentationml/2006/ole">
            <mc:AlternateContent xmlns:mc="http://schemas.openxmlformats.org/markup-compatibility/2006">
              <mc:Choice xmlns:v="urn:schemas-microsoft-com:vml" Requires="v">
                <p:oleObj spid="_x0000_s54326" name="Equation" r:id="rId4" imgW="1244520" imgH="482400" progId="Equation.DSMT4">
                  <p:embed/>
                </p:oleObj>
              </mc:Choice>
              <mc:Fallback>
                <p:oleObj name="Equation" r:id="rId4" imgW="1244520" imgH="482400" progId="Equation.DSMT4">
                  <p:embed/>
                  <p:pic>
                    <p:nvPicPr>
                      <p:cNvPr id="0" name=""/>
                      <p:cNvPicPr/>
                      <p:nvPr/>
                    </p:nvPicPr>
                    <p:blipFill>
                      <a:blip r:embed="rId5"/>
                      <a:stretch>
                        <a:fillRect/>
                      </a:stretch>
                    </p:blipFill>
                    <p:spPr>
                      <a:xfrm>
                        <a:off x="1950247" y="4581128"/>
                        <a:ext cx="1485639" cy="576064"/>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317512054"/>
              </p:ext>
            </p:extLst>
          </p:nvPr>
        </p:nvGraphicFramePr>
        <p:xfrm>
          <a:off x="3638429" y="5301208"/>
          <a:ext cx="152400" cy="166687"/>
        </p:xfrm>
        <a:graphic>
          <a:graphicData uri="http://schemas.openxmlformats.org/presentationml/2006/ole">
            <mc:AlternateContent xmlns:mc="http://schemas.openxmlformats.org/markup-compatibility/2006">
              <mc:Choice xmlns:v="urn:schemas-microsoft-com:vml" Requires="v">
                <p:oleObj spid="_x0000_s54327" name="Equation" r:id="rId6" imgW="126720" imgH="139680" progId="Equation.DSMT4">
                  <p:embed/>
                </p:oleObj>
              </mc:Choice>
              <mc:Fallback>
                <p:oleObj name="Equation" r:id="rId6" imgW="126720" imgH="139680" progId="Equation.DSMT4">
                  <p:embed/>
                  <p:pic>
                    <p:nvPicPr>
                      <p:cNvPr id="0" name="Object 4"/>
                      <p:cNvPicPr>
                        <a:picLocks noChangeAspect="1" noChangeArrowheads="1"/>
                      </p:cNvPicPr>
                      <p:nvPr/>
                    </p:nvPicPr>
                    <p:blipFill>
                      <a:blip r:embed="rId7"/>
                      <a:srcRect/>
                      <a:stretch>
                        <a:fillRect/>
                      </a:stretch>
                    </p:blipFill>
                    <p:spPr bwMode="auto">
                      <a:xfrm>
                        <a:off x="3638429" y="5301208"/>
                        <a:ext cx="152400" cy="1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nvSpPr>
        <p:spPr>
          <a:xfrm>
            <a:off x="138257" y="6100078"/>
            <a:ext cx="4658184" cy="646331"/>
          </a:xfrm>
          <a:prstGeom prst="rect">
            <a:avLst/>
          </a:prstGeom>
        </p:spPr>
        <p:txBody>
          <a:bodyPr wrap="square">
            <a:spAutoFit/>
          </a:bodyPr>
          <a:lstStyle/>
          <a:p>
            <a:pPr algn="ctr"/>
            <a:r>
              <a:rPr lang="en-US" sz="1200" spc="-1" dirty="0" err="1" smtClean="0">
                <a:solidFill>
                  <a:srgbClr val="000000"/>
                </a:solidFill>
                <a:uFill>
                  <a:solidFill>
                    <a:srgbClr val="FFFFFF"/>
                  </a:solidFill>
                </a:uFill>
                <a:latin typeface="Arial" panose="020B0604020202020204" pitchFamily="34" charset="0"/>
                <a:ea typeface="DejaVu Sans"/>
                <a:cs typeface="Arial" panose="020B0604020202020204" pitchFamily="34" charset="0"/>
              </a:rPr>
              <a:t>HotQCD</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 </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Coll., </a:t>
            </a:r>
            <a:r>
              <a:rPr lang="en-US" sz="1200" spc="-1" dirty="0" err="1">
                <a:solidFill>
                  <a:srgbClr val="000000"/>
                </a:solidFill>
                <a:uFill>
                  <a:solidFill>
                    <a:srgbClr val="FFFFFF"/>
                  </a:solidFill>
                </a:uFill>
                <a:latin typeface="Arial" panose="020B0604020202020204" pitchFamily="34" charset="0"/>
                <a:ea typeface="DejaVu Sans"/>
                <a:cs typeface="Arial" panose="020B0604020202020204" pitchFamily="34" charset="0"/>
              </a:rPr>
              <a:t>A.Bazavov</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et. al., </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Phys</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Rev. D 90,  094503 (2014</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a:t>
            </a:r>
          </a:p>
          <a:p>
            <a:pPr algn="ct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A. </a:t>
            </a:r>
            <a:r>
              <a:rPr lang="en-US" sz="1200" spc="-1" dirty="0" err="1">
                <a:solidFill>
                  <a:srgbClr val="000000"/>
                </a:solidFill>
                <a:uFill>
                  <a:solidFill>
                    <a:srgbClr val="FFFFFF"/>
                  </a:solidFill>
                </a:uFill>
                <a:latin typeface="Arial" panose="020B0604020202020204" pitchFamily="34" charset="0"/>
                <a:ea typeface="DejaVu Sans"/>
                <a:cs typeface="Arial" panose="020B0604020202020204" pitchFamily="34" charset="0"/>
              </a:rPr>
              <a:t>Andronic</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P. Braun-</a:t>
            </a:r>
            <a:r>
              <a:rPr lang="en-US" sz="1200" spc="-1" dirty="0" err="1">
                <a:solidFill>
                  <a:srgbClr val="000000"/>
                </a:solidFill>
                <a:uFill>
                  <a:solidFill>
                    <a:srgbClr val="FFFFFF"/>
                  </a:solidFill>
                </a:uFill>
                <a:latin typeface="Arial" panose="020B0604020202020204" pitchFamily="34" charset="0"/>
                <a:ea typeface="DejaVu Sans"/>
                <a:cs typeface="Arial" panose="020B0604020202020204" pitchFamily="34" charset="0"/>
              </a:rPr>
              <a:t>Munzinger</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J. </a:t>
            </a:r>
            <a:r>
              <a:rPr lang="en-US" sz="1200" spc="-1" dirty="0" err="1">
                <a:solidFill>
                  <a:srgbClr val="000000"/>
                </a:solidFill>
                <a:uFill>
                  <a:solidFill>
                    <a:srgbClr val="FFFFFF"/>
                  </a:solidFill>
                </a:uFill>
                <a:latin typeface="Arial" panose="020B0604020202020204" pitchFamily="34" charset="0"/>
                <a:ea typeface="DejaVu Sans"/>
                <a:cs typeface="Arial" panose="020B0604020202020204" pitchFamily="34" charset="0"/>
              </a:rPr>
              <a:t>Stachelf</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M. Winn, </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Phys. Lett. </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B 718 (2012) </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80</a:t>
            </a:r>
            <a:endPar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endParaRPr>
          </a:p>
        </p:txBody>
      </p:sp>
      <p:sp>
        <p:nvSpPr>
          <p:cNvPr id="12" name="TextBox 11"/>
          <p:cNvSpPr txBox="1"/>
          <p:nvPr/>
        </p:nvSpPr>
        <p:spPr>
          <a:xfrm>
            <a:off x="5004048" y="3954113"/>
            <a:ext cx="4063680" cy="2462213"/>
          </a:xfrm>
          <a:prstGeom prst="rect">
            <a:avLst/>
          </a:prstGeom>
          <a:noFill/>
        </p:spPr>
        <p:txBody>
          <a:bodyPr wrap="square" rtlCol="0">
            <a:spAutoFit/>
          </a:bodyPr>
          <a:lstStyle/>
          <a:p>
            <a:r>
              <a:rPr lang="en-US" sz="1400" dirty="0" smtClean="0"/>
              <a:t>Let us see to this quark-hadron duality on a larger </a:t>
            </a:r>
          </a:p>
          <a:p>
            <a:r>
              <a:rPr lang="en-US" sz="1400" dirty="0" smtClean="0"/>
              <a:t>scale.  We see that the curves for       </a:t>
            </a:r>
            <a:r>
              <a:rPr lang="en-US" sz="1400" dirty="0" err="1" smtClean="0"/>
              <a:t>for</a:t>
            </a:r>
            <a:r>
              <a:rPr lang="en-US" sz="1400" dirty="0" smtClean="0"/>
              <a:t> HRG model </a:t>
            </a:r>
          </a:p>
          <a:p>
            <a:r>
              <a:rPr lang="en-US" sz="1400" dirty="0"/>
              <a:t>a</a:t>
            </a:r>
            <a:r>
              <a:rPr lang="en-US" sz="1400" dirty="0" smtClean="0"/>
              <a:t>nd LQCD have the same behavior but on the different scales.</a:t>
            </a:r>
          </a:p>
          <a:p>
            <a:r>
              <a:rPr lang="en-US" sz="1400" dirty="0" smtClean="0"/>
              <a:t>Each of them recover its Stefan-Boltzmann limit at very high temperatures</a:t>
            </a:r>
          </a:p>
          <a:p>
            <a:r>
              <a:rPr lang="en-US" sz="1400" dirty="0" smtClean="0"/>
              <a:t>The </a:t>
            </a:r>
            <a:r>
              <a:rPr lang="en-US" sz="1400" dirty="0"/>
              <a:t>difference </a:t>
            </a:r>
            <a:r>
              <a:rPr lang="en-US" sz="1400" dirty="0" smtClean="0"/>
              <a:t>between their </a:t>
            </a:r>
            <a:r>
              <a:rPr lang="en-US" sz="1400" dirty="0"/>
              <a:t>Stefan-Boltzmann </a:t>
            </a:r>
            <a:r>
              <a:rPr lang="en-US" sz="1400" dirty="0" smtClean="0"/>
              <a:t>limit lies </a:t>
            </a:r>
            <a:r>
              <a:rPr lang="en-US" sz="1400" dirty="0"/>
              <a:t>in the different number of types of particles and different degeneracy </a:t>
            </a:r>
            <a:r>
              <a:rPr lang="en-US" sz="1400" dirty="0" smtClean="0"/>
              <a:t>factors. </a:t>
            </a:r>
          </a:p>
          <a:p>
            <a:r>
              <a:rPr lang="en-US" sz="1400" dirty="0" smtClean="0">
                <a:solidFill>
                  <a:srgbClr val="0070C0"/>
                </a:solidFill>
              </a:rPr>
              <a:t>Therefore</a:t>
            </a:r>
            <a:r>
              <a:rPr lang="en-US" sz="1400" dirty="0">
                <a:solidFill>
                  <a:srgbClr val="0070C0"/>
                </a:solidFill>
              </a:rPr>
              <a:t>, to correctly compare </a:t>
            </a:r>
            <a:r>
              <a:rPr lang="en-US" sz="1400" dirty="0" smtClean="0">
                <a:solidFill>
                  <a:srgbClr val="0070C0"/>
                </a:solidFill>
              </a:rPr>
              <a:t>them the curves should be scaled properly!</a:t>
            </a:r>
            <a:endParaRPr lang="ru-RU" sz="1400" dirty="0">
              <a:solidFill>
                <a:srgbClr val="0070C0"/>
              </a:solidFill>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969373187"/>
              </p:ext>
            </p:extLst>
          </p:nvPr>
        </p:nvGraphicFramePr>
        <p:xfrm>
          <a:off x="7524328" y="4221088"/>
          <a:ext cx="152400" cy="166688"/>
        </p:xfrm>
        <a:graphic>
          <a:graphicData uri="http://schemas.openxmlformats.org/presentationml/2006/ole">
            <mc:AlternateContent xmlns:mc="http://schemas.openxmlformats.org/markup-compatibility/2006">
              <mc:Choice xmlns:v="urn:schemas-microsoft-com:vml" Requires="v">
                <p:oleObj spid="_x0000_s54328" name="Equation" r:id="rId8" imgW="126720" imgH="139680" progId="Equation.DSMT4">
                  <p:embed/>
                </p:oleObj>
              </mc:Choice>
              <mc:Fallback>
                <p:oleObj name="Equation" r:id="rId8" imgW="126720" imgH="139680" progId="Equation.DSMT4">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328" y="4221088"/>
                        <a:ext cx="152400" cy="16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47275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9BEAB8-68BB-4429-B87F-176447143671}" type="slidenum">
              <a:rPr lang="ru-RU" smtClean="0"/>
              <a:t>24</a:t>
            </a:fld>
            <a:endParaRPr lang="ru-RU"/>
          </a:p>
        </p:txBody>
      </p:sp>
      <p:sp>
        <p:nvSpPr>
          <p:cNvPr id="4"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Bell MT" panose="02020503060305020303" pitchFamily="18" charset="0"/>
                <a:cs typeface="JasmineUPC" panose="02020603050405020304" pitchFamily="18" charset="-34"/>
              </a:rPr>
              <a:t>The scaled energy density: The </a:t>
            </a:r>
            <a:r>
              <a:rPr lang="en-US" sz="2400" b="1" dirty="0">
                <a:solidFill>
                  <a:schemeClr val="bg1"/>
                </a:solidFill>
                <a:latin typeface="Bell MT" panose="02020503060305020303" pitchFamily="18" charset="0"/>
                <a:cs typeface="JasmineUPC" panose="02020603050405020304" pitchFamily="18" charset="-34"/>
              </a:rPr>
              <a:t>quark-hadron scaling </a:t>
            </a:r>
            <a:r>
              <a:rPr lang="en-US" sz="2400" b="1" dirty="0" smtClean="0">
                <a:solidFill>
                  <a:schemeClr val="bg1"/>
                </a:solidFill>
                <a:latin typeface="Bell MT" panose="02020503060305020303" pitchFamily="18" charset="0"/>
                <a:cs typeface="JasmineUPC" panose="02020603050405020304" pitchFamily="18" charset="-34"/>
              </a:rPr>
              <a:t>duality  </a:t>
            </a:r>
            <a:endParaRPr lang="ru-RU" sz="2400" b="1" dirty="0">
              <a:solidFill>
                <a:schemeClr val="bg1"/>
              </a:solidFill>
              <a:latin typeface="Bell MT" panose="02020503060305020303" pitchFamily="18" charset="0"/>
              <a:cs typeface="JasmineUPC" panose="02020603050405020304" pitchFamily="18" charset="-34"/>
            </a:endParaRPr>
          </a:p>
        </p:txBody>
      </p:sp>
      <p:pic>
        <p:nvPicPr>
          <p:cNvPr id="481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924182"/>
            <a:ext cx="3954476"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2295" y="836712"/>
            <a:ext cx="3856633" cy="646331"/>
          </a:xfrm>
          <a:prstGeom prst="rect">
            <a:avLst/>
          </a:prstGeom>
          <a:noFill/>
        </p:spPr>
        <p:txBody>
          <a:bodyPr wrap="none" rtlCol="0">
            <a:spAutoFit/>
          </a:bodyPr>
          <a:lstStyle/>
          <a:p>
            <a:r>
              <a:rPr lang="en-US" b="1" dirty="0"/>
              <a:t>The effective degeneracy factor of the </a:t>
            </a:r>
            <a:endParaRPr lang="en-US" b="1" dirty="0" smtClean="0"/>
          </a:p>
          <a:p>
            <a:r>
              <a:rPr lang="en-US" b="1" dirty="0" smtClean="0"/>
              <a:t>quarks </a:t>
            </a:r>
            <a:r>
              <a:rPr lang="en-US" b="1" dirty="0"/>
              <a:t>and </a:t>
            </a:r>
            <a:r>
              <a:rPr lang="en-US" b="1" dirty="0" smtClean="0"/>
              <a:t>gluons:</a:t>
            </a:r>
            <a:endParaRPr lang="ru-RU" b="1" dirty="0"/>
          </a:p>
        </p:txBody>
      </p:sp>
      <p:graphicFrame>
        <p:nvGraphicFramePr>
          <p:cNvPr id="5" name="Object 4"/>
          <p:cNvGraphicFramePr>
            <a:graphicFrameLocks noChangeAspect="1"/>
          </p:cNvGraphicFramePr>
          <p:nvPr>
            <p:extLst>
              <p:ext uri="{D42A27DB-BD31-4B8C-83A1-F6EECF244321}">
                <p14:modId xmlns:p14="http://schemas.microsoft.com/office/powerpoint/2010/main" val="3669214668"/>
              </p:ext>
            </p:extLst>
          </p:nvPr>
        </p:nvGraphicFramePr>
        <p:xfrm>
          <a:off x="971600" y="1556792"/>
          <a:ext cx="1984938" cy="1712363"/>
        </p:xfrm>
        <a:graphic>
          <a:graphicData uri="http://schemas.openxmlformats.org/presentationml/2006/ole">
            <mc:AlternateContent xmlns:mc="http://schemas.openxmlformats.org/markup-compatibility/2006">
              <mc:Choice xmlns:v="urn:schemas-microsoft-com:vml" Requires="v">
                <p:oleObj spid="_x0000_s55369" name="Equation" r:id="rId4" imgW="1562040" imgH="1346040" progId="Equation.DSMT4">
                  <p:embed/>
                </p:oleObj>
              </mc:Choice>
              <mc:Fallback>
                <p:oleObj name="Equation" r:id="rId4" imgW="1562040" imgH="1346040" progId="Equation.DSMT4">
                  <p:embed/>
                  <p:pic>
                    <p:nvPicPr>
                      <p:cNvPr id="0" name=""/>
                      <p:cNvPicPr/>
                      <p:nvPr/>
                    </p:nvPicPr>
                    <p:blipFill>
                      <a:blip r:embed="rId5"/>
                      <a:stretch>
                        <a:fillRect/>
                      </a:stretch>
                    </p:blipFill>
                    <p:spPr>
                      <a:xfrm>
                        <a:off x="971600" y="1556792"/>
                        <a:ext cx="1984938" cy="1712363"/>
                      </a:xfrm>
                      <a:prstGeom prst="rect">
                        <a:avLst/>
                      </a:prstGeom>
                    </p:spPr>
                  </p:pic>
                </p:oleObj>
              </mc:Fallback>
            </mc:AlternateContent>
          </a:graphicData>
        </a:graphic>
      </p:graphicFrame>
      <p:sp>
        <p:nvSpPr>
          <p:cNvPr id="6" name="TextBox 5"/>
          <p:cNvSpPr txBox="1"/>
          <p:nvPr/>
        </p:nvSpPr>
        <p:spPr>
          <a:xfrm>
            <a:off x="145152" y="3356992"/>
            <a:ext cx="3810915" cy="523220"/>
          </a:xfrm>
          <a:prstGeom prst="rect">
            <a:avLst/>
          </a:prstGeom>
          <a:noFill/>
        </p:spPr>
        <p:txBody>
          <a:bodyPr wrap="none" rtlCol="0">
            <a:spAutoFit/>
          </a:bodyPr>
          <a:lstStyle/>
          <a:p>
            <a:r>
              <a:rPr lang="en-US" sz="1400" dirty="0" smtClean="0"/>
              <a:t>where the </a:t>
            </a:r>
            <a:r>
              <a:rPr lang="en-US" sz="1400" dirty="0"/>
              <a:t>factor </a:t>
            </a:r>
            <a:r>
              <a:rPr lang="en-US" sz="1400" dirty="0" smtClean="0"/>
              <a:t>7/8 appears </a:t>
            </a:r>
            <a:r>
              <a:rPr lang="en-US" sz="1400" dirty="0"/>
              <a:t>from the difference </a:t>
            </a:r>
            <a:endParaRPr lang="en-US" sz="1400" dirty="0" smtClean="0"/>
          </a:p>
          <a:p>
            <a:r>
              <a:rPr lang="en-US" sz="1400" dirty="0" smtClean="0"/>
              <a:t>of </a:t>
            </a:r>
            <a:r>
              <a:rPr lang="en-US" sz="1400" dirty="0"/>
              <a:t>the </a:t>
            </a:r>
            <a:r>
              <a:rPr lang="en-US" sz="1400" dirty="0" smtClean="0"/>
              <a:t>Bose-Einstein </a:t>
            </a:r>
            <a:r>
              <a:rPr lang="en-US" sz="1400" dirty="0"/>
              <a:t>and Fermi-Dirac statistics</a:t>
            </a:r>
            <a:endParaRPr lang="ru-RU" sz="1400" dirty="0"/>
          </a:p>
        </p:txBody>
      </p:sp>
      <p:sp>
        <p:nvSpPr>
          <p:cNvPr id="9" name="TextBox 8"/>
          <p:cNvSpPr txBox="1"/>
          <p:nvPr/>
        </p:nvSpPr>
        <p:spPr>
          <a:xfrm>
            <a:off x="99435" y="4005064"/>
            <a:ext cx="3856633" cy="646331"/>
          </a:xfrm>
          <a:prstGeom prst="rect">
            <a:avLst/>
          </a:prstGeom>
          <a:noFill/>
        </p:spPr>
        <p:txBody>
          <a:bodyPr wrap="none" rtlCol="0">
            <a:spAutoFit/>
          </a:bodyPr>
          <a:lstStyle/>
          <a:p>
            <a:r>
              <a:rPr lang="en-US" b="1" dirty="0"/>
              <a:t>The effective degeneracy factor of the </a:t>
            </a:r>
            <a:endParaRPr lang="en-US" b="1" dirty="0" smtClean="0"/>
          </a:p>
          <a:p>
            <a:r>
              <a:rPr lang="en-US" b="1" dirty="0" smtClean="0"/>
              <a:t>hadrons:</a:t>
            </a:r>
            <a:endParaRPr lang="ru-RU" b="1" dirty="0"/>
          </a:p>
        </p:txBody>
      </p:sp>
      <p:graphicFrame>
        <p:nvGraphicFramePr>
          <p:cNvPr id="8" name="Object 7"/>
          <p:cNvGraphicFramePr>
            <a:graphicFrameLocks noChangeAspect="1"/>
          </p:cNvGraphicFramePr>
          <p:nvPr>
            <p:extLst>
              <p:ext uri="{D42A27DB-BD31-4B8C-83A1-F6EECF244321}">
                <p14:modId xmlns:p14="http://schemas.microsoft.com/office/powerpoint/2010/main" val="949923013"/>
              </p:ext>
            </p:extLst>
          </p:nvPr>
        </p:nvGraphicFramePr>
        <p:xfrm>
          <a:off x="971600" y="4671376"/>
          <a:ext cx="1872208" cy="1124748"/>
        </p:xfrm>
        <a:graphic>
          <a:graphicData uri="http://schemas.openxmlformats.org/presentationml/2006/ole">
            <mc:AlternateContent xmlns:mc="http://schemas.openxmlformats.org/markup-compatibility/2006">
              <mc:Choice xmlns:v="urn:schemas-microsoft-com:vml" Requires="v">
                <p:oleObj spid="_x0000_s55370" name="Equation" r:id="rId6" imgW="1396800" imgH="838080" progId="Equation.DSMT4">
                  <p:embed/>
                </p:oleObj>
              </mc:Choice>
              <mc:Fallback>
                <p:oleObj name="Equation" r:id="rId6" imgW="1396800" imgH="838080" progId="Equation.DSMT4">
                  <p:embed/>
                  <p:pic>
                    <p:nvPicPr>
                      <p:cNvPr id="0" name="Object 4"/>
                      <p:cNvPicPr>
                        <a:picLocks noChangeAspect="1" noChangeArrowheads="1"/>
                      </p:cNvPicPr>
                      <p:nvPr/>
                    </p:nvPicPr>
                    <p:blipFill>
                      <a:blip r:embed="rId7"/>
                      <a:srcRect/>
                      <a:stretch>
                        <a:fillRect/>
                      </a:stretch>
                    </p:blipFill>
                    <p:spPr bwMode="auto">
                      <a:xfrm>
                        <a:off x="971600" y="4671376"/>
                        <a:ext cx="1872208" cy="1124748"/>
                      </a:xfrm>
                      <a:prstGeom prst="rect">
                        <a:avLst/>
                      </a:prstGeom>
                      <a:noFill/>
                      <a:ln>
                        <a:noFill/>
                      </a:ln>
                      <a:extLst/>
                    </p:spPr>
                  </p:pic>
                </p:oleObj>
              </mc:Fallback>
            </mc:AlternateContent>
          </a:graphicData>
        </a:graphic>
      </p:graphicFrame>
      <p:sp>
        <p:nvSpPr>
          <p:cNvPr id="10" name="Rectangle 9"/>
          <p:cNvSpPr/>
          <p:nvPr/>
        </p:nvSpPr>
        <p:spPr>
          <a:xfrm>
            <a:off x="122294" y="5877272"/>
            <a:ext cx="3833773" cy="738664"/>
          </a:xfrm>
          <a:prstGeom prst="rect">
            <a:avLst/>
          </a:prstGeom>
        </p:spPr>
        <p:txBody>
          <a:bodyPr wrap="square">
            <a:spAutoFit/>
          </a:bodyPr>
          <a:lstStyle/>
          <a:p>
            <a:r>
              <a:rPr lang="en-US" sz="1400" dirty="0"/>
              <a:t>where </a:t>
            </a:r>
            <a:r>
              <a:rPr lang="en-US" sz="1400" dirty="0" smtClean="0"/>
              <a:t>                                     is </a:t>
            </a:r>
            <a:r>
              <a:rPr lang="en-US" sz="1400" dirty="0"/>
              <a:t>the spin-isospin </a:t>
            </a:r>
            <a:endParaRPr lang="en-US" sz="1400" dirty="0" smtClean="0"/>
          </a:p>
          <a:p>
            <a:r>
              <a:rPr lang="en-US" sz="1400" dirty="0" smtClean="0"/>
              <a:t>degeneracy </a:t>
            </a:r>
            <a:r>
              <a:rPr lang="en-US" sz="1400" dirty="0"/>
              <a:t>factor of the (anti)mesons </a:t>
            </a:r>
            <a:r>
              <a:rPr lang="en-US" sz="1400" dirty="0" smtClean="0"/>
              <a:t>(</a:t>
            </a:r>
            <a:r>
              <a:rPr lang="en-US" sz="1400" dirty="0" err="1"/>
              <a:t>i</a:t>
            </a:r>
            <a:r>
              <a:rPr lang="en-US" sz="1400" dirty="0"/>
              <a:t>=M</a:t>
            </a:r>
            <a:r>
              <a:rPr lang="en-US" sz="1400" dirty="0" smtClean="0"/>
              <a:t>) </a:t>
            </a:r>
            <a:r>
              <a:rPr lang="en-US" sz="1400" dirty="0"/>
              <a:t>and (</a:t>
            </a:r>
            <a:r>
              <a:rPr lang="en-US" sz="1400" dirty="0" smtClean="0"/>
              <a:t>anti)baryons (</a:t>
            </a:r>
            <a:r>
              <a:rPr lang="en-US" sz="1400" dirty="0" err="1"/>
              <a:t>i</a:t>
            </a:r>
            <a:r>
              <a:rPr lang="en-US" sz="1400" dirty="0"/>
              <a:t>=B</a:t>
            </a:r>
            <a:r>
              <a:rPr lang="en-US" sz="1400" dirty="0" smtClean="0"/>
              <a:t>)</a:t>
            </a:r>
            <a:endParaRPr lang="ru-RU" sz="1400" dirty="0"/>
          </a:p>
        </p:txBody>
      </p:sp>
      <p:graphicFrame>
        <p:nvGraphicFramePr>
          <p:cNvPr id="12" name="Object 11"/>
          <p:cNvGraphicFramePr>
            <a:graphicFrameLocks noChangeAspect="1"/>
          </p:cNvGraphicFramePr>
          <p:nvPr>
            <p:extLst>
              <p:ext uri="{D42A27DB-BD31-4B8C-83A1-F6EECF244321}">
                <p14:modId xmlns:p14="http://schemas.microsoft.com/office/powerpoint/2010/main" val="2657585730"/>
              </p:ext>
            </p:extLst>
          </p:nvPr>
        </p:nvGraphicFramePr>
        <p:xfrm>
          <a:off x="743780" y="5907119"/>
          <a:ext cx="1295400" cy="228600"/>
        </p:xfrm>
        <a:graphic>
          <a:graphicData uri="http://schemas.openxmlformats.org/presentationml/2006/ole">
            <mc:AlternateContent xmlns:mc="http://schemas.openxmlformats.org/markup-compatibility/2006">
              <mc:Choice xmlns:v="urn:schemas-microsoft-com:vml" Requires="v">
                <p:oleObj spid="_x0000_s55371" name="Equation" r:id="rId8" imgW="1295280" imgH="228600" progId="Equation.DSMT4">
                  <p:embed/>
                </p:oleObj>
              </mc:Choice>
              <mc:Fallback>
                <p:oleObj name="Equation" r:id="rId8" imgW="1295280" imgH="228600" progId="Equation.DSMT4">
                  <p:embed/>
                  <p:pic>
                    <p:nvPicPr>
                      <p:cNvPr id="0" name=""/>
                      <p:cNvPicPr/>
                      <p:nvPr/>
                    </p:nvPicPr>
                    <p:blipFill>
                      <a:blip r:embed="rId9"/>
                      <a:stretch>
                        <a:fillRect/>
                      </a:stretch>
                    </p:blipFill>
                    <p:spPr>
                      <a:xfrm>
                        <a:off x="743780" y="5907119"/>
                        <a:ext cx="1295400" cy="228600"/>
                      </a:xfrm>
                      <a:prstGeom prst="rect">
                        <a:avLst/>
                      </a:prstGeom>
                    </p:spPr>
                  </p:pic>
                </p:oleObj>
              </mc:Fallback>
            </mc:AlternateContent>
          </a:graphicData>
        </a:graphic>
      </p:graphicFrame>
      <p:sp>
        <p:nvSpPr>
          <p:cNvPr id="14" name="TextBox 13"/>
          <p:cNvSpPr txBox="1"/>
          <p:nvPr/>
        </p:nvSpPr>
        <p:spPr>
          <a:xfrm>
            <a:off x="6430768" y="620688"/>
            <a:ext cx="1021562" cy="307777"/>
          </a:xfrm>
          <a:prstGeom prst="rect">
            <a:avLst/>
          </a:prstGeom>
          <a:noFill/>
        </p:spPr>
        <p:txBody>
          <a:bodyPr wrap="none" rtlCol="0">
            <a:spAutoFit/>
          </a:bodyPr>
          <a:lstStyle/>
          <a:p>
            <a:r>
              <a:rPr lang="en-US" sz="1400" dirty="0" smtClean="0"/>
              <a:t>Preliminary</a:t>
            </a:r>
            <a:endParaRPr lang="ru-RU" sz="1400" dirty="0"/>
          </a:p>
        </p:txBody>
      </p:sp>
      <p:sp>
        <p:nvSpPr>
          <p:cNvPr id="13" name="TextBox 12"/>
          <p:cNvSpPr txBox="1"/>
          <p:nvPr/>
        </p:nvSpPr>
        <p:spPr>
          <a:xfrm>
            <a:off x="4499992" y="4437112"/>
            <a:ext cx="4536504" cy="2031325"/>
          </a:xfrm>
          <a:prstGeom prst="rect">
            <a:avLst/>
          </a:prstGeom>
          <a:noFill/>
        </p:spPr>
        <p:txBody>
          <a:bodyPr wrap="square" rtlCol="0">
            <a:spAutoFit/>
          </a:bodyPr>
          <a:lstStyle/>
          <a:p>
            <a:r>
              <a:rPr lang="en-US" sz="1400" dirty="0"/>
              <a:t>Let us divide the energy density of the HRG model and of </a:t>
            </a:r>
            <a:endParaRPr lang="en-US" sz="1400" dirty="0" smtClean="0"/>
          </a:p>
          <a:p>
            <a:r>
              <a:rPr lang="en-US" sz="1400" dirty="0" smtClean="0"/>
              <a:t>the </a:t>
            </a:r>
            <a:r>
              <a:rPr lang="en-US" sz="1400" dirty="0"/>
              <a:t>lattice QCD to </a:t>
            </a:r>
            <a:r>
              <a:rPr lang="en-US" sz="1400" dirty="0" smtClean="0"/>
              <a:t>their </a:t>
            </a:r>
            <a:r>
              <a:rPr lang="en-US" sz="1400" dirty="0"/>
              <a:t>effective degeneracy </a:t>
            </a:r>
            <a:r>
              <a:rPr lang="en-US" sz="1400" dirty="0" smtClean="0"/>
              <a:t>factors</a:t>
            </a:r>
          </a:p>
          <a:p>
            <a:r>
              <a:rPr lang="en-US" sz="1400" dirty="0" smtClean="0">
                <a:solidFill>
                  <a:schemeClr val="accent2"/>
                </a:solidFill>
              </a:rPr>
              <a:t>In the scaled energy density the quark-hadron duality of the </a:t>
            </a:r>
          </a:p>
          <a:p>
            <a:r>
              <a:rPr lang="en-US" sz="1400" dirty="0" smtClean="0">
                <a:solidFill>
                  <a:schemeClr val="accent2"/>
                </a:solidFill>
              </a:rPr>
              <a:t>HRG model totally disappear!  </a:t>
            </a:r>
          </a:p>
          <a:p>
            <a:r>
              <a:rPr lang="en-US" sz="1400" dirty="0" smtClean="0"/>
              <a:t>The scaled ideal gas of </a:t>
            </a:r>
            <a:r>
              <a:rPr lang="en-US" sz="1400" dirty="0" err="1" smtClean="0"/>
              <a:t>pions</a:t>
            </a:r>
            <a:r>
              <a:rPr lang="en-US" sz="1400" dirty="0" smtClean="0"/>
              <a:t> and the ideal gas of nucleons also do not describe the scaled results of LQCD.</a:t>
            </a:r>
          </a:p>
          <a:p>
            <a:r>
              <a:rPr lang="en-US" sz="1400" dirty="0" smtClean="0">
                <a:solidFill>
                  <a:schemeClr val="accent2"/>
                </a:solidFill>
              </a:rPr>
              <a:t>But the </a:t>
            </a:r>
            <a:r>
              <a:rPr lang="en-US" sz="1400" dirty="0">
                <a:solidFill>
                  <a:schemeClr val="accent2"/>
                </a:solidFill>
              </a:rPr>
              <a:t>scaled ideal gas </a:t>
            </a:r>
            <a:r>
              <a:rPr lang="en-US" sz="1400" dirty="0" smtClean="0">
                <a:solidFill>
                  <a:schemeClr val="accent2"/>
                </a:solidFill>
              </a:rPr>
              <a:t>of kaons agrees with the </a:t>
            </a:r>
            <a:r>
              <a:rPr lang="en-US" sz="1400" dirty="0">
                <a:solidFill>
                  <a:schemeClr val="accent2"/>
                </a:solidFill>
              </a:rPr>
              <a:t>scaled results of </a:t>
            </a:r>
            <a:r>
              <a:rPr lang="en-US" sz="1400" dirty="0" smtClean="0">
                <a:solidFill>
                  <a:schemeClr val="accent2"/>
                </a:solidFill>
              </a:rPr>
              <a:t>LQCD! Namely, kaons and </a:t>
            </a:r>
            <a:r>
              <a:rPr lang="en-US" sz="1400" dirty="0" err="1" smtClean="0">
                <a:solidFill>
                  <a:schemeClr val="accent2"/>
                </a:solidFill>
              </a:rPr>
              <a:t>antikaons</a:t>
            </a:r>
            <a:r>
              <a:rPr lang="en-US" sz="1400" dirty="0" smtClean="0">
                <a:solidFill>
                  <a:schemeClr val="accent2"/>
                </a:solidFill>
              </a:rPr>
              <a:t> contain all the three quarks </a:t>
            </a:r>
            <a:r>
              <a:rPr lang="en-US" sz="1400" dirty="0" err="1" smtClean="0">
                <a:solidFill>
                  <a:srgbClr val="0070C0"/>
                </a:solidFill>
              </a:rPr>
              <a:t>u,d,s</a:t>
            </a:r>
            <a:r>
              <a:rPr lang="en-US" sz="1400" dirty="0" smtClean="0">
                <a:solidFill>
                  <a:schemeClr val="accent2"/>
                </a:solidFill>
              </a:rPr>
              <a:t> and their antiquarks!</a:t>
            </a:r>
            <a:endParaRPr lang="en-US" sz="1400" dirty="0">
              <a:solidFill>
                <a:schemeClr val="accent2"/>
              </a:solidFill>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580916609"/>
              </p:ext>
            </p:extLst>
          </p:nvPr>
        </p:nvGraphicFramePr>
        <p:xfrm>
          <a:off x="4618038" y="3676650"/>
          <a:ext cx="4114800" cy="762000"/>
        </p:xfrm>
        <a:graphic>
          <a:graphicData uri="http://schemas.openxmlformats.org/presentationml/2006/ole">
            <mc:AlternateContent xmlns:mc="http://schemas.openxmlformats.org/markup-compatibility/2006">
              <mc:Choice xmlns:v="urn:schemas-microsoft-com:vml" Requires="v">
                <p:oleObj spid="_x0000_s55372" name="Equation" r:id="rId10" imgW="4114800" imgH="761760" progId="Equation.DSMT4">
                  <p:embed/>
                </p:oleObj>
              </mc:Choice>
              <mc:Fallback>
                <p:oleObj name="Equation" r:id="rId10" imgW="4114800" imgH="761760" progId="Equation.DSMT4">
                  <p:embed/>
                  <p:pic>
                    <p:nvPicPr>
                      <p:cNvPr id="0" name=""/>
                      <p:cNvPicPr/>
                      <p:nvPr/>
                    </p:nvPicPr>
                    <p:blipFill>
                      <a:blip r:embed="rId11"/>
                      <a:stretch>
                        <a:fillRect/>
                      </a:stretch>
                    </p:blipFill>
                    <p:spPr>
                      <a:xfrm>
                        <a:off x="4618038" y="3676650"/>
                        <a:ext cx="4114800" cy="762000"/>
                      </a:xfrm>
                      <a:prstGeom prst="rect">
                        <a:avLst/>
                      </a:prstGeom>
                    </p:spPr>
                  </p:pic>
                </p:oleObj>
              </mc:Fallback>
            </mc:AlternateContent>
          </a:graphicData>
        </a:graphic>
      </p:graphicFrame>
    </p:spTree>
    <p:extLst>
      <p:ext uri="{BB962C8B-B14F-4D97-AF65-F5344CB8AC3E}">
        <p14:creationId xmlns:p14="http://schemas.microsoft.com/office/powerpoint/2010/main" val="1883416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29BEAB8-68BB-4429-B87F-176447143671}" type="slidenum">
              <a:rPr lang="ru-RU" smtClean="0"/>
              <a:t>25</a:t>
            </a:fld>
            <a:endParaRPr lang="ru-RU"/>
          </a:p>
        </p:txBody>
      </p:sp>
      <p:sp>
        <p:nvSpPr>
          <p:cNvPr id="4" name="Title 3"/>
          <p:cNvSpPr>
            <a:spLocks noGrp="1"/>
          </p:cNvSpPr>
          <p:nvPr>
            <p:ph type="title"/>
          </p:nvPr>
        </p:nvSpPr>
        <p:spPr>
          <a:xfrm>
            <a:off x="0" y="0"/>
            <a:ext cx="9144000" cy="692696"/>
          </a:xfrm>
          <a:solidFill>
            <a:schemeClr val="accent1"/>
          </a:solidFill>
        </p:spPr>
        <p:txBody>
          <a:bodyPr>
            <a:noAutofit/>
          </a:bodyPr>
          <a:lstStyle/>
          <a:p>
            <a:r>
              <a:rPr lang="en-US" sz="2400" b="1" dirty="0" smtClean="0">
                <a:solidFill>
                  <a:schemeClr val="bg1"/>
                </a:solidFill>
                <a:latin typeface="Bell MT" panose="02020503060305020303" pitchFamily="18" charset="0"/>
                <a:cs typeface="JasmineUPC" panose="02020603050405020304" pitchFamily="18" charset="-34"/>
              </a:rPr>
              <a:t>The quark-hadron scaling duality: Ideal gas of kaons vs (2+1)-flavor LQCD </a:t>
            </a:r>
            <a:endParaRPr lang="ru-RU" sz="2400" b="1" dirty="0">
              <a:solidFill>
                <a:schemeClr val="bg1"/>
              </a:solidFill>
              <a:latin typeface="Bell MT" panose="02020503060305020303" pitchFamily="18" charset="0"/>
              <a:cs typeface="JasmineUPC" panose="02020603050405020304" pitchFamily="18" charset="-34"/>
            </a:endParaRPr>
          </a:p>
        </p:txBody>
      </p:sp>
      <p:pic>
        <p:nvPicPr>
          <p:cNvPr id="491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737974"/>
            <a:ext cx="3592393" cy="6051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737974"/>
            <a:ext cx="3514769" cy="4150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308304" y="1700808"/>
            <a:ext cx="1021562" cy="307777"/>
          </a:xfrm>
          <a:prstGeom prst="rect">
            <a:avLst/>
          </a:prstGeom>
          <a:noFill/>
        </p:spPr>
        <p:txBody>
          <a:bodyPr wrap="none" rtlCol="0">
            <a:spAutoFit/>
          </a:bodyPr>
          <a:lstStyle/>
          <a:p>
            <a:r>
              <a:rPr lang="en-US" sz="1400" dirty="0" smtClean="0"/>
              <a:t>Preliminary</a:t>
            </a:r>
            <a:endParaRPr lang="ru-RU" sz="1400" dirty="0"/>
          </a:p>
        </p:txBody>
      </p:sp>
      <p:sp>
        <p:nvSpPr>
          <p:cNvPr id="7" name="TextBox 6"/>
          <p:cNvSpPr txBox="1"/>
          <p:nvPr/>
        </p:nvSpPr>
        <p:spPr>
          <a:xfrm>
            <a:off x="2267744" y="1628800"/>
            <a:ext cx="1021562" cy="307777"/>
          </a:xfrm>
          <a:prstGeom prst="rect">
            <a:avLst/>
          </a:prstGeom>
          <a:noFill/>
        </p:spPr>
        <p:txBody>
          <a:bodyPr wrap="none" rtlCol="0">
            <a:spAutoFit/>
          </a:bodyPr>
          <a:lstStyle/>
          <a:p>
            <a:r>
              <a:rPr lang="en-US" sz="1400" dirty="0" smtClean="0"/>
              <a:t>Preliminary</a:t>
            </a:r>
            <a:endParaRPr lang="ru-RU" sz="1400" dirty="0"/>
          </a:p>
        </p:txBody>
      </p:sp>
      <p:sp>
        <p:nvSpPr>
          <p:cNvPr id="8" name="TextBox 7"/>
          <p:cNvSpPr txBox="1"/>
          <p:nvPr/>
        </p:nvSpPr>
        <p:spPr>
          <a:xfrm>
            <a:off x="913277" y="3068960"/>
            <a:ext cx="1021562" cy="307777"/>
          </a:xfrm>
          <a:prstGeom prst="rect">
            <a:avLst/>
          </a:prstGeom>
          <a:noFill/>
        </p:spPr>
        <p:txBody>
          <a:bodyPr wrap="none" rtlCol="0">
            <a:spAutoFit/>
          </a:bodyPr>
          <a:lstStyle/>
          <a:p>
            <a:r>
              <a:rPr lang="en-US" sz="1400" dirty="0" smtClean="0"/>
              <a:t>Preliminary</a:t>
            </a:r>
            <a:endParaRPr lang="ru-RU" sz="1400" dirty="0"/>
          </a:p>
        </p:txBody>
      </p:sp>
      <p:sp>
        <p:nvSpPr>
          <p:cNvPr id="9" name="TextBox 8"/>
          <p:cNvSpPr txBox="1"/>
          <p:nvPr/>
        </p:nvSpPr>
        <p:spPr>
          <a:xfrm>
            <a:off x="2303263" y="4734505"/>
            <a:ext cx="1021562" cy="307777"/>
          </a:xfrm>
          <a:prstGeom prst="rect">
            <a:avLst/>
          </a:prstGeom>
          <a:noFill/>
        </p:spPr>
        <p:txBody>
          <a:bodyPr wrap="none" rtlCol="0">
            <a:spAutoFit/>
          </a:bodyPr>
          <a:lstStyle/>
          <a:p>
            <a:r>
              <a:rPr lang="en-US" sz="1400" dirty="0" smtClean="0"/>
              <a:t>Preliminary</a:t>
            </a:r>
            <a:endParaRPr lang="ru-RU" sz="1400" dirty="0"/>
          </a:p>
        </p:txBody>
      </p:sp>
      <p:sp>
        <p:nvSpPr>
          <p:cNvPr id="10" name="TextBox 9"/>
          <p:cNvSpPr txBox="1"/>
          <p:nvPr/>
        </p:nvSpPr>
        <p:spPr>
          <a:xfrm>
            <a:off x="7308304" y="3704694"/>
            <a:ext cx="1021562" cy="307777"/>
          </a:xfrm>
          <a:prstGeom prst="rect">
            <a:avLst/>
          </a:prstGeom>
          <a:noFill/>
        </p:spPr>
        <p:txBody>
          <a:bodyPr wrap="none" rtlCol="0">
            <a:spAutoFit/>
          </a:bodyPr>
          <a:lstStyle/>
          <a:p>
            <a:r>
              <a:rPr lang="en-US" sz="1400" dirty="0" smtClean="0"/>
              <a:t>Preliminary</a:t>
            </a:r>
            <a:endParaRPr lang="ru-RU" sz="1400" dirty="0"/>
          </a:p>
        </p:txBody>
      </p:sp>
      <p:sp>
        <p:nvSpPr>
          <p:cNvPr id="11" name="TextBox 10"/>
          <p:cNvSpPr txBox="1"/>
          <p:nvPr/>
        </p:nvSpPr>
        <p:spPr>
          <a:xfrm>
            <a:off x="3923928" y="4941168"/>
            <a:ext cx="5040560" cy="954107"/>
          </a:xfrm>
          <a:prstGeom prst="rect">
            <a:avLst/>
          </a:prstGeom>
          <a:noFill/>
        </p:spPr>
        <p:txBody>
          <a:bodyPr wrap="square" rtlCol="0">
            <a:spAutoFit/>
          </a:bodyPr>
          <a:lstStyle/>
          <a:p>
            <a:r>
              <a:rPr lang="en-US" sz="1400" dirty="0" smtClean="0"/>
              <a:t>Comparison of scaled quantities (energy density, pressure, trace anomaly, entropy density and heat capacity) of (2+1)-flavor lattice QCD</a:t>
            </a:r>
            <a:r>
              <a:rPr lang="en-US" sz="1400" dirty="0" smtClean="0">
                <a:solidFill>
                  <a:srgbClr val="00B050"/>
                </a:solidFill>
              </a:rPr>
              <a:t> </a:t>
            </a:r>
            <a:r>
              <a:rPr lang="en-US" sz="1400" dirty="0" smtClean="0"/>
              <a:t>with </a:t>
            </a:r>
            <a:r>
              <a:rPr lang="en-US" sz="1400" dirty="0" smtClean="0">
                <a:solidFill>
                  <a:srgbClr val="00B050"/>
                </a:solidFill>
              </a:rPr>
              <a:t>the ideal gas of kaons and </a:t>
            </a:r>
            <a:r>
              <a:rPr lang="en-US" sz="1400" dirty="0" err="1" smtClean="0">
                <a:solidFill>
                  <a:srgbClr val="00B050"/>
                </a:solidFill>
              </a:rPr>
              <a:t>antikaons</a:t>
            </a:r>
            <a:r>
              <a:rPr lang="en-US" sz="1400" dirty="0" smtClean="0">
                <a:solidFill>
                  <a:srgbClr val="00B050"/>
                </a:solidFill>
              </a:rPr>
              <a:t> </a:t>
            </a:r>
            <a:r>
              <a:rPr lang="en-US" sz="1400" dirty="0" smtClean="0"/>
              <a:t>predictions  (lines)</a:t>
            </a:r>
          </a:p>
          <a:p>
            <a:r>
              <a:rPr lang="en-US" sz="1400" dirty="0" smtClean="0"/>
              <a:t>In a finite volume </a:t>
            </a:r>
            <a:r>
              <a:rPr lang="en-US" sz="1400" i="1" dirty="0" smtClean="0"/>
              <a:t>V</a:t>
            </a:r>
            <a:endParaRPr lang="ru-RU" sz="1400" i="1" dirty="0"/>
          </a:p>
        </p:txBody>
      </p:sp>
      <p:graphicFrame>
        <p:nvGraphicFramePr>
          <p:cNvPr id="2" name="Object 1"/>
          <p:cNvGraphicFramePr>
            <a:graphicFrameLocks noChangeAspect="1"/>
          </p:cNvGraphicFramePr>
          <p:nvPr>
            <p:extLst>
              <p:ext uri="{D42A27DB-BD31-4B8C-83A1-F6EECF244321}">
                <p14:modId xmlns:p14="http://schemas.microsoft.com/office/powerpoint/2010/main" val="941415730"/>
              </p:ext>
            </p:extLst>
          </p:nvPr>
        </p:nvGraphicFramePr>
        <p:xfrm>
          <a:off x="3923928" y="846531"/>
          <a:ext cx="1296144" cy="854277"/>
        </p:xfrm>
        <a:graphic>
          <a:graphicData uri="http://schemas.openxmlformats.org/presentationml/2006/ole">
            <mc:AlternateContent xmlns:mc="http://schemas.openxmlformats.org/markup-compatibility/2006">
              <mc:Choice xmlns:v="urn:schemas-microsoft-com:vml" Requires="v">
                <p:oleObj spid="_x0000_s56333" name="Equation" r:id="rId5" imgW="1117440" imgH="736560" progId="Equation.DSMT4">
                  <p:embed/>
                </p:oleObj>
              </mc:Choice>
              <mc:Fallback>
                <p:oleObj name="Equation" r:id="rId5" imgW="1117440" imgH="736560" progId="Equation.DSMT4">
                  <p:embed/>
                  <p:pic>
                    <p:nvPicPr>
                      <p:cNvPr id="0" name=""/>
                      <p:cNvPicPr/>
                      <p:nvPr/>
                    </p:nvPicPr>
                    <p:blipFill>
                      <a:blip r:embed="rId6"/>
                      <a:stretch>
                        <a:fillRect/>
                      </a:stretch>
                    </p:blipFill>
                    <p:spPr>
                      <a:xfrm>
                        <a:off x="3923928" y="846531"/>
                        <a:ext cx="1296144" cy="854277"/>
                      </a:xfrm>
                      <a:prstGeom prst="rect">
                        <a:avLst/>
                      </a:prstGeom>
                    </p:spPr>
                  </p:pic>
                </p:oleObj>
              </mc:Fallback>
            </mc:AlternateContent>
          </a:graphicData>
        </a:graphic>
      </p:graphicFrame>
    </p:spTree>
    <p:extLst>
      <p:ext uri="{BB962C8B-B14F-4D97-AF65-F5344CB8AC3E}">
        <p14:creationId xmlns:p14="http://schemas.microsoft.com/office/powerpoint/2010/main" val="3635924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3999" cy="548680"/>
          </a:xfrm>
          <a:solidFill>
            <a:schemeClr val="accent1"/>
          </a:solidFill>
        </p:spPr>
        <p:txBody>
          <a:bodyPr>
            <a:noAutofit/>
          </a:bodyPr>
          <a:lstStyle/>
          <a:p>
            <a:r>
              <a:rPr lang="en-US" sz="2400" b="1" dirty="0">
                <a:solidFill>
                  <a:schemeClr val="bg1"/>
                </a:solidFill>
                <a:latin typeface="JasmineUPC" panose="02020603050405020304" pitchFamily="18" charset="-34"/>
                <a:cs typeface="JasmineUPC" panose="02020603050405020304" pitchFamily="18" charset="-34"/>
              </a:rPr>
              <a:t>Conclusions </a:t>
            </a:r>
            <a:endParaRPr lang="ru-RU" sz="2400" b="1" dirty="0">
              <a:solidFill>
                <a:schemeClr val="bg1"/>
              </a:solidFill>
              <a:latin typeface="JasmineUPC" panose="02020603050405020304" pitchFamily="18" charset="-34"/>
              <a:cs typeface="JasmineUPC" panose="02020603050405020304" pitchFamily="18" charset="-34"/>
            </a:endParaRPr>
          </a:p>
        </p:txBody>
      </p:sp>
      <p:sp>
        <p:nvSpPr>
          <p:cNvPr id="5" name="Номер слайда 4"/>
          <p:cNvSpPr>
            <a:spLocks noGrp="1"/>
          </p:cNvSpPr>
          <p:nvPr>
            <p:ph type="sldNum" sz="quarter" idx="12"/>
          </p:nvPr>
        </p:nvSpPr>
        <p:spPr/>
        <p:txBody>
          <a:bodyPr/>
          <a:lstStyle/>
          <a:p>
            <a:fld id="{A04E534B-B90B-452C-9CAC-D9BBB90F4E9C}" type="slidenum">
              <a:rPr lang="ru-RU" smtClean="0">
                <a:solidFill>
                  <a:schemeClr val="tx1"/>
                </a:solidFill>
              </a:rPr>
              <a:pPr/>
              <a:t>26</a:t>
            </a:fld>
            <a:endParaRPr lang="ru-RU" dirty="0">
              <a:solidFill>
                <a:schemeClr val="tx1"/>
              </a:solidFill>
            </a:endParaRPr>
          </a:p>
        </p:txBody>
      </p:sp>
      <p:sp>
        <p:nvSpPr>
          <p:cNvPr id="6" name="TextBox 5"/>
          <p:cNvSpPr txBox="1"/>
          <p:nvPr/>
        </p:nvSpPr>
        <p:spPr>
          <a:xfrm>
            <a:off x="179511" y="1000125"/>
            <a:ext cx="8856985" cy="3970318"/>
          </a:xfrm>
          <a:prstGeom prst="rect">
            <a:avLst/>
          </a:prstGeom>
          <a:noFill/>
        </p:spPr>
        <p:txBody>
          <a:bodyPr wrap="square" rtlCol="0">
            <a:spAutoFit/>
          </a:bodyPr>
          <a:lstStyle/>
          <a:p>
            <a:pPr marL="342900" indent="-342900">
              <a:buFont typeface="+mj-lt"/>
              <a:buAutoNum type="arabicParenR"/>
            </a:pPr>
            <a:r>
              <a:rPr lang="en-US" dirty="0"/>
              <a:t>The exact analytical lattice results for the partition function of the free neutral scalar field in one spatial dimension in both the configuration and the momentum space were obtained in the framework of the path integral method. </a:t>
            </a:r>
          </a:p>
          <a:p>
            <a:pPr marL="342900" indent="-342900">
              <a:buFont typeface="+mj-lt"/>
              <a:buAutoNum type="arabicParenR"/>
            </a:pPr>
            <a:endParaRPr lang="en-US" dirty="0"/>
          </a:p>
          <a:p>
            <a:pPr marL="342900" indent="-342900">
              <a:buFont typeface="+mj-lt"/>
              <a:buAutoNum type="arabicParenR"/>
            </a:pPr>
            <a:r>
              <a:rPr lang="en-US" dirty="0"/>
              <a:t>The symmetric square matrices of the bilinear forms on the vector space of fields in both configuration space and momentum space were found explicitly</a:t>
            </a:r>
            <a:r>
              <a:rPr lang="en-US" dirty="0" smtClean="0"/>
              <a:t>.</a:t>
            </a:r>
          </a:p>
          <a:p>
            <a:pPr marL="342900" indent="-342900">
              <a:buFont typeface="+mj-lt"/>
              <a:buAutoNum type="arabicParenR"/>
            </a:pPr>
            <a:endParaRPr lang="en-US" dirty="0"/>
          </a:p>
          <a:p>
            <a:pPr marL="342900" indent="-342900">
              <a:buFont typeface="+mj-lt"/>
              <a:buAutoNum type="arabicParenR"/>
            </a:pPr>
            <a:r>
              <a:rPr lang="en-US" dirty="0"/>
              <a:t>The thermodynamic properties and the finite volume corrections to the thermodynamic quantities of the free real scalar field were studied. </a:t>
            </a:r>
            <a:endParaRPr lang="en-US" dirty="0" smtClean="0"/>
          </a:p>
          <a:p>
            <a:pPr marL="342900" indent="-342900">
              <a:buFont typeface="+mj-lt"/>
              <a:buAutoNum type="arabicParenR"/>
            </a:pPr>
            <a:endParaRPr lang="en-US" dirty="0"/>
          </a:p>
          <a:p>
            <a:pPr marL="342900" indent="-342900">
              <a:buFont typeface="+mj-lt"/>
              <a:buAutoNum type="arabicParenR"/>
            </a:pPr>
            <a:r>
              <a:rPr lang="en-US" dirty="0" smtClean="0"/>
              <a:t>The possible manifestation of the quark-hadron </a:t>
            </a:r>
            <a:r>
              <a:rPr lang="en-US" dirty="0"/>
              <a:t>scaling duality was </a:t>
            </a:r>
            <a:r>
              <a:rPr lang="en-US" dirty="0" smtClean="0"/>
              <a:t>found.</a:t>
            </a:r>
          </a:p>
          <a:p>
            <a:pPr marL="342900" indent="-342900">
              <a:buFont typeface="+mj-lt"/>
              <a:buAutoNum type="arabicParenR"/>
            </a:pPr>
            <a:endParaRPr lang="en-US" dirty="0"/>
          </a:p>
          <a:p>
            <a:pPr marL="342900" indent="-342900">
              <a:buFont typeface="+mj-lt"/>
              <a:buAutoNum type="arabicParenR"/>
            </a:pPr>
            <a:r>
              <a:rPr lang="en-US" dirty="0" smtClean="0"/>
              <a:t>The scaled results of the ideal gas of kaons and </a:t>
            </a:r>
            <a:r>
              <a:rPr lang="en-US" dirty="0" err="1" smtClean="0"/>
              <a:t>antikaons</a:t>
            </a:r>
            <a:r>
              <a:rPr lang="en-US" dirty="0" smtClean="0"/>
              <a:t> describe very well the scaled data of (2+1)-flavor LQCD. </a:t>
            </a:r>
          </a:p>
        </p:txBody>
      </p:sp>
    </p:spTree>
    <p:extLst>
      <p:ext uri="{BB962C8B-B14F-4D97-AF65-F5344CB8AC3E}">
        <p14:creationId xmlns:p14="http://schemas.microsoft.com/office/powerpoint/2010/main" val="3211513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2974" y="2349132"/>
            <a:ext cx="8229600" cy="1143000"/>
          </a:xfrm>
        </p:spPr>
        <p:txBody>
          <a:bodyPr/>
          <a:lstStyle/>
          <a:p>
            <a:r>
              <a:rPr lang="en-US" dirty="0" smtClean="0"/>
              <a:t>Thank you for your attention!  </a:t>
            </a:r>
            <a:endParaRPr lang="ru-RU" dirty="0"/>
          </a:p>
        </p:txBody>
      </p:sp>
      <p:sp>
        <p:nvSpPr>
          <p:cNvPr id="5" name="Номер слайда 4"/>
          <p:cNvSpPr>
            <a:spLocks noGrp="1"/>
          </p:cNvSpPr>
          <p:nvPr>
            <p:ph type="sldNum" sz="quarter" idx="12"/>
          </p:nvPr>
        </p:nvSpPr>
        <p:spPr/>
        <p:txBody>
          <a:bodyPr/>
          <a:lstStyle/>
          <a:p>
            <a:fld id="{A04E534B-B90B-452C-9CAC-D9BBB90F4E9C}" type="slidenum">
              <a:rPr lang="ru-RU" smtClean="0">
                <a:solidFill>
                  <a:schemeClr val="tx1"/>
                </a:solidFill>
              </a:rPr>
              <a:pPr/>
              <a:t>27</a:t>
            </a:fld>
            <a:endParaRPr lang="ru-RU" dirty="0">
              <a:solidFill>
                <a:schemeClr val="tx1"/>
              </a:solidFill>
            </a:endParaRPr>
          </a:p>
        </p:txBody>
      </p:sp>
    </p:spTree>
    <p:extLst>
      <p:ext uri="{BB962C8B-B14F-4D97-AF65-F5344CB8AC3E}">
        <p14:creationId xmlns:p14="http://schemas.microsoft.com/office/powerpoint/2010/main" val="3829474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48064" y="1064798"/>
            <a:ext cx="3611938" cy="3441137"/>
          </a:xfrm>
        </p:spPr>
      </p:pic>
      <p:sp>
        <p:nvSpPr>
          <p:cNvPr id="4" name="Slide Number Placeholder 3"/>
          <p:cNvSpPr>
            <a:spLocks noGrp="1"/>
          </p:cNvSpPr>
          <p:nvPr>
            <p:ph type="sldNum" sz="quarter" idx="12"/>
          </p:nvPr>
        </p:nvSpPr>
        <p:spPr/>
        <p:txBody>
          <a:bodyPr/>
          <a:lstStyle/>
          <a:p>
            <a:fld id="{029BEAB8-68BB-4429-B87F-176447143671}" type="slidenum">
              <a:rPr lang="ru-RU" smtClean="0"/>
              <a:t>3</a:t>
            </a:fld>
            <a:endParaRPr lang="ru-RU"/>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844" y="1131895"/>
            <a:ext cx="3860176" cy="337379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891" y="4725144"/>
            <a:ext cx="4662346" cy="1533667"/>
          </a:xfrm>
          <a:prstGeom prst="rect">
            <a:avLst/>
          </a:prstGeom>
        </p:spPr>
      </p:pic>
      <p:sp>
        <p:nvSpPr>
          <p:cNvPr id="9" name="TextShape 1"/>
          <p:cNvSpPr txBox="1"/>
          <p:nvPr/>
        </p:nvSpPr>
        <p:spPr>
          <a:xfrm>
            <a:off x="5004048" y="6291753"/>
            <a:ext cx="3456384" cy="290160"/>
          </a:xfrm>
          <a:prstGeom prst="rect">
            <a:avLst/>
          </a:prstGeom>
          <a:noFill/>
          <a:ln>
            <a:noFill/>
          </a:ln>
        </p:spPr>
        <p:txBody>
          <a:bodyPr lIns="90000" tIns="45000" rIns="90000" bIns="45000"/>
          <a:lstStyle/>
          <a:p>
            <a:r>
              <a:rPr lang="en-US" sz="1200" b="0" strike="noStrike" spc="-1" dirty="0">
                <a:solidFill>
                  <a:srgbClr val="000000"/>
                </a:solidFill>
                <a:uFill>
                  <a:solidFill>
                    <a:srgbClr val="FFFFFF"/>
                  </a:solidFill>
                </a:uFill>
                <a:latin typeface="Arial"/>
              </a:rPr>
              <a:t>Frank </a:t>
            </a:r>
            <a:r>
              <a:rPr lang="en-US" sz="1200" b="0" strike="noStrike" spc="-1" dirty="0" err="1">
                <a:solidFill>
                  <a:srgbClr val="000000"/>
                </a:solidFill>
                <a:uFill>
                  <a:solidFill>
                    <a:srgbClr val="FFFFFF"/>
                  </a:solidFill>
                </a:uFill>
                <a:latin typeface="Arial"/>
              </a:rPr>
              <a:t>Wilczek</a:t>
            </a:r>
            <a:r>
              <a:rPr lang="en-US" sz="1200" b="0" strike="noStrike" spc="-1" dirty="0">
                <a:solidFill>
                  <a:srgbClr val="000000"/>
                </a:solidFill>
                <a:uFill>
                  <a:solidFill>
                    <a:srgbClr val="FFFFFF"/>
                  </a:solidFill>
                </a:uFill>
                <a:latin typeface="Arial"/>
              </a:rPr>
              <a:t>, Physics Today 53, 8, 22 (2000) </a:t>
            </a:r>
          </a:p>
        </p:txBody>
      </p:sp>
      <p:sp>
        <p:nvSpPr>
          <p:cNvPr id="10" name="TextShape 4"/>
          <p:cNvSpPr txBox="1"/>
          <p:nvPr/>
        </p:nvSpPr>
        <p:spPr>
          <a:xfrm>
            <a:off x="467544" y="4635759"/>
            <a:ext cx="3179880" cy="489960"/>
          </a:xfrm>
          <a:prstGeom prst="rect">
            <a:avLst/>
          </a:prstGeom>
          <a:noFill/>
          <a:ln>
            <a:noFill/>
          </a:ln>
        </p:spPr>
        <p:txBody>
          <a:bodyPr lIns="90000" tIns="45000" rIns="90000" bIns="45000"/>
          <a:lstStyle/>
          <a:p>
            <a:pPr algn="ctr"/>
            <a:r>
              <a:rPr lang="en-US" sz="1200" b="0" strike="noStrike" spc="-1" dirty="0">
                <a:solidFill>
                  <a:srgbClr val="000000"/>
                </a:solidFill>
                <a:uFill>
                  <a:solidFill>
                    <a:srgbClr val="FFFFFF"/>
                  </a:solidFill>
                </a:uFill>
                <a:latin typeface="Arial"/>
              </a:rPr>
              <a:t>CP-PACS Collab., M. Okamoto et al., </a:t>
            </a:r>
          </a:p>
          <a:p>
            <a:pPr algn="ctr"/>
            <a:r>
              <a:rPr lang="en-US" sz="1200" b="0" strike="noStrike" spc="-1" dirty="0">
                <a:solidFill>
                  <a:srgbClr val="000000"/>
                </a:solidFill>
                <a:uFill>
                  <a:solidFill>
                    <a:srgbClr val="FFFFFF"/>
                  </a:solidFill>
                </a:uFill>
                <a:latin typeface="Arial"/>
              </a:rPr>
              <a:t>Phys. Rev. D 60, 094510 (1999) </a:t>
            </a:r>
          </a:p>
        </p:txBody>
      </p:sp>
      <p:sp>
        <p:nvSpPr>
          <p:cNvPr id="11" name="TextShape 2"/>
          <p:cNvSpPr txBox="1"/>
          <p:nvPr/>
        </p:nvSpPr>
        <p:spPr>
          <a:xfrm>
            <a:off x="984965" y="696285"/>
            <a:ext cx="2491200" cy="316440"/>
          </a:xfrm>
          <a:prstGeom prst="rect">
            <a:avLst/>
          </a:prstGeom>
          <a:noFill/>
          <a:ln>
            <a:noFill/>
          </a:ln>
        </p:spPr>
        <p:txBody>
          <a:bodyPr lIns="90000" tIns="45000" rIns="90000" bIns="45000"/>
          <a:lstStyle/>
          <a:p>
            <a:r>
              <a:rPr lang="en-US" sz="1600" b="0" strike="noStrike" spc="-1" dirty="0">
                <a:solidFill>
                  <a:srgbClr val="000000"/>
                </a:solidFill>
                <a:uFill>
                  <a:solidFill>
                    <a:srgbClr val="FFFFFF"/>
                  </a:solidFill>
                </a:uFill>
              </a:rPr>
              <a:t>Pure SU(3) gauge theory </a:t>
            </a:r>
            <a:endParaRPr lang="en-US" sz="1800" b="0" strike="noStrike" spc="-1" dirty="0">
              <a:solidFill>
                <a:srgbClr val="000000"/>
              </a:solidFill>
              <a:uFill>
                <a:solidFill>
                  <a:srgbClr val="FFFFFF"/>
                </a:solidFill>
              </a:uFill>
            </a:endParaRPr>
          </a:p>
        </p:txBody>
      </p:sp>
      <p:sp>
        <p:nvSpPr>
          <p:cNvPr id="12" name="TextShape 3"/>
          <p:cNvSpPr txBox="1"/>
          <p:nvPr/>
        </p:nvSpPr>
        <p:spPr>
          <a:xfrm>
            <a:off x="6018216" y="702629"/>
            <a:ext cx="1557696" cy="346680"/>
          </a:xfrm>
          <a:prstGeom prst="rect">
            <a:avLst/>
          </a:prstGeom>
          <a:noFill/>
          <a:ln>
            <a:noFill/>
          </a:ln>
        </p:spPr>
        <p:txBody>
          <a:bodyPr lIns="90000" tIns="45000" rIns="90000" bIns="45000"/>
          <a:lstStyle/>
          <a:p>
            <a:r>
              <a:rPr lang="en-US" sz="1600" b="0" strike="noStrike" spc="-1" dirty="0">
                <a:solidFill>
                  <a:srgbClr val="000000"/>
                </a:solidFill>
                <a:uFill>
                  <a:solidFill>
                    <a:srgbClr val="FFFFFF"/>
                  </a:solidFill>
                </a:uFill>
              </a:rPr>
              <a:t>Two flavor QCD  </a:t>
            </a:r>
          </a:p>
        </p:txBody>
      </p:sp>
      <p:sp>
        <p:nvSpPr>
          <p:cNvPr id="13" name="Title 3"/>
          <p:cNvSpPr>
            <a:spLocks noGrp="1"/>
          </p:cNvSpPr>
          <p:nvPr>
            <p:ph type="title"/>
          </p:nvPr>
        </p:nvSpPr>
        <p:spPr>
          <a:xfrm>
            <a:off x="296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Equation of state and caloric curve in the lattice QCD: Phase transition  </a:t>
            </a:r>
            <a:endParaRPr lang="ru-RU" sz="2400" b="1" dirty="0">
              <a:solidFill>
                <a:schemeClr val="bg1"/>
              </a:solidFill>
              <a:latin typeface="JasmineUPC" panose="02020603050405020304" pitchFamily="18" charset="-34"/>
              <a:cs typeface="JasmineUPC" panose="02020603050405020304" pitchFamily="18" charset="-34"/>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015926506"/>
              </p:ext>
            </p:extLst>
          </p:nvPr>
        </p:nvGraphicFramePr>
        <p:xfrm>
          <a:off x="827584" y="5373216"/>
          <a:ext cx="1943100" cy="431800"/>
        </p:xfrm>
        <a:graphic>
          <a:graphicData uri="http://schemas.openxmlformats.org/presentationml/2006/ole">
            <mc:AlternateContent xmlns:mc="http://schemas.openxmlformats.org/markup-compatibility/2006">
              <mc:Choice xmlns:v="urn:schemas-microsoft-com:vml" Requires="v">
                <p:oleObj spid="_x0000_s46136" name="Equation" r:id="rId6" imgW="1942920" imgH="431640" progId="Equation.DSMT4">
                  <p:embed/>
                </p:oleObj>
              </mc:Choice>
              <mc:Fallback>
                <p:oleObj name="Equation" r:id="rId6" imgW="1942920" imgH="431640" progId="Equation.DSMT4">
                  <p:embed/>
                  <p:pic>
                    <p:nvPicPr>
                      <p:cNvPr id="0" name=""/>
                      <p:cNvPicPr/>
                      <p:nvPr/>
                    </p:nvPicPr>
                    <p:blipFill>
                      <a:blip r:embed="rId7"/>
                      <a:stretch>
                        <a:fillRect/>
                      </a:stretch>
                    </p:blipFill>
                    <p:spPr>
                      <a:xfrm>
                        <a:off x="827584" y="5373216"/>
                        <a:ext cx="1943100" cy="431800"/>
                      </a:xfrm>
                      <a:prstGeom prst="rect">
                        <a:avLst/>
                      </a:prstGeom>
                    </p:spPr>
                  </p:pic>
                </p:oleObj>
              </mc:Fallback>
            </mc:AlternateContent>
          </a:graphicData>
        </a:graphic>
      </p:graphicFrame>
    </p:spTree>
    <p:extLst>
      <p:ext uri="{BB962C8B-B14F-4D97-AF65-F5344CB8AC3E}">
        <p14:creationId xmlns:p14="http://schemas.microsoft.com/office/powerpoint/2010/main" val="1336841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006904"/>
            <a:ext cx="3456384" cy="2598347"/>
          </a:xfrm>
        </p:spPr>
      </p:pic>
      <p:sp>
        <p:nvSpPr>
          <p:cNvPr id="4" name="Slide Number Placeholder 3"/>
          <p:cNvSpPr>
            <a:spLocks noGrp="1"/>
          </p:cNvSpPr>
          <p:nvPr>
            <p:ph type="sldNum" sz="quarter" idx="12"/>
          </p:nvPr>
        </p:nvSpPr>
        <p:spPr/>
        <p:txBody>
          <a:bodyPr/>
          <a:lstStyle/>
          <a:p>
            <a:fld id="{029BEAB8-68BB-4429-B87F-176447143671}" type="slidenum">
              <a:rPr lang="ru-RU" smtClean="0"/>
              <a:t>4</a:t>
            </a:fld>
            <a:endParaRPr lang="ru-RU"/>
          </a:p>
        </p:txBody>
      </p:sp>
      <p:sp>
        <p:nvSpPr>
          <p:cNvPr id="5"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Quark-hadron duality in QCD: (2+1)-flavor QCD </a:t>
            </a:r>
            <a:endParaRPr lang="ru-RU" sz="2400" b="1" dirty="0">
              <a:solidFill>
                <a:schemeClr val="bg1"/>
              </a:solidFill>
              <a:latin typeface="JasmineUPC" panose="02020603050405020304" pitchFamily="18" charset="-34"/>
              <a:cs typeface="JasmineUPC" panose="02020603050405020304" pitchFamily="18" charset="-34"/>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248" y="1052736"/>
            <a:ext cx="3494861" cy="251651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5248" y="3977596"/>
            <a:ext cx="3497727" cy="2569962"/>
          </a:xfrm>
          <a:prstGeom prst="rect">
            <a:avLst/>
          </a:prstGeom>
        </p:spPr>
      </p:pic>
      <p:sp>
        <p:nvSpPr>
          <p:cNvPr id="9" name="TextShape 2"/>
          <p:cNvSpPr txBox="1"/>
          <p:nvPr/>
        </p:nvSpPr>
        <p:spPr>
          <a:xfrm>
            <a:off x="1115616" y="690465"/>
            <a:ext cx="2074867" cy="316440"/>
          </a:xfrm>
          <a:prstGeom prst="rect">
            <a:avLst/>
          </a:prstGeom>
          <a:noFill/>
          <a:ln>
            <a:noFill/>
          </a:ln>
        </p:spPr>
        <p:txBody>
          <a:bodyPr lIns="90000" tIns="45000" rIns="90000" bIns="45000"/>
          <a:lstStyle/>
          <a:p>
            <a:r>
              <a:rPr lang="en-US" sz="1600" spc="-1" dirty="0" err="1" smtClean="0">
                <a:solidFill>
                  <a:srgbClr val="000000"/>
                </a:solidFill>
                <a:uFill>
                  <a:solidFill>
                    <a:srgbClr val="FFFFFF"/>
                  </a:solidFill>
                </a:uFill>
              </a:rPr>
              <a:t>EoS</a:t>
            </a:r>
            <a:r>
              <a:rPr lang="en-US" sz="1600" spc="-1" dirty="0" smtClean="0">
                <a:solidFill>
                  <a:srgbClr val="000000"/>
                </a:solidFill>
                <a:uFill>
                  <a:solidFill>
                    <a:srgbClr val="FFFFFF"/>
                  </a:solidFill>
                </a:uFill>
              </a:rPr>
              <a:t> and Caloric curve</a:t>
            </a:r>
            <a:endParaRPr lang="en-US" sz="1800" b="0" strike="noStrike" spc="-1" dirty="0">
              <a:solidFill>
                <a:srgbClr val="000000"/>
              </a:solidFill>
              <a:uFill>
                <a:solidFill>
                  <a:srgbClr val="FFFFFF"/>
                </a:solidFill>
              </a:uFill>
            </a:endParaRPr>
          </a:p>
        </p:txBody>
      </p:sp>
      <p:sp>
        <p:nvSpPr>
          <p:cNvPr id="10" name="TextShape 2"/>
          <p:cNvSpPr txBox="1"/>
          <p:nvPr/>
        </p:nvSpPr>
        <p:spPr>
          <a:xfrm>
            <a:off x="6300192" y="690465"/>
            <a:ext cx="1449044" cy="316440"/>
          </a:xfrm>
          <a:prstGeom prst="rect">
            <a:avLst/>
          </a:prstGeom>
          <a:noFill/>
          <a:ln>
            <a:noFill/>
          </a:ln>
        </p:spPr>
        <p:txBody>
          <a:bodyPr lIns="90000" tIns="45000" rIns="90000" bIns="45000"/>
          <a:lstStyle/>
          <a:p>
            <a:r>
              <a:rPr lang="en-US" sz="1600" spc="-1" dirty="0" smtClean="0">
                <a:solidFill>
                  <a:srgbClr val="000000"/>
                </a:solidFill>
                <a:uFill>
                  <a:solidFill>
                    <a:srgbClr val="FFFFFF"/>
                  </a:solidFill>
                </a:uFill>
              </a:rPr>
              <a:t>Trace anomaly</a:t>
            </a:r>
            <a:endParaRPr lang="en-US" sz="1800" b="0" strike="noStrike" spc="-1" dirty="0">
              <a:solidFill>
                <a:srgbClr val="000000"/>
              </a:solidFill>
              <a:uFill>
                <a:solidFill>
                  <a:srgbClr val="FFFFFF"/>
                </a:solidFill>
              </a:uFill>
            </a:endParaRPr>
          </a:p>
        </p:txBody>
      </p:sp>
      <p:sp>
        <p:nvSpPr>
          <p:cNvPr id="11" name="TextShape 2"/>
          <p:cNvSpPr txBox="1"/>
          <p:nvPr/>
        </p:nvSpPr>
        <p:spPr>
          <a:xfrm>
            <a:off x="6438299" y="3661156"/>
            <a:ext cx="1466903" cy="316440"/>
          </a:xfrm>
          <a:prstGeom prst="rect">
            <a:avLst/>
          </a:prstGeom>
          <a:noFill/>
          <a:ln>
            <a:noFill/>
          </a:ln>
        </p:spPr>
        <p:txBody>
          <a:bodyPr lIns="90000" tIns="45000" rIns="90000" bIns="45000"/>
          <a:lstStyle/>
          <a:p>
            <a:r>
              <a:rPr lang="en-US" sz="1600" spc="-1" dirty="0" smtClean="0">
                <a:solidFill>
                  <a:srgbClr val="000000"/>
                </a:solidFill>
                <a:uFill>
                  <a:solidFill>
                    <a:srgbClr val="FFFFFF"/>
                  </a:solidFill>
                </a:uFill>
              </a:rPr>
              <a:t>Heat capacity</a:t>
            </a:r>
            <a:endParaRPr lang="en-US" sz="1800" b="0" strike="noStrike" spc="-1" dirty="0">
              <a:solidFill>
                <a:srgbClr val="000000"/>
              </a:solidFill>
              <a:uFill>
                <a:solidFill>
                  <a:srgbClr val="FFFFFF"/>
                </a:solidFill>
              </a:uFill>
            </a:endParaRPr>
          </a:p>
        </p:txBody>
      </p:sp>
      <p:sp>
        <p:nvSpPr>
          <p:cNvPr id="12" name="Rectangle 11"/>
          <p:cNvSpPr/>
          <p:nvPr/>
        </p:nvSpPr>
        <p:spPr>
          <a:xfrm>
            <a:off x="56391" y="4992445"/>
            <a:ext cx="4968552" cy="276999"/>
          </a:xfrm>
          <a:prstGeom prst="rect">
            <a:avLst/>
          </a:prstGeom>
        </p:spPr>
        <p:txBody>
          <a:bodyPr wrap="square">
            <a:spAutoFit/>
          </a:bodyPr>
          <a:lstStyle/>
          <a:p>
            <a:pPr algn="ctr"/>
            <a:r>
              <a:rPr lang="en-US" sz="1200" spc="-1" dirty="0" err="1" smtClean="0">
                <a:solidFill>
                  <a:srgbClr val="000000"/>
                </a:solidFill>
                <a:uFill>
                  <a:solidFill>
                    <a:srgbClr val="FFFFFF"/>
                  </a:solidFill>
                </a:uFill>
                <a:latin typeface="Arial" panose="020B0604020202020204" pitchFamily="34" charset="0"/>
                <a:ea typeface="DejaVu Sans"/>
                <a:cs typeface="Arial" panose="020B0604020202020204" pitchFamily="34" charset="0"/>
              </a:rPr>
              <a:t>HotQCD</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 </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Coll., </a:t>
            </a:r>
            <a:r>
              <a:rPr lang="en-US" sz="1200" spc="-1" dirty="0" err="1">
                <a:solidFill>
                  <a:srgbClr val="000000"/>
                </a:solidFill>
                <a:uFill>
                  <a:solidFill>
                    <a:srgbClr val="FFFFFF"/>
                  </a:solidFill>
                </a:uFill>
                <a:latin typeface="Arial" panose="020B0604020202020204" pitchFamily="34" charset="0"/>
                <a:ea typeface="DejaVu Sans"/>
                <a:cs typeface="Arial" panose="020B0604020202020204" pitchFamily="34" charset="0"/>
              </a:rPr>
              <a:t>A.Bazavov</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et. al., </a:t>
            </a:r>
            <a:r>
              <a:rPr lang="en-US" sz="1200" spc="-1" dirty="0" smtClean="0">
                <a:solidFill>
                  <a:srgbClr val="000000"/>
                </a:solidFill>
                <a:uFill>
                  <a:solidFill>
                    <a:srgbClr val="FFFFFF"/>
                  </a:solidFill>
                </a:uFill>
                <a:latin typeface="Arial" panose="020B0604020202020204" pitchFamily="34" charset="0"/>
                <a:ea typeface="DejaVu Sans"/>
                <a:cs typeface="Arial" panose="020B0604020202020204" pitchFamily="34" charset="0"/>
              </a:rPr>
              <a:t>Phys</a:t>
            </a:r>
            <a:r>
              <a:rPr lang="en-US" sz="1200" spc="-1" dirty="0">
                <a:solidFill>
                  <a:srgbClr val="000000"/>
                </a:solidFill>
                <a:uFill>
                  <a:solidFill>
                    <a:srgbClr val="FFFFFF"/>
                  </a:solidFill>
                </a:uFill>
                <a:latin typeface="Arial" panose="020B0604020202020204" pitchFamily="34" charset="0"/>
                <a:ea typeface="DejaVu Sans"/>
                <a:cs typeface="Arial" panose="020B0604020202020204" pitchFamily="34" charset="0"/>
              </a:rPr>
              <a:t>. Rev. D 90,  094503 (2014)</a:t>
            </a:r>
            <a:endParaRPr lang="en-US" sz="1200" spc="-1" dirty="0">
              <a:solidFill>
                <a:srgbClr val="000000"/>
              </a:solidFill>
              <a:uFill>
                <a:solidFill>
                  <a:srgbClr val="FFFFFF"/>
                </a:solidFill>
              </a:uFill>
              <a:latin typeface="Arial" panose="020B0604020202020204" pitchFamily="34" charset="0"/>
              <a:cs typeface="Arial" panose="020B0604020202020204" pitchFamily="34" charset="0"/>
            </a:endParaRPr>
          </a:p>
        </p:txBody>
      </p:sp>
      <p:sp>
        <p:nvSpPr>
          <p:cNvPr id="14" name="TextBox 13"/>
          <p:cNvSpPr txBox="1"/>
          <p:nvPr/>
        </p:nvSpPr>
        <p:spPr>
          <a:xfrm>
            <a:off x="179512" y="4077072"/>
            <a:ext cx="4126001" cy="738664"/>
          </a:xfrm>
          <a:prstGeom prst="rect">
            <a:avLst/>
          </a:prstGeom>
          <a:noFill/>
        </p:spPr>
        <p:txBody>
          <a:bodyPr wrap="none" rtlCol="0">
            <a:spAutoFit/>
          </a:bodyPr>
          <a:lstStyle/>
          <a:p>
            <a:r>
              <a:rPr lang="en-US" sz="1400" dirty="0" smtClean="0"/>
              <a:t>Comparison of caloric curve, </a:t>
            </a:r>
            <a:r>
              <a:rPr lang="en-US" sz="1400" dirty="0" err="1" smtClean="0"/>
              <a:t>EoS</a:t>
            </a:r>
            <a:r>
              <a:rPr lang="en-US" sz="1400" dirty="0" smtClean="0"/>
              <a:t>, trace anomaly and </a:t>
            </a:r>
          </a:p>
          <a:p>
            <a:r>
              <a:rPr lang="en-US" sz="1400" dirty="0" smtClean="0"/>
              <a:t>heat capacity of </a:t>
            </a:r>
            <a:r>
              <a:rPr lang="en-US" sz="1400" dirty="0" smtClean="0">
                <a:solidFill>
                  <a:srgbClr val="00B050"/>
                </a:solidFill>
              </a:rPr>
              <a:t>(2+1)-flavor lattice QCD </a:t>
            </a:r>
            <a:r>
              <a:rPr lang="en-US" sz="1400" dirty="0" smtClean="0"/>
              <a:t>with Hadron </a:t>
            </a:r>
          </a:p>
          <a:p>
            <a:r>
              <a:rPr lang="en-US" sz="1400" dirty="0" smtClean="0"/>
              <a:t>resonance gas (HRG) model predictions  (solid lines)</a:t>
            </a:r>
            <a:endParaRPr lang="ru-RU" sz="1400" dirty="0"/>
          </a:p>
        </p:txBody>
      </p:sp>
      <p:sp>
        <p:nvSpPr>
          <p:cNvPr id="15" name="TextBox 14"/>
          <p:cNvSpPr txBox="1"/>
          <p:nvPr/>
        </p:nvSpPr>
        <p:spPr>
          <a:xfrm>
            <a:off x="202899" y="6021288"/>
            <a:ext cx="4645824" cy="461665"/>
          </a:xfrm>
          <a:prstGeom prst="rect">
            <a:avLst/>
          </a:prstGeom>
          <a:noFill/>
        </p:spPr>
        <p:txBody>
          <a:bodyPr wrap="none" rtlCol="0">
            <a:spAutoFit/>
          </a:bodyPr>
          <a:lstStyle/>
          <a:p>
            <a:r>
              <a:rPr lang="en-US" sz="1200" dirty="0" smtClean="0">
                <a:solidFill>
                  <a:srgbClr val="00B050"/>
                </a:solidFill>
                <a:latin typeface="Berlin Sans FB" panose="020E0602020502020306" pitchFamily="34" charset="0"/>
                <a:cs typeface="Arial" panose="020B0604020202020204" pitchFamily="34" charset="0"/>
              </a:rPr>
              <a:t>HRG model: </a:t>
            </a:r>
            <a:r>
              <a:rPr lang="en-US" sz="1200" dirty="0" smtClean="0">
                <a:latin typeface="Berlin Sans FB" panose="020E0602020502020306" pitchFamily="34" charset="0"/>
                <a:cs typeface="Arial" panose="020B0604020202020204" pitchFamily="34" charset="0"/>
              </a:rPr>
              <a:t>Relativistic</a:t>
            </a:r>
            <a:r>
              <a:rPr lang="en-US" sz="1200" dirty="0" smtClean="0">
                <a:solidFill>
                  <a:srgbClr val="00B050"/>
                </a:solidFill>
                <a:latin typeface="Berlin Sans FB" panose="020E0602020502020306" pitchFamily="34" charset="0"/>
                <a:cs typeface="Arial" panose="020B0604020202020204" pitchFamily="34" charset="0"/>
              </a:rPr>
              <a:t> </a:t>
            </a:r>
            <a:r>
              <a:rPr lang="en-US" sz="1200" dirty="0" smtClean="0">
                <a:latin typeface="Berlin Sans FB" panose="020E0602020502020306" pitchFamily="34" charset="0"/>
                <a:cs typeface="Arial" panose="020B0604020202020204" pitchFamily="34" charset="0"/>
              </a:rPr>
              <a:t>ideal gas of mixture of hadrons from the total </a:t>
            </a:r>
          </a:p>
          <a:p>
            <a:r>
              <a:rPr lang="en-US" sz="1200" dirty="0" smtClean="0">
                <a:latin typeface="Berlin Sans FB" panose="020E0602020502020306" pitchFamily="34" charset="0"/>
                <a:cs typeface="Arial" panose="020B0604020202020204" pitchFamily="34" charset="0"/>
              </a:rPr>
              <a:t>PDG list in the grand canonical ensemble</a:t>
            </a:r>
            <a:endParaRPr lang="ru-RU" sz="1200" dirty="0">
              <a:latin typeface="Arial" panose="020B0604020202020204" pitchFamily="34" charset="0"/>
              <a:cs typeface="Arial" panose="020B0604020202020204" pitchFamily="34" charset="0"/>
            </a:endParaRPr>
          </a:p>
        </p:txBody>
      </p:sp>
      <p:sp>
        <p:nvSpPr>
          <p:cNvPr id="2" name="TextBox 1"/>
          <p:cNvSpPr txBox="1"/>
          <p:nvPr/>
        </p:nvSpPr>
        <p:spPr>
          <a:xfrm>
            <a:off x="219676" y="5517232"/>
            <a:ext cx="4248472" cy="307777"/>
          </a:xfrm>
          <a:prstGeom prst="rect">
            <a:avLst/>
          </a:prstGeom>
          <a:noFill/>
        </p:spPr>
        <p:txBody>
          <a:bodyPr wrap="square" rtlCol="0">
            <a:spAutoFit/>
          </a:bodyPr>
          <a:lstStyle/>
          <a:p>
            <a:r>
              <a:rPr lang="en-US" sz="1400" dirty="0" smtClean="0"/>
              <a:t>(See also the talk of T. </a:t>
            </a:r>
            <a:r>
              <a:rPr lang="en-US" sz="1400" dirty="0" err="1" smtClean="0"/>
              <a:t>Steinert</a:t>
            </a:r>
            <a:r>
              <a:rPr lang="en-US" sz="1400" dirty="0" smtClean="0"/>
              <a:t> given at this Workshop)   </a:t>
            </a:r>
            <a:endParaRPr lang="ru-RU" sz="1400" dirty="0"/>
          </a:p>
        </p:txBody>
      </p:sp>
    </p:spTree>
    <p:extLst>
      <p:ext uri="{BB962C8B-B14F-4D97-AF65-F5344CB8AC3E}">
        <p14:creationId xmlns:p14="http://schemas.microsoft.com/office/powerpoint/2010/main" val="27684904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2132856"/>
            <a:ext cx="8229600" cy="1800200"/>
          </a:xfrm>
        </p:spPr>
        <p:txBody>
          <a:bodyPr>
            <a:normAutofit/>
          </a:bodyPr>
          <a:lstStyle/>
          <a:p>
            <a:r>
              <a:rPr lang="en-US" dirty="0" smtClean="0"/>
              <a:t>The free real scalar field in a finite volume</a:t>
            </a:r>
            <a:endParaRPr lang="ru-RU" dirty="0"/>
          </a:p>
        </p:txBody>
      </p:sp>
      <p:sp>
        <p:nvSpPr>
          <p:cNvPr id="4" name="Slide Number Placeholder 3"/>
          <p:cNvSpPr>
            <a:spLocks noGrp="1"/>
          </p:cNvSpPr>
          <p:nvPr>
            <p:ph type="sldNum" sz="quarter" idx="12"/>
          </p:nvPr>
        </p:nvSpPr>
        <p:spPr/>
        <p:txBody>
          <a:bodyPr/>
          <a:lstStyle/>
          <a:p>
            <a:fld id="{029BEAB8-68BB-4429-B87F-176447143671}" type="slidenum">
              <a:rPr lang="ru-RU" smtClean="0"/>
              <a:t>5</a:t>
            </a:fld>
            <a:endParaRPr lang="ru-RU"/>
          </a:p>
        </p:txBody>
      </p:sp>
    </p:spTree>
    <p:extLst>
      <p:ext uri="{BB962C8B-B14F-4D97-AF65-F5344CB8AC3E}">
        <p14:creationId xmlns:p14="http://schemas.microsoft.com/office/powerpoint/2010/main" val="41145847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a:spLocks noGrp="1"/>
          </p:cNvSpPr>
          <p:nvPr>
            <p:ph type="title"/>
          </p:nvPr>
        </p:nvSpPr>
        <p:spPr>
          <a:xfrm>
            <a:off x="0" y="-8878"/>
            <a:ext cx="9144000" cy="557558"/>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Free real scalar field: Definitions </a:t>
            </a:r>
            <a:endParaRPr lang="ru-RU" sz="2400" b="1" dirty="0">
              <a:solidFill>
                <a:schemeClr val="bg1"/>
              </a:solidFill>
              <a:latin typeface="JasmineUPC" panose="02020603050405020304" pitchFamily="18" charset="-34"/>
              <a:cs typeface="JasmineUPC" panose="02020603050405020304" pitchFamily="18" charset="-34"/>
            </a:endParaRPr>
          </a:p>
        </p:txBody>
      </p:sp>
      <p:sp>
        <p:nvSpPr>
          <p:cNvPr id="13" name="Slide Number Placeholder 12"/>
          <p:cNvSpPr>
            <a:spLocks noGrp="1"/>
          </p:cNvSpPr>
          <p:nvPr>
            <p:ph type="sldNum" sz="quarter" idx="12"/>
          </p:nvPr>
        </p:nvSpPr>
        <p:spPr/>
        <p:txBody>
          <a:bodyPr/>
          <a:lstStyle/>
          <a:p>
            <a:fld id="{029BEAB8-68BB-4429-B87F-176447143671}" type="slidenum">
              <a:rPr lang="ru-RU" smtClean="0"/>
              <a:t>6</a:t>
            </a:fld>
            <a:endParaRPr lang="ru-RU"/>
          </a:p>
        </p:txBody>
      </p:sp>
      <p:sp>
        <p:nvSpPr>
          <p:cNvPr id="5" name="Text Placeholder 4"/>
          <p:cNvSpPr>
            <a:spLocks noGrp="1"/>
          </p:cNvSpPr>
          <p:nvPr>
            <p:ph type="body" idx="4294967295"/>
          </p:nvPr>
        </p:nvSpPr>
        <p:spPr>
          <a:xfrm>
            <a:off x="210081" y="1772816"/>
            <a:ext cx="1944688" cy="360363"/>
          </a:xfrm>
        </p:spPr>
        <p:txBody>
          <a:bodyPr>
            <a:normAutofit lnSpcReduction="10000"/>
          </a:bodyPr>
          <a:lstStyle/>
          <a:p>
            <a:pPr marL="0" indent="0">
              <a:buNone/>
            </a:pPr>
            <a:r>
              <a:rPr lang="en-US" sz="1800" b="1" dirty="0" smtClean="0"/>
              <a:t>Partition function:</a:t>
            </a:r>
          </a:p>
        </p:txBody>
      </p:sp>
      <p:graphicFrame>
        <p:nvGraphicFramePr>
          <p:cNvPr id="6" name="Object 5"/>
          <p:cNvGraphicFramePr>
            <a:graphicFrameLocks noChangeAspect="1"/>
          </p:cNvGraphicFramePr>
          <p:nvPr>
            <p:extLst>
              <p:ext uri="{D42A27DB-BD31-4B8C-83A1-F6EECF244321}">
                <p14:modId xmlns:p14="http://schemas.microsoft.com/office/powerpoint/2010/main" val="206230459"/>
              </p:ext>
            </p:extLst>
          </p:nvPr>
        </p:nvGraphicFramePr>
        <p:xfrm>
          <a:off x="4067944" y="782239"/>
          <a:ext cx="2232249" cy="613002"/>
        </p:xfrm>
        <a:graphic>
          <a:graphicData uri="http://schemas.openxmlformats.org/presentationml/2006/ole">
            <mc:AlternateContent xmlns:mc="http://schemas.openxmlformats.org/markup-compatibility/2006">
              <mc:Choice xmlns:v="urn:schemas-microsoft-com:vml" Requires="v">
                <p:oleObj spid="_x0000_s41828" name="Equation" r:id="rId3" imgW="1434960" imgH="393480" progId="Equation.DSMT4">
                  <p:embed/>
                </p:oleObj>
              </mc:Choice>
              <mc:Fallback>
                <p:oleObj name="Equation" r:id="rId3" imgW="1434960" imgH="393480" progId="Equation.DSMT4">
                  <p:embed/>
                  <p:pic>
                    <p:nvPicPr>
                      <p:cNvPr id="0" name=""/>
                      <p:cNvPicPr/>
                      <p:nvPr/>
                    </p:nvPicPr>
                    <p:blipFill>
                      <a:blip r:embed="rId4"/>
                      <a:stretch>
                        <a:fillRect/>
                      </a:stretch>
                    </p:blipFill>
                    <p:spPr>
                      <a:xfrm>
                        <a:off x="4067944" y="782239"/>
                        <a:ext cx="2232249" cy="613002"/>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696451676"/>
              </p:ext>
            </p:extLst>
          </p:nvPr>
        </p:nvGraphicFramePr>
        <p:xfrm>
          <a:off x="4067944" y="1772815"/>
          <a:ext cx="3816424" cy="541301"/>
        </p:xfrm>
        <a:graphic>
          <a:graphicData uri="http://schemas.openxmlformats.org/presentationml/2006/ole">
            <mc:AlternateContent xmlns:mc="http://schemas.openxmlformats.org/markup-compatibility/2006">
              <mc:Choice xmlns:v="urn:schemas-microsoft-com:vml" Requires="v">
                <p:oleObj spid="_x0000_s41829" name="Equation" r:id="rId5" imgW="2323800" imgH="330120" progId="Equation.DSMT4">
                  <p:embed/>
                </p:oleObj>
              </mc:Choice>
              <mc:Fallback>
                <p:oleObj name="Equation" r:id="rId5" imgW="2323800" imgH="330120" progId="Equation.DSMT4">
                  <p:embed/>
                  <p:pic>
                    <p:nvPicPr>
                      <p:cNvPr id="0" name=""/>
                      <p:cNvPicPr/>
                      <p:nvPr/>
                    </p:nvPicPr>
                    <p:blipFill>
                      <a:blip r:embed="rId6"/>
                      <a:stretch>
                        <a:fillRect/>
                      </a:stretch>
                    </p:blipFill>
                    <p:spPr>
                      <a:xfrm>
                        <a:off x="4067944" y="1772815"/>
                        <a:ext cx="3816424" cy="541301"/>
                      </a:xfrm>
                      <a:prstGeom prst="rect">
                        <a:avLst/>
                      </a:prstGeom>
                      <a:ln>
                        <a:solidFill>
                          <a:schemeClr val="accent1"/>
                        </a:solidFill>
                      </a:ln>
                    </p:spPr>
                  </p:pic>
                </p:oleObj>
              </mc:Fallback>
            </mc:AlternateContent>
          </a:graphicData>
        </a:graphic>
      </p:graphicFrame>
      <p:graphicFrame>
        <p:nvGraphicFramePr>
          <p:cNvPr id="9" name="Object 8"/>
          <p:cNvGraphicFramePr>
            <a:graphicFrameLocks noGrp="1" noChangeAspect="1"/>
          </p:cNvGraphicFramePr>
          <p:nvPr>
            <p:extLst>
              <p:ext uri="{D42A27DB-BD31-4B8C-83A1-F6EECF244321}">
                <p14:modId xmlns:p14="http://schemas.microsoft.com/office/powerpoint/2010/main" val="3230468060"/>
              </p:ext>
            </p:extLst>
          </p:nvPr>
        </p:nvGraphicFramePr>
        <p:xfrm>
          <a:off x="4067944" y="2826551"/>
          <a:ext cx="4216400" cy="1711325"/>
        </p:xfrm>
        <a:graphic>
          <a:graphicData uri="http://schemas.openxmlformats.org/presentationml/2006/ole">
            <mc:AlternateContent xmlns:mc="http://schemas.openxmlformats.org/markup-compatibility/2006">
              <mc:Choice xmlns:v="urn:schemas-microsoft-com:vml" Requires="v">
                <p:oleObj spid="_x0000_s41830" name="Equation" r:id="rId7" imgW="2933640" imgH="1193760" progId="Equation.DSMT4">
                  <p:embed/>
                </p:oleObj>
              </mc:Choice>
              <mc:Fallback>
                <p:oleObj name="Equation" r:id="rId7" imgW="2933640" imgH="1193760" progId="Equation.DSMT4">
                  <p:embed/>
                  <p:pic>
                    <p:nvPicPr>
                      <p:cNvPr id="0" name=""/>
                      <p:cNvPicPr>
                        <a:picLocks noGrp="1" noChangeAspect="1" noChangeArrowheads="1"/>
                      </p:cNvPicPr>
                      <p:nvPr/>
                    </p:nvPicPr>
                    <p:blipFill>
                      <a:blip r:embed="rId8"/>
                      <a:srcRect/>
                      <a:stretch>
                        <a:fillRect/>
                      </a:stretch>
                    </p:blipFill>
                    <p:spPr bwMode="auto">
                      <a:xfrm>
                        <a:off x="4067944" y="2826551"/>
                        <a:ext cx="4216400" cy="1711325"/>
                      </a:xfrm>
                      <a:prstGeom prst="rect">
                        <a:avLst/>
                      </a:prstGeom>
                      <a:noFill/>
                      <a:ln>
                        <a:noFill/>
                      </a:ln>
                      <a:extLst/>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919212513"/>
              </p:ext>
            </p:extLst>
          </p:nvPr>
        </p:nvGraphicFramePr>
        <p:xfrm>
          <a:off x="4041775" y="5013325"/>
          <a:ext cx="2211388" cy="730250"/>
        </p:xfrm>
        <a:graphic>
          <a:graphicData uri="http://schemas.openxmlformats.org/presentationml/2006/ole">
            <mc:AlternateContent xmlns:mc="http://schemas.openxmlformats.org/markup-compatibility/2006">
              <mc:Choice xmlns:v="urn:schemas-microsoft-com:vml" Requires="v">
                <p:oleObj spid="_x0000_s41831" name="Equation" r:id="rId9" imgW="1612800" imgH="533160" progId="Equation.DSMT4">
                  <p:embed/>
                </p:oleObj>
              </mc:Choice>
              <mc:Fallback>
                <p:oleObj name="Equation" r:id="rId9" imgW="1612800" imgH="533160" progId="Equation.DSMT4">
                  <p:embed/>
                  <p:pic>
                    <p:nvPicPr>
                      <p:cNvPr id="0" name=""/>
                      <p:cNvPicPr/>
                      <p:nvPr/>
                    </p:nvPicPr>
                    <p:blipFill>
                      <a:blip r:embed="rId10"/>
                      <a:stretch>
                        <a:fillRect/>
                      </a:stretch>
                    </p:blipFill>
                    <p:spPr>
                      <a:xfrm>
                        <a:off x="4041775" y="5013325"/>
                        <a:ext cx="2211388" cy="730250"/>
                      </a:xfrm>
                      <a:prstGeom prst="rect">
                        <a:avLst/>
                      </a:prstGeom>
                    </p:spPr>
                  </p:pic>
                </p:oleObj>
              </mc:Fallback>
            </mc:AlternateContent>
          </a:graphicData>
        </a:graphic>
      </p:graphicFrame>
      <p:sp>
        <p:nvSpPr>
          <p:cNvPr id="20" name="Text Placeholder 4"/>
          <p:cNvSpPr txBox="1">
            <a:spLocks/>
          </p:cNvSpPr>
          <p:nvPr/>
        </p:nvSpPr>
        <p:spPr>
          <a:xfrm>
            <a:off x="179512" y="908720"/>
            <a:ext cx="2160240" cy="36004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1800" dirty="0" err="1" smtClean="0"/>
              <a:t>Lagrangian</a:t>
            </a:r>
            <a:r>
              <a:rPr lang="en-US" sz="1800" dirty="0" smtClean="0"/>
              <a:t> density:</a:t>
            </a:r>
          </a:p>
        </p:txBody>
      </p:sp>
      <p:sp>
        <p:nvSpPr>
          <p:cNvPr id="21" name="Rectangle 20"/>
          <p:cNvSpPr/>
          <p:nvPr/>
        </p:nvSpPr>
        <p:spPr>
          <a:xfrm>
            <a:off x="179512" y="2805336"/>
            <a:ext cx="2905667" cy="646331"/>
          </a:xfrm>
          <a:prstGeom prst="rect">
            <a:avLst/>
          </a:prstGeom>
        </p:spPr>
        <p:txBody>
          <a:bodyPr wrap="none">
            <a:spAutoFit/>
          </a:bodyPr>
          <a:lstStyle/>
          <a:p>
            <a:r>
              <a:rPr lang="en-US" b="1" dirty="0"/>
              <a:t>Hamiltonian </a:t>
            </a:r>
            <a:r>
              <a:rPr lang="en-US" b="1" dirty="0" smtClean="0"/>
              <a:t>operator in the</a:t>
            </a:r>
          </a:p>
          <a:p>
            <a:r>
              <a:rPr lang="en-US" b="1" dirty="0"/>
              <a:t>Schrodinger representation: </a:t>
            </a:r>
          </a:p>
        </p:txBody>
      </p:sp>
      <p:sp>
        <p:nvSpPr>
          <p:cNvPr id="22" name="Text Placeholder 4"/>
          <p:cNvSpPr txBox="1">
            <a:spLocks/>
          </p:cNvSpPr>
          <p:nvPr/>
        </p:nvSpPr>
        <p:spPr>
          <a:xfrm>
            <a:off x="179512" y="4725144"/>
            <a:ext cx="3276600" cy="12964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b="1" dirty="0" err="1"/>
              <a:t>E</a:t>
            </a:r>
            <a:r>
              <a:rPr lang="en-US" sz="1800" b="1" dirty="0" err="1" smtClean="0"/>
              <a:t>igenfunctions</a:t>
            </a:r>
            <a:r>
              <a:rPr lang="en-US" sz="1800" b="1" dirty="0" smtClean="0"/>
              <a:t> and eigenvalues</a:t>
            </a:r>
          </a:p>
          <a:p>
            <a:pPr marL="0" indent="0">
              <a:buNone/>
            </a:pPr>
            <a:r>
              <a:rPr lang="en-US" sz="1800" b="1" dirty="0"/>
              <a:t>o</a:t>
            </a:r>
            <a:r>
              <a:rPr lang="en-US" sz="1800" b="1" dirty="0" smtClean="0"/>
              <a:t>f the field operator and its conjugate field operator </a:t>
            </a:r>
            <a:r>
              <a:rPr lang="en-US" sz="1800" b="1" dirty="0"/>
              <a:t>in </a:t>
            </a:r>
            <a:r>
              <a:rPr lang="en-US" sz="1800" b="1" dirty="0" smtClean="0"/>
              <a:t>the Schrodinger representation :</a:t>
            </a:r>
          </a:p>
        </p:txBody>
      </p:sp>
    </p:spTree>
    <p:extLst>
      <p:ext uri="{BB962C8B-B14F-4D97-AF65-F5344CB8AC3E}">
        <p14:creationId xmlns:p14="http://schemas.microsoft.com/office/powerpoint/2010/main" val="3385665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548680"/>
          </a:xfrm>
          <a:solidFill>
            <a:schemeClr val="accent1"/>
          </a:solidFill>
        </p:spPr>
        <p:txBody>
          <a:bodyPr>
            <a:noAutofit/>
          </a:bodyPr>
          <a:lstStyle/>
          <a:p>
            <a:r>
              <a:rPr lang="en-US" sz="2400" b="1" dirty="0" smtClean="0">
                <a:solidFill>
                  <a:schemeClr val="bg1"/>
                </a:solidFill>
                <a:latin typeface="JasmineUPC" panose="02020603050405020304" pitchFamily="18" charset="-34"/>
                <a:cs typeface="JasmineUPC" panose="02020603050405020304" pitchFamily="18" charset="-34"/>
              </a:rPr>
              <a:t>The path integral method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4" name="Slide Number Placeholder 3"/>
          <p:cNvSpPr>
            <a:spLocks noGrp="1"/>
          </p:cNvSpPr>
          <p:nvPr>
            <p:ph type="sldNum" sz="quarter" idx="12"/>
          </p:nvPr>
        </p:nvSpPr>
        <p:spPr/>
        <p:txBody>
          <a:bodyPr/>
          <a:lstStyle/>
          <a:p>
            <a:fld id="{029BEAB8-68BB-4429-B87F-176447143671}" type="slidenum">
              <a:rPr lang="ru-RU" smtClean="0"/>
              <a:t>7</a:t>
            </a:fld>
            <a:endParaRPr lang="ru-RU"/>
          </a:p>
        </p:txBody>
      </p:sp>
      <p:graphicFrame>
        <p:nvGraphicFramePr>
          <p:cNvPr id="8" name="Content Placeholder 7"/>
          <p:cNvGraphicFramePr>
            <a:graphicFrameLocks noGrp="1" noChangeAspect="1"/>
          </p:cNvGraphicFramePr>
          <p:nvPr>
            <p:ph sz="half" idx="4294967295"/>
            <p:extLst>
              <p:ext uri="{D42A27DB-BD31-4B8C-83A1-F6EECF244321}">
                <p14:modId xmlns:p14="http://schemas.microsoft.com/office/powerpoint/2010/main" val="2395031828"/>
              </p:ext>
            </p:extLst>
          </p:nvPr>
        </p:nvGraphicFramePr>
        <p:xfrm>
          <a:off x="899592" y="4077072"/>
          <a:ext cx="7200900" cy="711200"/>
        </p:xfrm>
        <a:graphic>
          <a:graphicData uri="http://schemas.openxmlformats.org/presentationml/2006/ole">
            <mc:AlternateContent xmlns:mc="http://schemas.openxmlformats.org/markup-compatibility/2006">
              <mc:Choice xmlns:v="urn:schemas-microsoft-com:vml" Requires="v">
                <p:oleObj spid="_x0000_s44409" name="Equation" r:id="rId3" imgW="4495680" imgH="444240" progId="Equation.DSMT4">
                  <p:embed/>
                </p:oleObj>
              </mc:Choice>
              <mc:Fallback>
                <p:oleObj name="Equation" r:id="rId3" imgW="4495680" imgH="444240" progId="Equation.DSMT4">
                  <p:embed/>
                  <p:pic>
                    <p:nvPicPr>
                      <p:cNvPr id="0" name=""/>
                      <p:cNvPicPr/>
                      <p:nvPr/>
                    </p:nvPicPr>
                    <p:blipFill>
                      <a:blip r:embed="rId4"/>
                      <a:stretch>
                        <a:fillRect/>
                      </a:stretch>
                    </p:blipFill>
                    <p:spPr>
                      <a:xfrm>
                        <a:off x="899592" y="4077072"/>
                        <a:ext cx="7200900" cy="711200"/>
                      </a:xfrm>
                      <a:prstGeom prst="rect">
                        <a:avLst/>
                      </a:prstGeom>
                      <a:ln>
                        <a:solidFill>
                          <a:schemeClr val="accent1"/>
                        </a:solidFill>
                      </a:ln>
                    </p:spPr>
                  </p:pic>
                </p:oleObj>
              </mc:Fallback>
            </mc:AlternateContent>
          </a:graphicData>
        </a:graphic>
      </p:graphicFrame>
      <p:sp>
        <p:nvSpPr>
          <p:cNvPr id="18" name="Text Placeholder 4"/>
          <p:cNvSpPr>
            <a:spLocks noGrp="1"/>
          </p:cNvSpPr>
          <p:nvPr>
            <p:ph type="body" idx="4294967295"/>
          </p:nvPr>
        </p:nvSpPr>
        <p:spPr>
          <a:xfrm>
            <a:off x="236715" y="3645024"/>
            <a:ext cx="4357669" cy="360363"/>
          </a:xfrm>
        </p:spPr>
        <p:txBody>
          <a:bodyPr>
            <a:normAutofit lnSpcReduction="10000"/>
          </a:bodyPr>
          <a:lstStyle/>
          <a:p>
            <a:pPr marL="0" indent="0">
              <a:buNone/>
            </a:pPr>
            <a:r>
              <a:rPr lang="en-US" sz="1800" b="1" dirty="0" smtClean="0"/>
              <a:t>Partition function in one spatial dimension:</a:t>
            </a:r>
          </a:p>
        </p:txBody>
      </p:sp>
      <p:graphicFrame>
        <p:nvGraphicFramePr>
          <p:cNvPr id="10" name="Object 9"/>
          <p:cNvGraphicFramePr>
            <a:graphicFrameLocks noChangeAspect="1"/>
          </p:cNvGraphicFramePr>
          <p:nvPr>
            <p:extLst>
              <p:ext uri="{D42A27DB-BD31-4B8C-83A1-F6EECF244321}">
                <p14:modId xmlns:p14="http://schemas.microsoft.com/office/powerpoint/2010/main" val="3446233688"/>
              </p:ext>
            </p:extLst>
          </p:nvPr>
        </p:nvGraphicFramePr>
        <p:xfrm>
          <a:off x="2420148" y="1026848"/>
          <a:ext cx="3505200" cy="585787"/>
        </p:xfrm>
        <a:graphic>
          <a:graphicData uri="http://schemas.openxmlformats.org/presentationml/2006/ole">
            <mc:AlternateContent xmlns:mc="http://schemas.openxmlformats.org/markup-compatibility/2006">
              <mc:Choice xmlns:v="urn:schemas-microsoft-com:vml" Requires="v">
                <p:oleObj spid="_x0000_s44410" name="Equation" r:id="rId5" imgW="2349360" imgH="393480" progId="Equation.DSMT4">
                  <p:embed/>
                </p:oleObj>
              </mc:Choice>
              <mc:Fallback>
                <p:oleObj name="Equation" r:id="rId5" imgW="2349360" imgH="393480" progId="Equation.DSMT4">
                  <p:embed/>
                  <p:pic>
                    <p:nvPicPr>
                      <p:cNvPr id="0" name=""/>
                      <p:cNvPicPr/>
                      <p:nvPr/>
                    </p:nvPicPr>
                    <p:blipFill>
                      <a:blip r:embed="rId6"/>
                      <a:stretch>
                        <a:fillRect/>
                      </a:stretch>
                    </p:blipFill>
                    <p:spPr>
                      <a:xfrm>
                        <a:off x="2420148" y="1026848"/>
                        <a:ext cx="3505200" cy="5857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229394704"/>
              </p:ext>
            </p:extLst>
          </p:nvPr>
        </p:nvGraphicFramePr>
        <p:xfrm>
          <a:off x="2411760" y="1828869"/>
          <a:ext cx="5459412" cy="790575"/>
        </p:xfrm>
        <a:graphic>
          <a:graphicData uri="http://schemas.openxmlformats.org/presentationml/2006/ole">
            <mc:AlternateContent xmlns:mc="http://schemas.openxmlformats.org/markup-compatibility/2006">
              <mc:Choice xmlns:v="urn:schemas-microsoft-com:vml" Requires="v">
                <p:oleObj spid="_x0000_s44411" name="Equation" r:id="rId7" imgW="4025880" imgH="583920" progId="Equation.DSMT4">
                  <p:embed/>
                </p:oleObj>
              </mc:Choice>
              <mc:Fallback>
                <p:oleObj name="Equation" r:id="rId7" imgW="4025880" imgH="583920" progId="Equation.DSMT4">
                  <p:embed/>
                  <p:pic>
                    <p:nvPicPr>
                      <p:cNvPr id="0" name=""/>
                      <p:cNvPicPr/>
                      <p:nvPr/>
                    </p:nvPicPr>
                    <p:blipFill>
                      <a:blip r:embed="rId8"/>
                      <a:stretch>
                        <a:fillRect/>
                      </a:stretch>
                    </p:blipFill>
                    <p:spPr>
                      <a:xfrm>
                        <a:off x="2411760" y="1828869"/>
                        <a:ext cx="5459412" cy="79057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983479926"/>
              </p:ext>
            </p:extLst>
          </p:nvPr>
        </p:nvGraphicFramePr>
        <p:xfrm>
          <a:off x="2411760" y="5085184"/>
          <a:ext cx="2735262" cy="1346200"/>
        </p:xfrm>
        <a:graphic>
          <a:graphicData uri="http://schemas.openxmlformats.org/presentationml/2006/ole">
            <mc:AlternateContent xmlns:mc="http://schemas.openxmlformats.org/markup-compatibility/2006">
              <mc:Choice xmlns:v="urn:schemas-microsoft-com:vml" Requires="v">
                <p:oleObj spid="_x0000_s44412" name="Equation" r:id="rId9" imgW="1777680" imgH="876240" progId="Equation.DSMT4">
                  <p:embed/>
                </p:oleObj>
              </mc:Choice>
              <mc:Fallback>
                <p:oleObj name="Equation" r:id="rId9" imgW="1777680" imgH="876240" progId="Equation.DSMT4">
                  <p:embed/>
                  <p:pic>
                    <p:nvPicPr>
                      <p:cNvPr id="0" name="Object 14"/>
                      <p:cNvPicPr>
                        <a:picLocks noChangeAspect="1" noChangeArrowheads="1"/>
                      </p:cNvPicPr>
                      <p:nvPr/>
                    </p:nvPicPr>
                    <p:blipFill>
                      <a:blip r:embed="rId10"/>
                      <a:srcRect/>
                      <a:stretch>
                        <a:fillRect/>
                      </a:stretch>
                    </p:blipFill>
                    <p:spPr bwMode="auto">
                      <a:xfrm>
                        <a:off x="2411760" y="5085184"/>
                        <a:ext cx="2735262" cy="1346200"/>
                      </a:xfrm>
                      <a:prstGeom prst="rect">
                        <a:avLst/>
                      </a:prstGeom>
                      <a:noFill/>
                      <a:ln>
                        <a:noFill/>
                      </a:ln>
                    </p:spPr>
                  </p:pic>
                </p:oleObj>
              </mc:Fallback>
            </mc:AlternateContent>
          </a:graphicData>
        </a:graphic>
      </p:graphicFrame>
      <p:sp>
        <p:nvSpPr>
          <p:cNvPr id="5" name="Rectangle 4"/>
          <p:cNvSpPr/>
          <p:nvPr/>
        </p:nvSpPr>
        <p:spPr>
          <a:xfrm>
            <a:off x="236716" y="684056"/>
            <a:ext cx="5688632" cy="369332"/>
          </a:xfrm>
          <a:prstGeom prst="rect">
            <a:avLst/>
          </a:prstGeom>
        </p:spPr>
        <p:txBody>
          <a:bodyPr wrap="square">
            <a:spAutoFit/>
          </a:bodyPr>
          <a:lstStyle/>
          <a:p>
            <a:r>
              <a:rPr lang="en-US" b="1" dirty="0"/>
              <a:t>Discretization of inverse </a:t>
            </a:r>
            <a:r>
              <a:rPr lang="en-US" b="1" dirty="0" smtClean="0"/>
              <a:t>temperature and </a:t>
            </a:r>
            <a:r>
              <a:rPr lang="en-US" b="1" dirty="0"/>
              <a:t>spatial volume:</a:t>
            </a:r>
          </a:p>
        </p:txBody>
      </p:sp>
      <p:sp>
        <p:nvSpPr>
          <p:cNvPr id="9" name="Rectangle 8"/>
          <p:cNvSpPr/>
          <p:nvPr/>
        </p:nvSpPr>
        <p:spPr>
          <a:xfrm>
            <a:off x="258416" y="1454362"/>
            <a:ext cx="2305439" cy="369332"/>
          </a:xfrm>
          <a:prstGeom prst="rect">
            <a:avLst/>
          </a:prstGeom>
        </p:spPr>
        <p:txBody>
          <a:bodyPr wrap="none">
            <a:spAutoFit/>
          </a:bodyPr>
          <a:lstStyle/>
          <a:p>
            <a:r>
              <a:rPr lang="en-US" b="1" dirty="0"/>
              <a:t>4-dimensional lattice: </a:t>
            </a:r>
          </a:p>
        </p:txBody>
      </p:sp>
      <p:sp>
        <p:nvSpPr>
          <p:cNvPr id="17" name="TextBox 16"/>
          <p:cNvSpPr txBox="1"/>
          <p:nvPr/>
        </p:nvSpPr>
        <p:spPr>
          <a:xfrm>
            <a:off x="2886225" y="2976974"/>
            <a:ext cx="3416320" cy="400110"/>
          </a:xfrm>
          <a:prstGeom prst="rect">
            <a:avLst/>
          </a:prstGeom>
          <a:noFill/>
        </p:spPr>
        <p:txBody>
          <a:bodyPr wrap="none" rtlCol="0">
            <a:spAutoFit/>
          </a:bodyPr>
          <a:lstStyle/>
          <a:p>
            <a:r>
              <a:rPr lang="en-US" sz="2000" b="1" u="sng" dirty="0" smtClean="0">
                <a:solidFill>
                  <a:schemeClr val="accent2"/>
                </a:solidFill>
                <a:latin typeface="Lucida Console" panose="020B0609040504020204" pitchFamily="49" charset="0"/>
              </a:rPr>
              <a:t>One spatial dimension</a:t>
            </a:r>
            <a:endParaRPr lang="ru-RU" sz="2000" b="1" u="sng" dirty="0">
              <a:solidFill>
                <a:schemeClr val="accent2"/>
              </a:solidFill>
              <a:latin typeface="Lucida Console" panose="020B0609040504020204" pitchFamily="49" charset="0"/>
            </a:endParaRPr>
          </a:p>
        </p:txBody>
      </p:sp>
    </p:spTree>
    <p:extLst>
      <p:ext uri="{BB962C8B-B14F-4D97-AF65-F5344CB8AC3E}">
        <p14:creationId xmlns:p14="http://schemas.microsoft.com/office/powerpoint/2010/main" val="2859294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0" y="0"/>
            <a:ext cx="9144000" cy="548680"/>
          </a:xfrm>
          <a:solidFill>
            <a:schemeClr val="accent1"/>
          </a:solidFill>
        </p:spPr>
        <p:txBody>
          <a:bodyPr>
            <a:noAutofit/>
          </a:bodyPr>
          <a:lstStyle/>
          <a:p>
            <a:r>
              <a:rPr lang="en-US" sz="2400" b="1" dirty="0">
                <a:solidFill>
                  <a:schemeClr val="bg1"/>
                </a:solidFill>
                <a:latin typeface="JasmineUPC" panose="02020603050405020304" pitchFamily="18" charset="-34"/>
                <a:cs typeface="JasmineUPC" panose="02020603050405020304" pitchFamily="18" charset="-34"/>
              </a:rPr>
              <a:t>Partition function in </a:t>
            </a:r>
            <a:r>
              <a:rPr lang="en-US" sz="2400" b="1" dirty="0" smtClean="0">
                <a:solidFill>
                  <a:schemeClr val="bg1"/>
                </a:solidFill>
                <a:latin typeface="JasmineUPC" panose="02020603050405020304" pitchFamily="18" charset="-34"/>
                <a:cs typeface="JasmineUPC" panose="02020603050405020304" pitchFamily="18" charset="-34"/>
              </a:rPr>
              <a:t>the one spatial </a:t>
            </a:r>
            <a:r>
              <a:rPr lang="en-US" sz="2400" b="1" dirty="0">
                <a:solidFill>
                  <a:schemeClr val="bg1"/>
                </a:solidFill>
                <a:latin typeface="JasmineUPC" panose="02020603050405020304" pitchFamily="18" charset="-34"/>
                <a:cs typeface="JasmineUPC" panose="02020603050405020304" pitchFamily="18" charset="-34"/>
              </a:rPr>
              <a:t>dimension </a:t>
            </a:r>
            <a:r>
              <a:rPr lang="en-US" sz="2400" b="1" dirty="0" smtClean="0">
                <a:solidFill>
                  <a:schemeClr val="bg1"/>
                </a:solidFill>
                <a:latin typeface="JasmineUPC" panose="02020603050405020304" pitchFamily="18" charset="-34"/>
                <a:cs typeface="JasmineUPC" panose="02020603050405020304" pitchFamily="18" charset="-34"/>
              </a:rPr>
              <a:t>configuration </a:t>
            </a:r>
            <a:r>
              <a:rPr lang="en-US" sz="2400" b="1" dirty="0">
                <a:solidFill>
                  <a:schemeClr val="bg1"/>
                </a:solidFill>
                <a:latin typeface="JasmineUPC" panose="02020603050405020304" pitchFamily="18" charset="-34"/>
                <a:cs typeface="JasmineUPC" panose="02020603050405020304" pitchFamily="18" charset="-34"/>
              </a:rPr>
              <a:t>space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4" name="Slide Number Placeholder 3"/>
          <p:cNvSpPr>
            <a:spLocks noGrp="1"/>
          </p:cNvSpPr>
          <p:nvPr>
            <p:ph type="sldNum" sz="quarter" idx="12"/>
          </p:nvPr>
        </p:nvSpPr>
        <p:spPr/>
        <p:txBody>
          <a:bodyPr/>
          <a:lstStyle/>
          <a:p>
            <a:fld id="{029BEAB8-68BB-4429-B87F-176447143671}" type="slidenum">
              <a:rPr lang="ru-RU" smtClean="0"/>
              <a:t>8</a:t>
            </a:fld>
            <a:endParaRPr lang="ru-RU"/>
          </a:p>
        </p:txBody>
      </p:sp>
      <p:sp>
        <p:nvSpPr>
          <p:cNvPr id="20" name="Rectangle 19"/>
          <p:cNvSpPr/>
          <p:nvPr/>
        </p:nvSpPr>
        <p:spPr>
          <a:xfrm>
            <a:off x="251520" y="757051"/>
            <a:ext cx="8712968" cy="369332"/>
          </a:xfrm>
          <a:prstGeom prst="rect">
            <a:avLst/>
          </a:prstGeom>
        </p:spPr>
        <p:txBody>
          <a:bodyPr wrap="square">
            <a:spAutoFit/>
          </a:bodyPr>
          <a:lstStyle/>
          <a:p>
            <a:r>
              <a:rPr lang="en-US" b="1" dirty="0" smtClean="0"/>
              <a:t>Using the orthogonality </a:t>
            </a:r>
            <a:r>
              <a:rPr lang="en-US" b="1" dirty="0"/>
              <a:t>and </a:t>
            </a:r>
            <a:r>
              <a:rPr lang="en-US" b="1" dirty="0" smtClean="0"/>
              <a:t>completeness relations, we obtain the partition function: </a:t>
            </a:r>
            <a:endParaRPr lang="en-US" b="1" dirty="0"/>
          </a:p>
        </p:txBody>
      </p:sp>
      <p:graphicFrame>
        <p:nvGraphicFramePr>
          <p:cNvPr id="3" name="Object 2"/>
          <p:cNvGraphicFramePr>
            <a:graphicFrameLocks noGrp="1" noChangeAspect="1"/>
          </p:cNvGraphicFramePr>
          <p:nvPr>
            <p:extLst>
              <p:ext uri="{D42A27DB-BD31-4B8C-83A1-F6EECF244321}">
                <p14:modId xmlns:p14="http://schemas.microsoft.com/office/powerpoint/2010/main" val="4214287764"/>
              </p:ext>
            </p:extLst>
          </p:nvPr>
        </p:nvGraphicFramePr>
        <p:xfrm>
          <a:off x="642314" y="1412776"/>
          <a:ext cx="7931380" cy="792088"/>
        </p:xfrm>
        <a:graphic>
          <a:graphicData uri="http://schemas.openxmlformats.org/presentationml/2006/ole">
            <mc:AlternateContent xmlns:mc="http://schemas.openxmlformats.org/markup-compatibility/2006">
              <mc:Choice xmlns:v="urn:schemas-microsoft-com:vml" Requires="v">
                <p:oleObj spid="_x0000_s48274" name="Equation" r:id="rId3" imgW="4572000" imgH="457200" progId="Equation.DSMT4">
                  <p:embed/>
                </p:oleObj>
              </mc:Choice>
              <mc:Fallback>
                <p:oleObj name="Equation" r:id="rId3" imgW="4572000" imgH="457200" progId="Equation.DSMT4">
                  <p:embed/>
                  <p:pic>
                    <p:nvPicPr>
                      <p:cNvPr id="0" name="Content Placeholder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14" y="1412776"/>
                        <a:ext cx="7931380" cy="792088"/>
                      </a:xfrm>
                      <a:prstGeom prst="rect">
                        <a:avLst/>
                      </a:prstGeom>
                      <a:noFill/>
                      <a:ln>
                        <a:solidFill>
                          <a:schemeClr val="accent1"/>
                        </a:solid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09890976"/>
              </p:ext>
            </p:extLst>
          </p:nvPr>
        </p:nvGraphicFramePr>
        <p:xfrm>
          <a:off x="2396455" y="3078252"/>
          <a:ext cx="4423098" cy="697718"/>
        </p:xfrm>
        <a:graphic>
          <a:graphicData uri="http://schemas.openxmlformats.org/presentationml/2006/ole">
            <mc:AlternateContent xmlns:mc="http://schemas.openxmlformats.org/markup-compatibility/2006">
              <mc:Choice xmlns:v="urn:schemas-microsoft-com:vml" Requires="v">
                <p:oleObj spid="_x0000_s48275" name="Equation" r:id="rId5" imgW="2654280" imgH="419040" progId="Equation.DSMT4">
                  <p:embed/>
                </p:oleObj>
              </mc:Choice>
              <mc:Fallback>
                <p:oleObj name="Equation" r:id="rId5" imgW="2654280" imgH="419040" progId="Equation.DSMT4">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6455" y="3078252"/>
                        <a:ext cx="4423098" cy="697718"/>
                      </a:xfrm>
                      <a:prstGeom prst="rect">
                        <a:avLst/>
                      </a:prstGeom>
                      <a:noFill/>
                      <a:ln>
                        <a:noFill/>
                      </a:ln>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846190458"/>
              </p:ext>
            </p:extLst>
          </p:nvPr>
        </p:nvGraphicFramePr>
        <p:xfrm>
          <a:off x="2409703" y="4368770"/>
          <a:ext cx="3668713" cy="792163"/>
        </p:xfrm>
        <a:graphic>
          <a:graphicData uri="http://schemas.openxmlformats.org/presentationml/2006/ole">
            <mc:AlternateContent xmlns:mc="http://schemas.openxmlformats.org/markup-compatibility/2006">
              <mc:Choice xmlns:v="urn:schemas-microsoft-com:vml" Requires="v">
                <p:oleObj spid="_x0000_s48276" name="Equation" r:id="rId7" imgW="2349360" imgH="507960" progId="Equation.DSMT4">
                  <p:embed/>
                </p:oleObj>
              </mc:Choice>
              <mc:Fallback>
                <p:oleObj name="Equation" r:id="rId7" imgW="2349360" imgH="507960" progId="Equation.DSMT4">
                  <p:embed/>
                  <p:pic>
                    <p:nvPicPr>
                      <p:cNvPr id="0" name="Object 11"/>
                      <p:cNvPicPr>
                        <a:picLocks noChangeAspect="1" noChangeArrowheads="1"/>
                      </p:cNvPicPr>
                      <p:nvPr/>
                    </p:nvPicPr>
                    <p:blipFill>
                      <a:blip r:embed="rId8"/>
                      <a:srcRect/>
                      <a:stretch>
                        <a:fillRect/>
                      </a:stretch>
                    </p:blipFill>
                    <p:spPr bwMode="auto">
                      <a:xfrm>
                        <a:off x="2409703" y="4368770"/>
                        <a:ext cx="3668713" cy="792163"/>
                      </a:xfrm>
                      <a:prstGeom prst="rect">
                        <a:avLst/>
                      </a:prstGeom>
                      <a:noFill/>
                      <a:ln>
                        <a:noFill/>
                      </a:ln>
                    </p:spPr>
                  </p:pic>
                </p:oleObj>
              </mc:Fallback>
            </mc:AlternateContent>
          </a:graphicData>
        </a:graphic>
      </p:graphicFrame>
      <p:sp>
        <p:nvSpPr>
          <p:cNvPr id="13" name="Rectangle 12"/>
          <p:cNvSpPr/>
          <p:nvPr/>
        </p:nvSpPr>
        <p:spPr>
          <a:xfrm>
            <a:off x="254486" y="2708920"/>
            <a:ext cx="1730538" cy="369332"/>
          </a:xfrm>
          <a:prstGeom prst="rect">
            <a:avLst/>
          </a:prstGeom>
        </p:spPr>
        <p:txBody>
          <a:bodyPr wrap="none">
            <a:spAutoFit/>
          </a:bodyPr>
          <a:lstStyle/>
          <a:p>
            <a:r>
              <a:rPr lang="en-US" b="1" dirty="0"/>
              <a:t>Matrix element:</a:t>
            </a:r>
          </a:p>
        </p:txBody>
      </p:sp>
      <p:sp>
        <p:nvSpPr>
          <p:cNvPr id="21" name="Rectangle 20"/>
          <p:cNvSpPr/>
          <p:nvPr/>
        </p:nvSpPr>
        <p:spPr>
          <a:xfrm>
            <a:off x="251520" y="3985377"/>
            <a:ext cx="1479251" cy="369332"/>
          </a:xfrm>
          <a:prstGeom prst="rect">
            <a:avLst/>
          </a:prstGeom>
        </p:spPr>
        <p:txBody>
          <a:bodyPr wrap="none">
            <a:spAutoFit/>
          </a:bodyPr>
          <a:lstStyle/>
          <a:p>
            <a:r>
              <a:rPr lang="en-US" b="1" dirty="0"/>
              <a:t>Hamiltonian: </a:t>
            </a:r>
          </a:p>
        </p:txBody>
      </p:sp>
      <p:sp>
        <p:nvSpPr>
          <p:cNvPr id="22" name="Rectangle 21"/>
          <p:cNvSpPr/>
          <p:nvPr/>
        </p:nvSpPr>
        <p:spPr>
          <a:xfrm>
            <a:off x="264340" y="5517232"/>
            <a:ext cx="4290726" cy="369332"/>
          </a:xfrm>
          <a:prstGeom prst="rect">
            <a:avLst/>
          </a:prstGeom>
        </p:spPr>
        <p:txBody>
          <a:bodyPr wrap="none">
            <a:spAutoFit/>
          </a:bodyPr>
          <a:lstStyle/>
          <a:p>
            <a:r>
              <a:rPr lang="en-US" b="1" dirty="0" smtClean="0"/>
              <a:t>Chemical potential for the real scalar field:</a:t>
            </a:r>
            <a:endParaRPr lang="en-US" b="1" dirty="0"/>
          </a:p>
        </p:txBody>
      </p:sp>
      <p:graphicFrame>
        <p:nvGraphicFramePr>
          <p:cNvPr id="23" name="Object 22"/>
          <p:cNvGraphicFramePr>
            <a:graphicFrameLocks noChangeAspect="1"/>
          </p:cNvGraphicFramePr>
          <p:nvPr>
            <p:extLst>
              <p:ext uri="{D42A27DB-BD31-4B8C-83A1-F6EECF244321}">
                <p14:modId xmlns:p14="http://schemas.microsoft.com/office/powerpoint/2010/main" val="1800779305"/>
              </p:ext>
            </p:extLst>
          </p:nvPr>
        </p:nvGraphicFramePr>
        <p:xfrm>
          <a:off x="4611951" y="5543148"/>
          <a:ext cx="643906" cy="343416"/>
        </p:xfrm>
        <a:graphic>
          <a:graphicData uri="http://schemas.openxmlformats.org/presentationml/2006/ole">
            <mc:AlternateContent xmlns:mc="http://schemas.openxmlformats.org/markup-compatibility/2006">
              <mc:Choice xmlns:v="urn:schemas-microsoft-com:vml" Requires="v">
                <p:oleObj spid="_x0000_s48277" name="Equation" r:id="rId9" imgW="380880" imgH="203040" progId="Equation.DSMT4">
                  <p:embed/>
                </p:oleObj>
              </mc:Choice>
              <mc:Fallback>
                <p:oleObj name="Equation" r:id="rId9" imgW="380880" imgH="203040" progId="Equation.DSMT4">
                  <p:embed/>
                  <p:pic>
                    <p:nvPicPr>
                      <p:cNvPr id="0" name="Object 10"/>
                      <p:cNvPicPr>
                        <a:picLocks noChangeAspect="1" noChangeArrowheads="1"/>
                      </p:cNvPicPr>
                      <p:nvPr/>
                    </p:nvPicPr>
                    <p:blipFill>
                      <a:blip r:embed="rId10"/>
                      <a:srcRect/>
                      <a:stretch>
                        <a:fillRect/>
                      </a:stretch>
                    </p:blipFill>
                    <p:spPr bwMode="auto">
                      <a:xfrm>
                        <a:off x="4611951" y="5543148"/>
                        <a:ext cx="643906" cy="34341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63847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p:nvPr>
        </p:nvSpPr>
        <p:spPr>
          <a:xfrm>
            <a:off x="0" y="3196"/>
            <a:ext cx="9144000" cy="545484"/>
          </a:xfrm>
          <a:solidFill>
            <a:schemeClr val="accent1"/>
          </a:solidFill>
        </p:spPr>
        <p:txBody>
          <a:bodyPr>
            <a:noAutofit/>
          </a:bodyPr>
          <a:lstStyle/>
          <a:p>
            <a:r>
              <a:rPr lang="en-US" sz="2400" b="1" dirty="0">
                <a:solidFill>
                  <a:schemeClr val="bg1"/>
                </a:solidFill>
                <a:latin typeface="JasmineUPC" panose="02020603050405020304" pitchFamily="18" charset="-34"/>
                <a:cs typeface="JasmineUPC" panose="02020603050405020304" pitchFamily="18" charset="-34"/>
              </a:rPr>
              <a:t>Partition function in the one spatial </a:t>
            </a:r>
            <a:r>
              <a:rPr lang="en-US" sz="2400" b="1" dirty="0" smtClean="0">
                <a:solidFill>
                  <a:schemeClr val="bg1"/>
                </a:solidFill>
                <a:latin typeface="JasmineUPC" panose="02020603050405020304" pitchFamily="18" charset="-34"/>
                <a:cs typeface="JasmineUPC" panose="02020603050405020304" pitchFamily="18" charset="-34"/>
              </a:rPr>
              <a:t>dimension configuration </a:t>
            </a:r>
            <a:r>
              <a:rPr lang="en-US" sz="2400" b="1" dirty="0">
                <a:solidFill>
                  <a:schemeClr val="bg1"/>
                </a:solidFill>
                <a:latin typeface="JasmineUPC" panose="02020603050405020304" pitchFamily="18" charset="-34"/>
                <a:cs typeface="JasmineUPC" panose="02020603050405020304" pitchFamily="18" charset="-34"/>
              </a:rPr>
              <a:t>space </a:t>
            </a:r>
            <a:endParaRPr lang="ru-RU" sz="2400" b="1" dirty="0">
              <a:solidFill>
                <a:schemeClr val="bg1"/>
              </a:solidFill>
              <a:latin typeface="Bell MT" panose="02020503060305020303" pitchFamily="18" charset="0"/>
              <a:cs typeface="JasmineUPC" panose="02020603050405020304" pitchFamily="18" charset="-34"/>
            </a:endParaRPr>
          </a:p>
        </p:txBody>
      </p:sp>
      <p:sp>
        <p:nvSpPr>
          <p:cNvPr id="2" name="Slide Number Placeholder 1"/>
          <p:cNvSpPr>
            <a:spLocks noGrp="1"/>
          </p:cNvSpPr>
          <p:nvPr>
            <p:ph type="sldNum" sz="quarter" idx="12"/>
          </p:nvPr>
        </p:nvSpPr>
        <p:spPr/>
        <p:txBody>
          <a:bodyPr/>
          <a:lstStyle/>
          <a:p>
            <a:fld id="{029BEAB8-68BB-4429-B87F-176447143671}" type="slidenum">
              <a:rPr lang="ru-RU" smtClean="0"/>
              <a:t>9</a:t>
            </a:fld>
            <a:endParaRPr lang="ru-RU"/>
          </a:p>
        </p:txBody>
      </p:sp>
      <p:graphicFrame>
        <p:nvGraphicFramePr>
          <p:cNvPr id="13" name="Object 12"/>
          <p:cNvGraphicFramePr>
            <a:graphicFrameLocks noChangeAspect="1"/>
          </p:cNvGraphicFramePr>
          <p:nvPr>
            <p:extLst>
              <p:ext uri="{D42A27DB-BD31-4B8C-83A1-F6EECF244321}">
                <p14:modId xmlns:p14="http://schemas.microsoft.com/office/powerpoint/2010/main" val="743678816"/>
              </p:ext>
            </p:extLst>
          </p:nvPr>
        </p:nvGraphicFramePr>
        <p:xfrm>
          <a:off x="1691680" y="1062028"/>
          <a:ext cx="6840760" cy="943552"/>
        </p:xfrm>
        <a:graphic>
          <a:graphicData uri="http://schemas.openxmlformats.org/presentationml/2006/ole">
            <mc:AlternateContent xmlns:mc="http://schemas.openxmlformats.org/markup-compatibility/2006">
              <mc:Choice xmlns:v="urn:schemas-microsoft-com:vml" Requires="v">
                <p:oleObj spid="_x0000_s58376" name="Equation" r:id="rId3" imgW="4051080" imgH="558720" progId="Equation.DSMT4">
                  <p:embed/>
                </p:oleObj>
              </mc:Choice>
              <mc:Fallback>
                <p:oleObj name="Equation" r:id="rId3" imgW="4051080" imgH="558720" progId="Equation.DSMT4">
                  <p:embed/>
                  <p:pic>
                    <p:nvPicPr>
                      <p:cNvPr id="0" name=""/>
                      <p:cNvPicPr/>
                      <p:nvPr/>
                    </p:nvPicPr>
                    <p:blipFill>
                      <a:blip r:embed="rId4"/>
                      <a:stretch>
                        <a:fillRect/>
                      </a:stretch>
                    </p:blipFill>
                    <p:spPr>
                      <a:xfrm>
                        <a:off x="1691680" y="1062028"/>
                        <a:ext cx="6840760" cy="943552"/>
                      </a:xfrm>
                      <a:prstGeom prst="rect">
                        <a:avLst/>
                      </a:prstGeom>
                      <a:ln>
                        <a:solidFill>
                          <a:schemeClr val="accent1"/>
                        </a:solidFill>
                      </a:ln>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616562192"/>
              </p:ext>
            </p:extLst>
          </p:nvPr>
        </p:nvGraphicFramePr>
        <p:xfrm>
          <a:off x="1691680" y="2708920"/>
          <a:ext cx="3889375" cy="363538"/>
        </p:xfrm>
        <a:graphic>
          <a:graphicData uri="http://schemas.openxmlformats.org/presentationml/2006/ole">
            <mc:AlternateContent xmlns:mc="http://schemas.openxmlformats.org/markup-compatibility/2006">
              <mc:Choice xmlns:v="urn:schemas-microsoft-com:vml" Requires="v">
                <p:oleObj spid="_x0000_s58377" name="Equation" r:id="rId5" imgW="2717640" imgH="253800" progId="Equation.DSMT4">
                  <p:embed/>
                </p:oleObj>
              </mc:Choice>
              <mc:Fallback>
                <p:oleObj name="Equation" r:id="rId5" imgW="2717640" imgH="253800" progId="Equation.DSMT4">
                  <p:embed/>
                  <p:pic>
                    <p:nvPicPr>
                      <p:cNvPr id="0" name=""/>
                      <p:cNvPicPr/>
                      <p:nvPr/>
                    </p:nvPicPr>
                    <p:blipFill>
                      <a:blip r:embed="rId6"/>
                      <a:stretch>
                        <a:fillRect/>
                      </a:stretch>
                    </p:blipFill>
                    <p:spPr>
                      <a:xfrm>
                        <a:off x="1691680" y="2708920"/>
                        <a:ext cx="3889375" cy="363538"/>
                      </a:xfrm>
                      <a:prstGeom prst="rect">
                        <a:avLst/>
                      </a:prstGeom>
                    </p:spPr>
                  </p:pic>
                </p:oleObj>
              </mc:Fallback>
            </mc:AlternateContent>
          </a:graphicData>
        </a:graphic>
      </p:graphicFrame>
      <p:sp>
        <p:nvSpPr>
          <p:cNvPr id="4" name="Rectangle 3"/>
          <p:cNvSpPr/>
          <p:nvPr/>
        </p:nvSpPr>
        <p:spPr>
          <a:xfrm>
            <a:off x="251520" y="692696"/>
            <a:ext cx="1935466" cy="369332"/>
          </a:xfrm>
          <a:prstGeom prst="rect">
            <a:avLst/>
          </a:prstGeom>
        </p:spPr>
        <p:txBody>
          <a:bodyPr wrap="none">
            <a:spAutoFit/>
          </a:bodyPr>
          <a:lstStyle/>
          <a:p>
            <a:r>
              <a:rPr lang="en-US" b="1" dirty="0"/>
              <a:t>Partition function:</a:t>
            </a:r>
          </a:p>
        </p:txBody>
      </p:sp>
      <p:sp>
        <p:nvSpPr>
          <p:cNvPr id="5" name="Rectangle 4"/>
          <p:cNvSpPr/>
          <p:nvPr/>
        </p:nvSpPr>
        <p:spPr>
          <a:xfrm>
            <a:off x="251520" y="2204864"/>
            <a:ext cx="2226763" cy="369332"/>
          </a:xfrm>
          <a:prstGeom prst="rect">
            <a:avLst/>
          </a:prstGeom>
        </p:spPr>
        <p:txBody>
          <a:bodyPr wrap="none">
            <a:spAutoFit/>
          </a:bodyPr>
          <a:lstStyle/>
          <a:p>
            <a:r>
              <a:rPr lang="en-US" b="1" dirty="0"/>
              <a:t>Boundary conditions:</a:t>
            </a:r>
          </a:p>
        </p:txBody>
      </p:sp>
      <p:graphicFrame>
        <p:nvGraphicFramePr>
          <p:cNvPr id="6" name="Object 5"/>
          <p:cNvGraphicFramePr>
            <a:graphicFrameLocks noChangeAspect="1"/>
          </p:cNvGraphicFramePr>
          <p:nvPr>
            <p:extLst>
              <p:ext uri="{D42A27DB-BD31-4B8C-83A1-F6EECF244321}">
                <p14:modId xmlns:p14="http://schemas.microsoft.com/office/powerpoint/2010/main" val="3442466514"/>
              </p:ext>
            </p:extLst>
          </p:nvPr>
        </p:nvGraphicFramePr>
        <p:xfrm>
          <a:off x="1691680" y="3933056"/>
          <a:ext cx="6280150" cy="950912"/>
        </p:xfrm>
        <a:graphic>
          <a:graphicData uri="http://schemas.openxmlformats.org/presentationml/2006/ole">
            <mc:AlternateContent xmlns:mc="http://schemas.openxmlformats.org/markup-compatibility/2006">
              <mc:Choice xmlns:v="urn:schemas-microsoft-com:vml" Requires="v">
                <p:oleObj spid="_x0000_s58378" name="Equation" r:id="rId7" imgW="4114800" imgH="622080" progId="Equation.DSMT4">
                  <p:embed/>
                </p:oleObj>
              </mc:Choice>
              <mc:Fallback>
                <p:oleObj name="Equation" r:id="rId7" imgW="4114800" imgH="622080" progId="Equation.DSMT4">
                  <p:embed/>
                  <p:pic>
                    <p:nvPicPr>
                      <p:cNvPr id="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3933056"/>
                        <a:ext cx="6280150" cy="950912"/>
                      </a:xfrm>
                      <a:prstGeom prst="rect">
                        <a:avLst/>
                      </a:prstGeom>
                      <a:noFill/>
                      <a:ln>
                        <a:solidFill>
                          <a:schemeClr val="accent1"/>
                        </a:solidFill>
                      </a:ln>
                    </p:spPr>
                  </p:pic>
                </p:oleObj>
              </mc:Fallback>
            </mc:AlternateContent>
          </a:graphicData>
        </a:graphic>
      </p:graphicFrame>
      <p:sp>
        <p:nvSpPr>
          <p:cNvPr id="7" name="Rectangle 6"/>
          <p:cNvSpPr/>
          <p:nvPr/>
        </p:nvSpPr>
        <p:spPr>
          <a:xfrm>
            <a:off x="251520" y="3248318"/>
            <a:ext cx="4078937" cy="369332"/>
          </a:xfrm>
          <a:prstGeom prst="rect">
            <a:avLst/>
          </a:prstGeom>
        </p:spPr>
        <p:txBody>
          <a:bodyPr wrap="none">
            <a:spAutoFit/>
          </a:bodyPr>
          <a:lstStyle/>
          <a:p>
            <a:r>
              <a:rPr lang="en-US" b="1" dirty="0"/>
              <a:t>Partition </a:t>
            </a:r>
            <a:r>
              <a:rPr lang="en-US" b="1" dirty="0" smtClean="0"/>
              <a:t>function after integration </a:t>
            </a:r>
            <a:r>
              <a:rPr lang="en-US" b="1" dirty="0"/>
              <a:t>over </a:t>
            </a:r>
            <a:endParaRPr lang="ru-RU" b="1" dirty="0"/>
          </a:p>
        </p:txBody>
      </p:sp>
      <p:graphicFrame>
        <p:nvGraphicFramePr>
          <p:cNvPr id="8" name="Object 7"/>
          <p:cNvGraphicFramePr>
            <a:graphicFrameLocks noChangeAspect="1"/>
          </p:cNvGraphicFramePr>
          <p:nvPr>
            <p:extLst>
              <p:ext uri="{D42A27DB-BD31-4B8C-83A1-F6EECF244321}">
                <p14:modId xmlns:p14="http://schemas.microsoft.com/office/powerpoint/2010/main" val="4264810128"/>
              </p:ext>
            </p:extLst>
          </p:nvPr>
        </p:nvGraphicFramePr>
        <p:xfrm>
          <a:off x="4151069" y="3248318"/>
          <a:ext cx="358775" cy="403225"/>
        </p:xfrm>
        <a:graphic>
          <a:graphicData uri="http://schemas.openxmlformats.org/presentationml/2006/ole">
            <mc:AlternateContent xmlns:mc="http://schemas.openxmlformats.org/markup-compatibility/2006">
              <mc:Choice xmlns:v="urn:schemas-microsoft-com:vml" Requires="v">
                <p:oleObj spid="_x0000_s58379" name="Equation" r:id="rId9" imgW="215640" imgH="241200" progId="Equation.DSMT4">
                  <p:embed/>
                </p:oleObj>
              </mc:Choice>
              <mc:Fallback>
                <p:oleObj name="Equation" r:id="rId9" imgW="215640" imgH="241200" progId="Equation.DSMT4">
                  <p:embed/>
                  <p:pic>
                    <p:nvPicPr>
                      <p:cNvPr id="0" name="Object 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51069" y="3248318"/>
                        <a:ext cx="358775"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33011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6562</TotalTime>
  <Words>1867</Words>
  <Application>Microsoft Office PowerPoint</Application>
  <PresentationFormat>On-screen Show (4:3)</PresentationFormat>
  <Paragraphs>242</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Office Theme</vt:lpstr>
      <vt:lpstr>Equation</vt:lpstr>
      <vt:lpstr>Quantum fields in a finite volume and possible quark-hadron scaling duality</vt:lpstr>
      <vt:lpstr>QCD phase diagram </vt:lpstr>
      <vt:lpstr>Equation of state and caloric curve in the lattice QCD: Phase transition  </vt:lpstr>
      <vt:lpstr>Quark-hadron duality in QCD: (2+1)-flavor QCD </vt:lpstr>
      <vt:lpstr>The free real scalar field in a finite volume</vt:lpstr>
      <vt:lpstr>Free real scalar field: Definitions </vt:lpstr>
      <vt:lpstr>The path integral method </vt:lpstr>
      <vt:lpstr>Partition function in the one spatial dimension configuration space </vt:lpstr>
      <vt:lpstr>Partition function in the one spatial dimension configuration space </vt:lpstr>
      <vt:lpstr>Partition function in the one spatial dimension configuration space </vt:lpstr>
      <vt:lpstr>Momentum lattice space </vt:lpstr>
      <vt:lpstr>Partition function in the one spatial dimension momentum space </vt:lpstr>
      <vt:lpstr>Partition function in the one spatial dimension momentum space </vt:lpstr>
      <vt:lpstr>Lattice thermodynamic quantities in the momentum space </vt:lpstr>
      <vt:lpstr>One-Side Limit: 3-spatial dimensions </vt:lpstr>
      <vt:lpstr>Continuum Limit: 3-spatial dimensions </vt:lpstr>
      <vt:lpstr>Finite lattice: Vacuum and physical quantities</vt:lpstr>
      <vt:lpstr>Potential inhomogeneity and zeroth law of thermodynamics  </vt:lpstr>
      <vt:lpstr>The exact lattice results for the massive scalar field   </vt:lpstr>
      <vt:lpstr>Continuum limit: Massive free real scalar field in a finite volume </vt:lpstr>
      <vt:lpstr>Continuum limit: Massless free real scalar field in a finite volume </vt:lpstr>
      <vt:lpstr>The possible quark-hadron scaling duality  (Preliminary results)</vt:lpstr>
      <vt:lpstr>The (known) quark-hadron duality on the different scales </vt:lpstr>
      <vt:lpstr>The scaled energy density: The quark-hadron scaling duality  </vt:lpstr>
      <vt:lpstr>The quark-hadron scaling duality: Ideal gas of kaons vs (2+1)-flavor LQCD </vt:lpstr>
      <vt:lpstr>Conclusions </vt:lpstr>
      <vt:lpstr>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Alexandru</dc:creator>
  <cp:lastModifiedBy>Parvan</cp:lastModifiedBy>
  <cp:revision>396</cp:revision>
  <dcterms:created xsi:type="dcterms:W3CDTF">2017-04-09T13:48:46Z</dcterms:created>
  <dcterms:modified xsi:type="dcterms:W3CDTF">2018-04-18T08:09:25Z</dcterms:modified>
</cp:coreProperties>
</file>