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88" r:id="rId2"/>
    <p:sldId id="304" r:id="rId3"/>
    <p:sldId id="479" r:id="rId4"/>
    <p:sldId id="509" r:id="rId5"/>
    <p:sldId id="490" r:id="rId6"/>
    <p:sldId id="517" r:id="rId7"/>
    <p:sldId id="478" r:id="rId8"/>
    <p:sldId id="510" r:id="rId9"/>
    <p:sldId id="511" r:id="rId10"/>
    <p:sldId id="512" r:id="rId11"/>
    <p:sldId id="513" r:id="rId12"/>
    <p:sldId id="514" r:id="rId13"/>
    <p:sldId id="515" r:id="rId14"/>
    <p:sldId id="529" r:id="rId15"/>
    <p:sldId id="516" r:id="rId16"/>
    <p:sldId id="572" r:id="rId17"/>
    <p:sldId id="518" r:id="rId18"/>
    <p:sldId id="530" r:id="rId19"/>
    <p:sldId id="533" r:id="rId20"/>
    <p:sldId id="534" r:id="rId21"/>
    <p:sldId id="549" r:id="rId22"/>
    <p:sldId id="519" r:id="rId23"/>
    <p:sldId id="520" r:id="rId24"/>
    <p:sldId id="558" r:id="rId25"/>
    <p:sldId id="522" r:id="rId26"/>
    <p:sldId id="521" r:id="rId27"/>
    <p:sldId id="523" r:id="rId28"/>
    <p:sldId id="524" r:id="rId29"/>
    <p:sldId id="559" r:id="rId30"/>
    <p:sldId id="565" r:id="rId31"/>
    <p:sldId id="567" r:id="rId32"/>
    <p:sldId id="568" r:id="rId33"/>
    <p:sldId id="569" r:id="rId34"/>
    <p:sldId id="570" r:id="rId35"/>
    <p:sldId id="525" r:id="rId36"/>
    <p:sldId id="526" r:id="rId37"/>
    <p:sldId id="573" r:id="rId38"/>
    <p:sldId id="574" r:id="rId39"/>
    <p:sldId id="575" r:id="rId40"/>
    <p:sldId id="576" r:id="rId41"/>
    <p:sldId id="577" r:id="rId42"/>
    <p:sldId id="578" r:id="rId43"/>
    <p:sldId id="579" r:id="rId44"/>
    <p:sldId id="580" r:id="rId4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6600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99"/>
    <a:srgbClr val="660033"/>
    <a:srgbClr val="00FFFF"/>
    <a:srgbClr val="FFFF00"/>
    <a:srgbClr val="FFCCFF"/>
    <a:srgbClr val="80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3897" autoAdjust="0"/>
  </p:normalViewPr>
  <p:slideViewPr>
    <p:cSldViewPr snapToGrid="0">
      <p:cViewPr varScale="1">
        <p:scale>
          <a:sx n="70" d="100"/>
          <a:sy n="70" d="100"/>
        </p:scale>
        <p:origin x="-91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4"/>
    </p:cViewPr>
  </p:sorterViewPr>
  <p:notesViewPr>
    <p:cSldViewPr snapToGrid="0">
      <p:cViewPr varScale="1">
        <p:scale>
          <a:sx n="71" d="100"/>
          <a:sy n="71" d="100"/>
        </p:scale>
        <p:origin x="-150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72ECE8-6E21-4B17-A966-B15B579A4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414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425-42FC-4FFC-8660-5109CA22E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53E7-FAA8-4096-838B-5C12A3B6B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DED5-0EEE-4ECF-83C6-50C96AE3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C773-CB1C-45C9-A535-EA519665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EAC7-228D-4049-AA37-EF814E50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9F5C-49AE-4FA8-9986-9B03FBB01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6FA0-3523-48F3-802F-E59DE7B93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F94F-A215-4DB0-81E3-6F2D59A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9EA5-9E96-4FDA-97D9-5382CD48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6145-5E6D-43DC-A30F-0E0DE2B8C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2DEF-3E90-40E7-AD4C-A7B9EC9B4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5DD24-A87D-44BD-A3D4-42CB4E218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C5B1-F153-4D97-94B0-CCDF2706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96FB-3A89-45BE-B01B-7F010487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EB7E13-5FF5-41E6-A090-36B73D11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5625" y="1778000"/>
            <a:ext cx="7989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</a:rPr>
              <a:t>Magnetohydrodynamics</a:t>
            </a:r>
            <a:r>
              <a:rPr lang="en-US" sz="2800" dirty="0" smtClean="0">
                <a:solidFill>
                  <a:srgbClr val="CC0000"/>
                </a:solidFill>
              </a:rPr>
              <a:t> simulations,</a:t>
            </a:r>
            <a:endParaRPr lang="en-US" sz="2800" dirty="0">
              <a:solidFill>
                <a:srgbClr val="CC0000"/>
              </a:solidFill>
            </a:endParaRPr>
          </a:p>
          <a:p>
            <a:r>
              <a:rPr lang="en-US" sz="2800" dirty="0">
                <a:solidFill>
                  <a:srgbClr val="CC0000"/>
                </a:solidFill>
              </a:rPr>
              <a:t>f</a:t>
            </a:r>
            <a:r>
              <a:rPr lang="en-US" sz="2800" dirty="0" smtClean="0">
                <a:solidFill>
                  <a:srgbClr val="CC0000"/>
                </a:solidFill>
              </a:rPr>
              <a:t>low, </a:t>
            </a:r>
            <a:r>
              <a:rPr lang="en-US" sz="2800" dirty="0">
                <a:solidFill>
                  <a:srgbClr val="CC0000"/>
                </a:solidFill>
              </a:rPr>
              <a:t>flow </a:t>
            </a:r>
            <a:r>
              <a:rPr lang="en-US" sz="2800" dirty="0" smtClean="0">
                <a:solidFill>
                  <a:srgbClr val="CC0000"/>
                </a:solidFill>
              </a:rPr>
              <a:t>fluctuations, and vortices</a:t>
            </a: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951990" y="3516630"/>
            <a:ext cx="52943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Ajit </a:t>
            </a:r>
            <a:r>
              <a:rPr lang="en-GB" altLang="en-US" sz="2200" dirty="0">
                <a:solidFill>
                  <a:srgbClr val="000099"/>
                </a:solidFill>
                <a:latin typeface="Verdana" panose="020B0604030504040204" pitchFamily="34" charset="0"/>
              </a:rPr>
              <a:t>M. </a:t>
            </a:r>
            <a:r>
              <a:rPr lang="en-GB" altLang="en-US" sz="22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Srivastava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Institute </a:t>
            </a: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of Physics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  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Bhubaneswar</a:t>
            </a: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, India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 Collaborators</a:t>
            </a: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: </a:t>
            </a:r>
            <a:endParaRPr lang="en-GB" altLang="en-US" sz="1600" dirty="0" smtClean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Arpan </a:t>
            </a: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Das, 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600" dirty="0" err="1" smtClean="0">
                <a:solidFill>
                  <a:srgbClr val="000099"/>
                </a:solidFill>
                <a:latin typeface="Verdana" panose="020B0604030504040204" pitchFamily="34" charset="0"/>
              </a:rPr>
              <a:t>Shreyansh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  <a:r>
              <a:rPr lang="en-GB" altLang="en-US" sz="1600" dirty="0">
                <a:solidFill>
                  <a:srgbClr val="000099"/>
                </a:solidFill>
                <a:latin typeface="Verdana" panose="020B0604030504040204" pitchFamily="34" charset="0"/>
              </a:rPr>
              <a:t>S. 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Dave  (IOP, India)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dirty="0" err="1" smtClean="0">
                <a:solidFill>
                  <a:srgbClr val="000099"/>
                </a:solidFill>
                <a:latin typeface="Verdana" panose="020B0604030504040204" pitchFamily="34" charset="0"/>
              </a:rPr>
              <a:t>Saumia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 P.S. (JINR, </a:t>
            </a:r>
            <a:r>
              <a:rPr lang="en-GB" altLang="en-US" sz="1600" dirty="0" err="1" smtClean="0">
                <a:solidFill>
                  <a:srgbClr val="000099"/>
                </a:solidFill>
                <a:latin typeface="Verdana" panose="020B0604030504040204" pitchFamily="34" charset="0"/>
              </a:rPr>
              <a:t>Dubna</a:t>
            </a:r>
            <a:r>
              <a:rPr lang="en-GB" altLang="en-US" sz="1600" dirty="0" smtClean="0">
                <a:solidFill>
                  <a:srgbClr val="000099"/>
                </a:solidFill>
                <a:latin typeface="Verdana" panose="020B0604030504040204" pitchFamily="34" charset="0"/>
              </a:rPr>
              <a:t>)</a:t>
            </a:r>
            <a:endParaRPr lang="en-GB" altLang="en-US" sz="1600" dirty="0">
              <a:solidFill>
                <a:srgbClr val="000099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03" y="872752"/>
            <a:ext cx="1150164" cy="45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6" y="889762"/>
            <a:ext cx="1204683" cy="427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03" y="1570868"/>
            <a:ext cx="4671913" cy="1466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505" y="3671838"/>
            <a:ext cx="4336360" cy="967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996" y="4827638"/>
            <a:ext cx="5560952" cy="674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87" y="102187"/>
            <a:ext cx="990300" cy="428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2490" y="84785"/>
            <a:ext cx="696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Are extracted by defining: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486" y="1805602"/>
            <a:ext cx="202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And writing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8098" y="3036994"/>
            <a:ext cx="8089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These equations are written eventually as a single equation for one unknown W (by rewriting equation for |m|</a:t>
            </a:r>
            <a:r>
              <a:rPr lang="en-US" baseline="30000" dirty="0" smtClean="0"/>
              <a:t>2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0498" y="5608135"/>
            <a:ext cx="8089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This equation is solved using Newton-Raphson method to get</a:t>
            </a:r>
          </a:p>
          <a:p>
            <a:pPr algn="l"/>
            <a:r>
              <a:rPr lang="en-US" dirty="0" smtClean="0"/>
              <a:t>W, from which other independent variables are obtained using above equations.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255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081" y="167147"/>
            <a:ext cx="870725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Limitations of the simulation: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Due to computer limitations, we use small lattice (200x200x200)</a:t>
            </a:r>
          </a:p>
          <a:p>
            <a:pPr algn="l"/>
            <a:r>
              <a:rPr lang="en-US" dirty="0"/>
              <a:t>s</a:t>
            </a:r>
            <a:r>
              <a:rPr lang="en-US" dirty="0" smtClean="0"/>
              <a:t>o small nuclei used (copper), also for small times only</a:t>
            </a:r>
          </a:p>
          <a:p>
            <a:pPr algn="l"/>
            <a:r>
              <a:rPr lang="en-US" dirty="0"/>
              <a:t>u</a:t>
            </a:r>
            <a:r>
              <a:rPr lang="en-US" dirty="0" smtClean="0"/>
              <a:t>p to maximum of 3 </a:t>
            </a:r>
            <a:r>
              <a:rPr lang="en-US" dirty="0" err="1" smtClean="0"/>
              <a:t>fm</a:t>
            </a:r>
            <a:r>
              <a:rPr lang="en-US" dirty="0" smtClean="0"/>
              <a:t> time, sometime much shorter time.</a:t>
            </a:r>
          </a:p>
          <a:p>
            <a:pPr algn="l"/>
            <a:r>
              <a:rPr lang="en-US" dirty="0" smtClean="0"/>
              <a:t>We use smaller energy CMS energy of 20 GeV, for very large</a:t>
            </a:r>
          </a:p>
          <a:p>
            <a:pPr algn="l"/>
            <a:r>
              <a:rPr lang="en-US" dirty="0"/>
              <a:t>e</a:t>
            </a:r>
            <a:r>
              <a:rPr lang="en-US" dirty="0" smtClean="0"/>
              <a:t>nergies magnetic field becomes very large near receding</a:t>
            </a:r>
          </a:p>
          <a:p>
            <a:pPr algn="l"/>
            <a:r>
              <a:rPr lang="en-US" dirty="0"/>
              <a:t>n</a:t>
            </a:r>
            <a:r>
              <a:rPr lang="en-US" dirty="0" smtClean="0"/>
              <a:t>uclei (</a:t>
            </a:r>
            <a:r>
              <a:rPr lang="en-US" dirty="0"/>
              <a:t>i</a:t>
            </a:r>
            <a:r>
              <a:rPr lang="en-US" dirty="0" smtClean="0"/>
              <a:t>t is 3+1 dimensional simulation), causing problem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With fluctuations difficult to run for long times.</a:t>
            </a:r>
          </a:p>
          <a:p>
            <a:pPr algn="l"/>
            <a:endParaRPr lang="en-US" dirty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General problem when magnetic field energy density becomes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much larger than the plasma density.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Same problem was found in other simulation also (</a:t>
            </a:r>
            <a:r>
              <a:rPr lang="en-US" dirty="0" err="1" smtClean="0">
                <a:solidFill>
                  <a:srgbClr val="FF0000"/>
                </a:solidFill>
              </a:rPr>
              <a:t>Inghrami</a:t>
            </a:r>
            <a:r>
              <a:rPr lang="en-US" dirty="0" smtClean="0">
                <a:solidFill>
                  <a:srgbClr val="FF0000"/>
                </a:solidFill>
              </a:rPr>
              <a:t> et al.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here no effect on v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was found)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For elliptic flow, we have studied details of the dependence of</a:t>
            </a:r>
          </a:p>
          <a:p>
            <a:pPr algn="l"/>
            <a:r>
              <a:rPr lang="en-US" dirty="0"/>
              <a:t>e</a:t>
            </a:r>
            <a:r>
              <a:rPr lang="en-US" dirty="0" smtClean="0"/>
              <a:t>lliptic flow on magnetic field, and it seems to crucially depend</a:t>
            </a:r>
          </a:p>
          <a:p>
            <a:pPr algn="l"/>
            <a:r>
              <a:rPr lang="en-US" dirty="0"/>
              <a:t>o</a:t>
            </a:r>
            <a:r>
              <a:rPr lang="en-US" dirty="0" smtClean="0"/>
              <a:t>n the relative profiles of B and plasma density.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We first present these results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2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96326" y="127818"/>
            <a:ext cx="770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Result-1: </a:t>
            </a:r>
            <a:r>
              <a:rPr lang="en-US" dirty="0" smtClean="0">
                <a:solidFill>
                  <a:srgbClr val="FF0000"/>
                </a:solidFill>
              </a:rPr>
              <a:t>Elliptic flow in the presence of magnetic field: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3961" y="5626028"/>
            <a:ext cx="8495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We see that magnetic field enhances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, but only up to impact parameter of about 6 </a:t>
            </a:r>
            <a:r>
              <a:rPr lang="en-US" dirty="0" err="1" smtClean="0">
                <a:solidFill>
                  <a:srgbClr val="FF0000"/>
                </a:solidFill>
              </a:rPr>
              <a:t>fm</a:t>
            </a:r>
            <a:r>
              <a:rPr lang="en-US" dirty="0" smtClean="0">
                <a:solidFill>
                  <a:srgbClr val="FF0000"/>
                </a:solidFill>
              </a:rPr>
              <a:t>, after that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suppresses it. Also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Enhancement increases for small impact parameter.  Why?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8" y="853938"/>
            <a:ext cx="6372601" cy="4468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910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48726" y="5815799"/>
            <a:ext cx="810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Note: Magnetic field almost monotonically increases with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mpact parameter.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88" y="501446"/>
            <a:ext cx="6781899" cy="4752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394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96326" y="127818"/>
            <a:ext cx="770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Elliptic flow with and without magnetic field: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53961" y="5668314"/>
            <a:ext cx="8495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We see that magnetic field enhances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 for small impact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Parameters, then enhancement decrease. Eventually, magnetic field suppresses elliptic flow.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25" y="636285"/>
            <a:ext cx="7207695" cy="5075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295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7" y="3065205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54" y="3005569"/>
            <a:ext cx="4572000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7" y="285136"/>
            <a:ext cx="4572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3" y="304793"/>
            <a:ext cx="45720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73470" y="1090"/>
            <a:ext cx="802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Magnetic field plots (top) and plasma density plots (bottom)</a:t>
            </a:r>
          </a:p>
          <a:p>
            <a:pPr algn="l"/>
            <a:r>
              <a:rPr lang="en-US" dirty="0"/>
              <a:t>f</a:t>
            </a:r>
            <a:r>
              <a:rPr lang="en-US" dirty="0" smtClean="0"/>
              <a:t>or small 1 </a:t>
            </a:r>
            <a:r>
              <a:rPr lang="en-US" dirty="0" err="1" smtClean="0"/>
              <a:t>fm</a:t>
            </a:r>
            <a:r>
              <a:rPr lang="en-US" dirty="0" smtClean="0"/>
              <a:t> (left) and large 7 </a:t>
            </a:r>
            <a:r>
              <a:rPr lang="en-US" dirty="0" err="1" smtClean="0"/>
              <a:t>fm</a:t>
            </a:r>
            <a:r>
              <a:rPr lang="en-US" dirty="0" smtClean="0"/>
              <a:t> (right) impact parameter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78012"/>
            <a:ext cx="488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Left: B contained entirely within </a:t>
            </a:r>
          </a:p>
          <a:p>
            <a:pPr algn="l"/>
            <a:r>
              <a:rPr lang="en-US" sz="1800" dirty="0" smtClean="0"/>
              <a:t>plasma region, expect enhanced v</a:t>
            </a:r>
            <a:r>
              <a:rPr lang="en-US" sz="1800" baseline="-25000" dirty="0" smtClean="0"/>
              <a:t>2 </a:t>
            </a:r>
            <a:endParaRPr lang="en-US" sz="1800" dirty="0"/>
          </a:p>
          <a:p>
            <a:pPr algn="l"/>
            <a:r>
              <a:rPr lang="en-US" sz="1800" dirty="0" smtClean="0"/>
              <a:t>from anisotropic sound speed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43723" y="5934670"/>
            <a:ext cx="460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Right: B extends well outside plasma region, expect v</a:t>
            </a:r>
            <a:r>
              <a:rPr lang="en-US" sz="1800" baseline="-25000" dirty="0" smtClean="0"/>
              <a:t>2 </a:t>
            </a:r>
            <a:r>
              <a:rPr lang="en-US" sz="1800" dirty="0"/>
              <a:t> </a:t>
            </a:r>
            <a:r>
              <a:rPr lang="en-US" sz="1800" dirty="0" smtClean="0"/>
              <a:t>suppression from flux squeezing (Lenz’s law)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64845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297" y="422786"/>
            <a:ext cx="84950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Summary of results for effect of magnetic field on elliptic flow:</a:t>
            </a:r>
          </a:p>
          <a:p>
            <a:pPr algn="l"/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accent6"/>
                </a:solidFill>
              </a:rPr>
              <a:t>If magnetic field is contained almost entirely within the plasma region,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then elliptic flow is enhanced with increasing magnetic field. This 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happens for small values of the impact parameter.</a:t>
            </a:r>
          </a:p>
          <a:p>
            <a:pPr algn="l"/>
            <a:endParaRPr lang="en-US" sz="1800" dirty="0">
              <a:solidFill>
                <a:schemeClr val="accent6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This is in accordance with the original argument of having a stiffer equation of state transverse to magnetic field direction.</a:t>
            </a:r>
          </a:p>
          <a:p>
            <a:pPr algn="l"/>
            <a:endParaRPr lang="en-US" sz="1800" dirty="0">
              <a:solidFill>
                <a:schemeClr val="accent6"/>
              </a:solidFill>
            </a:endParaRPr>
          </a:p>
          <a:p>
            <a:pPr algn="l"/>
            <a:endParaRPr lang="en-US" sz="1800" dirty="0" smtClean="0">
              <a:solidFill>
                <a:schemeClr val="accent6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However, if  the magnetic field extends well beyond the plasma region,</a:t>
            </a: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then elliptic flow is suppressed by the magnetic field. This will be in</a:t>
            </a:r>
          </a:p>
          <a:p>
            <a:pPr algn="l"/>
            <a:r>
              <a:rPr lang="en-US" sz="1800" dirty="0">
                <a:solidFill>
                  <a:schemeClr val="accent6"/>
                </a:solidFill>
              </a:rPr>
              <a:t>a</a:t>
            </a:r>
            <a:r>
              <a:rPr lang="en-US" sz="1800" dirty="0" smtClean="0">
                <a:solidFill>
                  <a:schemeClr val="accent6"/>
                </a:solidFill>
              </a:rPr>
              <a:t>ccordance with the Lenz’s law. This happens when impact parameter is large. </a:t>
            </a:r>
            <a:endParaRPr lang="en-US" sz="1800" dirty="0">
              <a:solidFill>
                <a:schemeClr val="accent6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endParaRPr lang="en-US" sz="1800" dirty="0"/>
          </a:p>
          <a:p>
            <a:pPr algn="l"/>
            <a:r>
              <a:rPr lang="en-US" sz="1800" dirty="0" smtClean="0"/>
              <a:t> Note: The simulations </a:t>
            </a:r>
            <a:r>
              <a:rPr lang="en-US" sz="1800" dirty="0"/>
              <a:t>of </a:t>
            </a:r>
            <a:r>
              <a:rPr lang="en-US" sz="1800" dirty="0" err="1"/>
              <a:t>Inghirami</a:t>
            </a:r>
            <a:r>
              <a:rPr lang="en-US" sz="1800" dirty="0"/>
              <a:t> et </a:t>
            </a:r>
            <a:r>
              <a:rPr lang="en-US" sz="1800" dirty="0" smtClean="0"/>
              <a:t>al. (arXiv:1609.03042 ) was</a:t>
            </a:r>
          </a:p>
          <a:p>
            <a:pPr algn="l"/>
            <a:r>
              <a:rPr lang="en-US" sz="1800" dirty="0"/>
              <a:t>f</a:t>
            </a:r>
            <a:r>
              <a:rPr lang="en-US" sz="1800" dirty="0" smtClean="0"/>
              <a:t>or large impact parameter, hence may have been affected by this</a:t>
            </a:r>
          </a:p>
          <a:p>
            <a:pPr algn="l"/>
            <a:r>
              <a:rPr lang="en-US" sz="1800" dirty="0" smtClean="0"/>
              <a:t>Lenz’s law suppression. 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  Important to check that simulation for small values of impact parameters.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671424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1516283"/>
            <a:ext cx="6010400" cy="4192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273" y="49162"/>
            <a:ext cx="7855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Result-2:  </a:t>
            </a:r>
            <a:r>
              <a:rPr lang="en-US" dirty="0" smtClean="0">
                <a:solidFill>
                  <a:srgbClr val="FF0000"/>
                </a:solidFill>
              </a:rPr>
              <a:t>Temporary increase of magnetic field due to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lux-rearrangement by evolving plasma density fluctuations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Evolving fluctuations can push around flux lines, leading to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emporary, localized concentration of flux.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438" y="5746974"/>
            <a:ext cx="8587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6"/>
                </a:solidFill>
              </a:rPr>
              <a:t>Important for chiral magnetic effect </a:t>
            </a:r>
            <a:r>
              <a:rPr lang="en-US" b="1" dirty="0" smtClean="0">
                <a:solidFill>
                  <a:srgbClr val="FF0000"/>
                </a:solidFill>
              </a:rPr>
              <a:t>which is sensitive to local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agnetic field (instanton size regions). </a:t>
            </a:r>
            <a:r>
              <a:rPr lang="en-US" dirty="0" smtClean="0">
                <a:solidFill>
                  <a:schemeClr val="accent6"/>
                </a:solidFill>
              </a:rPr>
              <a:t>We could only study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mall fluctuations, for large fluctuations effect can be stronger </a:t>
            </a:r>
          </a:p>
        </p:txBody>
      </p:sp>
    </p:spTree>
    <p:extLst>
      <p:ext uri="{BB962C8B-B14F-4D97-AF65-F5344CB8AC3E}">
        <p14:creationId xmlns="" xmlns:p14="http://schemas.microsoft.com/office/powerpoint/2010/main" val="35390783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68275" y="152400"/>
            <a:ext cx="8886825" cy="637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Power spectrum of flow fluctuations:  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First: brief review</a:t>
            </a:r>
            <a:endParaRPr lang="en-US" b="1" u="sng" dirty="0">
              <a:solidFill>
                <a:srgbClr val="FF0000"/>
              </a:solidFill>
            </a:endParaRPr>
          </a:p>
          <a:p>
            <a:pPr algn="l"/>
            <a:r>
              <a:rPr lang="en-US" sz="1600" dirty="0"/>
              <a:t>Mishra, </a:t>
            </a:r>
            <a:r>
              <a:rPr lang="en-US" sz="1600" dirty="0" err="1"/>
              <a:t>Mohapatra</a:t>
            </a:r>
            <a:r>
              <a:rPr lang="en-US" sz="1600" dirty="0"/>
              <a:t>, </a:t>
            </a:r>
            <a:r>
              <a:rPr lang="en-US" sz="1600" dirty="0" err="1"/>
              <a:t>Saumia</a:t>
            </a:r>
            <a:r>
              <a:rPr lang="en-US" sz="1600" dirty="0"/>
              <a:t>, AMS, PRC77, 064902 (2008); 81, </a:t>
            </a:r>
            <a:r>
              <a:rPr lang="en-US" sz="1600" dirty="0" smtClean="0"/>
              <a:t>034903(2009)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  <a:p>
            <a:pPr algn="l"/>
            <a:r>
              <a:rPr lang="en-US" dirty="0" err="1">
                <a:solidFill>
                  <a:srgbClr val="000099"/>
                </a:solidFill>
              </a:rPr>
              <a:t>Inhomogeneities</a:t>
            </a:r>
            <a:r>
              <a:rPr lang="en-US" dirty="0">
                <a:solidFill>
                  <a:srgbClr val="000099"/>
                </a:solidFill>
              </a:rPr>
              <a:t> of all scales present, even in central collisions:</a:t>
            </a:r>
            <a:r>
              <a:rPr lang="en-US" dirty="0">
                <a:solidFill>
                  <a:srgbClr val="CC0000"/>
                </a:solidFill>
              </a:rPr>
              <a:t>   Arising from initial state fluctuations </a:t>
            </a: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000099"/>
                </a:solidFill>
              </a:rPr>
              <a:t>These anisotropies were known earlier, however, they were only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discussed in the context of   determination of the eccentricity for elliptic flow </a:t>
            </a:r>
            <a:r>
              <a:rPr lang="en-US" dirty="0" smtClean="0">
                <a:solidFill>
                  <a:srgbClr val="000099"/>
                </a:solidFill>
              </a:rPr>
              <a:t>calculations.</a:t>
            </a:r>
            <a:r>
              <a:rPr lang="en-US" b="1" dirty="0" smtClean="0">
                <a:solidFill>
                  <a:srgbClr val="FF0000"/>
                </a:solidFill>
              </a:rPr>
              <a:t> Early discussions only for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, V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, V</a:t>
            </a:r>
            <a:r>
              <a:rPr lang="en-US" b="1" baseline="-25000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We </a:t>
            </a:r>
            <a:r>
              <a:rPr lang="en-US" dirty="0">
                <a:solidFill>
                  <a:srgbClr val="CC0000"/>
                </a:solidFill>
              </a:rPr>
              <a:t>argued that due to these initial state </a:t>
            </a:r>
            <a:r>
              <a:rPr lang="en-US" dirty="0" smtClean="0">
                <a:solidFill>
                  <a:srgbClr val="CC0000"/>
                </a:solidFill>
              </a:rPr>
              <a:t>fluctuations all flow </a:t>
            </a:r>
          </a:p>
          <a:p>
            <a:pPr algn="l"/>
            <a:r>
              <a:rPr lang="en-US" dirty="0" smtClean="0">
                <a:solidFill>
                  <a:srgbClr val="CC0000"/>
                </a:solidFill>
              </a:rPr>
              <a:t>coefficients will be non-zero in general:</a:t>
            </a:r>
            <a:endParaRPr lang="en-US" dirty="0">
              <a:solidFill>
                <a:srgbClr val="CC0000"/>
              </a:solidFill>
            </a:endParaRPr>
          </a:p>
          <a:p>
            <a:pPr algn="l"/>
            <a:r>
              <a:rPr lang="en-US" dirty="0">
                <a:solidFill>
                  <a:srgbClr val="CC0000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rgbClr val="CC0000"/>
                </a:solidFill>
              </a:rPr>
              <a:t>All Fourier coefficients  </a:t>
            </a:r>
            <a:r>
              <a:rPr lang="en-US" dirty="0" err="1" smtClean="0">
                <a:solidFill>
                  <a:srgbClr val="CC0000"/>
                </a:solidFill>
              </a:rPr>
              <a:t>V</a:t>
            </a:r>
            <a:r>
              <a:rPr lang="en-US" baseline="-25000" dirty="0" err="1" smtClean="0">
                <a:solidFill>
                  <a:srgbClr val="CC0000"/>
                </a:solidFill>
              </a:rPr>
              <a:t>n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r>
              <a:rPr lang="en-US" dirty="0">
                <a:solidFill>
                  <a:srgbClr val="CC0000"/>
                </a:solidFill>
              </a:rPr>
              <a:t>are of interest  (say, n=1 to 30 -40,</a:t>
            </a:r>
          </a:p>
          <a:p>
            <a:pPr algn="l"/>
            <a:r>
              <a:rPr lang="en-US" b="1" dirty="0">
                <a:solidFill>
                  <a:srgbClr val="000099"/>
                </a:solidFill>
              </a:rPr>
              <a:t>including Odd </a:t>
            </a:r>
            <a:r>
              <a:rPr lang="en-US" b="1" dirty="0" smtClean="0">
                <a:solidFill>
                  <a:srgbClr val="000099"/>
                </a:solidFill>
              </a:rPr>
              <a:t>harmonics, </a:t>
            </a:r>
            <a:r>
              <a:rPr lang="en-US" dirty="0" smtClean="0">
                <a:solidFill>
                  <a:srgbClr val="000099"/>
                </a:solidFill>
              </a:rPr>
              <a:t>these were never discussed earlier</a:t>
            </a:r>
            <a:r>
              <a:rPr lang="en-US" dirty="0">
                <a:solidFill>
                  <a:srgbClr val="000099"/>
                </a:solidFill>
              </a:rPr>
              <a:t>.</a:t>
            </a:r>
            <a:r>
              <a:rPr lang="en-US" dirty="0" smtClean="0">
                <a:solidFill>
                  <a:srgbClr val="CC0000"/>
                </a:solidFill>
              </a:rPr>
              <a:t>  </a:t>
            </a:r>
            <a:endParaRPr lang="en-US" dirty="0">
              <a:solidFill>
                <a:srgbClr val="CC0000"/>
              </a:solidFill>
            </a:endParaRPr>
          </a:p>
          <a:p>
            <a:pPr algn="l"/>
            <a:endParaRPr lang="en-US" dirty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We emphasized: Learn from CMBR power spectrum analysis: </a:t>
            </a:r>
            <a:r>
              <a:rPr lang="en-US" b="1" dirty="0" smtClean="0">
                <a:solidFill>
                  <a:srgbClr val="FF0000"/>
                </a:solidFill>
              </a:rPr>
              <a:t>Calculate </a:t>
            </a:r>
            <a:r>
              <a:rPr lang="en-US" b="1" dirty="0">
                <a:solidFill>
                  <a:srgbClr val="FF0000"/>
                </a:solidFill>
              </a:rPr>
              <a:t>root-mean-square </a:t>
            </a:r>
            <a:r>
              <a:rPr lang="en-US" b="1" dirty="0" smtClean="0">
                <a:solidFill>
                  <a:srgbClr val="FF0000"/>
                </a:solidFill>
              </a:rPr>
              <a:t>values of  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their </a:t>
            </a:r>
            <a:r>
              <a:rPr lang="en-US" b="1" dirty="0">
                <a:solidFill>
                  <a:srgbClr val="FF0000"/>
                </a:solidFill>
              </a:rPr>
              <a:t>average values.</a:t>
            </a:r>
          </a:p>
        </p:txBody>
      </p:sp>
    </p:spTree>
    <p:extLst>
      <p:ext uri="{BB962C8B-B14F-4D97-AF65-F5344CB8AC3E}">
        <p14:creationId xmlns="" xmlns:p14="http://schemas.microsoft.com/office/powerpoint/2010/main" val="2875540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228600" y="188655"/>
            <a:ext cx="8624888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For central events  average values of flow coefficients will be zero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 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(same is true even for non-central events if a coordinate frame with fixed orientation in laboratory system is used).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781300" y="601969"/>
          <a:ext cx="1600200" cy="600075"/>
        </p:xfrm>
        <a:graphic>
          <a:graphicData uri="http://schemas.openxmlformats.org/presentationml/2006/ole">
            <p:oleObj spid="_x0000_s3094" name="Equation" r:id="rId3" imgW="609600" imgH="228600" progId="Equation.3">
              <p:embed/>
            </p:oleObj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8900" y="2030975"/>
            <a:ext cx="8991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Following CMBR </a:t>
            </a:r>
            <a:r>
              <a:rPr lang="en-US" dirty="0" err="1" smtClean="0">
                <a:solidFill>
                  <a:srgbClr val="000099"/>
                </a:solidFill>
              </a:rPr>
              <a:t>analysis,we</a:t>
            </a:r>
            <a:r>
              <a:rPr lang="en-US" dirty="0" smtClean="0">
                <a:solidFill>
                  <a:srgbClr val="000099"/>
                </a:solidFill>
              </a:rPr>
              <a:t> proposed </a:t>
            </a:r>
            <a:r>
              <a:rPr lang="en-US" dirty="0">
                <a:solidFill>
                  <a:srgbClr val="000099"/>
                </a:solidFill>
              </a:rPr>
              <a:t>to calculate root-mean-square values of these flow coefficients using a lab fixed coordinate system,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And plot it for a large range of values of n = 1, 30-40 </a:t>
            </a:r>
          </a:p>
        </p:txBody>
      </p:sp>
      <p:graphicFrame>
        <p:nvGraphicFramePr>
          <p:cNvPr id="5123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959100" y="3314751"/>
          <a:ext cx="2438400" cy="728662"/>
        </p:xfrm>
        <a:graphic>
          <a:graphicData uri="http://schemas.openxmlformats.org/presentationml/2006/ole">
            <p:oleObj spid="_x0000_s3095" name="Equation" r:id="rId4" imgW="977760" imgH="291960" progId="Equation.3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4339506"/>
            <a:ext cx="859081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These values will be generally non-zero for even very large n</a:t>
            </a:r>
          </a:p>
          <a:p>
            <a:pPr algn="l"/>
            <a:r>
              <a:rPr lang="en-US" dirty="0"/>
              <a:t>and will carry important information 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Conclusion: Plot power spectrum for 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 for entire range of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alues of n. </a:t>
            </a:r>
            <a:r>
              <a:rPr lang="en-US" dirty="0" smtClean="0">
                <a:solidFill>
                  <a:srgbClr val="000099"/>
                </a:solidFill>
              </a:rPr>
              <a:t>The whole plot will have information about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Early stages of fluctuations and plasma evolution.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039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4000" y="91301"/>
            <a:ext cx="8685213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b="1" dirty="0">
                <a:solidFill>
                  <a:srgbClr val="CC0000"/>
                </a:solidFill>
              </a:rPr>
              <a:t>     Outline</a:t>
            </a:r>
            <a:r>
              <a:rPr lang="en-US" b="1" dirty="0" smtClean="0">
                <a:solidFill>
                  <a:srgbClr val="CC0000"/>
                </a:solidFill>
              </a:rPr>
              <a:t>:</a:t>
            </a:r>
            <a:endParaRPr lang="en-US" sz="1800" dirty="0" smtClean="0">
              <a:solidFill>
                <a:srgbClr val="000099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1800" dirty="0" smtClean="0">
                <a:solidFill>
                  <a:srgbClr val="000099"/>
                </a:solidFill>
              </a:rPr>
              <a:t>Magnetic </a:t>
            </a:r>
            <a:r>
              <a:rPr lang="en-US" sz="1800" dirty="0">
                <a:solidFill>
                  <a:srgbClr val="000099"/>
                </a:solidFill>
              </a:rPr>
              <a:t>field </a:t>
            </a:r>
            <a:r>
              <a:rPr lang="en-US" sz="1800" dirty="0" smtClean="0">
                <a:solidFill>
                  <a:srgbClr val="000099"/>
                </a:solidFill>
              </a:rPr>
              <a:t>in relativistic heavy-ion collision experiments.</a:t>
            </a:r>
          </a:p>
          <a:p>
            <a:pPr algn="l"/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     </a:t>
            </a:r>
            <a:r>
              <a:rPr lang="en-US" sz="1800" dirty="0">
                <a:solidFill>
                  <a:srgbClr val="000099"/>
                </a:solidFill>
              </a:rPr>
              <a:t>I</a:t>
            </a:r>
            <a:r>
              <a:rPr lang="en-US" sz="1800" dirty="0" smtClean="0">
                <a:solidFill>
                  <a:srgbClr val="000099"/>
                </a:solidFill>
              </a:rPr>
              <a:t>nterdependence of magnetic field evolution and  flow fluctuations</a:t>
            </a:r>
            <a:endParaRPr lang="en-US" sz="1800" dirty="0">
              <a:solidFill>
                <a:srgbClr val="000099"/>
              </a:solidFill>
            </a:endParaRPr>
          </a:p>
          <a:p>
            <a:pPr marL="457200" indent="-457200" algn="l"/>
            <a:r>
              <a:rPr lang="en-US" sz="1800" dirty="0">
                <a:solidFill>
                  <a:srgbClr val="000099"/>
                </a:solidFill>
              </a:rPr>
              <a:t>    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2    Enhancement </a:t>
            </a:r>
            <a:r>
              <a:rPr lang="en-US" sz="1800" dirty="0">
                <a:solidFill>
                  <a:srgbClr val="000099"/>
                </a:solidFill>
              </a:rPr>
              <a:t>of </a:t>
            </a:r>
            <a:r>
              <a:rPr lang="en-US" sz="1800" dirty="0" smtClean="0">
                <a:solidFill>
                  <a:srgbClr val="000099"/>
                </a:solidFill>
              </a:rPr>
              <a:t>elliptic flow due to magnetic field, but</a:t>
            </a:r>
          </a:p>
          <a:p>
            <a:pPr algn="l"/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en-US" sz="1800" dirty="0" smtClean="0">
                <a:solidFill>
                  <a:srgbClr val="000099"/>
                </a:solidFill>
              </a:rPr>
              <a:t>     very complex interdependence. (different results in literature ?)</a:t>
            </a:r>
            <a:endParaRPr lang="en-US" sz="1800" dirty="0"/>
          </a:p>
          <a:p>
            <a:pPr marL="457200" indent="-457200" algn="l"/>
            <a:r>
              <a:rPr lang="en-US" sz="1800" dirty="0">
                <a:solidFill>
                  <a:srgbClr val="C00000"/>
                </a:solidFill>
              </a:rPr>
              <a:t>      </a:t>
            </a:r>
            <a:r>
              <a:rPr lang="en-US" sz="1800" dirty="0" smtClean="0"/>
              <a:t>P</a:t>
            </a:r>
            <a:r>
              <a:rPr lang="en-US" sz="1800" dirty="0" smtClean="0"/>
              <a:t>ossibility </a:t>
            </a:r>
            <a:r>
              <a:rPr lang="en-US" sz="1800" dirty="0" smtClean="0"/>
              <a:t>of </a:t>
            </a:r>
            <a:r>
              <a:rPr lang="en-US" sz="1800" dirty="0"/>
              <a:t>larger  </a:t>
            </a:r>
            <a:r>
              <a:rPr lang="en-US" sz="1800" dirty="0" smtClean="0"/>
              <a:t>η/s (</a:t>
            </a:r>
            <a:r>
              <a:rPr lang="en-US" sz="1800" dirty="0" smtClean="0"/>
              <a:t>not </a:t>
            </a:r>
            <a:r>
              <a:rPr lang="en-US" sz="1800" dirty="0" err="1" smtClean="0"/>
              <a:t>sQGP</a:t>
            </a:r>
            <a:r>
              <a:rPr lang="en-US" sz="1800" dirty="0" smtClean="0"/>
              <a:t>  ?)</a:t>
            </a:r>
            <a:endParaRPr lang="en-US" sz="1600" dirty="0"/>
          </a:p>
          <a:p>
            <a:pPr marL="457200" indent="-457200" algn="l"/>
            <a:endParaRPr lang="en-US" sz="1600" dirty="0">
              <a:solidFill>
                <a:srgbClr val="000099"/>
              </a:solidFill>
            </a:endParaRPr>
          </a:p>
          <a:p>
            <a:pPr marL="457200" indent="-457200" algn="l"/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.  Relativistic Ideal </a:t>
            </a:r>
            <a:r>
              <a:rPr lang="en-US" dirty="0" err="1" smtClean="0">
                <a:solidFill>
                  <a:srgbClr val="002060"/>
                </a:solidFill>
              </a:rPr>
              <a:t>Magnetohydrodynamics</a:t>
            </a:r>
            <a:r>
              <a:rPr lang="en-US" dirty="0" smtClean="0">
                <a:solidFill>
                  <a:srgbClr val="002060"/>
                </a:solidFill>
              </a:rPr>
              <a:t>  (RMHD) simulations:</a:t>
            </a:r>
          </a:p>
          <a:p>
            <a:pPr marL="457200" indent="-457200" algn="l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 Complex effects on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, Transient increase </a:t>
            </a:r>
            <a:r>
              <a:rPr lang="en-US" dirty="0" smtClean="0"/>
              <a:t>of magnetic field</a:t>
            </a:r>
          </a:p>
          <a:p>
            <a:pPr marL="457200" indent="-457200" algn="l"/>
            <a:endParaRPr lang="en-US" dirty="0" smtClean="0"/>
          </a:p>
          <a:p>
            <a:pPr marL="457200" indent="-457200" algn="l">
              <a:buAutoNum type="arabicPeriod" startAt="4"/>
            </a:pPr>
            <a:r>
              <a:rPr lang="en-US" dirty="0" smtClean="0">
                <a:solidFill>
                  <a:srgbClr val="000099"/>
                </a:solidFill>
              </a:rPr>
              <a:t>Power spectrum of flow fluctuations: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Qualitative patterns with magnetic field and with vortices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rgbClr val="002060"/>
                </a:solidFill>
              </a:rPr>
              <a:t>5.    Deformed nuclei: </a:t>
            </a:r>
            <a:r>
              <a:rPr lang="en-US" dirty="0" smtClean="0"/>
              <a:t>Anomalous </a:t>
            </a:r>
            <a:r>
              <a:rPr lang="en-US" dirty="0" smtClean="0"/>
              <a:t>elliptic flow, </a:t>
            </a:r>
          </a:p>
          <a:p>
            <a:pPr marL="457200" indent="-457200" algn="l"/>
            <a:r>
              <a:rPr lang="en-US" dirty="0"/>
              <a:t> </a:t>
            </a:r>
            <a:r>
              <a:rPr lang="en-US" dirty="0" smtClean="0"/>
              <a:t>     quadrupole magnetic field  (beam focusing effects?)</a:t>
            </a:r>
          </a:p>
          <a:p>
            <a:pPr marL="457200" indent="-457200"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6.  </a:t>
            </a:r>
            <a:r>
              <a:rPr lang="en-US" dirty="0" smtClean="0">
                <a:solidFill>
                  <a:srgbClr val="002060"/>
                </a:solidFill>
              </a:rPr>
              <a:t> New </a:t>
            </a:r>
            <a:r>
              <a:rPr lang="en-US" dirty="0" smtClean="0">
                <a:solidFill>
                  <a:srgbClr val="002060"/>
                </a:solidFill>
              </a:rPr>
              <a:t>possibilities at FAIR,NICA?  Vortex (superfluid phase,..)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Dynamo effect for magnetic field</a:t>
            </a:r>
            <a:r>
              <a:rPr lang="en-US" dirty="0" smtClean="0"/>
              <a:t>?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7.   QCD transitions and Pulsars as sources and detectors of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ravitational waves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f12_spectrum_s"/>
          <p:cNvPicPr>
            <a:picLocks noChangeAspect="1" noChangeArrowheads="1"/>
          </p:cNvPicPr>
          <p:nvPr/>
        </p:nvPicPr>
        <p:blipFill>
          <a:blip r:embed="rId3" cstate="print"/>
          <a:srcRect r="-2505" b="49654"/>
          <a:stretch>
            <a:fillRect/>
          </a:stretch>
        </p:blipFill>
        <p:spPr bwMode="auto">
          <a:xfrm>
            <a:off x="1217613" y="620713"/>
            <a:ext cx="60785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165350" y="1876425"/>
            <a:ext cx="2103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Solid curve:</a:t>
            </a:r>
          </a:p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Prediction from</a:t>
            </a:r>
          </a:p>
          <a:p>
            <a:pPr algn="l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inflation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8263" y="206375"/>
            <a:ext cx="80184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Recall:   Acoustic peaks in CMBR anisotropy power spectrum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42900" y="4530725"/>
            <a:ext cx="88011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Can such a power spectrum be expected for heavy-ion collisions ?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So </a:t>
            </a:r>
            <a:r>
              <a:rPr lang="en-US" dirty="0">
                <a:solidFill>
                  <a:srgbClr val="000099"/>
                </a:solidFill>
              </a:rPr>
              <a:t>far we discussed:  Plot of                 for large values of n 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will give important information about initial density fluctuations.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We now discuss: Such a plot may also reveal non-trivial structure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like acoustic peaks for </a:t>
            </a:r>
            <a:r>
              <a:rPr lang="en-US" dirty="0" smtClean="0">
                <a:solidFill>
                  <a:srgbClr val="FF0000"/>
                </a:solidFill>
              </a:rPr>
              <a:t>CMBR as above.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/>
          </p:nvPr>
        </p:nvGraphicFramePr>
        <p:xfrm>
          <a:off x="4425950" y="5030788"/>
          <a:ext cx="749300" cy="619125"/>
        </p:xfrm>
        <a:graphic>
          <a:graphicData uri="http://schemas.openxmlformats.org/presentationml/2006/ole">
            <p:oleObj spid="_x0000_s4108" name="Equation" r:id="rId4" imgW="291973" imgH="241195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48774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1616" y="0"/>
            <a:ext cx="196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Focus on dip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for low n below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First peak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19907"/>
            <a:ext cx="5065713" cy="381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988" y="0"/>
            <a:ext cx="5037435" cy="310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>
            <a:off x="2971800" y="500743"/>
            <a:ext cx="1188357" cy="257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3545" y="3160849"/>
            <a:ext cx="3733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Relativistic </a:t>
            </a:r>
            <a:r>
              <a:rPr lang="en-US" sz="1800" dirty="0">
                <a:solidFill>
                  <a:srgbClr val="FF0000"/>
                </a:solidFill>
              </a:rPr>
              <a:t>Hydrodynamics 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Simulations: </a:t>
            </a:r>
            <a:r>
              <a:rPr lang="en-US" sz="1600" dirty="0" smtClean="0"/>
              <a:t>(</a:t>
            </a:r>
            <a:r>
              <a:rPr lang="en-US" sz="1600" dirty="0" err="1" smtClean="0"/>
              <a:t>Saumia</a:t>
            </a:r>
            <a:r>
              <a:rPr lang="en-US" sz="1600" dirty="0" smtClean="0"/>
              <a:t> P.S., </a:t>
            </a:r>
          </a:p>
          <a:p>
            <a:pPr algn="l"/>
            <a:r>
              <a:rPr lang="en-US" sz="1600" dirty="0" smtClean="0"/>
              <a:t>AMS, Mod. Phys. Lett. A31, </a:t>
            </a:r>
          </a:p>
          <a:p>
            <a:pPr algn="l"/>
            <a:r>
              <a:rPr lang="en-US" sz="1600" dirty="0" smtClean="0"/>
              <a:t>1650197 (2016))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5346" y="3528826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Power spectrum of </a:t>
            </a:r>
          </a:p>
          <a:p>
            <a:pPr algn="l"/>
            <a:r>
              <a:rPr lang="en-US" sz="1600" dirty="0" smtClean="0"/>
              <a:t>momentum anisotropies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3050" y="4542996"/>
            <a:ext cx="2183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Power spectrum of 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spatial anisotropies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4484915" y="3690257"/>
            <a:ext cx="359229" cy="65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 flipV="1">
            <a:off x="4408715" y="4789713"/>
            <a:ext cx="566057" cy="54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0" y="5090886"/>
            <a:ext cx="3708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Very important to understand 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suppression of low n </a:t>
            </a:r>
          </a:p>
          <a:p>
            <a:pPr algn="l"/>
            <a:r>
              <a:rPr lang="en-US" sz="1800" dirty="0" smtClean="0">
                <a:solidFill>
                  <a:srgbClr val="000099"/>
                </a:solidFill>
              </a:rPr>
              <a:t>Harmonics. </a:t>
            </a:r>
            <a:r>
              <a:rPr lang="en-US" sz="1800" dirty="0" smtClean="0">
                <a:solidFill>
                  <a:srgbClr val="FF0000"/>
                </a:solidFill>
              </a:rPr>
              <a:t>It contains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information about </a:t>
            </a:r>
            <a:r>
              <a:rPr lang="en-US" sz="1800" b="1" dirty="0" err="1" smtClean="0">
                <a:solidFill>
                  <a:srgbClr val="FF0000"/>
                </a:solidFill>
              </a:rPr>
              <a:t>freezeout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horizon size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334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4" y="147594"/>
            <a:ext cx="5406817" cy="3769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9" y="3937515"/>
            <a:ext cx="4159045" cy="290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1534" y="245806"/>
            <a:ext cx="3283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Result-3: </a:t>
            </a:r>
            <a:r>
              <a:rPr lang="en-US" dirty="0" smtClean="0">
                <a:solidFill>
                  <a:srgbClr val="FF0000"/>
                </a:solidFill>
              </a:rPr>
              <a:t>Effect of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Magnetic field on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power spectrum</a:t>
            </a:r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Top: small magnetic field: 0.1 – 0.4 m</a:t>
            </a:r>
            <a:r>
              <a:rPr lang="en-US" baseline="-250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.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Very tiny effect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1495" y="3937515"/>
            <a:ext cx="4375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Strong magnetic field 5 m</a:t>
            </a:r>
            <a:r>
              <a:rPr lang="en-US" baseline="-250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.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Significant effect, note first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f</a:t>
            </a:r>
            <a:r>
              <a:rPr lang="en-US" dirty="0" smtClean="0">
                <a:solidFill>
                  <a:srgbClr val="000099"/>
                </a:solidFill>
              </a:rPr>
              <a:t>ew flow coefficients show some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e</a:t>
            </a:r>
            <a:r>
              <a:rPr lang="en-US" dirty="0" smtClean="0">
                <a:solidFill>
                  <a:srgbClr val="000099"/>
                </a:solidFill>
              </a:rPr>
              <a:t>ven-odd power difference.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Here magnetic field put in by hand (also taken constant along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Y direction for stable simulation,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for Gauss’ law)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946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5" y="191851"/>
            <a:ext cx="4453170" cy="310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8" y="3796556"/>
            <a:ext cx="4072016" cy="2836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1495" y="3937515"/>
            <a:ext cx="4375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To show that fluctuations mask this signal we show power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s</a:t>
            </a:r>
            <a:r>
              <a:rPr lang="en-US" dirty="0" smtClean="0">
                <a:solidFill>
                  <a:srgbClr val="000099"/>
                </a:solidFill>
              </a:rPr>
              <a:t>pectrum in the presence of small magnetic field (1 m</a:t>
            </a:r>
            <a:r>
              <a:rPr lang="en-US" baseline="-250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99"/>
                </a:solidFill>
              </a:rPr>
              <a:t>2 </a:t>
            </a:r>
            <a:r>
              <a:rPr lang="en-US" dirty="0" smtClean="0">
                <a:solidFill>
                  <a:srgbClr val="000099"/>
                </a:solidFill>
              </a:rPr>
              <a:t>),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b</a:t>
            </a:r>
            <a:r>
              <a:rPr lang="en-US" dirty="0" smtClean="0">
                <a:solidFill>
                  <a:srgbClr val="000099"/>
                </a:solidFill>
              </a:rPr>
              <a:t>ut in the absence of any initial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state fluctuations. Note: even-odd effect still very strong.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6409" y="74535"/>
            <a:ext cx="45375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Much stronger magnetic field: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15 m</a:t>
            </a:r>
            <a:r>
              <a:rPr lang="en-US" baseline="-25000" dirty="0" smtClean="0">
                <a:solidFill>
                  <a:srgbClr val="000099"/>
                </a:solidFill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 . </a:t>
            </a:r>
            <a:r>
              <a:rPr lang="en-US" dirty="0" smtClean="0">
                <a:solidFill>
                  <a:srgbClr val="FF0000"/>
                </a:solidFill>
              </a:rPr>
              <a:t>Very clear even-odd power difference. Qualitative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nature. </a:t>
            </a:r>
            <a:r>
              <a:rPr lang="en-US" dirty="0">
                <a:solidFill>
                  <a:srgbClr val="000099"/>
                </a:solidFill>
              </a:rPr>
              <a:t>A</a:t>
            </a:r>
            <a:r>
              <a:rPr lang="en-US" dirty="0" smtClean="0">
                <a:solidFill>
                  <a:srgbClr val="000099"/>
                </a:solidFill>
              </a:rPr>
              <a:t>rises from reflection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s</a:t>
            </a:r>
            <a:r>
              <a:rPr lang="en-US" dirty="0" smtClean="0">
                <a:solidFill>
                  <a:srgbClr val="000099"/>
                </a:solidFill>
              </a:rPr>
              <a:t>ymmetry about the axis of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m</a:t>
            </a:r>
            <a:r>
              <a:rPr lang="en-US" dirty="0" smtClean="0">
                <a:solidFill>
                  <a:srgbClr val="000099"/>
                </a:solidFill>
              </a:rPr>
              <a:t>agnetic field, so clear effect only when B dominates over random fluctuations. 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(important implications for low l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modes of CMBR power spectrum)</a:t>
            </a:r>
          </a:p>
        </p:txBody>
      </p:sp>
    </p:spTree>
    <p:extLst>
      <p:ext uri="{BB962C8B-B14F-4D97-AF65-F5344CB8AC3E}">
        <p14:creationId xmlns="" xmlns:p14="http://schemas.microsoft.com/office/powerpoint/2010/main" val="578031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" y="3598605"/>
            <a:ext cx="7780215" cy="3007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820" y="167150"/>
            <a:ext cx="9016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Result-4:  New possibilities with deformed nucleus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different collision geometries will lead to anomalous elliptic flow: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At present: we represent these situations by producing QGP region and magnetic field independently using suitable impact parameters,</a:t>
            </a: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and then combine the two profiles as per our choice.</a:t>
            </a:r>
          </a:p>
          <a:p>
            <a:pPr marL="457200" indent="-457200" algn="l">
              <a:buAutoNum type="alphaLcParenBoth"/>
            </a:pPr>
            <a:endParaRPr lang="en-US" dirty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First consider: </a:t>
            </a:r>
            <a:r>
              <a:rPr lang="en-US" dirty="0">
                <a:solidFill>
                  <a:srgbClr val="FF0000"/>
                </a:solidFill>
              </a:rPr>
              <a:t>Elliptical plasma region, but magnetic field induces larger flow along semi-minor  axis of the ellipse, 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This should suppress v</a:t>
            </a:r>
            <a:r>
              <a:rPr lang="en-US" baseline="-25000" dirty="0" smtClean="0">
                <a:solidFill>
                  <a:srgbClr val="FF0000"/>
                </a:solidFill>
              </a:rPr>
              <a:t>2  </a:t>
            </a:r>
            <a:r>
              <a:rPr lang="en-US" dirty="0" smtClean="0">
                <a:solidFill>
                  <a:srgbClr val="FF0000"/>
                </a:solidFill>
              </a:rPr>
              <a:t>.(for B contained within plasma region)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05087" y="3657601"/>
            <a:ext cx="4404851" cy="29349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099" y="3497192"/>
            <a:ext cx="53782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Expect: larger flow along x axis from pressure gradient. Usual Elliptic flow.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But B along x axis gives stiffer eqn. of state along y axis: This should give larger flow along y axis.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Result: suppression of elliptic flow along x axis. </a:t>
            </a:r>
            <a:r>
              <a:rPr lang="en-US" dirty="0" smtClean="0"/>
              <a:t>For strong magnetic field case, it can lead to negative elliptic flow.</a:t>
            </a:r>
          </a:p>
        </p:txBody>
      </p:sp>
    </p:spTree>
    <p:extLst>
      <p:ext uri="{BB962C8B-B14F-4D97-AF65-F5344CB8AC3E}">
        <p14:creationId xmlns="" xmlns:p14="http://schemas.microsoft.com/office/powerpoint/2010/main" val="3185759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70" y="2273211"/>
            <a:ext cx="6424201" cy="4494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7" y="328224"/>
            <a:ext cx="2263626" cy="15384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981" y="196644"/>
            <a:ext cx="5346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Simulation result:</a:t>
            </a:r>
          </a:p>
          <a:p>
            <a:pPr algn="l"/>
            <a:r>
              <a:rPr lang="en-US" dirty="0" smtClean="0"/>
              <a:t>Suppression of v</a:t>
            </a:r>
            <a:r>
              <a:rPr lang="en-US" baseline="-25000" dirty="0" smtClean="0"/>
              <a:t>2</a:t>
            </a:r>
            <a:r>
              <a:rPr lang="en-US" dirty="0" smtClean="0"/>
              <a:t> due to magnetic field</a:t>
            </a:r>
          </a:p>
          <a:p>
            <a:pPr algn="l"/>
            <a:r>
              <a:rPr lang="en-US" dirty="0"/>
              <a:t>p</a:t>
            </a:r>
            <a:r>
              <a:rPr lang="en-US" dirty="0" smtClean="0"/>
              <a:t>ointing along x axis (semi-minor axis).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Full simulation for deformed nuclei:</a:t>
            </a:r>
          </a:p>
          <a:p>
            <a:pPr algn="l"/>
            <a:r>
              <a:rPr lang="en-US" dirty="0" smtClean="0"/>
              <a:t>In progress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990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3" y="2375627"/>
            <a:ext cx="7780215" cy="3007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00484" y="2230734"/>
            <a:ext cx="3667648" cy="34767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53" y="3014505"/>
            <a:ext cx="29542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Note: non-zero magnetic field arising from spectators, even when QGP region is roughly isotropic.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This magnetic field induces non-zero elliptic 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247" y="206479"/>
            <a:ext cx="7649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Another interesting possibility: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Isotropic QGP region but B gives rise to significant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non-zero elliptic flow, even without any fluctuations.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May provide a good signal for presence of initial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magnetic field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39685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8" y="2046939"/>
            <a:ext cx="6424201" cy="4474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838" y="285134"/>
            <a:ext cx="5695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Isotropic QGP region, but non-zero v</a:t>
            </a:r>
            <a:r>
              <a:rPr lang="en-US" baseline="-25000" dirty="0" smtClean="0"/>
              <a:t>2</a:t>
            </a:r>
            <a:r>
              <a:rPr lang="en-US" dirty="0" smtClean="0"/>
              <a:t> due </a:t>
            </a:r>
          </a:p>
          <a:p>
            <a:pPr algn="l"/>
            <a:r>
              <a:rPr lang="en-US" dirty="0" smtClean="0"/>
              <a:t>B, which increases monotonically with 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29" y="114082"/>
            <a:ext cx="2514309" cy="1491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547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7" y="3467678"/>
            <a:ext cx="2976635" cy="3059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39" y="2793654"/>
            <a:ext cx="4189103" cy="3994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103" y="-9834"/>
            <a:ext cx="8249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 very interesting possibility: </a:t>
            </a:r>
            <a:r>
              <a:rPr lang="en-US" dirty="0" smtClean="0">
                <a:solidFill>
                  <a:srgbClr val="000099"/>
                </a:solidFill>
              </a:rPr>
              <a:t>Crossed-configuration for 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d</a:t>
            </a:r>
            <a:r>
              <a:rPr lang="en-US" dirty="0" smtClean="0">
                <a:solidFill>
                  <a:srgbClr val="000099"/>
                </a:solidFill>
              </a:rPr>
              <a:t>eformed (Uranium) nuclei. Produced magnetic field is</a:t>
            </a:r>
          </a:p>
          <a:p>
            <a:pPr algn="l"/>
            <a:r>
              <a:rPr lang="en-US" dirty="0" err="1">
                <a:solidFill>
                  <a:srgbClr val="000099"/>
                </a:solidFill>
              </a:rPr>
              <a:t>q</a:t>
            </a:r>
            <a:r>
              <a:rPr lang="en-US" dirty="0" err="1" smtClean="0">
                <a:solidFill>
                  <a:srgbClr val="000099"/>
                </a:solidFill>
              </a:rPr>
              <a:t>uadrupolar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    Expect phenomena arising from beam focusing (along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ongitudinal direction), along with very large v</a:t>
            </a:r>
            <a:r>
              <a:rPr lang="en-US" baseline="-25000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Deviations from </a:t>
            </a:r>
            <a:r>
              <a:rPr lang="en-US" dirty="0" err="1" smtClean="0">
                <a:solidFill>
                  <a:srgbClr val="FF0000"/>
                </a:solidFill>
              </a:rPr>
              <a:t>Bjorken</a:t>
            </a:r>
            <a:r>
              <a:rPr lang="en-US" dirty="0" smtClean="0">
                <a:solidFill>
                  <a:srgbClr val="FF0000"/>
                </a:solidFill>
              </a:rPr>
              <a:t> scaling?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Under investigation at present.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09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4993025"/>
            <a:ext cx="9004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High density transition to exotic phases: </a:t>
            </a:r>
            <a:r>
              <a:rPr lang="en-US" dirty="0" err="1" smtClean="0">
                <a:solidFill>
                  <a:srgbClr val="0070C0"/>
                </a:solidFill>
              </a:rPr>
              <a:t>superfluidity</a:t>
            </a:r>
            <a:r>
              <a:rPr lang="en-US" dirty="0" smtClean="0">
                <a:solidFill>
                  <a:srgbClr val="0070C0"/>
                </a:solidFill>
              </a:rPr>
              <a:t>: Vortices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Note: Possibility of Nucleon </a:t>
            </a:r>
            <a:r>
              <a:rPr lang="en-US" dirty="0" err="1" smtClean="0">
                <a:solidFill>
                  <a:srgbClr val="FF0000"/>
                </a:solidFill>
              </a:rPr>
              <a:t>superfluidity</a:t>
            </a:r>
            <a:r>
              <a:rPr lang="en-US" dirty="0" smtClean="0">
                <a:solidFill>
                  <a:srgbClr val="FF0000"/>
                </a:solidFill>
              </a:rPr>
              <a:t> for low energy collisions ?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Qualitative effects on the power spectrum, clean signal of </a:t>
            </a:r>
            <a:r>
              <a:rPr lang="en-US" dirty="0" err="1" smtClean="0"/>
              <a:t>vorticities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488" y="202029"/>
            <a:ext cx="6509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          High baryon density phases and </a:t>
            </a:r>
            <a:r>
              <a:rPr lang="en-US" dirty="0" err="1" smtClean="0">
                <a:solidFill>
                  <a:srgbClr val="FF0000"/>
                </a:solidFill>
              </a:rPr>
              <a:t>vorticity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2265" y="1536700"/>
            <a:ext cx="2082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Recall: QCD</a:t>
            </a:r>
          </a:p>
          <a:p>
            <a:pPr algn="l"/>
            <a:r>
              <a:rPr lang="en-US" dirty="0" smtClean="0"/>
              <a:t>Phase diagram</a:t>
            </a:r>
            <a:endParaRPr lang="en-US" dirty="0"/>
          </a:p>
        </p:txBody>
      </p:sp>
      <p:grpSp>
        <p:nvGrpSpPr>
          <p:cNvPr id="74" name="Group 15"/>
          <p:cNvGrpSpPr>
            <a:grpSpLocks/>
          </p:cNvGrpSpPr>
          <p:nvPr/>
        </p:nvGrpSpPr>
        <p:grpSpPr bwMode="auto">
          <a:xfrm>
            <a:off x="4160838" y="1200150"/>
            <a:ext cx="3832225" cy="3670300"/>
            <a:chOff x="192" y="816"/>
            <a:chExt cx="2640" cy="2484"/>
          </a:xfrm>
        </p:grpSpPr>
        <p:pic>
          <p:nvPicPr>
            <p:cNvPr id="75" name="Picture 20" descr="NSAC-PhaseDia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816"/>
              <a:ext cx="2640" cy="2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864" y="206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04213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7987" y="185891"/>
            <a:ext cx="902601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Magnetic field in heavy-ion collisions:</a:t>
            </a:r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Important physics to look for: Chiral magnetic effect, chiral</a:t>
            </a:r>
          </a:p>
          <a:p>
            <a:pPr algn="l"/>
            <a:r>
              <a:rPr lang="en-US" dirty="0" err="1" smtClean="0">
                <a:solidFill>
                  <a:schemeClr val="accent6"/>
                </a:solidFill>
              </a:rPr>
              <a:t>Vortical</a:t>
            </a:r>
            <a:r>
              <a:rPr lang="en-US" dirty="0" smtClean="0">
                <a:solidFill>
                  <a:schemeClr val="accent6"/>
                </a:solidFill>
              </a:rPr>
              <a:t> effect,……..</a:t>
            </a: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Magnetic field affects every aspect of flow: enhancement of v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algn="l"/>
            <a:endParaRPr lang="en-US" dirty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Most important: Must find clean signal for the presence of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nitial magnetic field.  </a:t>
            </a:r>
            <a:r>
              <a:rPr lang="en-US" dirty="0" smtClean="0">
                <a:solidFill>
                  <a:schemeClr val="accent6"/>
                </a:solidFill>
              </a:rPr>
              <a:t>Qualitative patterns important due to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ncomplete understanding of magnetic field evolution during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v</a:t>
            </a:r>
            <a:r>
              <a:rPr lang="en-US" dirty="0" smtClean="0">
                <a:solidFill>
                  <a:schemeClr val="accent6"/>
                </a:solidFill>
              </a:rPr>
              <a:t>ery early stages of evolution.</a:t>
            </a:r>
            <a:endParaRPr lang="en-US" dirty="0">
              <a:solidFill>
                <a:schemeClr val="accent6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We start with discussion of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ffect </a:t>
            </a:r>
            <a:r>
              <a:rPr lang="en-US" dirty="0">
                <a:solidFill>
                  <a:srgbClr val="FF0000"/>
                </a:solidFill>
              </a:rPr>
              <a:t>of Magnetic </a:t>
            </a:r>
            <a:r>
              <a:rPr lang="en-US" dirty="0" smtClean="0">
                <a:solidFill>
                  <a:srgbClr val="FF0000"/>
                </a:solidFill>
              </a:rPr>
              <a:t>Field on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We earlier pointed out that initial magnetic field can enhance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e</a:t>
            </a:r>
            <a:r>
              <a:rPr lang="en-US" dirty="0" smtClean="0">
                <a:solidFill>
                  <a:srgbClr val="000099"/>
                </a:solidFill>
              </a:rPr>
              <a:t>lliptic flow  </a:t>
            </a:r>
            <a:r>
              <a:rPr lang="en-US" dirty="0" smtClean="0"/>
              <a:t>(</a:t>
            </a:r>
            <a:r>
              <a:rPr lang="en-US" sz="1800" dirty="0" err="1" smtClean="0"/>
              <a:t>Mohapatra</a:t>
            </a:r>
            <a:r>
              <a:rPr lang="en-US" sz="1800" dirty="0" smtClean="0"/>
              <a:t>, </a:t>
            </a:r>
            <a:r>
              <a:rPr lang="en-US" sz="1800" dirty="0" err="1" smtClean="0"/>
              <a:t>Saumia</a:t>
            </a:r>
            <a:r>
              <a:rPr lang="en-US" sz="1800" dirty="0" smtClean="0"/>
              <a:t>, AMS, MPLA 26, 2477 (2011)).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S</a:t>
            </a:r>
            <a:r>
              <a:rPr lang="en-US" dirty="0" smtClean="0">
                <a:solidFill>
                  <a:srgbClr val="000099"/>
                </a:solidFill>
              </a:rPr>
              <a:t>imilar enhancement confirmed by </a:t>
            </a:r>
            <a:r>
              <a:rPr lang="en-US" dirty="0" err="1" smtClean="0"/>
              <a:t>Tuchin</a:t>
            </a:r>
            <a:r>
              <a:rPr lang="en-US" dirty="0" smtClean="0"/>
              <a:t>: </a:t>
            </a:r>
            <a:r>
              <a:rPr lang="en-US" sz="1800" dirty="0" smtClean="0"/>
              <a:t>J.Phys.G39, 025010(2012)</a:t>
            </a:r>
            <a:endParaRPr lang="en-US" sz="1800" dirty="0"/>
          </a:p>
          <a:p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Later simulations: no effect found: </a:t>
            </a:r>
            <a:r>
              <a:rPr lang="en-US" sz="1800" dirty="0" err="1" smtClean="0"/>
              <a:t>Inghirami</a:t>
            </a:r>
            <a:r>
              <a:rPr lang="en-US" sz="1800" dirty="0" smtClean="0"/>
              <a:t> et al: arXiv:1609.03042</a:t>
            </a:r>
            <a:endParaRPr lang="en-US" sz="1800" dirty="0"/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Important to understand these discrepancies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Will show results of our present simulations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114300"/>
            <a:ext cx="8775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Nucleon </a:t>
            </a:r>
            <a:r>
              <a:rPr lang="en-US" dirty="0" err="1" smtClean="0">
                <a:solidFill>
                  <a:srgbClr val="000099"/>
                </a:solidFill>
              </a:rPr>
              <a:t>superfluid</a:t>
            </a:r>
            <a:r>
              <a:rPr lang="en-US" dirty="0" smtClean="0">
                <a:solidFill>
                  <a:srgbClr val="000099"/>
                </a:solidFill>
              </a:rPr>
              <a:t> vortices play crucial role in understanding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of pulsar glitches. </a:t>
            </a:r>
            <a:r>
              <a:rPr lang="en-US" dirty="0" smtClean="0">
                <a:solidFill>
                  <a:srgbClr val="FF0000"/>
                </a:solidFill>
              </a:rPr>
              <a:t>Only theoretically investigated  so far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Proposal</a:t>
            </a:r>
            <a:r>
              <a:rPr lang="en-US" dirty="0" smtClean="0"/>
              <a:t>: Very low energy collisions of neutron rich nuclei</a:t>
            </a:r>
          </a:p>
          <a:p>
            <a:pPr algn="l"/>
            <a:r>
              <a:rPr lang="en-US" dirty="0" smtClean="0"/>
              <a:t>(possibly </a:t>
            </a:r>
            <a:r>
              <a:rPr lang="en-US" dirty="0" err="1" smtClean="0"/>
              <a:t>superheavy</a:t>
            </a:r>
            <a:r>
              <a:rPr lang="en-US" dirty="0" smtClean="0"/>
              <a:t>, near neutron </a:t>
            </a:r>
            <a:r>
              <a:rPr lang="en-US" dirty="0" err="1" smtClean="0"/>
              <a:t>dripline</a:t>
            </a:r>
            <a:r>
              <a:rPr lang="en-US" dirty="0" smtClean="0"/>
              <a:t>) may create</a:t>
            </a:r>
          </a:p>
          <a:p>
            <a:pPr algn="l"/>
            <a:r>
              <a:rPr lang="en-US" dirty="0" smtClean="0"/>
              <a:t>bulk phase of nucleon </a:t>
            </a:r>
            <a:r>
              <a:rPr lang="en-US" dirty="0" err="1" smtClean="0"/>
              <a:t>superfluidity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                    Possible at FAIR and NICA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Then our signals can establish nucleon </a:t>
            </a:r>
            <a:r>
              <a:rPr lang="en-US" dirty="0" err="1" smtClean="0">
                <a:solidFill>
                  <a:srgbClr val="000099"/>
                </a:solidFill>
              </a:rPr>
              <a:t>superfluid</a:t>
            </a:r>
            <a:r>
              <a:rPr lang="en-US" dirty="0" smtClean="0">
                <a:solidFill>
                  <a:srgbClr val="000099"/>
                </a:solidFill>
              </a:rPr>
              <a:t> vortices and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investigate their properties under direct experimental control.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Very important for understanding of neutron star properties.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We have carried out </a:t>
            </a:r>
            <a:r>
              <a:rPr lang="en-US" dirty="0" err="1" smtClean="0">
                <a:solidFill>
                  <a:srgbClr val="000099"/>
                </a:solidFill>
              </a:rPr>
              <a:t>UrQMD</a:t>
            </a:r>
            <a:r>
              <a:rPr lang="en-US" dirty="0" smtClean="0">
                <a:solidFill>
                  <a:srgbClr val="000099"/>
                </a:solidFill>
              </a:rPr>
              <a:t> simulations:  Possible to get temperatures of few </a:t>
            </a:r>
            <a:r>
              <a:rPr lang="en-US" dirty="0" err="1" smtClean="0">
                <a:solidFill>
                  <a:srgbClr val="000099"/>
                </a:solidFill>
              </a:rPr>
              <a:t>MeV</a:t>
            </a:r>
            <a:r>
              <a:rPr lang="en-US" dirty="0" smtClean="0">
                <a:solidFill>
                  <a:srgbClr val="000099"/>
                </a:solidFill>
              </a:rPr>
              <a:t> for nucleonic system for 1 </a:t>
            </a:r>
            <a:r>
              <a:rPr lang="en-US" dirty="0" err="1" smtClean="0">
                <a:solidFill>
                  <a:srgbClr val="000099"/>
                </a:solidFill>
              </a:rPr>
              <a:t>GeV</a:t>
            </a:r>
            <a:r>
              <a:rPr lang="en-US" dirty="0" smtClean="0">
                <a:solidFill>
                  <a:srgbClr val="000099"/>
                </a:solidFill>
              </a:rPr>
              <a:t> beam energy collision (U-U). </a:t>
            </a:r>
            <a:endParaRPr lang="en-US" dirty="0" smtClean="0">
              <a:solidFill>
                <a:srgbClr val="000099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Smaller temperature will be better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Nucleon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transition </a:t>
            </a:r>
            <a:r>
              <a:rPr lang="en-US" dirty="0" err="1" smtClean="0">
                <a:solidFill>
                  <a:srgbClr val="FF0000"/>
                </a:solidFill>
              </a:rPr>
              <a:t>temperautre</a:t>
            </a:r>
            <a:r>
              <a:rPr lang="en-US" dirty="0" smtClean="0">
                <a:solidFill>
                  <a:srgbClr val="FF0000"/>
                </a:solidFill>
              </a:rPr>
              <a:t>: 0.2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to 5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88" y="2194167"/>
            <a:ext cx="812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sz="1600" dirty="0" err="1" smtClean="0">
                <a:solidFill>
                  <a:srgbClr val="FF0000"/>
                </a:solidFill>
              </a:rPr>
              <a:t>Arpan</a:t>
            </a:r>
            <a:r>
              <a:rPr lang="en-US" sz="1600" dirty="0" smtClean="0">
                <a:solidFill>
                  <a:srgbClr val="FF0000"/>
                </a:solidFill>
              </a:rPr>
              <a:t> Das, </a:t>
            </a:r>
            <a:r>
              <a:rPr lang="en-US" sz="1600" dirty="0" err="1" smtClean="0">
                <a:solidFill>
                  <a:srgbClr val="FF0000"/>
                </a:solidFill>
              </a:rPr>
              <a:t>Shreyansh</a:t>
            </a:r>
            <a:r>
              <a:rPr lang="en-US" sz="1600" dirty="0" smtClean="0">
                <a:solidFill>
                  <a:srgbClr val="FF0000"/>
                </a:solidFill>
              </a:rPr>
              <a:t> Dave, </a:t>
            </a:r>
            <a:r>
              <a:rPr lang="en-US" sz="1600" dirty="0" err="1" smtClean="0">
                <a:solidFill>
                  <a:srgbClr val="FF0000"/>
                </a:solidFill>
              </a:rPr>
              <a:t>Somnath</a:t>
            </a:r>
            <a:r>
              <a:rPr lang="en-US" sz="1600" dirty="0" smtClean="0">
                <a:solidFill>
                  <a:srgbClr val="FF0000"/>
                </a:solidFill>
              </a:rPr>
              <a:t> De,  AMS</a:t>
            </a:r>
            <a:r>
              <a:rPr lang="en-US" sz="1400" dirty="0" smtClean="0">
                <a:solidFill>
                  <a:srgbClr val="FF0000"/>
                </a:solidFill>
              </a:rPr>
              <a:t>, </a:t>
            </a:r>
            <a:r>
              <a:rPr lang="en-IN" sz="1400" dirty="0" smtClean="0"/>
              <a:t>MPLA 32, 1750170 (2017)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75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" y="88900"/>
            <a:ext cx="89530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Results of relativistic hydrodynamics simulations with two-fluid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picture of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(normal component and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component)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Qualitatively different features of flow pattern and power spectrum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Signalling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superfluid</a:t>
            </a:r>
            <a:r>
              <a:rPr lang="en-US" dirty="0" smtClean="0">
                <a:solidFill>
                  <a:srgbClr val="FF0000"/>
                </a:solidFill>
              </a:rPr>
              <a:t> transition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196" y="5994400"/>
            <a:ext cx="6806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Velocity profile at central rapidity without (left) and</a:t>
            </a:r>
          </a:p>
          <a:p>
            <a:pPr algn="l"/>
            <a:r>
              <a:rPr lang="en-US" dirty="0" smtClean="0"/>
              <a:t>With (right) vortices: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–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dirty="0" smtClean="0"/>
              <a:t> = 0.84 fm/c</a:t>
            </a:r>
            <a:endParaRPr lang="en-US" dirty="0"/>
          </a:p>
        </p:txBody>
      </p:sp>
      <p:pic>
        <p:nvPicPr>
          <p:cNvPr id="271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78351" y="265865"/>
            <a:ext cx="3951885" cy="707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5120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475" y="762000"/>
            <a:ext cx="577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Strong negative elliptic flow due to vortices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89" y="1409701"/>
            <a:ext cx="7336086" cy="51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77476" y="1781145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x </a:t>
            </a:r>
            <a:r>
              <a:rPr lang="en-US" sz="1200" dirty="0" smtClean="0">
                <a:latin typeface="Symbol" pitchFamily="18" charset="2"/>
              </a:rPr>
              <a:t>= </a:t>
            </a:r>
            <a:r>
              <a:rPr lang="en-US" sz="1200" dirty="0" smtClean="0"/>
              <a:t>0.7 fm,v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=0.3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898076" y="2085945"/>
            <a:ext cx="1561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x </a:t>
            </a:r>
            <a:r>
              <a:rPr lang="en-US" sz="1200" dirty="0" smtClean="0">
                <a:latin typeface="Symbol" pitchFamily="18" charset="2"/>
              </a:rPr>
              <a:t>= </a:t>
            </a:r>
            <a:r>
              <a:rPr lang="en-US" sz="1200" dirty="0" smtClean="0"/>
              <a:t>0.4 fm,v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=0.5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94161" y="1562100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T=25 </a:t>
            </a:r>
            <a:r>
              <a:rPr lang="en-US" sz="1400" dirty="0" err="1" smtClean="0"/>
              <a:t>MeV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86707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900" y="1003300"/>
            <a:ext cx="6291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Strong directed flow in the presence of vortices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9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41527" y="508002"/>
            <a:ext cx="4775238" cy="703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0167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300" y="825500"/>
            <a:ext cx="8682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 certain cases: different powers in even-odd harmonics in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The presence of vortices during initial stages: Could be probed by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Thermal photon elliptic flow, or peripheral collisions</a:t>
            </a:r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2197100"/>
            <a:ext cx="6346825" cy="44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2311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70183" y="393293"/>
            <a:ext cx="8449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Dynamo effect ?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With Superfluid vortices at FAIR and NICA: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(Arpan Das, </a:t>
            </a:r>
            <a:r>
              <a:rPr lang="en-US" dirty="0" err="1" smtClean="0">
                <a:solidFill>
                  <a:srgbClr val="000099"/>
                </a:solidFill>
              </a:rPr>
              <a:t>Shreyansh</a:t>
            </a:r>
            <a:r>
              <a:rPr lang="en-US" dirty="0" smtClean="0">
                <a:solidFill>
                  <a:srgbClr val="000099"/>
                </a:solidFill>
              </a:rPr>
              <a:t> S. Dave, AMS: 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dirty="0" err="1" smtClean="0">
                <a:solidFill>
                  <a:srgbClr val="000099"/>
                </a:solidFill>
              </a:rPr>
              <a:t>arXiv</a:t>
            </a:r>
            <a:r>
              <a:rPr lang="en-US" dirty="0" smtClean="0">
                <a:solidFill>
                  <a:srgbClr val="000099"/>
                </a:solidFill>
              </a:rPr>
              <a:t>: 1607.00480)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This can lead to remarkable possibilities: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Vortices (turbulence) are known to strongly increase magnetic field, the so-called Dynamo effect.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We studied evolution of magnetic field in the presence of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v</a:t>
            </a:r>
            <a:r>
              <a:rPr lang="en-US" dirty="0" smtClean="0">
                <a:solidFill>
                  <a:srgbClr val="000099"/>
                </a:solidFill>
              </a:rPr>
              <a:t>ortex configuration (as per our above paper).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We see strong increase in the magnetic field in the presence of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v</a:t>
            </a:r>
            <a:r>
              <a:rPr lang="en-US" dirty="0" smtClean="0">
                <a:solidFill>
                  <a:srgbClr val="000099"/>
                </a:solidFill>
              </a:rPr>
              <a:t>ortices. 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Note: Dynamo effect for ideal MHD may be possible in strong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flux-folding regime as expected in the presence of vortices.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965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03" y="1351941"/>
            <a:ext cx="7091095" cy="4950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753" y="245806"/>
            <a:ext cx="801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Central magnetic field evolution in presence of vortices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(Cu-Cu, impact parameter 2 </a:t>
            </a:r>
            <a:r>
              <a:rPr lang="en-US" dirty="0" err="1" smtClean="0">
                <a:solidFill>
                  <a:srgbClr val="FF0000"/>
                </a:solidFill>
              </a:rPr>
              <a:t>fm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917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8" y="127000"/>
            <a:ext cx="89288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Signals from Neutron stars </a:t>
            </a:r>
            <a:r>
              <a:rPr lang="en-US" sz="1600" dirty="0" smtClean="0">
                <a:solidFill>
                  <a:schemeClr val="accent6"/>
                </a:solidFill>
              </a:rPr>
              <a:t>(</a:t>
            </a:r>
            <a:r>
              <a:rPr lang="en-US" sz="1600" dirty="0" err="1" smtClean="0">
                <a:solidFill>
                  <a:schemeClr val="accent6"/>
                </a:solidFill>
              </a:rPr>
              <a:t>Partha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Bagchi</a:t>
            </a:r>
            <a:r>
              <a:rPr lang="en-US" sz="1600" dirty="0" smtClean="0">
                <a:solidFill>
                  <a:schemeClr val="accent6"/>
                </a:solidFill>
              </a:rPr>
              <a:t>, </a:t>
            </a:r>
            <a:r>
              <a:rPr lang="en-US" sz="1600" dirty="0" err="1" smtClean="0">
                <a:solidFill>
                  <a:schemeClr val="accent6"/>
                </a:solidFill>
              </a:rPr>
              <a:t>Arpan</a:t>
            </a:r>
            <a:r>
              <a:rPr lang="en-US" sz="1600" dirty="0" smtClean="0">
                <a:solidFill>
                  <a:schemeClr val="accent6"/>
                </a:solidFill>
              </a:rPr>
              <a:t> Das,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1600" dirty="0" err="1" smtClean="0">
                <a:solidFill>
                  <a:schemeClr val="accent6"/>
                </a:solidFill>
              </a:rPr>
              <a:t>Biswanath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Layek</a:t>
            </a:r>
            <a:r>
              <a:rPr lang="en-US" sz="1600" dirty="0" smtClean="0">
                <a:solidFill>
                  <a:schemeClr val="accent6"/>
                </a:solidFill>
              </a:rPr>
              <a:t>, AMS, PLB, 747, 120 (2015))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Phase transitions and density fluctuations: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Density fluctuations inevitably arise during phase transitions: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First order transition:  </a:t>
            </a:r>
            <a:r>
              <a:rPr lang="en-US" dirty="0" smtClean="0">
                <a:solidFill>
                  <a:srgbClr val="000099"/>
                </a:solidFill>
              </a:rPr>
              <a:t>random bubble </a:t>
            </a:r>
            <a:r>
              <a:rPr lang="en-US" dirty="0" err="1" smtClean="0">
                <a:solidFill>
                  <a:srgbClr val="000099"/>
                </a:solidFill>
              </a:rPr>
              <a:t>nucleations</a:t>
            </a:r>
            <a:r>
              <a:rPr lang="en-US" dirty="0" smtClean="0">
                <a:solidFill>
                  <a:srgbClr val="000099"/>
                </a:solidFill>
              </a:rPr>
              <a:t> lead to density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fluctuations, with typical distance scales of inter-bubble separation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Second order transition, or smooth cross-over: 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Density fluctuations  with size scale of correlation domains, scale invariant density fluctuations in critical regime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In any transition/cross-over: large scale density fluctuations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inevitably arise if topological defects are produced 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If density fluctuations arise in the core of a pulsar, it will affect</a:t>
            </a:r>
          </a:p>
          <a:p>
            <a:pPr algn="l"/>
            <a:r>
              <a:rPr lang="en-US" dirty="0" smtClean="0"/>
              <a:t>its moment of inertia (MI) and </a:t>
            </a:r>
            <a:r>
              <a:rPr lang="en-US" dirty="0" err="1" smtClean="0"/>
              <a:t>quadrupole</a:t>
            </a:r>
            <a:r>
              <a:rPr lang="en-US" dirty="0" smtClean="0"/>
              <a:t> moment Q: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Can be detected by precision measurements of pulse shape/timing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Implications of phase transition in the pulsar core: 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Rapid changes in Pulsar timings and Gravitational waves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Transient changes in the off-diagonal components of MI and Q</a:t>
            </a:r>
          </a:p>
          <a:p>
            <a:pPr algn="l"/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These are distinctive predictions of our model. Changes in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Off-diagonal components will lead to wobbling of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star (on top of any present initially).  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This will lead to modulation of pulse intensity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as the direction of radiation emission wobbles.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Thus, our model predicts that in association with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rapid changes in pulsar timings, there should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be modulation in pulse intensities.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This is distinctive prediction of our model. Vortex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de-pinning model cannot lead to off-diagonal  components of MI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(all vortices point along the rotation axis).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pulsa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484" y="1651000"/>
            <a:ext cx="2645116" cy="2565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Rapid changes in </a:t>
            </a:r>
            <a:r>
              <a:rPr lang="en-US" b="1" dirty="0" err="1" smtClean="0">
                <a:solidFill>
                  <a:srgbClr val="FF0000"/>
                </a:solidFill>
              </a:rPr>
              <a:t>quadrupole</a:t>
            </a:r>
            <a:r>
              <a:rPr lang="en-US" b="1" dirty="0" smtClean="0">
                <a:solidFill>
                  <a:srgbClr val="FF0000"/>
                </a:solidFill>
              </a:rPr>
              <a:t> moment Q will lead to gravitational waves.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Note: small value of Q/I arising from density fluctuations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(about 10</a:t>
            </a:r>
            <a:r>
              <a:rPr lang="en-US" sz="2200" baseline="30000" dirty="0" smtClean="0">
                <a:solidFill>
                  <a:srgbClr val="000099"/>
                </a:solidFill>
              </a:rPr>
              <a:t>-10</a:t>
            </a:r>
            <a:r>
              <a:rPr lang="en-US" dirty="0" smtClean="0">
                <a:solidFill>
                  <a:srgbClr val="000099"/>
                </a:solidFill>
              </a:rPr>
              <a:t>) is more than compensated by the very short time 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scale of microseconds.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Gravitational wave power  ~ 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Fastest time scale for conventional mechanism of gravitational wave</a:t>
            </a: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emission is milliseconds (from rotation), with Q/I of order 1/1000. 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Here Q/I is about 10</a:t>
            </a:r>
            <a:r>
              <a:rPr lang="en-US" sz="2200" baseline="30000" dirty="0" smtClean="0">
                <a:solidFill>
                  <a:srgbClr val="000099"/>
                </a:solidFill>
              </a:rPr>
              <a:t>-10</a:t>
            </a:r>
            <a:r>
              <a:rPr lang="en-US" dirty="0" smtClean="0">
                <a:solidFill>
                  <a:srgbClr val="000099"/>
                </a:solidFill>
              </a:rPr>
              <a:t>, but time scale  is at most microseconds.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In fact, for topological defect induced  density fluctuations, the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time scale can be much shorter as defect network coarsens very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fast.</a:t>
            </a:r>
          </a:p>
          <a:p>
            <a:pPr algn="l"/>
            <a:endParaRPr lang="en-US" dirty="0" smtClean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Thus density fluctuations arising during phase transitions in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compact astrophysical objects, like neutron stars, may provide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a new source of gravitational radiation.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970338" y="2411413"/>
          <a:ext cx="508000" cy="463550"/>
        </p:xfrm>
        <a:graphic>
          <a:graphicData uri="http://schemas.openxmlformats.org/presentationml/2006/ole">
            <p:oleObj spid="_x0000_s52226" name="Equation" r:id="rId3" imgW="291960" imgH="2664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7987" y="18743"/>
            <a:ext cx="90260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Complex factors affect elliptic flow (in fact, every aspect of flow)</a:t>
            </a:r>
          </a:p>
          <a:p>
            <a:pPr algn="l"/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 the presence of magnetic field: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Briefly recall basic physics of our original argument: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>
                <a:solidFill>
                  <a:srgbClr val="002060"/>
                </a:solidFill>
              </a:rPr>
              <a:t>presence of magnetic field, there are </a:t>
            </a:r>
            <a:r>
              <a:rPr lang="en-US" dirty="0" smtClean="0">
                <a:solidFill>
                  <a:srgbClr val="002060"/>
                </a:solidFill>
              </a:rPr>
              <a:t>different </a:t>
            </a:r>
            <a:r>
              <a:rPr lang="en-US" dirty="0">
                <a:solidFill>
                  <a:srgbClr val="002060"/>
                </a:solidFill>
              </a:rPr>
              <a:t>types of waves in the </a:t>
            </a:r>
            <a:r>
              <a:rPr lang="en-US" dirty="0" smtClean="0">
                <a:solidFill>
                  <a:srgbClr val="002060"/>
                </a:solidFill>
              </a:rPr>
              <a:t>plasma. </a:t>
            </a:r>
            <a:r>
              <a:rPr lang="en-US" dirty="0" smtClean="0">
                <a:solidFill>
                  <a:srgbClr val="003300"/>
                </a:solidFill>
              </a:rPr>
              <a:t>Fast </a:t>
            </a:r>
            <a:r>
              <a:rPr lang="en-US" dirty="0" err="1">
                <a:solidFill>
                  <a:srgbClr val="003300"/>
                </a:solidFill>
              </a:rPr>
              <a:t>magnetosonic</a:t>
            </a:r>
            <a:r>
              <a:rPr lang="en-US" dirty="0">
                <a:solidFill>
                  <a:srgbClr val="003300"/>
                </a:solidFill>
              </a:rPr>
              <a:t> waves: </a:t>
            </a:r>
            <a:r>
              <a:rPr lang="en-US" dirty="0" smtClean="0">
                <a:solidFill>
                  <a:srgbClr val="003300"/>
                </a:solidFill>
              </a:rPr>
              <a:t>Generalized </a:t>
            </a:r>
            <a:r>
              <a:rPr lang="en-US" dirty="0">
                <a:solidFill>
                  <a:srgbClr val="003300"/>
                </a:solidFill>
              </a:rPr>
              <a:t>sound waves with </a:t>
            </a:r>
            <a:r>
              <a:rPr lang="en-US" dirty="0" smtClean="0">
                <a:solidFill>
                  <a:srgbClr val="003300"/>
                </a:solidFill>
              </a:rPr>
              <a:t>significant contributions </a:t>
            </a:r>
            <a:r>
              <a:rPr lang="en-US" dirty="0">
                <a:solidFill>
                  <a:srgbClr val="003300"/>
                </a:solidFill>
              </a:rPr>
              <a:t>from the magnetic pressure</a:t>
            </a:r>
            <a:r>
              <a:rPr lang="en-US" dirty="0" smtClean="0">
                <a:solidFill>
                  <a:srgbClr val="003300"/>
                </a:solidFill>
              </a:rPr>
              <a:t>.</a:t>
            </a:r>
          </a:p>
          <a:p>
            <a:pPr algn="l"/>
            <a:endParaRPr lang="en-US" dirty="0">
              <a:solidFill>
                <a:srgbClr val="003300"/>
              </a:solidFill>
            </a:endParaRPr>
          </a:p>
          <a:p>
            <a:pPr algn="l"/>
            <a:r>
              <a:rPr lang="en-US" dirty="0" smtClean="0">
                <a:solidFill>
                  <a:srgbClr val="003300"/>
                </a:solidFill>
              </a:rPr>
              <a:t>Basically, distortions of magnetic field in transverse direction</a:t>
            </a:r>
          </a:p>
          <a:p>
            <a:pPr algn="l"/>
            <a:r>
              <a:rPr lang="en-US" dirty="0">
                <a:solidFill>
                  <a:srgbClr val="003300"/>
                </a:solidFill>
              </a:rPr>
              <a:t>c</a:t>
            </a:r>
            <a:r>
              <a:rPr lang="en-US" dirty="0" smtClean="0">
                <a:solidFill>
                  <a:srgbClr val="003300"/>
                </a:solidFill>
              </a:rPr>
              <a:t>osts energy, equation of state stiffer in that direction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" y="3948902"/>
            <a:ext cx="4274476" cy="2540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3282" y="3437625"/>
            <a:ext cx="470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Expect larger sound speed in transverse direction.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Flow velocity proportional to c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/>
              <a:t>S</a:t>
            </a:r>
            <a:r>
              <a:rPr lang="en-US" dirty="0" smtClean="0"/>
              <a:t>o we argued: Flow in x direction</a:t>
            </a:r>
          </a:p>
          <a:p>
            <a:pPr algn="l"/>
            <a:r>
              <a:rPr lang="en-US" dirty="0"/>
              <a:t>w</a:t>
            </a:r>
            <a:r>
              <a:rPr lang="en-US" dirty="0" smtClean="0"/>
              <a:t>ill be enhanced, while in y direction will not change: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Conclusion was: B increases v</a:t>
            </a:r>
            <a:r>
              <a:rPr lang="en-US" baseline="-25000" dirty="0" smtClean="0"/>
              <a:t>2</a:t>
            </a:r>
            <a:r>
              <a:rPr lang="en-US" dirty="0" smtClean="0"/>
              <a:t> .</a:t>
            </a:r>
          </a:p>
        </p:txBody>
      </p:sp>
    </p:spTree>
    <p:extLst>
      <p:ext uri="{BB962C8B-B14F-4D97-AF65-F5344CB8AC3E}">
        <p14:creationId xmlns="" xmlns:p14="http://schemas.microsoft.com/office/powerpoint/2010/main" val="1452098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" y="38100"/>
            <a:ext cx="9055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 smtClean="0">
                <a:solidFill>
                  <a:srgbClr val="000099"/>
                </a:solidFill>
              </a:rPr>
              <a:t>Present work: </a:t>
            </a:r>
            <a:r>
              <a:rPr lang="en-IN" b="1" dirty="0" smtClean="0">
                <a:solidFill>
                  <a:srgbClr val="FF0000"/>
                </a:solidFill>
              </a:rPr>
              <a:t>Pulsars as Weber gravitational wave detectors: </a:t>
            </a:r>
          </a:p>
          <a:p>
            <a:pPr algn="l"/>
            <a:r>
              <a:rPr lang="en-IN" dirty="0" smtClean="0"/>
              <a:t>       </a:t>
            </a:r>
            <a:r>
              <a:rPr lang="en-IN" sz="1600" dirty="0" smtClean="0">
                <a:solidFill>
                  <a:srgbClr val="000099"/>
                </a:solidFill>
              </a:rPr>
              <a:t>(</a:t>
            </a:r>
            <a:r>
              <a:rPr lang="en-IN" sz="1600" dirty="0" err="1" smtClean="0">
                <a:solidFill>
                  <a:srgbClr val="000099"/>
                </a:solidFill>
              </a:rPr>
              <a:t>Arpan</a:t>
            </a:r>
            <a:r>
              <a:rPr lang="en-IN" sz="1600" dirty="0" smtClean="0">
                <a:solidFill>
                  <a:srgbClr val="000099"/>
                </a:solidFill>
              </a:rPr>
              <a:t> das, </a:t>
            </a:r>
            <a:r>
              <a:rPr lang="en-IN" sz="1600" dirty="0" err="1" smtClean="0">
                <a:solidFill>
                  <a:srgbClr val="000099"/>
                </a:solidFill>
              </a:rPr>
              <a:t>Shreyansh</a:t>
            </a:r>
            <a:r>
              <a:rPr lang="en-IN" sz="1600" dirty="0" smtClean="0">
                <a:solidFill>
                  <a:srgbClr val="000099"/>
                </a:solidFill>
              </a:rPr>
              <a:t> Dave, </a:t>
            </a:r>
            <a:r>
              <a:rPr lang="en-IN" sz="1600" dirty="0" err="1" smtClean="0">
                <a:solidFill>
                  <a:srgbClr val="000099"/>
                </a:solidFill>
              </a:rPr>
              <a:t>Oindrila</a:t>
            </a:r>
            <a:r>
              <a:rPr lang="en-IN" sz="1600" dirty="0" smtClean="0">
                <a:solidFill>
                  <a:srgbClr val="000099"/>
                </a:solidFill>
              </a:rPr>
              <a:t> </a:t>
            </a:r>
            <a:r>
              <a:rPr lang="en-IN" sz="1600" dirty="0" err="1" smtClean="0">
                <a:solidFill>
                  <a:srgbClr val="000099"/>
                </a:solidFill>
              </a:rPr>
              <a:t>Ganguly</a:t>
            </a:r>
            <a:r>
              <a:rPr lang="en-IN" sz="1600" dirty="0" smtClean="0">
                <a:solidFill>
                  <a:srgbClr val="000099"/>
                </a:solidFill>
              </a:rPr>
              <a:t>, AMS,</a:t>
            </a:r>
            <a:r>
              <a:rPr lang="en-IN" sz="1600" dirty="0" smtClean="0"/>
              <a:t> arXiv:1804.00453</a:t>
            </a:r>
            <a:r>
              <a:rPr lang="en-IN" sz="1600" dirty="0" smtClean="0">
                <a:solidFill>
                  <a:srgbClr val="000099"/>
                </a:solidFill>
              </a:rPr>
              <a:t>) </a:t>
            </a:r>
          </a:p>
          <a:p>
            <a:pPr algn="l"/>
            <a:endParaRPr lang="en-IN" sz="1600" dirty="0" smtClean="0">
              <a:solidFill>
                <a:srgbClr val="000099"/>
              </a:solidFill>
            </a:endParaRPr>
          </a:p>
          <a:p>
            <a:pPr algn="l"/>
            <a:r>
              <a:rPr lang="en-IN" dirty="0" smtClean="0">
                <a:solidFill>
                  <a:srgbClr val="FF0000"/>
                </a:solidFill>
              </a:rPr>
              <a:t>A gravitational wave passing through a pulsar will lead to a variation in the moment of inertia of the pulsar affecting its </a:t>
            </a:r>
            <a:r>
              <a:rPr lang="en-IN" dirty="0" smtClean="0">
                <a:solidFill>
                  <a:srgbClr val="FF0000"/>
                </a:solidFill>
              </a:rPr>
              <a:t>rotation.</a:t>
            </a:r>
            <a:endParaRPr lang="en-IN" dirty="0" smtClean="0">
              <a:solidFill>
                <a:srgbClr val="FF0000"/>
              </a:solidFill>
            </a:endParaRPr>
          </a:p>
          <a:p>
            <a:pPr algn="l"/>
            <a:r>
              <a:rPr lang="en-IN" dirty="0" smtClean="0"/>
              <a:t>This </a:t>
            </a:r>
            <a:r>
              <a:rPr lang="en-IN" dirty="0" smtClean="0"/>
              <a:t>will affect the extremely accurately measured spin rate of the pulsar as well as its pulse profile  (depending on source direction). </a:t>
            </a:r>
          </a:p>
          <a:p>
            <a:pPr algn="l"/>
            <a:endParaRPr lang="en-IN" dirty="0" smtClean="0"/>
          </a:p>
          <a:p>
            <a:pPr algn="l"/>
            <a:r>
              <a:rPr lang="en-IN" dirty="0" smtClean="0"/>
              <a:t>The effect will be </a:t>
            </a:r>
            <a:r>
              <a:rPr lang="en-IN" dirty="0" smtClean="0">
                <a:solidFill>
                  <a:srgbClr val="FF0000"/>
                </a:solidFill>
              </a:rPr>
              <a:t>most pronounced at resonance </a:t>
            </a:r>
            <a:r>
              <a:rPr lang="en-IN" dirty="0" smtClean="0">
                <a:solidFill>
                  <a:srgbClr val="FF0000"/>
                </a:solidFill>
              </a:rPr>
              <a:t>depending on EOS, (tidal deformability etc.) </a:t>
            </a:r>
            <a:r>
              <a:rPr lang="en-IN" dirty="0" smtClean="0"/>
              <a:t>and </a:t>
            </a:r>
            <a:r>
              <a:rPr lang="en-IN" dirty="0" smtClean="0"/>
              <a:t>should be detectable by accurate  observations of the  pulsar signal. </a:t>
            </a:r>
          </a:p>
          <a:p>
            <a:pPr algn="l"/>
            <a:endParaRPr lang="en-IN" dirty="0" smtClean="0">
              <a:solidFill>
                <a:srgbClr val="000099"/>
              </a:solidFill>
            </a:endParaRPr>
          </a:p>
          <a:p>
            <a:pPr algn="l"/>
            <a:r>
              <a:rPr lang="en-IN" dirty="0" smtClean="0">
                <a:solidFill>
                  <a:srgbClr val="000099"/>
                </a:solidFill>
              </a:rPr>
              <a:t>The pulsar, thus, acts as a </a:t>
            </a:r>
            <a:r>
              <a:rPr lang="en-IN" b="1" dirty="0" smtClean="0">
                <a:solidFill>
                  <a:srgbClr val="FF0000"/>
                </a:solidFill>
              </a:rPr>
              <a:t>remotely stationed Weber detector </a:t>
            </a:r>
          </a:p>
          <a:p>
            <a:pPr algn="l"/>
            <a:r>
              <a:rPr lang="en-IN" dirty="0" smtClean="0">
                <a:solidFill>
                  <a:srgbClr val="000099"/>
                </a:solidFill>
              </a:rPr>
              <a:t>of gravitational waves whose signal can be monitored on earth. </a:t>
            </a:r>
          </a:p>
        </p:txBody>
      </p:sp>
      <p:pic>
        <p:nvPicPr>
          <p:cNvPr id="3" name="Picture 2" descr="weber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50" y="4383004"/>
            <a:ext cx="1589970" cy="2302276"/>
          </a:xfrm>
          <a:prstGeom prst="rect">
            <a:avLst/>
          </a:prstGeom>
        </p:spPr>
      </p:pic>
      <p:pic>
        <p:nvPicPr>
          <p:cNvPr id="4" name="Picture 3" descr="webersphe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16" y="4429760"/>
            <a:ext cx="1887465" cy="2255520"/>
          </a:xfrm>
          <a:prstGeom prst="rect">
            <a:avLst/>
          </a:prstGeom>
        </p:spPr>
      </p:pic>
      <p:pic>
        <p:nvPicPr>
          <p:cNvPr id="5" name="Picture 4" descr="n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189" y="4622800"/>
            <a:ext cx="3253799" cy="19100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" y="38100"/>
            <a:ext cx="905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N" dirty="0" smtClean="0"/>
          </a:p>
          <a:p>
            <a:pPr algn="l"/>
            <a:r>
              <a:rPr lang="en-IN" dirty="0" smtClean="0"/>
              <a:t>Pulsars in the </a:t>
            </a:r>
            <a:r>
              <a:rPr lang="en-IN" dirty="0" err="1" smtClean="0"/>
              <a:t>neighborhood</a:t>
            </a:r>
            <a:r>
              <a:rPr lang="en-IN" dirty="0" smtClean="0"/>
              <a:t> of GW sources can provide us a </a:t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family of remote detectors all of which can be monitored on  earth</a:t>
            </a:r>
            <a:endParaRPr lang="en-IN" dirty="0" smtClean="0"/>
          </a:p>
        </p:txBody>
      </p:sp>
      <p:pic>
        <p:nvPicPr>
          <p:cNvPr id="3" name="Picture 2" descr="glb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0" y="2954376"/>
            <a:ext cx="5008880" cy="3461360"/>
          </a:xfrm>
          <a:prstGeom prst="rect">
            <a:avLst/>
          </a:prstGeom>
        </p:spPr>
      </p:pic>
      <p:pic>
        <p:nvPicPr>
          <p:cNvPr id="4" name="Picture 3" descr="glblrcls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1884985"/>
            <a:ext cx="2804160" cy="2252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094480" y="3159760"/>
            <a:ext cx="2082800" cy="447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21120" y="1361440"/>
            <a:ext cx="244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 globular cluster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V="1">
            <a:off x="7035800" y="3611880"/>
            <a:ext cx="1706880" cy="294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167885" y="1249680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GW source:</a:t>
            </a:r>
          </a:p>
          <a:p>
            <a:r>
              <a:rPr lang="en-IN" sz="1600" dirty="0" smtClean="0"/>
              <a:t>e.g. neutron </a:t>
            </a:r>
          </a:p>
          <a:p>
            <a:r>
              <a:rPr lang="en-IN" sz="1600" dirty="0" smtClean="0"/>
              <a:t>star merger</a:t>
            </a:r>
            <a:endParaRPr lang="en-I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995920" y="4165600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Pulsar</a:t>
            </a:r>
          </a:p>
          <a:p>
            <a:r>
              <a:rPr lang="en-IN" sz="1600" dirty="0" smtClean="0"/>
              <a:t>detector</a:t>
            </a:r>
            <a:endParaRPr lang="en-IN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795520" y="1706880"/>
            <a:ext cx="2885440" cy="1016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4257040" y="2946400"/>
            <a:ext cx="3413760" cy="1849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394960" y="420624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Pulse with</a:t>
            </a:r>
          </a:p>
          <a:p>
            <a:r>
              <a:rPr lang="en-IN" sz="1600" dirty="0" smtClean="0"/>
              <a:t>GW imprint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9600" y="2519680"/>
            <a:ext cx="1481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Milky Way</a:t>
            </a:r>
            <a:endParaRPr lang="en-IN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" y="38100"/>
            <a:ext cx="9055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dirty="0" smtClean="0">
                <a:solidFill>
                  <a:srgbClr val="000099"/>
                </a:solidFill>
              </a:rPr>
              <a:t>Gravitational </a:t>
            </a:r>
            <a:r>
              <a:rPr lang="en-IN" dirty="0" smtClean="0">
                <a:solidFill>
                  <a:srgbClr val="000099"/>
                </a:solidFill>
              </a:rPr>
              <a:t>wave can be directly detected by earth </a:t>
            </a:r>
            <a:r>
              <a:rPr lang="en-IN" dirty="0" smtClean="0">
                <a:solidFill>
                  <a:srgbClr val="000099"/>
                </a:solidFill>
              </a:rPr>
              <a:t>based detectors </a:t>
            </a:r>
            <a:endParaRPr lang="en-IN" dirty="0" smtClean="0">
              <a:solidFill>
                <a:srgbClr val="000099"/>
              </a:solidFill>
            </a:endParaRPr>
          </a:p>
          <a:p>
            <a:pPr algn="l"/>
            <a:r>
              <a:rPr lang="en-IN" dirty="0" smtClean="0">
                <a:solidFill>
                  <a:srgbClr val="000099"/>
                </a:solidFill>
              </a:rPr>
              <a:t>Even </a:t>
            </a:r>
            <a:r>
              <a:rPr lang="en-IN" dirty="0" smtClean="0">
                <a:solidFill>
                  <a:srgbClr val="000099"/>
                </a:solidFill>
              </a:rPr>
              <a:t>then:  </a:t>
            </a:r>
            <a:r>
              <a:rPr lang="en-IN" dirty="0" smtClean="0">
                <a:solidFill>
                  <a:srgbClr val="000099"/>
                </a:solidFill>
              </a:rPr>
              <a:t>Such </a:t>
            </a:r>
            <a:r>
              <a:rPr lang="en-IN" dirty="0" smtClean="0">
                <a:solidFill>
                  <a:srgbClr val="000099"/>
                </a:solidFill>
              </a:rPr>
              <a:t>pulsar detectors can provide additional   </a:t>
            </a:r>
          </a:p>
          <a:p>
            <a:pPr algn="l"/>
            <a:r>
              <a:rPr lang="en-IN" dirty="0" smtClean="0">
                <a:solidFill>
                  <a:srgbClr val="000099"/>
                </a:solidFill>
              </a:rPr>
              <a:t>information </a:t>
            </a:r>
            <a:r>
              <a:rPr lang="en-IN" dirty="0" smtClean="0">
                <a:solidFill>
                  <a:srgbClr val="000099"/>
                </a:solidFill>
              </a:rPr>
              <a:t>for  accurate determination of the source location. </a:t>
            </a:r>
          </a:p>
          <a:p>
            <a:pPr algn="l"/>
            <a:r>
              <a:rPr lang="en-IN" dirty="0" smtClean="0">
                <a:solidFill>
                  <a:srgbClr val="FF0000"/>
                </a:solidFill>
              </a:rPr>
              <a:t>This </a:t>
            </a:r>
            <a:r>
              <a:rPr lang="en-IN" dirty="0" smtClean="0">
                <a:solidFill>
                  <a:srgbClr val="FF0000"/>
                </a:solidFill>
              </a:rPr>
              <a:t>can be of crucial importance for sources  </a:t>
            </a:r>
            <a:r>
              <a:rPr lang="en-IN" b="1" dirty="0" smtClean="0">
                <a:solidFill>
                  <a:srgbClr val="FF0000"/>
                </a:solidFill>
              </a:rPr>
              <a:t>which do not emit any other form of radiation </a:t>
            </a:r>
            <a:r>
              <a:rPr lang="en-IN" dirty="0" smtClean="0">
                <a:solidFill>
                  <a:srgbClr val="FF0000"/>
                </a:solidFill>
              </a:rPr>
              <a:t> such as black hole  mergers</a:t>
            </a:r>
            <a:r>
              <a:rPr lang="en-IN" dirty="0" smtClean="0">
                <a:solidFill>
                  <a:srgbClr val="FF0000"/>
                </a:solidFill>
              </a:rPr>
              <a:t>.</a:t>
            </a:r>
          </a:p>
          <a:p>
            <a:pPr algn="l"/>
            <a:endParaRPr lang="en-IN" dirty="0" smtClean="0">
              <a:solidFill>
                <a:srgbClr val="FF0000"/>
              </a:solidFill>
            </a:endParaRPr>
          </a:p>
          <a:p>
            <a:pPr algn="l"/>
            <a:r>
              <a:rPr lang="en-IN" dirty="0" smtClean="0">
                <a:solidFill>
                  <a:srgbClr val="FF0000"/>
                </a:solidFill>
              </a:rPr>
              <a:t> For recently detected GW sources, one should monitor appropriate</a:t>
            </a:r>
          </a:p>
          <a:p>
            <a:pPr algn="l"/>
            <a:r>
              <a:rPr lang="en-IN" dirty="0" smtClean="0">
                <a:solidFill>
                  <a:srgbClr val="FF0000"/>
                </a:solidFill>
              </a:rPr>
              <a:t>Pulsars whose perturbed signal will reach us in near future.</a:t>
            </a:r>
          </a:p>
          <a:p>
            <a:pPr algn="l"/>
            <a:r>
              <a:rPr lang="en-IN" dirty="0" smtClean="0">
                <a:solidFill>
                  <a:srgbClr val="FF0000"/>
                </a:solidFill>
              </a:rPr>
              <a:t>Information of EOS etc. for pulsars (determining resonant modes) </a:t>
            </a:r>
            <a:endParaRPr lang="en-IN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glb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3259176"/>
            <a:ext cx="5008880" cy="346136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6451600" y="3230880"/>
            <a:ext cx="1087120" cy="294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6471920" y="3383280"/>
            <a:ext cx="1087120" cy="294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10800000" flipV="1">
            <a:off x="6502400" y="3525520"/>
            <a:ext cx="1087120" cy="294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0800000" flipV="1">
            <a:off x="6543040" y="3677920"/>
            <a:ext cx="1087120" cy="294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6593840" y="3840480"/>
            <a:ext cx="1087120" cy="294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731760" y="3058160"/>
            <a:ext cx="1298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 smtClean="0"/>
              <a:t>Far away</a:t>
            </a:r>
          </a:p>
          <a:p>
            <a:r>
              <a:rPr lang="en-IN" sz="1600" dirty="0" smtClean="0"/>
              <a:t>GW source</a:t>
            </a:r>
            <a:endParaRPr lang="en-IN" sz="1600" dirty="0"/>
          </a:p>
        </p:txBody>
      </p:sp>
      <p:sp>
        <p:nvSpPr>
          <p:cNvPr id="11" name="Oval 10"/>
          <p:cNvSpPr/>
          <p:nvPr/>
        </p:nvSpPr>
        <p:spPr bwMode="auto">
          <a:xfrm>
            <a:off x="3525520" y="377952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18560" y="431800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03040" y="384048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257040" y="430784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206240" y="568960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49040" y="567944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60720" y="4714240"/>
            <a:ext cx="121920" cy="12192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2001" y="4610636"/>
            <a:ext cx="3098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1600" dirty="0" smtClean="0">
                <a:solidFill>
                  <a:srgbClr val="000099"/>
                </a:solidFill>
              </a:rPr>
              <a:t>Denotes locations of Pulsar detectors which will detect GW at different times.</a:t>
            </a:r>
          </a:p>
          <a:p>
            <a:pPr algn="l"/>
            <a:r>
              <a:rPr lang="en-IN" sz="1600" dirty="0" smtClean="0">
                <a:solidFill>
                  <a:srgbClr val="000099"/>
                </a:solidFill>
              </a:rPr>
              <a:t>Combined with earth </a:t>
            </a:r>
          </a:p>
          <a:p>
            <a:pPr algn="l"/>
            <a:r>
              <a:rPr lang="en-IN" sz="1600" dirty="0" smtClean="0">
                <a:solidFill>
                  <a:srgbClr val="000099"/>
                </a:solidFill>
              </a:rPr>
              <a:t>Based GW detection, this can help in determining </a:t>
            </a:r>
          </a:p>
          <a:p>
            <a:pPr algn="l"/>
            <a:r>
              <a:rPr lang="en-IN" sz="1600" dirty="0" smtClean="0">
                <a:solidFill>
                  <a:srgbClr val="000099"/>
                </a:solidFill>
              </a:rPr>
              <a:t>location of GW source</a:t>
            </a:r>
            <a:endParaRPr lang="en-IN" sz="1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14299" y="200997"/>
            <a:ext cx="8939498" cy="62478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Conclusions: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Very important to study evolution of magnetic field in the presence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o</a:t>
            </a:r>
            <a:r>
              <a:rPr lang="en-US" dirty="0" smtClean="0">
                <a:solidFill>
                  <a:schemeClr val="accent6"/>
                </a:solidFill>
              </a:rPr>
              <a:t>f fluctuations. Can give clean signals of the presence of magnetic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f</a:t>
            </a:r>
            <a:r>
              <a:rPr lang="en-US" dirty="0" smtClean="0">
                <a:solidFill>
                  <a:schemeClr val="accent6"/>
                </a:solidFill>
              </a:rPr>
              <a:t>ield.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Fluctuations get strongly affected (elliptic flow, Power spectrum)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due to magnetic field. 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At the same time, fluctuations can feed into magnetic field,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i</a:t>
            </a:r>
            <a:r>
              <a:rPr lang="en-US" dirty="0" smtClean="0">
                <a:solidFill>
                  <a:schemeClr val="accent6"/>
                </a:solidFill>
              </a:rPr>
              <a:t>ncreasing it temporarily.</a:t>
            </a:r>
          </a:p>
          <a:p>
            <a:pPr algn="l"/>
            <a:r>
              <a:rPr lang="en-US" dirty="0" smtClean="0">
                <a:solidFill>
                  <a:schemeClr val="accent6"/>
                </a:solidFill>
              </a:rPr>
              <a:t>High baryon density phases may lead to vortex production: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With vortex induced turbulence, one may get dynamo like effect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(exciting possibilities for FAIR and NICA).</a:t>
            </a:r>
          </a:p>
          <a:p>
            <a:pPr algn="l"/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Deformed nuclei open up new possibilities: Anomalous elliptic flow,</a:t>
            </a:r>
          </a:p>
          <a:p>
            <a:pPr algn="l"/>
            <a:r>
              <a:rPr lang="en-US" dirty="0" err="1">
                <a:solidFill>
                  <a:schemeClr val="accent6"/>
                </a:solidFill>
              </a:rPr>
              <a:t>q</a:t>
            </a:r>
            <a:r>
              <a:rPr lang="en-US" dirty="0" err="1" smtClean="0">
                <a:solidFill>
                  <a:schemeClr val="accent6"/>
                </a:solidFill>
              </a:rPr>
              <a:t>uadrupolar</a:t>
            </a:r>
            <a:r>
              <a:rPr lang="en-US" dirty="0" smtClean="0">
                <a:solidFill>
                  <a:schemeClr val="accent6"/>
                </a:solidFill>
              </a:rPr>
              <a:t> magnetic field may lead to beam focusing effects,</a:t>
            </a:r>
          </a:p>
          <a:p>
            <a:pPr algn="l"/>
            <a:r>
              <a:rPr lang="en-US" dirty="0">
                <a:solidFill>
                  <a:schemeClr val="accent6"/>
                </a:solidFill>
              </a:rPr>
              <a:t>s</a:t>
            </a:r>
            <a:r>
              <a:rPr lang="en-US" dirty="0" smtClean="0">
                <a:solidFill>
                  <a:schemeClr val="accent6"/>
                </a:solidFill>
              </a:rPr>
              <a:t>uppressing transverse expansion (and also, deviation  from </a:t>
            </a:r>
          </a:p>
          <a:p>
            <a:pPr algn="l"/>
            <a:r>
              <a:rPr lang="en-US" dirty="0" err="1" smtClean="0">
                <a:solidFill>
                  <a:schemeClr val="accent6"/>
                </a:solidFill>
              </a:rPr>
              <a:t>Bjorken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scaling) in the longitudinal direction.</a:t>
            </a:r>
          </a:p>
          <a:p>
            <a:pPr algn="l"/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Interesting possibilities of detecting QCD phase transitions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From Pulsar observations (effects of density fluctuations)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19100" y="36877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2776538" y="2705100"/>
            <a:ext cx="3573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Thank   You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7651" y="0"/>
            <a:ext cx="90063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However, the physics of this is not that simple.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Other factors can be present. 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For example,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it is known that under certain situations, expansion of a conducting plasma into regions of magnetic field  gets hindered.  </a:t>
            </a:r>
          </a:p>
          <a:p>
            <a:pPr algn="l"/>
            <a:endParaRPr lang="en-US" dirty="0">
              <a:solidFill>
                <a:srgbClr val="000099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One can expect it from Lenz’s law: expanding conductor squeezes magnetic flux, which should oppose expansion of plasma (cause of squeezing). </a:t>
            </a:r>
            <a:r>
              <a:rPr lang="en-US" dirty="0" smtClean="0">
                <a:solidFill>
                  <a:srgbClr val="FF0000"/>
                </a:solidFill>
              </a:rPr>
              <a:t>Such an argument will imply suppression of v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due to B.</a:t>
            </a:r>
            <a:r>
              <a:rPr lang="en-US" dirty="0" smtClean="0">
                <a:solidFill>
                  <a:srgbClr val="000099"/>
                </a:solidFill>
              </a:rPr>
              <a:t> This will be expected when magnetic field extends well beyond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p</a:t>
            </a:r>
            <a:r>
              <a:rPr lang="en-US" dirty="0" smtClean="0">
                <a:solidFill>
                  <a:srgbClr val="000099"/>
                </a:solidFill>
              </a:rPr>
              <a:t>lasma region.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However, this is also not correct, as this completely misses the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actor of distortion of magnetic field costing energy (which was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argument we used in our paper arguing for increase of 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.)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We can expect that to hold true when magnetic field is entirely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ontained inside plasma region.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en-US" dirty="0" smtClean="0">
                <a:solidFill>
                  <a:srgbClr val="000099"/>
                </a:solidFill>
              </a:rPr>
              <a:t>In general,  all such factors are present. As we will see later, in some situation one </a:t>
            </a:r>
            <a:r>
              <a:rPr lang="en-US" dirty="0">
                <a:solidFill>
                  <a:srgbClr val="000099"/>
                </a:solidFill>
              </a:rPr>
              <a:t>f</a:t>
            </a:r>
            <a:r>
              <a:rPr lang="en-US" dirty="0" smtClean="0">
                <a:solidFill>
                  <a:srgbClr val="000099"/>
                </a:solidFill>
              </a:rPr>
              <a:t>actor will dominate, while in another, the other factor. Along with </a:t>
            </a:r>
            <a:r>
              <a:rPr lang="en-US" dirty="0">
                <a:solidFill>
                  <a:srgbClr val="000099"/>
                </a:solidFill>
              </a:rPr>
              <a:t>t</a:t>
            </a:r>
            <a:r>
              <a:rPr lang="en-US" dirty="0" smtClean="0">
                <a:solidFill>
                  <a:srgbClr val="000099"/>
                </a:solidFill>
              </a:rPr>
              <a:t>hese two factors, fluctuations also play important role. </a:t>
            </a:r>
            <a:r>
              <a:rPr lang="en-US" dirty="0" smtClean="0">
                <a:solidFill>
                  <a:srgbClr val="FF0000"/>
                </a:solidFill>
              </a:rPr>
              <a:t>        Final effect is a combination of all these factors.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809272"/>
            <a:ext cx="7478482" cy="4781181"/>
          </a:xfrm>
          <a:prstGeom prst="rect">
            <a:avLst/>
          </a:prstGeom>
          <a:blipFill rotWithShape="1">
            <a:blip r:embed="rId2" cstate="print"/>
            <a:stretch>
              <a:fillRect l="-896" t="-6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Symbol" pitchFamily="18" charset="2"/>
              </a:rPr>
              <a:t> 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29077" y="5661020"/>
            <a:ext cx="86754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Note: Direction of group velocity depends on the coefficient of </a:t>
            </a:r>
            <a:r>
              <a:rPr lang="en-US" sz="1800" dirty="0" smtClean="0"/>
              <a:t>t above</a:t>
            </a:r>
            <a:r>
              <a:rPr lang="en-US" sz="1800" dirty="0"/>
              <a:t>, which depends on local pressure (for a given B</a:t>
            </a:r>
            <a:r>
              <a:rPr lang="en-US" sz="1800" dirty="0" smtClean="0"/>
              <a:t>). Thus</a:t>
            </a:r>
            <a:r>
              <a:rPr lang="en-US" sz="1800" dirty="0"/>
              <a:t>: with pressure variations, direction keeps </a:t>
            </a:r>
            <a:r>
              <a:rPr lang="en-US" sz="1800" dirty="0" smtClean="0"/>
              <a:t>changing: </a:t>
            </a:r>
            <a:r>
              <a:rPr lang="en-US" sz="1800" b="1" dirty="0" smtClean="0">
                <a:solidFill>
                  <a:srgbClr val="FF0000"/>
                </a:solidFill>
              </a:rPr>
              <a:t>Very complex flow pattern</a:t>
            </a: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(May lead to generation of vortices due to strong fluctuations).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6562675" y="3279060"/>
            <a:ext cx="2097087" cy="2424113"/>
            <a:chOff x="2195513" y="3213100"/>
            <a:chExt cx="2603500" cy="3084515"/>
          </a:xfrm>
        </p:grpSpPr>
        <p:grpSp>
          <p:nvGrpSpPr>
            <p:cNvPr id="44038" name="Group 24"/>
            <p:cNvGrpSpPr>
              <a:grpSpLocks/>
            </p:cNvGrpSpPr>
            <p:nvPr/>
          </p:nvGrpSpPr>
          <p:grpSpPr bwMode="auto">
            <a:xfrm>
              <a:off x="2195513" y="3500439"/>
              <a:ext cx="2268537" cy="2797176"/>
              <a:chOff x="5148064" y="3152656"/>
              <a:chExt cx="2268252" cy="2796624"/>
            </a:xfrm>
          </p:grpSpPr>
          <p:sp>
            <p:nvSpPr>
              <p:cNvPr id="12" name="Oval 2"/>
              <p:cNvSpPr/>
              <p:nvPr/>
            </p:nvSpPr>
            <p:spPr>
              <a:xfrm>
                <a:off x="5148064" y="3499523"/>
                <a:ext cx="1655311" cy="2449757"/>
              </a:xfrm>
              <a:prstGeom prst="ellipse">
                <a:avLst/>
              </a:prstGeom>
              <a:solidFill>
                <a:srgbClr val="FD780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CC6600"/>
                  </a:solidFill>
                </a:endParaRPr>
              </a:p>
            </p:txBody>
          </p:sp>
          <p:grpSp>
            <p:nvGrpSpPr>
              <p:cNvPr id="44045" name="Group 23"/>
              <p:cNvGrpSpPr>
                <a:grpSpLocks/>
              </p:cNvGrpSpPr>
              <p:nvPr/>
            </p:nvGrpSpPr>
            <p:grpSpPr bwMode="auto">
              <a:xfrm>
                <a:off x="5976635" y="3152656"/>
                <a:ext cx="1439681" cy="2099848"/>
                <a:chOff x="7092759" y="2697569"/>
                <a:chExt cx="1439681" cy="2099848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7091844" y="2697068"/>
                  <a:ext cx="0" cy="1439965"/>
                </a:xfrm>
                <a:prstGeom prst="straightConnector1">
                  <a:avLst/>
                </a:prstGeom>
                <a:ln w="38100">
                  <a:solidFill>
                    <a:srgbClr val="3366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047" name="Group 22"/>
                <p:cNvGrpSpPr>
                  <a:grpSpLocks/>
                </p:cNvGrpSpPr>
                <p:nvPr/>
              </p:nvGrpSpPr>
              <p:grpSpPr bwMode="auto">
                <a:xfrm>
                  <a:off x="7092759" y="2997547"/>
                  <a:ext cx="1439681" cy="1799870"/>
                  <a:chOff x="7092759" y="2997547"/>
                  <a:chExt cx="1439681" cy="1799870"/>
                </a:xfrm>
              </p:grpSpPr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7091844" y="4139052"/>
                    <a:ext cx="1440514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7091844" y="2997987"/>
                    <a:ext cx="577388" cy="114106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7091844" y="2997987"/>
                    <a:ext cx="1296660" cy="114106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7091844" y="4139052"/>
                    <a:ext cx="1152805" cy="658384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4039" name="TextBox 25"/>
            <p:cNvSpPr txBox="1">
              <a:spLocks noChangeArrowheads="1"/>
            </p:cNvSpPr>
            <p:nvPr/>
          </p:nvSpPr>
          <p:spPr bwMode="auto">
            <a:xfrm>
              <a:off x="2484438" y="3213100"/>
              <a:ext cx="3587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556179" y="3213100"/>
              <a:ext cx="2148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1" name="TextBox 28"/>
            <p:cNvSpPr txBox="1">
              <a:spLocks noChangeArrowheads="1"/>
            </p:cNvSpPr>
            <p:nvPr/>
          </p:nvSpPr>
          <p:spPr bwMode="auto">
            <a:xfrm>
              <a:off x="3527425" y="3371160"/>
              <a:ext cx="183675" cy="50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n</a:t>
              </a:r>
            </a:p>
          </p:txBody>
        </p:sp>
        <p:sp>
          <p:nvSpPr>
            <p:cNvPr id="44042" name="TextBox 30"/>
            <p:cNvSpPr txBox="1">
              <a:spLocks noChangeArrowheads="1"/>
            </p:cNvSpPr>
            <p:nvPr/>
          </p:nvSpPr>
          <p:spPr bwMode="auto">
            <a:xfrm>
              <a:off x="4464050" y="4741863"/>
              <a:ext cx="334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4043" name="TextBox 21503"/>
            <p:cNvSpPr txBox="1">
              <a:spLocks noChangeArrowheads="1"/>
            </p:cNvSpPr>
            <p:nvPr/>
          </p:nvSpPr>
          <p:spPr bwMode="auto">
            <a:xfrm>
              <a:off x="4175125" y="5600700"/>
              <a:ext cx="288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t</a:t>
              </a:r>
            </a:p>
          </p:txBody>
        </p:sp>
      </p:grpSp>
      <p:sp>
        <p:nvSpPr>
          <p:cNvPr id="44037" name="TextBox 29"/>
          <p:cNvSpPr txBox="1">
            <a:spLocks noChangeArrowheads="1"/>
          </p:cNvSpPr>
          <p:nvPr/>
        </p:nvSpPr>
        <p:spPr bwMode="auto">
          <a:xfrm>
            <a:off x="7939088" y="3832025"/>
            <a:ext cx="90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/>
              <a:t>v</a:t>
            </a:r>
            <a:r>
              <a:rPr lang="en-US" baseline="-25000" dirty="0" err="1"/>
              <a:t>gr</a:t>
            </a:r>
            <a:endParaRPr lang="en-US" baseline="-25000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7257025" y="3957282"/>
            <a:ext cx="254000" cy="133350"/>
          </a:xfrm>
          <a:custGeom>
            <a:avLst/>
            <a:gdLst>
              <a:gd name="connsiteX0" fmla="*/ 0 w 254000"/>
              <a:gd name="connsiteY0" fmla="*/ 19050 h 133350"/>
              <a:gd name="connsiteX1" fmla="*/ 127000 w 254000"/>
              <a:gd name="connsiteY1" fmla="*/ 19050 h 133350"/>
              <a:gd name="connsiteX2" fmla="*/ 254000 w 2540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133350">
                <a:moveTo>
                  <a:pt x="0" y="19050"/>
                </a:moveTo>
                <a:cubicBezTo>
                  <a:pt x="42333" y="9525"/>
                  <a:pt x="84667" y="0"/>
                  <a:pt x="127000" y="19050"/>
                </a:cubicBezTo>
                <a:cubicBezTo>
                  <a:pt x="169333" y="38100"/>
                  <a:pt x="211666" y="85725"/>
                  <a:pt x="254000" y="133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3810" y="398750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q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53873" y="-9831"/>
            <a:ext cx="859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First we note: very complex flow patterns can develop due to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agnetic field when fluctuations are also present.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072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78492" y="158545"/>
            <a:ext cx="88084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Relativistic </a:t>
            </a:r>
            <a:r>
              <a:rPr lang="en-US" b="1" dirty="0">
                <a:solidFill>
                  <a:srgbClr val="FF0000"/>
                </a:solidFill>
              </a:rPr>
              <a:t>Magneto-Hydrodynamics Simulations:</a:t>
            </a:r>
          </a:p>
          <a:p>
            <a:pPr algn="l"/>
            <a:r>
              <a:rPr lang="en-US" sz="1800" dirty="0" err="1" smtClean="0">
                <a:solidFill>
                  <a:srgbClr val="002060"/>
                </a:solidFill>
              </a:rPr>
              <a:t>Arpan</a:t>
            </a:r>
            <a:r>
              <a:rPr lang="en-US" sz="1800" dirty="0" smtClean="0">
                <a:solidFill>
                  <a:srgbClr val="002060"/>
                </a:solidFill>
              </a:rPr>
              <a:t> Das, </a:t>
            </a:r>
            <a:r>
              <a:rPr lang="en-US" sz="1800" dirty="0" err="1" smtClean="0">
                <a:solidFill>
                  <a:srgbClr val="002060"/>
                </a:solidFill>
              </a:rPr>
              <a:t>Shreyansh</a:t>
            </a:r>
            <a:r>
              <a:rPr lang="en-US" sz="1800" dirty="0" smtClean="0">
                <a:solidFill>
                  <a:srgbClr val="002060"/>
                </a:solidFill>
              </a:rPr>
              <a:t> S. Dave, </a:t>
            </a:r>
            <a:r>
              <a:rPr lang="en-US" sz="1800" dirty="0" err="1" smtClean="0">
                <a:solidFill>
                  <a:srgbClr val="002060"/>
                </a:solidFill>
              </a:rPr>
              <a:t>Saumia</a:t>
            </a:r>
            <a:r>
              <a:rPr lang="en-US" sz="1800" dirty="0" smtClean="0">
                <a:solidFill>
                  <a:srgbClr val="002060"/>
                </a:solidFill>
              </a:rPr>
              <a:t> P.S., AMS, PRC 96, 034902 (2017)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108156" y="1153131"/>
            <a:ext cx="89965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We do not discuss the issue of survival of magnetic field in the</a:t>
            </a:r>
          </a:p>
          <a:p>
            <a:pPr algn="l"/>
            <a:r>
              <a:rPr lang="en-US" dirty="0"/>
              <a:t>p</a:t>
            </a:r>
            <a:r>
              <a:rPr lang="en-US" dirty="0" smtClean="0"/>
              <a:t>lasma. Due to conductivity (</a:t>
            </a:r>
            <a:r>
              <a:rPr lang="en-US" dirty="0" err="1" smtClean="0"/>
              <a:t>Tuchin</a:t>
            </a:r>
            <a:r>
              <a:rPr lang="en-US" dirty="0" smtClean="0"/>
              <a:t>) magnetic field does not</a:t>
            </a:r>
          </a:p>
          <a:p>
            <a:pPr algn="l"/>
            <a:r>
              <a:rPr lang="en-US" dirty="0"/>
              <a:t>d</a:t>
            </a:r>
            <a:r>
              <a:rPr lang="en-US" dirty="0" smtClean="0"/>
              <a:t>ecay very rapidly in the plasma, field diffusion time at least</a:t>
            </a:r>
          </a:p>
          <a:p>
            <a:pPr algn="l"/>
            <a:r>
              <a:rPr lang="en-US" dirty="0"/>
              <a:t>s</a:t>
            </a:r>
            <a:r>
              <a:rPr lang="en-US" dirty="0" smtClean="0"/>
              <a:t>everal fm. 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We take an initial value of the field, at a given time after the </a:t>
            </a:r>
            <a:r>
              <a:rPr lang="en-US" dirty="0"/>
              <a:t>c</a:t>
            </a:r>
            <a:r>
              <a:rPr lang="en-US" dirty="0" smtClean="0"/>
              <a:t>ollision, calculated by taking uniformly charged nuclei </a:t>
            </a:r>
            <a:r>
              <a:rPr lang="en-US" dirty="0" smtClean="0">
                <a:solidFill>
                  <a:srgbClr val="FF0000"/>
                </a:solidFill>
              </a:rPr>
              <a:t>(spherical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or ellipsoidal for deformed case), </a:t>
            </a:r>
            <a:r>
              <a:rPr lang="en-US" dirty="0" smtClean="0"/>
              <a:t>and Lorentz transforming  for oppositely moving nuclei with required impact parameter.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We carry out 3+1 dimensional simulation using </a:t>
            </a:r>
            <a:r>
              <a:rPr lang="en-US" dirty="0" err="1" smtClean="0"/>
              <a:t>Glauber</a:t>
            </a:r>
            <a:r>
              <a:rPr lang="en-US" dirty="0" smtClean="0"/>
              <a:t>-like initial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onditions for QGP, with profile in z-direction being Woods-Saxon</a:t>
            </a:r>
          </a:p>
          <a:p>
            <a:pPr algn="l"/>
            <a:r>
              <a:rPr lang="en-US" dirty="0"/>
              <a:t>w</a:t>
            </a:r>
            <a:r>
              <a:rPr lang="en-US" dirty="0" smtClean="0"/>
              <a:t>ith appropriate size. We work in the limit of infinite conductivity: </a:t>
            </a:r>
          </a:p>
          <a:p>
            <a:pPr algn="l"/>
            <a:r>
              <a:rPr lang="en-US" dirty="0" smtClean="0"/>
              <a:t>so use equations </a:t>
            </a:r>
            <a:r>
              <a:rPr lang="en-US" dirty="0"/>
              <a:t>of </a:t>
            </a:r>
            <a:r>
              <a:rPr lang="en-US" dirty="0" smtClean="0"/>
              <a:t>Ideal Relativistic MHD: 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We follow formalism from:</a:t>
            </a:r>
          </a:p>
          <a:p>
            <a:pPr algn="l"/>
            <a:r>
              <a:rPr lang="en-US" dirty="0" err="1" smtClean="0"/>
              <a:t>Mignone</a:t>
            </a:r>
            <a:r>
              <a:rPr lang="en-US" dirty="0" smtClean="0"/>
              <a:t> and Bodo,  Mon. Not. R. Astron. Soc. (2005)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We first give a </a:t>
            </a:r>
            <a:r>
              <a:rPr lang="en-US" dirty="0"/>
              <a:t>b</a:t>
            </a:r>
            <a:r>
              <a:rPr lang="en-US" dirty="0" smtClean="0"/>
              <a:t>rief summary  of the formalism: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36" y="2711989"/>
            <a:ext cx="2572615" cy="498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21" y="3893574"/>
            <a:ext cx="3097525" cy="788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37" y="5396497"/>
            <a:ext cx="4854661" cy="834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804" y="1218532"/>
            <a:ext cx="6165060" cy="662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465" y="334297"/>
            <a:ext cx="8475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Conservation of total energy-momentum tensor (perfect fluid</a:t>
            </a:r>
          </a:p>
          <a:p>
            <a:pPr algn="l"/>
            <a:r>
              <a:rPr lang="en-US" dirty="0" smtClean="0"/>
              <a:t>QGP + magnetic field):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8258" y="2192594"/>
            <a:ext cx="542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Maxwell’s equations: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2093" y="3416800"/>
            <a:ext cx="153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Where: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8688" y="4842480"/>
            <a:ext cx="1533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and: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175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2" y="2653090"/>
            <a:ext cx="4745773" cy="2813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15" y="1668600"/>
            <a:ext cx="2720585" cy="2982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795" y="704561"/>
            <a:ext cx="2220092" cy="80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464" y="127469"/>
            <a:ext cx="816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For simulation, these equations are cast in the following form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727" y="1803872"/>
            <a:ext cx="8160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Where different quantities are defined as: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4464" y="5414397"/>
            <a:ext cx="8160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(</a:t>
            </a:r>
            <a:r>
              <a:rPr lang="en-US" dirty="0" err="1" smtClean="0"/>
              <a:t>F</a:t>
            </a:r>
            <a:r>
              <a:rPr lang="en-US" baseline="30000" dirty="0" err="1" smtClean="0"/>
              <a:t>y,z</a:t>
            </a:r>
            <a:r>
              <a:rPr lang="en-US" dirty="0" smtClean="0"/>
              <a:t> are similarly defined by appropriate change of indices)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Note: From U at each stage, independent variables</a:t>
            </a:r>
          </a:p>
          <a:p>
            <a:pPr algn="l"/>
            <a:r>
              <a:rPr lang="en-US" dirty="0"/>
              <a:t>h</a:t>
            </a:r>
            <a:r>
              <a:rPr lang="en-US" dirty="0" smtClean="0"/>
              <a:t>ave to be extracted.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68" y="5972066"/>
            <a:ext cx="990300" cy="428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8487" y="4816006"/>
            <a:ext cx="1672735" cy="5425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989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9483</TotalTime>
  <Words>3502</Words>
  <Application>Microsoft Office PowerPoint</Application>
  <PresentationFormat>On-screen Show (4:3)</PresentationFormat>
  <Paragraphs>489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Vigyan Prasar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</dc:title>
  <dc:creator>Dr T V Venkateswaran, VP</dc:creator>
  <cp:lastModifiedBy>Windows User</cp:lastModifiedBy>
  <cp:revision>810</cp:revision>
  <dcterms:created xsi:type="dcterms:W3CDTF">2000-02-06T07:48:57Z</dcterms:created>
  <dcterms:modified xsi:type="dcterms:W3CDTF">2018-04-17T00:37:34Z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phyteoe@leonis.nus.edu.sg</vt:lpwstr>
  </property>
  <property fmtid="{D5CDD505-2E9C-101B-9397-08002B2CF9AE}" pid="8" name="HomePage">
    <vt:lpwstr>http://www.physics.nus.edu.sg/~phyteoe/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Documents\html</vt:lpwstr>
  </property>
</Properties>
</file>