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7"/>
  </p:notesMasterIdLst>
  <p:sldIdLst>
    <p:sldId id="256" r:id="rId3"/>
    <p:sldId id="305" r:id="rId4"/>
    <p:sldId id="257" r:id="rId5"/>
    <p:sldId id="302" r:id="rId6"/>
    <p:sldId id="259" r:id="rId7"/>
    <p:sldId id="292" r:id="rId8"/>
    <p:sldId id="293" r:id="rId9"/>
    <p:sldId id="303" r:id="rId10"/>
    <p:sldId id="294" r:id="rId11"/>
    <p:sldId id="295" r:id="rId12"/>
    <p:sldId id="287" r:id="rId13"/>
    <p:sldId id="280" r:id="rId14"/>
    <p:sldId id="282" r:id="rId15"/>
    <p:sldId id="283" r:id="rId16"/>
    <p:sldId id="296" r:id="rId17"/>
    <p:sldId id="297" r:id="rId18"/>
    <p:sldId id="298" r:id="rId19"/>
    <p:sldId id="304" r:id="rId20"/>
    <p:sldId id="281" r:id="rId21"/>
    <p:sldId id="299" r:id="rId22"/>
    <p:sldId id="300" r:id="rId23"/>
    <p:sldId id="301" r:id="rId24"/>
    <p:sldId id="306" r:id="rId25"/>
    <p:sldId id="27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9" d="100"/>
          <a:sy n="99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Click to move the slide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85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86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87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D885C815-5B01-43BB-8662-4DED41264660}" type="slidenum">
              <a:rPr lang="en-US" sz="1400" b="0" strike="noStrike" spc="-1">
                <a:latin typeface="Times New Roman"/>
              </a:rPr>
              <a:pPr algn="r"/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8882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39FC9E20-A210-4FE2-8416-C31AC3ABE5B7}" type="datetime1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13.03.2024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" b="0" strike="noStrike" spc="-1" smtClean="0">
                <a:solidFill>
                  <a:srgbClr val="8B8B8B"/>
                </a:solidFill>
                <a:latin typeface="Calibri"/>
              </a:rPr>
              <a:t>Oleg Gavrishuk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1378B4E1-45BC-46AA-93C3-5F6E8BF48D50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418496ED-6B88-4D11-9C65-19D1D55AAF67}" type="datetime1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13.03.2024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" b="0" strike="noStrike" spc="-1" smtClean="0">
                <a:solidFill>
                  <a:srgbClr val="8B8B8B"/>
                </a:solidFill>
                <a:latin typeface="Calibri"/>
              </a:rPr>
              <a:t>Oleg Gavrishuk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364228F5-49D2-43A5-8911-9DC07111A588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/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inr.ru/posts/spd-collaboration-meeting-200524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539640" y="260640"/>
            <a:ext cx="7772040" cy="198864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anchor="ctr">
            <a:normAutofit fontScale="77500" lnSpcReduction="20000"/>
          </a:bodyPr>
          <a:lstStyle/>
          <a:p>
            <a:pPr algn="ctr">
              <a:lnSpc>
                <a:spcPct val="100000"/>
              </a:lnSpc>
            </a:pPr>
            <a:r>
              <a:rPr lang="en-US" sz="56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SPD ECAL 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6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Status </a:t>
            </a:r>
            <a:r>
              <a:rPr lang="en-US" sz="5600" b="1" strike="noStrike" spc="-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Report February 2024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Oleg Gavrishuk,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Laboratory of High Energy Physics</a:t>
            </a:r>
            <a:r>
              <a:rPr lang="en-US" sz="2400" b="1" strike="noStrike" spc="-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en-US" sz="24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Dubna, Russia</a:t>
            </a:r>
            <a:endParaRPr lang="ru-RU" sz="2400" b="1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TextShape 2"/>
          <p:cNvSpPr txBox="1"/>
          <p:nvPr/>
        </p:nvSpPr>
        <p:spPr>
          <a:xfrm>
            <a:off x="611640" y="2349000"/>
            <a:ext cx="7848360" cy="3816304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>
            <a:noAutofit/>
          </a:bodyPr>
          <a:lstStyle/>
          <a:p>
            <a:pPr marL="509760" indent="-506160">
              <a:lnSpc>
                <a:spcPct val="100000"/>
              </a:lnSpc>
              <a:buClr>
                <a:srgbClr val="8B8B8B"/>
              </a:buClr>
              <a:buFont typeface="Times New Roman"/>
              <a:buAutoNum type="arabicPeriod"/>
            </a:pPr>
            <a:r>
              <a:rPr lang="en-US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ECAL position inside of  </a:t>
            </a:r>
            <a:r>
              <a:rPr lang="en-US" b="1" strike="noStrike" spc="-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Cryostat – </a:t>
            </a:r>
            <a:r>
              <a:rPr lang="en-US" b="1" strike="noStrike" spc="-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Sizes Fixed</a:t>
            </a:r>
            <a:endParaRPr lang="en-US" b="1" strike="noStrike" spc="-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9760" indent="-506160">
              <a:lnSpc>
                <a:spcPct val="100000"/>
              </a:lnSpc>
              <a:spcBef>
                <a:spcPts val="649"/>
              </a:spcBef>
              <a:buClr>
                <a:srgbClr val="8B8B8B"/>
              </a:buClr>
              <a:buFont typeface="Times New Roman"/>
              <a:buAutoNum type="arabicPeriod"/>
            </a:pPr>
            <a:r>
              <a:rPr lang="en-US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ECAL New Sizes corrected in </a:t>
            </a:r>
            <a:r>
              <a:rPr lang="en-US" b="1" strike="noStrike" spc="-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2024 – </a:t>
            </a:r>
            <a:r>
              <a:rPr lang="en-US" b="1" strike="noStrike" spc="-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is READY</a:t>
            </a:r>
            <a:endParaRPr lang="en-US" b="1" strike="noStrike" spc="-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9760" indent="-506160">
              <a:lnSpc>
                <a:spcPct val="100000"/>
              </a:lnSpc>
              <a:spcBef>
                <a:spcPts val="649"/>
              </a:spcBef>
              <a:buClr>
                <a:srgbClr val="8B8B8B"/>
              </a:buClr>
              <a:buFont typeface="Times New Roman"/>
              <a:buAutoNum type="arabicPeriod"/>
            </a:pPr>
            <a:r>
              <a:rPr lang="en-US" b="1" spc="-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SPD Barrel design:</a:t>
            </a:r>
          </a:p>
          <a:p>
            <a:pPr marL="966960" lvl="1" indent="-506160">
              <a:spcBef>
                <a:spcPts val="649"/>
              </a:spcBef>
              <a:buClr>
                <a:srgbClr val="8B8B8B"/>
              </a:buClr>
              <a:buFont typeface="Times New Roman"/>
              <a:buAutoNum type="arabicPeriod"/>
            </a:pPr>
            <a:r>
              <a:rPr lang="en-US" b="1" strike="noStrike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TZ for LHEP &amp; DLNP  - </a:t>
            </a:r>
            <a:r>
              <a:rPr lang="en-US" b="1" strike="noStrike" spc="-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 preparation</a:t>
            </a:r>
            <a:endParaRPr lang="en-US" b="1" strike="noStrike" spc="-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9760" indent="-506160">
              <a:spcBef>
                <a:spcPts val="649"/>
              </a:spcBef>
              <a:buClr>
                <a:srgbClr val="8B8B8B"/>
              </a:buClr>
              <a:buFont typeface="Times New Roman"/>
              <a:buAutoNum type="arabicPeriod"/>
            </a:pPr>
            <a:r>
              <a:rPr lang="en-US" sz="1600" b="1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Matri</a:t>
            </a:r>
            <a:r>
              <a:rPr lang="en-US" sz="16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Form  for new scintillator production (40x40x1.5 mm</a:t>
            </a:r>
            <a:r>
              <a:rPr lang="en-US" sz="1600" b="1" spc="-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6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- </a:t>
            </a:r>
            <a:r>
              <a:rPr lang="en-US" sz="1600" b="1" spc="-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READY</a:t>
            </a:r>
          </a:p>
          <a:p>
            <a:pPr marL="509760" indent="-506160">
              <a:spcBef>
                <a:spcPts val="649"/>
              </a:spcBef>
              <a:buClr>
                <a:srgbClr val="8B8B8B"/>
              </a:buClr>
              <a:buFont typeface="Times New Roman"/>
              <a:buAutoNum type="arabicPeriod"/>
            </a:pPr>
            <a:r>
              <a:rPr lang="en-US" sz="16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Stamp Form for Lead – </a:t>
            </a:r>
            <a:r>
              <a:rPr lang="en-US" sz="1600" b="1" spc="-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proceed an Agreement preparation</a:t>
            </a:r>
          </a:p>
          <a:p>
            <a:pPr marL="509760" indent="-506160">
              <a:spcBef>
                <a:spcPts val="649"/>
              </a:spcBef>
              <a:buClr>
                <a:srgbClr val="8B8B8B"/>
              </a:buClr>
              <a:buFont typeface="Times New Roman"/>
              <a:buAutoNum type="arabicPeriod"/>
            </a:pPr>
            <a:r>
              <a:rPr lang="en-US" sz="16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Scintillate production: Vladimir, </a:t>
            </a:r>
            <a:r>
              <a:rPr lang="en-US" sz="1600" b="1" spc="-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Uniplast</a:t>
            </a:r>
            <a:r>
              <a:rPr lang="en-US" sz="1600" b="1" spc="-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DLNP take participation</a:t>
            </a:r>
          </a:p>
          <a:p>
            <a:pPr marL="966960" lvl="1" indent="-506160">
              <a:spcBef>
                <a:spcPts val="649"/>
              </a:spcBef>
              <a:buClr>
                <a:srgbClr val="8B8B8B"/>
              </a:buClr>
              <a:buFont typeface="Times New Roman"/>
              <a:buAutoNum type="arabicPeriod"/>
            </a:pPr>
            <a:r>
              <a:rPr lang="en-US" sz="16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Technical task and  Agreement – </a:t>
            </a:r>
            <a:r>
              <a:rPr lang="en-US" sz="1600" b="1" spc="-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preparation </a:t>
            </a:r>
          </a:p>
          <a:p>
            <a:pPr marL="509760" indent="-506160">
              <a:spcBef>
                <a:spcPts val="649"/>
              </a:spcBef>
              <a:buClr>
                <a:srgbClr val="8B8B8B"/>
              </a:buClr>
              <a:buFont typeface="Times New Roman"/>
              <a:buAutoNum type="arabicPeriod"/>
            </a:pPr>
            <a:r>
              <a:rPr lang="en-US" sz="16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End Cup part via 256 cells planning produce during 2024</a:t>
            </a:r>
          </a:p>
          <a:p>
            <a:pPr marL="966960" lvl="1" indent="-506160">
              <a:spcBef>
                <a:spcPts val="649"/>
              </a:spcBef>
              <a:buClr>
                <a:srgbClr val="8B8B8B"/>
              </a:buClr>
              <a:buFont typeface="Times New Roman"/>
              <a:buAutoNum type="arabicPeriod"/>
            </a:pPr>
            <a:r>
              <a:rPr lang="en-US" sz="16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Technical task, </a:t>
            </a:r>
            <a:r>
              <a:rPr lang="en-US" sz="160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Agreement  </a:t>
            </a:r>
            <a:r>
              <a:rPr lang="en-US" sz="1600" b="1" spc="-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in preparation</a:t>
            </a:r>
          </a:p>
        </p:txBody>
      </p:sp>
      <p:sp>
        <p:nvSpPr>
          <p:cNvPr id="90" name="TextShape 3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35FB69B3-78D0-4ABC-9E69-3BDC0FD9D557}" type="datetime1">
              <a:rPr lang="en-US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3/13/2024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91" name="TextShape 4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B3A844DA-3442-4149-826F-AFF13D93779C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1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92" name="TextShape 5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Oleg Gavrishuk, JINR, Dubna , Russia</a:t>
            </a:r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179640" y="274680"/>
            <a:ext cx="8784720" cy="77760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anchor="ctr">
            <a:normAutofit fontScale="92000"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 dirty="0">
                <a:solidFill>
                  <a:srgbClr val="000000"/>
                </a:solidFill>
                <a:latin typeface="Calibri"/>
              </a:rPr>
              <a:t>ECAL </a:t>
            </a:r>
            <a:r>
              <a:rPr lang="en-US" sz="4400" b="0" strike="noStrike" spc="-1" dirty="0" smtClean="0">
                <a:solidFill>
                  <a:srgbClr val="000000"/>
                </a:solidFill>
                <a:latin typeface="Calibri"/>
              </a:rPr>
              <a:t>Barrel MPD option, 24 sectors</a:t>
            </a:r>
            <a:endParaRPr lang="ru-RU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TextShape 2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D5C02B54-9C9C-4D7E-8463-476DAF01CD34}" type="datetime1">
              <a:rPr lang="en-US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3/13/2024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06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C5F66E0F-AA8D-4335-B979-643523AEFF33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10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07" name="TextShape 4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Oleg Gavrishuk, JINR, Dubna , Russia</a:t>
            </a:r>
            <a:endParaRPr lang="en-US" sz="1200" b="0" strike="noStrike" spc="-1">
              <a:latin typeface="Times New Roman"/>
            </a:endParaRPr>
          </a:p>
        </p:txBody>
      </p:sp>
      <p:pic>
        <p:nvPicPr>
          <p:cNvPr id="8" name="Рисунок 7" descr="barel_spd_MPD-Mod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628800"/>
            <a:ext cx="6825875" cy="50157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sz="2800" b="1" dirty="0" smtClean="0"/>
              <a:t>TZ Barrel support. Design look like MPD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556792"/>
            <a:ext cx="7560840" cy="480131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MPD documents are ready in LHEP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Scaling for sizes  factor ~ 1.4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Take in account ECAL SPD Barrel Weight  - </a:t>
            </a:r>
            <a:r>
              <a:rPr lang="en-US" dirty="0" err="1" smtClean="0"/>
              <a:t>facrot</a:t>
            </a:r>
            <a:r>
              <a:rPr lang="en-US" dirty="0" smtClean="0"/>
              <a:t> ~2 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lvl="1" indent="-342900">
              <a:buFont typeface="+mj-lt"/>
              <a:buAutoNum type="arabicPeriod"/>
            </a:pPr>
            <a:r>
              <a:rPr lang="en-US" dirty="0" smtClean="0"/>
              <a:t>Preferences in Design:</a:t>
            </a:r>
          </a:p>
          <a:p>
            <a:pPr marL="800100" lvl="2" indent="-342900">
              <a:buFont typeface="+mj-lt"/>
              <a:buAutoNum type="arabicPeriod"/>
            </a:pPr>
            <a:r>
              <a:rPr lang="en-US" dirty="0" smtClean="0"/>
              <a:t>Documentation exist in LHEP</a:t>
            </a:r>
          </a:p>
          <a:p>
            <a:pPr marL="800100" lvl="2" indent="-342900">
              <a:buFont typeface="+mj-lt"/>
              <a:buAutoNum type="arabicPeriod"/>
            </a:pPr>
            <a:r>
              <a:rPr lang="en-US" dirty="0" smtClean="0"/>
              <a:t>Experience exist during manufacturing</a:t>
            </a:r>
          </a:p>
          <a:p>
            <a:pPr marL="800100" lvl="2" indent="-342900">
              <a:buFont typeface="+mj-lt"/>
              <a:buAutoNum type="arabicPeriod"/>
            </a:pPr>
            <a:r>
              <a:rPr lang="en-US" dirty="0" smtClean="0"/>
              <a:t>Production was done</a:t>
            </a:r>
          </a:p>
          <a:p>
            <a:pPr marL="342900" lvl="1" indent="-342900">
              <a:buFont typeface="+mj-lt"/>
              <a:buAutoNum type="arabicPeriod"/>
            </a:pPr>
            <a:endParaRPr lang="en-US" dirty="0" smtClean="0"/>
          </a:p>
          <a:p>
            <a:pPr marL="342900" lvl="1" indent="-342900">
              <a:buFont typeface="+mj-lt"/>
              <a:buAutoNum type="arabicPeriod"/>
            </a:pPr>
            <a:r>
              <a:rPr lang="en-US" dirty="0" smtClean="0"/>
              <a:t>Preferences in Setup:</a:t>
            </a:r>
          </a:p>
          <a:p>
            <a:pPr marL="800100" lvl="2" indent="-342900">
              <a:buFont typeface="+mj-lt"/>
              <a:buAutoNum type="arabicPeriod"/>
            </a:pPr>
            <a:r>
              <a:rPr lang="en-US" dirty="0" smtClean="0"/>
              <a:t>Support for all inner detectors:</a:t>
            </a:r>
          </a:p>
          <a:p>
            <a:pPr marL="1257300" lvl="3" indent="-342900">
              <a:buFont typeface="+mj-lt"/>
              <a:buAutoNum type="arabicPeriod"/>
            </a:pPr>
            <a:r>
              <a:rPr lang="en-US" dirty="0" smtClean="0"/>
              <a:t>RPC planes</a:t>
            </a:r>
          </a:p>
          <a:p>
            <a:pPr marL="1257300" lvl="3" indent="-342900">
              <a:buFont typeface="+mj-lt"/>
              <a:buAutoNum type="arabicPeriod"/>
            </a:pPr>
            <a:r>
              <a:rPr lang="en-US" dirty="0" smtClean="0"/>
              <a:t>STRAW tubes</a:t>
            </a:r>
          </a:p>
          <a:p>
            <a:pPr marL="1257300" lvl="3" indent="-342900">
              <a:buFont typeface="+mj-lt"/>
              <a:buAutoNum type="arabicPeriod"/>
            </a:pPr>
            <a:r>
              <a:rPr lang="en-US" dirty="0" smtClean="0"/>
              <a:t>Independent ECAL Sectors assembling</a:t>
            </a:r>
          </a:p>
          <a:p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240" cy="576064"/>
          </a:xfrm>
          <a:ln>
            <a:solidFill>
              <a:schemeClr val="accent1"/>
            </a:solidFill>
          </a:ln>
        </p:spPr>
        <p:txBody>
          <a:bodyPr/>
          <a:lstStyle/>
          <a:p>
            <a:pPr marL="509760" indent="-506160" algn="ctr">
              <a:spcBef>
                <a:spcPts val="649"/>
              </a:spcBef>
            </a:pPr>
            <a:r>
              <a:rPr lang="en-US" sz="2400" b="1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Matri</a:t>
            </a:r>
            <a:r>
              <a:rPr lang="en-US" sz="24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form  for new scintillator production (40x40x1.5 mm</a:t>
            </a:r>
            <a:r>
              <a:rPr lang="en-US" sz="2400" b="1" spc="-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027" name="Picture 3" descr="C:\Users\oleg\Documents\production_2023\press_forma_202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6926849" cy="489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836712"/>
            <a:ext cx="7920880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Matrix firm  is special  setup for molding by pressure technology</a:t>
            </a:r>
          </a:p>
          <a:p>
            <a:r>
              <a:rPr lang="en-US" dirty="0" smtClean="0"/>
              <a:t>It allow produce scintillator from granulated polystyrene with </a:t>
            </a:r>
            <a:r>
              <a:rPr lang="en-US" dirty="0" err="1" smtClean="0"/>
              <a:t>doppands</a:t>
            </a:r>
            <a:endParaRPr lang="en-US" dirty="0" smtClean="0"/>
          </a:p>
          <a:p>
            <a:r>
              <a:rPr lang="en-US" dirty="0" smtClean="0"/>
              <a:t>4 set  form produce 4 scintillator plate per 1 minute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6674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240" cy="576064"/>
          </a:xfrm>
          <a:ln>
            <a:solidFill>
              <a:schemeClr val="accent1"/>
            </a:solidFill>
          </a:ln>
        </p:spPr>
        <p:txBody>
          <a:bodyPr/>
          <a:lstStyle/>
          <a:p>
            <a:pPr marL="509760" indent="-506160" algn="ctr">
              <a:spcBef>
                <a:spcPts val="649"/>
              </a:spcBef>
            </a:pPr>
            <a:r>
              <a:rPr lang="en-US" sz="2400" b="1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Matri</a:t>
            </a:r>
            <a:r>
              <a:rPr lang="en-US" sz="24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form  for new scintillator production (40x40x1.5 mm</a:t>
            </a:r>
            <a:r>
              <a:rPr lang="en-US" sz="2400" b="1" spc="-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836712"/>
            <a:ext cx="792088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Matrix firm  is ready and tested in </a:t>
            </a:r>
            <a:r>
              <a:rPr lang="en-US" b="1" dirty="0" err="1" smtClean="0">
                <a:solidFill>
                  <a:srgbClr val="FF0000"/>
                </a:solidFill>
              </a:rPr>
              <a:t>Uniplast</a:t>
            </a:r>
            <a:r>
              <a:rPr lang="en-US" b="1" dirty="0" smtClean="0">
                <a:solidFill>
                  <a:srgbClr val="FF0000"/>
                </a:solidFill>
              </a:rPr>
              <a:t>, Vladimir in February 2024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IMG_20240222_1049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78850"/>
            <a:ext cx="6372200" cy="477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674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original_2a3ad9f5-9d4a-4fbd-adb3-7c65788b2285_IMG_20240227_2128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109" y="1196752"/>
            <a:ext cx="6210075" cy="5661248"/>
          </a:xfrm>
          <a:prstGeom prst="rect">
            <a:avLst/>
          </a:prstGeom>
        </p:spPr>
      </p:pic>
      <p:sp>
        <p:nvSpPr>
          <p:cNvPr id="5" name="TextShape 1"/>
          <p:cNvSpPr txBox="1"/>
          <p:nvPr/>
        </p:nvSpPr>
        <p:spPr>
          <a:xfrm>
            <a:off x="179640" y="274680"/>
            <a:ext cx="8784720" cy="77760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anchor="ctr">
            <a:normAutofit fontScale="84500" lnSpcReduction="20000"/>
          </a:bodyPr>
          <a:lstStyle/>
          <a:p>
            <a:pPr algn="ctr">
              <a:lnSpc>
                <a:spcPct val="100000"/>
              </a:lnSpc>
            </a:pPr>
            <a:r>
              <a:rPr lang="en-US" sz="3200" b="0" strike="noStrike" spc="-1" dirty="0" smtClean="0">
                <a:solidFill>
                  <a:srgbClr val="000000"/>
                </a:solidFill>
                <a:latin typeface="Calibri"/>
              </a:rPr>
              <a:t>New Cells 40x40 – 200 layers</a:t>
            </a:r>
          </a:p>
          <a:p>
            <a:pPr algn="ctr">
              <a:lnSpc>
                <a:spcPct val="100000"/>
              </a:lnSpc>
            </a:pPr>
            <a:r>
              <a:rPr lang="en-US" sz="3200" b="0" strike="noStrike" spc="-1" dirty="0" smtClean="0">
                <a:solidFill>
                  <a:srgbClr val="000000"/>
                </a:solidFill>
                <a:latin typeface="Calibri"/>
              </a:rPr>
              <a:t>produced I Vladimir at February 2024</a:t>
            </a:r>
            <a:endParaRPr lang="ru-RU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TextShape 1"/>
          <p:cNvSpPr txBox="1"/>
          <p:nvPr/>
        </p:nvSpPr>
        <p:spPr>
          <a:xfrm>
            <a:off x="6228184" y="1124744"/>
            <a:ext cx="2888576" cy="3024336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anchor="ctr">
            <a:normAutofit fontScale="92000" lnSpcReduction="10000"/>
          </a:bodyPr>
          <a:lstStyle/>
          <a:p>
            <a:pPr>
              <a:lnSpc>
                <a:spcPct val="100000"/>
              </a:lnSpc>
            </a:pPr>
            <a:r>
              <a:rPr lang="en-US" sz="2400" spc="-1" dirty="0" err="1" smtClean="0">
                <a:solidFill>
                  <a:srgbClr val="000000"/>
                </a:solidFill>
                <a:latin typeface="Calibri"/>
              </a:rPr>
              <a:t>Scintillator</a:t>
            </a:r>
            <a:r>
              <a:rPr lang="en-US" sz="2400" spc="-1" dirty="0" smtClean="0">
                <a:solidFill>
                  <a:srgbClr val="000000"/>
                </a:solidFill>
                <a:latin typeface="Calibri"/>
              </a:rPr>
              <a:t> plate:</a:t>
            </a:r>
          </a:p>
          <a:p>
            <a:pPr>
              <a:lnSpc>
                <a:spcPct val="100000"/>
              </a:lnSpc>
            </a:pPr>
            <a:r>
              <a:rPr lang="en-US" sz="2400" spc="-1" dirty="0" smtClean="0">
                <a:solidFill>
                  <a:srgbClr val="000000"/>
                </a:solidFill>
                <a:latin typeface="Calibri"/>
              </a:rPr>
              <a:t>40x40 mm</a:t>
            </a:r>
          </a:p>
          <a:p>
            <a:pPr>
              <a:lnSpc>
                <a:spcPct val="100000"/>
              </a:lnSpc>
            </a:pPr>
            <a:r>
              <a:rPr lang="en-US" sz="2400" spc="-1" dirty="0" smtClean="0">
                <a:solidFill>
                  <a:srgbClr val="000000"/>
                </a:solidFill>
                <a:latin typeface="Calibri"/>
              </a:rPr>
              <a:t>t=1.5+0.010</a:t>
            </a:r>
          </a:p>
          <a:p>
            <a:pPr>
              <a:lnSpc>
                <a:spcPct val="100000"/>
              </a:lnSpc>
            </a:pPr>
            <a:r>
              <a:rPr lang="en-US" sz="2400" spc="-1" dirty="0" smtClean="0">
                <a:solidFill>
                  <a:srgbClr val="000000"/>
                </a:solidFill>
                <a:latin typeface="Calibri"/>
              </a:rPr>
              <a:t>Gap – 0.055</a:t>
            </a:r>
          </a:p>
          <a:p>
            <a:pPr>
              <a:lnSpc>
                <a:spcPct val="100000"/>
              </a:lnSpc>
            </a:pPr>
            <a:r>
              <a:rPr lang="en-US" sz="2400" spc="-1" dirty="0" smtClean="0">
                <a:solidFill>
                  <a:srgbClr val="000000"/>
                </a:solidFill>
                <a:latin typeface="Calibri"/>
              </a:rPr>
              <a:t>---------------</a:t>
            </a:r>
          </a:p>
          <a:p>
            <a:pPr>
              <a:lnSpc>
                <a:spcPct val="100000"/>
              </a:lnSpc>
            </a:pPr>
            <a:r>
              <a:rPr lang="en-US" sz="2400" spc="-1" dirty="0" smtClean="0">
                <a:solidFill>
                  <a:srgbClr val="000000"/>
                </a:solidFill>
                <a:latin typeface="Calibri"/>
              </a:rPr>
              <a:t>100 plates – L=104 mm</a:t>
            </a:r>
          </a:p>
          <a:p>
            <a:pPr>
              <a:lnSpc>
                <a:spcPct val="100000"/>
              </a:lnSpc>
            </a:pPr>
            <a:endParaRPr lang="en-US" sz="2400" spc="-1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en-US" sz="2400" spc="-1" dirty="0" smtClean="0">
                <a:solidFill>
                  <a:srgbClr val="000000"/>
                </a:solidFill>
                <a:latin typeface="Calibri"/>
              </a:rPr>
              <a:t>200 plates – L= 416 mm</a:t>
            </a:r>
            <a:endParaRPr lang="en-US" sz="2400" b="0" strike="noStrike" spc="-1" dirty="0" smtClean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Shape 1"/>
          <p:cNvSpPr txBox="1"/>
          <p:nvPr/>
        </p:nvSpPr>
        <p:spPr>
          <a:xfrm>
            <a:off x="179640" y="274680"/>
            <a:ext cx="8784720" cy="77760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anchor="ctr">
            <a:normAutofit fontScale="84500" lnSpcReduction="20000"/>
          </a:bodyPr>
          <a:lstStyle/>
          <a:p>
            <a:pPr algn="ctr">
              <a:lnSpc>
                <a:spcPct val="100000"/>
              </a:lnSpc>
            </a:pPr>
            <a:r>
              <a:rPr lang="en-US" sz="3200" b="0" strike="noStrike" spc="-1" dirty="0" smtClean="0">
                <a:solidFill>
                  <a:srgbClr val="000000"/>
                </a:solidFill>
                <a:latin typeface="Calibri"/>
              </a:rPr>
              <a:t>New 2 cells  modules – 200 layers</a:t>
            </a:r>
          </a:p>
          <a:p>
            <a:pPr algn="ctr">
              <a:lnSpc>
                <a:spcPct val="100000"/>
              </a:lnSpc>
            </a:pPr>
            <a:r>
              <a:rPr lang="en-US" sz="3200" b="0" strike="noStrike" spc="-1" dirty="0" smtClean="0">
                <a:solidFill>
                  <a:srgbClr val="000000"/>
                </a:solidFill>
                <a:latin typeface="Calibri"/>
              </a:rPr>
              <a:t>produced in </a:t>
            </a:r>
            <a:r>
              <a:rPr lang="en-US" sz="3200" b="0" strike="noStrike" spc="-1" dirty="0" err="1" smtClean="0">
                <a:solidFill>
                  <a:srgbClr val="000000"/>
                </a:solidFill>
                <a:latin typeface="Calibri"/>
              </a:rPr>
              <a:t>Protvino</a:t>
            </a:r>
            <a:r>
              <a:rPr lang="en-US" sz="3200" b="0" strike="noStrike" spc="-1" dirty="0" smtClean="0">
                <a:solidFill>
                  <a:srgbClr val="000000"/>
                </a:solidFill>
                <a:latin typeface="Calibri"/>
              </a:rPr>
              <a:t> 2023 – MPD </a:t>
            </a:r>
            <a:r>
              <a:rPr lang="en-US" sz="3200" b="0" strike="noStrike" spc="-1" dirty="0" err="1" smtClean="0">
                <a:solidFill>
                  <a:srgbClr val="000000"/>
                </a:solidFill>
                <a:latin typeface="Calibri"/>
              </a:rPr>
              <a:t>technologu</a:t>
            </a:r>
            <a:endParaRPr lang="ru-RU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" name="Рисунок 7" descr="IMG_20240220_1708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09598"/>
            <a:ext cx="9144000" cy="3838803"/>
          </a:xfrm>
          <a:prstGeom prst="rect">
            <a:avLst/>
          </a:prstGeom>
        </p:spPr>
      </p:pic>
      <p:sp>
        <p:nvSpPr>
          <p:cNvPr id="10" name="TextShape 1"/>
          <p:cNvSpPr txBox="1"/>
          <p:nvPr/>
        </p:nvSpPr>
        <p:spPr>
          <a:xfrm>
            <a:off x="0" y="5661248"/>
            <a:ext cx="8784720" cy="77760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anchor="ctr">
            <a:normAutofit fontScale="84500" lnSpcReduction="20000"/>
          </a:bodyPr>
          <a:lstStyle/>
          <a:p>
            <a:pPr algn="ctr">
              <a:lnSpc>
                <a:spcPct val="100000"/>
              </a:lnSpc>
            </a:pPr>
            <a:r>
              <a:rPr lang="en-US" sz="3200" spc="-1" dirty="0" smtClean="0">
                <a:solidFill>
                  <a:srgbClr val="000000"/>
                </a:solidFill>
                <a:latin typeface="Calibri"/>
              </a:rPr>
              <a:t>Total=500 mm without Readout Card &amp; ADC</a:t>
            </a:r>
          </a:p>
          <a:p>
            <a:pPr algn="ctr">
              <a:lnSpc>
                <a:spcPct val="100000"/>
              </a:lnSpc>
            </a:pPr>
            <a:r>
              <a:rPr lang="en-US" sz="3200" b="0" strike="noStrike" spc="-1" dirty="0" smtClean="0">
                <a:solidFill>
                  <a:srgbClr val="000000"/>
                </a:solidFill>
                <a:latin typeface="Calibri"/>
              </a:rPr>
              <a:t>ECAL =460 mm , Absorber=420 mm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Shape 1"/>
          <p:cNvSpPr txBox="1"/>
          <p:nvPr/>
        </p:nvSpPr>
        <p:spPr>
          <a:xfrm>
            <a:off x="179640" y="274680"/>
            <a:ext cx="8784720" cy="77760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anchor="ctr">
            <a:normAutofit fontScale="54500" lnSpcReduction="20000"/>
          </a:bodyPr>
          <a:lstStyle/>
          <a:p>
            <a:pPr algn="ctr">
              <a:lnSpc>
                <a:spcPct val="100000"/>
              </a:lnSpc>
            </a:pPr>
            <a:r>
              <a:rPr lang="en-US" sz="3200" b="0" strike="noStrike" spc="-1" dirty="0" smtClean="0">
                <a:solidFill>
                  <a:srgbClr val="000000"/>
                </a:solidFill>
                <a:latin typeface="Calibri"/>
              </a:rPr>
              <a:t>New 2 cells  modules – 200 layers</a:t>
            </a:r>
          </a:p>
          <a:p>
            <a:pPr algn="ctr">
              <a:lnSpc>
                <a:spcPct val="100000"/>
              </a:lnSpc>
            </a:pPr>
            <a:r>
              <a:rPr lang="en-US" sz="3200" b="0" strike="noStrike" spc="-1" dirty="0" smtClean="0">
                <a:solidFill>
                  <a:srgbClr val="000000"/>
                </a:solidFill>
                <a:latin typeface="Calibri"/>
              </a:rPr>
              <a:t>produced in </a:t>
            </a:r>
            <a:r>
              <a:rPr lang="en-US" sz="3200" b="0" strike="noStrike" spc="-1" dirty="0" err="1" smtClean="0">
                <a:solidFill>
                  <a:srgbClr val="000000"/>
                </a:solidFill>
                <a:latin typeface="Calibri"/>
              </a:rPr>
              <a:t>Protvino</a:t>
            </a:r>
            <a:r>
              <a:rPr lang="en-US" sz="3200" b="0" strike="noStrike" spc="-1" dirty="0" smtClean="0">
                <a:solidFill>
                  <a:srgbClr val="000000"/>
                </a:solidFill>
                <a:latin typeface="Calibri"/>
              </a:rPr>
              <a:t> 2023 – MPD technology</a:t>
            </a:r>
          </a:p>
          <a:p>
            <a:pPr algn="ctr">
              <a:lnSpc>
                <a:spcPct val="100000"/>
              </a:lnSpc>
            </a:pPr>
            <a:r>
              <a:rPr lang="en-US" sz="3200" spc="-1" dirty="0" smtClean="0">
                <a:solidFill>
                  <a:srgbClr val="000000"/>
                </a:solidFill>
                <a:latin typeface="Calibri"/>
              </a:rPr>
              <a:t>Body=200 </a:t>
            </a:r>
            <a:r>
              <a:rPr lang="en-US" sz="3200" spc="-1" dirty="0" err="1" smtClean="0">
                <a:solidFill>
                  <a:srgbClr val="000000"/>
                </a:solidFill>
                <a:latin typeface="Calibri"/>
              </a:rPr>
              <a:t>Layesr</a:t>
            </a:r>
            <a:r>
              <a:rPr lang="en-US" sz="3200" spc="-1" dirty="0" smtClean="0">
                <a:solidFill>
                  <a:srgbClr val="000000"/>
                </a:solidFill>
                <a:latin typeface="Calibri"/>
              </a:rPr>
              <a:t>, L=460-20=440 mm</a:t>
            </a:r>
            <a:endParaRPr lang="ru-RU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7" name="Рисунок 6" descr="IMG_20240220_1708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72816"/>
            <a:ext cx="9144000" cy="558891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Shape 1"/>
          <p:cNvSpPr txBox="1"/>
          <p:nvPr/>
        </p:nvSpPr>
        <p:spPr>
          <a:xfrm>
            <a:off x="0" y="764704"/>
            <a:ext cx="2699792" cy="1584176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anchor="ctr">
            <a:normAutofit fontScale="92000" lnSpcReduction="20000"/>
          </a:bodyPr>
          <a:lstStyle/>
          <a:p>
            <a:pPr>
              <a:lnSpc>
                <a:spcPct val="100000"/>
              </a:lnSpc>
            </a:pPr>
            <a:r>
              <a:rPr lang="en-US" sz="3200" b="0" strike="noStrike" spc="-1" dirty="0" smtClean="0">
                <a:solidFill>
                  <a:srgbClr val="000000"/>
                </a:solidFill>
                <a:latin typeface="Calibri"/>
              </a:rPr>
              <a:t>New 4 modules: </a:t>
            </a:r>
          </a:p>
          <a:p>
            <a:pPr>
              <a:lnSpc>
                <a:spcPct val="100000"/>
              </a:lnSpc>
            </a:pPr>
            <a:r>
              <a:rPr lang="en-US" sz="3200" b="0" strike="noStrike" spc="-1" dirty="0" smtClean="0">
                <a:solidFill>
                  <a:srgbClr val="000000"/>
                </a:solidFill>
                <a:latin typeface="Calibri"/>
              </a:rPr>
              <a:t>Single mod=80.2</a:t>
            </a:r>
          </a:p>
          <a:p>
            <a:pPr>
              <a:lnSpc>
                <a:spcPct val="100000"/>
              </a:lnSpc>
            </a:pPr>
            <a:r>
              <a:rPr lang="en-US" sz="3200" spc="-1" dirty="0" smtClean="0">
                <a:solidFill>
                  <a:srgbClr val="000000"/>
                </a:solidFill>
                <a:latin typeface="Calibri"/>
              </a:rPr>
              <a:t>Total 4  = 320.6</a:t>
            </a:r>
            <a:endParaRPr lang="en-US" sz="3200" b="0" strike="noStrike" spc="-1" dirty="0" smtClean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7" name="Рисунок 6" descr="IMG_20240220_1709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1" y="4365104"/>
            <a:ext cx="2369434" cy="2341142"/>
          </a:xfrm>
          <a:prstGeom prst="rect">
            <a:avLst/>
          </a:prstGeom>
        </p:spPr>
      </p:pic>
      <p:pic>
        <p:nvPicPr>
          <p:cNvPr id="9" name="Рисунок 8" descr="IMG_20240220_1716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188640"/>
            <a:ext cx="6438768" cy="6858000"/>
          </a:xfrm>
          <a:prstGeom prst="rect">
            <a:avLst/>
          </a:prstGeom>
        </p:spPr>
      </p:pic>
      <p:sp>
        <p:nvSpPr>
          <p:cNvPr id="10" name="TextShape 1"/>
          <p:cNvSpPr txBox="1"/>
          <p:nvPr/>
        </p:nvSpPr>
        <p:spPr>
          <a:xfrm>
            <a:off x="0" y="2636912"/>
            <a:ext cx="2699792" cy="1584176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anchor="ctr">
            <a:normAutofit fontScale="92000" lnSpcReduction="20000"/>
          </a:bodyPr>
          <a:lstStyle/>
          <a:p>
            <a:pPr>
              <a:lnSpc>
                <a:spcPct val="100000"/>
              </a:lnSpc>
            </a:pPr>
            <a:r>
              <a:rPr lang="en-US" sz="3200" b="0" strike="noStrike" spc="-1" dirty="0" smtClean="0">
                <a:solidFill>
                  <a:srgbClr val="000000"/>
                </a:solidFill>
                <a:latin typeface="Calibri"/>
              </a:rPr>
              <a:t>Single mod=80.2</a:t>
            </a:r>
          </a:p>
          <a:p>
            <a:pPr>
              <a:lnSpc>
                <a:spcPct val="100000"/>
              </a:lnSpc>
            </a:pPr>
            <a:r>
              <a:rPr lang="en-US" sz="3200" spc="-1" dirty="0" smtClean="0">
                <a:solidFill>
                  <a:srgbClr val="000000"/>
                </a:solidFill>
                <a:latin typeface="Calibri"/>
              </a:rPr>
              <a:t>4 cells 40x40</a:t>
            </a:r>
            <a:endParaRPr lang="en-US" sz="3200" b="0" strike="noStrike" spc="-1" dirty="0" smtClean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Shape 1"/>
          <p:cNvSpPr txBox="1"/>
          <p:nvPr/>
        </p:nvSpPr>
        <p:spPr>
          <a:xfrm>
            <a:off x="0" y="764704"/>
            <a:ext cx="2699792" cy="1584176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anchor="ctr">
            <a:normAutofit fontScale="92000" lnSpcReduction="20000"/>
          </a:bodyPr>
          <a:lstStyle/>
          <a:p>
            <a:pPr>
              <a:lnSpc>
                <a:spcPct val="100000"/>
              </a:lnSpc>
            </a:pPr>
            <a:r>
              <a:rPr lang="en-US" sz="3200" b="0" strike="noStrike" spc="-1" dirty="0" smtClean="0">
                <a:solidFill>
                  <a:srgbClr val="000000"/>
                </a:solidFill>
                <a:latin typeface="Calibri"/>
              </a:rPr>
              <a:t>New 4 modules: </a:t>
            </a:r>
          </a:p>
          <a:p>
            <a:pPr>
              <a:lnSpc>
                <a:spcPct val="100000"/>
              </a:lnSpc>
            </a:pPr>
            <a:r>
              <a:rPr lang="en-US" sz="3200" b="0" strike="noStrike" spc="-1" dirty="0" smtClean="0">
                <a:solidFill>
                  <a:srgbClr val="000000"/>
                </a:solidFill>
                <a:latin typeface="Calibri"/>
              </a:rPr>
              <a:t>Single mod=80.2</a:t>
            </a:r>
          </a:p>
          <a:p>
            <a:pPr>
              <a:lnSpc>
                <a:spcPct val="100000"/>
              </a:lnSpc>
            </a:pPr>
            <a:r>
              <a:rPr lang="en-US" sz="3200" spc="-1" dirty="0" smtClean="0">
                <a:solidFill>
                  <a:srgbClr val="000000"/>
                </a:solidFill>
                <a:latin typeface="Calibri"/>
              </a:rPr>
              <a:t>Total 4  = 320.6</a:t>
            </a:r>
            <a:endParaRPr lang="en-US" sz="3200" b="0" strike="noStrike" spc="-1" dirty="0" smtClean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7" name="Рисунок 6" descr="IMG_20240220_1709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1" y="4365104"/>
            <a:ext cx="2369434" cy="2341142"/>
          </a:xfrm>
          <a:prstGeom prst="rect">
            <a:avLst/>
          </a:prstGeom>
        </p:spPr>
      </p:pic>
      <p:pic>
        <p:nvPicPr>
          <p:cNvPr id="9" name="Рисунок 8" descr="IMG_20240220_1716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188640"/>
            <a:ext cx="6438768" cy="6858000"/>
          </a:xfrm>
          <a:prstGeom prst="rect">
            <a:avLst/>
          </a:prstGeom>
        </p:spPr>
      </p:pic>
      <p:sp>
        <p:nvSpPr>
          <p:cNvPr id="10" name="TextShape 1"/>
          <p:cNvSpPr txBox="1"/>
          <p:nvPr/>
        </p:nvSpPr>
        <p:spPr>
          <a:xfrm>
            <a:off x="0" y="2636912"/>
            <a:ext cx="2699792" cy="1584176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anchor="ctr">
            <a:normAutofit fontScale="92000" lnSpcReduction="20000"/>
          </a:bodyPr>
          <a:lstStyle/>
          <a:p>
            <a:pPr>
              <a:lnSpc>
                <a:spcPct val="100000"/>
              </a:lnSpc>
            </a:pPr>
            <a:r>
              <a:rPr lang="en-US" sz="3200" b="0" strike="noStrike" spc="-1" dirty="0" smtClean="0">
                <a:solidFill>
                  <a:srgbClr val="000000"/>
                </a:solidFill>
                <a:latin typeface="Calibri"/>
              </a:rPr>
              <a:t>Single mod=80.2</a:t>
            </a:r>
          </a:p>
          <a:p>
            <a:pPr>
              <a:lnSpc>
                <a:spcPct val="100000"/>
              </a:lnSpc>
            </a:pPr>
            <a:r>
              <a:rPr lang="en-US" sz="3200" spc="-1" dirty="0" smtClean="0">
                <a:solidFill>
                  <a:srgbClr val="000000"/>
                </a:solidFill>
                <a:latin typeface="Calibri"/>
              </a:rPr>
              <a:t>4 cells 40x40</a:t>
            </a:r>
            <a:endParaRPr lang="en-US" sz="3200" b="0" strike="noStrike" spc="-1" dirty="0" smtClean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640960" cy="1368152"/>
          </a:xfrm>
          <a:ln>
            <a:solidFill>
              <a:schemeClr val="accent1"/>
            </a:solidFill>
          </a:ln>
        </p:spPr>
        <p:txBody>
          <a:bodyPr/>
          <a:lstStyle/>
          <a:p>
            <a:pPr marL="509760" indent="-506160" algn="ctr">
              <a:spcBef>
                <a:spcPts val="649"/>
              </a:spcBef>
            </a:pPr>
            <a:r>
              <a:rPr lang="en-US" sz="24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b="1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 Cup for </a:t>
            </a:r>
            <a:r>
              <a:rPr lang="en-US" sz="24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SPD with new scintillator to be produced in 2024</a:t>
            </a:r>
            <a:br>
              <a:rPr lang="en-US" sz="24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via 256 cells of 40x40 mm</a:t>
            </a:r>
            <a:r>
              <a:rPr lang="en-US" sz="2400" b="1" spc="-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3074" name="Picture 2" descr="C:\Users\oleg\Documents\production_2023\endcup_25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12" y="1844824"/>
            <a:ext cx="5282147" cy="425939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55014" y="1856904"/>
            <a:ext cx="3672929" cy="480131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This Figure  shows in red </a:t>
            </a:r>
            <a:r>
              <a:rPr lang="en-US" b="1" dirty="0" smtClean="0">
                <a:solidFill>
                  <a:srgbClr val="FF0000"/>
                </a:solidFill>
              </a:rPr>
              <a:t>64</a:t>
            </a:r>
            <a:r>
              <a:rPr lang="en-US" dirty="0" smtClean="0"/>
              <a:t> modules, consisting of 4 cells each (</a:t>
            </a:r>
            <a:r>
              <a:rPr lang="en-US" dirty="0" smtClean="0">
                <a:solidFill>
                  <a:srgbClr val="FF0000"/>
                </a:solidFill>
              </a:rPr>
              <a:t>256 cells</a:t>
            </a:r>
            <a:r>
              <a:rPr lang="en-US" dirty="0" smtClean="0"/>
              <a:t>). The weight of this assembly is 597 kg. This will require 130 kg of polystyrene, 465 kg of lead, as well as additives: 1.95 kg of P-</a:t>
            </a:r>
            <a:r>
              <a:rPr lang="en-US" dirty="0" err="1" smtClean="0"/>
              <a:t>terphenyl</a:t>
            </a:r>
            <a:r>
              <a:rPr lang="en-US" dirty="0" smtClean="0"/>
              <a:t> and 65 g. POPOP, and 2000 meters WLS fiber type Y-11.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It is 1/20 part of End Cup and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taken time of 36 Days to prepared 51200 Stint. plates.</a:t>
            </a:r>
          </a:p>
          <a:p>
            <a:r>
              <a:rPr lang="en-US" dirty="0" smtClean="0"/>
              <a:t>To read this setup, we need four ADC64 - 64-channel amplitude encoders, as well as 16 boards of 16-channel amplifiers and bias voltage regulators.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2819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611560" y="0"/>
            <a:ext cx="7704768" cy="1224144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4400" b="1" strike="noStrike" spc="-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SPD ECAL 2024  </a:t>
            </a:r>
            <a:r>
              <a:rPr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TextShape 2"/>
          <p:cNvSpPr txBox="1"/>
          <p:nvPr/>
        </p:nvSpPr>
        <p:spPr>
          <a:xfrm>
            <a:off x="611640" y="1412776"/>
            <a:ext cx="7848360" cy="4752528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>
            <a:noAutofit/>
          </a:bodyPr>
          <a:lstStyle/>
          <a:p>
            <a:pPr marL="509760" indent="-506160">
              <a:lnSpc>
                <a:spcPct val="100000"/>
              </a:lnSpc>
              <a:buClr>
                <a:srgbClr val="8B8B8B"/>
              </a:buClr>
              <a:buFont typeface="Times New Roman"/>
              <a:buAutoNum type="arabicPeriod"/>
            </a:pPr>
            <a:endParaRPr lang="en-US" sz="1200" b="1" strike="noStrike" spc="-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509760" indent="-506160">
              <a:lnSpc>
                <a:spcPct val="100000"/>
              </a:lnSpc>
              <a:buClr>
                <a:srgbClr val="8B8B8B"/>
              </a:buClr>
              <a:buFont typeface="Times New Roman"/>
              <a:buAutoNum type="arabicPeriod"/>
            </a:pPr>
            <a:r>
              <a:rPr lang="ru-RU" sz="1200" dirty="0" smtClean="0"/>
              <a:t>1. Обсуждение реализации ТЗ по конструкции поддержки ЕС – каркаса</a:t>
            </a:r>
            <a:endParaRPr lang="en-US" sz="1200" dirty="0" smtClean="0"/>
          </a:p>
          <a:p>
            <a:pPr marL="509760" indent="-506160">
              <a:lnSpc>
                <a:spcPct val="100000"/>
              </a:lnSpc>
              <a:buClr>
                <a:srgbClr val="8B8B8B"/>
              </a:buClr>
              <a:buFont typeface="Times New Roman"/>
              <a:buAutoNum type="arabicPeriod"/>
            </a:pPr>
            <a:r>
              <a:rPr lang="ru-RU" sz="1200" dirty="0" smtClean="0"/>
              <a:t> Кто и что может моделировать с целью влияния мертвых зон , которые есть в раме (каркасе</a:t>
            </a:r>
            <a:r>
              <a:rPr lang="ru-RU" sz="1200" dirty="0" smtClean="0"/>
              <a:t>)</a:t>
            </a:r>
          </a:p>
          <a:p>
            <a:pPr marL="966960" lvl="1" indent="-506160">
              <a:buClr>
                <a:srgbClr val="8B8B8B"/>
              </a:buClr>
              <a:buFont typeface="Times New Roman"/>
              <a:buAutoNum type="arabicPeriod"/>
            </a:pPr>
            <a:r>
              <a:rPr lang="ru-RU" sz="1200" dirty="0" smtClean="0"/>
              <a:t>Учет каркаса </a:t>
            </a:r>
            <a:r>
              <a:rPr lang="ru-RU" sz="1200" dirty="0" err="1" smtClean="0"/>
              <a:t>Бареля</a:t>
            </a:r>
            <a:endParaRPr lang="ru-RU" sz="1200" dirty="0" smtClean="0"/>
          </a:p>
          <a:p>
            <a:pPr marL="966960" lvl="1" indent="-506160">
              <a:buClr>
                <a:srgbClr val="8B8B8B"/>
              </a:buClr>
              <a:buFont typeface="Times New Roman"/>
              <a:buAutoNum type="arabicPeriod"/>
            </a:pPr>
            <a:r>
              <a:rPr lang="ru-RU" sz="1200" dirty="0" smtClean="0"/>
              <a:t>Учет </a:t>
            </a:r>
            <a:r>
              <a:rPr lang="ru-RU" sz="1200" smtClean="0"/>
              <a:t>каркаса Торца</a:t>
            </a:r>
            <a:endParaRPr lang="en-US" sz="1200" dirty="0" smtClean="0"/>
          </a:p>
          <a:p>
            <a:pPr marL="509760" indent="-506160">
              <a:lnSpc>
                <a:spcPct val="100000"/>
              </a:lnSpc>
              <a:buClr>
                <a:srgbClr val="8B8B8B"/>
              </a:buClr>
              <a:buFont typeface="Times New Roman"/>
              <a:buAutoNum type="arabicPeriod"/>
            </a:pPr>
            <a:r>
              <a:rPr lang="ru-RU" sz="1200" dirty="0" smtClean="0"/>
              <a:t>Какие </a:t>
            </a:r>
            <a:r>
              <a:rPr lang="ru-RU" sz="1200" dirty="0" smtClean="0"/>
              <a:t>работы , кто проведет с тестированием модулей, </a:t>
            </a:r>
            <a:r>
              <a:rPr lang="ru-RU" sz="1200" dirty="0" smtClean="0"/>
              <a:t>волокон</a:t>
            </a:r>
          </a:p>
          <a:p>
            <a:pPr marL="966960" lvl="1" indent="-506160">
              <a:buClr>
                <a:srgbClr val="8B8B8B"/>
              </a:buClr>
              <a:buFont typeface="Times New Roman"/>
              <a:buAutoNum type="arabicPeriod"/>
            </a:pPr>
            <a:r>
              <a:rPr lang="ru-RU" sz="1200" dirty="0" smtClean="0"/>
              <a:t>Есть 4 модуля – для Торца</a:t>
            </a:r>
          </a:p>
          <a:p>
            <a:pPr marL="966960" lvl="1" indent="-506160">
              <a:buClr>
                <a:srgbClr val="8B8B8B"/>
              </a:buClr>
              <a:buFont typeface="Times New Roman"/>
              <a:buAutoNum type="arabicPeriod"/>
            </a:pPr>
            <a:r>
              <a:rPr lang="ru-RU" sz="1200" dirty="0" smtClean="0"/>
              <a:t>Вставить волокна – 2 модуля с петлями – </a:t>
            </a:r>
            <a:r>
              <a:rPr lang="ru-RU" sz="1200" dirty="0" err="1" smtClean="0"/>
              <a:t>Японский+Тверь</a:t>
            </a:r>
            <a:endParaRPr lang="ru-RU" sz="1200" dirty="0" smtClean="0"/>
          </a:p>
          <a:p>
            <a:pPr marL="966960" lvl="1" indent="-506160">
              <a:buClr>
                <a:srgbClr val="8B8B8B"/>
              </a:buClr>
              <a:buFont typeface="Times New Roman"/>
              <a:buAutoNum type="arabicPeriod"/>
            </a:pPr>
            <a:r>
              <a:rPr lang="ru-RU" sz="1200" dirty="0" smtClean="0"/>
              <a:t>2 модуля с напылением  торца – Японский + Тверь</a:t>
            </a:r>
            <a:endParaRPr lang="en-US" sz="1200" dirty="0" smtClean="0"/>
          </a:p>
          <a:p>
            <a:pPr marL="509760" indent="-506160">
              <a:buClr>
                <a:srgbClr val="8B8B8B"/>
              </a:buClr>
              <a:buFont typeface="Times New Roman"/>
              <a:buAutoNum type="arabicPeriod"/>
            </a:pPr>
            <a:r>
              <a:rPr lang="ru-RU" sz="1200" dirty="0" smtClean="0"/>
              <a:t>Какие работы , кто проведет с тестированием </a:t>
            </a:r>
            <a:r>
              <a:rPr lang="ru-RU" sz="1200" dirty="0" smtClean="0"/>
              <a:t>диодов</a:t>
            </a:r>
          </a:p>
          <a:p>
            <a:pPr marL="966960" lvl="1" indent="-506160">
              <a:buClr>
                <a:srgbClr val="8B8B8B"/>
              </a:buClr>
              <a:buFont typeface="Times New Roman"/>
              <a:buAutoNum type="arabicPeriod"/>
            </a:pPr>
            <a:r>
              <a:rPr lang="ru-RU" sz="1200" dirty="0" smtClean="0"/>
              <a:t>Точки пробоя</a:t>
            </a:r>
          </a:p>
          <a:p>
            <a:pPr marL="966960" lvl="1" indent="-506160">
              <a:buClr>
                <a:srgbClr val="8B8B8B"/>
              </a:buClr>
              <a:buFont typeface="Times New Roman"/>
              <a:buAutoNum type="arabicPeriod"/>
            </a:pPr>
            <a:r>
              <a:rPr lang="ru-RU" sz="1200" dirty="0" err="1" smtClean="0"/>
              <a:t>Коэфф</a:t>
            </a:r>
            <a:r>
              <a:rPr lang="ru-RU" sz="1200" dirty="0" smtClean="0"/>
              <a:t>. </a:t>
            </a:r>
            <a:r>
              <a:rPr lang="ru-RU" sz="1200" i="1" dirty="0" err="1" smtClean="0"/>
              <a:t>Термостабилизации</a:t>
            </a:r>
            <a:endParaRPr lang="ru-RU" sz="1200" i="1" dirty="0" smtClean="0"/>
          </a:p>
          <a:p>
            <a:pPr marL="966960" lvl="1" indent="-506160">
              <a:buClr>
                <a:srgbClr val="8B8B8B"/>
              </a:buClr>
              <a:buFont typeface="Times New Roman"/>
              <a:buAutoNum type="arabicPeriod"/>
            </a:pPr>
            <a:r>
              <a:rPr lang="ru-RU" sz="1200" dirty="0" err="1" smtClean="0"/>
              <a:t>Темновой</a:t>
            </a:r>
            <a:r>
              <a:rPr lang="ru-RU" sz="1200" dirty="0" smtClean="0"/>
              <a:t> ток</a:t>
            </a:r>
            <a:endParaRPr lang="en-US" sz="1200" dirty="0" smtClean="0"/>
          </a:p>
          <a:p>
            <a:pPr marL="509760" indent="-506160">
              <a:lnSpc>
                <a:spcPct val="100000"/>
              </a:lnSpc>
              <a:buClr>
                <a:srgbClr val="8B8B8B"/>
              </a:buClr>
              <a:buFont typeface="Times New Roman"/>
              <a:buAutoNum type="arabicPeriod"/>
            </a:pPr>
            <a:r>
              <a:rPr lang="ru-RU" sz="1200" dirty="0" smtClean="0"/>
              <a:t>Производство пластин сцинтилляционных  </a:t>
            </a:r>
            <a:endParaRPr lang="en-US" sz="1200" dirty="0" smtClean="0"/>
          </a:p>
          <a:p>
            <a:pPr marL="966960" lvl="1" indent="-506160">
              <a:buClr>
                <a:srgbClr val="8B8B8B"/>
              </a:buClr>
              <a:buFont typeface="Times New Roman"/>
              <a:buAutoNum type="arabicPeriod"/>
            </a:pPr>
            <a:r>
              <a:rPr lang="ru-RU" sz="1200" dirty="0" smtClean="0"/>
              <a:t>Контроль производства во </a:t>
            </a:r>
            <a:r>
              <a:rPr lang="ru-RU" sz="1200" dirty="0" smtClean="0"/>
              <a:t>Владимире</a:t>
            </a:r>
            <a:endParaRPr lang="en-US" sz="1200" dirty="0" smtClean="0"/>
          </a:p>
          <a:p>
            <a:pPr marL="509760" indent="-506160">
              <a:lnSpc>
                <a:spcPct val="100000"/>
              </a:lnSpc>
              <a:buClr>
                <a:srgbClr val="8B8B8B"/>
              </a:buClr>
              <a:buFont typeface="Times New Roman"/>
              <a:buAutoNum type="arabicPeriod"/>
            </a:pPr>
            <a:r>
              <a:rPr lang="ru-RU" sz="1200" dirty="0" smtClean="0"/>
              <a:t>Изготовление свинцовых пластин - где - пока не ясно, хотя есть договор с </a:t>
            </a:r>
            <a:r>
              <a:rPr lang="ru-RU" sz="1200" dirty="0" err="1" smtClean="0"/>
              <a:t>фрмой</a:t>
            </a:r>
            <a:r>
              <a:rPr lang="ru-RU" sz="1200" dirty="0" smtClean="0"/>
              <a:t>, которая делала </a:t>
            </a:r>
            <a:r>
              <a:rPr lang="ru-RU" sz="1200" dirty="0" smtClean="0"/>
              <a:t>пресс-форму. Дороговато просит.</a:t>
            </a:r>
          </a:p>
          <a:p>
            <a:pPr marL="966960" lvl="1" indent="-506160">
              <a:buClr>
                <a:srgbClr val="8B8B8B"/>
              </a:buClr>
              <a:buFont typeface="Times New Roman"/>
              <a:buAutoNum type="arabicPeriod"/>
            </a:pPr>
            <a:r>
              <a:rPr lang="ru-RU" sz="1200" dirty="0" smtClean="0"/>
              <a:t>Поиск альтернативы производства Штампа </a:t>
            </a:r>
            <a:r>
              <a:rPr lang="ru-RU" sz="1200" dirty="0" err="1" smtClean="0"/>
              <a:t>ло</a:t>
            </a:r>
            <a:r>
              <a:rPr lang="ru-RU" sz="1200" dirty="0" smtClean="0"/>
              <a:t> </a:t>
            </a:r>
            <a:r>
              <a:rPr lang="ru-RU" sz="1200" dirty="0" err="1" smtClean="0"/>
              <a:t>ясвинца</a:t>
            </a:r>
            <a:endParaRPr lang="en-US" sz="1200" dirty="0" smtClean="0"/>
          </a:p>
          <a:p>
            <a:pPr marL="509760" indent="-506160">
              <a:lnSpc>
                <a:spcPct val="100000"/>
              </a:lnSpc>
              <a:buClr>
                <a:srgbClr val="8B8B8B"/>
              </a:buClr>
              <a:buFont typeface="Times New Roman"/>
              <a:buAutoNum type="arabicPeriod"/>
            </a:pPr>
            <a:r>
              <a:rPr lang="ru-RU" sz="1200" dirty="0" smtClean="0"/>
              <a:t>Возможная технология изготовления модулей Торцевой части </a:t>
            </a:r>
            <a:r>
              <a:rPr lang="ru-RU" sz="1200" dirty="0" smtClean="0"/>
              <a:t>ЕС</a:t>
            </a:r>
          </a:p>
          <a:p>
            <a:pPr marL="966960" lvl="1" indent="-506160">
              <a:buClr>
                <a:srgbClr val="8B8B8B"/>
              </a:buClr>
              <a:buFont typeface="Times New Roman"/>
              <a:buAutoNum type="arabicPeriod"/>
            </a:pPr>
            <a:r>
              <a:rPr lang="ru-RU" sz="1200" dirty="0" smtClean="0"/>
              <a:t>Склейка модуля из 4-х ячеек в Протвино</a:t>
            </a:r>
            <a:endParaRPr lang="en-US" sz="1200" dirty="0" smtClean="0"/>
          </a:p>
          <a:p>
            <a:pPr marL="509760" indent="-506160">
              <a:lnSpc>
                <a:spcPct val="100000"/>
              </a:lnSpc>
              <a:buClr>
                <a:srgbClr val="8B8B8B"/>
              </a:buClr>
              <a:buFont typeface="Times New Roman"/>
              <a:buAutoNum type="arabicPeriod"/>
            </a:pPr>
            <a:r>
              <a:rPr lang="ru-RU" sz="1200" dirty="0" smtClean="0"/>
              <a:t>Согласно пункту 0) - подумать, кто может сделать доклад по калориметру (кроме меня) в Казахстане</a:t>
            </a:r>
            <a:br>
              <a:rPr lang="ru-RU" sz="1200" dirty="0" smtClean="0"/>
            </a:br>
            <a:r>
              <a:rPr lang="ru-RU" sz="1200" dirty="0" smtClean="0"/>
              <a:t>   </a:t>
            </a:r>
            <a:r>
              <a:rPr lang="ru-RU" sz="1200" dirty="0" smtClean="0">
                <a:hlinkClick r:id="rId2"/>
              </a:rPr>
              <a:t>https://www.jinr.ru/posts/spd-collaboration-meeting-200524/</a:t>
            </a:r>
            <a:endParaRPr lang="en-US" sz="1200" dirty="0" smtClean="0"/>
          </a:p>
          <a:p>
            <a:pPr marL="509760" indent="-506160">
              <a:lnSpc>
                <a:spcPct val="100000"/>
              </a:lnSpc>
              <a:buClr>
                <a:srgbClr val="8B8B8B"/>
              </a:buClr>
              <a:buFont typeface="Times New Roman"/>
              <a:buAutoNum type="arabicPeriod"/>
            </a:pPr>
            <a:r>
              <a:rPr lang="ru-RU" sz="1200" dirty="0" smtClean="0"/>
              <a:t>Определить, кто поедет в командировку с 19 по 24 Мая 2024 года</a:t>
            </a:r>
            <a:br>
              <a:rPr lang="ru-RU" sz="1200" dirty="0" smtClean="0"/>
            </a:br>
            <a:endParaRPr lang="en-US" sz="1200" b="1" strike="noStrike" spc="-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TextShape 3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35FB69B3-78D0-4ABC-9E69-3BDC0FD9D557}" type="datetime1">
              <a:rPr lang="en-US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3/13/2024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91" name="TextShape 4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B3A844DA-3442-4149-826F-AFF13D93779C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2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92" name="TextShape 5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Oleg Gavrishuk, JINR, Dubna , Russia</a:t>
            </a:r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4976" cy="1008112"/>
          </a:xfrm>
          <a:ln>
            <a:solidFill>
              <a:schemeClr val="accent1"/>
            </a:solidFill>
          </a:ln>
        </p:spPr>
        <p:txBody>
          <a:bodyPr/>
          <a:lstStyle/>
          <a:p>
            <a:pPr marL="509760" indent="-506160" algn="l">
              <a:spcBef>
                <a:spcPts val="649"/>
              </a:spcBef>
            </a:pPr>
            <a:r>
              <a:rPr lang="en-US" sz="24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b="1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 Cup for </a:t>
            </a:r>
            <a:r>
              <a:rPr lang="en-US" sz="24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SPD in Frame. Cells for 16=4x4 modules</a:t>
            </a:r>
            <a:br>
              <a:rPr lang="en-US" sz="24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Border thick=4 mm Stainless steel</a:t>
            </a:r>
          </a:p>
        </p:txBody>
      </p:sp>
      <p:pic>
        <p:nvPicPr>
          <p:cNvPr id="9" name="Рисунок 8" descr="endcupl_2024_b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340768"/>
            <a:ext cx="6446154" cy="551723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22819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640960" cy="1368152"/>
          </a:xfrm>
          <a:ln>
            <a:solidFill>
              <a:schemeClr val="accent1"/>
            </a:solidFill>
          </a:ln>
        </p:spPr>
        <p:txBody>
          <a:bodyPr/>
          <a:lstStyle/>
          <a:p>
            <a:pPr marL="509760" indent="-506160" algn="ctr">
              <a:spcBef>
                <a:spcPts val="649"/>
              </a:spcBef>
            </a:pPr>
            <a:r>
              <a:rPr lang="en-US" sz="24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b="1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 Cup for </a:t>
            </a:r>
            <a:r>
              <a:rPr lang="en-US" sz="24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SPD with new scintillator to be produced in 2024</a:t>
            </a:r>
            <a:br>
              <a:rPr lang="en-US" sz="24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via 256 cells of 40x40 mm</a:t>
            </a:r>
            <a:r>
              <a:rPr lang="en-US" sz="2400" b="1" spc="-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1628800"/>
            <a:ext cx="8496944" cy="507831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ru-RU" dirty="0" smtClean="0"/>
              <a:t>Проверить влияние мертвых зон - перегородок на  </a:t>
            </a:r>
            <a:r>
              <a:rPr lang="ru-RU" dirty="0" err="1" smtClean="0"/>
              <a:t>End</a:t>
            </a:r>
            <a:r>
              <a:rPr lang="ru-RU" dirty="0" smtClean="0"/>
              <a:t> </a:t>
            </a:r>
            <a:r>
              <a:rPr lang="ru-RU" dirty="0" err="1" smtClean="0"/>
              <a:t>Cup</a:t>
            </a:r>
            <a:r>
              <a:rPr lang="ru-RU" dirty="0" smtClean="0"/>
              <a:t> ?</a:t>
            </a:r>
            <a:br>
              <a:rPr lang="ru-RU" dirty="0" smtClean="0"/>
            </a:br>
            <a:r>
              <a:rPr lang="ru-RU" dirty="0" smtClean="0"/>
              <a:t>на энергетическое разрешение - константный член ?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Расстояние от центра - 2010 мм от точки взаимодействия - до начала калориметра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Перегородки - стенки коробов  сталь 4 мм - образуют короба размером примерно 320х320 - рисунок в отдельном письме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Энергии - 50 МэВ - 8 ГэВ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Модуль - 4 ячейки - 80.2х80.2 мм (обернутый в 2 слоя бумаге).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короб вставляется 4 модуля - 16 ячеек 9каналов)</a:t>
            </a:r>
            <a:br>
              <a:rPr lang="ru-RU" dirty="0" smtClean="0"/>
            </a:br>
            <a:r>
              <a:rPr lang="ru-RU" dirty="0" smtClean="0"/>
              <a:t>Короб стальной - 4 мм стенка  - нерж. сталь.</a:t>
            </a:r>
            <a:br>
              <a:rPr lang="ru-RU" dirty="0" smtClean="0"/>
            </a:br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2819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640960" cy="648072"/>
          </a:xfrm>
          <a:ln>
            <a:solidFill>
              <a:schemeClr val="accent1"/>
            </a:solidFill>
          </a:ln>
        </p:spPr>
        <p:txBody>
          <a:bodyPr/>
          <a:lstStyle/>
          <a:p>
            <a:pPr marL="509760" indent="-506160" algn="ctr">
              <a:spcBef>
                <a:spcPts val="649"/>
              </a:spcBef>
            </a:pPr>
            <a:r>
              <a:rPr lang="en-US" sz="24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b="1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 Cup in frame/ Box 4x4 modules – 64 </a:t>
            </a:r>
            <a:r>
              <a:rPr lang="en-US" sz="2400" b="1" strike="noStrike" spc="-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US" sz="2400" b="1" spc="-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7" y="980728"/>
            <a:ext cx="468052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Высота Короба из 4-х модулей 326 мм</a:t>
            </a:r>
          </a:p>
          <a:p>
            <a:r>
              <a:rPr lang="ru-RU" dirty="0" smtClean="0"/>
              <a:t>Это – 8 границ , ширина </a:t>
            </a:r>
            <a:r>
              <a:rPr lang="ru-RU" dirty="0" err="1" smtClean="0"/>
              <a:t>которыз</a:t>
            </a:r>
            <a:r>
              <a:rPr lang="ru-RU" dirty="0" smtClean="0"/>
              <a:t> </a:t>
            </a:r>
            <a:r>
              <a:rPr lang="ru-RU" dirty="0" err="1" smtClean="0"/>
              <a:t>равнв</a:t>
            </a:r>
            <a:r>
              <a:rPr lang="ru-RU" dirty="0" smtClean="0"/>
              <a:t> 6/8 = 0.</a:t>
            </a:r>
            <a:r>
              <a:rPr lang="en-US" dirty="0" smtClean="0"/>
              <a:t>75 mm</a:t>
            </a:r>
            <a:r>
              <a:rPr lang="ru-RU" dirty="0" smtClean="0"/>
              <a:t> </a:t>
            </a:r>
            <a:endParaRPr lang="en-US" dirty="0" smtClean="0"/>
          </a:p>
          <a:p>
            <a:r>
              <a:rPr lang="ru-RU" dirty="0" smtClean="0"/>
              <a:t>Стенка короба – 4 мм </a:t>
            </a:r>
            <a:r>
              <a:rPr lang="ru-RU" smtClean="0"/>
              <a:t>, нерж.ст.</a:t>
            </a:r>
            <a:endParaRPr lang="ru-RU" dirty="0"/>
          </a:p>
        </p:txBody>
      </p:sp>
      <p:pic>
        <p:nvPicPr>
          <p:cNvPr id="4" name="Рисунок 3" descr="IMG_20240306_1022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67146"/>
            <a:ext cx="4211960" cy="4546838"/>
          </a:xfrm>
          <a:prstGeom prst="rect">
            <a:avLst/>
          </a:prstGeom>
        </p:spPr>
      </p:pic>
      <p:pic>
        <p:nvPicPr>
          <p:cNvPr id="7" name="Рисунок 6" descr="IMG_20240306_1021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501008"/>
            <a:ext cx="4366891" cy="3356992"/>
          </a:xfrm>
          <a:prstGeom prst="rect">
            <a:avLst/>
          </a:prstGeom>
        </p:spPr>
      </p:pic>
      <p:pic>
        <p:nvPicPr>
          <p:cNvPr id="9" name="Рисунок 8" descr="endcupl_3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548680"/>
            <a:ext cx="4680286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819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640960" cy="648072"/>
          </a:xfrm>
          <a:ln>
            <a:solidFill>
              <a:schemeClr val="accent1"/>
            </a:solidFill>
          </a:ln>
        </p:spPr>
        <p:txBody>
          <a:bodyPr/>
          <a:lstStyle/>
          <a:p>
            <a:pPr marL="509760" indent="-506160" algn="ctr">
              <a:spcBef>
                <a:spcPts val="649"/>
              </a:spcBef>
            </a:pPr>
            <a:r>
              <a:rPr lang="en-US" sz="24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WLS installation – loop type in New modules</a:t>
            </a:r>
            <a:endParaRPr lang="en-US" sz="2400" b="1" spc="-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IMG_20240313_1101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412776"/>
            <a:ext cx="3903950" cy="4077072"/>
          </a:xfrm>
          <a:prstGeom prst="rect">
            <a:avLst/>
          </a:prstGeom>
        </p:spPr>
      </p:pic>
      <p:pic>
        <p:nvPicPr>
          <p:cNvPr id="10" name="Рисунок 9" descr="IMG_20240313_1101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6920" y="1412776"/>
            <a:ext cx="5077080" cy="508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819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Conclusions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4" name="TextShape 2"/>
          <p:cNvSpPr txBox="1"/>
          <p:nvPr/>
        </p:nvSpPr>
        <p:spPr>
          <a:xfrm>
            <a:off x="179640" y="1600200"/>
            <a:ext cx="892872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514440" indent="-514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Calibri"/>
              <a:buAutoNum type="arabicPeriod"/>
            </a:pPr>
            <a:r>
              <a:rPr lang="en-US" sz="2000" b="0" strike="noStrike" spc="-1" dirty="0">
                <a:solidFill>
                  <a:srgbClr val="000000"/>
                </a:solidFill>
                <a:latin typeface="Calibri"/>
              </a:rPr>
              <a:t>New ECAL geometry </a:t>
            </a:r>
            <a:r>
              <a:rPr lang="en-US" sz="2000" spc="-1" dirty="0" smtClean="0">
                <a:solidFill>
                  <a:srgbClr val="000000"/>
                </a:solidFill>
                <a:latin typeface="Calibri"/>
              </a:rPr>
              <a:t>- </a:t>
            </a:r>
            <a:r>
              <a:rPr lang="en-US" sz="2000" b="0" strike="noStrike" spc="-1" dirty="0" smtClean="0">
                <a:solidFill>
                  <a:srgbClr val="000000"/>
                </a:solidFill>
                <a:latin typeface="Calibri"/>
              </a:rPr>
              <a:t> corrected  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</a:rPr>
              <a:t>in </a:t>
            </a:r>
            <a:r>
              <a:rPr lang="en-US" sz="2000" b="0" strike="noStrike" spc="-1" dirty="0" smtClean="0">
                <a:solidFill>
                  <a:srgbClr val="000000"/>
                </a:solidFill>
                <a:latin typeface="Calibri"/>
              </a:rPr>
              <a:t>2024</a:t>
            </a:r>
          </a:p>
          <a:p>
            <a:pPr marL="514440" indent="-514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Calibri"/>
              <a:buAutoNum type="arabicPeriod"/>
            </a:pPr>
            <a:r>
              <a:rPr lang="en-US" sz="2000" spc="-1" dirty="0" smtClean="0">
                <a:solidFill>
                  <a:srgbClr val="000000"/>
                </a:solidFill>
                <a:latin typeface="Calibri"/>
              </a:rPr>
              <a:t>Technical task for LHEP – preparation in progress</a:t>
            </a:r>
            <a:endParaRPr lang="ru-RU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514440" indent="-514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Calibri"/>
              <a:buAutoNum type="arabicPeriod"/>
            </a:pP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</a:rPr>
              <a:t>SiPm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000" b="0" strike="noStrike" spc="-1" dirty="0" smtClean="0">
                <a:solidFill>
                  <a:srgbClr val="000000"/>
                </a:solidFill>
                <a:latin typeface="Calibri"/>
              </a:rPr>
              <a:t>EQR 20-60   (20 </a:t>
            </a:r>
            <a:r>
              <a:rPr lang="en-US" sz="2000" b="0" strike="noStrike" spc="-1" dirty="0" err="1" smtClean="0">
                <a:solidFill>
                  <a:srgbClr val="000000"/>
                </a:solidFill>
                <a:latin typeface="Calibri"/>
              </a:rPr>
              <a:t>mk</a:t>
            </a:r>
            <a:r>
              <a:rPr lang="en-US" sz="20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000" b="0" strike="noStrike" spc="-1" dirty="0" err="1" smtClean="0">
                <a:solidFill>
                  <a:srgbClr val="000000"/>
                </a:solidFill>
                <a:latin typeface="Calibri"/>
              </a:rPr>
              <a:t>pich</a:t>
            </a:r>
            <a:r>
              <a:rPr lang="en-US" sz="2000" b="0" strike="noStrike" spc="-1" dirty="0" smtClean="0">
                <a:solidFill>
                  <a:srgbClr val="000000"/>
                </a:solidFill>
                <a:latin typeface="Calibri"/>
              </a:rPr>
              <a:t>) were studied soon</a:t>
            </a:r>
          </a:p>
          <a:p>
            <a:pPr marL="514440" indent="-514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Calibri"/>
              <a:buAutoNum type="arabicPeriod"/>
            </a:pPr>
            <a:r>
              <a:rPr lang="en-US" sz="2000" spc="-1" dirty="0" smtClean="0">
                <a:solidFill>
                  <a:srgbClr val="000000"/>
                </a:solidFill>
                <a:latin typeface="Calibri"/>
              </a:rPr>
              <a:t>WLS Russian production 200 m has be studied soon</a:t>
            </a:r>
            <a:endParaRPr lang="ru-RU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514440" indent="-514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Calibri"/>
              <a:buAutoNum type="arabicPeriod"/>
            </a:pPr>
            <a:r>
              <a:rPr lang="en-US" sz="2000" b="0" strike="noStrike" spc="-1" dirty="0">
                <a:solidFill>
                  <a:srgbClr val="000000"/>
                </a:solidFill>
                <a:latin typeface="Calibri"/>
              </a:rPr>
              <a:t>New ECAL setup with cell size 4x4 cm</a:t>
            </a:r>
            <a:r>
              <a:rPr lang="en-US" sz="2000" b="0" strike="noStrike" spc="-1" baseline="30000" dirty="0">
                <a:solidFill>
                  <a:srgbClr val="000000"/>
                </a:solidFill>
                <a:latin typeface="Calibri"/>
              </a:rPr>
              <a:t>2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000" b="0" strike="noStrike" spc="-1" dirty="0" smtClean="0">
                <a:solidFill>
                  <a:srgbClr val="000000"/>
                </a:solidFill>
                <a:latin typeface="Calibri"/>
              </a:rPr>
              <a:t>assembled – 16 cells (4 modules) </a:t>
            </a:r>
            <a:endParaRPr lang="ru-RU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514440" indent="-514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Calibri"/>
              <a:buAutoNum type="arabicPeriod"/>
            </a:pPr>
            <a:r>
              <a:rPr lang="en-US" sz="2000" b="0" strike="noStrike" spc="-1" dirty="0">
                <a:solidFill>
                  <a:srgbClr val="000000"/>
                </a:solidFill>
                <a:latin typeface="Calibri"/>
              </a:rPr>
              <a:t>ECAL test in cosmic rays was </a:t>
            </a:r>
            <a:r>
              <a:rPr lang="en-US" sz="2000" b="0" strike="noStrike" spc="-1" dirty="0" smtClean="0">
                <a:solidFill>
                  <a:srgbClr val="000000"/>
                </a:solidFill>
                <a:latin typeface="Calibri"/>
              </a:rPr>
              <a:t>done with </a:t>
            </a:r>
            <a:r>
              <a:rPr lang="en-US" sz="2000" b="0" strike="noStrike" spc="-1" dirty="0" err="1" smtClean="0">
                <a:solidFill>
                  <a:srgbClr val="000000"/>
                </a:solidFill>
                <a:latin typeface="Calibri"/>
              </a:rPr>
              <a:t>SiPm</a:t>
            </a:r>
            <a:r>
              <a:rPr lang="en-US" sz="2000" b="0" strike="noStrike" spc="-1" dirty="0" smtClean="0">
                <a:solidFill>
                  <a:srgbClr val="000000"/>
                </a:solidFill>
                <a:latin typeface="Calibri"/>
              </a:rPr>
              <a:t> EQR15</a:t>
            </a:r>
          </a:p>
          <a:p>
            <a:pPr marL="514440" indent="-514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Calibri"/>
              <a:buAutoNum type="arabicPeriod"/>
            </a:pPr>
            <a:r>
              <a:rPr lang="en-US" sz="2000" spc="-1" dirty="0" smtClean="0">
                <a:solidFill>
                  <a:srgbClr val="000000"/>
                </a:solidFill>
                <a:latin typeface="Calibri"/>
              </a:rPr>
              <a:t>Matrix form for new scintillator production should was ready in February 2924</a:t>
            </a:r>
          </a:p>
          <a:p>
            <a:pPr marL="514440" indent="-514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Calibri"/>
              <a:buAutoNum type="arabicPeriod"/>
            </a:pPr>
            <a:r>
              <a:rPr lang="en-US" sz="2000" spc="-1" dirty="0" smtClean="0">
                <a:solidFill>
                  <a:srgbClr val="000000"/>
                </a:solidFill>
                <a:latin typeface="Calibri"/>
              </a:rPr>
              <a:t>New scintillator production for End Cup part -  start soon: March 2024</a:t>
            </a:r>
          </a:p>
          <a:p>
            <a:pPr marL="514440" indent="-514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Calibri"/>
              <a:buAutoNum type="arabicPeriod"/>
            </a:pPr>
            <a:r>
              <a:rPr lang="en-US" sz="2000" spc="-1" dirty="0" smtClean="0">
                <a:solidFill>
                  <a:srgbClr val="000000"/>
                </a:solidFill>
                <a:latin typeface="Calibri"/>
              </a:rPr>
              <a:t> Lead plates production – start in 2024 July</a:t>
            </a:r>
          </a:p>
          <a:p>
            <a:pPr marL="514440" indent="-514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Calibri"/>
              <a:buAutoNum type="arabicPeriod"/>
            </a:pPr>
            <a:r>
              <a:rPr lang="en-US" sz="2000" spc="-1" dirty="0" smtClean="0">
                <a:solidFill>
                  <a:srgbClr val="000000"/>
                </a:solidFill>
                <a:latin typeface="Calibri"/>
              </a:rPr>
              <a:t>256 ECAL cells for End Cup </a:t>
            </a:r>
            <a:r>
              <a:rPr lang="en-US" sz="2000" spc="-1" smtClean="0">
                <a:solidFill>
                  <a:srgbClr val="000000"/>
                </a:solidFill>
                <a:latin typeface="Calibri"/>
              </a:rPr>
              <a:t>(1/20 </a:t>
            </a:r>
            <a:r>
              <a:rPr lang="en-US" sz="2000" spc="-1" dirty="0" smtClean="0">
                <a:solidFill>
                  <a:srgbClr val="000000"/>
                </a:solidFill>
                <a:latin typeface="Calibri"/>
              </a:rPr>
              <a:t>part) – should assembled in end of 2024</a:t>
            </a:r>
          </a:p>
          <a:p>
            <a:pPr marL="514440" indent="-514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Calibri"/>
              <a:buAutoNum type="arabicPeriod"/>
            </a:pPr>
            <a:endParaRPr lang="ru-RU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5" name="TextShape 3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70B46B73-673D-47A7-AE31-F479F85E914D}" type="datetime1">
              <a:rPr lang="en-US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3/13/2024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266" name="TextShape 4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Oleg Gavrishuk, JINR, Dubna , Russia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267" name="TextShape 5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DED32EAD-0E02-4278-981E-E37E25EAD964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24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457200" y="274680"/>
            <a:ext cx="8290800" cy="77760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 dirty="0">
                <a:solidFill>
                  <a:srgbClr val="000000"/>
                </a:solidFill>
                <a:latin typeface="Calibri"/>
              </a:rPr>
              <a:t>ECAL with New Sizes in </a:t>
            </a:r>
            <a:r>
              <a:rPr lang="en-US" sz="4400" b="0" strike="noStrike" spc="-1" dirty="0" smtClean="0">
                <a:solidFill>
                  <a:srgbClr val="000000"/>
                </a:solidFill>
                <a:latin typeface="Calibri"/>
              </a:rPr>
              <a:t>2024</a:t>
            </a:r>
            <a:endParaRPr lang="ru-RU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TextShape 2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D5E4DBDA-2F42-47AE-8E1D-2F71689347C9}" type="datetime1">
              <a:rPr lang="en-US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3/13/2024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96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FE38FF2-3476-44D5-93CA-0FC3E1B055ED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3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97" name="TextShape 4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Oleg Gavrishuk, JINR, Dubna , Russia</a:t>
            </a:r>
            <a:endParaRPr lang="en-US" sz="1200" b="0" strike="noStrike" spc="-1">
              <a:latin typeface="Times New Roman"/>
            </a:endParaRPr>
          </a:p>
        </p:txBody>
      </p:sp>
      <p:pic>
        <p:nvPicPr>
          <p:cNvPr id="7" name="Рисунок 6" descr="barel_spd_MPD-side_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52736"/>
            <a:ext cx="7355660" cy="5589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457200" y="274680"/>
            <a:ext cx="8290800" cy="77760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 dirty="0">
                <a:solidFill>
                  <a:srgbClr val="000000"/>
                </a:solidFill>
                <a:latin typeface="Calibri"/>
              </a:rPr>
              <a:t>ECAL </a:t>
            </a:r>
            <a:r>
              <a:rPr lang="en-US" sz="4400" b="0" strike="noStrike" spc="-1" dirty="0" smtClean="0">
                <a:solidFill>
                  <a:srgbClr val="000000"/>
                </a:solidFill>
                <a:latin typeface="Calibri"/>
              </a:rPr>
              <a:t>barrel Gap sizes along beam</a:t>
            </a:r>
            <a:endParaRPr lang="ru-RU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TextShape 2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D5E4DBDA-2F42-47AE-8E1D-2F71689347C9}" type="datetime1">
              <a:rPr lang="en-US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3/13/2024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96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FE38FF2-3476-44D5-93CA-0FC3E1B055ED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4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97" name="TextShape 4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Oleg Gavrishuk, JINR, Dubna , Russia</a:t>
            </a:r>
            <a:endParaRPr lang="en-US" sz="1200" b="0" strike="noStrike" spc="-1">
              <a:latin typeface="Times New Roman"/>
            </a:endParaRPr>
          </a:p>
        </p:txBody>
      </p:sp>
      <p:pic>
        <p:nvPicPr>
          <p:cNvPr id="8" name="Рисунок 7" descr="barel_spd_MPD.20.02.24-Mod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700808"/>
            <a:ext cx="6696606" cy="40853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179640" y="274680"/>
            <a:ext cx="8784720" cy="77760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anchor="ctr">
            <a:normAutofit fontScale="92000"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 dirty="0">
                <a:solidFill>
                  <a:srgbClr val="000000"/>
                </a:solidFill>
                <a:latin typeface="Calibri"/>
              </a:rPr>
              <a:t>ECAL composition with New Sizes in </a:t>
            </a:r>
            <a:r>
              <a:rPr lang="en-US" sz="4400" b="0" strike="noStrike" spc="-1" dirty="0" smtClean="0">
                <a:solidFill>
                  <a:srgbClr val="000000"/>
                </a:solidFill>
                <a:latin typeface="Calibri"/>
              </a:rPr>
              <a:t>2024</a:t>
            </a:r>
            <a:endParaRPr lang="ru-RU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TextShape 2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D5C02B54-9C9C-4D7E-8463-476DAF01CD34}" type="datetime1">
              <a:rPr lang="en-US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3/13/2024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06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C5F66E0F-AA8D-4335-B979-643523AEFF33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5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07" name="TextShape 4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Oleg Gavrishuk, JINR, Dubna , Russia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110" name="CustomShape 6"/>
          <p:cNvSpPr/>
          <p:nvPr/>
        </p:nvSpPr>
        <p:spPr>
          <a:xfrm>
            <a:off x="5148064" y="2636912"/>
            <a:ext cx="3528000" cy="286086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000000"/>
                </a:solidFill>
                <a:latin typeface="Calibri"/>
              </a:rPr>
              <a:t>ENDCUP:</a:t>
            </a:r>
            <a:endParaRPr lang="en-US" sz="18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US" sz="1800" b="0" strike="noStrike" spc="-1" dirty="0" smtClean="0">
                <a:solidFill>
                  <a:srgbClr val="000000"/>
                </a:solidFill>
                <a:latin typeface="Calibri"/>
              </a:rPr>
              <a:t>Cells per One </a:t>
            </a:r>
            <a:r>
              <a:rPr lang="en-US" spc="-1" dirty="0" smtClean="0">
                <a:solidFill>
                  <a:srgbClr val="000000"/>
                </a:solidFill>
                <a:latin typeface="Calibri"/>
              </a:rPr>
              <a:t>=</a:t>
            </a:r>
            <a:r>
              <a:rPr lang="en-US" sz="18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5136 </a:t>
            </a:r>
            <a:endParaRPr lang="en-US" spc="-1" dirty="0" smtClean="0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US" sz="1800" b="0" strike="noStrike" spc="-1" dirty="0" smtClean="0">
                <a:solidFill>
                  <a:srgbClr val="000000"/>
                </a:solidFill>
                <a:latin typeface="Calibri"/>
              </a:rPr>
              <a:t>2  End Cups  Cells  = 10272 </a:t>
            </a:r>
            <a:endParaRPr lang="en-US" sz="18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ADC64 –  </a:t>
            </a:r>
            <a:r>
              <a:rPr lang="en-US" sz="1800" b="0" strike="noStrike" spc="-1" dirty="0" smtClean="0">
                <a:solidFill>
                  <a:srgbClr val="000000"/>
                </a:solidFill>
                <a:latin typeface="Calibri"/>
              </a:rPr>
              <a:t>160 </a:t>
            </a:r>
            <a:endParaRPr lang="en-US" sz="18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16ch Amplifiers – 642</a:t>
            </a:r>
            <a:endParaRPr lang="en-US" sz="18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Power units – 20</a:t>
            </a:r>
            <a:endParaRPr lang="en-US" sz="18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US" sz="1800" b="0" strike="noStrike" spc="-1" dirty="0" smtClean="0">
                <a:solidFill>
                  <a:srgbClr val="000000"/>
                </a:solidFill>
                <a:latin typeface="Calibri"/>
              </a:rPr>
              <a:t>Weight 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– </a:t>
            </a:r>
            <a:r>
              <a:rPr lang="en-US" sz="1800" b="0" strike="noStrike" spc="-1" dirty="0" smtClean="0">
                <a:solidFill>
                  <a:srgbClr val="000000"/>
                </a:solidFill>
                <a:latin typeface="Calibri"/>
              </a:rPr>
              <a:t>2x</a:t>
            </a:r>
            <a:r>
              <a:rPr lang="en-US" spc="-1" dirty="0" smtClean="0">
                <a:solidFill>
                  <a:srgbClr val="000000"/>
                </a:solidFill>
                <a:latin typeface="Calibri"/>
              </a:rPr>
              <a:t>12</a:t>
            </a:r>
            <a:r>
              <a:rPr lang="en-US" sz="1800" b="0" strike="noStrike" spc="-1" dirty="0" smtClean="0">
                <a:solidFill>
                  <a:srgbClr val="000000"/>
                </a:solidFill>
                <a:latin typeface="Calibri"/>
              </a:rPr>
              <a:t>.8 = 25.6 ton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</a:pPr>
            <a:r>
              <a:rPr lang="en-US" spc="-1" dirty="0" smtClean="0">
                <a:solidFill>
                  <a:srgbClr val="FF0000"/>
                </a:solidFill>
                <a:latin typeface="Calibri"/>
              </a:rPr>
              <a:t>NOT take in account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</a:pPr>
            <a:r>
              <a:rPr lang="en-US" spc="-1" dirty="0" smtClean="0">
                <a:solidFill>
                  <a:srgbClr val="FF0000"/>
                </a:solidFill>
                <a:latin typeface="Calibri"/>
              </a:rPr>
              <a:t>The Cells  Wall Thickness  (4 mm)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</a:pPr>
            <a:endParaRPr lang="en-US" sz="1800" b="0" strike="noStrike" spc="-1" dirty="0">
              <a:latin typeface="Arial"/>
            </a:endParaRPr>
          </a:p>
        </p:txBody>
      </p:sp>
      <p:pic>
        <p:nvPicPr>
          <p:cNvPr id="9" name="Рисунок 8" descr="endcupl_2023.18.04_3-Mod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980728"/>
            <a:ext cx="5112568" cy="48550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179640" y="274680"/>
            <a:ext cx="8784720" cy="77760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anchor="ctr">
            <a:normAutofit fontScale="92000"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 dirty="0">
                <a:solidFill>
                  <a:srgbClr val="000000"/>
                </a:solidFill>
                <a:latin typeface="Calibri"/>
              </a:rPr>
              <a:t>ECAL </a:t>
            </a:r>
            <a:r>
              <a:rPr lang="en-US" sz="4400" b="0" strike="noStrike" spc="-1" dirty="0" smtClean="0">
                <a:solidFill>
                  <a:srgbClr val="000000"/>
                </a:solidFill>
                <a:latin typeface="Calibri"/>
              </a:rPr>
              <a:t>End Cup Frame New </a:t>
            </a:r>
            <a:r>
              <a:rPr lang="en-US" sz="4400" b="0" strike="noStrike" spc="-1" dirty="0">
                <a:solidFill>
                  <a:srgbClr val="000000"/>
                </a:solidFill>
                <a:latin typeface="Calibri"/>
              </a:rPr>
              <a:t>Sizes in </a:t>
            </a:r>
            <a:r>
              <a:rPr lang="en-US" sz="4400" b="0" strike="noStrike" spc="-1" dirty="0" smtClean="0">
                <a:solidFill>
                  <a:srgbClr val="000000"/>
                </a:solidFill>
                <a:latin typeface="Calibri"/>
              </a:rPr>
              <a:t>2024</a:t>
            </a:r>
            <a:endParaRPr lang="ru-RU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TextShape 2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D5C02B54-9C9C-4D7E-8463-476DAF01CD34}" type="datetime1">
              <a:rPr lang="en-US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3/13/2024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06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C5F66E0F-AA8D-4335-B979-643523AEFF33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6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07" name="TextShape 4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Oleg Gavrishuk, JINR, Dubna , Russia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110" name="CustomShape 6"/>
          <p:cNvSpPr/>
          <p:nvPr/>
        </p:nvSpPr>
        <p:spPr>
          <a:xfrm>
            <a:off x="5652120" y="2564904"/>
            <a:ext cx="3347864" cy="341486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strike="noStrike" spc="-1" dirty="0" smtClean="0">
                <a:solidFill>
                  <a:srgbClr val="000000"/>
                </a:solidFill>
                <a:latin typeface="Calibri"/>
              </a:rPr>
              <a:t>ENDCUP Frame design</a:t>
            </a:r>
            <a:endParaRPr lang="en-US" sz="18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US" spc="-1" dirty="0" smtClean="0">
                <a:solidFill>
                  <a:srgbClr val="000000"/>
                </a:solidFill>
                <a:latin typeface="Calibri"/>
              </a:rPr>
              <a:t>Load – 12.8 ton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US" sz="1800" b="0" strike="noStrike" spc="-1" dirty="0" smtClean="0">
                <a:solidFill>
                  <a:srgbClr val="000000"/>
                </a:solidFill>
                <a:latin typeface="Calibri"/>
              </a:rPr>
              <a:t>Cells for 16 Modules (64 cells)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US" spc="-1" dirty="0" smtClean="0">
                <a:solidFill>
                  <a:srgbClr val="000000"/>
                </a:solidFill>
                <a:latin typeface="Calibri"/>
              </a:rPr>
              <a:t>Cells - Stainless Steel , d=4 mm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US" sz="1800" b="0" strike="noStrike" spc="-1" dirty="0" smtClean="0">
                <a:solidFill>
                  <a:srgbClr val="000000"/>
                </a:solidFill>
                <a:latin typeface="Calibri"/>
              </a:rPr>
              <a:t>Frame from Left &amp; Right part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US" spc="-1" dirty="0" smtClean="0">
                <a:solidFill>
                  <a:srgbClr val="000000"/>
                </a:solidFill>
                <a:latin typeface="Calibri"/>
              </a:rPr>
              <a:t>Frame has Support (green)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US" sz="1800" b="0" strike="noStrike" spc="-1" dirty="0" smtClean="0">
                <a:solidFill>
                  <a:srgbClr val="000000"/>
                </a:solidFill>
                <a:latin typeface="Calibri"/>
              </a:rPr>
              <a:t>Support stay on RS Iron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</a:pPr>
            <a:endParaRPr lang="en-US" spc="-1" dirty="0" smtClean="0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</a:pPr>
            <a:r>
              <a:rPr lang="en-US" sz="1800" b="0" strike="noStrike" spc="-1" dirty="0" smtClean="0">
                <a:solidFill>
                  <a:srgbClr val="FF0000"/>
                </a:solidFill>
                <a:latin typeface="Calibri"/>
              </a:rPr>
              <a:t>This picture NOT take in account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</a:pPr>
            <a:r>
              <a:rPr lang="en-US" spc="-1" dirty="0" smtClean="0">
                <a:solidFill>
                  <a:srgbClr val="FF0000"/>
                </a:solidFill>
                <a:latin typeface="Calibri"/>
              </a:rPr>
              <a:t>The Cells  Wall Thickness  (4 mm)</a:t>
            </a:r>
            <a:endParaRPr lang="en-US" sz="1800" b="0" strike="noStrike" spc="-1" dirty="0" smtClean="0">
              <a:solidFill>
                <a:srgbClr val="FF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</a:pPr>
            <a:endParaRPr lang="en-US" sz="1800" b="0" strike="noStrike" spc="-1" dirty="0">
              <a:latin typeface="Arial"/>
            </a:endParaRPr>
          </a:p>
        </p:txBody>
      </p:sp>
      <p:pic>
        <p:nvPicPr>
          <p:cNvPr id="8" name="Рисунок 7" descr="endcupl_karkas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340768"/>
            <a:ext cx="5374035" cy="50544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179640" y="274680"/>
            <a:ext cx="8784720" cy="77760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anchor="ctr">
            <a:normAutofit fontScale="92000"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 dirty="0" smtClean="0">
                <a:solidFill>
                  <a:srgbClr val="000000"/>
                </a:solidFill>
                <a:latin typeface="Calibri"/>
              </a:rPr>
              <a:t>MPD Support for ECAL 2024</a:t>
            </a:r>
            <a:endParaRPr lang="ru-RU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TextShape 2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D5C02B54-9C9C-4D7E-8463-476DAF01CD34}" type="datetime1">
              <a:rPr lang="en-US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3/13/2024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06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C5F66E0F-AA8D-4335-B979-643523AEFF33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7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07" name="TextShape 4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Oleg Gavrishuk, JINR, Dubna , Russia</a:t>
            </a:r>
            <a:endParaRPr lang="en-US" sz="1200" b="0" strike="noStrike" spc="-1">
              <a:latin typeface="Times New Roman"/>
            </a:endParaRPr>
          </a:p>
        </p:txBody>
      </p:sp>
      <p:pic>
        <p:nvPicPr>
          <p:cNvPr id="9" name="Рисунок 8" descr="IMG_20240215_1436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72816"/>
            <a:ext cx="6780245" cy="50851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2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D5C02B54-9C9C-4D7E-8463-476DAF01CD34}" type="datetime1">
              <a:rPr lang="en-US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3/13/2024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06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C5F66E0F-AA8D-4335-B979-643523AEFF33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8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07" name="TextShape 4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Oleg Gavrishuk, JINR, Dubna , Russia</a:t>
            </a:r>
            <a:endParaRPr lang="en-US" sz="1200" b="0" strike="noStrike" spc="-1">
              <a:latin typeface="Times New Roman"/>
            </a:endParaRPr>
          </a:p>
        </p:txBody>
      </p:sp>
      <p:pic>
        <p:nvPicPr>
          <p:cNvPr id="7" name="Рисунок 6" descr="IMG_20240215_1436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142384" cy="6858000"/>
          </a:xfrm>
          <a:prstGeom prst="rect">
            <a:avLst/>
          </a:prstGeom>
        </p:spPr>
      </p:pic>
      <p:sp>
        <p:nvSpPr>
          <p:cNvPr id="8" name="TextShape 1"/>
          <p:cNvSpPr txBox="1"/>
          <p:nvPr/>
        </p:nvSpPr>
        <p:spPr>
          <a:xfrm>
            <a:off x="5724128" y="274680"/>
            <a:ext cx="3240232" cy="77760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anchor="ctr">
            <a:normAutofit fontScale="92000"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 dirty="0" smtClean="0">
                <a:solidFill>
                  <a:srgbClr val="000000"/>
                </a:solidFill>
                <a:latin typeface="Calibri"/>
              </a:rPr>
              <a:t>MPD 2024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179640" y="274680"/>
            <a:ext cx="8784720" cy="77760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anchor="ctr">
            <a:normAutofit fontScale="92000"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 dirty="0" smtClean="0">
                <a:solidFill>
                  <a:srgbClr val="000000"/>
                </a:solidFill>
                <a:latin typeface="Calibri"/>
              </a:rPr>
              <a:t>MPD 2024</a:t>
            </a:r>
            <a:endParaRPr lang="ru-RU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TextShape 2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D5C02B54-9C9C-4D7E-8463-476DAF01CD34}" type="datetime1">
              <a:rPr lang="en-US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3/13/2024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06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C5F66E0F-AA8D-4335-B979-643523AEFF33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9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07" name="TextShape 4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Oleg Gavrishuk, JINR, Dubna , Russia</a:t>
            </a:r>
            <a:endParaRPr lang="en-US" sz="1200" b="0" strike="noStrike" spc="-1">
              <a:latin typeface="Times New Roman"/>
            </a:endParaRPr>
          </a:p>
        </p:txBody>
      </p:sp>
      <p:pic>
        <p:nvPicPr>
          <p:cNvPr id="9" name="Рисунок 8" descr="IMG_20240215_1436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556792"/>
            <a:ext cx="3867336" cy="5157567"/>
          </a:xfrm>
          <a:prstGeom prst="rect">
            <a:avLst/>
          </a:prstGeom>
        </p:spPr>
      </p:pic>
      <p:pic>
        <p:nvPicPr>
          <p:cNvPr id="10" name="Рисунок 9" descr="IMG_20240215_1435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34030" y="1484784"/>
            <a:ext cx="4029037" cy="53732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2589</TotalTime>
  <Words>974</Words>
  <Application>Microsoft Office PowerPoint</Application>
  <PresentationFormat>Экран (4:3)</PresentationFormat>
  <Paragraphs>167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TZ Barrel support. Design look like MPD</vt:lpstr>
      <vt:lpstr>Matrix form  for new scintillator production (40x40x1.5 mm3)</vt:lpstr>
      <vt:lpstr>Matrix form  for new scintillator production (40x40x1.5 mm3)</vt:lpstr>
      <vt:lpstr>Слайд 14</vt:lpstr>
      <vt:lpstr>Слайд 15</vt:lpstr>
      <vt:lpstr>Слайд 16</vt:lpstr>
      <vt:lpstr>Слайд 17</vt:lpstr>
      <vt:lpstr>Слайд 18</vt:lpstr>
      <vt:lpstr>End Cup for  SPD with new scintillator to be produced in 2024 via 256 cells of 40x40 mm2  </vt:lpstr>
      <vt:lpstr>End Cup for  SPD in Frame. Cells for 16=4x4 modules Border thick=4 mm Stainless steel</vt:lpstr>
      <vt:lpstr>End Cup for  SPD with new scintillator to be produced in 2024 via 256 cells of 40x40 mm2  </vt:lpstr>
      <vt:lpstr>End Cup in frame/ Box 4x4 modules – 64 ch</vt:lpstr>
      <vt:lpstr>WLS installation – loop type in New modules</vt:lpstr>
      <vt:lpstr>Слайд 24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SPD ECAL  , April 2023 Status Report Oleg Gavrishuk, LVHE, Dubna, Russia</dc:title>
  <dc:creator>oleg</dc:creator>
  <cp:lastModifiedBy>oleg</cp:lastModifiedBy>
  <cp:revision>146</cp:revision>
  <dcterms:created xsi:type="dcterms:W3CDTF">2023-04-20T08:22:28Z</dcterms:created>
  <dcterms:modified xsi:type="dcterms:W3CDTF">2024-03-13T09:47:15Z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RePack by SPecialiST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Экран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21</vt:i4>
  </property>
</Properties>
</file>