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Raleway"/>
      <p:regular r:id="rId27"/>
      <p:bold r:id="rId28"/>
      <p:italic r:id="rId29"/>
      <p:boldItalic r:id="rId30"/>
    </p:embeddedFont>
    <p:embeddedFont>
      <p:font typeface="Raleway ExtraBold"/>
      <p:bold r:id="rId31"/>
      <p:boldItalic r:id="rId32"/>
    </p:embeddedFont>
    <p:embeddedFont>
      <p:font typeface="Lato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aleway-bold.fntdata"/><Relationship Id="rId27" Type="http://schemas.openxmlformats.org/officeDocument/2006/relationships/font" Target="fonts/Raleway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ExtraBold-bold.fntdata"/><Relationship Id="rId30" Type="http://schemas.openxmlformats.org/officeDocument/2006/relationships/font" Target="fonts/Raleway-boldItalic.fntdata"/><Relationship Id="rId11" Type="http://schemas.openxmlformats.org/officeDocument/2006/relationships/slide" Target="slides/slide6.xml"/><Relationship Id="rId33" Type="http://schemas.openxmlformats.org/officeDocument/2006/relationships/font" Target="fonts/Lato-regular.fntdata"/><Relationship Id="rId10" Type="http://schemas.openxmlformats.org/officeDocument/2006/relationships/slide" Target="slides/slide5.xml"/><Relationship Id="rId32" Type="http://schemas.openxmlformats.org/officeDocument/2006/relationships/font" Target="fonts/RalewayExtraBold-boldItalic.fntdata"/><Relationship Id="rId13" Type="http://schemas.openxmlformats.org/officeDocument/2006/relationships/slide" Target="slides/slide8.xml"/><Relationship Id="rId35" Type="http://schemas.openxmlformats.org/officeDocument/2006/relationships/font" Target="fonts/Lato-italic.fntdata"/><Relationship Id="rId12" Type="http://schemas.openxmlformats.org/officeDocument/2006/relationships/slide" Target="slides/slide7.xml"/><Relationship Id="rId34" Type="http://schemas.openxmlformats.org/officeDocument/2006/relationships/font" Target="fonts/Lato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Lato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79c7b91d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79c7b91d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53ca623b93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53ca623b93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5371d3f097_1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5371d3f097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5371d3f097_1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5371d3f097_1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5371d3f097_1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5371d3f097_1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53bfa3dd60_2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53bfa3dd60_2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53ca623b9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53ca623b9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551f0b0e4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551f0b0e4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54a65df26d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54a65df26d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проверить про вихри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53bfa3dd60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53bfa3dd60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537f13ddd1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537f13ddd1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5b15f0a3_5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5b15f0a3_5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cb9a0b074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cb9a0b074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e965474a9_3_3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e965474a9_3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23630543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23630543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251bb473_0_6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251bb473_0_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степень свободы? формула коррелятора? усреднение по какому ансамблю?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e965474a9_3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e965474a9_3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не все фракталы в пространстве проявляют прост-временной скейлинг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5276f52b0d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5276f52b0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53bfa3dd60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53bfa3dd60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54a65df26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54a65df26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чем закон сохранения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54a65df26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54a65df26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353535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38.png"/><Relationship Id="rId5" Type="http://schemas.openxmlformats.org/officeDocument/2006/relationships/image" Target="../media/image32.png"/><Relationship Id="rId6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Relationship Id="rId4" Type="http://schemas.openxmlformats.org/officeDocument/2006/relationships/image" Target="../media/image19.png"/><Relationship Id="rId5" Type="http://schemas.openxmlformats.org/officeDocument/2006/relationships/image" Target="../media/image26.png"/><Relationship Id="rId6" Type="http://schemas.openxmlformats.org/officeDocument/2006/relationships/image" Target="../media/image3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Relationship Id="rId4" Type="http://schemas.openxmlformats.org/officeDocument/2006/relationships/image" Target="../media/image36.png"/><Relationship Id="rId5" Type="http://schemas.openxmlformats.org/officeDocument/2006/relationships/image" Target="../media/image2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png"/><Relationship Id="rId4" Type="http://schemas.openxmlformats.org/officeDocument/2006/relationships/image" Target="../media/image35.png"/><Relationship Id="rId5" Type="http://schemas.openxmlformats.org/officeDocument/2006/relationships/image" Target="../media/image3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3.png"/><Relationship Id="rId4" Type="http://schemas.openxmlformats.org/officeDocument/2006/relationships/image" Target="../media/image5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2.gif"/><Relationship Id="rId4" Type="http://schemas.openxmlformats.org/officeDocument/2006/relationships/image" Target="../media/image37.png"/><Relationship Id="rId5" Type="http://schemas.openxmlformats.org/officeDocument/2006/relationships/image" Target="../media/image41.png"/><Relationship Id="rId6" Type="http://schemas.openxmlformats.org/officeDocument/2006/relationships/image" Target="../media/image34.png"/><Relationship Id="rId7" Type="http://schemas.openxmlformats.org/officeDocument/2006/relationships/image" Target="../media/image4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8.png"/><Relationship Id="rId4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7.png"/><Relationship Id="rId4" Type="http://schemas.openxmlformats.org/officeDocument/2006/relationships/image" Target="../media/image45.png"/><Relationship Id="rId5" Type="http://schemas.openxmlformats.org/officeDocument/2006/relationships/image" Target="../media/image4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2.png"/><Relationship Id="rId6" Type="http://schemas.openxmlformats.org/officeDocument/2006/relationships/image" Target="../media/image6.png"/><Relationship Id="rId7" Type="http://schemas.openxmlformats.org/officeDocument/2006/relationships/image" Target="../media/image3.png"/><Relationship Id="rId8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9.jpg"/><Relationship Id="rId4" Type="http://schemas.openxmlformats.org/officeDocument/2006/relationships/image" Target="../media/image4.png"/><Relationship Id="rId5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39.jpg"/><Relationship Id="rId6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5" Type="http://schemas.openxmlformats.org/officeDocument/2006/relationships/image" Target="../media/image8.jp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4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8.png"/><Relationship Id="rId4" Type="http://schemas.openxmlformats.org/officeDocument/2006/relationships/image" Target="../media/image16.png"/><Relationship Id="rId9" Type="http://schemas.openxmlformats.org/officeDocument/2006/relationships/image" Target="../media/image18.png"/><Relationship Id="rId5" Type="http://schemas.openxmlformats.org/officeDocument/2006/relationships/image" Target="../media/image9.png"/><Relationship Id="rId6" Type="http://schemas.openxmlformats.org/officeDocument/2006/relationships/image" Target="../media/image14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1.png"/><Relationship Id="rId4" Type="http://schemas.openxmlformats.org/officeDocument/2006/relationships/image" Target="../media/image23.png"/><Relationship Id="rId5" Type="http://schemas.openxmlformats.org/officeDocument/2006/relationships/image" Target="../media/image25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36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Field Theoretic Renormalization Group Approach to a Problem</a:t>
            </a:r>
            <a:endParaRPr b="0" sz="3600">
              <a:solidFill>
                <a:srgbClr val="FFFFFF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ru" sz="36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of a Running Sandpile in Turbulent Environment</a:t>
            </a:r>
            <a:endParaRPr b="0" sz="3600">
              <a:solidFill>
                <a:srgbClr val="FFFFFF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600">
              <a:solidFill>
                <a:srgbClr val="FFFFFF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390275" y="3162250"/>
            <a:ext cx="6625200" cy="169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900">
                <a:solidFill>
                  <a:srgbClr val="FFFFFF"/>
                </a:solidFill>
              </a:rPr>
              <a:t>N. V. Antonov*^, </a:t>
            </a:r>
            <a:r>
              <a:rPr i="1" lang="ru" sz="1900" u="sng">
                <a:solidFill>
                  <a:srgbClr val="FFFFFF"/>
                </a:solidFill>
              </a:rPr>
              <a:t>P. I. Kakin</a:t>
            </a:r>
            <a:r>
              <a:rPr i="1" lang="ru" sz="1900">
                <a:solidFill>
                  <a:srgbClr val="FFFFFF"/>
                </a:solidFill>
              </a:rPr>
              <a:t>*, N. M. Lebedev^, and A. Yu. Luchin* </a:t>
            </a:r>
            <a:endParaRPr i="1" sz="1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300">
                <a:solidFill>
                  <a:srgbClr val="FFFFFF"/>
                </a:solidFill>
              </a:rPr>
              <a:t>*</a:t>
            </a:r>
            <a:r>
              <a:rPr i="1" lang="ru" sz="1300">
                <a:solidFill>
                  <a:srgbClr val="FFFFFF"/>
                </a:solidFill>
              </a:rPr>
              <a:t>   </a:t>
            </a:r>
            <a:r>
              <a:rPr i="1" lang="ru" sz="1300">
                <a:solidFill>
                  <a:srgbClr val="FFFFFF"/>
                </a:solidFill>
              </a:rPr>
              <a:t>Department of High Energy and Elementary Particles Physics, St Petersburg University</a:t>
            </a:r>
            <a:endParaRPr i="1" sz="13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300">
                <a:solidFill>
                  <a:srgbClr val="FFFFFF"/>
                </a:solidFill>
              </a:rPr>
              <a:t>^</a:t>
            </a:r>
            <a:r>
              <a:rPr i="1" lang="ru" sz="1300">
                <a:solidFill>
                  <a:srgbClr val="FFFFFF"/>
                </a:solidFill>
              </a:rPr>
              <a:t>  N. N. Bogoliubov Laboratory of Theoretical Physics, JINR </a:t>
            </a:r>
            <a:endParaRPr i="1" sz="13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solidFill>
                <a:srgbClr val="FFFFFF"/>
              </a:solidFill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2429875" y="4741575"/>
            <a:ext cx="33993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MMCP 2024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2"/>
          <p:cNvSpPr txBox="1"/>
          <p:nvPr>
            <p:ph type="title"/>
          </p:nvPr>
        </p:nvSpPr>
        <p:spPr>
          <a:xfrm>
            <a:off x="260850" y="571950"/>
            <a:ext cx="8622300" cy="15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5"/>
                </a:solidFill>
              </a:rPr>
              <a:t>Stochasticity source</a:t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0" sz="2000">
              <a:solidFill>
                <a:schemeClr val="dk2"/>
              </a:solidFill>
            </a:endParaRPr>
          </a:p>
        </p:txBody>
      </p:sp>
      <p:sp>
        <p:nvSpPr>
          <p:cNvPr id="203" name="Google Shape;203;p22"/>
          <p:cNvSpPr txBox="1"/>
          <p:nvPr/>
        </p:nvSpPr>
        <p:spPr>
          <a:xfrm flipH="1">
            <a:off x="260750" y="1609825"/>
            <a:ext cx="6810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●"/>
            </a:pPr>
            <a:r>
              <a:rPr lang="ru" sz="1600">
                <a:latin typeface="Raleway"/>
                <a:ea typeface="Raleway"/>
                <a:cs typeface="Raleway"/>
                <a:sym typeface="Raleway"/>
              </a:rPr>
              <a:t>Hwa-Kardar equation</a:t>
            </a:r>
            <a:r>
              <a:rPr lang="ru" sz="1600">
                <a:latin typeface="Raleway"/>
                <a:ea typeface="Raleway"/>
                <a:cs typeface="Raleway"/>
                <a:sym typeface="Raleway"/>
              </a:rPr>
              <a:t>: white Gaussian random noise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4" name="Google Shape;20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9350" y="2121100"/>
            <a:ext cx="2611350" cy="31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2"/>
          <p:cNvPicPr preferRelativeResize="0"/>
          <p:nvPr/>
        </p:nvPicPr>
        <p:blipFill rotWithShape="1">
          <a:blip r:embed="rId4">
            <a:alphaModFix/>
          </a:blip>
          <a:srcRect b="0" l="14813" r="0" t="0"/>
          <a:stretch/>
        </p:blipFill>
        <p:spPr>
          <a:xfrm>
            <a:off x="2437897" y="3354675"/>
            <a:ext cx="4448704" cy="51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2"/>
          <p:cNvSpPr txBox="1"/>
          <p:nvPr/>
        </p:nvSpPr>
        <p:spPr>
          <a:xfrm flipH="1">
            <a:off x="260850" y="2716475"/>
            <a:ext cx="7078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●"/>
            </a:pPr>
            <a:r>
              <a:rPr lang="ru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Navier-Stokes equation: </a:t>
            </a:r>
            <a:r>
              <a:rPr lang="ru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external random force</a:t>
            </a:r>
            <a:r>
              <a:rPr lang="ru" sz="1600">
                <a:latin typeface="Raleway"/>
                <a:ea typeface="Raleway"/>
                <a:cs typeface="Raleway"/>
                <a:sym typeface="Raleway"/>
              </a:rPr>
              <a:t> with the correlator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7" name="Google Shape;20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6050" y="3977225"/>
            <a:ext cx="1511900" cy="26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26465" y="4757350"/>
            <a:ext cx="2691083" cy="3451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2"/>
          <p:cNvSpPr txBox="1"/>
          <p:nvPr/>
        </p:nvSpPr>
        <p:spPr>
          <a:xfrm flipH="1">
            <a:off x="260775" y="4357150"/>
            <a:ext cx="7651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●"/>
            </a:pPr>
            <a:r>
              <a:rPr lang="ru" sz="1600">
                <a:latin typeface="Raleway"/>
                <a:ea typeface="Raleway"/>
                <a:cs typeface="Raleway"/>
                <a:sym typeface="Raleway"/>
              </a:rPr>
              <a:t>Two problems: 1) sole local term and 2) both local and non-local terms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3"/>
          <p:cNvSpPr txBox="1"/>
          <p:nvPr>
            <p:ph type="title"/>
          </p:nvPr>
        </p:nvSpPr>
        <p:spPr>
          <a:xfrm>
            <a:off x="260850" y="114750"/>
            <a:ext cx="8622300" cy="15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4600">
                <a:solidFill>
                  <a:schemeClr val="accent5"/>
                </a:solidFill>
              </a:rPr>
              <a:t>Local case: random “shaking”</a:t>
            </a:r>
            <a:r>
              <a:rPr lang="ru">
                <a:solidFill>
                  <a:schemeClr val="accent5"/>
                </a:solidFill>
              </a:rPr>
              <a:t> </a:t>
            </a:r>
            <a:endParaRPr b="0" sz="2000">
              <a:solidFill>
                <a:schemeClr val="dk2"/>
              </a:solidFill>
            </a:endParaRPr>
          </a:p>
        </p:txBody>
      </p:sp>
      <p:sp>
        <p:nvSpPr>
          <p:cNvPr id="215" name="Google Shape;215;p23"/>
          <p:cNvSpPr txBox="1"/>
          <p:nvPr/>
        </p:nvSpPr>
        <p:spPr>
          <a:xfrm flipH="1">
            <a:off x="260900" y="1168900"/>
            <a:ext cx="8455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aleway"/>
              <a:buChar char="●"/>
            </a:pPr>
            <a:r>
              <a:rPr lang="ru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Action constructed according to the </a:t>
            </a:r>
            <a:r>
              <a:rPr lang="ru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Martin-Siggia-Rose-Janssen-de Dominicis formalism</a:t>
            </a:r>
            <a:r>
              <a:rPr lang="ru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is equivalent to the original problem (Hwa-Kardar + Navier-Stokes, local):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6" name="Google Shape;216;p23"/>
          <p:cNvSpPr txBox="1"/>
          <p:nvPr/>
        </p:nvSpPr>
        <p:spPr>
          <a:xfrm flipH="1">
            <a:off x="279850" y="2533088"/>
            <a:ext cx="3409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aleway"/>
              <a:buChar char="●"/>
            </a:pPr>
            <a:r>
              <a:rPr lang="ru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Renormalized action</a:t>
            </a:r>
            <a:r>
              <a:rPr lang="ru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: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7" name="Google Shape;217;p23"/>
          <p:cNvSpPr txBox="1"/>
          <p:nvPr/>
        </p:nvSpPr>
        <p:spPr>
          <a:xfrm flipH="1">
            <a:off x="279862" y="3582050"/>
            <a:ext cx="8455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aleway"/>
              <a:buChar char="●"/>
            </a:pPr>
            <a:r>
              <a:rPr lang="ru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Small parameter of perturbation theory is                . There are 4 coupling constants: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218" name="Google Shape;218;p23"/>
          <p:cNvGrpSpPr/>
          <p:nvPr/>
        </p:nvGrpSpPr>
        <p:grpSpPr>
          <a:xfrm>
            <a:off x="180713" y="1816030"/>
            <a:ext cx="7868175" cy="663775"/>
            <a:chOff x="475975" y="1704780"/>
            <a:chExt cx="7868175" cy="663775"/>
          </a:xfrm>
        </p:grpSpPr>
        <p:pic>
          <p:nvPicPr>
            <p:cNvPr id="219" name="Google Shape;219;p23"/>
            <p:cNvPicPr preferRelativeResize="0"/>
            <p:nvPr/>
          </p:nvPicPr>
          <p:blipFill rotWithShape="1">
            <a:blip r:embed="rId3">
              <a:alphaModFix/>
            </a:blip>
            <a:srcRect b="36760" l="0" r="0" t="0"/>
            <a:stretch/>
          </p:blipFill>
          <p:spPr>
            <a:xfrm>
              <a:off x="475975" y="1704780"/>
              <a:ext cx="5734575" cy="663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" name="Google Shape;220;p23"/>
            <p:cNvPicPr preferRelativeResize="0"/>
            <p:nvPr/>
          </p:nvPicPr>
          <p:blipFill rotWithShape="1">
            <a:blip r:embed="rId3">
              <a:alphaModFix/>
            </a:blip>
            <a:srcRect b="0" l="17999" r="43466" t="61871"/>
            <a:stretch/>
          </p:blipFill>
          <p:spPr>
            <a:xfrm>
              <a:off x="6134350" y="1884187"/>
              <a:ext cx="2209800" cy="400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1" name="Google Shape;221;p23"/>
          <p:cNvGrpSpPr/>
          <p:nvPr/>
        </p:nvGrpSpPr>
        <p:grpSpPr>
          <a:xfrm>
            <a:off x="177988" y="2900513"/>
            <a:ext cx="8788026" cy="731825"/>
            <a:chOff x="213100" y="2826063"/>
            <a:chExt cx="8788026" cy="731825"/>
          </a:xfrm>
        </p:grpSpPr>
        <p:pic>
          <p:nvPicPr>
            <p:cNvPr id="222" name="Google Shape;222;p23"/>
            <p:cNvPicPr preferRelativeResize="0"/>
            <p:nvPr/>
          </p:nvPicPr>
          <p:blipFill rotWithShape="1">
            <a:blip r:embed="rId4">
              <a:alphaModFix/>
            </a:blip>
            <a:srcRect b="33997" l="0" r="0" t="0"/>
            <a:stretch/>
          </p:blipFill>
          <p:spPr>
            <a:xfrm>
              <a:off x="213100" y="2826063"/>
              <a:ext cx="6692901" cy="731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23"/>
            <p:cNvPicPr preferRelativeResize="0"/>
            <p:nvPr/>
          </p:nvPicPr>
          <p:blipFill rotWithShape="1">
            <a:blip r:embed="rId4">
              <a:alphaModFix/>
            </a:blip>
            <a:srcRect b="0" l="15519" r="51754" t="63905"/>
            <a:stretch/>
          </p:blipFill>
          <p:spPr>
            <a:xfrm>
              <a:off x="6810750" y="3058575"/>
              <a:ext cx="2190376" cy="400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4" name="Google Shape;22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6925" y="4115250"/>
            <a:ext cx="4334075" cy="31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01399" y="3671975"/>
            <a:ext cx="783425" cy="25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"/>
          <p:cNvSpPr txBox="1"/>
          <p:nvPr>
            <p:ph type="title"/>
          </p:nvPr>
        </p:nvSpPr>
        <p:spPr>
          <a:xfrm>
            <a:off x="260850" y="114750"/>
            <a:ext cx="8622300" cy="15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5"/>
                </a:solidFill>
              </a:rPr>
              <a:t>One-loop calculations</a:t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0" sz="2000">
              <a:solidFill>
                <a:schemeClr val="dk2"/>
              </a:solidFill>
            </a:endParaRPr>
          </a:p>
        </p:txBody>
      </p:sp>
      <p:pic>
        <p:nvPicPr>
          <p:cNvPr id="231" name="Google Shape;2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5275" y="1211162"/>
            <a:ext cx="5513449" cy="150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4723" y="4018525"/>
            <a:ext cx="5103651" cy="8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12975" y="3456550"/>
            <a:ext cx="4887150" cy="5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4"/>
          <p:cNvSpPr txBox="1"/>
          <p:nvPr/>
        </p:nvSpPr>
        <p:spPr>
          <a:xfrm flipH="1">
            <a:off x="2867250" y="2943975"/>
            <a:ext cx="340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Renormalization constants: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5" name="Google Shape;235;p24"/>
          <p:cNvSpPr/>
          <p:nvPr/>
        </p:nvSpPr>
        <p:spPr>
          <a:xfrm>
            <a:off x="2348450" y="1426400"/>
            <a:ext cx="2733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6" name="Google Shape;236;p24"/>
          <p:cNvSpPr/>
          <p:nvPr/>
        </p:nvSpPr>
        <p:spPr>
          <a:xfrm>
            <a:off x="3451800" y="2298575"/>
            <a:ext cx="273300" cy="2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7" name="Google Shape;237;p24"/>
          <p:cNvSpPr txBox="1"/>
          <p:nvPr/>
        </p:nvSpPr>
        <p:spPr>
          <a:xfrm>
            <a:off x="3372950" y="2226375"/>
            <a:ext cx="7566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irred</a:t>
            </a:r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8" name="Google Shape;238;p24"/>
          <p:cNvSpPr txBox="1"/>
          <p:nvPr/>
        </p:nvSpPr>
        <p:spPr>
          <a:xfrm>
            <a:off x="2274975" y="1390350"/>
            <a:ext cx="6777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irred</a:t>
            </a:r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5"/>
          <p:cNvSpPr txBox="1"/>
          <p:nvPr>
            <p:ph type="title"/>
          </p:nvPr>
        </p:nvSpPr>
        <p:spPr>
          <a:xfrm>
            <a:off x="260850" y="114750"/>
            <a:ext cx="8622300" cy="15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5"/>
                </a:solidFill>
              </a:rPr>
              <a:t>Renormalization functions</a:t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b="0" lang="ru" sz="2000">
                <a:solidFill>
                  <a:schemeClr val="dk2"/>
                </a:solidFill>
              </a:rPr>
              <a:t>β-functions and anomalous dimensions γ </a:t>
            </a:r>
            <a:endParaRPr b="0" sz="2000">
              <a:solidFill>
                <a:schemeClr val="dk2"/>
              </a:solidFill>
            </a:endParaRPr>
          </a:p>
        </p:txBody>
      </p:sp>
      <p:sp>
        <p:nvSpPr>
          <p:cNvPr id="244" name="Google Shape;244;p25"/>
          <p:cNvSpPr txBox="1"/>
          <p:nvPr/>
        </p:nvSpPr>
        <p:spPr>
          <a:xfrm flipH="1">
            <a:off x="260725" y="1408150"/>
            <a:ext cx="819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</a:pPr>
            <a:r>
              <a:rPr lang="ru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Exact expressions for β-functions and one-loop results for anomalous dimensions γ: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5" name="Google Shape;245;p25"/>
          <p:cNvSpPr txBox="1"/>
          <p:nvPr/>
        </p:nvSpPr>
        <p:spPr>
          <a:xfrm flipH="1">
            <a:off x="260875" y="2977675"/>
            <a:ext cx="8494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</a:pPr>
            <a:r>
              <a:rPr lang="ru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Fixed points of renormalization group equations correspond to regimes of critical behavior; fixed points are </a:t>
            </a:r>
            <a:r>
              <a:rPr lang="ru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zeros</a:t>
            </a:r>
            <a:r>
              <a:rPr lang="ru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of β-functions; eigenvalues λ determine whether a point is related to the long-time large-distance range.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246" name="Google Shape;246;p25"/>
          <p:cNvGrpSpPr/>
          <p:nvPr/>
        </p:nvGrpSpPr>
        <p:grpSpPr>
          <a:xfrm>
            <a:off x="693750" y="1808350"/>
            <a:ext cx="8061326" cy="628175"/>
            <a:chOff x="901675" y="1808350"/>
            <a:chExt cx="8061326" cy="628175"/>
          </a:xfrm>
        </p:grpSpPr>
        <p:pic>
          <p:nvPicPr>
            <p:cNvPr id="247" name="Google Shape;247;p25"/>
            <p:cNvPicPr preferRelativeResize="0"/>
            <p:nvPr/>
          </p:nvPicPr>
          <p:blipFill rotWithShape="1">
            <a:blip r:embed="rId3">
              <a:alphaModFix/>
            </a:blip>
            <a:srcRect b="65609" l="0" r="0" t="0"/>
            <a:stretch/>
          </p:blipFill>
          <p:spPr>
            <a:xfrm>
              <a:off x="901675" y="1808350"/>
              <a:ext cx="4397375" cy="628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25"/>
            <p:cNvPicPr preferRelativeResize="0"/>
            <p:nvPr/>
          </p:nvPicPr>
          <p:blipFill rotWithShape="1">
            <a:blip r:embed="rId3">
              <a:alphaModFix/>
            </a:blip>
            <a:srcRect b="34388" l="10929" r="0" t="37626"/>
            <a:stretch/>
          </p:blipFill>
          <p:spPr>
            <a:xfrm>
              <a:off x="5046325" y="1925350"/>
              <a:ext cx="3916676" cy="5111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9" name="Google Shape;249;p25"/>
          <p:cNvPicPr preferRelativeResize="0"/>
          <p:nvPr/>
        </p:nvPicPr>
        <p:blipFill rotWithShape="1">
          <a:blip r:embed="rId3">
            <a:alphaModFix/>
          </a:blip>
          <a:srcRect b="0" l="0" r="0" t="65609"/>
          <a:stretch/>
        </p:blipFill>
        <p:spPr>
          <a:xfrm>
            <a:off x="2525725" y="2396887"/>
            <a:ext cx="4397375" cy="62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2984" y="3949362"/>
            <a:ext cx="2349141" cy="48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2975" y="4391275"/>
            <a:ext cx="3701900" cy="68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5"/>
          <p:cNvSpPr txBox="1"/>
          <p:nvPr/>
        </p:nvSpPr>
        <p:spPr>
          <a:xfrm>
            <a:off x="260875" y="3868488"/>
            <a:ext cx="84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ato"/>
                <a:ea typeface="Lato"/>
                <a:cs typeface="Lato"/>
                <a:sym typeface="Lato"/>
              </a:rPr>
              <a:t>FP1: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3" name="Google Shape;253;p25"/>
          <p:cNvSpPr txBox="1"/>
          <p:nvPr/>
        </p:nvSpPr>
        <p:spPr>
          <a:xfrm>
            <a:off x="260725" y="4433300"/>
            <a:ext cx="97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ato"/>
                <a:ea typeface="Lato"/>
                <a:cs typeface="Lato"/>
                <a:sym typeface="Lato"/>
              </a:rPr>
              <a:t>FP2: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6"/>
          <p:cNvSpPr txBox="1"/>
          <p:nvPr>
            <p:ph type="title"/>
          </p:nvPr>
        </p:nvSpPr>
        <p:spPr>
          <a:xfrm>
            <a:off x="260850" y="114750"/>
            <a:ext cx="8622300" cy="15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5"/>
                </a:solidFill>
              </a:rPr>
              <a:t>Semi-infinite curve </a:t>
            </a:r>
            <a:endParaRPr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5"/>
                </a:solidFill>
              </a:rPr>
              <a:t>of fixed points</a:t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0" sz="2000">
              <a:solidFill>
                <a:schemeClr val="dk2"/>
              </a:solidFill>
            </a:endParaRPr>
          </a:p>
        </p:txBody>
      </p:sp>
      <p:grpSp>
        <p:nvGrpSpPr>
          <p:cNvPr id="259" name="Google Shape;259;p26"/>
          <p:cNvGrpSpPr/>
          <p:nvPr/>
        </p:nvGrpSpPr>
        <p:grpSpPr>
          <a:xfrm>
            <a:off x="5668474" y="1951838"/>
            <a:ext cx="3041326" cy="2520675"/>
            <a:chOff x="674549" y="1491700"/>
            <a:chExt cx="3041326" cy="2520675"/>
          </a:xfrm>
        </p:grpSpPr>
        <p:pic>
          <p:nvPicPr>
            <p:cNvPr id="260" name="Google Shape;260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4549" y="1491700"/>
              <a:ext cx="3041326" cy="1956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1" name="Google Shape;261;p26"/>
            <p:cNvSpPr txBox="1"/>
            <p:nvPr/>
          </p:nvSpPr>
          <p:spPr>
            <a:xfrm flipH="1">
              <a:off x="714250" y="3427375"/>
              <a:ext cx="29619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Eigenvalues for </a:t>
              </a:r>
              <a:r>
                <a:rPr lang="ru" sz="13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FP2 are positive together with ε</a:t>
              </a:r>
              <a:r>
                <a:rPr lang="ru" sz="1300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  <a:endParaRPr sz="13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62" name="Google Shape;262;p26"/>
          <p:cNvSpPr txBox="1"/>
          <p:nvPr/>
        </p:nvSpPr>
        <p:spPr>
          <a:xfrm flipH="1">
            <a:off x="3045825" y="2159325"/>
            <a:ext cx="21870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Curve of fixed points FP2 in three-dimensional space of coordinates </a:t>
            </a:r>
            <a:endParaRPr sz="13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{g∗ (x∗2 ), x∗1 (x∗2 ), x∗2 } (we recall that w∗ = 8ε/3).</a:t>
            </a:r>
            <a:endParaRPr sz="13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63" name="Google Shape;26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849" y="1951850"/>
            <a:ext cx="2785174" cy="3191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6525" y="1278950"/>
            <a:ext cx="3406426" cy="25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7"/>
          <p:cNvSpPr txBox="1"/>
          <p:nvPr>
            <p:ph type="title"/>
          </p:nvPr>
        </p:nvSpPr>
        <p:spPr>
          <a:xfrm>
            <a:off x="260850" y="114750"/>
            <a:ext cx="8622300" cy="15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300">
                <a:solidFill>
                  <a:schemeClr val="accent5"/>
                </a:solidFill>
              </a:rPr>
              <a:t>Critical dimensions and regimes</a:t>
            </a:r>
            <a:endParaRPr sz="43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0" sz="2000">
              <a:solidFill>
                <a:schemeClr val="dk2"/>
              </a:solidFill>
            </a:endParaRPr>
          </a:p>
        </p:txBody>
      </p:sp>
      <p:sp>
        <p:nvSpPr>
          <p:cNvPr id="270" name="Google Shape;270;p27"/>
          <p:cNvSpPr txBox="1"/>
          <p:nvPr/>
        </p:nvSpPr>
        <p:spPr>
          <a:xfrm flipH="1">
            <a:off x="421066" y="1790900"/>
            <a:ext cx="4418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Critical dimensions (related to critical exponents) are found exactly: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271" name="Google Shape;271;p27"/>
          <p:cNvGrpSpPr/>
          <p:nvPr/>
        </p:nvGrpSpPr>
        <p:grpSpPr>
          <a:xfrm>
            <a:off x="421113" y="2648175"/>
            <a:ext cx="4418300" cy="774500"/>
            <a:chOff x="4197850" y="1660600"/>
            <a:chExt cx="4418300" cy="774500"/>
          </a:xfrm>
        </p:grpSpPr>
        <p:grpSp>
          <p:nvGrpSpPr>
            <p:cNvPr id="272" name="Google Shape;272;p27"/>
            <p:cNvGrpSpPr/>
            <p:nvPr/>
          </p:nvGrpSpPr>
          <p:grpSpPr>
            <a:xfrm>
              <a:off x="4197850" y="1660600"/>
              <a:ext cx="4002000" cy="400200"/>
              <a:chOff x="260850" y="3326975"/>
              <a:chExt cx="4002000" cy="400200"/>
            </a:xfrm>
          </p:grpSpPr>
          <p:pic>
            <p:nvPicPr>
              <p:cNvPr id="273" name="Google Shape;273;p27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853350" y="3378695"/>
                <a:ext cx="3409500" cy="2930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74" name="Google Shape;274;p27"/>
              <p:cNvSpPr txBox="1"/>
              <p:nvPr/>
            </p:nvSpPr>
            <p:spPr>
              <a:xfrm>
                <a:off x="260850" y="3326975"/>
                <a:ext cx="8466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latin typeface="Raleway"/>
                    <a:ea typeface="Raleway"/>
                    <a:cs typeface="Raleway"/>
                    <a:sym typeface="Raleway"/>
                  </a:rPr>
                  <a:t>FP1:</a:t>
                </a:r>
                <a:endParaRPr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grpSp>
          <p:nvGrpSpPr>
            <p:cNvPr id="275" name="Google Shape;275;p27"/>
            <p:cNvGrpSpPr/>
            <p:nvPr/>
          </p:nvGrpSpPr>
          <p:grpSpPr>
            <a:xfrm>
              <a:off x="4197850" y="2034900"/>
              <a:ext cx="4418300" cy="400200"/>
              <a:chOff x="260850" y="3701275"/>
              <a:chExt cx="4418300" cy="400200"/>
            </a:xfrm>
          </p:grpSpPr>
          <p:sp>
            <p:nvSpPr>
              <p:cNvPr id="276" name="Google Shape;276;p27"/>
              <p:cNvSpPr txBox="1"/>
              <p:nvPr/>
            </p:nvSpPr>
            <p:spPr>
              <a:xfrm>
                <a:off x="260850" y="3701275"/>
                <a:ext cx="9705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latin typeface="Raleway"/>
                    <a:ea typeface="Raleway"/>
                    <a:cs typeface="Raleway"/>
                    <a:sym typeface="Raleway"/>
                  </a:rPr>
                  <a:t>FP2:</a:t>
                </a:r>
                <a:endParaRPr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grpSp>
            <p:nvGrpSpPr>
              <p:cNvPr id="277" name="Google Shape;277;p27"/>
              <p:cNvGrpSpPr/>
              <p:nvPr/>
            </p:nvGrpSpPr>
            <p:grpSpPr>
              <a:xfrm>
                <a:off x="853352" y="3745366"/>
                <a:ext cx="3825798" cy="356109"/>
                <a:chOff x="853352" y="4240966"/>
                <a:chExt cx="3825798" cy="356109"/>
              </a:xfrm>
            </p:grpSpPr>
            <p:pic>
              <p:nvPicPr>
                <p:cNvPr id="278" name="Google Shape;278;p27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853352" y="4240966"/>
                  <a:ext cx="3783250" cy="31202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79" name="Google Shape;279;p27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31889" r="66232" t="71382"/>
                <a:stretch/>
              </p:blipFill>
              <p:spPr>
                <a:xfrm>
                  <a:off x="4602425" y="4381500"/>
                  <a:ext cx="76725" cy="2155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sp>
        <p:nvSpPr>
          <p:cNvPr id="280" name="Google Shape;280;p27"/>
          <p:cNvSpPr txBox="1"/>
          <p:nvPr/>
        </p:nvSpPr>
        <p:spPr>
          <a:xfrm flipH="1">
            <a:off x="5487125" y="3738850"/>
            <a:ext cx="29190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Renormalization group flow for several points on</a:t>
            </a:r>
            <a:r>
              <a:rPr lang="ru" sz="13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FP2:</a:t>
            </a:r>
            <a:endParaRPr sz="13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{g*=0,3ε, w*=8ε/3}; </a:t>
            </a:r>
            <a:endParaRPr sz="13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{g*=0,6ε, w*=8ε/3}; </a:t>
            </a:r>
            <a:endParaRPr sz="13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{g*=0,9ε, w*=8ε/3}; </a:t>
            </a:r>
            <a:endParaRPr sz="13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{g*=1,2ε; w*=8ε/3}.</a:t>
            </a:r>
            <a:endParaRPr sz="13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81" name="Google Shape;281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77575" y="3422675"/>
            <a:ext cx="2409892" cy="24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7"/>
          <p:cNvPicPr preferRelativeResize="0"/>
          <p:nvPr/>
        </p:nvPicPr>
        <p:blipFill rotWithShape="1">
          <a:blip r:embed="rId6">
            <a:alphaModFix/>
          </a:blip>
          <a:srcRect b="0" l="31889" r="66232" t="71382"/>
          <a:stretch/>
        </p:blipFill>
        <p:spPr>
          <a:xfrm>
            <a:off x="3487463" y="3523275"/>
            <a:ext cx="76725" cy="21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8"/>
          <p:cNvSpPr txBox="1"/>
          <p:nvPr>
            <p:ph type="title"/>
          </p:nvPr>
        </p:nvSpPr>
        <p:spPr>
          <a:xfrm>
            <a:off x="293600" y="333875"/>
            <a:ext cx="8609100" cy="45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300">
                <a:solidFill>
                  <a:schemeClr val="accent5"/>
                </a:solidFill>
              </a:rPr>
              <a:t>Local case: results</a:t>
            </a:r>
            <a:endParaRPr b="0" sz="16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b="0" lang="ru" sz="1600">
                <a:solidFill>
                  <a:schemeClr val="dk2"/>
                </a:solidFill>
              </a:rPr>
              <a:t>There is no stable fixed point that corresponds to “pure” Hwa-Kardar model: strongly anisotropic regime vanished.</a:t>
            </a:r>
            <a:endParaRPr b="0" sz="16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b="0" lang="ru" sz="1600">
                <a:solidFill>
                  <a:schemeClr val="dk2"/>
                </a:solidFill>
              </a:rPr>
              <a:t>FP2 corresponds to a new crossover regime where the anisotropy survives, but becomes “weakened” in a sense that there is no longer two independent dimensions.</a:t>
            </a:r>
            <a:endParaRPr b="0" sz="16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b="0" lang="ru" sz="1600">
                <a:solidFill>
                  <a:schemeClr val="dk2"/>
                </a:solidFill>
              </a:rPr>
              <a:t>But would FP2 “collapse” to one sole point (fully isotropic regime) if one were to up the number of loops? Or is it a sign of nonuniversality?</a:t>
            </a:r>
            <a:endParaRPr b="0" sz="16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b="0" lang="ru" sz="1600">
                <a:solidFill>
                  <a:schemeClr val="dk2"/>
                </a:solidFill>
              </a:rPr>
              <a:t>Fully anisotropic universality class vanished while fully isotropic survived.</a:t>
            </a:r>
            <a:endParaRPr b="0" sz="16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0" sz="2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9"/>
          <p:cNvSpPr txBox="1"/>
          <p:nvPr>
            <p:ph type="title"/>
          </p:nvPr>
        </p:nvSpPr>
        <p:spPr>
          <a:xfrm>
            <a:off x="283100" y="331150"/>
            <a:ext cx="8609100" cy="41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900">
                <a:solidFill>
                  <a:schemeClr val="accent5"/>
                </a:solidFill>
              </a:rPr>
              <a:t>Full case: both local and non-local terms are in the correlator</a:t>
            </a:r>
            <a:endParaRPr sz="39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b="0" lang="ru" sz="1600">
                <a:solidFill>
                  <a:schemeClr val="dk2"/>
                </a:solidFill>
              </a:rPr>
              <a:t>Non-local term models turbulent motion.    </a:t>
            </a:r>
            <a:endParaRPr b="0" sz="16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b="0" lang="ru" sz="1600">
                <a:solidFill>
                  <a:schemeClr val="dk2"/>
                </a:solidFill>
              </a:rPr>
              <a:t>The corresponding field theory is logarithmic at </a:t>
            </a:r>
            <a:r>
              <a:rPr i="1" lang="ru" sz="1600">
                <a:solidFill>
                  <a:schemeClr val="dk2"/>
                </a:solidFill>
              </a:rPr>
              <a:t>y = 0</a:t>
            </a:r>
            <a:r>
              <a:rPr b="0" lang="ru" sz="1600">
                <a:solidFill>
                  <a:schemeClr val="dk2"/>
                </a:solidFill>
              </a:rPr>
              <a:t> and </a:t>
            </a:r>
            <a:r>
              <a:rPr i="1" lang="ru" sz="1600">
                <a:solidFill>
                  <a:schemeClr val="dk2"/>
                </a:solidFill>
              </a:rPr>
              <a:t>d = 4</a:t>
            </a:r>
            <a:r>
              <a:rPr b="0" lang="ru" sz="1600">
                <a:solidFill>
                  <a:schemeClr val="dk2"/>
                </a:solidFill>
              </a:rPr>
              <a:t>. </a:t>
            </a:r>
            <a:endParaRPr b="0"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0" sz="2000">
              <a:solidFill>
                <a:schemeClr val="dk2"/>
              </a:solidFill>
            </a:endParaRPr>
          </a:p>
        </p:txBody>
      </p:sp>
      <p:pic>
        <p:nvPicPr>
          <p:cNvPr id="293" name="Google Shape;293;p29"/>
          <p:cNvPicPr preferRelativeResize="0"/>
          <p:nvPr/>
        </p:nvPicPr>
        <p:blipFill rotWithShape="1">
          <a:blip r:embed="rId3">
            <a:alphaModFix/>
          </a:blip>
          <a:srcRect b="0" l="14813" r="0" t="0"/>
          <a:stretch/>
        </p:blipFill>
        <p:spPr>
          <a:xfrm>
            <a:off x="2437897" y="1906875"/>
            <a:ext cx="4448704" cy="51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6465" y="2471350"/>
            <a:ext cx="2691083" cy="34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0"/>
          <p:cNvSpPr txBox="1"/>
          <p:nvPr>
            <p:ph type="title"/>
          </p:nvPr>
        </p:nvSpPr>
        <p:spPr>
          <a:xfrm>
            <a:off x="260850" y="190950"/>
            <a:ext cx="8622300" cy="22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5"/>
                </a:solidFill>
              </a:rPr>
              <a:t>Full case: results</a:t>
            </a:r>
            <a:endParaRPr>
              <a:solidFill>
                <a:schemeClr val="dk2"/>
              </a:solidFill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b="0" lang="ru" sz="2000">
                <a:solidFill>
                  <a:schemeClr val="dk2"/>
                </a:solidFill>
              </a:rPr>
              <a:t>There is another coupling constant;</a:t>
            </a:r>
            <a:endParaRPr b="0" sz="2000">
              <a:solidFill>
                <a:schemeClr val="dk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b="0" lang="ru" sz="2000">
                <a:solidFill>
                  <a:schemeClr val="dk2"/>
                </a:solidFill>
              </a:rPr>
              <a:t>The only stable point for the physical values ε = 2, y = 4 corresponds to the “pure” isotropic passive advection.</a:t>
            </a:r>
            <a:endParaRPr b="0" sz="2000">
              <a:solidFill>
                <a:schemeClr val="dk2"/>
              </a:solidFill>
            </a:endParaRPr>
          </a:p>
        </p:txBody>
      </p:sp>
      <p:pic>
        <p:nvPicPr>
          <p:cNvPr id="300" name="Google Shape;30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2533350"/>
            <a:ext cx="3721881" cy="245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7650" y="2572075"/>
            <a:ext cx="4214651" cy="105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0948" y="4021801"/>
            <a:ext cx="3855249" cy="74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1"/>
          <p:cNvSpPr txBox="1"/>
          <p:nvPr>
            <p:ph type="title"/>
          </p:nvPr>
        </p:nvSpPr>
        <p:spPr>
          <a:xfrm>
            <a:off x="283100" y="712150"/>
            <a:ext cx="8609100" cy="41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5"/>
                </a:solidFill>
              </a:rPr>
              <a:t>Conclusion</a:t>
            </a:r>
            <a:endParaRPr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2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0" sz="2000">
              <a:solidFill>
                <a:schemeClr val="dk2"/>
              </a:solidFill>
            </a:endParaRPr>
          </a:p>
        </p:txBody>
      </p:sp>
      <p:grpSp>
        <p:nvGrpSpPr>
          <p:cNvPr id="308" name="Google Shape;308;p31"/>
          <p:cNvGrpSpPr/>
          <p:nvPr/>
        </p:nvGrpSpPr>
        <p:grpSpPr>
          <a:xfrm>
            <a:off x="247300" y="1613079"/>
            <a:ext cx="3001475" cy="3426146"/>
            <a:chOff x="6803272" y="395363"/>
            <a:chExt cx="2364483" cy="2709701"/>
          </a:xfrm>
        </p:grpSpPr>
        <p:pic>
          <p:nvPicPr>
            <p:cNvPr id="309" name="Google Shape;309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2" y="427450"/>
              <a:ext cx="2364483" cy="26776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Кусок клейкой ленты, который удерживает заметку на слайде" id="310" name="Google Shape;310;p31"/>
            <p:cNvPicPr preferRelativeResize="0"/>
            <p:nvPr/>
          </p:nvPicPr>
          <p:blipFill rotWithShape="1">
            <a:blip r:embed="rId4">
              <a:alphaModFix/>
            </a:blip>
            <a:srcRect b="10011" l="9244" r="2118" t="5926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1" name="Google Shape;311;p31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t/>
              </a:r>
              <a:endParaRPr b="1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312" name="Google Shape;312;p31"/>
          <p:cNvSpPr txBox="1"/>
          <p:nvPr/>
        </p:nvSpPr>
        <p:spPr>
          <a:xfrm>
            <a:off x="457463" y="2182275"/>
            <a:ext cx="25719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Raleway"/>
              <a:buChar char="●"/>
            </a:pPr>
            <a:r>
              <a:rPr b="1" lang="ru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Hwa-Kardar</a:t>
            </a:r>
            <a:r>
              <a:rPr lang="ru" sz="1200">
                <a:latin typeface="Raleway"/>
                <a:ea typeface="Raleway"/>
                <a:cs typeface="Raleway"/>
                <a:sym typeface="Raleway"/>
              </a:rPr>
              <a:t> equation coupled to </a:t>
            </a:r>
            <a:r>
              <a:rPr b="1" lang="ru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Navier-Stokes</a:t>
            </a:r>
            <a:r>
              <a:rPr lang="ru" sz="1200">
                <a:latin typeface="Raleway"/>
                <a:ea typeface="Raleway"/>
                <a:cs typeface="Raleway"/>
                <a:sym typeface="Raleway"/>
              </a:rPr>
              <a:t> equation were studied with field-theoretic renormalization group analysis.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Raleway"/>
              <a:buChar char="●"/>
            </a:pPr>
            <a:r>
              <a:rPr lang="ru" sz="1200">
                <a:latin typeface="Raleway"/>
                <a:ea typeface="Raleway"/>
                <a:cs typeface="Raleway"/>
                <a:sym typeface="Raleway"/>
              </a:rPr>
              <a:t>For two cases (local term and both terms), regimes of critical behavior were established and critical dimensions were found exactly.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313" name="Google Shape;313;p31"/>
          <p:cNvGrpSpPr/>
          <p:nvPr/>
        </p:nvGrpSpPr>
        <p:grpSpPr>
          <a:xfrm>
            <a:off x="3163774" y="1613086"/>
            <a:ext cx="3001475" cy="3158427"/>
            <a:chOff x="6803272" y="395363"/>
            <a:chExt cx="2364483" cy="2709701"/>
          </a:xfrm>
        </p:grpSpPr>
        <p:pic>
          <p:nvPicPr>
            <p:cNvPr id="314" name="Google Shape;314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2" y="427450"/>
              <a:ext cx="2364483" cy="26776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Кусок клейкой ленты, который удерживает заметку на слайде" id="315" name="Google Shape;315;p31"/>
            <p:cNvPicPr preferRelativeResize="0"/>
            <p:nvPr/>
          </p:nvPicPr>
          <p:blipFill rotWithShape="1">
            <a:blip r:embed="rId4">
              <a:alphaModFix/>
            </a:blip>
            <a:srcRect b="10011" l="9244" r="2118" t="5926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6" name="Google Shape;316;p31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t/>
              </a:r>
              <a:endParaRPr b="1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317" name="Google Shape;317;p31"/>
          <p:cNvSpPr txBox="1"/>
          <p:nvPr/>
        </p:nvSpPr>
        <p:spPr>
          <a:xfrm>
            <a:off x="3356375" y="2089875"/>
            <a:ext cx="25719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Raleway"/>
              <a:buChar char="●"/>
            </a:pPr>
            <a:r>
              <a:rPr lang="ru" sz="1200">
                <a:latin typeface="Raleway"/>
                <a:ea typeface="Raleway"/>
                <a:cs typeface="Raleway"/>
                <a:sym typeface="Raleway"/>
              </a:rPr>
              <a:t>In </a:t>
            </a:r>
            <a:r>
              <a:rPr b="1" lang="ru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Local </a:t>
            </a:r>
            <a:r>
              <a:rPr lang="ru" sz="1200">
                <a:latin typeface="Raleway"/>
                <a:ea typeface="Raleway"/>
                <a:cs typeface="Raleway"/>
                <a:sym typeface="Raleway"/>
              </a:rPr>
              <a:t>case (macroscopic shaking of a </a:t>
            </a:r>
            <a:r>
              <a:rPr lang="ru" sz="1200">
                <a:latin typeface="Raleway"/>
                <a:ea typeface="Raleway"/>
                <a:cs typeface="Raleway"/>
                <a:sym typeface="Raleway"/>
              </a:rPr>
              <a:t>fluid</a:t>
            </a:r>
            <a:r>
              <a:rPr lang="ru" sz="1200">
                <a:latin typeface="Raleway"/>
                <a:ea typeface="Raleway"/>
                <a:cs typeface="Raleway"/>
                <a:sym typeface="Raleway"/>
              </a:rPr>
              <a:t> container), 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Raleway"/>
                <a:ea typeface="Raleway"/>
                <a:cs typeface="Raleway"/>
                <a:sym typeface="Raleway"/>
              </a:rPr>
              <a:t>a curve of fixed </a:t>
            </a:r>
            <a:r>
              <a:rPr lang="ru" sz="1200">
                <a:latin typeface="Raleway"/>
                <a:ea typeface="Raleway"/>
                <a:cs typeface="Raleway"/>
                <a:sym typeface="Raleway"/>
              </a:rPr>
              <a:t>points</a:t>
            </a:r>
            <a:r>
              <a:rPr lang="ru" sz="1200">
                <a:latin typeface="Raleway"/>
                <a:ea typeface="Raleway"/>
                <a:cs typeface="Raleway"/>
                <a:sym typeface="Raleway"/>
              </a:rPr>
              <a:t> was found (either result of one-loop approximation or a sign of possible non-universality).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Raleway"/>
              <a:buChar char="●"/>
            </a:pPr>
            <a:r>
              <a:rPr lang="ru" sz="1200">
                <a:latin typeface="Raleway"/>
                <a:ea typeface="Raleway"/>
                <a:cs typeface="Raleway"/>
                <a:sym typeface="Raleway"/>
              </a:rPr>
              <a:t>The corresponding regime describes weakened (but not completely washed away) anisotropy.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318" name="Google Shape;318;p31"/>
          <p:cNvGrpSpPr/>
          <p:nvPr/>
        </p:nvGrpSpPr>
        <p:grpSpPr>
          <a:xfrm>
            <a:off x="6035899" y="1613084"/>
            <a:ext cx="2856296" cy="2828115"/>
            <a:chOff x="6803272" y="395363"/>
            <a:chExt cx="2364483" cy="2709701"/>
          </a:xfrm>
        </p:grpSpPr>
        <p:pic>
          <p:nvPicPr>
            <p:cNvPr id="319" name="Google Shape;319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2" y="427450"/>
              <a:ext cx="2364483" cy="26776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Кусок клейкой ленты, который удерживает заметку на слайде" id="320" name="Google Shape;320;p31"/>
            <p:cNvPicPr preferRelativeResize="0"/>
            <p:nvPr/>
          </p:nvPicPr>
          <p:blipFill rotWithShape="1">
            <a:blip r:embed="rId4">
              <a:alphaModFix/>
            </a:blip>
            <a:srcRect b="10011" l="9244" r="2118" t="5926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1" name="Google Shape;321;p31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t/>
              </a:r>
              <a:endParaRPr b="1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322" name="Google Shape;322;p31"/>
          <p:cNvSpPr txBox="1"/>
          <p:nvPr/>
        </p:nvSpPr>
        <p:spPr>
          <a:xfrm>
            <a:off x="6255275" y="2147675"/>
            <a:ext cx="2408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Raleway"/>
              <a:buChar char="●"/>
            </a:pPr>
            <a:r>
              <a:rPr lang="ru" sz="1200">
                <a:latin typeface="Raleway"/>
                <a:ea typeface="Raleway"/>
                <a:cs typeface="Raleway"/>
                <a:sym typeface="Raleway"/>
              </a:rPr>
              <a:t>In </a:t>
            </a:r>
            <a:r>
              <a:rPr b="1" lang="ru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Full case</a:t>
            </a:r>
            <a:r>
              <a:rPr lang="ru" sz="1200">
                <a:latin typeface="Raleway"/>
                <a:ea typeface="Raleway"/>
                <a:cs typeface="Raleway"/>
                <a:sym typeface="Raleway"/>
              </a:rPr>
              <a:t>, anisotropy and non-linearity of Hwa-Kardar equation completely vanished.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3" name="Google Shape;323;p31"/>
          <p:cNvSpPr txBox="1"/>
          <p:nvPr/>
        </p:nvSpPr>
        <p:spPr>
          <a:xfrm>
            <a:off x="6425425" y="3588375"/>
            <a:ext cx="2154000" cy="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For more about local case, see arXiv:2212.01913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title"/>
          </p:nvPr>
        </p:nvSpPr>
        <p:spPr>
          <a:xfrm>
            <a:off x="535775" y="712150"/>
            <a:ext cx="5091000" cy="13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3600">
                <a:solidFill>
                  <a:schemeClr val="dk1"/>
                </a:solidFill>
              </a:rPr>
              <a:t>A. N. Vasil’ev’s R</a:t>
            </a:r>
            <a:r>
              <a:rPr lang="ru" sz="3600">
                <a:solidFill>
                  <a:schemeClr val="dk1"/>
                </a:solidFill>
              </a:rPr>
              <a:t>esearch Community  </a:t>
            </a:r>
            <a:endParaRPr sz="2400"/>
          </a:p>
        </p:txBody>
      </p:sp>
      <p:sp>
        <p:nvSpPr>
          <p:cNvPr id="80" name="Google Shape;80;p14"/>
          <p:cNvSpPr txBox="1"/>
          <p:nvPr>
            <p:ph idx="4294967295" type="title"/>
          </p:nvPr>
        </p:nvSpPr>
        <p:spPr>
          <a:xfrm>
            <a:off x="535775" y="2095100"/>
            <a:ext cx="4458900" cy="27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●"/>
            </a:pPr>
            <a:r>
              <a:rPr b="0" lang="ru" sz="1700">
                <a:latin typeface="Lato"/>
                <a:ea typeface="Lato"/>
                <a:cs typeface="Lato"/>
                <a:sym typeface="Lato"/>
              </a:rPr>
              <a:t>A. N. Vasil’ev’s students keep on his legacy by studying applications of quantum field theory methods to problems of statistical physics and critical phenomena.</a:t>
            </a:r>
            <a:endParaRPr b="0" sz="1700"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●"/>
            </a:pPr>
            <a:r>
              <a:rPr b="0" lang="ru" sz="1700">
                <a:latin typeface="Lato"/>
                <a:ea typeface="Lato"/>
                <a:cs typeface="Lato"/>
                <a:sym typeface="Lato"/>
              </a:rPr>
              <a:t>Nikolai V. Antonov’s research team is focused on nonequilibrium dynamics.</a:t>
            </a:r>
            <a:endParaRPr b="0" sz="17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81" name="Google Shape;81;p14"/>
          <p:cNvGrpSpPr/>
          <p:nvPr/>
        </p:nvGrpSpPr>
        <p:grpSpPr>
          <a:xfrm rot="-193796">
            <a:off x="5414947" y="50684"/>
            <a:ext cx="3423498" cy="2778462"/>
            <a:chOff x="6803275" y="395366"/>
            <a:chExt cx="2212050" cy="2537072"/>
          </a:xfrm>
        </p:grpSpPr>
        <p:pic>
          <p:nvPicPr>
            <p:cNvPr id="82" name="Google Shape;82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  <a:effectLst>
              <a:outerShdw blurRad="171450" rotWithShape="0" algn="bl" dir="5400000" dist="19050">
                <a:srgbClr val="000000">
                  <a:alpha val="50000"/>
                </a:srgbClr>
              </a:outerShdw>
            </a:effectLst>
          </p:spPr>
        </p:pic>
        <p:pic>
          <p:nvPicPr>
            <p:cNvPr descr="Кусок клейкой ленты, который удерживает заметку на слайде" id="83" name="Google Shape;83;p14"/>
            <p:cNvPicPr preferRelativeResize="0"/>
            <p:nvPr/>
          </p:nvPicPr>
          <p:blipFill rotWithShape="1">
            <a:blip r:embed="rId4">
              <a:alphaModFix/>
            </a:blip>
            <a:srcRect b="10011" l="9244" r="2118" t="5926"/>
            <a:stretch/>
          </p:blipFill>
          <p:spPr>
            <a:xfrm rot="154830">
              <a:off x="7519184" y="412759"/>
              <a:ext cx="778867" cy="276680"/>
            </a:xfrm>
            <a:prstGeom prst="rect">
              <a:avLst/>
            </a:prstGeom>
            <a:noFill/>
            <a:ln>
              <a:noFill/>
            </a:ln>
            <a:effectLst>
              <a:outerShdw blurRad="171450" rotWithShape="0" algn="bl" dir="5400000" dist="19050">
                <a:srgbClr val="000000">
                  <a:alpha val="50000"/>
                </a:srgbClr>
              </a:outerShdw>
            </a:effectLst>
          </p:spPr>
        </p:pic>
        <p:sp>
          <p:nvSpPr>
            <p:cNvPr id="84" name="Google Shape;84;p14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  <a:effectLst>
              <a:outerShdw blurRad="1714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t/>
              </a:r>
              <a:endParaRPr b="1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id="85" name="Google Shape;8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34921">
            <a:off x="5700692" y="519141"/>
            <a:ext cx="1388315" cy="2212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75946">
            <a:off x="7196026" y="421734"/>
            <a:ext cx="1411275" cy="22762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" name="Google Shape;87;p14"/>
          <p:cNvGrpSpPr/>
          <p:nvPr/>
        </p:nvGrpSpPr>
        <p:grpSpPr>
          <a:xfrm rot="303189">
            <a:off x="1710557" y="1893953"/>
            <a:ext cx="7123917" cy="2918696"/>
            <a:chOff x="6944800" y="325412"/>
            <a:chExt cx="4245426" cy="2537402"/>
          </a:xfrm>
        </p:grpSpPr>
        <p:pic>
          <p:nvPicPr>
            <p:cNvPr id="88" name="Google Shape;88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978176" y="357821"/>
              <a:ext cx="2212050" cy="2504994"/>
            </a:xfrm>
            <a:prstGeom prst="rect">
              <a:avLst/>
            </a:prstGeom>
            <a:noFill/>
            <a:ln>
              <a:noFill/>
            </a:ln>
            <a:effectLst>
              <a:outerShdw blurRad="171450" rotWithShape="0" algn="bl" dir="5400000" dist="19050">
                <a:srgbClr val="000000">
                  <a:alpha val="50000"/>
                </a:srgbClr>
              </a:outerShdw>
            </a:effectLst>
          </p:spPr>
        </p:pic>
        <p:pic>
          <p:nvPicPr>
            <p:cNvPr descr="Кусок клейкой ленты, который удерживает заметку на слайде" id="89" name="Google Shape;89;p14"/>
            <p:cNvPicPr preferRelativeResize="0"/>
            <p:nvPr/>
          </p:nvPicPr>
          <p:blipFill rotWithShape="1">
            <a:blip r:embed="rId4">
              <a:alphaModFix/>
            </a:blip>
            <a:srcRect b="7066" l="6270" r="2187" t="6120"/>
            <a:stretch/>
          </p:blipFill>
          <p:spPr>
            <a:xfrm rot="154830">
              <a:off x="9719917" y="342805"/>
              <a:ext cx="778867" cy="276680"/>
            </a:xfrm>
            <a:prstGeom prst="rect">
              <a:avLst/>
            </a:prstGeom>
            <a:noFill/>
            <a:ln>
              <a:noFill/>
            </a:ln>
            <a:effectLst>
              <a:outerShdw blurRad="171450" rotWithShape="0" algn="bl" dir="5400000" dist="19050">
                <a:srgbClr val="000000">
                  <a:alpha val="50000"/>
                </a:srgbClr>
              </a:outerShdw>
            </a:effectLst>
          </p:spPr>
        </p:pic>
        <p:sp>
          <p:nvSpPr>
            <p:cNvPr id="90" name="Google Shape;90;p14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  <a:effectLst>
              <a:outerShdw blurRad="1714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t/>
              </a:r>
              <a:endParaRPr b="1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id="91" name="Google Shape;9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302989">
            <a:off x="5373028" y="2405111"/>
            <a:ext cx="1667249" cy="2310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302999">
            <a:off x="7276698" y="2557414"/>
            <a:ext cx="1249925" cy="15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>
            <p:ph idx="4294967295" type="body"/>
          </p:nvPr>
        </p:nvSpPr>
        <p:spPr>
          <a:xfrm rot="301801">
            <a:off x="7112089" y="4068653"/>
            <a:ext cx="1457613" cy="53971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 sz="1200">
                <a:latin typeface="Raleway"/>
                <a:ea typeface="Raleway"/>
                <a:cs typeface="Raleway"/>
                <a:sym typeface="Raleway"/>
              </a:rPr>
              <a:t>A. N. Vasil’ev </a:t>
            </a:r>
            <a:r>
              <a:rPr lang="ru" sz="1200"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(1940-2006)</a:t>
            </a:r>
            <a:r>
              <a:rPr b="1" lang="ru" sz="3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11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2"/>
          <p:cNvSpPr txBox="1"/>
          <p:nvPr>
            <p:ph type="title"/>
          </p:nvPr>
        </p:nvSpPr>
        <p:spPr>
          <a:xfrm>
            <a:off x="283100" y="712150"/>
            <a:ext cx="8620500" cy="10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This research was funded by the Russian Science Foundation grant number 24-22-00220, 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https://rscf.ru/en/project/24-22-00220/.</a:t>
            </a:r>
            <a:endParaRPr sz="3000"/>
          </a:p>
        </p:txBody>
      </p:sp>
      <p:sp>
        <p:nvSpPr>
          <p:cNvPr id="329" name="Google Shape;329;p32"/>
          <p:cNvSpPr txBox="1"/>
          <p:nvPr/>
        </p:nvSpPr>
        <p:spPr>
          <a:xfrm>
            <a:off x="283100" y="4654975"/>
            <a:ext cx="6244200" cy="25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33"/>
          <p:cNvPicPr preferRelativeResize="0"/>
          <p:nvPr/>
        </p:nvPicPr>
        <p:blipFill rotWithShape="1">
          <a:blip r:embed="rId3">
            <a:alphaModFix/>
          </a:blip>
          <a:srcRect b="12495" l="0" r="0" t="12502"/>
          <a:stretch/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5" name="Google Shape;335;p33"/>
          <p:cNvGrpSpPr/>
          <p:nvPr/>
        </p:nvGrpSpPr>
        <p:grpSpPr>
          <a:xfrm rot="-410030">
            <a:off x="638383" y="420631"/>
            <a:ext cx="2083957" cy="1528437"/>
            <a:chOff x="6803275" y="275529"/>
            <a:chExt cx="2212050" cy="2656909"/>
          </a:xfrm>
        </p:grpSpPr>
        <p:pic>
          <p:nvPicPr>
            <p:cNvPr id="336" name="Google Shape;336;p3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Кусок клейкой ленты, который удерживает заметку на слайде" id="337" name="Google Shape;337;p33"/>
            <p:cNvPicPr preferRelativeResize="0"/>
            <p:nvPr/>
          </p:nvPicPr>
          <p:blipFill rotWithShape="1">
            <a:blip r:embed="rId5">
              <a:alphaModFix/>
            </a:blip>
            <a:srcRect b="10011" l="9244" r="2118" t="5926"/>
            <a:stretch/>
          </p:blipFill>
          <p:spPr>
            <a:xfrm rot="154826">
              <a:off x="7403012" y="299586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8" name="Google Shape;338;p33"/>
            <p:cNvSpPr txBox="1"/>
            <p:nvPr/>
          </p:nvSpPr>
          <p:spPr>
            <a:xfrm>
              <a:off x="6978388" y="60856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b="1" lang="ru" sz="2400">
                  <a:solidFill>
                    <a:srgbClr val="FF9716"/>
                  </a:solidFill>
                  <a:latin typeface="Raleway"/>
                  <a:ea typeface="Raleway"/>
                  <a:cs typeface="Raleway"/>
                  <a:sym typeface="Raleway"/>
                </a:rPr>
                <a:t>Thank you for the attention!</a:t>
              </a:r>
              <a:endParaRPr b="1" sz="2400">
                <a:solidFill>
                  <a:srgbClr val="FF9716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15551">
            <a:off x="581856" y="55106"/>
            <a:ext cx="5297464" cy="5766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усок клейкой ленты, который удерживает заметку на слайде" id="99" name="Google Shape;99;p15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-266718">
            <a:off x="1838333" y="97246"/>
            <a:ext cx="2039102" cy="69641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 txBox="1"/>
          <p:nvPr/>
        </p:nvSpPr>
        <p:spPr>
          <a:xfrm>
            <a:off x="4867725" y="11886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1" name="Google Shape;101;p15"/>
          <p:cNvSpPr txBox="1"/>
          <p:nvPr>
            <p:ph idx="4294967295" type="body"/>
          </p:nvPr>
        </p:nvSpPr>
        <p:spPr>
          <a:xfrm rot="-415674">
            <a:off x="999953" y="4157300"/>
            <a:ext cx="4683294" cy="78116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latin typeface="Raleway"/>
                <a:ea typeface="Raleway"/>
                <a:cs typeface="Raleway"/>
                <a:sym typeface="Raleway"/>
              </a:rPr>
              <a:t>From L to R: Nikolay Gulitskiy, Andrei Babakin, Nikolai Antonov, Alexander </a:t>
            </a:r>
            <a:r>
              <a:rPr b="1" lang="ru" sz="1100">
                <a:latin typeface="Raleway"/>
                <a:ea typeface="Raleway"/>
                <a:cs typeface="Raleway"/>
                <a:sym typeface="Raleway"/>
              </a:rPr>
              <a:t>Luchin, </a:t>
            </a:r>
            <a:r>
              <a:rPr b="1" lang="ru" sz="1100">
                <a:latin typeface="Raleway"/>
                <a:ea typeface="Raleway"/>
                <a:cs typeface="Raleway"/>
                <a:sym typeface="Raleway"/>
              </a:rPr>
              <a:t>Nikita Lebedev</a:t>
            </a:r>
            <a:endParaRPr b="1" sz="11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58106">
            <a:off x="5833831" y="1067176"/>
            <a:ext cx="2968088" cy="23733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усок клейкой ленты, который удерживает заметку на слайде" id="103" name="Google Shape;103;p15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412933">
            <a:off x="6899748" y="1016034"/>
            <a:ext cx="1138127" cy="404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58101">
            <a:off x="6200375" y="1536907"/>
            <a:ext cx="2258502" cy="150530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>
            <p:ph idx="4294967295" type="body"/>
          </p:nvPr>
        </p:nvSpPr>
        <p:spPr>
          <a:xfrm rot="258001">
            <a:off x="5511959" y="2987391"/>
            <a:ext cx="3432963" cy="76265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latin typeface="Raleway"/>
                <a:ea typeface="Raleway"/>
                <a:cs typeface="Raleway"/>
                <a:sym typeface="Raleway"/>
              </a:rPr>
              <a:t>Polina Kakin</a:t>
            </a:r>
            <a:endParaRPr sz="11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410015">
            <a:off x="856768" y="921180"/>
            <a:ext cx="4652087" cy="310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>
            <p:ph type="title"/>
          </p:nvPr>
        </p:nvSpPr>
        <p:spPr>
          <a:xfrm>
            <a:off x="283100" y="712150"/>
            <a:ext cx="8570700" cy="3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5"/>
                </a:solidFill>
              </a:rPr>
              <a:t>Research method recipe</a:t>
            </a:r>
            <a:endParaRPr sz="10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0" lang="ru" sz="1800">
                <a:solidFill>
                  <a:schemeClr val="dk2"/>
                </a:solidFill>
              </a:rPr>
              <a:t>Take a stochastic differential equation (e.g., a semi-phenomenological model for a coarse-grained field); </a:t>
            </a:r>
            <a:endParaRPr b="0"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0" lang="ru" sz="1800">
                <a:solidFill>
                  <a:schemeClr val="dk2"/>
                </a:solidFill>
              </a:rPr>
              <a:t>Apply Martin-Siggia-Rose-Janssen-de Dominicis formalism* to build a field theory;</a:t>
            </a:r>
            <a:endParaRPr b="0"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0" lang="ru" sz="1800">
                <a:solidFill>
                  <a:schemeClr val="dk2"/>
                </a:solidFill>
              </a:rPr>
              <a:t>Analyse constructed theory with perturbative renormalization group (RG) approach** (using various quantum field theory methods).</a:t>
            </a:r>
            <a:endParaRPr b="0" sz="18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5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lang="ru" sz="1800">
                <a:solidFill>
                  <a:schemeClr val="dk2"/>
                </a:solidFill>
              </a:rPr>
              <a:t>Result: universality classes of critical behavior for the studied system.</a:t>
            </a:r>
            <a:endParaRPr b="0" sz="18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lang="ru" sz="1800">
                <a:solidFill>
                  <a:schemeClr val="dk2"/>
                </a:solidFill>
              </a:rPr>
              <a:t>Precisely: critical exponents are found within perturbation theory.</a:t>
            </a:r>
            <a:endParaRPr b="0"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lang="ru" sz="1000">
                <a:solidFill>
                  <a:srgbClr val="000000"/>
                </a:solidFill>
              </a:rPr>
              <a:t>*P. C. Martin, E. D. Siggia, H. A. Rose, Phys. Rev. A 8 (1973) 423; H.-K. Janssen, Z. Phys. B 23 (1976) 377; C. de Dominicis, J.Phys. (Paris) Colloq. 37 (C1) (1976) 247.</a:t>
            </a:r>
            <a:endParaRPr b="0"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1000">
                <a:solidFill>
                  <a:srgbClr val="000000"/>
                </a:solidFill>
              </a:rPr>
              <a:t>**Vasiliev A.N. The Field Theoretic Renormalization Group in Critical Behaviour Theory and Stochastic Dynamics; Chapman &amp; Hall/CRC: Boca Raton, FL, USA,1998.</a:t>
            </a:r>
            <a:endParaRPr b="0"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0" sz="2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type="title"/>
          </p:nvPr>
        </p:nvSpPr>
        <p:spPr>
          <a:xfrm>
            <a:off x="158950" y="329275"/>
            <a:ext cx="4291800" cy="457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/>
              <a:t>Nonequilibrium dynamics</a:t>
            </a:r>
            <a:endParaRPr sz="4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b="0" lang="ru" sz="2000">
                <a:solidFill>
                  <a:schemeClr val="dk2"/>
                </a:solidFill>
              </a:rPr>
              <a:t>Wide range of systems</a:t>
            </a:r>
            <a:endParaRPr b="0" sz="20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600">
              <a:solidFill>
                <a:schemeClr val="dk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b="0" lang="ru" sz="2000">
                <a:solidFill>
                  <a:schemeClr val="dk2"/>
                </a:solidFill>
              </a:rPr>
              <a:t>Power laws for long-time large-distance behavior</a:t>
            </a:r>
            <a:endParaRPr b="0" sz="2000">
              <a:solidFill>
                <a:schemeClr val="dk2"/>
              </a:solidFill>
            </a:endParaRPr>
          </a:p>
        </p:txBody>
      </p:sp>
      <p:grpSp>
        <p:nvGrpSpPr>
          <p:cNvPr id="117" name="Google Shape;117;p17"/>
          <p:cNvGrpSpPr/>
          <p:nvPr/>
        </p:nvGrpSpPr>
        <p:grpSpPr>
          <a:xfrm rot="387699">
            <a:off x="6400523" y="136455"/>
            <a:ext cx="2592623" cy="3029770"/>
            <a:chOff x="6803275" y="395363"/>
            <a:chExt cx="2212050" cy="2537076"/>
          </a:xfrm>
        </p:grpSpPr>
        <p:pic>
          <p:nvPicPr>
            <p:cNvPr id="118" name="Google Shape;118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Кусок клейкой ленты, который удерживает заметку на слайде" id="119" name="Google Shape;119;p17"/>
            <p:cNvPicPr preferRelativeResize="0"/>
            <p:nvPr/>
          </p:nvPicPr>
          <p:blipFill rotWithShape="1">
            <a:blip r:embed="rId4">
              <a:alphaModFix/>
            </a:blip>
            <a:srcRect b="10011" l="9244" r="2118" t="5926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p17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t/>
              </a:r>
              <a:endParaRPr b="1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id="121" name="Google Shape;121;p17"/>
          <p:cNvPicPr preferRelativeResize="0"/>
          <p:nvPr/>
        </p:nvPicPr>
        <p:blipFill rotWithShape="1">
          <a:blip r:embed="rId5">
            <a:alphaModFix/>
          </a:blip>
          <a:srcRect b="6186" l="0" r="0" t="6186"/>
          <a:stretch/>
        </p:blipFill>
        <p:spPr>
          <a:xfrm rot="387744">
            <a:off x="6758324" y="706501"/>
            <a:ext cx="1939926" cy="2210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" name="Google Shape;122;p17"/>
          <p:cNvGrpSpPr/>
          <p:nvPr/>
        </p:nvGrpSpPr>
        <p:grpSpPr>
          <a:xfrm rot="-326279">
            <a:off x="4217661" y="149539"/>
            <a:ext cx="2808005" cy="2509315"/>
            <a:chOff x="6803275" y="395363"/>
            <a:chExt cx="2212050" cy="2537076"/>
          </a:xfrm>
        </p:grpSpPr>
        <p:pic>
          <p:nvPicPr>
            <p:cNvPr id="123" name="Google Shape;123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Кусок клейкой ленты, который удерживает заметку на слайде" id="124" name="Google Shape;124;p17"/>
            <p:cNvPicPr preferRelativeResize="0"/>
            <p:nvPr/>
          </p:nvPicPr>
          <p:blipFill rotWithShape="1">
            <a:blip r:embed="rId4">
              <a:alphaModFix/>
            </a:blip>
            <a:srcRect b="10011" l="9244" r="2118" t="5926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17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t/>
              </a:r>
              <a:endParaRPr b="1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26" name="Google Shape;126;p17"/>
          <p:cNvGrpSpPr/>
          <p:nvPr/>
        </p:nvGrpSpPr>
        <p:grpSpPr>
          <a:xfrm rot="-127145">
            <a:off x="6630314" y="2314448"/>
            <a:ext cx="2566406" cy="2846866"/>
            <a:chOff x="6803275" y="427445"/>
            <a:chExt cx="2212050" cy="2504994"/>
          </a:xfrm>
        </p:grpSpPr>
        <p:pic>
          <p:nvPicPr>
            <p:cNvPr id="127" name="Google Shape;127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Google Shape;128;p17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t/>
              </a:r>
              <a:endParaRPr b="1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id="129" name="Google Shape;12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27076">
            <a:off x="6853714" y="2881218"/>
            <a:ext cx="2128830" cy="1978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326348">
            <a:off x="4451147" y="677431"/>
            <a:ext cx="2352349" cy="1569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усок клейкой ленты, который удерживает заметку на слайде" id="131" name="Google Shape;131;p17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24521">
            <a:off x="7167514" y="2306148"/>
            <a:ext cx="1249792" cy="4349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2" name="Google Shape;132;p17"/>
          <p:cNvGrpSpPr/>
          <p:nvPr/>
        </p:nvGrpSpPr>
        <p:grpSpPr>
          <a:xfrm rot="450847">
            <a:off x="4080652" y="2531660"/>
            <a:ext cx="2807978" cy="2450041"/>
            <a:chOff x="6803275" y="395363"/>
            <a:chExt cx="2212050" cy="2537076"/>
          </a:xfrm>
        </p:grpSpPr>
        <p:pic>
          <p:nvPicPr>
            <p:cNvPr id="133" name="Google Shape;133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Кусок клейкой ленты, который удерживает заметку на слайде" id="134" name="Google Shape;134;p17"/>
            <p:cNvPicPr preferRelativeResize="0"/>
            <p:nvPr/>
          </p:nvPicPr>
          <p:blipFill rotWithShape="1">
            <a:blip r:embed="rId4">
              <a:alphaModFix/>
            </a:blip>
            <a:srcRect b="10011" l="9244" r="2118" t="5926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" name="Google Shape;135;p17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t/>
              </a:r>
              <a:endParaRPr b="1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id="136" name="Google Shape;136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450721">
            <a:off x="4358005" y="3140605"/>
            <a:ext cx="2214098" cy="1530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8950" y="3996150"/>
            <a:ext cx="3946049" cy="288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/>
          <p:nvPr>
            <p:ph type="title"/>
          </p:nvPr>
        </p:nvSpPr>
        <p:spPr>
          <a:xfrm>
            <a:off x="283100" y="707100"/>
            <a:ext cx="5914500" cy="33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5"/>
                </a:solidFill>
              </a:rPr>
              <a:t>Adding flow</a:t>
            </a:r>
            <a:endParaRPr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b="0" lang="ru" sz="1600">
                <a:solidFill>
                  <a:schemeClr val="dk2"/>
                </a:solidFill>
              </a:rPr>
              <a:t>Critical behaviour of nearly-equilibrium nearly-critical systems can be dramatically affected by the motion of the medium*. </a:t>
            </a:r>
            <a:endParaRPr b="0" sz="16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b="0" lang="ru" sz="1600">
                <a:solidFill>
                  <a:schemeClr val="dk2"/>
                </a:solidFill>
              </a:rPr>
              <a:t>New universality classes with unexpected features?</a:t>
            </a:r>
            <a:endParaRPr b="0" sz="16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b="0" lang="ru" sz="1600">
                <a:solidFill>
                  <a:schemeClr val="dk2"/>
                </a:solidFill>
              </a:rPr>
              <a:t>Environment motion is almost impossible to exclude in real experimental settings.</a:t>
            </a:r>
            <a:endParaRPr b="0" sz="16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b="0" lang="ru" sz="1600">
                <a:solidFill>
                  <a:schemeClr val="dk2"/>
                </a:solidFill>
              </a:rPr>
              <a:t>It doesn’t hurt that turbulent flow can be studied with RG analysis.</a:t>
            </a:r>
            <a:endParaRPr b="0" sz="16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b="0" lang="ru" sz="1600">
                <a:solidFill>
                  <a:schemeClr val="dk2"/>
                </a:solidFill>
              </a:rPr>
              <a:t>Gaussian “synthetic” velocity ensembles or the Navier-Stokes stochastic equation can be used.</a:t>
            </a:r>
            <a:endParaRPr b="0"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0" sz="2000">
              <a:solidFill>
                <a:schemeClr val="dk2"/>
              </a:solidFill>
            </a:endParaRPr>
          </a:p>
        </p:txBody>
      </p:sp>
      <p:grpSp>
        <p:nvGrpSpPr>
          <p:cNvPr id="143" name="Google Shape;143;p18"/>
          <p:cNvGrpSpPr/>
          <p:nvPr/>
        </p:nvGrpSpPr>
        <p:grpSpPr>
          <a:xfrm rot="366235">
            <a:off x="6148187" y="1043566"/>
            <a:ext cx="2718982" cy="2756705"/>
            <a:chOff x="6803275" y="395363"/>
            <a:chExt cx="2212050" cy="2537076"/>
          </a:xfrm>
        </p:grpSpPr>
        <p:pic>
          <p:nvPicPr>
            <p:cNvPr id="144" name="Google Shape;144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Кусок клейкой ленты, который удерживает заметку на слайде" id="145" name="Google Shape;145;p18"/>
            <p:cNvPicPr preferRelativeResize="0"/>
            <p:nvPr/>
          </p:nvPicPr>
          <p:blipFill rotWithShape="1">
            <a:blip r:embed="rId4">
              <a:alphaModFix/>
            </a:blip>
            <a:srcRect b="10011" l="9244" r="2118" t="5926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Google Shape;146;p18"/>
            <p:cNvSpPr txBox="1"/>
            <p:nvPr/>
          </p:nvSpPr>
          <p:spPr>
            <a:xfrm>
              <a:off x="6929812" y="2236803"/>
              <a:ext cx="1959000" cy="40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80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ru" sz="11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Turbulence influence as portrayed in </a:t>
              </a:r>
              <a:r>
                <a:rPr lang="ru" sz="11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advertising</a:t>
              </a:r>
              <a:endParaRPr b="1" sz="1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id="147" name="Google Shape;14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66267">
            <a:off x="6355278" y="1559505"/>
            <a:ext cx="2326641" cy="141166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8"/>
          <p:cNvSpPr txBox="1"/>
          <p:nvPr>
            <p:ph type="title"/>
          </p:nvPr>
        </p:nvSpPr>
        <p:spPr>
          <a:xfrm>
            <a:off x="371850" y="4194475"/>
            <a:ext cx="7984200" cy="84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lang="ru" sz="1000">
                <a:solidFill>
                  <a:srgbClr val="000000"/>
                </a:solidFill>
              </a:rPr>
              <a:t>*Imaeda, T.; Onuki, A.; Kawasaki, K. Progr. Theor. Phys. 1984, 71, 16; Satten, G.; Ronis, D. Phys. Rev. A 1986, 33, 3415; Aronowitz, A.; Nelson, D.R. Phys. Rev. A 1984, 29, 2012; Antonov, N.V.; Hnatich, M.; Honkonen, J. J. Phys. A Math. Gen. 2006, 39, 7867.</a:t>
            </a:r>
            <a:endParaRPr b="0"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0" sz="9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 txBox="1"/>
          <p:nvPr>
            <p:ph type="title"/>
          </p:nvPr>
        </p:nvSpPr>
        <p:spPr>
          <a:xfrm>
            <a:off x="283100" y="712150"/>
            <a:ext cx="8609100" cy="41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5"/>
                </a:solidFill>
              </a:rPr>
              <a:t>Hwa-Kardar model of SOC </a:t>
            </a:r>
            <a:endParaRPr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b="0" lang="ru" sz="1600">
                <a:solidFill>
                  <a:schemeClr val="dk2"/>
                </a:solidFill>
              </a:rPr>
              <a:t>Anisotropic model of</a:t>
            </a:r>
            <a:r>
              <a:rPr b="0" lang="ru" sz="1600">
                <a:solidFill>
                  <a:schemeClr val="dk2"/>
                </a:solidFill>
              </a:rPr>
              <a:t> “running sandpile” was introduced by </a:t>
            </a:r>
            <a:r>
              <a:rPr lang="ru" sz="1600">
                <a:solidFill>
                  <a:schemeClr val="dk1"/>
                </a:solidFill>
              </a:rPr>
              <a:t>Hwa and Kardar*</a:t>
            </a:r>
            <a:r>
              <a:rPr b="0" lang="ru" sz="1600">
                <a:solidFill>
                  <a:schemeClr val="dk2"/>
                </a:solidFill>
              </a:rPr>
              <a:t> to describe self-organized critical system.</a:t>
            </a:r>
            <a:endParaRPr b="0" sz="16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5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b="0" lang="ru" sz="1600">
                <a:solidFill>
                  <a:schemeClr val="dk2"/>
                </a:solidFill>
              </a:rPr>
              <a:t>Systems with self-organized criticality reach their critical points in the course of their evolution, not due to external “fine-tuning” of control parameters (such as temperature) as in the case of phase transitions.</a:t>
            </a:r>
            <a:endParaRPr b="0" sz="16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5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b="0" lang="ru" sz="1600">
                <a:solidFill>
                  <a:schemeClr val="dk2"/>
                </a:solidFill>
              </a:rPr>
              <a:t>Not all non-equilibrium dynamical behavior is SOC: there must be a separation of time scales (avalanches occur much faster than the converging material accumulates) amongst other additional features**.</a:t>
            </a:r>
            <a:endParaRPr b="0" sz="16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0" sz="2000">
              <a:solidFill>
                <a:schemeClr val="dk2"/>
              </a:solidFill>
            </a:endParaRPr>
          </a:p>
        </p:txBody>
      </p:sp>
      <p:sp>
        <p:nvSpPr>
          <p:cNvPr id="154" name="Google Shape;154;p19"/>
          <p:cNvSpPr txBox="1"/>
          <p:nvPr/>
        </p:nvSpPr>
        <p:spPr>
          <a:xfrm>
            <a:off x="6299475" y="1286475"/>
            <a:ext cx="2828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self-organized criticality</a:t>
            </a:r>
            <a:endParaRPr sz="1200">
              <a:solidFill>
                <a:schemeClr val="accent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5" name="Google Shape;155;p19"/>
          <p:cNvSpPr txBox="1"/>
          <p:nvPr/>
        </p:nvSpPr>
        <p:spPr>
          <a:xfrm>
            <a:off x="3190275" y="2086850"/>
            <a:ext cx="5633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6" name="Google Shape;156;p19"/>
          <p:cNvSpPr txBox="1"/>
          <p:nvPr/>
        </p:nvSpPr>
        <p:spPr>
          <a:xfrm>
            <a:off x="472875" y="4492425"/>
            <a:ext cx="8350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latin typeface="Raleway"/>
                <a:ea typeface="Raleway"/>
                <a:cs typeface="Raleway"/>
                <a:sym typeface="Raleway"/>
              </a:rPr>
              <a:t>*</a:t>
            </a:r>
            <a:r>
              <a:rPr lang="ru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Hwa T, Kardar M, 1989 Phys. Rev. Lett. 62(16) 1813; 1992 Phys. Rev. A 45 7002.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latin typeface="Raleway"/>
                <a:ea typeface="Raleway"/>
                <a:cs typeface="Raleway"/>
                <a:sym typeface="Raleway"/>
              </a:rPr>
              <a:t>**</a:t>
            </a:r>
            <a:r>
              <a:rPr lang="ru" sz="1000">
                <a:latin typeface="Raleway"/>
                <a:ea typeface="Raleway"/>
                <a:cs typeface="Raleway"/>
                <a:sym typeface="Raleway"/>
              </a:rPr>
              <a:t>Pruessner G, 2012 Self-Organized Criticality: Theory, Models and Characterisation (Cambridge University Press)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/>
          <p:nvPr>
            <p:ph type="title"/>
          </p:nvPr>
        </p:nvSpPr>
        <p:spPr>
          <a:xfrm>
            <a:off x="283100" y="712150"/>
            <a:ext cx="8609100" cy="41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5"/>
                </a:solidFill>
              </a:rPr>
              <a:t>Hwa-Kardar model</a:t>
            </a:r>
            <a:endParaRPr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b="0" lang="ru" sz="1600">
                <a:solidFill>
                  <a:schemeClr val="dk2"/>
                </a:solidFill>
              </a:rPr>
              <a:t>Hwa-Kardar equation was to reconstruct the mechanism of SOC: dissipative transport in open systems with material conservation in the presence of boundary.</a:t>
            </a:r>
            <a:endParaRPr b="0" sz="16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b="0" lang="ru" sz="1600">
                <a:solidFill>
                  <a:schemeClr val="dk2"/>
                </a:solidFill>
              </a:rPr>
              <a:t>It can serve as a tool to find universal exponents (that depend only on global features) in scaling laws even if it is imperfect take on SOC mechanism.</a:t>
            </a:r>
            <a:endParaRPr b="0" sz="16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0" sz="2000">
              <a:solidFill>
                <a:schemeClr val="dk2"/>
              </a:solidFill>
            </a:endParaRPr>
          </a:p>
        </p:txBody>
      </p:sp>
      <p:pic>
        <p:nvPicPr>
          <p:cNvPr id="162" name="Google Shape;16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374" y="2452225"/>
            <a:ext cx="1877799" cy="171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8163" y="2271211"/>
            <a:ext cx="3151925" cy="4336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4" name="Google Shape;164;p20"/>
          <p:cNvGrpSpPr/>
          <p:nvPr/>
        </p:nvGrpSpPr>
        <p:grpSpPr>
          <a:xfrm>
            <a:off x="3598120" y="3525063"/>
            <a:ext cx="8952893" cy="400200"/>
            <a:chOff x="1007320" y="2610663"/>
            <a:chExt cx="8952893" cy="400200"/>
          </a:xfrm>
        </p:grpSpPr>
        <p:sp>
          <p:nvSpPr>
            <p:cNvPr id="165" name="Google Shape;165;p20"/>
            <p:cNvSpPr txBox="1"/>
            <p:nvPr/>
          </p:nvSpPr>
          <p:spPr>
            <a:xfrm>
              <a:off x="1222413" y="2610663"/>
              <a:ext cx="8737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— </a:t>
              </a:r>
              <a:r>
                <a:rPr lang="ru">
                  <a:latin typeface="Raleway"/>
                  <a:ea typeface="Raleway"/>
                  <a:cs typeface="Raleway"/>
                  <a:sym typeface="Raleway"/>
                </a:rPr>
                <a:t>time derivative</a:t>
              </a:r>
              <a:r>
                <a:rPr lang="ru">
                  <a:latin typeface="Raleway"/>
                  <a:ea typeface="Raleway"/>
                  <a:cs typeface="Raleway"/>
                  <a:sym typeface="Raleway"/>
                </a:rPr>
                <a:t>;</a:t>
              </a:r>
              <a:endPara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pic>
          <p:nvPicPr>
            <p:cNvPr id="166" name="Google Shape;166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07320" y="2670663"/>
              <a:ext cx="215105" cy="2910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7" name="Google Shape;167;p20"/>
          <p:cNvGrpSpPr/>
          <p:nvPr/>
        </p:nvGrpSpPr>
        <p:grpSpPr>
          <a:xfrm>
            <a:off x="3143235" y="2730963"/>
            <a:ext cx="7360665" cy="400200"/>
            <a:chOff x="552435" y="1816563"/>
            <a:chExt cx="7360665" cy="400200"/>
          </a:xfrm>
        </p:grpSpPr>
        <p:pic>
          <p:nvPicPr>
            <p:cNvPr id="168" name="Google Shape;168;p2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52435" y="1895024"/>
              <a:ext cx="746175" cy="2433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p20"/>
            <p:cNvSpPr txBox="1"/>
            <p:nvPr/>
          </p:nvSpPr>
          <p:spPr>
            <a:xfrm>
              <a:off x="1230900" y="1816563"/>
              <a:ext cx="6682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— </a:t>
              </a:r>
              <a:r>
                <a:rPr lang="ru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deviation of height profile from its average</a:t>
              </a:r>
              <a:r>
                <a:rPr lang="ru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;</a:t>
              </a:r>
              <a:r>
                <a:rPr lang="ru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</a:t>
              </a:r>
              <a:endParaRPr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70" name="Google Shape;170;p20"/>
          <p:cNvGrpSpPr/>
          <p:nvPr/>
        </p:nvGrpSpPr>
        <p:grpSpPr>
          <a:xfrm>
            <a:off x="3188149" y="2967275"/>
            <a:ext cx="3625076" cy="400200"/>
            <a:chOff x="597349" y="2052875"/>
            <a:chExt cx="3625076" cy="400200"/>
          </a:xfrm>
        </p:grpSpPr>
        <p:pic>
          <p:nvPicPr>
            <p:cNvPr id="171" name="Google Shape;171;p2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97349" y="2154788"/>
              <a:ext cx="656343" cy="243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2" name="Google Shape;172;p20"/>
            <p:cNvSpPr txBox="1"/>
            <p:nvPr/>
          </p:nvSpPr>
          <p:spPr>
            <a:xfrm>
              <a:off x="1222425" y="2052875"/>
              <a:ext cx="300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— </a:t>
              </a:r>
              <a:r>
                <a:rPr lang="ru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Gaussian white random noise</a:t>
              </a:r>
              <a:r>
                <a:rPr lang="ru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; </a:t>
              </a:r>
              <a:endPara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73" name="Google Shape;173;p20"/>
          <p:cNvGrpSpPr/>
          <p:nvPr/>
        </p:nvGrpSpPr>
        <p:grpSpPr>
          <a:xfrm>
            <a:off x="3188138" y="3281275"/>
            <a:ext cx="3625087" cy="400200"/>
            <a:chOff x="597338" y="2366875"/>
            <a:chExt cx="3625087" cy="400200"/>
          </a:xfrm>
        </p:grpSpPr>
        <p:pic>
          <p:nvPicPr>
            <p:cNvPr id="174" name="Google Shape;174;p20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97338" y="2390610"/>
              <a:ext cx="656350" cy="291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20"/>
            <p:cNvSpPr txBox="1"/>
            <p:nvPr/>
          </p:nvSpPr>
          <p:spPr>
            <a:xfrm>
              <a:off x="1222425" y="2366875"/>
              <a:ext cx="300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— </a:t>
              </a:r>
              <a:r>
                <a:rPr lang="ru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k</a:t>
              </a:r>
              <a:r>
                <a:rPr lang="ru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inetic coefficients;</a:t>
              </a:r>
              <a:endPara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76" name="Google Shape;176;p20"/>
          <p:cNvGrpSpPr/>
          <p:nvPr/>
        </p:nvGrpSpPr>
        <p:grpSpPr>
          <a:xfrm>
            <a:off x="2744702" y="3808850"/>
            <a:ext cx="8172298" cy="400200"/>
            <a:chOff x="230102" y="2894450"/>
            <a:chExt cx="8172298" cy="400200"/>
          </a:xfrm>
        </p:grpSpPr>
        <p:pic>
          <p:nvPicPr>
            <p:cNvPr id="177" name="Google Shape;177;p20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230102" y="2988512"/>
              <a:ext cx="1142136" cy="291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20"/>
            <p:cNvSpPr txBox="1"/>
            <p:nvPr/>
          </p:nvSpPr>
          <p:spPr>
            <a:xfrm>
              <a:off x="1253700" y="2894450"/>
              <a:ext cx="7148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— </a:t>
              </a:r>
              <a:r>
                <a:rPr lang="ru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space derivatives</a:t>
              </a:r>
              <a:r>
                <a:rPr lang="ru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. </a:t>
              </a:r>
              <a:endPara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/>
          <p:nvPr>
            <p:ph type="title"/>
          </p:nvPr>
        </p:nvSpPr>
        <p:spPr>
          <a:xfrm>
            <a:off x="283100" y="712150"/>
            <a:ext cx="8609100" cy="41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5"/>
                </a:solidFill>
              </a:rPr>
              <a:t>Navier-Stokes equation</a:t>
            </a:r>
            <a:endParaRPr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ru" sz="1600">
                <a:solidFill>
                  <a:schemeClr val="dk1"/>
                </a:solidFill>
              </a:rPr>
              <a:t>Navier-Stokes*</a:t>
            </a:r>
            <a:r>
              <a:rPr b="0" lang="ru" sz="1600">
                <a:solidFill>
                  <a:schemeClr val="dk2"/>
                </a:solidFill>
              </a:rPr>
              <a:t> stochastic differential equation for incompressible isotropic fluid with external random force:</a:t>
            </a:r>
            <a:r>
              <a:rPr b="0" lang="ru" sz="1600">
                <a:solidFill>
                  <a:schemeClr val="dk2"/>
                </a:solidFill>
              </a:rPr>
              <a:t> </a:t>
            </a:r>
            <a:endParaRPr b="0" sz="16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5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b="0" lang="ru" sz="1600">
                <a:solidFill>
                  <a:schemeClr val="dk2"/>
                </a:solidFill>
              </a:rPr>
              <a:t>Precise form of                allows to model different types of motion.</a:t>
            </a:r>
            <a:endParaRPr b="0" sz="16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0" sz="2000">
              <a:solidFill>
                <a:schemeClr val="dk2"/>
              </a:solidFill>
            </a:endParaRPr>
          </a:p>
        </p:txBody>
      </p:sp>
      <p:sp>
        <p:nvSpPr>
          <p:cNvPr id="184" name="Google Shape;184;p21"/>
          <p:cNvSpPr txBox="1"/>
          <p:nvPr/>
        </p:nvSpPr>
        <p:spPr>
          <a:xfrm>
            <a:off x="405725" y="4677000"/>
            <a:ext cx="5633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latin typeface="Raleway"/>
                <a:ea typeface="Raleway"/>
                <a:cs typeface="Raleway"/>
                <a:sym typeface="Raleway"/>
              </a:rPr>
              <a:t>*Forster D.; Nelson D. R.; Stephen M. J., Phys. Rev. Lett. 1976, 36, 8672.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85" name="Google Shape;18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1392" y="2302062"/>
            <a:ext cx="3209070" cy="433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p21"/>
          <p:cNvGrpSpPr/>
          <p:nvPr/>
        </p:nvGrpSpPr>
        <p:grpSpPr>
          <a:xfrm>
            <a:off x="747675" y="2878063"/>
            <a:ext cx="7405425" cy="312900"/>
            <a:chOff x="747675" y="3716263"/>
            <a:chExt cx="7405425" cy="312900"/>
          </a:xfrm>
        </p:grpSpPr>
        <p:sp>
          <p:nvSpPr>
            <p:cNvPr id="187" name="Google Shape;187;p21"/>
            <p:cNvSpPr txBox="1"/>
            <p:nvPr/>
          </p:nvSpPr>
          <p:spPr>
            <a:xfrm>
              <a:off x="986100" y="3716263"/>
              <a:ext cx="71670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Times New Roman"/>
                  <a:ea typeface="Times New Roman"/>
                  <a:cs typeface="Times New Roman"/>
                  <a:sym typeface="Times New Roman"/>
                </a:rPr>
                <a:t>— </a:t>
              </a:r>
              <a:r>
                <a:rPr lang="ru">
                  <a:latin typeface="Raleway"/>
                  <a:ea typeface="Raleway"/>
                  <a:cs typeface="Raleway"/>
                  <a:sym typeface="Raleway"/>
                </a:rPr>
                <a:t>kinematic viscosity coefficient</a:t>
              </a:r>
              <a:r>
                <a:rPr lang="ru">
                  <a:latin typeface="Raleway"/>
                  <a:ea typeface="Raleway"/>
                  <a:cs typeface="Raleway"/>
                  <a:sym typeface="Raleway"/>
                </a:rPr>
                <a:t>;</a:t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pic>
          <p:nvPicPr>
            <p:cNvPr id="188" name="Google Shape;188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47675" y="3716263"/>
              <a:ext cx="238426" cy="312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9" name="Google Shape;189;p21"/>
          <p:cNvGrpSpPr/>
          <p:nvPr/>
        </p:nvGrpSpPr>
        <p:grpSpPr>
          <a:xfrm>
            <a:off x="273075" y="3105500"/>
            <a:ext cx="3735750" cy="400200"/>
            <a:chOff x="273075" y="3943700"/>
            <a:chExt cx="3735750" cy="400200"/>
          </a:xfrm>
        </p:grpSpPr>
        <p:sp>
          <p:nvSpPr>
            <p:cNvPr id="190" name="Google Shape;190;p21"/>
            <p:cNvSpPr txBox="1"/>
            <p:nvPr/>
          </p:nvSpPr>
          <p:spPr>
            <a:xfrm>
              <a:off x="1008825" y="3943700"/>
              <a:ext cx="300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— </a:t>
              </a:r>
              <a:r>
                <a:rPr lang="ru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pressure</a:t>
              </a:r>
              <a:r>
                <a:rPr lang="ru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;</a:t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pic>
          <p:nvPicPr>
            <p:cNvPr id="191" name="Google Shape;191;p2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73075" y="4000837"/>
              <a:ext cx="734250" cy="269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2" name="Google Shape;192;p21"/>
          <p:cNvGrpSpPr/>
          <p:nvPr/>
        </p:nvGrpSpPr>
        <p:grpSpPr>
          <a:xfrm>
            <a:off x="271575" y="3379425"/>
            <a:ext cx="4360953" cy="400200"/>
            <a:chOff x="271575" y="4217625"/>
            <a:chExt cx="4360953" cy="400200"/>
          </a:xfrm>
        </p:grpSpPr>
        <p:sp>
          <p:nvSpPr>
            <p:cNvPr id="193" name="Google Shape;193;p21"/>
            <p:cNvSpPr txBox="1"/>
            <p:nvPr/>
          </p:nvSpPr>
          <p:spPr>
            <a:xfrm>
              <a:off x="1007328" y="4217625"/>
              <a:ext cx="3625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— </a:t>
              </a:r>
              <a:r>
                <a:rPr lang="ru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transverse external random force</a:t>
              </a:r>
              <a:r>
                <a:rPr lang="ru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; </a:t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pic>
          <p:nvPicPr>
            <p:cNvPr id="194" name="Google Shape;194;p2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71575" y="4293825"/>
              <a:ext cx="737257" cy="2692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5" name="Google Shape;195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95663" y="2667875"/>
            <a:ext cx="1367487" cy="31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1"/>
          <p:cNvSpPr txBox="1"/>
          <p:nvPr/>
        </p:nvSpPr>
        <p:spPr>
          <a:xfrm flipH="1">
            <a:off x="6389175" y="2318775"/>
            <a:ext cx="243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aleway"/>
                <a:ea typeface="Raleway"/>
                <a:cs typeface="Raleway"/>
                <a:sym typeface="Raleway"/>
              </a:rPr>
              <a:t>Incompressibility</a:t>
            </a:r>
            <a:r>
              <a:rPr lang="ru">
                <a:latin typeface="Raleway"/>
                <a:ea typeface="Raleway"/>
                <a:cs typeface="Raleway"/>
                <a:sym typeface="Raleway"/>
              </a:rPr>
              <a:t>: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97" name="Google Shape;19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34275" y="3965100"/>
            <a:ext cx="691425" cy="2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