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86" r:id="rId5"/>
    <p:sldId id="287" r:id="rId6"/>
    <p:sldId id="301" r:id="rId7"/>
    <p:sldId id="302" r:id="rId8"/>
    <p:sldId id="304" r:id="rId9"/>
    <p:sldId id="308" r:id="rId10"/>
    <p:sldId id="309" r:id="rId11"/>
    <p:sldId id="306" r:id="rId12"/>
    <p:sldId id="312" r:id="rId13"/>
    <p:sldId id="313" r:id="rId14"/>
    <p:sldId id="311" r:id="rId15"/>
    <p:sldId id="314" r:id="rId16"/>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9C63"/>
    <a:srgbClr val="96628C"/>
    <a:srgbClr val="11A0D7"/>
    <a:srgbClr val="E61F3D"/>
    <a:srgbClr val="CD5A5A"/>
    <a:srgbClr val="FFD746"/>
    <a:srgbClr val="0E2D69"/>
    <a:srgbClr val="D9D9D9"/>
    <a:srgbClr val="EB681F"/>
    <a:srgbClr val="234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6"/>
    <p:restoredTop sz="94729"/>
  </p:normalViewPr>
  <p:slideViewPr>
    <p:cSldViewPr snapToGrid="0" snapToObjects="1">
      <p:cViewPr varScale="1">
        <p:scale>
          <a:sx n="109" d="100"/>
          <a:sy n="109" d="100"/>
        </p:scale>
        <p:origin x="1120" y="176"/>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10/22/24</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a16="http://schemas.microsoft.com/office/drawing/2014/main" id="{BA292C80-0DA8-194A-9A66-279048FA2A54}"/>
              </a:ext>
            </a:extLst>
          </p:cNvPr>
          <p:cNvPicPr>
            <a:picLocks noChangeAspect="1"/>
          </p:cNvPicPr>
          <p:nvPr userDrawn="1"/>
        </p:nvPicPr>
        <p:blipFill>
          <a:blip r:embed="rId3"/>
          <a:stretch>
            <a:fill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1" name="Текст 37">
            <a:extLst>
              <a:ext uri="{FF2B5EF4-FFF2-40B4-BE49-F238E27FC236}">
                <a16:creationId xmlns:a16="http://schemas.microsoft.com/office/drawing/2014/main"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en-RU"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757A51-BBC2-9047-B199-AE90EB17B4D4}"/>
              </a:ext>
            </a:extLst>
          </p:cNvPr>
          <p:cNvSpPr>
            <a:spLocks noGrp="1"/>
          </p:cNvSpPr>
          <p:nvPr>
            <p:ph type="title"/>
          </p:nvPr>
        </p:nvSpPr>
        <p:spPr>
          <a:xfrm>
            <a:off x="1027966" y="2183860"/>
            <a:ext cx="7634059" cy="1978323"/>
          </a:xfrm>
        </p:spPr>
        <p:txBody>
          <a:bodyPr/>
          <a:lstStyle/>
          <a:p>
            <a:r>
              <a:rPr lang="en-US" dirty="0"/>
              <a:t>An approach to quantum channel state estimation based on machine learning models</a:t>
            </a:r>
            <a:endParaRPr lang="ru-RU" dirty="0"/>
          </a:p>
        </p:txBody>
      </p:sp>
      <p:sp>
        <p:nvSpPr>
          <p:cNvPr id="3" name="Текст 2">
            <a:extLst>
              <a:ext uri="{FF2B5EF4-FFF2-40B4-BE49-F238E27FC236}">
                <a16:creationId xmlns:a16="http://schemas.microsoft.com/office/drawing/2014/main" id="{268EB560-A246-394A-858C-3B1CFBF03B46}"/>
              </a:ext>
            </a:extLst>
          </p:cNvPr>
          <p:cNvSpPr>
            <a:spLocks noGrp="1"/>
          </p:cNvSpPr>
          <p:nvPr>
            <p:ph type="body" sz="quarter" idx="10"/>
          </p:nvPr>
        </p:nvSpPr>
        <p:spPr>
          <a:xfrm>
            <a:off x="2074947" y="1159819"/>
            <a:ext cx="3848717" cy="463186"/>
          </a:xfrm>
        </p:spPr>
        <p:txBody>
          <a:bodyPr/>
          <a:lstStyle/>
          <a:p>
            <a:r>
              <a:rPr lang="en-US" dirty="0"/>
              <a:t>The International Conference</a:t>
            </a:r>
          </a:p>
          <a:p>
            <a:r>
              <a:rPr lang="en-US" b="1" dirty="0"/>
              <a:t>Mathematical Methods and Computational Physics, 2024</a:t>
            </a:r>
            <a:endParaRPr lang="ru-RU" b="1" dirty="0"/>
          </a:p>
        </p:txBody>
      </p:sp>
      <p:sp>
        <p:nvSpPr>
          <p:cNvPr id="4" name="Текст 3">
            <a:extLst>
              <a:ext uri="{FF2B5EF4-FFF2-40B4-BE49-F238E27FC236}">
                <a16:creationId xmlns:a16="http://schemas.microsoft.com/office/drawing/2014/main" id="{83B3283F-BF0F-3744-BA57-1A19F8F76332}"/>
              </a:ext>
            </a:extLst>
          </p:cNvPr>
          <p:cNvSpPr>
            <a:spLocks noGrp="1"/>
          </p:cNvSpPr>
          <p:nvPr>
            <p:ph type="body" sz="quarter" idx="11"/>
          </p:nvPr>
        </p:nvSpPr>
        <p:spPr/>
        <p:txBody>
          <a:bodyPr>
            <a:normAutofit/>
          </a:bodyPr>
          <a:lstStyle/>
          <a:p>
            <a:r>
              <a:rPr lang="en-US" dirty="0"/>
              <a:t>Yerevan State University,</a:t>
            </a:r>
          </a:p>
          <a:p>
            <a:r>
              <a:rPr lang="en-US" dirty="0"/>
              <a:t>2024</a:t>
            </a:r>
          </a:p>
        </p:txBody>
      </p:sp>
      <p:sp>
        <p:nvSpPr>
          <p:cNvPr id="6" name="Текст 5">
            <a:extLst>
              <a:ext uri="{FF2B5EF4-FFF2-40B4-BE49-F238E27FC236}">
                <a16:creationId xmlns:a16="http://schemas.microsoft.com/office/drawing/2014/main" id="{B32B7800-48A3-394E-A464-7BA3AE15CECB}"/>
              </a:ext>
            </a:extLst>
          </p:cNvPr>
          <p:cNvSpPr>
            <a:spLocks noGrp="1"/>
          </p:cNvSpPr>
          <p:nvPr>
            <p:ph type="body" sz="quarter" idx="13"/>
          </p:nvPr>
        </p:nvSpPr>
        <p:spPr>
          <a:xfrm>
            <a:off x="1027963" y="4355814"/>
            <a:ext cx="8244989" cy="652860"/>
          </a:xfrm>
        </p:spPr>
        <p:txBody>
          <a:bodyPr/>
          <a:lstStyle/>
          <a:p>
            <a:r>
              <a:rPr lang="en-US" dirty="0"/>
              <a:t>Roman Nigmatullin</a:t>
            </a:r>
            <a:r>
              <a:rPr lang="ru-RU" dirty="0"/>
              <a:t>, </a:t>
            </a:r>
            <a:r>
              <a:rPr lang="en-US" dirty="0"/>
              <a:t>Nikolay Borisov, Bella </a:t>
            </a:r>
            <a:r>
              <a:rPr lang="en-US" dirty="0" err="1"/>
              <a:t>Meretukova</a:t>
            </a:r>
            <a:r>
              <a:rPr lang="en-US" dirty="0"/>
              <a:t>, David </a:t>
            </a:r>
            <a:r>
              <a:rPr lang="en-US" dirty="0" err="1"/>
              <a:t>Kagramanyan</a:t>
            </a:r>
            <a:r>
              <a:rPr lang="en-US" dirty="0"/>
              <a:t>, Andrey </a:t>
            </a:r>
            <a:r>
              <a:rPr lang="en-US" dirty="0" err="1"/>
              <a:t>Tayduganov</a:t>
            </a:r>
            <a:r>
              <a:rPr lang="en-US" dirty="0"/>
              <a:t>, Artem </a:t>
            </a:r>
            <a:r>
              <a:rPr lang="en-US" dirty="0" err="1"/>
              <a:t>Ryzhikov</a:t>
            </a:r>
            <a:r>
              <a:rPr lang="en-US" dirty="0"/>
              <a:t>, Denis Derkach</a:t>
            </a:r>
            <a:endParaRPr lang="ru-RU" dirty="0"/>
          </a:p>
        </p:txBody>
      </p:sp>
      <p:sp>
        <p:nvSpPr>
          <p:cNvPr id="7" name="Текст 5">
            <a:extLst>
              <a:ext uri="{FF2B5EF4-FFF2-40B4-BE49-F238E27FC236}">
                <a16:creationId xmlns:a16="http://schemas.microsoft.com/office/drawing/2014/main" id="{E7DFCE7F-522D-EDD0-B558-15BF6974870E}"/>
              </a:ext>
            </a:extLst>
          </p:cNvPr>
          <p:cNvSpPr txBox="1">
            <a:spLocks/>
          </p:cNvSpPr>
          <p:nvPr/>
        </p:nvSpPr>
        <p:spPr>
          <a:xfrm>
            <a:off x="1027964" y="5022684"/>
            <a:ext cx="8244989" cy="652860"/>
          </a:xfrm>
          <a:prstGeom prst="rect">
            <a:avLst/>
          </a:prstGeom>
        </p:spPr>
        <p:txBody>
          <a:bodyPr lIns="0" tIns="0" rIns="0" bIns="0">
            <a:normAutofit fontScale="92500"/>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kern="1200">
                <a:solidFill>
                  <a:srgbClr val="0E2D69"/>
                </a:solidFill>
                <a:latin typeface="HSE Sans"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Laboratory of Methods for Big Data Analysis, HSE University</a:t>
            </a:r>
          </a:p>
          <a:p>
            <a:r>
              <a:rPr lang="en-US" i="1" dirty="0"/>
              <a:t>Laboratory of Quantum Information Technologies, National University of Science and Technology “MISIS”</a:t>
            </a:r>
            <a:endParaRPr lang="ru-RU" i="1" dirty="0"/>
          </a:p>
        </p:txBody>
      </p:sp>
    </p:spTree>
    <p:extLst>
      <p:ext uri="{BB962C8B-B14F-4D97-AF65-F5344CB8AC3E}">
        <p14:creationId xmlns:p14="http://schemas.microsoft.com/office/powerpoint/2010/main" val="1452210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B6263-47B2-D970-9288-1F23700FA73B}"/>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DE3A1649-EE7D-8815-EB42-42500D585B77}"/>
              </a:ext>
            </a:extLst>
          </p:cNvPr>
          <p:cNvSpPr>
            <a:spLocks noGrp="1"/>
          </p:cNvSpPr>
          <p:nvPr>
            <p:ph type="title"/>
          </p:nvPr>
        </p:nvSpPr>
        <p:spPr/>
        <p:txBody>
          <a:bodyPr>
            <a:normAutofit/>
          </a:bodyPr>
          <a:lstStyle/>
          <a:p>
            <a:r>
              <a:rPr lang="en-US" sz="3200" dirty="0"/>
              <a:t>Experiments</a:t>
            </a:r>
            <a:endParaRPr lang="ru-RU" sz="3200" dirty="0"/>
          </a:p>
        </p:txBody>
      </p:sp>
      <mc:AlternateContent xmlns:mc="http://schemas.openxmlformats.org/markup-compatibility/2006">
        <mc:Choice xmlns:a14="http://schemas.microsoft.com/office/drawing/2010/main" Requires="a14">
          <p:sp>
            <p:nvSpPr>
              <p:cNvPr id="4" name="Текст 3">
                <a:extLst>
                  <a:ext uri="{FF2B5EF4-FFF2-40B4-BE49-F238E27FC236}">
                    <a16:creationId xmlns:a16="http://schemas.microsoft.com/office/drawing/2014/main" id="{8464E24B-67BB-8AB8-44AD-B873256A9930}"/>
                  </a:ext>
                </a:extLst>
              </p:cNvPr>
              <p:cNvSpPr>
                <a:spLocks noGrp="1"/>
              </p:cNvSpPr>
              <p:nvPr>
                <p:ph type="body" sz="quarter" idx="12"/>
              </p:nvPr>
            </p:nvSpPr>
            <p:spPr/>
            <p:txBody>
              <a:bodyPr>
                <a:noAutofit/>
              </a:bodyPr>
              <a:lstStyle/>
              <a:p>
                <a:pPr marL="285750" indent="-285750">
                  <a:buFont typeface="Arial" panose="020B0604020202020204" pitchFamily="34" charset="0"/>
                  <a:buChar char="•"/>
                </a:pPr>
                <a:r>
                  <a:rPr lang="en-US" sz="2400" dirty="0"/>
                  <a:t>Not enough generalization leads to precision decrease with OOD samples</a:t>
                </a:r>
              </a:p>
              <a:p>
                <a:pPr marL="285750" indent="-285750">
                  <a:buFont typeface="Arial" panose="020B0604020202020204" pitchFamily="34" charset="0"/>
                  <a:buChar char="•"/>
                </a:pPr>
                <a:r>
                  <a:rPr lang="en-US" sz="2400" dirty="0"/>
                  <a:t>GBRT with periodical retraining during runtime for real-time adaptation</a:t>
                </a:r>
              </a:p>
              <a:p>
                <a:pPr marL="285750" indent="-285750">
                  <a:buFont typeface="Arial" panose="020B0604020202020204" pitchFamily="34" charset="0"/>
                  <a:buChar char="•"/>
                </a:pPr>
                <a:r>
                  <a:rPr lang="en-US" sz="2400" dirty="0"/>
                  <a:t>No significant improvement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𝐸𝐶</m:t>
                        </m:r>
                      </m:sub>
                    </m:sSub>
                  </m:oMath>
                </a14:m>
                <a:endParaRPr lang="en-US" sz="2400" b="0" i="1" dirty="0">
                  <a:latin typeface="Cambria Math" panose="02040503050406030204" pitchFamily="18" charset="0"/>
                </a:endParaRPr>
              </a:p>
              <a:p>
                <a:pPr marL="285750" indent="-285750">
                  <a:buFont typeface="Arial" panose="020B0604020202020204" pitchFamily="34" charset="0"/>
                  <a:buChar char="•"/>
                </a:pPr>
                <a:r>
                  <a:rPr lang="en-US" sz="2400" dirty="0"/>
                  <a:t>Mean equality test </a:t>
                </a:r>
                <a14:m>
                  <m:oMath xmlns:m="http://schemas.openxmlformats.org/officeDocument/2006/math">
                    <m:r>
                      <a:rPr lang="en-US" sz="2400" b="0" i="1" smtClean="0">
                        <a:solidFill>
                          <a:srgbClr val="0E2D69"/>
                        </a:solidFill>
                        <a:latin typeface="Cambria Math" panose="02040503050406030204" pitchFamily="18" charset="0"/>
                      </a:rPr>
                      <m:t>𝑝𝑣𝑎𝑙𝑢𝑒</m:t>
                    </m:r>
                    <m:r>
                      <a:rPr lang="en-US" sz="2400" b="0" i="1" smtClean="0">
                        <a:solidFill>
                          <a:srgbClr val="0E2D69"/>
                        </a:solidFill>
                        <a:latin typeface="Cambria Math" panose="02040503050406030204" pitchFamily="18" charset="0"/>
                      </a:rPr>
                      <m:t>≈0.257</m:t>
                    </m:r>
                  </m:oMath>
                </a14:m>
                <a:endParaRPr lang="en-US" sz="2400" b="0" i="0" dirty="0">
                  <a:solidFill>
                    <a:srgbClr val="0E2D69"/>
                  </a:solidFill>
                  <a:latin typeface="Arial"/>
                </a:endParaRPr>
              </a:p>
              <a:p>
                <a:endParaRPr lang="en-US" sz="2400" b="0" i="0" dirty="0">
                  <a:solidFill>
                    <a:srgbClr val="0E2D69"/>
                  </a:solidFill>
                  <a:latin typeface="Arial"/>
                </a:endParaRPr>
              </a:p>
              <a:p>
                <a:pPr marL="285750" indent="-285750">
                  <a:buFont typeface="Arial" panose="020B0604020202020204" pitchFamily="34" charset="0"/>
                  <a:buChar char="•"/>
                </a:pPr>
                <a:endParaRPr lang="en-US" sz="2400" b="0" i="0" dirty="0">
                  <a:solidFill>
                    <a:srgbClr val="0E2D69"/>
                  </a:solidFill>
                  <a:latin typeface="Arial"/>
                </a:endParaRPr>
              </a:p>
              <a:p>
                <a:pPr marL="285750" indent="-285750">
                  <a:buFont typeface="Arial" panose="020B0604020202020204" pitchFamily="34" charset="0"/>
                  <a:buChar char="•"/>
                </a:pPr>
                <a:endParaRPr lang="en-US" sz="2400" dirty="0"/>
              </a:p>
            </p:txBody>
          </p:sp>
        </mc:Choice>
        <mc:Fallback>
          <p:sp>
            <p:nvSpPr>
              <p:cNvPr id="4" name="Текст 3">
                <a:extLst>
                  <a:ext uri="{FF2B5EF4-FFF2-40B4-BE49-F238E27FC236}">
                    <a16:creationId xmlns:a16="http://schemas.microsoft.com/office/drawing/2014/main" id="{8464E24B-67BB-8AB8-44AD-B873256A9930}"/>
                  </a:ext>
                </a:extLst>
              </p:cNvPr>
              <p:cNvSpPr>
                <a:spLocks noGrp="1" noRot="1" noChangeAspect="1" noMove="1" noResize="1" noEditPoints="1" noAdjustHandles="1" noChangeArrowheads="1" noChangeShapeType="1" noTextEdit="1"/>
              </p:cNvSpPr>
              <p:nvPr>
                <p:ph type="body" sz="quarter" idx="12"/>
              </p:nvPr>
            </p:nvSpPr>
            <p:spPr>
              <a:blipFill>
                <a:blip r:embed="rId2"/>
                <a:stretch>
                  <a:fillRect l="-3382" t="-2612" r="-242"/>
                </a:stretch>
              </a:blipFill>
            </p:spPr>
            <p:txBody>
              <a:bodyPr/>
              <a:lstStyle/>
              <a:p>
                <a:r>
                  <a:rPr lang="ru-RU">
                    <a:noFill/>
                  </a:rPr>
                  <a:t> </a:t>
                </a:r>
              </a:p>
            </p:txBody>
          </p:sp>
        </mc:Fallback>
      </mc:AlternateContent>
      <p:sp>
        <p:nvSpPr>
          <p:cNvPr id="5" name="Текст 4">
            <a:extLst>
              <a:ext uri="{FF2B5EF4-FFF2-40B4-BE49-F238E27FC236}">
                <a16:creationId xmlns:a16="http://schemas.microsoft.com/office/drawing/2014/main" id="{0277792B-43F2-1E5C-EE94-27EBAC77A511}"/>
              </a:ext>
            </a:extLst>
          </p:cNvPr>
          <p:cNvSpPr>
            <a:spLocks noGrp="1"/>
          </p:cNvSpPr>
          <p:nvPr>
            <p:ph type="body" sz="quarter" idx="13"/>
          </p:nvPr>
        </p:nvSpPr>
        <p:spPr/>
        <p:txBody>
          <a:bodyPr/>
          <a:lstStyle/>
          <a:p>
            <a:r>
              <a:rPr lang="en-US" dirty="0"/>
              <a:t>The International Conference</a:t>
            </a:r>
          </a:p>
          <a:p>
            <a:r>
              <a:rPr lang="en-US" b="1" dirty="0"/>
              <a:t>Mathematical Methods and Computational Physics, 2024</a:t>
            </a:r>
            <a:endParaRPr lang="ru-RU" b="1" dirty="0"/>
          </a:p>
        </p:txBody>
      </p:sp>
      <p:sp>
        <p:nvSpPr>
          <p:cNvPr id="6" name="Текст 5">
            <a:extLst>
              <a:ext uri="{FF2B5EF4-FFF2-40B4-BE49-F238E27FC236}">
                <a16:creationId xmlns:a16="http://schemas.microsoft.com/office/drawing/2014/main" id="{34FF7EB4-4415-9F65-61CC-BE835D0401B0}"/>
              </a:ext>
            </a:extLst>
          </p:cNvPr>
          <p:cNvSpPr>
            <a:spLocks noGrp="1"/>
          </p:cNvSpPr>
          <p:nvPr>
            <p:ph type="body" sz="quarter" idx="14"/>
          </p:nvPr>
        </p:nvSpPr>
        <p:spPr/>
        <p:txBody>
          <a:bodyPr/>
          <a:lstStyle/>
          <a:p>
            <a:r>
              <a:rPr lang="en-US" dirty="0"/>
              <a:t>Laboratory of Methods for Big Data Analysis</a:t>
            </a:r>
          </a:p>
        </p:txBody>
      </p:sp>
      <p:sp>
        <p:nvSpPr>
          <p:cNvPr id="7" name="Текст 6">
            <a:extLst>
              <a:ext uri="{FF2B5EF4-FFF2-40B4-BE49-F238E27FC236}">
                <a16:creationId xmlns:a16="http://schemas.microsoft.com/office/drawing/2014/main" id="{720F8703-7C4B-D417-272F-85485F0C7E62}"/>
              </a:ext>
            </a:extLst>
          </p:cNvPr>
          <p:cNvSpPr>
            <a:spLocks noGrp="1"/>
          </p:cNvSpPr>
          <p:nvPr>
            <p:ph type="body" sz="quarter" idx="15"/>
          </p:nvPr>
        </p:nvSpPr>
        <p:spPr/>
        <p:txBody>
          <a:bodyPr/>
          <a:lstStyle/>
          <a:p>
            <a:r>
              <a:rPr lang="en-US" dirty="0"/>
              <a:t>An approach to quantum channel state estimation based on machine learning models</a:t>
            </a:r>
            <a:endParaRPr lang="ru-RU"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205DC00-E659-BE69-C747-F2945EF61073}"/>
                  </a:ext>
                </a:extLst>
              </p:cNvPr>
              <p:cNvSpPr txBox="1"/>
              <p:nvPr/>
            </p:nvSpPr>
            <p:spPr>
              <a:xfrm>
                <a:off x="6096000" y="5307264"/>
                <a:ext cx="5701898" cy="4190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a:solidFill>
                                <a:srgbClr val="0E2D69"/>
                              </a:solidFill>
                              <a:latin typeface="Cambria Math" panose="02040503050406030204" pitchFamily="18" charset="0"/>
                              <a:cs typeface="Arial"/>
                              <a:sym typeface="Arial"/>
                            </a:rPr>
                          </m:ctrlPr>
                        </m:accPr>
                        <m:e>
                          <m:sSubSup>
                            <m:sSubSupPr>
                              <m:ctrlPr>
                                <a:rPr lang="en-US" i="1">
                                  <a:solidFill>
                                    <a:srgbClr val="0E2D69"/>
                                  </a:solidFill>
                                  <a:latin typeface="Cambria Math" panose="02040503050406030204" pitchFamily="18" charset="0"/>
                                </a:rPr>
                              </m:ctrlPr>
                            </m:sSubSupPr>
                            <m:e>
                              <m:r>
                                <a:rPr lang="en-US" i="1">
                                  <a:solidFill>
                                    <a:srgbClr val="0E2D69"/>
                                  </a:solidFill>
                                  <a:latin typeface="Cambria Math" panose="02040503050406030204" pitchFamily="18" charset="0"/>
                                </a:rPr>
                                <m:t>𝑓</m:t>
                              </m:r>
                            </m:e>
                            <m:sub>
                              <m:r>
                                <a:rPr lang="en-US" i="1">
                                  <a:solidFill>
                                    <a:srgbClr val="0E2D69"/>
                                  </a:solidFill>
                                  <a:latin typeface="Cambria Math" panose="02040503050406030204" pitchFamily="18" charset="0"/>
                                </a:rPr>
                                <m:t>𝐸𝐶</m:t>
                              </m:r>
                            </m:sub>
                            <m:sup>
                              <m:r>
                                <a:rPr lang="en-US" i="1">
                                  <a:solidFill>
                                    <a:srgbClr val="0E2D69"/>
                                  </a:solidFill>
                                  <a:latin typeface="Cambria Math" panose="02040503050406030204" pitchFamily="18" charset="0"/>
                                </a:rPr>
                                <m:t>𝑀𝐿</m:t>
                              </m:r>
                            </m:sup>
                          </m:sSubSup>
                        </m:e>
                      </m:acc>
                      <m:r>
                        <a:rPr lang="en-US" i="1">
                          <a:solidFill>
                            <a:srgbClr val="0E2D69"/>
                          </a:solidFill>
                          <a:latin typeface="Cambria Math" panose="02040503050406030204" pitchFamily="18" charset="0"/>
                          <a:cs typeface="Arial"/>
                          <a:sym typeface="Arial"/>
                        </a:rPr>
                        <m:t>=1.229, </m:t>
                      </m:r>
                      <m:acc>
                        <m:accPr>
                          <m:chr m:val="̅"/>
                          <m:ctrlPr>
                            <a:rPr lang="en-US" i="1">
                              <a:solidFill>
                                <a:srgbClr val="0E2D69"/>
                              </a:solidFill>
                              <a:latin typeface="Cambria Math" panose="02040503050406030204" pitchFamily="18" charset="0"/>
                            </a:rPr>
                          </m:ctrlPr>
                        </m:accPr>
                        <m:e>
                          <m:sSubSup>
                            <m:sSubSupPr>
                              <m:ctrlPr>
                                <a:rPr lang="en-US" i="1">
                                  <a:solidFill>
                                    <a:srgbClr val="0E2D69"/>
                                  </a:solidFill>
                                  <a:latin typeface="Cambria Math" panose="02040503050406030204" pitchFamily="18" charset="0"/>
                                </a:rPr>
                              </m:ctrlPr>
                            </m:sSubSupPr>
                            <m:e>
                              <m:r>
                                <a:rPr lang="en-US" i="1">
                                  <a:solidFill>
                                    <a:srgbClr val="0E2D69"/>
                                  </a:solidFill>
                                  <a:latin typeface="Cambria Math" panose="02040503050406030204" pitchFamily="18" charset="0"/>
                                </a:rPr>
                                <m:t>𝑓</m:t>
                              </m:r>
                            </m:e>
                            <m:sub>
                              <m:r>
                                <a:rPr lang="en-US" i="1">
                                  <a:solidFill>
                                    <a:srgbClr val="0E2D69"/>
                                  </a:solidFill>
                                  <a:latin typeface="Cambria Math" panose="02040503050406030204" pitchFamily="18" charset="0"/>
                                </a:rPr>
                                <m:t>𝐸𝐶</m:t>
                              </m:r>
                            </m:sub>
                            <m:sup>
                              <m:r>
                                <a:rPr lang="en-US" i="1">
                                  <a:solidFill>
                                    <a:srgbClr val="0E2D69"/>
                                  </a:solidFill>
                                  <a:latin typeface="Cambria Math" panose="02040503050406030204" pitchFamily="18" charset="0"/>
                                </a:rPr>
                                <m:t>𝐸𝑀𝐴</m:t>
                              </m:r>
                            </m:sup>
                          </m:sSubSup>
                        </m:e>
                      </m:acc>
                      <m:r>
                        <a:rPr lang="en-US" i="1">
                          <a:solidFill>
                            <a:srgbClr val="0E2D69"/>
                          </a:solidFill>
                          <a:latin typeface="Cambria Math" panose="02040503050406030204" pitchFamily="18" charset="0"/>
                        </a:rPr>
                        <m:t>=1.230</m:t>
                      </m:r>
                    </m:oMath>
                  </m:oMathPara>
                </a14:m>
                <a:endParaRPr lang="en-US" i="1" dirty="0">
                  <a:solidFill>
                    <a:srgbClr val="0E2D69"/>
                  </a:solidFill>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B205DC00-E659-BE69-C747-F2945EF61073}"/>
                  </a:ext>
                </a:extLst>
              </p:cNvPr>
              <p:cNvSpPr txBox="1">
                <a:spLocks noRot="1" noChangeAspect="1" noMove="1" noResize="1" noEditPoints="1" noAdjustHandles="1" noChangeArrowheads="1" noChangeShapeType="1" noTextEdit="1"/>
              </p:cNvSpPr>
              <p:nvPr/>
            </p:nvSpPr>
            <p:spPr>
              <a:xfrm>
                <a:off x="6096000" y="5307264"/>
                <a:ext cx="5701898" cy="419025"/>
              </a:xfrm>
              <a:prstGeom prst="rect">
                <a:avLst/>
              </a:prstGeom>
              <a:blipFill>
                <a:blip r:embed="rId3"/>
                <a:stretch>
                  <a:fillRect b="-15152"/>
                </a:stretch>
              </a:blipFill>
            </p:spPr>
            <p:txBody>
              <a:bodyPr/>
              <a:lstStyle/>
              <a:p>
                <a:r>
                  <a:rPr lang="ru-RU">
                    <a:noFill/>
                  </a:rPr>
                  <a:t> </a:t>
                </a:r>
              </a:p>
            </p:txBody>
          </p:sp>
        </mc:Fallback>
      </mc:AlternateContent>
      <p:pic>
        <p:nvPicPr>
          <p:cNvPr id="18" name="Рисунок 17">
            <a:extLst>
              <a:ext uri="{FF2B5EF4-FFF2-40B4-BE49-F238E27FC236}">
                <a16:creationId xmlns:a16="http://schemas.microsoft.com/office/drawing/2014/main" id="{74D47943-E515-474D-55B3-EEF1B11683F7}"/>
              </a:ext>
            </a:extLst>
          </p:cNvPr>
          <p:cNvPicPr>
            <a:picLocks noGrp="1" noChangeAspect="1"/>
          </p:cNvPicPr>
          <p:nvPr>
            <p:ph type="pic" sz="quarter" idx="10"/>
          </p:nvPr>
        </p:nvPicPr>
        <p:blipFill>
          <a:blip r:embed="rId4"/>
          <a:srcRect l="3971" r="3601"/>
          <a:stretch/>
        </p:blipFill>
        <p:spPr>
          <a:xfrm>
            <a:off x="6096000" y="1447790"/>
            <a:ext cx="5701898" cy="3701380"/>
          </a:xfrm>
          <a:prstGeom prst="rect">
            <a:avLst/>
          </a:prstGeom>
        </p:spPr>
      </p:pic>
    </p:spTree>
    <p:extLst>
      <p:ext uri="{BB962C8B-B14F-4D97-AF65-F5344CB8AC3E}">
        <p14:creationId xmlns:p14="http://schemas.microsoft.com/office/powerpoint/2010/main" val="139782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C59B2-2D45-D6E8-85A4-5F16FA385B31}"/>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EF409BAD-211B-9148-07A4-D742D39C1665}"/>
              </a:ext>
            </a:extLst>
          </p:cNvPr>
          <p:cNvSpPr>
            <a:spLocks noGrp="1"/>
          </p:cNvSpPr>
          <p:nvPr>
            <p:ph type="title"/>
          </p:nvPr>
        </p:nvSpPr>
        <p:spPr/>
        <p:txBody>
          <a:bodyPr>
            <a:normAutofit/>
          </a:bodyPr>
          <a:lstStyle/>
          <a:p>
            <a:r>
              <a:rPr lang="en-US" sz="3200" dirty="0"/>
              <a:t>Conclusion</a:t>
            </a:r>
            <a:endParaRPr lang="ru-RU" sz="3200" dirty="0"/>
          </a:p>
        </p:txBody>
      </p:sp>
      <p:sp>
        <p:nvSpPr>
          <p:cNvPr id="4" name="Текст 3">
            <a:extLst>
              <a:ext uri="{FF2B5EF4-FFF2-40B4-BE49-F238E27FC236}">
                <a16:creationId xmlns:a16="http://schemas.microsoft.com/office/drawing/2014/main" id="{4357590F-CB54-7D19-4886-38D65718D69F}"/>
              </a:ext>
            </a:extLst>
          </p:cNvPr>
          <p:cNvSpPr>
            <a:spLocks noGrp="1"/>
          </p:cNvSpPr>
          <p:nvPr>
            <p:ph type="body" sz="quarter" idx="12"/>
          </p:nvPr>
        </p:nvSpPr>
        <p:spPr>
          <a:xfrm>
            <a:off x="585897" y="2379663"/>
            <a:ext cx="9648349" cy="3393234"/>
          </a:xfrm>
        </p:spPr>
        <p:txBody>
          <a:bodyPr>
            <a:normAutofit/>
          </a:bodyPr>
          <a:lstStyle/>
          <a:p>
            <a:pPr marL="285750" indent="-285750">
              <a:buFont typeface="Arial" panose="020B0604020202020204" pitchFamily="34" charset="0"/>
              <a:buChar char="•"/>
            </a:pPr>
            <a:r>
              <a:rPr lang="en-US" sz="2400" dirty="0"/>
              <a:t>Proposed forecasting techniques improve the quantum key correction speed in experiments on real transmitters</a:t>
            </a:r>
          </a:p>
          <a:p>
            <a:pPr marL="285750" indent="-285750">
              <a:buFont typeface="Arial" panose="020B0604020202020204" pitchFamily="34" charset="0"/>
              <a:buChar char="•"/>
            </a:pPr>
            <a:r>
              <a:rPr lang="en-US" sz="2400" dirty="0"/>
              <a:t>In some condition model performance can decrease due to hard generalization and dominance of stable QBER time series in collected data</a:t>
            </a:r>
          </a:p>
          <a:p>
            <a:pPr marL="285750" indent="-285750">
              <a:buFont typeface="Arial" panose="020B0604020202020204" pitchFamily="34" charset="0"/>
              <a:buChar char="•"/>
            </a:pPr>
            <a:r>
              <a:rPr lang="en-US" sz="2400" dirty="0"/>
              <a:t>The study will help advance the research of quantum cryptography and increase the quantum key generation speed in QKD systems</a:t>
            </a:r>
          </a:p>
        </p:txBody>
      </p:sp>
      <p:sp>
        <p:nvSpPr>
          <p:cNvPr id="5" name="Текст 4">
            <a:extLst>
              <a:ext uri="{FF2B5EF4-FFF2-40B4-BE49-F238E27FC236}">
                <a16:creationId xmlns:a16="http://schemas.microsoft.com/office/drawing/2014/main" id="{DD73048C-12E0-B32C-E59C-62FCF9E1111C}"/>
              </a:ext>
            </a:extLst>
          </p:cNvPr>
          <p:cNvSpPr>
            <a:spLocks noGrp="1"/>
          </p:cNvSpPr>
          <p:nvPr>
            <p:ph type="body" sz="quarter" idx="13"/>
          </p:nvPr>
        </p:nvSpPr>
        <p:spPr/>
        <p:txBody>
          <a:bodyPr/>
          <a:lstStyle/>
          <a:p>
            <a:r>
              <a:rPr lang="en-US" dirty="0"/>
              <a:t>The International Conference</a:t>
            </a:r>
          </a:p>
          <a:p>
            <a:r>
              <a:rPr lang="en-US" b="1" dirty="0"/>
              <a:t>Mathematical Methods and Computational Physics, 2024</a:t>
            </a:r>
            <a:endParaRPr lang="ru-RU" b="1" dirty="0"/>
          </a:p>
        </p:txBody>
      </p:sp>
      <p:sp>
        <p:nvSpPr>
          <p:cNvPr id="6" name="Текст 5">
            <a:extLst>
              <a:ext uri="{FF2B5EF4-FFF2-40B4-BE49-F238E27FC236}">
                <a16:creationId xmlns:a16="http://schemas.microsoft.com/office/drawing/2014/main" id="{46B48CAC-4F3B-5AAC-15DE-A3079B6B2BBD}"/>
              </a:ext>
            </a:extLst>
          </p:cNvPr>
          <p:cNvSpPr>
            <a:spLocks noGrp="1"/>
          </p:cNvSpPr>
          <p:nvPr>
            <p:ph type="body" sz="quarter" idx="14"/>
          </p:nvPr>
        </p:nvSpPr>
        <p:spPr/>
        <p:txBody>
          <a:bodyPr/>
          <a:lstStyle/>
          <a:p>
            <a:r>
              <a:rPr lang="en-US" dirty="0"/>
              <a:t>Laboratory of Methods for Big Data Analysis</a:t>
            </a:r>
          </a:p>
        </p:txBody>
      </p:sp>
      <p:sp>
        <p:nvSpPr>
          <p:cNvPr id="7" name="Текст 6">
            <a:extLst>
              <a:ext uri="{FF2B5EF4-FFF2-40B4-BE49-F238E27FC236}">
                <a16:creationId xmlns:a16="http://schemas.microsoft.com/office/drawing/2014/main" id="{D065378F-A3DA-1256-EBC7-19EFCE9A852B}"/>
              </a:ext>
            </a:extLst>
          </p:cNvPr>
          <p:cNvSpPr>
            <a:spLocks noGrp="1"/>
          </p:cNvSpPr>
          <p:nvPr>
            <p:ph type="body" sz="quarter" idx="15"/>
          </p:nvPr>
        </p:nvSpPr>
        <p:spPr/>
        <p:txBody>
          <a:bodyPr/>
          <a:lstStyle/>
          <a:p>
            <a:r>
              <a:rPr lang="en-US" dirty="0"/>
              <a:t>An approach to quantum channel state estimation based on machine learning models</a:t>
            </a:r>
            <a:endParaRPr lang="ru-RU" dirty="0"/>
          </a:p>
        </p:txBody>
      </p:sp>
    </p:spTree>
    <p:extLst>
      <p:ext uri="{BB962C8B-B14F-4D97-AF65-F5344CB8AC3E}">
        <p14:creationId xmlns:p14="http://schemas.microsoft.com/office/powerpoint/2010/main" val="2792472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8A26C-232D-8CC2-FEAC-ECFDFC9B8B9E}"/>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26B05DBD-335E-99BA-4923-81A6063D7281}"/>
              </a:ext>
            </a:extLst>
          </p:cNvPr>
          <p:cNvSpPr>
            <a:spLocks noGrp="1"/>
          </p:cNvSpPr>
          <p:nvPr>
            <p:ph type="title"/>
          </p:nvPr>
        </p:nvSpPr>
        <p:spPr>
          <a:xfrm>
            <a:off x="3459163" y="3040487"/>
            <a:ext cx="5245560" cy="777025"/>
          </a:xfrm>
        </p:spPr>
        <p:txBody>
          <a:bodyPr>
            <a:normAutofit/>
          </a:bodyPr>
          <a:lstStyle/>
          <a:p>
            <a:pPr algn="ctr"/>
            <a:r>
              <a:rPr lang="en-US" sz="3600" dirty="0"/>
              <a:t>Thank you for attention!</a:t>
            </a:r>
            <a:endParaRPr lang="ru-RU" sz="3600" dirty="0"/>
          </a:p>
        </p:txBody>
      </p:sp>
      <p:sp>
        <p:nvSpPr>
          <p:cNvPr id="5" name="Текст 4">
            <a:extLst>
              <a:ext uri="{FF2B5EF4-FFF2-40B4-BE49-F238E27FC236}">
                <a16:creationId xmlns:a16="http://schemas.microsoft.com/office/drawing/2014/main" id="{1A5B71CB-ED79-D0F6-B889-AE588683E90A}"/>
              </a:ext>
            </a:extLst>
          </p:cNvPr>
          <p:cNvSpPr>
            <a:spLocks noGrp="1"/>
          </p:cNvSpPr>
          <p:nvPr>
            <p:ph type="body" sz="quarter" idx="13"/>
          </p:nvPr>
        </p:nvSpPr>
        <p:spPr/>
        <p:txBody>
          <a:bodyPr/>
          <a:lstStyle/>
          <a:p>
            <a:r>
              <a:rPr lang="en-US" dirty="0"/>
              <a:t>The International Conference</a:t>
            </a:r>
          </a:p>
          <a:p>
            <a:r>
              <a:rPr lang="en-US" b="1" dirty="0"/>
              <a:t>Mathematical Methods and Computational Physics, 2024</a:t>
            </a:r>
            <a:endParaRPr lang="ru-RU" b="1" dirty="0"/>
          </a:p>
        </p:txBody>
      </p:sp>
      <p:sp>
        <p:nvSpPr>
          <p:cNvPr id="6" name="Текст 5">
            <a:extLst>
              <a:ext uri="{FF2B5EF4-FFF2-40B4-BE49-F238E27FC236}">
                <a16:creationId xmlns:a16="http://schemas.microsoft.com/office/drawing/2014/main" id="{816486D3-70F9-E7A6-3C39-063F16A12C9F}"/>
              </a:ext>
            </a:extLst>
          </p:cNvPr>
          <p:cNvSpPr>
            <a:spLocks noGrp="1"/>
          </p:cNvSpPr>
          <p:nvPr>
            <p:ph type="body" sz="quarter" idx="14"/>
          </p:nvPr>
        </p:nvSpPr>
        <p:spPr/>
        <p:txBody>
          <a:bodyPr/>
          <a:lstStyle/>
          <a:p>
            <a:r>
              <a:rPr lang="en-US" dirty="0"/>
              <a:t>Laboratory of Methods for Big Data Analysis</a:t>
            </a:r>
          </a:p>
        </p:txBody>
      </p:sp>
      <p:sp>
        <p:nvSpPr>
          <p:cNvPr id="7" name="Текст 6">
            <a:extLst>
              <a:ext uri="{FF2B5EF4-FFF2-40B4-BE49-F238E27FC236}">
                <a16:creationId xmlns:a16="http://schemas.microsoft.com/office/drawing/2014/main" id="{88DC9952-746E-D34B-653E-177EDC5B4976}"/>
              </a:ext>
            </a:extLst>
          </p:cNvPr>
          <p:cNvSpPr>
            <a:spLocks noGrp="1"/>
          </p:cNvSpPr>
          <p:nvPr>
            <p:ph type="body" sz="quarter" idx="15"/>
          </p:nvPr>
        </p:nvSpPr>
        <p:spPr/>
        <p:txBody>
          <a:bodyPr/>
          <a:lstStyle/>
          <a:p>
            <a:r>
              <a:rPr lang="en-US" dirty="0"/>
              <a:t>An approach to quantum channel state estimation based on machine learning models</a:t>
            </a:r>
            <a:endParaRPr lang="ru-RU" dirty="0"/>
          </a:p>
        </p:txBody>
      </p:sp>
    </p:spTree>
    <p:extLst>
      <p:ext uri="{BB962C8B-B14F-4D97-AF65-F5344CB8AC3E}">
        <p14:creationId xmlns:p14="http://schemas.microsoft.com/office/powerpoint/2010/main" val="3336886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normAutofit/>
          </a:bodyPr>
          <a:lstStyle/>
          <a:p>
            <a:r>
              <a:rPr lang="en-US" sz="3200" dirty="0"/>
              <a:t>Subject area</a:t>
            </a:r>
            <a:endParaRPr lang="ru-RU" sz="3200"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p:txBody>
          <a:bodyPr>
            <a:normAutofit lnSpcReduction="10000"/>
          </a:bodyPr>
          <a:lstStyle/>
          <a:p>
            <a:pPr marL="285750" indent="-285750">
              <a:buFont typeface="Arial" panose="020B0604020202020204" pitchFamily="34" charset="0"/>
              <a:buChar char="•"/>
            </a:pPr>
            <a:r>
              <a:rPr lang="en-US" sz="2400" dirty="0"/>
              <a:t>Devices generate the secret key, used for message encryption</a:t>
            </a:r>
          </a:p>
          <a:p>
            <a:pPr marL="285750" indent="-285750">
              <a:buFont typeface="Arial" panose="020B0604020202020204" pitchFamily="34" charset="0"/>
              <a:buChar char="•"/>
            </a:pPr>
            <a:r>
              <a:rPr lang="en-US" sz="2400" dirty="0"/>
              <a:t>The errors in transmitted key are fixed during error correction procedure</a:t>
            </a:r>
          </a:p>
          <a:p>
            <a:pPr marL="285750" indent="-285750">
              <a:buFont typeface="Arial" panose="020B0604020202020204" pitchFamily="34" charset="0"/>
              <a:buChar char="•"/>
            </a:pPr>
            <a:r>
              <a:rPr lang="en-US" sz="2400" dirty="0"/>
              <a:t>LDPC-based correction is faster if initial parameters are optimal</a:t>
            </a:r>
          </a:p>
          <a:p>
            <a:pPr marL="285750" indent="-285750">
              <a:buFont typeface="Arial" panose="020B0604020202020204" pitchFamily="34" charset="0"/>
              <a:buChar char="•"/>
            </a:pPr>
            <a:r>
              <a:rPr lang="en-US" sz="2400" dirty="0"/>
              <a:t>Precise estimation of error rate (QBER) leads to more effective correction procedure</a:t>
            </a:r>
          </a:p>
          <a:p>
            <a:pPr marL="285750" indent="-285750">
              <a:buFont typeface="Arial" panose="020B0604020202020204" pitchFamily="34" charset="0"/>
              <a:buChar char="•"/>
            </a:pPr>
            <a:endParaRPr lang="en-US" sz="20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US" dirty="0"/>
              <a:t>The International Conference</a:t>
            </a:r>
          </a:p>
          <a:p>
            <a:r>
              <a:rPr lang="en-US" b="1" dirty="0"/>
              <a:t>Mathematical Methods and Computational Physics, 2024</a:t>
            </a:r>
            <a:endParaRPr lang="ru-RU" b="1"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US" dirty="0"/>
              <a:t>Laboratory of Methods for Big Data Analysis</a:t>
            </a:r>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r>
              <a:rPr lang="en-US" dirty="0"/>
              <a:t>An approach to quantum channel state estimation based on machine learning models</a:t>
            </a:r>
            <a:endParaRPr lang="ru-RU" dirty="0"/>
          </a:p>
        </p:txBody>
      </p:sp>
      <p:pic>
        <p:nvPicPr>
          <p:cNvPr id="9" name="Google Shape;205;g2c3acec5da1_0_0">
            <a:extLst>
              <a:ext uri="{FF2B5EF4-FFF2-40B4-BE49-F238E27FC236}">
                <a16:creationId xmlns:a16="http://schemas.microsoft.com/office/drawing/2014/main" id="{7D53BED2-737D-8AE1-6EC3-0C5E25A3CF2D}"/>
              </a:ext>
            </a:extLst>
          </p:cNvPr>
          <p:cNvPicPr preferRelativeResize="0">
            <a:picLocks noGrp="1"/>
          </p:cNvPicPr>
          <p:nvPr>
            <p:ph type="pic" sz="quarter" idx="10"/>
          </p:nvPr>
        </p:nvPicPr>
        <p:blipFill rotWithShape="1">
          <a:blip r:embed="rId2">
            <a:alphaModFix/>
          </a:blip>
          <a:srcRect l="135" r="-1231"/>
          <a:stretch/>
        </p:blipFill>
        <p:spPr>
          <a:xfrm>
            <a:off x="6259892" y="1447790"/>
            <a:ext cx="5245561" cy="4325107"/>
          </a:xfrm>
          <a:prstGeom prst="rect">
            <a:avLst/>
          </a:prstGeom>
          <a:noFill/>
          <a:ln>
            <a:noFill/>
          </a:ln>
        </p:spPr>
      </p:pic>
    </p:spTree>
    <p:extLst>
      <p:ext uri="{BB962C8B-B14F-4D97-AF65-F5344CB8AC3E}">
        <p14:creationId xmlns:p14="http://schemas.microsoft.com/office/powerpoint/2010/main" val="261385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032DE-1284-B9BA-992A-39F88725E826}"/>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314AF50B-4F0D-C0CF-9F38-03CD3C9B36C8}"/>
              </a:ext>
            </a:extLst>
          </p:cNvPr>
          <p:cNvSpPr>
            <a:spLocks noGrp="1"/>
          </p:cNvSpPr>
          <p:nvPr>
            <p:ph type="title"/>
          </p:nvPr>
        </p:nvSpPr>
        <p:spPr/>
        <p:txBody>
          <a:bodyPr>
            <a:normAutofit/>
          </a:bodyPr>
          <a:lstStyle/>
          <a:p>
            <a:r>
              <a:rPr lang="en-US" sz="3200" dirty="0"/>
              <a:t>Problem definition</a:t>
            </a:r>
            <a:endParaRPr lang="ru-RU" sz="3200" dirty="0"/>
          </a:p>
        </p:txBody>
      </p:sp>
      <mc:AlternateContent xmlns:mc="http://schemas.openxmlformats.org/markup-compatibility/2006" xmlns:a14="http://schemas.microsoft.com/office/drawing/2010/main">
        <mc:Choice Requires="a14">
          <p:sp>
            <p:nvSpPr>
              <p:cNvPr id="4" name="Текст 3">
                <a:extLst>
                  <a:ext uri="{FF2B5EF4-FFF2-40B4-BE49-F238E27FC236}">
                    <a16:creationId xmlns:a16="http://schemas.microsoft.com/office/drawing/2014/main" id="{D773AD67-7C20-8936-1E19-F93B61706616}"/>
                  </a:ext>
                </a:extLst>
              </p:cNvPr>
              <p:cNvSpPr>
                <a:spLocks noGrp="1"/>
              </p:cNvSpPr>
              <p:nvPr>
                <p:ph type="body" sz="quarter" idx="12"/>
              </p:nvPr>
            </p:nvSpPr>
            <p:spPr>
              <a:xfrm>
                <a:off x="585897" y="2379663"/>
                <a:ext cx="9683518" cy="3393234"/>
              </a:xfrm>
            </p:spPr>
            <p:txBody>
              <a:bodyPr>
                <a:noAutofit/>
              </a:bodyPr>
              <a:lstStyle/>
              <a:p>
                <a:pPr marL="285750" indent="-285750">
                  <a:buFont typeface="Arial" panose="020B0604020202020204" pitchFamily="34" charset="0"/>
                  <a:buChar char="•"/>
                </a:pPr>
                <a:r>
                  <a:rPr lang="en-US" sz="2400" dirty="0"/>
                  <a:t>Let </a:t>
                </a:r>
                <a14:m>
                  <m:oMath xmlns:m="http://schemas.openxmlformats.org/officeDocument/2006/math">
                    <m:r>
                      <a:rPr lang="ru-RU" sz="2400" b="0" i="1" smtClean="0">
                        <a:latin typeface="Cambria Math" panose="02040503050406030204" pitchFamily="18" charset="0"/>
                      </a:rPr>
                      <m:t>𝑌</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𝑇</m:t>
                            </m:r>
                          </m:sub>
                        </m:sSub>
                      </m:e>
                    </m:d>
                  </m:oMath>
                </a14:m>
                <a:r>
                  <a:rPr lang="en-US" sz="2400" dirty="0"/>
                  <a:t> - multivariate time series of T points</a:t>
                </a:r>
              </a:p>
              <a:p>
                <a:pPr marL="285750" indent="-285750">
                  <a:buFont typeface="Arial" panose="020B0604020202020204" pitchFamily="34" charset="0"/>
                  <a:buChar char="•"/>
                </a:pPr>
                <a:r>
                  <a:rPr lang="en-US" sz="2400" b="0" dirty="0"/>
                  <a:t>Let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𝐸</m:t>
                        </m:r>
                      </m:e>
                      <m:sub>
                        <m:r>
                          <a:rPr lang="en-US" sz="2400" b="0" i="1" smtClean="0">
                            <a:latin typeface="Cambria Math" panose="02040503050406030204" pitchFamily="18" charset="0"/>
                          </a:rPr>
                          <m:t>𝑡</m:t>
                        </m:r>
                      </m:sub>
                      <m:sup>
                        <m:r>
                          <a:rPr lang="en-US" sz="2400" b="0" i="1" smtClean="0">
                            <a:latin typeface="Cambria Math" panose="02040503050406030204" pitchFamily="18" charset="0"/>
                          </a:rPr>
                          <m:t>𝜇</m:t>
                        </m:r>
                      </m:sup>
                    </m:sSubSup>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𝐸</m:t>
                        </m:r>
                      </m:e>
                      <m:sub>
                        <m:r>
                          <a:rPr lang="en-US" sz="2400" i="1">
                            <a:latin typeface="Cambria Math" panose="02040503050406030204" pitchFamily="18" charset="0"/>
                          </a:rPr>
                          <m:t>𝑡</m:t>
                        </m:r>
                      </m:sub>
                      <m:sup>
                        <m:r>
                          <a:rPr lang="en-US" sz="2400" i="1">
                            <a:latin typeface="Cambria Math" panose="02040503050406030204" pitchFamily="18" charset="0"/>
                          </a:rPr>
                          <m:t>𝜈</m:t>
                        </m:r>
                        <m:r>
                          <a:rPr lang="en-US" sz="2400" b="0" i="1" smtClean="0">
                            <a:latin typeface="Cambria Math" panose="02040503050406030204" pitchFamily="18" charset="0"/>
                          </a:rPr>
                          <m:t>1</m:t>
                        </m:r>
                      </m:sup>
                    </m:sSubSup>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𝐸</m:t>
                        </m:r>
                      </m:e>
                      <m:sub>
                        <m:r>
                          <a:rPr lang="en-US" sz="2400" i="1">
                            <a:latin typeface="Cambria Math" panose="02040503050406030204" pitchFamily="18" charset="0"/>
                          </a:rPr>
                          <m:t>𝑡</m:t>
                        </m:r>
                      </m:sub>
                      <m:sup>
                        <m:r>
                          <a:rPr lang="en-US" sz="2400" b="0" i="1" smtClean="0">
                            <a:latin typeface="Cambria Math" panose="02040503050406030204" pitchFamily="18" charset="0"/>
                          </a:rPr>
                          <m:t>𝜈</m:t>
                        </m:r>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𝑄</m:t>
                        </m:r>
                      </m:e>
                      <m:sub>
                        <m:r>
                          <a:rPr lang="en-US" sz="2400" i="1">
                            <a:latin typeface="Cambria Math" panose="02040503050406030204" pitchFamily="18" charset="0"/>
                          </a:rPr>
                          <m:t>𝑡</m:t>
                        </m:r>
                      </m:sub>
                      <m:sup>
                        <m:r>
                          <a:rPr lang="en-US" sz="2400" i="1">
                            <a:latin typeface="Cambria Math" panose="02040503050406030204" pitchFamily="18" charset="0"/>
                          </a:rPr>
                          <m:t>𝜇</m:t>
                        </m:r>
                      </m:sup>
                    </m:sSubSup>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𝑄</m:t>
                        </m:r>
                      </m:e>
                      <m:sub>
                        <m:r>
                          <a:rPr lang="en-US" sz="2400" i="1">
                            <a:latin typeface="Cambria Math" panose="02040503050406030204" pitchFamily="18" charset="0"/>
                          </a:rPr>
                          <m:t>𝑡</m:t>
                        </m:r>
                      </m:sub>
                      <m:sup>
                        <m:r>
                          <a:rPr lang="en-US" sz="2400" i="1">
                            <a:latin typeface="Cambria Math" panose="02040503050406030204" pitchFamily="18" charset="0"/>
                          </a:rPr>
                          <m:t>𝜈</m:t>
                        </m:r>
                        <m:r>
                          <a:rPr lang="en-US" sz="2400" b="0" i="1" smtClean="0">
                            <a:latin typeface="Cambria Math" panose="02040503050406030204" pitchFamily="18" charset="0"/>
                          </a:rPr>
                          <m:t>1</m:t>
                        </m:r>
                      </m:sup>
                    </m:sSubSup>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𝑄</m:t>
                        </m:r>
                      </m:e>
                      <m:sub>
                        <m:r>
                          <a:rPr lang="en-US" sz="2400" i="1">
                            <a:latin typeface="Cambria Math" panose="02040503050406030204" pitchFamily="18" charset="0"/>
                          </a:rPr>
                          <m:t>𝑡</m:t>
                        </m:r>
                      </m:sub>
                      <m:sup>
                        <m:r>
                          <a:rPr lang="en-US" sz="2400" i="1">
                            <a:latin typeface="Cambria Math" panose="02040503050406030204" pitchFamily="18" charset="0"/>
                          </a:rPr>
                          <m:t>𝜈</m:t>
                        </m:r>
                        <m:r>
                          <a:rPr lang="en-US" sz="2400" i="1">
                            <a:latin typeface="Cambria Math" panose="02040503050406030204" pitchFamily="18" charset="0"/>
                          </a:rPr>
                          <m:t>2</m:t>
                        </m:r>
                      </m:sup>
                    </m:sSubSup>
                  </m:oMath>
                </a14:m>
                <a:r>
                  <a:rPr lang="en-US" sz="2400" dirty="0"/>
                  <a:t>) – different transmitter characteristics</a:t>
                </a:r>
              </a:p>
              <a:p>
                <a:pPr marL="285750" indent="-285750">
                  <a:buFont typeface="Arial" panose="020B0604020202020204" pitchFamily="34" charset="0"/>
                  <a:buChar char="•"/>
                </a:pPr>
                <a:r>
                  <a:rPr lang="en-US" sz="2400" dirty="0"/>
                  <a:t>Let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 </m:t>
                            </m:r>
                            <m:r>
                              <a:rPr lang="en-US" sz="2400" b="0" i="1" smtClean="0">
                                <a:latin typeface="Cambria Math" panose="02040503050406030204" pitchFamily="18" charset="0"/>
                              </a:rPr>
                              <m:t>𝑦</m:t>
                            </m:r>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𝑑</m:t>
                            </m:r>
                          </m:sub>
                        </m:sSub>
                      </m:e>
                    </m:d>
                  </m:oMath>
                </a14:m>
                <a:r>
                  <a:rPr lang="en-US" sz="2400" dirty="0"/>
                  <a:t> – previous time series points</a:t>
                </a:r>
              </a:p>
              <a:p>
                <a:pPr marL="285750" indent="-285750">
                  <a:buFont typeface="Arial" panose="020B0604020202020204" pitchFamily="34" charset="0"/>
                  <a:buChar char="•"/>
                </a:pPr>
                <a:r>
                  <a:rPr lang="en-US" sz="2400" b="0" dirty="0"/>
                  <a:t>We want to estimate conditional expected value of the future QBER</a:t>
                </a:r>
                <a:endParaRPr lang="en-US" sz="2400" dirty="0"/>
              </a:p>
              <a:p>
                <a:pPr marL="285750" indent="-285750">
                  <a:buFont typeface="Arial" panose="020B0604020202020204" pitchFamily="34" charset="0"/>
                  <a:buChar char="•"/>
                </a:pP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𝐸</m:t>
                        </m:r>
                      </m:e>
                      <m:sub>
                        <m:r>
                          <a:rPr lang="en-US" sz="2400" b="0" i="1" smtClean="0">
                            <a:latin typeface="Cambria Math" panose="02040503050406030204" pitchFamily="18" charset="0"/>
                          </a:rPr>
                          <m:t>𝑓𝑜𝑟𝑒𝑐𝑎𝑠𝑡</m:t>
                        </m:r>
                      </m:sub>
                      <m:sup>
                        <m:r>
                          <a:rPr lang="en-US" sz="2400" b="0" i="1" smtClean="0">
                            <a:latin typeface="Cambria Math" panose="02040503050406030204" pitchFamily="18" charset="0"/>
                          </a:rPr>
                          <m:t>𝜇</m:t>
                        </m:r>
                      </m:sup>
                    </m:sSubSup>
                    <m:r>
                      <a:rPr lang="ru-RU" sz="2400" b="0" i="1" smtClean="0">
                        <a:latin typeface="Cambria Math" panose="02040503050406030204" pitchFamily="18" charset="0"/>
                      </a:rPr>
                      <m:t>=</m:t>
                    </m:r>
                    <m:r>
                      <a:rPr lang="en-US" sz="2400" b="1" i="1" smtClean="0">
                        <a:latin typeface="Cambria Math" panose="02040503050406030204" pitchFamily="18" charset="0"/>
                      </a:rPr>
                      <m:t>𝑬</m:t>
                    </m:r>
                    <m:d>
                      <m:dPr>
                        <m:begChr m:val="["/>
                        <m:endChr m:val="|"/>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𝐸</m:t>
                            </m:r>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𝜇</m:t>
                            </m:r>
                          </m:sup>
                        </m:sSubSup>
                        <m:r>
                          <a:rPr lang="en-US" sz="2400" b="0" i="1" smtClean="0">
                            <a:latin typeface="Cambria Math" panose="02040503050406030204" pitchFamily="18" charset="0"/>
                          </a:rPr>
                          <m:t> </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oMath>
                </a14:m>
                <a:endParaRPr lang="ru-RU" sz="2400" dirty="0"/>
              </a:p>
              <a:p>
                <a:pPr marL="285750" indent="-285750">
                  <a:buFont typeface="Arial" panose="020B0604020202020204" pitchFamily="34" charset="0"/>
                  <a:buChar char="•"/>
                </a:pPr>
                <a:endParaRPr lang="en-US" sz="2400" dirty="0"/>
              </a:p>
            </p:txBody>
          </p:sp>
        </mc:Choice>
        <mc:Fallback xmlns="">
          <p:sp>
            <p:nvSpPr>
              <p:cNvPr id="4" name="Текст 3">
                <a:extLst>
                  <a:ext uri="{FF2B5EF4-FFF2-40B4-BE49-F238E27FC236}">
                    <a16:creationId xmlns:a16="http://schemas.microsoft.com/office/drawing/2014/main" id="{D773AD67-7C20-8936-1E19-F93B61706616}"/>
                  </a:ext>
                </a:extLst>
              </p:cNvPr>
              <p:cNvSpPr>
                <a:spLocks noGrp="1" noRot="1" noChangeAspect="1" noMove="1" noResize="1" noEditPoints="1" noAdjustHandles="1" noChangeArrowheads="1" noChangeShapeType="1" noTextEdit="1"/>
              </p:cNvSpPr>
              <p:nvPr>
                <p:ph type="body" sz="quarter" idx="12"/>
              </p:nvPr>
            </p:nvSpPr>
            <p:spPr>
              <a:xfrm>
                <a:off x="585897" y="2379663"/>
                <a:ext cx="9683518" cy="3393234"/>
              </a:xfrm>
              <a:blipFill>
                <a:blip r:embed="rId2"/>
                <a:stretch>
                  <a:fillRect l="-1835" t="-2612" r="-262"/>
                </a:stretch>
              </a:blipFill>
            </p:spPr>
            <p:txBody>
              <a:bodyPr/>
              <a:lstStyle/>
              <a:p>
                <a:r>
                  <a:rPr lang="ru-RU">
                    <a:noFill/>
                  </a:rPr>
                  <a:t> </a:t>
                </a:r>
              </a:p>
            </p:txBody>
          </p:sp>
        </mc:Fallback>
      </mc:AlternateContent>
      <p:sp>
        <p:nvSpPr>
          <p:cNvPr id="5" name="Текст 4">
            <a:extLst>
              <a:ext uri="{FF2B5EF4-FFF2-40B4-BE49-F238E27FC236}">
                <a16:creationId xmlns:a16="http://schemas.microsoft.com/office/drawing/2014/main" id="{72A28076-4F07-4776-38CD-C2DD4C64148E}"/>
              </a:ext>
            </a:extLst>
          </p:cNvPr>
          <p:cNvSpPr>
            <a:spLocks noGrp="1"/>
          </p:cNvSpPr>
          <p:nvPr>
            <p:ph type="body" sz="quarter" idx="13"/>
          </p:nvPr>
        </p:nvSpPr>
        <p:spPr/>
        <p:txBody>
          <a:bodyPr/>
          <a:lstStyle/>
          <a:p>
            <a:r>
              <a:rPr lang="en-US" dirty="0"/>
              <a:t>The International Conference</a:t>
            </a:r>
          </a:p>
          <a:p>
            <a:r>
              <a:rPr lang="en-US" b="1" dirty="0"/>
              <a:t>Mathematical Methods and Computational Physics, 2024</a:t>
            </a:r>
            <a:endParaRPr lang="ru-RU" b="1" dirty="0"/>
          </a:p>
        </p:txBody>
      </p:sp>
      <p:sp>
        <p:nvSpPr>
          <p:cNvPr id="6" name="Текст 5">
            <a:extLst>
              <a:ext uri="{FF2B5EF4-FFF2-40B4-BE49-F238E27FC236}">
                <a16:creationId xmlns:a16="http://schemas.microsoft.com/office/drawing/2014/main" id="{195121A1-EBFE-928F-5D3A-93DB20113802}"/>
              </a:ext>
            </a:extLst>
          </p:cNvPr>
          <p:cNvSpPr>
            <a:spLocks noGrp="1"/>
          </p:cNvSpPr>
          <p:nvPr>
            <p:ph type="body" sz="quarter" idx="14"/>
          </p:nvPr>
        </p:nvSpPr>
        <p:spPr/>
        <p:txBody>
          <a:bodyPr/>
          <a:lstStyle/>
          <a:p>
            <a:r>
              <a:rPr lang="en-US" dirty="0"/>
              <a:t>Laboratory of Methods for Big Data Analysis</a:t>
            </a:r>
          </a:p>
        </p:txBody>
      </p:sp>
      <p:sp>
        <p:nvSpPr>
          <p:cNvPr id="7" name="Текст 6">
            <a:extLst>
              <a:ext uri="{FF2B5EF4-FFF2-40B4-BE49-F238E27FC236}">
                <a16:creationId xmlns:a16="http://schemas.microsoft.com/office/drawing/2014/main" id="{EF960FCD-C3A8-4301-211C-CDAFB439F8C6}"/>
              </a:ext>
            </a:extLst>
          </p:cNvPr>
          <p:cNvSpPr>
            <a:spLocks noGrp="1"/>
          </p:cNvSpPr>
          <p:nvPr>
            <p:ph type="body" sz="quarter" idx="15"/>
          </p:nvPr>
        </p:nvSpPr>
        <p:spPr/>
        <p:txBody>
          <a:bodyPr/>
          <a:lstStyle/>
          <a:p>
            <a:r>
              <a:rPr lang="en-US" dirty="0"/>
              <a:t>An approach to quantum channel state estimation based on machine learning models</a:t>
            </a:r>
            <a:endParaRPr lang="ru-RU" dirty="0"/>
          </a:p>
        </p:txBody>
      </p:sp>
    </p:spTree>
    <p:extLst>
      <p:ext uri="{BB962C8B-B14F-4D97-AF65-F5344CB8AC3E}">
        <p14:creationId xmlns:p14="http://schemas.microsoft.com/office/powerpoint/2010/main" val="353223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CBA2B-B12A-5ABB-2FDA-B45A62553533}"/>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E967C93E-8BE3-ADD8-57A8-CBCD423A106C}"/>
              </a:ext>
            </a:extLst>
          </p:cNvPr>
          <p:cNvSpPr>
            <a:spLocks noGrp="1"/>
          </p:cNvSpPr>
          <p:nvPr>
            <p:ph type="title"/>
          </p:nvPr>
        </p:nvSpPr>
        <p:spPr/>
        <p:txBody>
          <a:bodyPr>
            <a:normAutofit/>
          </a:bodyPr>
          <a:lstStyle/>
          <a:p>
            <a:r>
              <a:rPr lang="en-US" sz="3200" dirty="0"/>
              <a:t>Problem definition</a:t>
            </a:r>
            <a:endParaRPr lang="ru-RU" sz="3200" dirty="0"/>
          </a:p>
        </p:txBody>
      </p:sp>
      <mc:AlternateContent xmlns:mc="http://schemas.openxmlformats.org/markup-compatibility/2006" xmlns:a14="http://schemas.microsoft.com/office/drawing/2010/main">
        <mc:Choice Requires="a14">
          <p:sp>
            <p:nvSpPr>
              <p:cNvPr id="4" name="Текст 3">
                <a:extLst>
                  <a:ext uri="{FF2B5EF4-FFF2-40B4-BE49-F238E27FC236}">
                    <a16:creationId xmlns:a16="http://schemas.microsoft.com/office/drawing/2014/main" id="{384D6142-5998-63C5-1596-A08345945C81}"/>
                  </a:ext>
                </a:extLst>
              </p:cNvPr>
              <p:cNvSpPr>
                <a:spLocks noGrp="1"/>
              </p:cNvSpPr>
              <p:nvPr>
                <p:ph type="body" sz="quarter" idx="12"/>
              </p:nvPr>
            </p:nvSpPr>
            <p:spPr>
              <a:xfrm>
                <a:off x="585897" y="2379663"/>
                <a:ext cx="9648349" cy="3393234"/>
              </a:xfrm>
            </p:spPr>
            <p:txBody>
              <a:bodyPr>
                <a:normAutofit/>
              </a:bodyPr>
              <a:lstStyle/>
              <a:p>
                <a:pPr marL="285750" indent="-285750">
                  <a:buFont typeface="Arial" panose="020B0604020202020204" pitchFamily="34" charset="0"/>
                  <a:buChar char="•"/>
                </a:pPr>
                <a:r>
                  <a:rPr lang="en-US" sz="2400" dirty="0"/>
                  <a:t>Main metric for algorithm comparison is correction effectiveness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𝐸𝐶</m:t>
                        </m:r>
                      </m:sub>
                    </m:sSub>
                  </m:oMath>
                </a14:m>
                <a:endParaRPr lang="en-US" sz="2400" b="0" dirty="0"/>
              </a:p>
              <a:p>
                <a:pPr marL="285750" indent="-285750">
                  <a:buFont typeface="Arial" panose="020B0604020202020204" pitchFamily="34" charset="0"/>
                  <a:buChar char="•"/>
                </a:pPr>
                <a:r>
                  <a:rPr lang="en-US" sz="2400" dirty="0"/>
                  <a:t>Ratio of information actually used for reconciliation and theoretical estimation of minimum of disclosed information</a:t>
                </a:r>
              </a:p>
              <a:p>
                <a:pPr marL="285750" indent="-285750">
                  <a:buFont typeface="Arial" panose="020B0604020202020204" pitchFamily="34" charset="0"/>
                  <a:buChar char="•"/>
                </a:pPr>
                <a:r>
                  <a:rPr lang="en-US" sz="2400" b="0" dirty="0"/>
                  <a:t>The closer to 1 – the better, usually around 1.2 - 1.3</a:t>
                </a:r>
                <a:endParaRPr lang="en-US" sz="2400" dirty="0"/>
              </a:p>
              <a:p>
                <a:pPr marL="285750" indent="-285750">
                  <a:buFont typeface="Arial" panose="020B0604020202020204" pitchFamily="34" charset="0"/>
                  <a:buChar char="•"/>
                </a:pPr>
                <a:r>
                  <a:rPr lang="en-US" sz="2400" b="0" dirty="0"/>
                  <a:t>More precise estimation leads to better effectiveness</a:t>
                </a:r>
              </a:p>
              <a:p>
                <a:pPr marL="285750" indent="-285750">
                  <a:buFont typeface="Arial" panose="020B0604020202020204" pitchFamily="34" charset="0"/>
                  <a:buChar char="•"/>
                </a:pPr>
                <a:endParaRPr lang="en-US" sz="2400" dirty="0"/>
              </a:p>
            </p:txBody>
          </p:sp>
        </mc:Choice>
        <mc:Fallback xmlns="">
          <p:sp>
            <p:nvSpPr>
              <p:cNvPr id="4" name="Текст 3">
                <a:extLst>
                  <a:ext uri="{FF2B5EF4-FFF2-40B4-BE49-F238E27FC236}">
                    <a16:creationId xmlns:a16="http://schemas.microsoft.com/office/drawing/2014/main" id="{384D6142-5998-63C5-1596-A08345945C81}"/>
                  </a:ext>
                </a:extLst>
              </p:cNvPr>
              <p:cNvSpPr>
                <a:spLocks noGrp="1" noRot="1" noChangeAspect="1" noMove="1" noResize="1" noEditPoints="1" noAdjustHandles="1" noChangeArrowheads="1" noChangeShapeType="1" noTextEdit="1"/>
              </p:cNvSpPr>
              <p:nvPr>
                <p:ph type="body" sz="quarter" idx="12"/>
              </p:nvPr>
            </p:nvSpPr>
            <p:spPr>
              <a:xfrm>
                <a:off x="585897" y="2379663"/>
                <a:ext cx="9648349" cy="3393234"/>
              </a:xfrm>
              <a:blipFill>
                <a:blip r:embed="rId2"/>
                <a:stretch>
                  <a:fillRect l="-1842" t="-2612"/>
                </a:stretch>
              </a:blipFill>
            </p:spPr>
            <p:txBody>
              <a:bodyPr/>
              <a:lstStyle/>
              <a:p>
                <a:r>
                  <a:rPr lang="ru-RU">
                    <a:noFill/>
                  </a:rPr>
                  <a:t> </a:t>
                </a:r>
              </a:p>
            </p:txBody>
          </p:sp>
        </mc:Fallback>
      </mc:AlternateContent>
      <p:sp>
        <p:nvSpPr>
          <p:cNvPr id="5" name="Текст 4">
            <a:extLst>
              <a:ext uri="{FF2B5EF4-FFF2-40B4-BE49-F238E27FC236}">
                <a16:creationId xmlns:a16="http://schemas.microsoft.com/office/drawing/2014/main" id="{3B92C420-3F00-2336-C1B7-80AAE8C8D1D3}"/>
              </a:ext>
            </a:extLst>
          </p:cNvPr>
          <p:cNvSpPr>
            <a:spLocks noGrp="1"/>
          </p:cNvSpPr>
          <p:nvPr>
            <p:ph type="body" sz="quarter" idx="13"/>
          </p:nvPr>
        </p:nvSpPr>
        <p:spPr/>
        <p:txBody>
          <a:bodyPr/>
          <a:lstStyle/>
          <a:p>
            <a:r>
              <a:rPr lang="en-US" dirty="0"/>
              <a:t>The International Conference</a:t>
            </a:r>
          </a:p>
          <a:p>
            <a:r>
              <a:rPr lang="en-US" b="1" dirty="0"/>
              <a:t>Mathematical Methods and Computational Physics, 2024</a:t>
            </a:r>
            <a:endParaRPr lang="ru-RU" b="1" dirty="0"/>
          </a:p>
        </p:txBody>
      </p:sp>
      <p:sp>
        <p:nvSpPr>
          <p:cNvPr id="6" name="Текст 5">
            <a:extLst>
              <a:ext uri="{FF2B5EF4-FFF2-40B4-BE49-F238E27FC236}">
                <a16:creationId xmlns:a16="http://schemas.microsoft.com/office/drawing/2014/main" id="{666E6AB1-E1E1-7BE2-DF89-358B49F1834D}"/>
              </a:ext>
            </a:extLst>
          </p:cNvPr>
          <p:cNvSpPr>
            <a:spLocks noGrp="1"/>
          </p:cNvSpPr>
          <p:nvPr>
            <p:ph type="body" sz="quarter" idx="14"/>
          </p:nvPr>
        </p:nvSpPr>
        <p:spPr/>
        <p:txBody>
          <a:bodyPr/>
          <a:lstStyle/>
          <a:p>
            <a:r>
              <a:rPr lang="en-US" dirty="0"/>
              <a:t>Laboratory of Methods for Big Data Analysis</a:t>
            </a:r>
          </a:p>
        </p:txBody>
      </p:sp>
      <p:sp>
        <p:nvSpPr>
          <p:cNvPr id="7" name="Текст 6">
            <a:extLst>
              <a:ext uri="{FF2B5EF4-FFF2-40B4-BE49-F238E27FC236}">
                <a16:creationId xmlns:a16="http://schemas.microsoft.com/office/drawing/2014/main" id="{C2BA0B30-36FC-1B97-66C1-64F8D951DECD}"/>
              </a:ext>
            </a:extLst>
          </p:cNvPr>
          <p:cNvSpPr>
            <a:spLocks noGrp="1"/>
          </p:cNvSpPr>
          <p:nvPr>
            <p:ph type="body" sz="quarter" idx="15"/>
          </p:nvPr>
        </p:nvSpPr>
        <p:spPr/>
        <p:txBody>
          <a:bodyPr/>
          <a:lstStyle/>
          <a:p>
            <a:r>
              <a:rPr lang="en-US" dirty="0"/>
              <a:t>An approach to quantum channel state estimation based on machine learning models</a:t>
            </a:r>
            <a:endParaRPr lang="ru-RU" dirty="0"/>
          </a:p>
        </p:txBody>
      </p:sp>
    </p:spTree>
    <p:extLst>
      <p:ext uri="{BB962C8B-B14F-4D97-AF65-F5344CB8AC3E}">
        <p14:creationId xmlns:p14="http://schemas.microsoft.com/office/powerpoint/2010/main" val="323376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1B235-4453-0947-077E-DA3D35D9B23D}"/>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016F2632-8349-6E9E-EC3F-8F7408471DC2}"/>
              </a:ext>
            </a:extLst>
          </p:cNvPr>
          <p:cNvSpPr>
            <a:spLocks noGrp="1"/>
          </p:cNvSpPr>
          <p:nvPr>
            <p:ph type="title"/>
          </p:nvPr>
        </p:nvSpPr>
        <p:spPr/>
        <p:txBody>
          <a:bodyPr>
            <a:normAutofit/>
          </a:bodyPr>
          <a:lstStyle/>
          <a:p>
            <a:r>
              <a:rPr lang="en-US" sz="3200" dirty="0"/>
              <a:t>Existing solution</a:t>
            </a:r>
            <a:endParaRPr lang="ru-RU" sz="3200" dirty="0"/>
          </a:p>
        </p:txBody>
      </p:sp>
      <mc:AlternateContent xmlns:mc="http://schemas.openxmlformats.org/markup-compatibility/2006" xmlns:a14="http://schemas.microsoft.com/office/drawing/2010/main">
        <mc:Choice Requires="a14">
          <p:sp>
            <p:nvSpPr>
              <p:cNvPr id="4" name="Текст 3">
                <a:extLst>
                  <a:ext uri="{FF2B5EF4-FFF2-40B4-BE49-F238E27FC236}">
                    <a16:creationId xmlns:a16="http://schemas.microsoft.com/office/drawing/2014/main" id="{5EDA6F4E-2D9C-9AA1-119B-656780086AB3}"/>
                  </a:ext>
                </a:extLst>
              </p:cNvPr>
              <p:cNvSpPr>
                <a:spLocks noGrp="1"/>
              </p:cNvSpPr>
              <p:nvPr>
                <p:ph type="body" sz="quarter" idx="12"/>
              </p:nvPr>
            </p:nvSpPr>
            <p:spPr/>
            <p:txBody>
              <a:bodyPr>
                <a:normAutofit/>
              </a:bodyPr>
              <a:lstStyle/>
              <a:p>
                <a:pPr marL="285750" indent="-285750">
                  <a:buFont typeface="Arial" panose="020B0604020202020204" pitchFamily="34" charset="0"/>
                  <a:buChar char="•"/>
                </a:pPr>
                <a:r>
                  <a:rPr lang="en-US" sz="2400" dirty="0"/>
                  <a:t>Time series has strong autocorrelation</a:t>
                </a:r>
              </a:p>
              <a:p>
                <a:pPr marL="285750" indent="-285750">
                  <a:buFont typeface="Arial" panose="020B0604020202020204" pitchFamily="34" charset="0"/>
                  <a:buChar char="•"/>
                </a:pPr>
                <a:r>
                  <a:rPr lang="en-US" sz="2400" dirty="0"/>
                  <a:t>Baseline utilizes exponential smoothing </a:t>
                </a:r>
              </a:p>
              <a:p>
                <a:pPr marL="285750" indent="-285750">
                  <a:buFont typeface="Arial" panose="020B0604020202020204" pitchFamily="34" charset="0"/>
                  <a:buChar char="•"/>
                </a:pPr>
                <a:r>
                  <a:rPr lang="en-US" sz="2400" dirty="0"/>
                  <a:t>Empirically chosen </a:t>
                </a:r>
                <a14:m>
                  <m:oMath xmlns:m="http://schemas.openxmlformats.org/officeDocument/2006/math">
                    <m:r>
                      <m:rPr>
                        <m:sty m:val="p"/>
                      </m:rPr>
                      <a:rPr lang="en-US" sz="2400" b="0" i="1" smtClean="0">
                        <a:latin typeface="Cambria Math" panose="02040503050406030204" pitchFamily="18" charset="0"/>
                      </a:rPr>
                      <m:t>α</m:t>
                    </m:r>
                    <m:r>
                      <a:rPr lang="en-US" sz="2400" b="0" i="1" smtClean="0">
                        <a:latin typeface="Cambria Math" panose="02040503050406030204" pitchFamily="18" charset="0"/>
                      </a:rPr>
                      <m:t>=0.33</m:t>
                    </m:r>
                  </m:oMath>
                </a14:m>
                <a:endParaRPr lang="en-US" sz="2400" dirty="0"/>
              </a:p>
              <a:p>
                <a:pPr marL="285750" indent="-285750">
                  <a:buFont typeface="Arial" panose="020B0604020202020204" pitchFamily="34" charset="0"/>
                  <a:buChar char="•"/>
                </a:pPr>
                <a:r>
                  <a:rPr lang="en-US" sz="2400" dirty="0"/>
                  <a:t>High mean squared error in non-stationary segments of time series</a:t>
                </a:r>
              </a:p>
            </p:txBody>
          </p:sp>
        </mc:Choice>
        <mc:Fallback xmlns="">
          <p:sp>
            <p:nvSpPr>
              <p:cNvPr id="4" name="Текст 3">
                <a:extLst>
                  <a:ext uri="{FF2B5EF4-FFF2-40B4-BE49-F238E27FC236}">
                    <a16:creationId xmlns:a16="http://schemas.microsoft.com/office/drawing/2014/main" id="{5EDA6F4E-2D9C-9AA1-119B-656780086AB3}"/>
                  </a:ext>
                </a:extLst>
              </p:cNvPr>
              <p:cNvSpPr>
                <a:spLocks noGrp="1" noRot="1" noChangeAspect="1" noMove="1" noResize="1" noEditPoints="1" noAdjustHandles="1" noChangeArrowheads="1" noChangeShapeType="1" noTextEdit="1"/>
              </p:cNvSpPr>
              <p:nvPr>
                <p:ph type="body" sz="quarter" idx="12"/>
              </p:nvPr>
            </p:nvSpPr>
            <p:spPr>
              <a:blipFill>
                <a:blip r:embed="rId2"/>
                <a:stretch>
                  <a:fillRect l="-3382" t="-2612" r="-3140"/>
                </a:stretch>
              </a:blipFill>
            </p:spPr>
            <p:txBody>
              <a:bodyPr/>
              <a:lstStyle/>
              <a:p>
                <a:r>
                  <a:rPr lang="ru-RU">
                    <a:noFill/>
                  </a:rPr>
                  <a:t> </a:t>
                </a:r>
              </a:p>
            </p:txBody>
          </p:sp>
        </mc:Fallback>
      </mc:AlternateContent>
      <p:sp>
        <p:nvSpPr>
          <p:cNvPr id="5" name="Текст 4">
            <a:extLst>
              <a:ext uri="{FF2B5EF4-FFF2-40B4-BE49-F238E27FC236}">
                <a16:creationId xmlns:a16="http://schemas.microsoft.com/office/drawing/2014/main" id="{725B22AA-B595-0DD6-DBCD-D1969A81EF18}"/>
              </a:ext>
            </a:extLst>
          </p:cNvPr>
          <p:cNvSpPr>
            <a:spLocks noGrp="1"/>
          </p:cNvSpPr>
          <p:nvPr>
            <p:ph type="body" sz="quarter" idx="13"/>
          </p:nvPr>
        </p:nvSpPr>
        <p:spPr/>
        <p:txBody>
          <a:bodyPr/>
          <a:lstStyle/>
          <a:p>
            <a:r>
              <a:rPr lang="en-US" dirty="0"/>
              <a:t>The International Conference</a:t>
            </a:r>
          </a:p>
          <a:p>
            <a:r>
              <a:rPr lang="en-US" b="1" dirty="0"/>
              <a:t>Mathematical Methods and Computational Physics, 2024</a:t>
            </a:r>
            <a:endParaRPr lang="ru-RU" b="1" dirty="0"/>
          </a:p>
        </p:txBody>
      </p:sp>
      <p:sp>
        <p:nvSpPr>
          <p:cNvPr id="6" name="Текст 5">
            <a:extLst>
              <a:ext uri="{FF2B5EF4-FFF2-40B4-BE49-F238E27FC236}">
                <a16:creationId xmlns:a16="http://schemas.microsoft.com/office/drawing/2014/main" id="{4F49F26E-4D0F-77F1-43A0-6A0ED9D34C5A}"/>
              </a:ext>
            </a:extLst>
          </p:cNvPr>
          <p:cNvSpPr>
            <a:spLocks noGrp="1"/>
          </p:cNvSpPr>
          <p:nvPr>
            <p:ph type="body" sz="quarter" idx="14"/>
          </p:nvPr>
        </p:nvSpPr>
        <p:spPr/>
        <p:txBody>
          <a:bodyPr/>
          <a:lstStyle/>
          <a:p>
            <a:r>
              <a:rPr lang="en-US" dirty="0"/>
              <a:t>Laboratory of Methods for Big Data Analysis</a:t>
            </a:r>
          </a:p>
        </p:txBody>
      </p:sp>
      <p:sp>
        <p:nvSpPr>
          <p:cNvPr id="7" name="Текст 6">
            <a:extLst>
              <a:ext uri="{FF2B5EF4-FFF2-40B4-BE49-F238E27FC236}">
                <a16:creationId xmlns:a16="http://schemas.microsoft.com/office/drawing/2014/main" id="{F1167948-231E-F818-7F4A-9434E3D2616D}"/>
              </a:ext>
            </a:extLst>
          </p:cNvPr>
          <p:cNvSpPr>
            <a:spLocks noGrp="1"/>
          </p:cNvSpPr>
          <p:nvPr>
            <p:ph type="body" sz="quarter" idx="15"/>
          </p:nvPr>
        </p:nvSpPr>
        <p:spPr/>
        <p:txBody>
          <a:bodyPr/>
          <a:lstStyle/>
          <a:p>
            <a:r>
              <a:rPr lang="en-US" dirty="0"/>
              <a:t>An approach to quantum channel state estimation based on machine learning models</a:t>
            </a:r>
            <a:endParaRPr lang="ru-RU" dirty="0"/>
          </a:p>
        </p:txBody>
      </p:sp>
      <p:pic>
        <p:nvPicPr>
          <p:cNvPr id="11" name="Рисунок 10">
            <a:extLst>
              <a:ext uri="{FF2B5EF4-FFF2-40B4-BE49-F238E27FC236}">
                <a16:creationId xmlns:a16="http://schemas.microsoft.com/office/drawing/2014/main" id="{34FC5EC1-3BE9-12AF-4B27-C134837DD53B}"/>
              </a:ext>
            </a:extLst>
          </p:cNvPr>
          <p:cNvPicPr>
            <a:picLocks noGrp="1" noChangeAspect="1"/>
          </p:cNvPicPr>
          <p:nvPr>
            <p:ph type="pic" sz="quarter" idx="10"/>
          </p:nvPr>
        </p:nvPicPr>
        <p:blipFill>
          <a:blip r:embed="rId3"/>
          <a:srcRect l="259" r="132"/>
          <a:stretch/>
        </p:blipFill>
        <p:spPr>
          <a:xfrm>
            <a:off x="6096000" y="1447790"/>
            <a:ext cx="5744308" cy="4325107"/>
          </a:xfrm>
          <a:prstGeom prst="rect">
            <a:avLst/>
          </a:prstGeom>
        </p:spPr>
      </p:pic>
    </p:spTree>
    <p:extLst>
      <p:ext uri="{BB962C8B-B14F-4D97-AF65-F5344CB8AC3E}">
        <p14:creationId xmlns:p14="http://schemas.microsoft.com/office/powerpoint/2010/main" val="139318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E83DE-3A7C-CE36-437C-7567842EABFA}"/>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29A32560-CD3D-0048-0DEA-D7A0CEF14E16}"/>
              </a:ext>
            </a:extLst>
          </p:cNvPr>
          <p:cNvSpPr>
            <a:spLocks noGrp="1"/>
          </p:cNvSpPr>
          <p:nvPr>
            <p:ph type="title"/>
          </p:nvPr>
        </p:nvSpPr>
        <p:spPr/>
        <p:txBody>
          <a:bodyPr>
            <a:normAutofit/>
          </a:bodyPr>
          <a:lstStyle/>
          <a:p>
            <a:r>
              <a:rPr lang="en-US" sz="3200" dirty="0"/>
              <a:t>Machine learning approaches</a:t>
            </a:r>
            <a:endParaRPr lang="ru-RU" sz="3200" dirty="0"/>
          </a:p>
        </p:txBody>
      </p:sp>
      <p:sp>
        <p:nvSpPr>
          <p:cNvPr id="4" name="Текст 3">
            <a:extLst>
              <a:ext uri="{FF2B5EF4-FFF2-40B4-BE49-F238E27FC236}">
                <a16:creationId xmlns:a16="http://schemas.microsoft.com/office/drawing/2014/main" id="{8B22F8B8-F8B6-DCAD-F543-20BEE7E00314}"/>
              </a:ext>
            </a:extLst>
          </p:cNvPr>
          <p:cNvSpPr>
            <a:spLocks noGrp="1"/>
          </p:cNvSpPr>
          <p:nvPr>
            <p:ph type="body" sz="quarter" idx="12"/>
          </p:nvPr>
        </p:nvSpPr>
        <p:spPr>
          <a:xfrm>
            <a:off x="585897" y="2379663"/>
            <a:ext cx="9648349" cy="3393234"/>
          </a:xfrm>
        </p:spPr>
        <p:txBody>
          <a:bodyPr>
            <a:normAutofit/>
          </a:bodyPr>
          <a:lstStyle/>
          <a:p>
            <a:pPr marL="285750" indent="-285750">
              <a:buFont typeface="Arial" panose="020B0604020202020204" pitchFamily="34" charset="0"/>
              <a:buChar char="•"/>
            </a:pPr>
            <a:r>
              <a:rPr lang="en-US" sz="2400" dirty="0"/>
              <a:t>Best algorithms for time series forecasting rely on machine learning</a:t>
            </a:r>
          </a:p>
          <a:p>
            <a:pPr marL="285750" indent="-285750">
              <a:buFont typeface="Arial" panose="020B0604020202020204" pitchFamily="34" charset="0"/>
              <a:buChar char="•"/>
            </a:pPr>
            <a:r>
              <a:rPr lang="en-US" sz="2400" dirty="0"/>
              <a:t>Statistical methods – exponential smoothing, ARIMA, regression</a:t>
            </a:r>
          </a:p>
          <a:p>
            <a:pPr marL="285750" indent="-285750">
              <a:buFont typeface="Arial" panose="020B0604020202020204" pitchFamily="34" charset="0"/>
              <a:buChar char="•"/>
            </a:pPr>
            <a:r>
              <a:rPr lang="en-US" sz="2400" dirty="0"/>
              <a:t>Fully-connected, recurrent and transformer neural networks</a:t>
            </a:r>
          </a:p>
          <a:p>
            <a:pPr marL="285750" indent="-285750">
              <a:buFont typeface="Arial" panose="020B0604020202020204" pitchFamily="34" charset="0"/>
              <a:buChar char="•"/>
            </a:pPr>
            <a:r>
              <a:rPr lang="en-US" sz="2400" dirty="0"/>
              <a:t>Gradient boosting on regression trees (GBRT)</a:t>
            </a:r>
          </a:p>
          <a:p>
            <a:pPr marL="285750" indent="-285750">
              <a:buFont typeface="Arial" panose="020B0604020202020204" pitchFamily="34" charset="0"/>
              <a:buChar char="•"/>
            </a:pPr>
            <a:r>
              <a:rPr lang="en-US" sz="2400" dirty="0"/>
              <a:t>Ensembles of these algorithms</a:t>
            </a:r>
          </a:p>
        </p:txBody>
      </p:sp>
      <p:sp>
        <p:nvSpPr>
          <p:cNvPr id="5" name="Текст 4">
            <a:extLst>
              <a:ext uri="{FF2B5EF4-FFF2-40B4-BE49-F238E27FC236}">
                <a16:creationId xmlns:a16="http://schemas.microsoft.com/office/drawing/2014/main" id="{8E34B9FC-2C36-873C-66D1-D7955D3A82A9}"/>
              </a:ext>
            </a:extLst>
          </p:cNvPr>
          <p:cNvSpPr>
            <a:spLocks noGrp="1"/>
          </p:cNvSpPr>
          <p:nvPr>
            <p:ph type="body" sz="quarter" idx="13"/>
          </p:nvPr>
        </p:nvSpPr>
        <p:spPr/>
        <p:txBody>
          <a:bodyPr/>
          <a:lstStyle/>
          <a:p>
            <a:r>
              <a:rPr lang="en-US" dirty="0"/>
              <a:t>The International Conference</a:t>
            </a:r>
          </a:p>
          <a:p>
            <a:r>
              <a:rPr lang="en-US" b="1" dirty="0"/>
              <a:t>Mathematical Methods and Computational Physics, 2024</a:t>
            </a:r>
            <a:endParaRPr lang="ru-RU" b="1" dirty="0"/>
          </a:p>
        </p:txBody>
      </p:sp>
      <p:sp>
        <p:nvSpPr>
          <p:cNvPr id="6" name="Текст 5">
            <a:extLst>
              <a:ext uri="{FF2B5EF4-FFF2-40B4-BE49-F238E27FC236}">
                <a16:creationId xmlns:a16="http://schemas.microsoft.com/office/drawing/2014/main" id="{8A199CE5-7798-6716-95B5-0068EABE0EB6}"/>
              </a:ext>
            </a:extLst>
          </p:cNvPr>
          <p:cNvSpPr>
            <a:spLocks noGrp="1"/>
          </p:cNvSpPr>
          <p:nvPr>
            <p:ph type="body" sz="quarter" idx="14"/>
          </p:nvPr>
        </p:nvSpPr>
        <p:spPr/>
        <p:txBody>
          <a:bodyPr/>
          <a:lstStyle/>
          <a:p>
            <a:r>
              <a:rPr lang="en-US" dirty="0"/>
              <a:t>Laboratory of Methods for Big Data Analysis</a:t>
            </a:r>
          </a:p>
        </p:txBody>
      </p:sp>
      <p:sp>
        <p:nvSpPr>
          <p:cNvPr id="7" name="Текст 6">
            <a:extLst>
              <a:ext uri="{FF2B5EF4-FFF2-40B4-BE49-F238E27FC236}">
                <a16:creationId xmlns:a16="http://schemas.microsoft.com/office/drawing/2014/main" id="{554572CB-971B-BFF6-4268-F5B88E007C99}"/>
              </a:ext>
            </a:extLst>
          </p:cNvPr>
          <p:cNvSpPr>
            <a:spLocks noGrp="1"/>
          </p:cNvSpPr>
          <p:nvPr>
            <p:ph type="body" sz="quarter" idx="15"/>
          </p:nvPr>
        </p:nvSpPr>
        <p:spPr/>
        <p:txBody>
          <a:bodyPr/>
          <a:lstStyle/>
          <a:p>
            <a:r>
              <a:rPr lang="en-US" dirty="0"/>
              <a:t>An approach to quantum channel state estimation based on machine learning models</a:t>
            </a:r>
            <a:endParaRPr lang="ru-RU" dirty="0"/>
          </a:p>
        </p:txBody>
      </p:sp>
    </p:spTree>
    <p:extLst>
      <p:ext uri="{BB962C8B-B14F-4D97-AF65-F5344CB8AC3E}">
        <p14:creationId xmlns:p14="http://schemas.microsoft.com/office/powerpoint/2010/main" val="196254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88A9-8EEF-27AA-414D-A8A720164F20}"/>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420C5262-6A84-1E22-6E27-3FEDCD9CA7FC}"/>
              </a:ext>
            </a:extLst>
          </p:cNvPr>
          <p:cNvSpPr>
            <a:spLocks noGrp="1"/>
          </p:cNvSpPr>
          <p:nvPr>
            <p:ph type="title"/>
          </p:nvPr>
        </p:nvSpPr>
        <p:spPr>
          <a:xfrm>
            <a:off x="585897" y="1447790"/>
            <a:ext cx="6916872" cy="777025"/>
          </a:xfrm>
        </p:spPr>
        <p:txBody>
          <a:bodyPr>
            <a:noAutofit/>
          </a:bodyPr>
          <a:lstStyle/>
          <a:p>
            <a:r>
              <a:rPr lang="en-US" sz="3200" dirty="0"/>
              <a:t>Gradient boosted exponential smoothing</a:t>
            </a:r>
            <a:endParaRPr lang="ru-RU" sz="3200" dirty="0"/>
          </a:p>
        </p:txBody>
      </p:sp>
      <mc:AlternateContent xmlns:mc="http://schemas.openxmlformats.org/markup-compatibility/2006" xmlns:a14="http://schemas.microsoft.com/office/drawing/2010/main">
        <mc:Choice Requires="a14">
          <p:sp>
            <p:nvSpPr>
              <p:cNvPr id="4" name="Текст 3">
                <a:extLst>
                  <a:ext uri="{FF2B5EF4-FFF2-40B4-BE49-F238E27FC236}">
                    <a16:creationId xmlns:a16="http://schemas.microsoft.com/office/drawing/2014/main" id="{EC40983C-16AA-A4C5-0642-6727A10EC91E}"/>
                  </a:ext>
                </a:extLst>
              </p:cNvPr>
              <p:cNvSpPr>
                <a:spLocks noGrp="1"/>
              </p:cNvSpPr>
              <p:nvPr>
                <p:ph type="body" sz="quarter" idx="12"/>
              </p:nvPr>
            </p:nvSpPr>
            <p:spPr>
              <a:xfrm>
                <a:off x="585897" y="2379663"/>
                <a:ext cx="9648349" cy="3393234"/>
              </a:xfrm>
            </p:spPr>
            <p:txBody>
              <a:bodyPr>
                <a:normAutofit/>
              </a:bodyPr>
              <a:lstStyle/>
              <a:p>
                <a:pPr marL="285750" indent="-285750">
                  <a:buFont typeface="Arial" panose="020B0604020202020204" pitchFamily="34" charset="0"/>
                  <a:buChar char="•"/>
                </a:pPr>
                <a:r>
                  <a:rPr lang="en-US" sz="2400" dirty="0"/>
                  <a:t>Time series specific modification with ES as first weak learner</a:t>
                </a:r>
              </a:p>
              <a:p>
                <a:pPr marL="285750" indent="-285750">
                  <a:buFont typeface="Arial" panose="020B0604020202020204" pitchFamily="34" charset="0"/>
                  <a:buChar char="•"/>
                </a:pPr>
                <a:r>
                  <a:rPr lang="en-US" sz="2400" dirty="0"/>
                  <a:t>Does not require additional transformations</a:t>
                </a:r>
              </a:p>
              <a:p>
                <a:pPr marL="285750" indent="-285750">
                  <a:buFont typeface="Arial" panose="020B0604020202020204" pitchFamily="34" charset="0"/>
                  <a:buChar char="•"/>
                </a:pPr>
                <a:r>
                  <a:rPr lang="en-US" sz="2400" dirty="0"/>
                  <a:t>More effective than neural networks, more precise than ES</a:t>
                </a:r>
              </a:p>
              <a:p>
                <a:pPr marL="285750" indent="-285750">
                  <a:buFont typeface="Arial" panose="020B0604020202020204" pitchFamily="34" charset="0"/>
                  <a:buChar char="•"/>
                </a:pPr>
                <a:endParaRPr lang="en-US" sz="2400" dirty="0"/>
              </a:p>
              <a:p>
                <a:pPr marL="101600" lvl="0" indent="0" algn="l" rtl="0">
                  <a:lnSpc>
                    <a:spcPct val="100000"/>
                  </a:lnSpc>
                  <a:spcBef>
                    <a:spcPts val="0"/>
                  </a:spcBef>
                  <a:spcAft>
                    <a:spcPts val="0"/>
                  </a:spcAft>
                  <a:buSzPts val="2000"/>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𝑦</m:t>
                          </m:r>
                        </m:e>
                      </m:acc>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𝑓</m:t>
                          </m:r>
                        </m:e>
                        <m:sub>
                          <m:r>
                            <a:rPr lang="en-US" sz="2400" b="0" i="1" dirty="0" smtClean="0">
                              <a:latin typeface="Cambria Math" panose="02040503050406030204" pitchFamily="18" charset="0"/>
                            </a:rPr>
                            <m:t>𝐴𝑅</m:t>
                          </m:r>
                        </m:sub>
                      </m:sSub>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𝑥</m:t>
                          </m:r>
                        </m:e>
                      </m:d>
                      <m:r>
                        <a:rPr lang="en-US" sz="2400" b="0" i="1" dirty="0" smtClean="0">
                          <a:latin typeface="Cambria Math" panose="02040503050406030204" pitchFamily="18" charset="0"/>
                        </a:rPr>
                        <m:t>+</m:t>
                      </m:r>
                      <m:r>
                        <a:rPr lang="en-US" sz="2400" b="0" i="1" dirty="0" smtClean="0">
                          <a:latin typeface="Cambria Math" panose="02040503050406030204" pitchFamily="18" charset="0"/>
                        </a:rPr>
                        <m:t>𝛼</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𝑓</m:t>
                          </m:r>
                        </m:e>
                        <m:sub>
                          <m:r>
                            <a:rPr lang="en-US" sz="2400" b="0" i="1" dirty="0" smtClean="0">
                              <a:latin typeface="Cambria Math" panose="02040503050406030204" pitchFamily="18" charset="0"/>
                            </a:rPr>
                            <m:t>𝐺𝐵</m:t>
                          </m:r>
                        </m:sub>
                      </m:sSub>
                      <m:r>
                        <a:rPr lang="en-US" sz="2400" b="0" i="1" dirty="0" smtClean="0">
                          <a:latin typeface="Cambria Math" panose="02040503050406030204" pitchFamily="18" charset="0"/>
                        </a:rPr>
                        <m:t>(</m:t>
                      </m:r>
                      <m:r>
                        <a:rPr lang="en-US" sz="2400" b="0" i="1" dirty="0" smtClean="0">
                          <a:latin typeface="Cambria Math" panose="02040503050406030204" pitchFamily="18" charset="0"/>
                        </a:rPr>
                        <m:t>𝑥</m:t>
                      </m:r>
                      <m:r>
                        <a:rPr lang="en-US" sz="2400" b="0" i="1" dirty="0" smtClean="0">
                          <a:latin typeface="Cambria Math" panose="02040503050406030204" pitchFamily="18" charset="0"/>
                        </a:rPr>
                        <m:t>)</m:t>
                      </m:r>
                    </m:oMath>
                  </m:oMathPara>
                </a14:m>
                <a:endParaRPr lang="en-US" sz="2400" dirty="0"/>
              </a:p>
              <a:p>
                <a:pPr marL="101600" lvl="0" indent="0" algn="l" rtl="0">
                  <a:lnSpc>
                    <a:spcPct val="100000"/>
                  </a:lnSpc>
                  <a:spcBef>
                    <a:spcPts val="0"/>
                  </a:spcBef>
                  <a:spcAft>
                    <a:spcPts val="0"/>
                  </a:spcAft>
                  <a:buSzPts val="2000"/>
                </a:pPr>
                <a14:m>
                  <m:oMathPara xmlns:m="http://schemas.openxmlformats.org/officeDocument/2006/math">
                    <m:oMathParaPr>
                      <m:jc m:val="centerGroup"/>
                    </m:oMathParaPr>
                    <m:oMath xmlns:m="http://schemas.openxmlformats.org/officeDocument/2006/math">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sub>
                        <m:sup/>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𝐴𝑅</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𝐺𝐵</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e>
                                  </m:d>
                                </m:e>
                              </m:d>
                            </m:e>
                            <m:sup>
                              <m:r>
                                <a:rPr lang="en-US" sz="2400" b="0" i="1" smtClean="0">
                                  <a:latin typeface="Cambria Math" panose="02040503050406030204" pitchFamily="18" charset="0"/>
                                </a:rPr>
                                <m:t>2</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𝐺𝐵</m:t>
                              </m:r>
                            </m:sub>
                          </m:sSub>
                          <m:r>
                            <a:rPr lang="en-US" sz="2400" b="0" i="1" smtClean="0">
                              <a:latin typeface="Cambria Math" panose="02040503050406030204" pitchFamily="18" charset="0"/>
                            </a:rPr>
                            <m:t>𝑚𝑖𝑛</m:t>
                          </m:r>
                        </m:e>
                      </m:nary>
                    </m:oMath>
                  </m:oMathPara>
                </a14:m>
                <a:endParaRPr lang="ru-RU" sz="2400" dirty="0"/>
              </a:p>
              <a:p>
                <a:endParaRPr lang="en-US" sz="2400" dirty="0"/>
              </a:p>
              <a:p>
                <a:pPr marL="285750" indent="-285750">
                  <a:buFont typeface="Arial" panose="020B0604020202020204" pitchFamily="34" charset="0"/>
                  <a:buChar char="•"/>
                </a:pPr>
                <a:endParaRPr lang="en-US" sz="2400" dirty="0"/>
              </a:p>
            </p:txBody>
          </p:sp>
        </mc:Choice>
        <mc:Fallback xmlns="">
          <p:sp>
            <p:nvSpPr>
              <p:cNvPr id="4" name="Текст 3">
                <a:extLst>
                  <a:ext uri="{FF2B5EF4-FFF2-40B4-BE49-F238E27FC236}">
                    <a16:creationId xmlns:a16="http://schemas.microsoft.com/office/drawing/2014/main" id="{EC40983C-16AA-A4C5-0642-6727A10EC91E}"/>
                  </a:ext>
                </a:extLst>
              </p:cNvPr>
              <p:cNvSpPr>
                <a:spLocks noGrp="1" noRot="1" noChangeAspect="1" noMove="1" noResize="1" noEditPoints="1" noAdjustHandles="1" noChangeArrowheads="1" noChangeShapeType="1" noTextEdit="1"/>
              </p:cNvSpPr>
              <p:nvPr>
                <p:ph type="body" sz="quarter" idx="12"/>
              </p:nvPr>
            </p:nvSpPr>
            <p:spPr>
              <a:xfrm>
                <a:off x="585897" y="2379663"/>
                <a:ext cx="9648349" cy="3393234"/>
              </a:xfrm>
              <a:blipFill>
                <a:blip r:embed="rId2"/>
                <a:stretch>
                  <a:fillRect l="-1842" t="-2612" b="-45896"/>
                </a:stretch>
              </a:blipFill>
            </p:spPr>
            <p:txBody>
              <a:bodyPr/>
              <a:lstStyle/>
              <a:p>
                <a:r>
                  <a:rPr lang="ru-RU">
                    <a:noFill/>
                  </a:rPr>
                  <a:t> </a:t>
                </a:r>
              </a:p>
            </p:txBody>
          </p:sp>
        </mc:Fallback>
      </mc:AlternateContent>
      <p:sp>
        <p:nvSpPr>
          <p:cNvPr id="5" name="Текст 4">
            <a:extLst>
              <a:ext uri="{FF2B5EF4-FFF2-40B4-BE49-F238E27FC236}">
                <a16:creationId xmlns:a16="http://schemas.microsoft.com/office/drawing/2014/main" id="{68151AD4-28D0-6133-53DE-31841E577F91}"/>
              </a:ext>
            </a:extLst>
          </p:cNvPr>
          <p:cNvSpPr>
            <a:spLocks noGrp="1"/>
          </p:cNvSpPr>
          <p:nvPr>
            <p:ph type="body" sz="quarter" idx="13"/>
          </p:nvPr>
        </p:nvSpPr>
        <p:spPr/>
        <p:txBody>
          <a:bodyPr/>
          <a:lstStyle/>
          <a:p>
            <a:r>
              <a:rPr lang="en-US" dirty="0"/>
              <a:t>The International Conference</a:t>
            </a:r>
          </a:p>
          <a:p>
            <a:r>
              <a:rPr lang="en-US" b="1" dirty="0"/>
              <a:t>Mathematical Methods and Computational Physics, 2024</a:t>
            </a:r>
            <a:endParaRPr lang="ru-RU" b="1" dirty="0"/>
          </a:p>
        </p:txBody>
      </p:sp>
      <p:sp>
        <p:nvSpPr>
          <p:cNvPr id="6" name="Текст 5">
            <a:extLst>
              <a:ext uri="{FF2B5EF4-FFF2-40B4-BE49-F238E27FC236}">
                <a16:creationId xmlns:a16="http://schemas.microsoft.com/office/drawing/2014/main" id="{FA2D0DC1-3D11-E6C9-D800-62648D47F330}"/>
              </a:ext>
            </a:extLst>
          </p:cNvPr>
          <p:cNvSpPr>
            <a:spLocks noGrp="1"/>
          </p:cNvSpPr>
          <p:nvPr>
            <p:ph type="body" sz="quarter" idx="14"/>
          </p:nvPr>
        </p:nvSpPr>
        <p:spPr/>
        <p:txBody>
          <a:bodyPr/>
          <a:lstStyle/>
          <a:p>
            <a:r>
              <a:rPr lang="en-US" dirty="0"/>
              <a:t>Laboratory of Methods for Big Data Analysis</a:t>
            </a:r>
          </a:p>
        </p:txBody>
      </p:sp>
      <p:sp>
        <p:nvSpPr>
          <p:cNvPr id="7" name="Текст 6">
            <a:extLst>
              <a:ext uri="{FF2B5EF4-FFF2-40B4-BE49-F238E27FC236}">
                <a16:creationId xmlns:a16="http://schemas.microsoft.com/office/drawing/2014/main" id="{39B3C88F-D606-AAAA-F4C8-E79735B8525B}"/>
              </a:ext>
            </a:extLst>
          </p:cNvPr>
          <p:cNvSpPr>
            <a:spLocks noGrp="1"/>
          </p:cNvSpPr>
          <p:nvPr>
            <p:ph type="body" sz="quarter" idx="15"/>
          </p:nvPr>
        </p:nvSpPr>
        <p:spPr/>
        <p:txBody>
          <a:bodyPr/>
          <a:lstStyle/>
          <a:p>
            <a:r>
              <a:rPr lang="en-US" dirty="0"/>
              <a:t>An approach to quantum channel state estimation based on machine learning models</a:t>
            </a:r>
            <a:endParaRPr lang="ru-RU" dirty="0"/>
          </a:p>
        </p:txBody>
      </p:sp>
    </p:spTree>
    <p:extLst>
      <p:ext uri="{BB962C8B-B14F-4D97-AF65-F5344CB8AC3E}">
        <p14:creationId xmlns:p14="http://schemas.microsoft.com/office/powerpoint/2010/main" val="173808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38D53-6190-B77B-DDC1-EA6B95D8DF0E}"/>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D3A0D35D-FC68-2856-648C-25300D0D48D4}"/>
              </a:ext>
            </a:extLst>
          </p:cNvPr>
          <p:cNvSpPr>
            <a:spLocks noGrp="1"/>
          </p:cNvSpPr>
          <p:nvPr>
            <p:ph type="title"/>
          </p:nvPr>
        </p:nvSpPr>
        <p:spPr>
          <a:xfrm>
            <a:off x="585898" y="1447790"/>
            <a:ext cx="6072810" cy="777025"/>
          </a:xfrm>
        </p:spPr>
        <p:txBody>
          <a:bodyPr>
            <a:noAutofit/>
          </a:bodyPr>
          <a:lstStyle/>
          <a:p>
            <a:r>
              <a:rPr lang="en-US" sz="3200" dirty="0"/>
              <a:t>Forecasting metrics on test datasets</a:t>
            </a:r>
            <a:endParaRPr lang="ru-RU" sz="3200" dirty="0"/>
          </a:p>
        </p:txBody>
      </p:sp>
      <p:sp>
        <p:nvSpPr>
          <p:cNvPr id="5" name="Текст 4">
            <a:extLst>
              <a:ext uri="{FF2B5EF4-FFF2-40B4-BE49-F238E27FC236}">
                <a16:creationId xmlns:a16="http://schemas.microsoft.com/office/drawing/2014/main" id="{3848DFB4-7B30-E392-3506-5F424B8E6AF7}"/>
              </a:ext>
            </a:extLst>
          </p:cNvPr>
          <p:cNvSpPr>
            <a:spLocks noGrp="1"/>
          </p:cNvSpPr>
          <p:nvPr>
            <p:ph type="body" sz="quarter" idx="13"/>
          </p:nvPr>
        </p:nvSpPr>
        <p:spPr/>
        <p:txBody>
          <a:bodyPr/>
          <a:lstStyle/>
          <a:p>
            <a:r>
              <a:rPr lang="en-US" dirty="0"/>
              <a:t>The International Conference</a:t>
            </a:r>
          </a:p>
          <a:p>
            <a:r>
              <a:rPr lang="en-US" b="1" dirty="0"/>
              <a:t>Mathematical Methods and Computational Physics, 2024</a:t>
            </a:r>
            <a:endParaRPr lang="ru-RU" b="1" dirty="0"/>
          </a:p>
        </p:txBody>
      </p:sp>
      <p:sp>
        <p:nvSpPr>
          <p:cNvPr id="6" name="Текст 5">
            <a:extLst>
              <a:ext uri="{FF2B5EF4-FFF2-40B4-BE49-F238E27FC236}">
                <a16:creationId xmlns:a16="http://schemas.microsoft.com/office/drawing/2014/main" id="{5FA9EEFC-2F00-1941-61F2-A8E5DFE55775}"/>
              </a:ext>
            </a:extLst>
          </p:cNvPr>
          <p:cNvSpPr>
            <a:spLocks noGrp="1"/>
          </p:cNvSpPr>
          <p:nvPr>
            <p:ph type="body" sz="quarter" idx="14"/>
          </p:nvPr>
        </p:nvSpPr>
        <p:spPr/>
        <p:txBody>
          <a:bodyPr/>
          <a:lstStyle/>
          <a:p>
            <a:r>
              <a:rPr lang="en-US" dirty="0"/>
              <a:t>Laboratory of Methods for Big Data Analysis</a:t>
            </a:r>
          </a:p>
        </p:txBody>
      </p:sp>
      <p:sp>
        <p:nvSpPr>
          <p:cNvPr id="7" name="Текст 6">
            <a:extLst>
              <a:ext uri="{FF2B5EF4-FFF2-40B4-BE49-F238E27FC236}">
                <a16:creationId xmlns:a16="http://schemas.microsoft.com/office/drawing/2014/main" id="{47537D14-9FDD-D1D1-B2E9-17867FB37A8D}"/>
              </a:ext>
            </a:extLst>
          </p:cNvPr>
          <p:cNvSpPr>
            <a:spLocks noGrp="1"/>
          </p:cNvSpPr>
          <p:nvPr>
            <p:ph type="body" sz="quarter" idx="15"/>
          </p:nvPr>
        </p:nvSpPr>
        <p:spPr/>
        <p:txBody>
          <a:bodyPr/>
          <a:lstStyle/>
          <a:p>
            <a:r>
              <a:rPr lang="en-US" dirty="0"/>
              <a:t>An approach to quantum channel state estimation based on machine learning models</a:t>
            </a:r>
            <a:endParaRPr lang="ru-RU" dirty="0"/>
          </a:p>
        </p:txBody>
      </p:sp>
      <p:graphicFrame>
        <p:nvGraphicFramePr>
          <p:cNvPr id="2" name="Таблица 1">
            <a:extLst>
              <a:ext uri="{FF2B5EF4-FFF2-40B4-BE49-F238E27FC236}">
                <a16:creationId xmlns:a16="http://schemas.microsoft.com/office/drawing/2014/main" id="{754E6D68-9967-E627-C849-6E28BEE22576}"/>
              </a:ext>
            </a:extLst>
          </p:cNvPr>
          <p:cNvGraphicFramePr>
            <a:graphicFrameLocks noGrp="1"/>
          </p:cNvGraphicFramePr>
          <p:nvPr>
            <p:extLst>
              <p:ext uri="{D42A27DB-BD31-4B8C-83A1-F6EECF244321}">
                <p14:modId xmlns:p14="http://schemas.microsoft.com/office/powerpoint/2010/main" val="4123189888"/>
              </p:ext>
            </p:extLst>
          </p:nvPr>
        </p:nvGraphicFramePr>
        <p:xfrm>
          <a:off x="585898" y="2168769"/>
          <a:ext cx="11057967" cy="3580846"/>
        </p:xfrm>
        <a:graphic>
          <a:graphicData uri="http://schemas.openxmlformats.org/drawingml/2006/table">
            <a:tbl>
              <a:tblPr firstRow="1" bandRow="1">
                <a:tableStyleId>{5C22544A-7EE6-4342-B048-85BDC9FD1C3A}</a:tableStyleId>
              </a:tblPr>
              <a:tblGrid>
                <a:gridCol w="1228663">
                  <a:extLst>
                    <a:ext uri="{9D8B030D-6E8A-4147-A177-3AD203B41FA5}">
                      <a16:colId xmlns:a16="http://schemas.microsoft.com/office/drawing/2014/main" val="4059137220"/>
                    </a:ext>
                  </a:extLst>
                </a:gridCol>
                <a:gridCol w="1228663">
                  <a:extLst>
                    <a:ext uri="{9D8B030D-6E8A-4147-A177-3AD203B41FA5}">
                      <a16:colId xmlns:a16="http://schemas.microsoft.com/office/drawing/2014/main" val="531807310"/>
                    </a:ext>
                  </a:extLst>
                </a:gridCol>
                <a:gridCol w="1228663">
                  <a:extLst>
                    <a:ext uri="{9D8B030D-6E8A-4147-A177-3AD203B41FA5}">
                      <a16:colId xmlns:a16="http://schemas.microsoft.com/office/drawing/2014/main" val="1459125605"/>
                    </a:ext>
                  </a:extLst>
                </a:gridCol>
                <a:gridCol w="1228663">
                  <a:extLst>
                    <a:ext uri="{9D8B030D-6E8A-4147-A177-3AD203B41FA5}">
                      <a16:colId xmlns:a16="http://schemas.microsoft.com/office/drawing/2014/main" val="3049118270"/>
                    </a:ext>
                  </a:extLst>
                </a:gridCol>
                <a:gridCol w="1228663">
                  <a:extLst>
                    <a:ext uri="{9D8B030D-6E8A-4147-A177-3AD203B41FA5}">
                      <a16:colId xmlns:a16="http://schemas.microsoft.com/office/drawing/2014/main" val="3831006101"/>
                    </a:ext>
                  </a:extLst>
                </a:gridCol>
                <a:gridCol w="1228663">
                  <a:extLst>
                    <a:ext uri="{9D8B030D-6E8A-4147-A177-3AD203B41FA5}">
                      <a16:colId xmlns:a16="http://schemas.microsoft.com/office/drawing/2014/main" val="1384154415"/>
                    </a:ext>
                  </a:extLst>
                </a:gridCol>
                <a:gridCol w="1228663">
                  <a:extLst>
                    <a:ext uri="{9D8B030D-6E8A-4147-A177-3AD203B41FA5}">
                      <a16:colId xmlns:a16="http://schemas.microsoft.com/office/drawing/2014/main" val="4043157113"/>
                    </a:ext>
                  </a:extLst>
                </a:gridCol>
                <a:gridCol w="1228663">
                  <a:extLst>
                    <a:ext uri="{9D8B030D-6E8A-4147-A177-3AD203B41FA5}">
                      <a16:colId xmlns:a16="http://schemas.microsoft.com/office/drawing/2014/main" val="751356247"/>
                    </a:ext>
                  </a:extLst>
                </a:gridCol>
                <a:gridCol w="1228663">
                  <a:extLst>
                    <a:ext uri="{9D8B030D-6E8A-4147-A177-3AD203B41FA5}">
                      <a16:colId xmlns:a16="http://schemas.microsoft.com/office/drawing/2014/main" val="3672873741"/>
                    </a:ext>
                  </a:extLst>
                </a:gridCol>
              </a:tblGrid>
              <a:tr h="584774">
                <a:tc>
                  <a:txBody>
                    <a:bodyPr/>
                    <a:lstStyle/>
                    <a:p>
                      <a:pPr algn="ctr"/>
                      <a:r>
                        <a:rPr lang="en-US" sz="1400" dirty="0"/>
                        <a:t>Model</a:t>
                      </a:r>
                      <a:endParaRPr lang="ru-RU" sz="1400" dirty="0"/>
                    </a:p>
                  </a:txBody>
                  <a:tcPr anchor="ctr"/>
                </a:tc>
                <a:tc>
                  <a:txBody>
                    <a:bodyPr/>
                    <a:lstStyle/>
                    <a:p>
                      <a:pPr algn="ctr"/>
                      <a:r>
                        <a:rPr lang="en-US" sz="1400" dirty="0"/>
                        <a:t>Exponential smoothing</a:t>
                      </a:r>
                      <a:endParaRPr lang="ru-RU" sz="1400" dirty="0"/>
                    </a:p>
                  </a:txBody>
                  <a:tcPr anchor="ctr"/>
                </a:tc>
                <a:tc>
                  <a:txBody>
                    <a:bodyPr/>
                    <a:lstStyle/>
                    <a:p>
                      <a:pPr algn="ctr"/>
                      <a:r>
                        <a:rPr lang="en-US" sz="1400" dirty="0"/>
                        <a:t>ARIMA</a:t>
                      </a:r>
                      <a:endParaRPr lang="ru-RU" sz="1400" dirty="0"/>
                    </a:p>
                  </a:txBody>
                  <a:tcPr anchor="ctr"/>
                </a:tc>
                <a:tc>
                  <a:txBody>
                    <a:bodyPr/>
                    <a:lstStyle/>
                    <a:p>
                      <a:pPr algn="ctr"/>
                      <a:r>
                        <a:rPr lang="en-US" sz="1400" dirty="0"/>
                        <a:t>Kernel regression</a:t>
                      </a:r>
                      <a:endParaRPr lang="ru-RU" sz="1400" dirty="0"/>
                    </a:p>
                  </a:txBody>
                  <a:tcPr anchor="ctr"/>
                </a:tc>
                <a:tc>
                  <a:txBody>
                    <a:bodyPr/>
                    <a:lstStyle/>
                    <a:p>
                      <a:pPr algn="ctr"/>
                      <a:r>
                        <a:rPr lang="en-US" sz="1400" dirty="0"/>
                        <a:t>Multilayer Perceptron</a:t>
                      </a:r>
                      <a:endParaRPr lang="ru-RU" sz="1400" dirty="0"/>
                    </a:p>
                  </a:txBody>
                  <a:tcPr anchor="ctr"/>
                </a:tc>
                <a:tc>
                  <a:txBody>
                    <a:bodyPr/>
                    <a:lstStyle/>
                    <a:p>
                      <a:pPr algn="ctr"/>
                      <a:r>
                        <a:rPr lang="en-US" sz="1400" dirty="0"/>
                        <a:t>LSTM</a:t>
                      </a:r>
                      <a:endParaRPr lang="ru-RU" sz="1400" dirty="0"/>
                    </a:p>
                  </a:txBody>
                  <a:tcPr anchor="ctr"/>
                </a:tc>
                <a:tc>
                  <a:txBody>
                    <a:bodyPr/>
                    <a:lstStyle/>
                    <a:p>
                      <a:pPr algn="ctr"/>
                      <a:r>
                        <a:rPr lang="en-US" sz="1400" dirty="0"/>
                        <a:t>Transformer</a:t>
                      </a:r>
                      <a:endParaRPr lang="ru-RU" sz="1400" dirty="0"/>
                    </a:p>
                  </a:txBody>
                  <a:tcPr anchor="ctr"/>
                </a:tc>
                <a:tc>
                  <a:txBody>
                    <a:bodyPr/>
                    <a:lstStyle/>
                    <a:p>
                      <a:pPr algn="ctr"/>
                      <a:r>
                        <a:rPr lang="en-US" sz="1400" dirty="0"/>
                        <a:t>Gradient Boosting</a:t>
                      </a:r>
                      <a:endParaRPr lang="ru-RU"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Gradient Boosted ES</a:t>
                      </a:r>
                      <a:endParaRPr lang="ru-RU" sz="1400" dirty="0"/>
                    </a:p>
                  </a:txBody>
                  <a:tcPr anchor="ctr"/>
                </a:tc>
                <a:extLst>
                  <a:ext uri="{0D108BD9-81ED-4DB2-BD59-A6C34878D82A}">
                    <a16:rowId xmlns:a16="http://schemas.microsoft.com/office/drawing/2014/main" val="989687281"/>
                  </a:ext>
                </a:extLst>
              </a:tr>
              <a:tr h="749018">
                <a:tc>
                  <a:txBody>
                    <a:bodyPr/>
                    <a:lstStyle/>
                    <a:p>
                      <a:pPr algn="ctr"/>
                      <a:r>
                        <a:rPr lang="en-US" sz="1400" b="1" dirty="0"/>
                        <a:t>R^2</a:t>
                      </a:r>
                      <a:endParaRPr lang="ru-RU" sz="1400" b="1"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0.42868</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0.55983</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0.58688</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0.58804</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0.61842</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0.38473</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0.62576</a:t>
                      </a:r>
                      <a:endParaRPr lang="ru-RU" sz="1400" dirty="0"/>
                    </a:p>
                  </a:txBody>
                  <a:tcPr anchor="ctr"/>
                </a:tc>
                <a:tc>
                  <a:txBody>
                    <a:bodyPr/>
                    <a:lstStyle/>
                    <a:p>
                      <a:pPr algn="ctr"/>
                      <a:r>
                        <a:rPr lang="ru-RU" sz="1400" b="1" i="0" u="none" strike="noStrike" cap="none" dirty="0">
                          <a:solidFill>
                            <a:schemeClr val="dk1"/>
                          </a:solidFill>
                          <a:effectLst/>
                          <a:latin typeface="+mn-lt"/>
                          <a:ea typeface="+mn-ea"/>
                          <a:cs typeface="+mn-cs"/>
                          <a:sym typeface="Arial"/>
                        </a:rPr>
                        <a:t>0.62838</a:t>
                      </a:r>
                      <a:endParaRPr lang="ru-RU" sz="1400" b="1" dirty="0"/>
                    </a:p>
                  </a:txBody>
                  <a:tcPr anchor="ctr"/>
                </a:tc>
                <a:extLst>
                  <a:ext uri="{0D108BD9-81ED-4DB2-BD59-A6C34878D82A}">
                    <a16:rowId xmlns:a16="http://schemas.microsoft.com/office/drawing/2014/main" val="2524346494"/>
                  </a:ext>
                </a:extLst>
              </a:tr>
              <a:tr h="749018">
                <a:tc>
                  <a:txBody>
                    <a:bodyPr/>
                    <a:lstStyle/>
                    <a:p>
                      <a:pPr algn="ctr"/>
                      <a:r>
                        <a:rPr lang="en-US" sz="1400" b="1" dirty="0"/>
                        <a:t>RMSE</a:t>
                      </a:r>
                      <a:endParaRPr lang="ru-RU" sz="1400" b="1"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0.00543</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0.00477</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0.00462</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0.00461</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0.00452</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0.00520</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0.00435</a:t>
                      </a:r>
                      <a:endParaRPr lang="ru-RU" sz="1400" dirty="0"/>
                    </a:p>
                  </a:txBody>
                  <a:tcPr anchor="ctr"/>
                </a:tc>
                <a:tc>
                  <a:txBody>
                    <a:bodyPr/>
                    <a:lstStyle/>
                    <a:p>
                      <a:pPr algn="ctr"/>
                      <a:r>
                        <a:rPr lang="ru-RU" sz="1400" b="1" i="0" u="none" strike="noStrike" cap="none" dirty="0">
                          <a:solidFill>
                            <a:schemeClr val="dk1"/>
                          </a:solidFill>
                          <a:effectLst/>
                          <a:latin typeface="+mn-lt"/>
                          <a:ea typeface="+mn-ea"/>
                          <a:cs typeface="+mn-cs"/>
                          <a:sym typeface="Arial"/>
                        </a:rPr>
                        <a:t>0.00434</a:t>
                      </a:r>
                      <a:endParaRPr lang="ru-RU" sz="1400" b="1" dirty="0"/>
                    </a:p>
                  </a:txBody>
                  <a:tcPr anchor="ctr"/>
                </a:tc>
                <a:extLst>
                  <a:ext uri="{0D108BD9-81ED-4DB2-BD59-A6C34878D82A}">
                    <a16:rowId xmlns:a16="http://schemas.microsoft.com/office/drawing/2014/main" val="1499687491"/>
                  </a:ext>
                </a:extLst>
              </a:tr>
              <a:tr h="749018">
                <a:tc>
                  <a:txBody>
                    <a:bodyPr/>
                    <a:lstStyle/>
                    <a:p>
                      <a:pPr algn="ctr"/>
                      <a:r>
                        <a:rPr lang="en-US" sz="1400" b="1" dirty="0"/>
                        <a:t>MAE</a:t>
                      </a:r>
                      <a:endParaRPr lang="ru-RU" sz="1400" b="1"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0.00336</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0.00279</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0.00268</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0.00267</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0.00277</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0.00303</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0.00252</a:t>
                      </a:r>
                      <a:endParaRPr lang="ru-RU" sz="1400" dirty="0"/>
                    </a:p>
                  </a:txBody>
                  <a:tcPr anchor="ctr"/>
                </a:tc>
                <a:tc>
                  <a:txBody>
                    <a:bodyPr/>
                    <a:lstStyle/>
                    <a:p>
                      <a:pPr algn="ctr"/>
                      <a:r>
                        <a:rPr lang="ru-RU" sz="1400" b="1" i="0" u="none" strike="noStrike" cap="none" dirty="0">
                          <a:solidFill>
                            <a:schemeClr val="dk1"/>
                          </a:solidFill>
                          <a:effectLst/>
                          <a:latin typeface="+mn-lt"/>
                          <a:ea typeface="+mn-ea"/>
                          <a:cs typeface="+mn-cs"/>
                          <a:sym typeface="Arial"/>
                        </a:rPr>
                        <a:t>0.00245</a:t>
                      </a:r>
                      <a:endParaRPr lang="ru-RU" sz="1400" b="1" dirty="0"/>
                    </a:p>
                  </a:txBody>
                  <a:tcPr anchor="ctr"/>
                </a:tc>
                <a:extLst>
                  <a:ext uri="{0D108BD9-81ED-4DB2-BD59-A6C34878D82A}">
                    <a16:rowId xmlns:a16="http://schemas.microsoft.com/office/drawing/2014/main" val="713326034"/>
                  </a:ext>
                </a:extLst>
              </a:tr>
              <a:tr h="749018">
                <a:tc>
                  <a:txBody>
                    <a:bodyPr/>
                    <a:lstStyle/>
                    <a:p>
                      <a:pPr algn="ctr"/>
                      <a:r>
                        <a:rPr lang="en-US" sz="1400" b="1" dirty="0"/>
                        <a:t>MAPE</a:t>
                      </a:r>
                      <a:endParaRPr lang="ru-RU" sz="1400" b="1" dirty="0"/>
                    </a:p>
                  </a:txBody>
                  <a:tcPr anchor="ctr"/>
                </a:tc>
                <a:tc>
                  <a:txBody>
                    <a:bodyPr/>
                    <a:lstStyle/>
                    <a:p>
                      <a:pPr algn="ctr"/>
                      <a:r>
                        <a:rPr lang="en-US" sz="1400" dirty="0"/>
                        <a:t>0.13154</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0.10892</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0.10332</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0.10085</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0.10817</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0.11804</a:t>
                      </a:r>
                      <a:endParaRPr lang="ru-RU" sz="1400" dirty="0"/>
                    </a:p>
                  </a:txBody>
                  <a:tcPr anchor="ctr"/>
                </a:tc>
                <a:tc>
                  <a:txBody>
                    <a:bodyPr/>
                    <a:lstStyle/>
                    <a:p>
                      <a:pPr algn="ctr"/>
                      <a:r>
                        <a:rPr lang="ru-RU" sz="1400" b="0" i="0" u="none" strike="noStrike" cap="none" dirty="0">
                          <a:solidFill>
                            <a:schemeClr val="dk1"/>
                          </a:solidFill>
                          <a:effectLst/>
                          <a:latin typeface="+mn-lt"/>
                          <a:ea typeface="+mn-ea"/>
                          <a:cs typeface="+mn-cs"/>
                          <a:sym typeface="Arial"/>
                        </a:rPr>
                        <a:t>0.09703</a:t>
                      </a:r>
                      <a:endParaRPr lang="ru-RU" sz="1400" dirty="0"/>
                    </a:p>
                  </a:txBody>
                  <a:tcPr anchor="ctr"/>
                </a:tc>
                <a:tc>
                  <a:txBody>
                    <a:bodyPr/>
                    <a:lstStyle/>
                    <a:p>
                      <a:pPr algn="ctr"/>
                      <a:r>
                        <a:rPr lang="ru-RU" sz="1400" b="1" i="0" u="none" strike="noStrike" cap="none" dirty="0">
                          <a:solidFill>
                            <a:schemeClr val="dk1"/>
                          </a:solidFill>
                          <a:effectLst/>
                          <a:latin typeface="+mn-lt"/>
                          <a:ea typeface="+mn-ea"/>
                          <a:cs typeface="+mn-cs"/>
                          <a:sym typeface="Arial"/>
                        </a:rPr>
                        <a:t>0.09463</a:t>
                      </a:r>
                      <a:endParaRPr lang="ru-RU" sz="1400" b="1" dirty="0"/>
                    </a:p>
                  </a:txBody>
                  <a:tcPr anchor="ctr"/>
                </a:tc>
                <a:extLst>
                  <a:ext uri="{0D108BD9-81ED-4DB2-BD59-A6C34878D82A}">
                    <a16:rowId xmlns:a16="http://schemas.microsoft.com/office/drawing/2014/main" val="976320436"/>
                  </a:ext>
                </a:extLst>
              </a:tr>
            </a:tbl>
          </a:graphicData>
        </a:graphic>
      </p:graphicFrame>
      <p:sp>
        <p:nvSpPr>
          <p:cNvPr id="8" name="Текст 3">
            <a:extLst>
              <a:ext uri="{FF2B5EF4-FFF2-40B4-BE49-F238E27FC236}">
                <a16:creationId xmlns:a16="http://schemas.microsoft.com/office/drawing/2014/main" id="{81AB7DE6-24F5-22A4-7DB3-F8F036492886}"/>
              </a:ext>
            </a:extLst>
          </p:cNvPr>
          <p:cNvSpPr>
            <a:spLocks noGrp="1"/>
          </p:cNvSpPr>
          <p:nvPr>
            <p:ph type="body" sz="quarter" idx="12"/>
          </p:nvPr>
        </p:nvSpPr>
        <p:spPr>
          <a:xfrm>
            <a:off x="585898" y="5904463"/>
            <a:ext cx="11057967" cy="401887"/>
          </a:xfrm>
        </p:spPr>
        <p:txBody>
          <a:bodyPr>
            <a:noAutofit/>
          </a:bodyPr>
          <a:lstStyle/>
          <a:p>
            <a:pPr marL="342900" indent="-342900">
              <a:buFont typeface="Arial" panose="020B0604020202020204" pitchFamily="34" charset="0"/>
              <a:buChar char="•"/>
            </a:pPr>
            <a:r>
              <a:rPr lang="en-US" sz="2000" dirty="0"/>
              <a:t>Gradient Boosted ES is the best model by offline evaluation</a:t>
            </a:r>
            <a:endParaRPr lang="en-US" sz="2000" b="0" i="0" dirty="0">
              <a:solidFill>
                <a:srgbClr val="0E2D69"/>
              </a:solidFill>
              <a:latin typeface="Arial"/>
            </a:endParaRPr>
          </a:p>
        </p:txBody>
      </p:sp>
    </p:spTree>
    <p:extLst>
      <p:ext uri="{BB962C8B-B14F-4D97-AF65-F5344CB8AC3E}">
        <p14:creationId xmlns:p14="http://schemas.microsoft.com/office/powerpoint/2010/main" val="186539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486B0-E3D1-0F78-E94E-74D5BC086C6E}"/>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AD70FD73-BDCB-B985-EDA3-B5C015808490}"/>
              </a:ext>
            </a:extLst>
          </p:cNvPr>
          <p:cNvSpPr>
            <a:spLocks noGrp="1"/>
          </p:cNvSpPr>
          <p:nvPr>
            <p:ph type="title"/>
          </p:nvPr>
        </p:nvSpPr>
        <p:spPr/>
        <p:txBody>
          <a:bodyPr>
            <a:normAutofit/>
          </a:bodyPr>
          <a:lstStyle/>
          <a:p>
            <a:r>
              <a:rPr lang="en-US" sz="3200" dirty="0"/>
              <a:t>Experiments</a:t>
            </a:r>
            <a:endParaRPr lang="ru-RU" sz="3200" dirty="0"/>
          </a:p>
        </p:txBody>
      </p:sp>
      <mc:AlternateContent xmlns:mc="http://schemas.openxmlformats.org/markup-compatibility/2006">
        <mc:Choice xmlns:a14="http://schemas.microsoft.com/office/drawing/2010/main" Requires="a14">
          <p:sp>
            <p:nvSpPr>
              <p:cNvPr id="4" name="Текст 3">
                <a:extLst>
                  <a:ext uri="{FF2B5EF4-FFF2-40B4-BE49-F238E27FC236}">
                    <a16:creationId xmlns:a16="http://schemas.microsoft.com/office/drawing/2014/main" id="{4F729399-DBCA-480C-508D-06F7B9224596}"/>
                  </a:ext>
                </a:extLst>
              </p:cNvPr>
              <p:cNvSpPr>
                <a:spLocks noGrp="1"/>
              </p:cNvSpPr>
              <p:nvPr>
                <p:ph type="body" sz="quarter" idx="12"/>
              </p:nvPr>
            </p:nvSpPr>
            <p:spPr/>
            <p:txBody>
              <a:bodyPr>
                <a:noAutofit/>
              </a:bodyPr>
              <a:lstStyle/>
              <a:p>
                <a:pPr marL="285750" indent="-285750">
                  <a:buFont typeface="Arial" panose="020B0604020202020204" pitchFamily="34" charset="0"/>
                  <a:buChar char="•"/>
                </a:pPr>
                <a:r>
                  <a:rPr lang="en-US" sz="2400" dirty="0"/>
                  <a:t>Conducted on real transmitters using Thrift microservices</a:t>
                </a:r>
              </a:p>
              <a:p>
                <a:pPr marL="285750" indent="-285750">
                  <a:buFont typeface="Arial" panose="020B0604020202020204" pitchFamily="34" charset="0"/>
                  <a:buChar char="•"/>
                </a:pPr>
                <a:r>
                  <a:rPr lang="en-US" sz="2400" dirty="0"/>
                  <a:t>Gradient Boosted ES as best model, trained on whole dataset</a:t>
                </a:r>
              </a:p>
              <a:p>
                <a:pPr marL="285750" indent="-285750">
                  <a:buFont typeface="Arial" panose="020B0604020202020204" pitchFamily="34" charset="0"/>
                  <a:buChar char="•"/>
                </a:pPr>
                <a:r>
                  <a:rPr lang="en-US" sz="2400" dirty="0"/>
                  <a:t>Significant improvement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𝐸𝐶</m:t>
                        </m:r>
                      </m:sub>
                    </m:sSub>
                  </m:oMath>
                </a14:m>
                <a:endParaRPr lang="en-US" sz="2400" b="0" i="0" dirty="0">
                  <a:solidFill>
                    <a:srgbClr val="0E2D69"/>
                  </a:solidFill>
                  <a:latin typeface="Arial"/>
                </a:endParaRPr>
              </a:p>
              <a:p>
                <a:pPr marL="285750" indent="-285750">
                  <a:buFont typeface="Arial" panose="020B0604020202020204" pitchFamily="34" charset="0"/>
                  <a:buChar char="•"/>
                </a:pPr>
                <a:r>
                  <a:rPr lang="en-US" sz="2400" dirty="0"/>
                  <a:t>Mean equality test </a:t>
                </a:r>
                <a14:m>
                  <m:oMath xmlns:m="http://schemas.openxmlformats.org/officeDocument/2006/math">
                    <m:r>
                      <a:rPr lang="en-US" sz="2400" b="0" i="1" smtClean="0">
                        <a:solidFill>
                          <a:srgbClr val="0E2D69"/>
                        </a:solidFill>
                        <a:latin typeface="Cambria Math" panose="02040503050406030204" pitchFamily="18" charset="0"/>
                      </a:rPr>
                      <m:t>𝑝𝑣𝑎𝑙𝑢𝑒</m:t>
                    </m:r>
                    <m:r>
                      <a:rPr lang="en-US" sz="2400" b="0" i="1" smtClean="0">
                        <a:solidFill>
                          <a:srgbClr val="0E2D69"/>
                        </a:solidFill>
                        <a:latin typeface="Cambria Math" panose="02040503050406030204" pitchFamily="18" charset="0"/>
                      </a:rPr>
                      <m:t>≈</m:t>
                    </m:r>
                    <m:sSup>
                      <m:sSupPr>
                        <m:ctrlPr>
                          <a:rPr lang="en-US" sz="2400" b="0" i="1" smtClean="0">
                            <a:solidFill>
                              <a:srgbClr val="0E2D69"/>
                            </a:solidFill>
                            <a:latin typeface="Cambria Math" panose="02040503050406030204" pitchFamily="18" charset="0"/>
                          </a:rPr>
                        </m:ctrlPr>
                      </m:sSupPr>
                      <m:e>
                        <m:r>
                          <a:rPr lang="en-US" sz="2400" b="0" i="1" smtClean="0">
                            <a:solidFill>
                              <a:srgbClr val="0E2D69"/>
                            </a:solidFill>
                            <a:latin typeface="Cambria Math" panose="02040503050406030204" pitchFamily="18" charset="0"/>
                          </a:rPr>
                          <m:t>10</m:t>
                        </m:r>
                      </m:e>
                      <m:sup>
                        <m:r>
                          <a:rPr lang="en-US" sz="2400" b="0" i="1" smtClean="0">
                            <a:solidFill>
                              <a:srgbClr val="0E2D69"/>
                            </a:solidFill>
                            <a:latin typeface="Cambria Math" panose="02040503050406030204" pitchFamily="18" charset="0"/>
                          </a:rPr>
                          <m:t>−6</m:t>
                        </m:r>
                      </m:sup>
                    </m:sSup>
                  </m:oMath>
                </a14:m>
                <a:endParaRPr lang="en-US" sz="2400" b="0" i="0" dirty="0">
                  <a:solidFill>
                    <a:srgbClr val="0E2D69"/>
                  </a:solidFill>
                  <a:latin typeface="Arial"/>
                </a:endParaRPr>
              </a:p>
            </p:txBody>
          </p:sp>
        </mc:Choice>
        <mc:Fallback>
          <p:sp>
            <p:nvSpPr>
              <p:cNvPr id="4" name="Текст 3">
                <a:extLst>
                  <a:ext uri="{FF2B5EF4-FFF2-40B4-BE49-F238E27FC236}">
                    <a16:creationId xmlns:a16="http://schemas.microsoft.com/office/drawing/2014/main" id="{4F729399-DBCA-480C-508D-06F7B9224596}"/>
                  </a:ext>
                </a:extLst>
              </p:cNvPr>
              <p:cNvSpPr>
                <a:spLocks noGrp="1" noRot="1" noChangeAspect="1" noMove="1" noResize="1" noEditPoints="1" noAdjustHandles="1" noChangeArrowheads="1" noChangeShapeType="1" noTextEdit="1"/>
              </p:cNvSpPr>
              <p:nvPr>
                <p:ph type="body" sz="quarter" idx="12"/>
              </p:nvPr>
            </p:nvSpPr>
            <p:spPr>
              <a:blipFill>
                <a:blip r:embed="rId2"/>
                <a:stretch>
                  <a:fillRect l="-3382" t="-2612"/>
                </a:stretch>
              </a:blipFill>
            </p:spPr>
            <p:txBody>
              <a:bodyPr/>
              <a:lstStyle/>
              <a:p>
                <a:r>
                  <a:rPr lang="ru-RU">
                    <a:noFill/>
                  </a:rPr>
                  <a:t> </a:t>
                </a:r>
              </a:p>
            </p:txBody>
          </p:sp>
        </mc:Fallback>
      </mc:AlternateContent>
      <p:sp>
        <p:nvSpPr>
          <p:cNvPr id="5" name="Текст 4">
            <a:extLst>
              <a:ext uri="{FF2B5EF4-FFF2-40B4-BE49-F238E27FC236}">
                <a16:creationId xmlns:a16="http://schemas.microsoft.com/office/drawing/2014/main" id="{62A91695-9064-7750-5657-F74484944208}"/>
              </a:ext>
            </a:extLst>
          </p:cNvPr>
          <p:cNvSpPr>
            <a:spLocks noGrp="1"/>
          </p:cNvSpPr>
          <p:nvPr>
            <p:ph type="body" sz="quarter" idx="13"/>
          </p:nvPr>
        </p:nvSpPr>
        <p:spPr/>
        <p:txBody>
          <a:bodyPr/>
          <a:lstStyle/>
          <a:p>
            <a:r>
              <a:rPr lang="en-US" dirty="0"/>
              <a:t>The International Conference</a:t>
            </a:r>
          </a:p>
          <a:p>
            <a:r>
              <a:rPr lang="en-US" b="1" dirty="0"/>
              <a:t>Mathematical Methods and Computational Physics, 2024</a:t>
            </a:r>
            <a:endParaRPr lang="ru-RU" b="1" dirty="0"/>
          </a:p>
        </p:txBody>
      </p:sp>
      <p:sp>
        <p:nvSpPr>
          <p:cNvPr id="6" name="Текст 5">
            <a:extLst>
              <a:ext uri="{FF2B5EF4-FFF2-40B4-BE49-F238E27FC236}">
                <a16:creationId xmlns:a16="http://schemas.microsoft.com/office/drawing/2014/main" id="{DF0554ED-2477-15C4-6C24-E4470EF4EAAD}"/>
              </a:ext>
            </a:extLst>
          </p:cNvPr>
          <p:cNvSpPr>
            <a:spLocks noGrp="1"/>
          </p:cNvSpPr>
          <p:nvPr>
            <p:ph type="body" sz="quarter" idx="14"/>
          </p:nvPr>
        </p:nvSpPr>
        <p:spPr/>
        <p:txBody>
          <a:bodyPr/>
          <a:lstStyle/>
          <a:p>
            <a:r>
              <a:rPr lang="en-US" dirty="0"/>
              <a:t>Laboratory of Methods for Big Data Analysis</a:t>
            </a:r>
          </a:p>
        </p:txBody>
      </p:sp>
      <p:sp>
        <p:nvSpPr>
          <p:cNvPr id="7" name="Текст 6">
            <a:extLst>
              <a:ext uri="{FF2B5EF4-FFF2-40B4-BE49-F238E27FC236}">
                <a16:creationId xmlns:a16="http://schemas.microsoft.com/office/drawing/2014/main" id="{00E263CC-849A-7FE2-64C5-32F9A98D7DD3}"/>
              </a:ext>
            </a:extLst>
          </p:cNvPr>
          <p:cNvSpPr>
            <a:spLocks noGrp="1"/>
          </p:cNvSpPr>
          <p:nvPr>
            <p:ph type="body" sz="quarter" idx="15"/>
          </p:nvPr>
        </p:nvSpPr>
        <p:spPr/>
        <p:txBody>
          <a:bodyPr/>
          <a:lstStyle/>
          <a:p>
            <a:r>
              <a:rPr lang="en-US" dirty="0"/>
              <a:t>An approach to quantum channel state estimation based on machine learning models</a:t>
            </a:r>
            <a:endParaRPr lang="ru-RU" dirty="0"/>
          </a:p>
        </p:txBody>
      </p:sp>
      <p:pic>
        <p:nvPicPr>
          <p:cNvPr id="10" name="Рисунок 9">
            <a:extLst>
              <a:ext uri="{FF2B5EF4-FFF2-40B4-BE49-F238E27FC236}">
                <a16:creationId xmlns:a16="http://schemas.microsoft.com/office/drawing/2014/main" id="{390DBDD2-D6B7-4E37-825B-A2EBE8E99960}"/>
              </a:ext>
            </a:extLst>
          </p:cNvPr>
          <p:cNvPicPr>
            <a:picLocks noGrp="1" noChangeAspect="1"/>
          </p:cNvPicPr>
          <p:nvPr>
            <p:ph type="pic" sz="quarter" idx="10"/>
          </p:nvPr>
        </p:nvPicPr>
        <p:blipFill>
          <a:blip r:embed="rId3"/>
          <a:srcRect l="5331" r="3599"/>
          <a:stretch/>
        </p:blipFill>
        <p:spPr>
          <a:xfrm>
            <a:off x="6096000" y="1447790"/>
            <a:ext cx="5701898" cy="3756528"/>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45B6AF9-4B03-A101-BC24-52E8A6878776}"/>
                  </a:ext>
                </a:extLst>
              </p:cNvPr>
              <p:cNvSpPr txBox="1"/>
              <p:nvPr/>
            </p:nvSpPr>
            <p:spPr>
              <a:xfrm>
                <a:off x="6096000" y="5307264"/>
                <a:ext cx="5701898" cy="4190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u="none" strike="noStrike" cap="none" smtClean="0">
                              <a:solidFill>
                                <a:srgbClr val="0E2D69"/>
                              </a:solidFill>
                              <a:latin typeface="Cambria Math" panose="02040503050406030204" pitchFamily="18" charset="0"/>
                              <a:cs typeface="Arial"/>
                              <a:sym typeface="Arial"/>
                            </a:rPr>
                          </m:ctrlPr>
                        </m:accPr>
                        <m:e>
                          <m:sSubSup>
                            <m:sSubSupPr>
                              <m:ctrlPr>
                                <a:rPr lang="en-US" sz="1800" i="1">
                                  <a:solidFill>
                                    <a:srgbClr val="0E2D69"/>
                                  </a:solidFill>
                                  <a:latin typeface="Cambria Math" panose="02040503050406030204" pitchFamily="18" charset="0"/>
                                </a:rPr>
                              </m:ctrlPr>
                            </m:sSubSupPr>
                            <m:e>
                              <m:r>
                                <a:rPr lang="en-US" sz="1800" i="1">
                                  <a:solidFill>
                                    <a:srgbClr val="0E2D69"/>
                                  </a:solidFill>
                                  <a:latin typeface="Cambria Math" panose="02040503050406030204" pitchFamily="18" charset="0"/>
                                </a:rPr>
                                <m:t>𝑓</m:t>
                              </m:r>
                            </m:e>
                            <m:sub>
                              <m:r>
                                <a:rPr lang="en-US" sz="1800" b="0" i="1" smtClean="0">
                                  <a:solidFill>
                                    <a:srgbClr val="0E2D69"/>
                                  </a:solidFill>
                                  <a:latin typeface="Cambria Math" panose="02040503050406030204" pitchFamily="18" charset="0"/>
                                </a:rPr>
                                <m:t>𝐸𝐶</m:t>
                              </m:r>
                            </m:sub>
                            <m:sup>
                              <m:r>
                                <a:rPr lang="en-US" sz="1800" b="0" i="1" smtClean="0">
                                  <a:solidFill>
                                    <a:srgbClr val="0E2D69"/>
                                  </a:solidFill>
                                  <a:latin typeface="Cambria Math" panose="02040503050406030204" pitchFamily="18" charset="0"/>
                                </a:rPr>
                                <m:t>𝑀𝐿</m:t>
                              </m:r>
                            </m:sup>
                          </m:sSubSup>
                        </m:e>
                      </m:acc>
                      <m:r>
                        <a:rPr lang="en-US" sz="1800" b="0" i="1" u="none" strike="noStrike" cap="none" smtClean="0">
                          <a:solidFill>
                            <a:srgbClr val="0E2D69"/>
                          </a:solidFill>
                          <a:latin typeface="Cambria Math" panose="02040503050406030204" pitchFamily="18" charset="0"/>
                          <a:cs typeface="Arial"/>
                          <a:sym typeface="Arial"/>
                        </a:rPr>
                        <m:t>=1.349, </m:t>
                      </m:r>
                      <m:acc>
                        <m:accPr>
                          <m:chr m:val="̅"/>
                          <m:ctrlPr>
                            <a:rPr lang="en-US" sz="1800" i="1">
                              <a:solidFill>
                                <a:srgbClr val="0E2D69"/>
                              </a:solidFill>
                              <a:latin typeface="Cambria Math" panose="02040503050406030204" pitchFamily="18" charset="0"/>
                            </a:rPr>
                          </m:ctrlPr>
                        </m:accPr>
                        <m:e>
                          <m:sSubSup>
                            <m:sSubSupPr>
                              <m:ctrlPr>
                                <a:rPr lang="en-US" sz="1800" i="1">
                                  <a:solidFill>
                                    <a:srgbClr val="0E2D69"/>
                                  </a:solidFill>
                                  <a:latin typeface="Cambria Math" panose="02040503050406030204" pitchFamily="18" charset="0"/>
                                </a:rPr>
                              </m:ctrlPr>
                            </m:sSubSupPr>
                            <m:e>
                              <m:r>
                                <a:rPr lang="en-US" sz="1800" i="1">
                                  <a:solidFill>
                                    <a:srgbClr val="0E2D69"/>
                                  </a:solidFill>
                                  <a:latin typeface="Cambria Math" panose="02040503050406030204" pitchFamily="18" charset="0"/>
                                </a:rPr>
                                <m:t>𝑓</m:t>
                              </m:r>
                            </m:e>
                            <m:sub>
                              <m:r>
                                <a:rPr lang="en-US" sz="1800" b="0" i="1" smtClean="0">
                                  <a:solidFill>
                                    <a:srgbClr val="0E2D69"/>
                                  </a:solidFill>
                                  <a:latin typeface="Cambria Math" panose="02040503050406030204" pitchFamily="18" charset="0"/>
                                </a:rPr>
                                <m:t>𝐸𝐶</m:t>
                              </m:r>
                            </m:sub>
                            <m:sup>
                              <m:r>
                                <a:rPr lang="en-US" sz="1800" b="0" i="1" smtClean="0">
                                  <a:solidFill>
                                    <a:srgbClr val="0E2D69"/>
                                  </a:solidFill>
                                  <a:latin typeface="Cambria Math" panose="02040503050406030204" pitchFamily="18" charset="0"/>
                                </a:rPr>
                                <m:t>𝐸𝑀𝐴</m:t>
                              </m:r>
                            </m:sup>
                          </m:sSubSup>
                        </m:e>
                      </m:acc>
                      <m:r>
                        <a:rPr lang="en-US" sz="1800" i="1">
                          <a:solidFill>
                            <a:srgbClr val="0E2D69"/>
                          </a:solidFill>
                          <a:latin typeface="Cambria Math" panose="02040503050406030204" pitchFamily="18" charset="0"/>
                        </a:rPr>
                        <m:t>=1.</m:t>
                      </m:r>
                      <m:r>
                        <a:rPr lang="en-US" sz="1800" b="0" i="1" smtClean="0">
                          <a:solidFill>
                            <a:srgbClr val="0E2D69"/>
                          </a:solidFill>
                          <a:latin typeface="Cambria Math" panose="02040503050406030204" pitchFamily="18" charset="0"/>
                        </a:rPr>
                        <m:t>368</m:t>
                      </m:r>
                    </m:oMath>
                  </m:oMathPara>
                </a14:m>
                <a:endParaRPr lang="en-US" sz="1800" b="0" i="1" dirty="0">
                  <a:solidFill>
                    <a:srgbClr val="0E2D69"/>
                  </a:solidFill>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E45B6AF9-4B03-A101-BC24-52E8A6878776}"/>
                  </a:ext>
                </a:extLst>
              </p:cNvPr>
              <p:cNvSpPr txBox="1">
                <a:spLocks noRot="1" noChangeAspect="1" noMove="1" noResize="1" noEditPoints="1" noAdjustHandles="1" noChangeArrowheads="1" noChangeShapeType="1" noTextEdit="1"/>
              </p:cNvSpPr>
              <p:nvPr/>
            </p:nvSpPr>
            <p:spPr>
              <a:xfrm>
                <a:off x="6096000" y="5307264"/>
                <a:ext cx="5701898" cy="419025"/>
              </a:xfrm>
              <a:prstGeom prst="rect">
                <a:avLst/>
              </a:prstGeom>
              <a:blipFill>
                <a:blip r:embed="rId4"/>
                <a:stretch>
                  <a:fillRect b="-15152"/>
                </a:stretch>
              </a:blipFill>
            </p:spPr>
            <p:txBody>
              <a:bodyPr/>
              <a:lstStyle/>
              <a:p>
                <a:r>
                  <a:rPr lang="ru-RU">
                    <a:noFill/>
                  </a:rPr>
                  <a:t> </a:t>
                </a:r>
              </a:p>
            </p:txBody>
          </p:sp>
        </mc:Fallback>
      </mc:AlternateContent>
    </p:spTree>
    <p:extLst>
      <p:ext uri="{BB962C8B-B14F-4D97-AF65-F5344CB8AC3E}">
        <p14:creationId xmlns:p14="http://schemas.microsoft.com/office/powerpoint/2010/main" val="610618849"/>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3DAF31-D8A6-49A0-9A5D-8B2EA5B1C511}">
  <ds:schemaRefs>
    <ds:schemaRef ds:uri="http://purl.org/dc/elements/1.1/"/>
    <ds:schemaRef ds:uri="http://schemas.microsoft.com/office/2006/documentManagement/types"/>
    <ds:schemaRef ds:uri="http://schemas.microsoft.com/office/infopath/2007/PartnerControls"/>
    <ds:schemaRef ds:uri="http://purl.org/dc/dcmitype/"/>
    <ds:schemaRef ds:uri="e96afe77-3acb-4328-97fc-408e1bde3ecd"/>
    <ds:schemaRef ds:uri="http://schemas.microsoft.com/office/2006/metadata/properties"/>
    <ds:schemaRef ds:uri="http://purl.org/dc/terms/"/>
    <ds:schemaRef ds:uri="http://www.w3.org/XML/1998/namespace"/>
    <ds:schemaRef ds:uri="http://schemas.openxmlformats.org/package/2006/metadata/core-properties"/>
    <ds:schemaRef ds:uri="9875bd71-cde8-496c-a136-433f55d5e6d0"/>
  </ds:schemaRefs>
</ds:datastoreItem>
</file>

<file path=customXml/itemProps3.xml><?xml version="1.0" encoding="utf-8"?>
<ds:datastoreItem xmlns:ds="http://schemas.openxmlformats.org/officeDocument/2006/customXml" ds:itemID="{B34386AA-1848-4C75-B336-1053927CB0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706</TotalTime>
  <Words>852</Words>
  <Application>Microsoft Macintosh PowerPoint</Application>
  <PresentationFormat>Широкоэкранный</PresentationFormat>
  <Paragraphs>151</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Cambria Math</vt:lpstr>
      <vt:lpstr>HSE Sans</vt:lpstr>
      <vt:lpstr>Office Theme</vt:lpstr>
      <vt:lpstr>An approach to quantum channel state estimation based on machine learning models</vt:lpstr>
      <vt:lpstr>Subject area</vt:lpstr>
      <vt:lpstr>Problem definition</vt:lpstr>
      <vt:lpstr>Problem definition</vt:lpstr>
      <vt:lpstr>Existing solution</vt:lpstr>
      <vt:lpstr>Machine learning approaches</vt:lpstr>
      <vt:lpstr>Gradient boosted exponential smoothing</vt:lpstr>
      <vt:lpstr>Forecasting metrics on test datasets</vt:lpstr>
      <vt:lpstr>Experiments</vt:lpstr>
      <vt:lpstr>Experiments</vt:lpstr>
      <vt:lpstr>Conclusion</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Roman Nigmatullin</cp:lastModifiedBy>
  <cp:revision>171</cp:revision>
  <cp:lastPrinted>2021-11-11T13:08:42Z</cp:lastPrinted>
  <dcterms:created xsi:type="dcterms:W3CDTF">2021-11-11T08:52:47Z</dcterms:created>
  <dcterms:modified xsi:type="dcterms:W3CDTF">2024-10-22T08:59:40Z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