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1992" r:id="rId3"/>
    <p:sldId id="1993" r:id="rId4"/>
    <p:sldId id="1994" r:id="rId5"/>
    <p:sldId id="1996" r:id="rId6"/>
    <p:sldId id="1995" r:id="rId7"/>
    <p:sldId id="577" r:id="rId8"/>
    <p:sldId id="2003" r:id="rId9"/>
    <p:sldId id="2002" r:id="rId10"/>
    <p:sldId id="2000" r:id="rId11"/>
    <p:sldId id="2001" r:id="rId12"/>
    <p:sldId id="483" r:id="rId13"/>
    <p:sldId id="19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5" autoAdjust="0"/>
  </p:normalViewPr>
  <p:slideViewPr>
    <p:cSldViewPr>
      <p:cViewPr varScale="1">
        <p:scale>
          <a:sx n="64" d="100"/>
          <a:sy n="64" d="100"/>
        </p:scale>
        <p:origin x="-13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900D4-7612-4EB6-B432-ACB0B5D9720F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50A47C-75D3-4BDF-80DE-0054AE5C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0A47C-75D3-4BDF-80DE-0054AE5C424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9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1D88-3F22-4FF5-84E2-7B42D38844BD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2E87-D646-43C5-8D84-5E3749FF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9A73-F466-455B-B80B-5BC65C6A32BD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8A27-47E0-4D84-8584-510BBDFB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2D51-AD1A-4F96-B6C1-43401F755CC0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398B-C58D-483F-B9D3-613E9353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5DAE-3658-4A7B-BB3A-4246D567C794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72CE-8ADD-4AC1-BFE4-9918CD691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355-02EE-4CD6-B51D-0FE0E86DEF2B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1BE0-8866-40B6-B1AF-862D62E8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5BAB-D307-4E77-ACB6-75A324EF6611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F7CC-F624-4363-9CFA-4A955B33B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5333-25D1-4635-9DDB-91BF0ADB0BDA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A2C3-6061-41CC-9664-3AD76C9B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0338-6671-4BCB-B864-9263297017A6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5CD-48ED-4F4D-8FBB-4ACE64AB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708B-95BE-47F3-AA55-888FF9930041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6E3-63C9-44B1-8CC7-ADEF4A5C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2418-3659-47C4-9547-4F25B2013D2B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13A2-5C51-4F64-A66A-4B423719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E15-4C81-4ED7-9675-5C115D61F65D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8789-C1C7-442D-8375-75B485C8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0C001-12E8-464E-A34C-51706E2E1B20}" type="datetimeFigureOut">
              <a:rPr lang="ru-RU"/>
              <a:pPr>
                <a:defRPr/>
              </a:pPr>
              <a:t>19.11.2024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3B1679-43F0-4505-B902-F5DE8540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86874" cy="165618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Simulation of a controllable magnetization reversal in a chain of Phi-0 junctions by an alternating voltage pulse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074" y="3789040"/>
            <a:ext cx="8714457" cy="1584176"/>
          </a:xfrm>
        </p:spPr>
        <p:txBody>
          <a:bodyPr/>
          <a:lstStyle/>
          <a:p>
            <a:pPr algn="ctr">
              <a:buClr>
                <a:srgbClr val="0F6FC6"/>
              </a:buClr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A.R. </a:t>
            </a:r>
            <a:r>
              <a:rPr lang="en-US" sz="2400" u="sng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Rahmonova</a:t>
            </a:r>
            <a:r>
              <a:rPr lang="ru-RU" sz="2400" kern="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1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O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.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I.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 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Streltsova</a:t>
            </a:r>
            <a:r>
              <a:rPr lang="ru-RU" sz="2400" kern="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1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 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M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.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 I.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 </a:t>
            </a:r>
            <a:r>
              <a:rPr lang="en-US" sz="2400" kern="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Zuev</a:t>
            </a:r>
            <a:r>
              <a:rPr lang="ru-RU" sz="2400" kern="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1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</a:t>
            </a:r>
            <a:r>
              <a:rPr lang="en-US" sz="2400" kern="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  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I.R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. </a:t>
            </a:r>
            <a:r>
              <a:rPr lang="en-US" sz="2400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Rahmonov</a:t>
            </a:r>
            <a:r>
              <a:rPr lang="en-US" sz="2400" kern="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>
                <a:srgbClr val="0F6FC6"/>
              </a:buClr>
            </a:pPr>
            <a:r>
              <a:rPr lang="en-US" dirty="0"/>
              <a:t>	</a:t>
            </a:r>
            <a:r>
              <a:rPr lang="ru-RU" sz="1800" kern="0" baseline="30000" dirty="0">
                <a:solidFill>
                  <a:srgbClr val="202331"/>
                </a:solidFill>
                <a:latin typeface="Nunito" pitchFamily="2" charset="-52"/>
                <a:cs typeface="Calibri" panose="020F0502020204030204" pitchFamily="34" charset="0"/>
                <a:sym typeface="Barlow"/>
              </a:rPr>
              <a:t> </a:t>
            </a:r>
            <a:r>
              <a:rPr lang="en-US" sz="1800" kern="0" baseline="30000" dirty="0">
                <a:solidFill>
                  <a:srgbClr val="202331"/>
                </a:solidFill>
                <a:latin typeface="Nunito" pitchFamily="2" charset="-52"/>
                <a:cs typeface="Calibri" panose="020F0502020204030204" pitchFamily="34" charset="0"/>
                <a:sym typeface="Barlow"/>
              </a:rPr>
              <a:t>        </a:t>
            </a:r>
            <a:r>
              <a:rPr lang="ru-RU" sz="1800" kern="0" baseline="3000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1</a:t>
            </a:r>
            <a:r>
              <a:rPr lang="ru-RU" sz="1800" kern="0" dirty="0">
                <a:solidFill>
                  <a:srgbClr val="202331"/>
                </a:solidFill>
                <a:latin typeface="Nunito" pitchFamily="2" charset="-52"/>
                <a:cs typeface="Calibri" panose="020F0502020204030204" pitchFamily="34" charset="0"/>
                <a:sym typeface="Barlow"/>
              </a:rPr>
              <a:t> </a:t>
            </a:r>
            <a:r>
              <a:rPr lang="en-US" sz="1800" kern="0" dirty="0" err="1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Meshcheryakov</a:t>
            </a:r>
            <a:r>
              <a:rPr lang="en-US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 Laboratory of Information Technologies</a:t>
            </a:r>
            <a:r>
              <a:rPr lang="ru-RU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 </a:t>
            </a:r>
            <a:r>
              <a:rPr lang="en-US" sz="1800" kern="0" dirty="0" err="1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Dubna</a:t>
            </a:r>
            <a:r>
              <a:rPr lang="ru-RU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 </a:t>
            </a:r>
            <a:r>
              <a:rPr lang="en-US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Russia</a:t>
            </a:r>
          </a:p>
          <a:p>
            <a:pPr algn="ctr">
              <a:buClr>
                <a:srgbClr val="0F6FC6"/>
              </a:buClr>
            </a:pPr>
            <a:r>
              <a:rPr lang="en-US" sz="1800" kern="0" baseline="3000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2</a:t>
            </a:r>
            <a:r>
              <a:rPr lang="ru-RU" sz="1800" kern="0" dirty="0">
                <a:solidFill>
                  <a:srgbClr val="202331"/>
                </a:solidFill>
                <a:latin typeface="Nunito" pitchFamily="2" charset="-52"/>
                <a:cs typeface="Calibri" panose="020F0502020204030204" pitchFamily="34" charset="0"/>
                <a:sym typeface="Barlow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Bogoliubov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Laboratory of Theoretical Physics</a:t>
            </a:r>
            <a:r>
              <a:rPr lang="ru-RU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 </a:t>
            </a:r>
            <a:r>
              <a:rPr lang="en-US" sz="1800" kern="0" dirty="0" err="1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Dubna</a:t>
            </a:r>
            <a:r>
              <a:rPr lang="ru-RU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, </a:t>
            </a:r>
            <a:r>
              <a:rPr lang="en-US" sz="1800" kern="0" dirty="0">
                <a:solidFill>
                  <a:srgbClr val="202331"/>
                </a:solidFill>
                <a:latin typeface="Times New Roman" pitchFamily="18" charset="0"/>
                <a:cs typeface="Times New Roman" pitchFamily="18" charset="0"/>
                <a:sym typeface="Barlow"/>
              </a:rPr>
              <a:t>Russia</a:t>
            </a:r>
          </a:p>
          <a:p>
            <a:pPr algn="ctr">
              <a:buClr>
                <a:srgbClr val="0F6FC6"/>
              </a:buClr>
            </a:pPr>
            <a:endParaRPr lang="en-US" sz="1800" dirty="0" smtClean="0"/>
          </a:p>
          <a:p>
            <a:pPr algn="ctr">
              <a:buClr>
                <a:srgbClr val="0F6FC6"/>
              </a:buClr>
            </a:pPr>
            <a:endParaRPr lang="en-US" sz="1800" dirty="0"/>
          </a:p>
          <a:p>
            <a:pPr algn="ctr">
              <a:buClr>
                <a:srgbClr val="0F6FC6"/>
              </a:buClr>
            </a:pPr>
            <a:endParaRPr lang="en-US" sz="1800" dirty="0" smtClean="0"/>
          </a:p>
          <a:p>
            <a:pPr algn="ctr">
              <a:buClr>
                <a:srgbClr val="0F6FC6"/>
              </a:buClr>
            </a:pPr>
            <a:endParaRPr lang="en-US" sz="1800" dirty="0"/>
          </a:p>
          <a:p>
            <a:pPr algn="ctr">
              <a:buClr>
                <a:srgbClr val="0F6FC6"/>
              </a:buClr>
            </a:pP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725144"/>
            <a:ext cx="9144000" cy="129614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357" y="5507293"/>
            <a:ext cx="9090280" cy="134076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work was supported by Russian Science Foundation grant № 22-71-10022</a:t>
            </a:r>
          </a:p>
          <a:p>
            <a:pPr algn="ctr" eaLnBrk="0" hangingPunct="0">
              <a:defRPr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Modeling and Computational Physics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Erevan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Armenia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21-25 October</a:t>
            </a:r>
          </a:p>
          <a:p>
            <a:pPr algn="ctr" eaLnBrk="0" hangingPunct="0">
              <a:defRPr/>
            </a:pPr>
            <a:endParaRPr kumimoji="0" lang="ru-RU" sz="17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2" descr="http://www.rscgroup.ru/sites/default/files/images/img_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2852935"/>
          </a:xfrm>
          <a:prstGeom prst="rect">
            <a:avLst/>
          </a:prstGeom>
          <a:noFill/>
          <a:effectLst>
            <a:softEdge rad="1054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2648" cy="2852936"/>
          </a:xfrm>
          <a:prstGeom prst="rect">
            <a:avLst/>
          </a:prstGeom>
          <a:ln>
            <a:noFill/>
          </a:ln>
          <a:effectLst>
            <a:softEdge rad="9398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398EE3-6728-8BF9-5447-9B57B6EB8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9801"/>
            <a:ext cx="1275016" cy="8454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D6153D5-FCEB-7D9D-E9E7-17E6EE8C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-4898"/>
            <a:ext cx="1143913" cy="8729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551508-FFAF-6FD7-5C02-E1B1305C05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93" y="71555"/>
            <a:ext cx="904390" cy="72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1415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15803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EE5010D8-980C-B50E-9C6C-A365F8A7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" y="5843369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applied voltage pulse with frequency corresponding to the eigenfrequency of first LCR-circuit and obtain magnetization reversal of first Phi-0 junction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677A5F-D6B3-D277-FAD1-7414C10BD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7791"/>
            <a:ext cx="2918873" cy="27815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54A757-3065-3FB5-DB88-40B896E6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1" y="810303"/>
            <a:ext cx="7596336" cy="215347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4687886-AC92-2DCC-14C1-48586943D9A4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Results</a:t>
            </a:r>
          </a:p>
        </p:txBody>
      </p:sp>
      <p:sp>
        <p:nvSpPr>
          <p:cNvPr id="19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244408" y="6225979"/>
            <a:ext cx="811565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10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80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1415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15803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255219C-2D4B-9AEC-FCC4-7B0687DA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98344"/>
            <a:ext cx="3100832" cy="252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9A71D32-68FD-60ED-C6B6-56F510F5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50245"/>
            <a:ext cx="3159765" cy="2520000"/>
          </a:xfrm>
          <a:prstGeom prst="rect">
            <a:avLst/>
          </a:prstGeom>
        </p:spPr>
      </p:pic>
      <p:pic>
        <p:nvPicPr>
          <p:cNvPr id="16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67157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1509296-CBD6-6526-1421-B783179B1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20" y="616247"/>
            <a:ext cx="2593331" cy="25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34058F1-1F4D-CD29-47E2-F8C7D81CF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9" y="3582363"/>
            <a:ext cx="2597777" cy="2520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B7C7AF-2814-3DBF-C8E4-3794B194B05B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Results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2B64A04C-8D43-2205-AB68-7973B916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23" y="3203684"/>
            <a:ext cx="6159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magnetization reversal in second Phi-0 junction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xmlns="" id="{39ED9594-F581-ED8F-EA5D-AB045BB9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054" y="6217480"/>
            <a:ext cx="6329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magnetization reversal in third Phi-0 junction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244408" y="6225979"/>
            <a:ext cx="811565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11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869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238336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Conclusions</a:t>
            </a:r>
          </a:p>
        </p:txBody>
      </p:sp>
      <p:pic>
        <p:nvPicPr>
          <p:cNvPr id="4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3929B84-E441-2CBA-4502-B8FF035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68760"/>
            <a:ext cx="831815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investigated system of Phi-0 junction chain with coupled LCR circuits.</a:t>
            </a: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demonstrated the controllable magnetization reversal by the pulse of alternating voltage.</a:t>
            </a: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that performed investigations and obtained results can be useful for development of cryogenic memory, based on Phi-0 junction.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244408" y="6225979"/>
            <a:ext cx="811565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12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476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cs typeface="Times New Roman" pitchFamily="18" charset="0"/>
              </a:rPr>
              <a:t>Thank you for your attention!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7F339A-5D71-BEAD-B2F7-7B4B348B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9108504" cy="7538923"/>
          </a:xfrm>
          <a:prstGeom prst="rect">
            <a:avLst/>
          </a:prstGeom>
        </p:spPr>
      </p:pic>
      <p:pic>
        <p:nvPicPr>
          <p:cNvPr id="4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684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398EE3-6728-8BF9-5447-9B57B6EB8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" y="-49305"/>
            <a:ext cx="1275016" cy="845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6153D5-FCEB-7D9D-E9E7-17E6EE8C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1131"/>
            <a:ext cx="1254005" cy="8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5581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65431" y="131651"/>
            <a:ext cx="554461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Josephson Effect</a:t>
            </a: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22505E4-8E18-1B72-1EB2-E766A26E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1" y="908720"/>
            <a:ext cx="1290116" cy="108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793B22-DBBC-5274-AC7A-DD4EAF92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28" y="3096603"/>
            <a:ext cx="1159099" cy="479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46A3F0-A212-59D8-3E54-B826E3705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405" y="3132482"/>
            <a:ext cx="1159099" cy="4928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CB195AE-B444-EA01-452E-92257AD1D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088" y="3096603"/>
            <a:ext cx="2163651" cy="5706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7AD88A5-25DF-EDE0-8997-D7D3BEE31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1455" y="5217122"/>
            <a:ext cx="1159099" cy="4669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1FAA588-FD47-22E8-974C-18A10A0A1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661" y="4941505"/>
            <a:ext cx="1957589" cy="10181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AF66157-7ADB-8B89-B773-F490404BB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8673" y="5223608"/>
            <a:ext cx="1107583" cy="4539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01BE26-E404-9AC2-4382-286BA0009352}"/>
              </a:ext>
            </a:extLst>
          </p:cNvPr>
          <p:cNvSpPr/>
          <p:nvPr/>
        </p:nvSpPr>
        <p:spPr>
          <a:xfrm>
            <a:off x="1969770" y="2489260"/>
            <a:ext cx="412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Stationary Josephson effect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D32176F-B3F0-33A8-89A8-270FA374A1FD}"/>
              </a:ext>
            </a:extLst>
          </p:cNvPr>
          <p:cNvSpPr/>
          <p:nvPr/>
        </p:nvSpPr>
        <p:spPr>
          <a:xfrm>
            <a:off x="3755913" y="1298954"/>
            <a:ext cx="29496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Josephson junction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FDADB83-CAA4-3A8F-24CB-B1A1A30439CC}"/>
              </a:ext>
            </a:extLst>
          </p:cNvPr>
          <p:cNvSpPr/>
          <p:nvPr/>
        </p:nvSpPr>
        <p:spPr>
          <a:xfrm>
            <a:off x="2057833" y="4391491"/>
            <a:ext cx="4681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Nons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tationary Josephson effect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pic>
        <p:nvPicPr>
          <p:cNvPr id="2054" name="Picture 6" descr="C:\Users\adiba\Pictures\Screenshots\Снимок экрана 2024-10-18 00422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0" y="836712"/>
            <a:ext cx="1594118" cy="16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2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"/>
          <p:cNvSpPr txBox="1">
            <a:spLocks/>
          </p:cNvSpPr>
          <p:nvPr/>
        </p:nvSpPr>
        <p:spPr>
          <a:xfrm>
            <a:off x="179512" y="669460"/>
            <a:ext cx="8856984" cy="117536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SFS Josephson junction the spin orbit coupling in Ferromagnetic layer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leads to the direct coupling of magnetization dynamics and superconducting current.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72416" y="3766048"/>
            <a:ext cx="8856984" cy="104258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current phase relation of such junctions appears the phase shifting Phi-0, and they called Phi-0 junction and observed effect called Anomalous Josephson effect.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8385"/>
            <a:ext cx="4176464" cy="185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43508" y="5842800"/>
            <a:ext cx="8856984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Buzdin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101, 107005 (2008).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Konschelle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Buzdin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017001 (2009)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8F3A32F-E4D0-D5D0-C500-9C12D70D723B}"/>
              </a:ext>
            </a:extLst>
          </p:cNvPr>
          <p:cNvSpPr txBox="1">
            <a:spLocks/>
          </p:cNvSpPr>
          <p:nvPr/>
        </p:nvSpPr>
        <p:spPr>
          <a:xfrm>
            <a:off x="1979712" y="56684"/>
            <a:ext cx="5976664" cy="5199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Anomalous Josephson Effect</a:t>
            </a: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75656" y="4959471"/>
                <a:ext cx="2880320" cy="499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latin typeface="Cambria Math"/>
                        </a:rPr>
                        <m:t>𝜑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59471"/>
                <a:ext cx="2880320" cy="499560"/>
              </a:xfrm>
              <a:prstGeom prst="rect">
                <a:avLst/>
              </a:prstGeom>
              <a:blipFill rotWithShape="1"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69328" y="4760107"/>
                <a:ext cx="1966968" cy="860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28" y="4760107"/>
                <a:ext cx="1966968" cy="8606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3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332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21203" y="0"/>
            <a:ext cx="6839230" cy="1052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Magnetization reversal in Phi-0 junction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by the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 of current</a:t>
            </a: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xmlns="" id="{F7D75126-FAF1-E07C-2867-A5F0E89A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24" y="1600305"/>
            <a:ext cx="3290258" cy="276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F77342CD-93FF-88F7-9306-626DAACEE2AE}"/>
              </a:ext>
            </a:extLst>
          </p:cNvPr>
          <p:cNvSpPr/>
          <p:nvPr/>
        </p:nvSpPr>
        <p:spPr>
          <a:xfrm>
            <a:off x="305964" y="475772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R. Rahmonov, K. Sengupta, and A.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Buzdin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reversal by superconducting current in u 0 Josephson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Junctions,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Appl. Phys. </a:t>
            </a:r>
            <a:r>
              <a:rPr lang="fr-FR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110, 182407 (2017)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178575-CCA4-B6F4-E0EA-4B508BE69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2409"/>
            <a:ext cx="3290258" cy="2368082"/>
          </a:xfrm>
          <a:prstGeom prst="rect">
            <a:avLst/>
          </a:prstGeom>
        </p:spPr>
      </p:pic>
      <p:pic>
        <p:nvPicPr>
          <p:cNvPr id="7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36879" y="-2045"/>
            <a:ext cx="9107122" cy="91076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FAD54D-A394-7399-D670-3885567473A1}"/>
              </a:ext>
            </a:extLst>
          </p:cNvPr>
          <p:cNvSpPr txBox="1"/>
          <p:nvPr/>
        </p:nvSpPr>
        <p:spPr>
          <a:xfrm>
            <a:off x="251520" y="5805264"/>
            <a:ext cx="87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toolkit for simulation of magnetization reversal in the form of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Book has been developed: </a:t>
            </a:r>
            <a:r>
              <a:rPr lang="ru-RU" dirty="0">
                <a:solidFill>
                  <a:schemeClr val="accent1"/>
                </a:solidFill>
              </a:rPr>
              <a:t>http://studhub.jinr.ru:8080/books/intro.html</a:t>
            </a:r>
            <a:endParaRPr lang="en-US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4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046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3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Magnetization reversal in Phi-0 junction</a:t>
            </a:r>
            <a:endParaRPr kumimoji="0" lang="ru-RU" sz="24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626C89-3178-0373-F03A-AC0F99442090}"/>
              </a:ext>
            </a:extLst>
          </p:cNvPr>
          <p:cNvSpPr txBox="1"/>
          <p:nvPr/>
        </p:nvSpPr>
        <p:spPr>
          <a:xfrm>
            <a:off x="214282" y="6154674"/>
            <a:ext cx="8822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Guarcello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F.S.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Bergeret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Anomalous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Josephson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034012 (2020)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A2A2506-EAA3-9265-4DCF-8601F2C1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06312"/>
            <a:ext cx="3270985" cy="194379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008C2DA-A927-22C2-9A21-B53EA50D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50" y="1681821"/>
            <a:ext cx="3703935" cy="23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xmlns="" id="{D32C3E89-0FDA-9E77-A72C-94339CFC7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58" y="4072093"/>
            <a:ext cx="48665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SQUID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-based memory readout and figure showing the critical current interference pattern of the SQUID, in the cases of both positive and negative orientation along the z-axis of the magnetization, see panel (a) and (b), respectively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088EA547-AA71-E783-6EAC-6066C0D7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74" y="4011066"/>
            <a:ext cx="38885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S/F/S Josephson junction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driven by a rectangular current pulse. The z-component of the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magnetization,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000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, is the observable used to define the logic memory states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0 and 1.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3BB3BAE9-3FC3-7830-14D5-22005F49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24" y="672357"/>
            <a:ext cx="8414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magnetization reversal  in Phi-0 junction suggested the c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ryogenic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emory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lement</a:t>
            </a:r>
            <a:endParaRPr lang="ru-RU" altLang="ru-RU" dirty="0"/>
          </a:p>
        </p:txBody>
      </p:sp>
      <p:pic>
        <p:nvPicPr>
          <p:cNvPr id="13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sp>
        <p:nvSpPr>
          <p:cNvPr id="16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5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99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88640"/>
            <a:ext cx="554461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Motivation</a:t>
            </a: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xmlns="" id="{1870E7B5-EAA5-8594-120F-C255291AF50F}"/>
              </a:ext>
            </a:extLst>
          </p:cNvPr>
          <p:cNvSpPr/>
          <p:nvPr/>
        </p:nvSpPr>
        <p:spPr>
          <a:xfrm>
            <a:off x="899592" y="1268760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actual question: In case of development of many logic elements on single chip is it possible to realize controllable magnetization reversal in selected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junction?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YES and we will consider this case below.</a:t>
            </a:r>
          </a:p>
        </p:txBody>
      </p:sp>
      <p:pic>
        <p:nvPicPr>
          <p:cNvPr id="4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-36511" y="-2045"/>
            <a:ext cx="9180512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6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628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Equivalent scheme of considered system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54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9B65BE94-278F-0523-C0FF-3A014652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78" y="3800553"/>
            <a:ext cx="8856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tuning of             to the eigenfrequency of selected circuit branch we can realize magnetization reversal in the selected Ph-0 junction.</a:t>
            </a:r>
          </a:p>
          <a:p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variables of considered system are: Magnetization vector 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Josephson phase difference </a:t>
            </a:r>
            <a:r>
              <a:rPr lang="el-GR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voltage in the capacitance of the circuit </a:t>
            </a:r>
            <a:r>
              <a:rPr lang="en-US" alt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sz="20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described by the Landau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Lifshits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Gilbert equations, </a:t>
            </a:r>
            <a:r>
              <a:rPr lang="el-GR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described by the equation of Resistively capacitively shunted junction model and equation for </a:t>
            </a:r>
            <a:r>
              <a:rPr lang="en-US" alt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sz="20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 obtained by the Kirchhoff's rules</a:t>
            </a:r>
          </a:p>
        </p:txBody>
      </p:sp>
      <p:pic>
        <p:nvPicPr>
          <p:cNvPr id="16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" y="-2045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64B146-CC9E-2F64-1D1C-75121D7FF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8" y="834559"/>
            <a:ext cx="4426840" cy="296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F73CB10B-3D5D-51CE-A67A-49D5CDB5E25C}"/>
                  </a:ext>
                </a:extLst>
              </p:cNvPr>
              <p:cNvSpPr/>
              <p:nvPr/>
            </p:nvSpPr>
            <p:spPr>
              <a:xfrm>
                <a:off x="5796136" y="2132856"/>
                <a:ext cx="1440160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/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73CB10B-3D5D-51CE-A67A-49D5CDB5E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2856"/>
                <a:ext cx="144016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xmlns="" id="{3A7A9313-DC23-F7D8-7A57-FA9FB72B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620688"/>
            <a:ext cx="43924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3 Phi-0 junctions, each of which is connected in series to the LCR circuit.</a:t>
            </a: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LCR circuit has its own eigenfrequency,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find by</a:t>
            </a:r>
          </a:p>
          <a:p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</a:p>
          <a:p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apply alternating voltage pulse with fixed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A257CEF2-148D-49AB-7761-F5FD0C4582C4}"/>
                  </a:ext>
                </a:extLst>
              </p:cNvPr>
              <p:cNvSpPr/>
              <p:nvPr/>
            </p:nvSpPr>
            <p:spPr>
              <a:xfrm>
                <a:off x="6660232" y="3411262"/>
                <a:ext cx="1440160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/>
                            <m:t>ω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257CEF2-148D-49AB-7761-F5FD0C458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411262"/>
                <a:ext cx="1440160" cy="390748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991F58B2-2E32-203E-C904-67F832C78CB1}"/>
                  </a:ext>
                </a:extLst>
              </p:cNvPr>
              <p:cNvSpPr/>
              <p:nvPr/>
            </p:nvSpPr>
            <p:spPr>
              <a:xfrm>
                <a:off x="1691680" y="3830340"/>
                <a:ext cx="1440160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C00000"/>
                              </a:solidFill>
                            </a:rPr>
                            <m:t>ω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991F58B2-2E32-203E-C904-67F832C78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30340"/>
                <a:ext cx="1440160" cy="390748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7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027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System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equations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54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0CCE22A5-9707-AD67-DDEE-1E49F7834B9D}"/>
              </a:ext>
            </a:extLst>
          </p:cNvPr>
          <p:cNvSpPr txBox="1">
            <a:spLocks/>
          </p:cNvSpPr>
          <p:nvPr/>
        </p:nvSpPr>
        <p:spPr>
          <a:xfrm>
            <a:off x="467544" y="620688"/>
            <a:ext cx="8856984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 we can write coupled system of equations, which describes considered system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13803" y="15343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973700"/>
                <a:ext cx="8568952" cy="69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73700"/>
                <a:ext cx="8568952" cy="6912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1549764"/>
                <a:ext cx="8712968" cy="698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49764"/>
                <a:ext cx="8712968" cy="6988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8591" y="2164680"/>
                <a:ext cx="8681881" cy="69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1" y="2164680"/>
                <a:ext cx="8681881" cy="6912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42726" y="2794028"/>
                <a:ext cx="4185258" cy="632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6" y="2794028"/>
                <a:ext cx="4185258" cy="6322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547664" y="3521754"/>
                <a:ext cx="4290469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𝑝𝑢𝑙𝑠𝑒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21754"/>
                <a:ext cx="4290469" cy="7087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A51D119F-866B-BF81-7633-CDB20554389C}"/>
                  </a:ext>
                </a:extLst>
              </p:cNvPr>
              <p:cNvSpPr/>
              <p:nvPr/>
            </p:nvSpPr>
            <p:spPr>
              <a:xfrm>
                <a:off x="251520" y="3498352"/>
                <a:ext cx="120238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1D119F-866B-BF81-7633-CDB205543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98352"/>
                <a:ext cx="120238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E2FD89F8-381D-FCFE-D68D-28F4C7658EB8}"/>
                  </a:ext>
                </a:extLst>
              </p:cNvPr>
              <p:cNvSpPr/>
              <p:nvPr/>
            </p:nvSpPr>
            <p:spPr>
              <a:xfrm>
                <a:off x="408506" y="4680518"/>
                <a:ext cx="2636807" cy="97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                          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𝐺𝑟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𝑧𝑖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FD89F8-381D-FCFE-D68D-28F4C7658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" y="4680518"/>
                <a:ext cx="2636807" cy="9779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E0462C-46FE-2DDF-D4EE-67EC8FDB51E4}"/>
              </a:ext>
            </a:extLst>
          </p:cNvPr>
          <p:cNvSpPr/>
          <p:nvPr/>
        </p:nvSpPr>
        <p:spPr>
          <a:xfrm>
            <a:off x="152401" y="973700"/>
            <a:ext cx="8794350" cy="327400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D8C23B0-720A-C87A-4A4A-D5D8249E0EB2}"/>
              </a:ext>
            </a:extLst>
          </p:cNvPr>
          <p:cNvSpPr/>
          <p:nvPr/>
        </p:nvSpPr>
        <p:spPr>
          <a:xfrm>
            <a:off x="323528" y="4701534"/>
            <a:ext cx="2636807" cy="95971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47868A2-0AE2-4B51-EBF2-9353C21C7131}"/>
              </a:ext>
            </a:extLst>
          </p:cNvPr>
          <p:cNvSpPr txBox="1">
            <a:spLocks/>
          </p:cNvSpPr>
          <p:nvPr/>
        </p:nvSpPr>
        <p:spPr>
          <a:xfrm>
            <a:off x="251520" y="4325694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field components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000F706-BFA5-F56D-7EBE-74A6F708F66B}"/>
                  </a:ext>
                </a:extLst>
              </p:cNvPr>
              <p:cNvSpPr txBox="1"/>
              <p:nvPr/>
            </p:nvSpPr>
            <p:spPr>
              <a:xfrm>
                <a:off x="3919752" y="4581128"/>
                <a:ext cx="1512168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00F706-BFA5-F56D-7EBE-74A6F708F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752" y="4581128"/>
                <a:ext cx="1512168" cy="391261"/>
              </a:xfrm>
              <a:prstGeom prst="rect">
                <a:avLst/>
              </a:prstGeom>
              <a:blipFill>
                <a:blip r:embed="rId10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006F508-56F8-AE0E-72F9-BAE0921A7205}"/>
                  </a:ext>
                </a:extLst>
              </p:cNvPr>
              <p:cNvSpPr txBox="1"/>
              <p:nvPr/>
            </p:nvSpPr>
            <p:spPr>
              <a:xfrm>
                <a:off x="3851920" y="6011996"/>
                <a:ext cx="5522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06F508-56F8-AE0E-72F9-BAE0921A7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011996"/>
                <a:ext cx="55223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E5F56565-E0CA-55FE-B19D-4235844E24F7}"/>
              </a:ext>
            </a:extLst>
          </p:cNvPr>
          <p:cNvSpPr txBox="1">
            <a:spLocks/>
          </p:cNvSpPr>
          <p:nvPr/>
        </p:nvSpPr>
        <p:spPr>
          <a:xfrm>
            <a:off x="5287904" y="4613726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components of magnetization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AD4772-76E1-2332-2CF5-35C3AF3DFD9D}"/>
                  </a:ext>
                </a:extLst>
              </p:cNvPr>
              <p:cNvSpPr txBox="1"/>
              <p:nvPr/>
            </p:nvSpPr>
            <p:spPr>
              <a:xfrm>
                <a:off x="3942703" y="54359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AD4772-76E1-2332-2CF5-35C3AF3DF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03" y="5435932"/>
                <a:ext cx="4320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05353899-2E66-E0CA-81B1-01C9531B6F23}"/>
              </a:ext>
            </a:extLst>
          </p:cNvPr>
          <p:cNvSpPr txBox="1">
            <a:spLocks/>
          </p:cNvSpPr>
          <p:nvPr/>
        </p:nvSpPr>
        <p:spPr>
          <a:xfrm>
            <a:off x="4315713" y="5445224"/>
            <a:ext cx="40914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Ferromagnetic resonance frequency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E2BFAE7-1FE6-139D-1A8D-C3E784A046A2}"/>
                  </a:ext>
                </a:extLst>
              </p:cNvPr>
              <p:cNvSpPr txBox="1"/>
              <p:nvPr/>
            </p:nvSpPr>
            <p:spPr>
              <a:xfrm>
                <a:off x="3942703" y="5661248"/>
                <a:ext cx="2963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E2BFAE7-1FE6-139D-1A8D-C3E784A0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03" y="5661248"/>
                <a:ext cx="29638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6FF7C35-A6FC-596C-CC6D-6720B0FC73F0}"/>
              </a:ext>
            </a:extLst>
          </p:cNvPr>
          <p:cNvSpPr txBox="1">
            <a:spLocks/>
          </p:cNvSpPr>
          <p:nvPr/>
        </p:nvSpPr>
        <p:spPr>
          <a:xfrm>
            <a:off x="4302743" y="5693846"/>
            <a:ext cx="40914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Gilbert damping parameter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FE5EB7D-7FB1-2D9B-258C-2E41ED835B2F}"/>
                  </a:ext>
                </a:extLst>
              </p:cNvPr>
              <p:cNvSpPr txBox="1"/>
              <p:nvPr/>
            </p:nvSpPr>
            <p:spPr>
              <a:xfrm>
                <a:off x="3929733" y="6237312"/>
                <a:ext cx="2963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E5EB7D-7FB1-2D9B-258C-2E41ED835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733" y="6237312"/>
                <a:ext cx="296388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960989AF-4456-A9B2-DDD8-E90C3C701D9F}"/>
              </a:ext>
            </a:extLst>
          </p:cNvPr>
          <p:cNvSpPr txBox="1">
            <a:spLocks/>
          </p:cNvSpPr>
          <p:nvPr/>
        </p:nvSpPr>
        <p:spPr>
          <a:xfrm>
            <a:off x="4302743" y="6237312"/>
            <a:ext cx="4644008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relation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Josephson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to magnetic energy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xmlns="" id="{04AC6FBF-0B3E-622F-DB19-8A569492C23B}"/>
              </a:ext>
            </a:extLst>
          </p:cNvPr>
          <p:cNvSpPr txBox="1">
            <a:spLocks/>
          </p:cNvSpPr>
          <p:nvPr/>
        </p:nvSpPr>
        <p:spPr>
          <a:xfrm>
            <a:off x="1331640" y="3660338"/>
            <a:ext cx="27049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A4A8D182-BD77-918A-39E8-ADD20F66B8E3}"/>
                  </a:ext>
                </a:extLst>
              </p:cNvPr>
              <p:cNvSpPr txBox="1"/>
              <p:nvPr/>
            </p:nvSpPr>
            <p:spPr>
              <a:xfrm>
                <a:off x="3851920" y="5157192"/>
                <a:ext cx="576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A8D182-BD77-918A-39E8-ADD20F66B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157192"/>
                <a:ext cx="576066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23658F0-A039-5245-8D21-0D178CA63770}"/>
                  </a:ext>
                </a:extLst>
              </p:cNvPr>
              <p:cNvSpPr txBox="1"/>
              <p:nvPr/>
            </p:nvSpPr>
            <p:spPr>
              <a:xfrm>
                <a:off x="3866860" y="4869160"/>
                <a:ext cx="565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3658F0-A039-5245-8D21-0D178CA63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60" y="4869160"/>
                <a:ext cx="565303" cy="369332"/>
              </a:xfrm>
              <a:prstGeom prst="rect">
                <a:avLst/>
              </a:prstGeom>
              <a:blipFill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C9B61A2-DC89-4D64-DAFD-FDD05F9EAC11}"/>
                  </a:ext>
                </a:extLst>
              </p:cNvPr>
              <p:cNvSpPr txBox="1"/>
              <p:nvPr/>
            </p:nvSpPr>
            <p:spPr>
              <a:xfrm>
                <a:off x="3860714" y="4310869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 2, 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9B61A2-DC89-4D64-DAFD-FDD05F9E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714" y="4310869"/>
                <a:ext cx="129614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2C314D87-731C-0CFE-D246-E3C08216AC89}"/>
              </a:ext>
            </a:extLst>
          </p:cNvPr>
          <p:cNvSpPr txBox="1">
            <a:spLocks/>
          </p:cNvSpPr>
          <p:nvPr/>
        </p:nvSpPr>
        <p:spPr>
          <a:xfrm>
            <a:off x="4999872" y="4293096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number of circuit branch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xmlns="" id="{327FB88F-B686-990D-E803-80B5B45E67B7}"/>
              </a:ext>
            </a:extLst>
          </p:cNvPr>
          <p:cNvSpPr txBox="1">
            <a:spLocks/>
          </p:cNvSpPr>
          <p:nvPr/>
        </p:nvSpPr>
        <p:spPr>
          <a:xfrm>
            <a:off x="4283970" y="5189790"/>
            <a:ext cx="23720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voltage in capacitance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9D628FE-1F2C-BBFD-DB07-44323DDE81C3}"/>
              </a:ext>
            </a:extLst>
          </p:cNvPr>
          <p:cNvSpPr txBox="1"/>
          <p:nvPr/>
        </p:nvSpPr>
        <p:spPr>
          <a:xfrm>
            <a:off x="4283970" y="4886126"/>
            <a:ext cx="2102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phase difference</a:t>
            </a:r>
            <a:endParaRPr lang="ru-RU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xmlns="" id="{EFBEE664-AC9B-D194-128D-26F2962D255B}"/>
              </a:ext>
            </a:extLst>
          </p:cNvPr>
          <p:cNvSpPr txBox="1">
            <a:spLocks/>
          </p:cNvSpPr>
          <p:nvPr/>
        </p:nvSpPr>
        <p:spPr>
          <a:xfrm>
            <a:off x="4286253" y="5981878"/>
            <a:ext cx="36710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spin orbit coupling parameter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24A9124-93A9-4772-265C-43A3D02261B9}"/>
                  </a:ext>
                </a:extLst>
              </p:cNvPr>
              <p:cNvSpPr txBox="1"/>
              <p:nvPr/>
            </p:nvSpPr>
            <p:spPr>
              <a:xfrm>
                <a:off x="152400" y="5723964"/>
                <a:ext cx="5244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24A9124-93A9-4772-265C-43A3D0226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23964"/>
                <a:ext cx="5244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7E150A2A-41B0-C4EF-72E1-BFCAE3B4D790}"/>
                  </a:ext>
                </a:extLst>
              </p:cNvPr>
              <p:cNvSpPr txBox="1"/>
              <p:nvPr/>
            </p:nvSpPr>
            <p:spPr>
              <a:xfrm>
                <a:off x="209898" y="6084004"/>
                <a:ext cx="259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150A2A-41B0-C4EF-72E1-BFCAE3B4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8" y="6084004"/>
                <a:ext cx="259389" cy="369332"/>
              </a:xfrm>
              <a:prstGeom prst="rect">
                <a:avLst/>
              </a:prstGeom>
              <a:blipFill>
                <a:blip r:embed="rId19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4DD2EB09-24D5-11A9-9098-A488C06D0491}"/>
                  </a:ext>
                </a:extLst>
              </p:cNvPr>
              <p:cNvSpPr txBox="1"/>
              <p:nvPr/>
            </p:nvSpPr>
            <p:spPr>
              <a:xfrm>
                <a:off x="192482" y="6372036"/>
                <a:ext cx="2963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DD2EB09-24D5-11A9-9098-A488C06D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2" y="6372036"/>
                <a:ext cx="296388" cy="369332"/>
              </a:xfrm>
              <a:prstGeom prst="rect">
                <a:avLst/>
              </a:prstGeom>
              <a:blipFill>
                <a:blip r:embed="rId20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8CD8F98A-2EAB-211D-8113-7B64C64BCF58}"/>
              </a:ext>
            </a:extLst>
          </p:cNvPr>
          <p:cNvSpPr txBox="1">
            <a:spLocks/>
          </p:cNvSpPr>
          <p:nvPr/>
        </p:nvSpPr>
        <p:spPr>
          <a:xfrm>
            <a:off x="539552" y="5752506"/>
            <a:ext cx="40914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eigenfrequency of LCR circuit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D02593-B4EB-3EE2-386B-E933CB17B48F}"/>
              </a:ext>
            </a:extLst>
          </p:cNvPr>
          <p:cNvSpPr txBox="1">
            <a:spLocks/>
          </p:cNvSpPr>
          <p:nvPr/>
        </p:nvSpPr>
        <p:spPr>
          <a:xfrm>
            <a:off x="552522" y="6093296"/>
            <a:ext cx="40914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capacitance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697286A0-064B-09D6-2765-B971C062172E}"/>
              </a:ext>
            </a:extLst>
          </p:cNvPr>
          <p:cNvSpPr txBox="1">
            <a:spLocks/>
          </p:cNvSpPr>
          <p:nvPr/>
        </p:nvSpPr>
        <p:spPr>
          <a:xfrm>
            <a:off x="539552" y="6413926"/>
            <a:ext cx="409148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resistance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8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524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System 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equatons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54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Текст 2">
                <a:extLst>
                  <a:ext uri="{FF2B5EF4-FFF2-40B4-BE49-F238E27FC236}">
                    <a16:creationId xmlns:a16="http://schemas.microsoft.com/office/drawing/2014/main" xmlns="" id="{0CCE22A5-9707-AD67-DDEE-1E49F7834B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928" y="769567"/>
                <a:ext cx="7408440" cy="399450"/>
              </a:xfrm>
              <a:prstGeom prst="rect">
                <a:avLst/>
              </a:prstGeom>
            </p:spPr>
            <p:txBody>
              <a:bodyPr/>
              <a:lstStyle/>
              <a:p>
                <a:pPr marL="273050" indent="-273050"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𝑝𝑢𝑙𝑠𝑒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alternating voltage pulse and defined as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following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Текст 2">
                <a:extLst>
                  <a:ext uri="{FF2B5EF4-FFF2-40B4-BE49-F238E27FC236}">
                    <a16:creationId xmlns:a16="http://schemas.microsoft.com/office/drawing/2014/main" id="{0CCE22A5-9707-AD67-DDEE-1E49F7834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8" y="769567"/>
                <a:ext cx="7408440" cy="399450"/>
              </a:xfrm>
              <a:prstGeom prst="rect">
                <a:avLst/>
              </a:prstGeom>
              <a:blipFill>
                <a:blip r:embed="rId2"/>
                <a:stretch>
                  <a:fillRect l="-658" t="-7576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G:\MONGOLIA\logov2.png">
            <a:extLst>
              <a:ext uri="{FF2B5EF4-FFF2-40B4-BE49-F238E27FC236}">
                <a16:creationId xmlns:a16="http://schemas.microsoft.com/office/drawing/2014/main" xmlns="" id="{D581249D-F184-36AF-750A-69397D3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56685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">
            <a:extLst>
              <a:ext uri="{FF2B5EF4-FFF2-40B4-BE49-F238E27FC236}">
                <a16:creationId xmlns:a16="http://schemas.microsoft.com/office/drawing/2014/main" xmlns="" id="{A5E7CF62-A2AC-5F0A-CE59-0F6E3BA322C4}"/>
              </a:ext>
            </a:extLst>
          </p:cNvPr>
          <p:cNvSpPr/>
          <p:nvPr/>
        </p:nvSpPr>
        <p:spPr>
          <a:xfrm>
            <a:off x="21665" y="12293"/>
            <a:ext cx="9144000" cy="687845"/>
          </a:xfrm>
          <a:prstGeom prst="roundRect">
            <a:avLst>
              <a:gd name="adj" fmla="val 17169"/>
            </a:avLst>
          </a:prstGeom>
          <a:gradFill>
            <a:gsLst>
              <a:gs pos="2000">
                <a:srgbClr val="BCD6ED">
                  <a:alpha val="29000"/>
                </a:srgbClr>
              </a:gs>
              <a:gs pos="100000">
                <a:srgbClr val="212175">
                  <a:alpha val="31000"/>
                </a:srgbClr>
              </a:gs>
            </a:gsLst>
            <a:lin ang="3255681"/>
          </a:gradFill>
          <a:ln w="25400">
            <a:miter lim="400000"/>
          </a:ln>
        </p:spPr>
        <p:txBody>
          <a:bodyPr tIns="91439" bIns="91439" anchor="ctr"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FE9DA2AC-2F83-C27C-B4A8-A28075CDB454}"/>
                  </a:ext>
                </a:extLst>
              </p:cNvPr>
              <p:cNvSpPr/>
              <p:nvPr/>
            </p:nvSpPr>
            <p:spPr>
              <a:xfrm>
                <a:off x="899592" y="1303143"/>
                <a:ext cx="5981317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𝑝𝑢𝑙𝑠𝑒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𝑝𝑢𝑙𝑠𝑒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/2)&lt;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&lt;(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/2)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0,                 </m:t>
                                </m:r>
                                <m:d>
                                  <m:dPr>
                                    <m:ctrlPr>
                                      <a:rPr lang="ru-RU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FE9DA2AC-2F83-C27C-B4A8-A28075CD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03143"/>
                <a:ext cx="5981317" cy="1117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1F339F0-3635-3D06-9EF4-F85AF8751EDC}"/>
                  </a:ext>
                </a:extLst>
              </p:cNvPr>
              <p:cNvSpPr txBox="1"/>
              <p:nvPr/>
            </p:nvSpPr>
            <p:spPr>
              <a:xfrm>
                <a:off x="566151" y="2686707"/>
                <a:ext cx="4054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F339F0-3635-3D06-9EF4-F85AF8751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1" y="2686707"/>
                <a:ext cx="40544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7C50BF0-72B0-23C9-4AA1-FD6FD363CF8A}"/>
                  </a:ext>
                </a:extLst>
              </p:cNvPr>
              <p:cNvSpPr txBox="1"/>
              <p:nvPr/>
            </p:nvSpPr>
            <p:spPr>
              <a:xfrm>
                <a:off x="566151" y="3027070"/>
                <a:ext cx="3334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C50BF0-72B0-23C9-4AA1-FD6FD363C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51" y="3027070"/>
                <a:ext cx="333441" cy="369332"/>
              </a:xfrm>
              <a:prstGeom prst="rect">
                <a:avLst/>
              </a:prstGeom>
              <a:blipFill>
                <a:blip r:embed="rId6"/>
                <a:stretch>
                  <a:fillRect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BB3AC07-E5A8-D0DF-DBB7-161D0C836327}"/>
              </a:ext>
            </a:extLst>
          </p:cNvPr>
          <p:cNvSpPr txBox="1">
            <a:spLocks/>
          </p:cNvSpPr>
          <p:nvPr/>
        </p:nvSpPr>
        <p:spPr>
          <a:xfrm>
            <a:off x="899592" y="2687369"/>
            <a:ext cx="5832648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time interval center, where is applied pulse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CB41B81C-9D84-D84F-0982-A4D094E76313}"/>
              </a:ext>
            </a:extLst>
          </p:cNvPr>
          <p:cNvSpPr txBox="1">
            <a:spLocks/>
          </p:cNvSpPr>
          <p:nvPr/>
        </p:nvSpPr>
        <p:spPr>
          <a:xfrm>
            <a:off x="1331640" y="3326225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frequency of pulse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A99239F-EF2E-FC94-7B78-3F81A62DBFA8}"/>
                  </a:ext>
                </a:extLst>
              </p:cNvPr>
              <p:cNvSpPr txBox="1"/>
              <p:nvPr/>
            </p:nvSpPr>
            <p:spPr>
              <a:xfrm>
                <a:off x="430714" y="3284984"/>
                <a:ext cx="108177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𝑝𝑢𝑙𝑠𝑒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99239F-EF2E-FC94-7B78-3F81A62DB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" y="3284984"/>
                <a:ext cx="1081772" cy="390748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24B88FD-CF67-560D-5FB6-2F5FD6D6BA69}"/>
                  </a:ext>
                </a:extLst>
              </p:cNvPr>
              <p:cNvSpPr txBox="1"/>
              <p:nvPr/>
            </p:nvSpPr>
            <p:spPr>
              <a:xfrm>
                <a:off x="602154" y="3645024"/>
                <a:ext cx="2614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4B88FD-CF67-560D-5FB6-2F5FD6D6B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4" y="3645024"/>
                <a:ext cx="261433" cy="369332"/>
              </a:xfrm>
              <a:prstGeom prst="rect">
                <a:avLst/>
              </a:prstGeom>
              <a:blipFill>
                <a:blip r:embed="rId8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40E43031-F136-127B-D45E-D69D5BFD4A2A}"/>
              </a:ext>
            </a:extLst>
          </p:cNvPr>
          <p:cNvSpPr txBox="1">
            <a:spLocks/>
          </p:cNvSpPr>
          <p:nvPr/>
        </p:nvSpPr>
        <p:spPr>
          <a:xfrm>
            <a:off x="899592" y="2996952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duration of time of pulse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1FEE770E-711D-E47F-918A-B003AA7562D7}"/>
              </a:ext>
            </a:extLst>
          </p:cNvPr>
          <p:cNvSpPr txBox="1">
            <a:spLocks/>
          </p:cNvSpPr>
          <p:nvPr/>
        </p:nvSpPr>
        <p:spPr>
          <a:xfrm>
            <a:off x="833528" y="3645024"/>
            <a:ext cx="3024336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Amplitude of pulse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5AEB1BBC-B298-3087-A502-C8A8CC80438A}"/>
              </a:ext>
            </a:extLst>
          </p:cNvPr>
          <p:cNvSpPr txBox="1">
            <a:spLocks/>
          </p:cNvSpPr>
          <p:nvPr/>
        </p:nvSpPr>
        <p:spPr>
          <a:xfrm>
            <a:off x="2843808" y="4197504"/>
            <a:ext cx="3888432" cy="3994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for system of equations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015C31E-2A5D-B168-3040-976DE7EF0C36}"/>
                  </a:ext>
                </a:extLst>
              </p:cNvPr>
              <p:cNvSpPr txBox="1"/>
              <p:nvPr/>
            </p:nvSpPr>
            <p:spPr>
              <a:xfrm>
                <a:off x="2262240" y="4577054"/>
                <a:ext cx="5180202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15C31E-2A5D-B168-3040-976DE7EF0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40" y="4577054"/>
                <a:ext cx="5180202" cy="391261"/>
              </a:xfrm>
              <a:prstGeom prst="rect">
                <a:avLst/>
              </a:prstGeom>
              <a:blipFill rotWithShape="1">
                <a:blip r:embed="rId9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5D332E4D-FEFD-F905-5849-08C243B9CC01}"/>
              </a:ext>
            </a:extLst>
          </p:cNvPr>
          <p:cNvSpPr/>
          <p:nvPr/>
        </p:nvSpPr>
        <p:spPr>
          <a:xfrm>
            <a:off x="2123728" y="4173769"/>
            <a:ext cx="5328592" cy="77013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xmlns="" id="{881D1CE9-DBA2-53E9-23E2-BE134BAEC53C}"/>
              </a:ext>
            </a:extLst>
          </p:cNvPr>
          <p:cNvSpPr txBox="1">
            <a:spLocks/>
          </p:cNvSpPr>
          <p:nvPr/>
        </p:nvSpPr>
        <p:spPr>
          <a:xfrm>
            <a:off x="325624" y="5428870"/>
            <a:ext cx="8492752" cy="77013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numerically solved system of equations using  Fourth order Runge-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method, where time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t=0.005. The calculation accuracy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about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6">
            <a:extLst>
              <a:ext uri="{FF2B5EF4-FFF2-40B4-BE49-F238E27FC236}">
                <a16:creationId xmlns="" xmlns:a16="http://schemas.microsoft.com/office/drawing/2014/main" id="{BDEC939E-BFB1-F9DC-7005-8C28FFB5EDEC}"/>
              </a:ext>
            </a:extLst>
          </p:cNvPr>
          <p:cNvSpPr txBox="1">
            <a:spLocks/>
          </p:cNvSpPr>
          <p:nvPr/>
        </p:nvSpPr>
        <p:spPr>
          <a:xfrm>
            <a:off x="8532440" y="6225979"/>
            <a:ext cx="523533" cy="609601"/>
          </a:xfrm>
          <a:prstGeom prst="roundRect">
            <a:avLst>
              <a:gd name="adj" fmla="val 45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defPPr>
              <a:defRPr lang="ru-RU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D8F03-95FA-48AB-93F3-B6F9D3B03EA1}" type="slidenum">
              <a:rPr lang="ru-RU" sz="2667" b="1">
                <a:solidFill>
                  <a:srgbClr val="002060"/>
                </a:solidFill>
                <a:latin typeface="Book Antiqua" panose="02040602050305030304" pitchFamily="18" charset="0"/>
              </a:rPr>
              <a:pPr>
                <a:defRPr/>
              </a:pPr>
              <a:t>9</a:t>
            </a:fld>
            <a:endParaRPr lang="ru-RU" sz="2667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29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1397</Words>
  <Application>Microsoft Office PowerPoint</Application>
  <PresentationFormat>Экран (4:3)</PresentationFormat>
  <Paragraphs>123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Simulation of a controllable magnetization reversal in a chain of Phi-0 junctions by an alternating voltage pulse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ilhom</dc:creator>
  <cp:lastModifiedBy>Адиба Рахмонова</cp:lastModifiedBy>
  <cp:revision>1344</cp:revision>
  <dcterms:created xsi:type="dcterms:W3CDTF">2009-11-04T18:19:33Z</dcterms:created>
  <dcterms:modified xsi:type="dcterms:W3CDTF">2024-11-19T10:03:34Z</dcterms:modified>
</cp:coreProperties>
</file>