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9" r:id="rId2"/>
    <p:sldId id="257" r:id="rId3"/>
    <p:sldId id="270" r:id="rId4"/>
    <p:sldId id="284" r:id="rId5"/>
    <p:sldId id="351" r:id="rId6"/>
    <p:sldId id="273" r:id="rId7"/>
    <p:sldId id="285" r:id="rId8"/>
    <p:sldId id="286" r:id="rId9"/>
    <p:sldId id="312" r:id="rId10"/>
    <p:sldId id="352" r:id="rId11"/>
    <p:sldId id="353" r:id="rId12"/>
    <p:sldId id="275" r:id="rId13"/>
    <p:sldId id="302" r:id="rId14"/>
    <p:sldId id="297" r:id="rId15"/>
    <p:sldId id="272" r:id="rId16"/>
    <p:sldId id="313" r:id="rId17"/>
    <p:sldId id="28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7" autoAdjust="0"/>
    <p:restoredTop sz="94762" autoAdjust="0"/>
  </p:normalViewPr>
  <p:slideViewPr>
    <p:cSldViewPr snapToGrid="0">
      <p:cViewPr varScale="1">
        <p:scale>
          <a:sx n="121" d="100"/>
          <a:sy n="121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B3F1C-B5CF-41C3-B11A-3DAD2087D2A2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B625C-97B7-4873-B1DE-B54BCB245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0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5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2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4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9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1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5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53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4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3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3CB3-5D5E-445E-A331-2CB356D93B0E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4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25.w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6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6.wmf"/><Relationship Id="rId3" Type="http://schemas.openxmlformats.org/officeDocument/2006/relationships/image" Target="../media/image25.wmf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7.wmf"/><Relationship Id="rId5" Type="http://schemas.openxmlformats.org/officeDocument/2006/relationships/image" Target="../media/image22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47.gif"/><Relationship Id="rId5" Type="http://schemas.openxmlformats.org/officeDocument/2006/relationships/image" Target="../media/image43.wmf"/><Relationship Id="rId10" Type="http://schemas.openxmlformats.org/officeDocument/2006/relationships/image" Target="../media/image46.gi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oleObject" Target="../embeddings/oleObject43.bin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9.wmf"/><Relationship Id="rId9" Type="http://schemas.openxmlformats.org/officeDocument/2006/relationships/image" Target="../media/image5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1.e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-175066"/>
            <a:ext cx="12191998" cy="1683695"/>
            <a:chOff x="-1" y="-175066"/>
            <a:chExt cx="12191998" cy="1683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46696E-0614-FFE5-6D71-65C6E7062D06}"/>
                </a:ext>
              </a:extLst>
            </p:cNvPr>
            <p:cNvGrpSpPr/>
            <p:nvPr/>
          </p:nvGrpSpPr>
          <p:grpSpPr>
            <a:xfrm>
              <a:off x="-1" y="-175066"/>
              <a:ext cx="12191998" cy="1683695"/>
              <a:chOff x="-1" y="-175066"/>
              <a:chExt cx="12191998" cy="1683695"/>
            </a:xfrm>
          </p:grpSpPr>
          <p:pic>
            <p:nvPicPr>
              <p:cNvPr id="7" name="Рисунок 1">
                <a:extLst>
                  <a:ext uri="{FF2B5EF4-FFF2-40B4-BE49-F238E27FC236}">
                    <a16:creationId xmlns:a16="http://schemas.microsoft.com/office/drawing/2014/main" id="{520E0EE7-506A-34A9-34E7-556242665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1" y="1"/>
                <a:ext cx="12191998" cy="150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4D59D3E7-1075-C764-1126-01CDDB719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2537" y="-175066"/>
                <a:ext cx="2153594" cy="1170119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45" y="-60568"/>
              <a:ext cx="942095" cy="90379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CE8365-C53C-3656-C99D-0F0376738B69}"/>
              </a:ext>
            </a:extLst>
          </p:cNvPr>
          <p:cNvSpPr txBox="1"/>
          <p:nvPr/>
        </p:nvSpPr>
        <p:spPr>
          <a:xfrm>
            <a:off x="-1" y="2242314"/>
            <a:ext cx="12191997" cy="1107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40"/>
              </a:lnSpc>
              <a:spcAft>
                <a:spcPts val="600"/>
              </a:spcAft>
            </a:pP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a method for numerical solution of a time-dependent Schrödinger </a:t>
            </a: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 based on Lee-Trotter-Suzuki formula.</a:t>
            </a: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2CFED-EA08-8998-09ED-756E7B345E7B}"/>
              </a:ext>
            </a:extLst>
          </p:cNvPr>
          <p:cNvSpPr txBox="1"/>
          <p:nvPr/>
        </p:nvSpPr>
        <p:spPr>
          <a:xfrm>
            <a:off x="4941317" y="4238828"/>
            <a:ext cx="230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 Zakharov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F6443-84FE-E9AE-9C47-9D1334093252}"/>
              </a:ext>
            </a:extLst>
          </p:cNvPr>
          <p:cNvSpPr txBox="1"/>
          <p:nvPr/>
        </p:nvSpPr>
        <p:spPr>
          <a:xfrm>
            <a:off x="5585875" y="4721909"/>
            <a:ext cx="1020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FLNP, JINR</a:t>
            </a:r>
            <a:endParaRPr lang="ru-R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07258-718B-E41E-ACF1-88D68F1895A6}"/>
              </a:ext>
            </a:extLst>
          </p:cNvPr>
          <p:cNvSpPr txBox="1"/>
          <p:nvPr/>
        </p:nvSpPr>
        <p:spPr>
          <a:xfrm>
            <a:off x="1779559" y="6264166"/>
            <a:ext cx="86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 was supported by the Russian Science Foundation under grant no. 20-11-20257.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7270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FA4F-BE98-562E-1BE8-CF2431C27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C3C3E8AB-1873-2D4F-B347-F029736B6D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9472" y="2968168"/>
          <a:ext cx="5308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495000" progId="Equation.DSMT4">
                  <p:embed/>
                </p:oleObj>
              </mc:Choice>
              <mc:Fallback>
                <p:oleObj name="Equation" r:id="rId2" imgW="5308560" imgH="4950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14B9627A-9525-0401-8FC0-E5E834026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9472" y="2968168"/>
                        <a:ext cx="5308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B8B9F07C-9818-3D12-6D8D-4CCCB0977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1196" y="169171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0" imgH="685800" progId="Equation.DSMT4">
                  <p:embed/>
                </p:oleObj>
              </mc:Choice>
              <mc:Fallback>
                <p:oleObj name="Equation" r:id="rId4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1196" y="169171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2FCB8DFD-5ECE-432E-C3F8-290261A96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5952" y="2353756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2216" imgH="447856" progId="Equation.DSMT4">
                  <p:embed/>
                </p:oleObj>
              </mc:Choice>
              <mc:Fallback>
                <p:oleObj name="Equation" r:id="rId6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25952" y="2353756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04BAA419-210B-373C-2899-81470C2710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1228074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91160" imgH="406080" progId="Equation.DSMT4">
                  <p:embed/>
                </p:oleObj>
              </mc:Choice>
              <mc:Fallback>
                <p:oleObj name="Equation" r:id="rId8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821" y="1228074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7BF5840-30D2-8F64-81EF-989C9B3FE81F}"/>
              </a:ext>
            </a:extLst>
          </p:cNvPr>
          <p:cNvCxnSpPr>
            <a:cxnSpLocks/>
          </p:cNvCxnSpPr>
          <p:nvPr/>
        </p:nvCxnSpPr>
        <p:spPr>
          <a:xfrm>
            <a:off x="861978" y="1836751"/>
            <a:ext cx="0" cy="106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B813373-3D3B-12E9-2816-98E835FC4AEC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457692F-81AF-4614-E485-F804F79BFC5C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</a:t>
            </a:r>
            <a:r>
              <a:rPr lang="ru-RU" dirty="0"/>
              <a:t>0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20EE000-337B-B9AE-6234-D01A3FFBE9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5510" y="3876664"/>
          <a:ext cx="5283201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83000" imgH="482400" progId="Equation.DSMT4">
                  <p:embed/>
                </p:oleObj>
              </mc:Choice>
              <mc:Fallback>
                <p:oleObj name="Equation" r:id="rId10" imgW="5283000" imgH="4824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A62673E-491D-821F-344C-B53FFF871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05510" y="3876664"/>
                        <a:ext cx="5283201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75A383-E630-A4D3-EE19-7F43DB528638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2BA93-6C40-3914-292B-6B7B7CA4446E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FA26B-4E16-AB83-A232-8E8AB2EFBAFA}"/>
              </a:ext>
            </a:extLst>
          </p:cNvPr>
          <p:cNvSpPr txBox="1"/>
          <p:nvPr/>
        </p:nvSpPr>
        <p:spPr>
          <a:xfrm>
            <a:off x="8288073" y="1258505"/>
            <a:ext cx="406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5B1822-B89B-1B64-7EA3-CFBCAE2EC2F5}"/>
              </a:ext>
            </a:extLst>
          </p:cNvPr>
          <p:cNvSpPr txBox="1"/>
          <p:nvPr/>
        </p:nvSpPr>
        <p:spPr>
          <a:xfrm>
            <a:off x="728408" y="3012909"/>
            <a:ext cx="2400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Use BCH formulae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EA478-5306-4254-8FC0-425D7F1836D4}"/>
              </a:ext>
            </a:extLst>
          </p:cNvPr>
          <p:cNvSpPr txBox="1"/>
          <p:nvPr/>
        </p:nvSpPr>
        <p:spPr>
          <a:xfrm>
            <a:off x="2213882" y="3547296"/>
            <a:ext cx="446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N</a:t>
            </a:r>
            <a:r>
              <a:rPr lang="ru-RU" dirty="0" err="1">
                <a:latin typeface="Comic Sans MS" panose="030F0702030302020204" pitchFamily="66" charset="0"/>
              </a:rPr>
              <a:t>eglect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all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terms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up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to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the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fifth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order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3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91F33-C736-8D2F-D932-90768F54C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6B655940-9CE7-CAC4-3D80-B4FB566634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9472" y="2968168"/>
          <a:ext cx="5308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495000" progId="Equation.DSMT4">
                  <p:embed/>
                </p:oleObj>
              </mc:Choice>
              <mc:Fallback>
                <p:oleObj name="Equation" r:id="rId2" imgW="5308560" imgH="4950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14B9627A-9525-0401-8FC0-E5E834026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9472" y="2968168"/>
                        <a:ext cx="5308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EB09FDC8-E4BE-E068-80B2-50E47772A1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1196" y="169171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0" imgH="685800" progId="Equation.DSMT4">
                  <p:embed/>
                </p:oleObj>
              </mc:Choice>
              <mc:Fallback>
                <p:oleObj name="Equation" r:id="rId4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1196" y="169171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634B5B12-F6AC-74CA-98FB-F7B8B6E91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5952" y="2353756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2216" imgH="447856" progId="Equation.DSMT4">
                  <p:embed/>
                </p:oleObj>
              </mc:Choice>
              <mc:Fallback>
                <p:oleObj name="Equation" r:id="rId6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25952" y="2353756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CE71BF7D-8A10-19EA-C9DC-F68702CE6D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1228074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91160" imgH="406080" progId="Equation.DSMT4">
                  <p:embed/>
                </p:oleObj>
              </mc:Choice>
              <mc:Fallback>
                <p:oleObj name="Equation" r:id="rId8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821" y="1228074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D04379D-4C9F-BA17-8A99-E4AE385234C7}"/>
              </a:ext>
            </a:extLst>
          </p:cNvPr>
          <p:cNvCxnSpPr>
            <a:cxnSpLocks/>
          </p:cNvCxnSpPr>
          <p:nvPr/>
        </p:nvCxnSpPr>
        <p:spPr>
          <a:xfrm>
            <a:off x="861978" y="1836751"/>
            <a:ext cx="0" cy="106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A000533F-3213-20C4-49EA-479F686C69DA}"/>
              </a:ext>
            </a:extLst>
          </p:cNvPr>
          <p:cNvCxnSpPr>
            <a:cxnSpLocks/>
          </p:cNvCxnSpPr>
          <p:nvPr/>
        </p:nvCxnSpPr>
        <p:spPr>
          <a:xfrm>
            <a:off x="861978" y="3579051"/>
            <a:ext cx="0" cy="176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95EEAEC2-1639-B57C-F76F-D775B71E2B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5436849"/>
          <a:ext cx="838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1880" imgH="838080" progId="Equation.DSMT4">
                  <p:embed/>
                </p:oleObj>
              </mc:Choice>
              <mc:Fallback>
                <p:oleObj name="Equation" r:id="rId10" imgW="8381880" imgH="838080" progId="Equation.DSMT4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E44D1544-95DB-6A89-44D0-D8667ACF8C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4821" y="5436849"/>
                        <a:ext cx="8382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162D9CE-F661-4CB2-416F-AEE12792356B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18C633D-A6EC-55BB-2AD1-722FF7F18E05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</a:t>
            </a:r>
            <a:r>
              <a:rPr lang="ru-RU" dirty="0"/>
              <a:t>0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C1B2AD1-655F-B43F-79EA-705E105C76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5510" y="3876664"/>
          <a:ext cx="5283201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283000" imgH="482400" progId="Equation.DSMT4">
                  <p:embed/>
                </p:oleObj>
              </mc:Choice>
              <mc:Fallback>
                <p:oleObj name="Equation" r:id="rId12" imgW="5283000" imgH="4824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A62673E-491D-821F-344C-B53FFF871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05510" y="3876664"/>
                        <a:ext cx="5283201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FC08D31-FA2B-907D-092A-2D6DDB185B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5510" y="4416509"/>
          <a:ext cx="467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73520" imgH="787320" progId="Equation.DSMT4">
                  <p:embed/>
                </p:oleObj>
              </mc:Choice>
              <mc:Fallback>
                <p:oleObj name="Equation" r:id="rId14" imgW="4673520" imgH="7873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D8B0899-5FCD-3F01-0861-32413F10C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05510" y="4416509"/>
                        <a:ext cx="46736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EBA0A6-B12C-24A3-6BC6-B5AD6047F8A1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1F6B3-32F9-4484-8034-8F71B5CD4A63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931BE-668B-D623-9985-CB5C9F9D756A}"/>
              </a:ext>
            </a:extLst>
          </p:cNvPr>
          <p:cNvSpPr txBox="1"/>
          <p:nvPr/>
        </p:nvSpPr>
        <p:spPr>
          <a:xfrm>
            <a:off x="8656406" y="6374360"/>
            <a:ext cx="292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Comic Sans MS" panose="030F0702030302020204" pitchFamily="66" charset="0"/>
              </a:rPr>
              <a:t>Fourth </a:t>
            </a:r>
            <a:r>
              <a:rPr lang="ru-RU" sz="1600" b="1" dirty="0" err="1">
                <a:latin typeface="Comic Sans MS" panose="030F0702030302020204" pitchFamily="66" charset="0"/>
              </a:rPr>
              <a:t>order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of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accuracy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A8BA5-FD66-1B00-B363-C0262CF37C5E}"/>
              </a:ext>
            </a:extLst>
          </p:cNvPr>
          <p:cNvSpPr txBox="1"/>
          <p:nvPr/>
        </p:nvSpPr>
        <p:spPr>
          <a:xfrm>
            <a:off x="6508839" y="4595094"/>
            <a:ext cx="355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Approximation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condition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C5A2F-F082-ECA3-C9EE-409CFE97935E}"/>
              </a:ext>
            </a:extLst>
          </p:cNvPr>
          <p:cNvSpPr txBox="1"/>
          <p:nvPr/>
        </p:nvSpPr>
        <p:spPr>
          <a:xfrm>
            <a:off x="8288073" y="1258505"/>
            <a:ext cx="406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7BBBC-6079-AA87-A772-99FB9CD74C0A}"/>
              </a:ext>
            </a:extLst>
          </p:cNvPr>
          <p:cNvSpPr txBox="1"/>
          <p:nvPr/>
        </p:nvSpPr>
        <p:spPr>
          <a:xfrm>
            <a:off x="728408" y="3012909"/>
            <a:ext cx="2400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Use BCH formulae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9C079-F6D1-AB56-6E82-052F5B3959C3}"/>
              </a:ext>
            </a:extLst>
          </p:cNvPr>
          <p:cNvSpPr txBox="1"/>
          <p:nvPr/>
        </p:nvSpPr>
        <p:spPr>
          <a:xfrm>
            <a:off x="2213882" y="3547296"/>
            <a:ext cx="446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N</a:t>
            </a:r>
            <a:r>
              <a:rPr lang="ru-RU" dirty="0" err="1">
                <a:latin typeface="Comic Sans MS" panose="030F0702030302020204" pitchFamily="66" charset="0"/>
              </a:rPr>
              <a:t>eglect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all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terms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up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to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the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fifth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order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7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D86D6FE1-6A4B-BDA0-8B29-FC4A3F77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25ACFCB-CDDB-CCE5-565E-9E37B650B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82244"/>
              </p:ext>
            </p:extLst>
          </p:nvPr>
        </p:nvGraphicFramePr>
        <p:xfrm>
          <a:off x="1830597" y="1117460"/>
          <a:ext cx="4622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22760" imgH="812520" progId="Equation.DSMT4">
                  <p:embed/>
                </p:oleObj>
              </mc:Choice>
              <mc:Fallback>
                <p:oleObj name="Equation" r:id="rId2" imgW="4622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0597" y="1117460"/>
                        <a:ext cx="46228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BA51592-2C30-2AA5-6554-96061F6B1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46439"/>
              </p:ext>
            </p:extLst>
          </p:nvPr>
        </p:nvGraphicFramePr>
        <p:xfrm>
          <a:off x="1830388" y="2076450"/>
          <a:ext cx="6477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760" imgH="812520" progId="Equation.DSMT4">
                  <p:embed/>
                </p:oleObj>
              </mc:Choice>
              <mc:Fallback>
                <p:oleObj name="Equation" r:id="rId4" imgW="6476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0388" y="2076450"/>
                        <a:ext cx="64770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8C8B5599-79B2-4514-2225-71A4ABE7D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883040"/>
              </p:ext>
            </p:extLst>
          </p:nvPr>
        </p:nvGraphicFramePr>
        <p:xfrm>
          <a:off x="1830597" y="3030360"/>
          <a:ext cx="6756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56120" imgH="812520" progId="Equation.DSMT4">
                  <p:embed/>
                </p:oleObj>
              </mc:Choice>
              <mc:Fallback>
                <p:oleObj name="Equation" r:id="rId6" imgW="675612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0597" y="3030360"/>
                        <a:ext cx="6756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8B774B8-0FA6-E70E-5929-A68CF5A21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2093"/>
              </p:ext>
            </p:extLst>
          </p:nvPr>
        </p:nvGraphicFramePr>
        <p:xfrm>
          <a:off x="1830597" y="4085249"/>
          <a:ext cx="66929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92760" imgH="812520" progId="Equation.DSMT4">
                  <p:embed/>
                </p:oleObj>
              </mc:Choice>
              <mc:Fallback>
                <p:oleObj name="Equation" r:id="rId8" imgW="6692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30597" y="4085249"/>
                        <a:ext cx="66929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C069497D-3722-F2B8-0FE4-A85C86EF20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700134"/>
              </p:ext>
            </p:extLst>
          </p:nvPr>
        </p:nvGraphicFramePr>
        <p:xfrm>
          <a:off x="1830597" y="5100402"/>
          <a:ext cx="69342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933960" imgH="812520" progId="Equation.DSMT4">
                  <p:embed/>
                </p:oleObj>
              </mc:Choice>
              <mc:Fallback>
                <p:oleObj name="Equation" r:id="rId10" imgW="69339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30597" y="5100402"/>
                        <a:ext cx="69342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86A1AA-4AC5-B626-EFD1-87904774BBC7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795930-D828-D872-6654-7F30AF3B7DB7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6/1</a:t>
            </a:r>
            <a:r>
              <a:rPr lang="ru-RU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A9D02-937B-1C28-08B8-FEBE6A07F9B7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24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543F4EF-0B22-E109-5329-2D71A993E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311472"/>
              </p:ext>
            </p:extLst>
          </p:nvPr>
        </p:nvGraphicFramePr>
        <p:xfrm>
          <a:off x="4181475" y="1761463"/>
          <a:ext cx="756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569000" imgH="419040" progId="Equation.DSMT4">
                  <p:embed/>
                </p:oleObj>
              </mc:Choice>
              <mc:Fallback>
                <p:oleObj name="Equation" r:id="rId2" imgW="7569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81475" y="1761463"/>
                        <a:ext cx="7569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2295F81-3199-3B32-3C49-5F5E6C854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04214"/>
              </p:ext>
            </p:extLst>
          </p:nvPr>
        </p:nvGraphicFramePr>
        <p:xfrm>
          <a:off x="377178" y="793311"/>
          <a:ext cx="2540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380880" progId="Equation.DSMT4">
                  <p:embed/>
                </p:oleObj>
              </mc:Choice>
              <mc:Fallback>
                <p:oleObj name="Equation" r:id="rId4" imgW="25398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178" y="793311"/>
                        <a:ext cx="2540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1E0EDA5-5F64-3DC4-EBF9-3F842BE896B0}"/>
              </a:ext>
            </a:extLst>
          </p:cNvPr>
          <p:cNvCxnSpPr>
            <a:cxnSpLocks/>
          </p:cNvCxnSpPr>
          <p:nvPr/>
        </p:nvCxnSpPr>
        <p:spPr>
          <a:xfrm>
            <a:off x="2972365" y="1181915"/>
            <a:ext cx="1209110" cy="75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14268D-AA82-F7A4-5E9B-6AD1BBA99F7A}"/>
              </a:ext>
            </a:extLst>
          </p:cNvPr>
          <p:cNvSpPr txBox="1"/>
          <p:nvPr/>
        </p:nvSpPr>
        <p:spPr>
          <a:xfrm>
            <a:off x="246132" y="5923367"/>
            <a:ext cx="81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Obtain a system of nonlinear algebraic equations </a:t>
            </a:r>
          </a:p>
          <a:p>
            <a:r>
              <a:rPr lang="en-US" sz="2400" b="1" dirty="0"/>
              <a:t>for determining unknowns</a:t>
            </a:r>
            <a:r>
              <a:rPr lang="ru-RU" sz="2400" b="1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en-GB" sz="2400" b="1" baseline="-25000" dirty="0">
                <a:solidFill>
                  <a:srgbClr val="C00000"/>
                </a:solidFill>
              </a:rPr>
              <a:t>0</a:t>
            </a:r>
            <a:r>
              <a:rPr lang="ru-RU" sz="2400" b="1" dirty="0"/>
              <a:t>,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ru-RU" sz="2400" b="1" baseline="-25000" dirty="0">
                <a:solidFill>
                  <a:srgbClr val="C00000"/>
                </a:solidFill>
              </a:rPr>
              <a:t>1</a:t>
            </a:r>
            <a:r>
              <a:rPr lang="ru-RU" sz="2400" b="1" dirty="0"/>
              <a:t>,</a:t>
            </a:r>
            <a:r>
              <a:rPr lang="en-GB" sz="2400" b="1" dirty="0"/>
              <a:t>…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en-GB" sz="2400" b="1" baseline="-25000" dirty="0">
                <a:solidFill>
                  <a:srgbClr val="C00000"/>
                </a:solidFill>
              </a:rPr>
              <a:t>m</a:t>
            </a:r>
            <a:r>
              <a:rPr lang="en-GB" sz="2400" b="1" dirty="0"/>
              <a:t> </a:t>
            </a:r>
            <a:endParaRPr lang="ru-RU" sz="2400" b="1" dirty="0"/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D86D6FE1-6A4B-BDA0-8B29-FC4A3F77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C86A1AA-4AC5-B626-EFD1-87904774BBC7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CC9E540-B003-C8C8-9BDE-299A0C36DFCA}"/>
              </a:ext>
            </a:extLst>
          </p:cNvPr>
          <p:cNvSpPr txBox="1"/>
          <p:nvPr/>
        </p:nvSpPr>
        <p:spPr>
          <a:xfrm>
            <a:off x="0" y="0"/>
            <a:ext cx="8749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 optimization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5444" y="724232"/>
            <a:ext cx="6131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</a:t>
            </a:r>
            <a:r>
              <a:rPr lang="ru-RU" sz="2400" b="1" dirty="0" err="1"/>
              <a:t>ompose</a:t>
            </a:r>
            <a:r>
              <a:rPr lang="ru-RU" sz="2400" b="1" dirty="0"/>
              <a:t> a </a:t>
            </a:r>
            <a:r>
              <a:rPr lang="ru-RU" sz="2400" b="1" dirty="0" err="1"/>
              <a:t>symmetrical</a:t>
            </a:r>
            <a:r>
              <a:rPr lang="ru-RU" sz="2400" b="1" dirty="0"/>
              <a:t> </a:t>
            </a:r>
            <a:r>
              <a:rPr lang="ru-RU" sz="2400" b="1" dirty="0" err="1"/>
              <a:t>construction</a:t>
            </a:r>
            <a:r>
              <a:rPr lang="ru-RU" sz="2400" b="1" dirty="0"/>
              <a:t> </a:t>
            </a:r>
            <a:r>
              <a:rPr lang="ru-RU" sz="2400" b="1" dirty="0" err="1"/>
              <a:t>from</a:t>
            </a:r>
            <a:r>
              <a:rPr lang="ru-RU" sz="2400" b="1" dirty="0"/>
              <a:t> a </a:t>
            </a:r>
            <a:r>
              <a:rPr lang="ru-RU" sz="2400" b="1" dirty="0" err="1"/>
              <a:t>variety</a:t>
            </a:r>
            <a:r>
              <a:rPr lang="ru-RU" sz="2400" b="1" dirty="0"/>
              <a:t> of </a:t>
            </a:r>
            <a:r>
              <a:rPr lang="ru-RU" sz="2400" b="1" dirty="0" err="1"/>
              <a:t>exponential</a:t>
            </a:r>
            <a:r>
              <a:rPr lang="ru-RU" sz="2400" b="1" dirty="0"/>
              <a:t> </a:t>
            </a:r>
            <a:r>
              <a:rPr lang="ru-RU" sz="2400" b="1" dirty="0" err="1"/>
              <a:t>expressions</a:t>
            </a:r>
            <a:r>
              <a:rPr lang="ru-RU" sz="2400" b="1" dirty="0"/>
              <a:t> 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BD382-4185-8D05-2E5E-2EEC6AD65305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7/1</a:t>
            </a:r>
            <a:r>
              <a:rPr lang="ru-RU" dirty="0"/>
              <a:t>0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50C8235-D951-2D3B-FDC9-7405E035A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147591"/>
              </p:ext>
            </p:extLst>
          </p:nvPr>
        </p:nvGraphicFramePr>
        <p:xfrm>
          <a:off x="441325" y="2392220"/>
          <a:ext cx="736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960" imgH="571320" progId="Equation.DSMT4">
                  <p:embed/>
                </p:oleObj>
              </mc:Choice>
              <mc:Fallback>
                <p:oleObj name="Equation" r:id="rId6" imgW="7365960" imgH="57132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5A75506-0608-2D3C-5D7E-D849830CC0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325" y="2392220"/>
                        <a:ext cx="7366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F4ADC08F-BF48-C0BA-949D-35646606F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713280"/>
              </p:ext>
            </p:extLst>
          </p:nvPr>
        </p:nvGraphicFramePr>
        <p:xfrm>
          <a:off x="441325" y="3767110"/>
          <a:ext cx="9194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94760" imgH="571320" progId="Equation.DSMT4">
                  <p:embed/>
                </p:oleObj>
              </mc:Choice>
              <mc:Fallback>
                <p:oleObj name="Equation" r:id="rId8" imgW="9194760" imgH="57132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B5D6B234-3896-B3A2-DE31-9091EFA7D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325" y="3767110"/>
                        <a:ext cx="9194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0C30D83-1E34-C73A-3726-9BB94EECF12A}"/>
              </a:ext>
            </a:extLst>
          </p:cNvPr>
          <p:cNvSpPr txBox="1"/>
          <p:nvPr/>
        </p:nvSpPr>
        <p:spPr>
          <a:xfrm>
            <a:off x="511857" y="2179874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Step</a:t>
            </a:r>
            <a:r>
              <a:rPr lang="ru-RU" b="1" dirty="0"/>
              <a:t> 1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CA4526D8-5D70-4157-9651-8F8B13B7AC97}"/>
              </a:ext>
            </a:extLst>
          </p:cNvPr>
          <p:cNvSpPr/>
          <p:nvPr/>
        </p:nvSpPr>
        <p:spPr>
          <a:xfrm rot="5400000">
            <a:off x="1556289" y="1804729"/>
            <a:ext cx="248664" cy="23787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F53ECD1F-FF2E-B727-4C22-10CFACB6D800}"/>
              </a:ext>
            </a:extLst>
          </p:cNvPr>
          <p:cNvSpPr/>
          <p:nvPr/>
        </p:nvSpPr>
        <p:spPr>
          <a:xfrm rot="16200000">
            <a:off x="2363744" y="2599393"/>
            <a:ext cx="248663" cy="23165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E78B24CF-5B57-A339-8900-339E8C2723B9}"/>
              </a:ext>
            </a:extLst>
          </p:cNvPr>
          <p:cNvCxnSpPr>
            <a:cxnSpLocks/>
            <a:stCxn id="13" idx="1"/>
            <a:endCxn id="14" idx="1"/>
          </p:cNvCxnSpPr>
          <p:nvPr/>
        </p:nvCxnSpPr>
        <p:spPr>
          <a:xfrm rot="16200000" flipH="1">
            <a:off x="1826886" y="2972163"/>
            <a:ext cx="514924" cy="807455"/>
          </a:xfrm>
          <a:prstGeom prst="curvedConnector5">
            <a:avLst>
              <a:gd name="adj1" fmla="val 51096"/>
              <a:gd name="adj2" fmla="val 50000"/>
              <a:gd name="adj3" fmla="val 5057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ECE81E-7A21-7FF3-0721-17178BA94105}"/>
              </a:ext>
            </a:extLst>
          </p:cNvPr>
          <p:cNvSpPr txBox="1"/>
          <p:nvPr/>
        </p:nvSpPr>
        <p:spPr>
          <a:xfrm>
            <a:off x="522330" y="3441333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Step</a:t>
            </a:r>
            <a:r>
              <a:rPr lang="ru-RU" b="1" dirty="0"/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8A745-6C70-3BF0-BA21-D2AE72E72E2D}"/>
              </a:ext>
            </a:extLst>
          </p:cNvPr>
          <p:cNvSpPr txBox="1"/>
          <p:nvPr/>
        </p:nvSpPr>
        <p:spPr>
          <a:xfrm>
            <a:off x="441325" y="4208967"/>
            <a:ext cx="188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…N times…</a:t>
            </a:r>
            <a:endParaRPr lang="ru-RU" sz="2800" b="1" i="1" dirty="0"/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DB9BCA6E-03A6-26E9-D774-E577FC5D0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270512"/>
              </p:ext>
            </p:extLst>
          </p:nvPr>
        </p:nvGraphicFramePr>
        <p:xfrm>
          <a:off x="1647178" y="5153110"/>
          <a:ext cx="9283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83680" imgH="787320" progId="Equation.DSMT4">
                  <p:embed/>
                </p:oleObj>
              </mc:Choice>
              <mc:Fallback>
                <p:oleObj name="Equation" r:id="rId10" imgW="9283680" imgH="78732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EDA8F8E6-C0A8-01BD-1695-C8A8CCA33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47178" y="5153110"/>
                        <a:ext cx="92837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AD66546-3831-7CCD-8413-1098ACD45043}"/>
              </a:ext>
            </a:extLst>
          </p:cNvPr>
          <p:cNvSpPr txBox="1"/>
          <p:nvPr/>
        </p:nvSpPr>
        <p:spPr>
          <a:xfrm>
            <a:off x="1089303" y="4797708"/>
            <a:ext cx="1001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Finally, we can get a condition for approximating the evolution operator of the required order of accuracy.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23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6A030-C65F-CAF4-1961-EF1E48438351}"/>
              </a:ext>
            </a:extLst>
          </p:cNvPr>
          <p:cNvSpPr txBox="1"/>
          <p:nvPr/>
        </p:nvSpPr>
        <p:spPr>
          <a:xfrm>
            <a:off x="1044339" y="495304"/>
            <a:ext cx="836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4D855-C9BF-A21B-67B1-041802D1373B}"/>
              </a:ext>
            </a:extLst>
          </p:cNvPr>
          <p:cNvSpPr txBox="1"/>
          <p:nvPr/>
        </p:nvSpPr>
        <p:spPr>
          <a:xfrm>
            <a:off x="1044338" y="2564786"/>
            <a:ext cx="1030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 optimization with </a:t>
            </a:r>
            <a:r>
              <a:rPr lang="en-GB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GB" sz="28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6771-56DC-498A-0DA8-99BCB363912C}"/>
              </a:ext>
            </a:extLst>
          </p:cNvPr>
          <p:cNvSpPr txBox="1"/>
          <p:nvPr/>
        </p:nvSpPr>
        <p:spPr>
          <a:xfrm>
            <a:off x="1044338" y="4644610"/>
            <a:ext cx="949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 optimization with </a:t>
            </a:r>
            <a:r>
              <a:rPr lang="en-GB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GB" sz="28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ABE14A7-9328-D170-A26E-E2D88FEE7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937068"/>
              </p:ext>
            </p:extLst>
          </p:nvPr>
        </p:nvGraphicFramePr>
        <p:xfrm>
          <a:off x="1154203" y="5200245"/>
          <a:ext cx="739933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78560" imgH="812520" progId="Equation.DSMT4">
                  <p:embed/>
                </p:oleObj>
              </mc:Choice>
              <mc:Fallback>
                <p:oleObj name="Equation" r:id="rId2" imgW="737856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203" y="5200245"/>
                        <a:ext cx="7399338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A1D4495-2155-FCE9-CDD2-66A1DD9D0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523960"/>
              </p:ext>
            </p:extLst>
          </p:nvPr>
        </p:nvGraphicFramePr>
        <p:xfrm>
          <a:off x="1154203" y="3164887"/>
          <a:ext cx="751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518240" imgH="812520" progId="Equation.DSMT4">
                  <p:embed/>
                </p:oleObj>
              </mc:Choice>
              <mc:Fallback>
                <p:oleObj name="Equation" r:id="rId4" imgW="751824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4203" y="3164887"/>
                        <a:ext cx="7518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DDA84CC-7D0A-F9A7-86B8-9683AE9FE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50971"/>
              </p:ext>
            </p:extLst>
          </p:nvPr>
        </p:nvGraphicFramePr>
        <p:xfrm>
          <a:off x="1154203" y="1061235"/>
          <a:ext cx="65659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565680" imgH="812520" progId="Equation.DSMT4">
                  <p:embed/>
                </p:oleObj>
              </mc:Choice>
              <mc:Fallback>
                <p:oleObj name="Equation" r:id="rId6" imgW="656568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4203" y="1061235"/>
                        <a:ext cx="65659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94661B4-B7C5-14B8-9AF9-99BC1E30C6FF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8/1</a:t>
            </a:r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2106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524B00-9478-994E-269B-2EC1885F9B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203" y="1036316"/>
          <a:ext cx="4940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40280" imgH="939600" progId="Equation.DSMT4">
                  <p:embed/>
                </p:oleObj>
              </mc:Choice>
              <mc:Fallback>
                <p:oleObj name="Equation" r:id="rId2" imgW="4940280" imgH="9396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72524B00-9478-994E-269B-2EC1885F9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6203" y="1036316"/>
                        <a:ext cx="4940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E54CD7-E93D-1904-3C2B-ABB10F55B260}"/>
              </a:ext>
            </a:extLst>
          </p:cNvPr>
          <p:cNvSpPr txBox="1"/>
          <p:nvPr/>
        </p:nvSpPr>
        <p:spPr>
          <a:xfrm>
            <a:off x="5586323" y="1156938"/>
            <a:ext cx="4058009" cy="24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Chuluunbaatar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O. et al. // J. Phys. A: Math.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2008. V. 41, P. 295203.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F1CA6-E461-18AB-DAF3-A5FF7C09650D}"/>
              </a:ext>
            </a:extLst>
          </p:cNvPr>
          <p:cNvSpPr txBox="1"/>
          <p:nvPr/>
        </p:nvSpPr>
        <p:spPr>
          <a:xfrm>
            <a:off x="5591235" y="1390912"/>
            <a:ext cx="6094562" cy="24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Puzynin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I.V., Selin A.V. and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Vinitsky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S.I //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Phys.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1999. 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123. 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D95D0-107C-783F-1E9B-8BAFE82EC032}"/>
              </a:ext>
            </a:extLst>
          </p:cNvPr>
          <p:cNvSpPr txBox="1"/>
          <p:nvPr/>
        </p:nvSpPr>
        <p:spPr>
          <a:xfrm>
            <a:off x="304406" y="628404"/>
            <a:ext cx="580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Motion of a wave packet in a “tapering” parabolic potential.</a:t>
            </a:r>
            <a:endParaRPr lang="ru-RU" i="1" dirty="0"/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2C4DCBBA-D8CA-EA75-E742-035A7FAFC7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16" y="2534402"/>
          <a:ext cx="2298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98600" imgH="711000" progId="Equation.DSMT4">
                  <p:embed/>
                </p:oleObj>
              </mc:Choice>
              <mc:Fallback>
                <p:oleObj name="Equation" r:id="rId4" imgW="2298600" imgH="7110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2C4DCBBA-D8CA-EA75-E742-035A7FAFC7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516" y="2534402"/>
                        <a:ext cx="22987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28EF44F-C88C-3A14-75C1-5BC702AA0E03}"/>
              </a:ext>
            </a:extLst>
          </p:cNvPr>
          <p:cNvSpPr txBox="1"/>
          <p:nvPr/>
        </p:nvSpPr>
        <p:spPr>
          <a:xfrm>
            <a:off x="304406" y="2159050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Initial wave state</a:t>
            </a:r>
            <a:endParaRPr lang="ru-RU" b="1" dirty="0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A0198A22-501D-C305-F1A8-8D662068FE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16" y="3684707"/>
          <a:ext cx="2933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33640" imgH="660240" progId="Equation.DSMT4">
                  <p:embed/>
                </p:oleObj>
              </mc:Choice>
              <mc:Fallback>
                <p:oleObj name="Equation" r:id="rId6" imgW="2933640" imgH="660240" progId="Equation.DSMT4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A0198A22-501D-C305-F1A8-8D662068F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516" y="3684707"/>
                        <a:ext cx="29337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664BF3F-E2C6-2E48-180E-B01A1CD9BC27}"/>
              </a:ext>
            </a:extLst>
          </p:cNvPr>
          <p:cNvSpPr txBox="1"/>
          <p:nvPr/>
        </p:nvSpPr>
        <p:spPr>
          <a:xfrm>
            <a:off x="304406" y="3331111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Rigorous solution</a:t>
            </a:r>
            <a:endParaRPr lang="ru-RU" b="1" dirty="0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6A876AA-0038-54E6-FC33-217EBCED9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98659"/>
              </p:ext>
            </p:extLst>
          </p:nvPr>
        </p:nvGraphicFramePr>
        <p:xfrm>
          <a:off x="657745" y="5023513"/>
          <a:ext cx="29622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62661" imgH="1486133" progId="Equation.DSMT4">
                  <p:embed/>
                </p:oleObj>
              </mc:Choice>
              <mc:Fallback>
                <p:oleObj name="Equation" r:id="rId8" imgW="2962661" imgH="1486133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C6A876AA-0038-54E6-FC33-217EBCED95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7745" y="5023513"/>
                        <a:ext cx="2962275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E71CE60-BDF5-6312-F795-C3CD9CE8295D}"/>
              </a:ext>
            </a:extLst>
          </p:cNvPr>
          <p:cNvSpPr txBox="1"/>
          <p:nvPr/>
        </p:nvSpPr>
        <p:spPr>
          <a:xfrm>
            <a:off x="370516" y="4412628"/>
            <a:ext cx="38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Functions X, Y, Z satisfy a system </a:t>
            </a:r>
          </a:p>
          <a:p>
            <a:r>
              <a:rPr lang="en-US" sz="1600" i="1" dirty="0"/>
              <a:t>of differential equations</a:t>
            </a:r>
            <a:endParaRPr lang="ru-RU" sz="1600" i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C60826-BD7C-3B62-0C2D-C23F7CF6D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61" y="1873739"/>
            <a:ext cx="7814464" cy="46356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214698-0C9C-B55D-E71E-46EA9EB79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56" y="2050279"/>
            <a:ext cx="2583957" cy="1805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D1DE-D9E0-C08E-C13E-F233C5140C95}"/>
              </a:ext>
            </a:extLst>
          </p:cNvPr>
          <p:cNvSpPr txBox="1"/>
          <p:nvPr/>
        </p:nvSpPr>
        <p:spPr>
          <a:xfrm>
            <a:off x="4468064" y="867040"/>
            <a:ext cx="1999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ω</a:t>
            </a:r>
            <a:r>
              <a:rPr lang="ru-RU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= 4 – 3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(-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C4C6F-569F-14FA-D793-1C03F669A02E}"/>
              </a:ext>
            </a:extLst>
          </p:cNvPr>
          <p:cNvSpPr txBox="1"/>
          <p:nvPr/>
        </p:nvSpPr>
        <p:spPr>
          <a:xfrm>
            <a:off x="10839047" y="209671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A290E-39C6-B48C-662A-EB1D447112A0}"/>
              </a:ext>
            </a:extLst>
          </p:cNvPr>
          <p:cNvSpPr txBox="1"/>
          <p:nvPr/>
        </p:nvSpPr>
        <p:spPr>
          <a:xfrm>
            <a:off x="6178973" y="1639764"/>
            <a:ext cx="4136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modulus of the wave function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FB26DE-07F2-23E3-DB53-FBA45AFB61EB}"/>
              </a:ext>
            </a:extLst>
          </p:cNvPr>
          <p:cNvSpPr txBox="1"/>
          <p:nvPr/>
        </p:nvSpPr>
        <p:spPr>
          <a:xfrm>
            <a:off x="0" y="0"/>
            <a:ext cx="999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    </a:t>
            </a:r>
            <a:r>
              <a:rPr lang="en-US" sz="3200" b="1" i="1" dirty="0">
                <a:solidFill>
                  <a:srgbClr val="C00000"/>
                </a:solidFill>
              </a:rPr>
              <a:t>Numerical test of the constructed computational circuits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37B69-711C-6702-7C30-17D5ACDA2B23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9/1</a:t>
            </a:r>
            <a:r>
              <a:rPr lang="ru-RU" dirty="0"/>
              <a:t>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69C2C2E-F4C2-4B84-4A9C-4CF2F08D5C46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26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0D517-E1C6-D494-6C6C-7873F1339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0" y="2405433"/>
            <a:ext cx="5680196" cy="396815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CC3EC84-B706-A65D-214F-C2AAAD6874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148" y="1732560"/>
          <a:ext cx="374650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46160" imgH="799920" progId="Equation.DSMT4">
                  <p:embed/>
                </p:oleObj>
              </mc:Choice>
              <mc:Fallback>
                <p:oleObj name="Equation" r:id="rId3" imgW="3746160" imgH="7999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8CC3EC84-B706-A65D-214F-C2AAAD687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148" y="1732560"/>
                        <a:ext cx="374650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5384551-669F-3F24-6EB8-25CFC79F7EFD}"/>
              </a:ext>
            </a:extLst>
          </p:cNvPr>
          <p:cNvSpPr txBox="1"/>
          <p:nvPr/>
        </p:nvSpPr>
        <p:spPr>
          <a:xfrm>
            <a:off x="2378626" y="674362"/>
            <a:ext cx="2852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Error function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2999264-1B49-184F-B282-0096063E2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1948" y="1000711"/>
          <a:ext cx="419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760" imgH="761760" progId="Equation.DSMT4">
                  <p:embed/>
                </p:oleObj>
              </mc:Choice>
              <mc:Fallback>
                <p:oleObj name="Equation" r:id="rId5" imgW="4190760" imgH="76176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92999264-1B49-184F-B282-0096063E2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1948" y="1000711"/>
                        <a:ext cx="4191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513A6F-A993-CD95-7553-803EC65CA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36" y="2367228"/>
            <a:ext cx="5789570" cy="4044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C7BDFF-E38A-258B-D7DA-998BFEF0EB54}"/>
              </a:ext>
            </a:extLst>
          </p:cNvPr>
          <p:cNvSpPr txBox="1"/>
          <p:nvPr/>
        </p:nvSpPr>
        <p:spPr>
          <a:xfrm>
            <a:off x="4992927" y="2175463"/>
            <a:ext cx="105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τ, τ/2, τ/4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10EDD-BE72-56E0-A7BE-6E014B47B08A}"/>
              </a:ext>
            </a:extLst>
          </p:cNvPr>
          <p:cNvSpPr txBox="1"/>
          <p:nvPr/>
        </p:nvSpPr>
        <p:spPr>
          <a:xfrm>
            <a:off x="10027443" y="1285542"/>
            <a:ext cx="83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 = 0.1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238D2-FC5A-7BDE-0667-566576BFDE67}"/>
              </a:ext>
            </a:extLst>
          </p:cNvPr>
          <p:cNvSpPr txBox="1"/>
          <p:nvPr/>
        </p:nvSpPr>
        <p:spPr>
          <a:xfrm>
            <a:off x="10006532" y="582465"/>
            <a:ext cx="224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-10,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10]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53A464-FD1B-386E-53C2-67CDB93F073C}"/>
              </a:ext>
            </a:extLst>
          </p:cNvPr>
          <p:cNvSpPr txBox="1"/>
          <p:nvPr/>
        </p:nvSpPr>
        <p:spPr>
          <a:xfrm>
            <a:off x="10022260" y="922873"/>
            <a:ext cx="224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GB" sz="18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1000 points</a:t>
            </a:r>
            <a:endParaRPr lang="ru-RU" dirty="0"/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53F0E2E8-0DCA-89D4-62AF-0BBEAB54F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4438" y="1031875"/>
          <a:ext cx="3746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46160" imgH="812520" progId="Equation.DSMT4">
                  <p:embed/>
                </p:oleObj>
              </mc:Choice>
              <mc:Fallback>
                <p:oleObj name="Equation" r:id="rId8" imgW="3746160" imgH="81252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53F0E2E8-0DCA-89D4-62AF-0BBEAB54F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4438" y="1031875"/>
                        <a:ext cx="37465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F2147F5-CEE8-4D43-C4BB-E221252BBF41}"/>
              </a:ext>
            </a:extLst>
          </p:cNvPr>
          <p:cNvSpPr txBox="1"/>
          <p:nvPr/>
        </p:nvSpPr>
        <p:spPr>
          <a:xfrm>
            <a:off x="6895016" y="598990"/>
            <a:ext cx="2590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Runge coefficient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396582-EB15-95E9-DF3B-9742E95C8809}"/>
              </a:ext>
            </a:extLst>
          </p:cNvPr>
          <p:cNvSpPr txBox="1"/>
          <p:nvPr/>
        </p:nvSpPr>
        <p:spPr>
          <a:xfrm>
            <a:off x="6429622" y="2118766"/>
            <a:ext cx="32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Order of accuracy of the method</a:t>
            </a:r>
            <a:endParaRPr lang="ru-RU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33F890-2D37-3090-B7F7-33E998DC0E0E}"/>
              </a:ext>
            </a:extLst>
          </p:cNvPr>
          <p:cNvSpPr txBox="1"/>
          <p:nvPr/>
        </p:nvSpPr>
        <p:spPr>
          <a:xfrm>
            <a:off x="6922804" y="3036791"/>
            <a:ext cx="409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Product formulae Li-Trotter-Suzuki</a:t>
            </a:r>
            <a:endParaRPr lang="ru-RU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9653BA-061D-B208-B158-F914ABAFA5B6}"/>
              </a:ext>
            </a:extLst>
          </p:cNvPr>
          <p:cNvSpPr txBox="1"/>
          <p:nvPr/>
        </p:nvSpPr>
        <p:spPr>
          <a:xfrm>
            <a:off x="9535894" y="4584953"/>
            <a:ext cx="2327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Optimized L-T-S with S</a:t>
            </a:r>
            <a:r>
              <a:rPr lang="en-GB" sz="1400" b="1" baseline="-25000" dirty="0"/>
              <a:t>2</a:t>
            </a:r>
            <a:endParaRPr lang="ru-RU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08E13-93F1-4CC7-5A66-3D6F2BA0D690}"/>
              </a:ext>
            </a:extLst>
          </p:cNvPr>
          <p:cNvSpPr txBox="1"/>
          <p:nvPr/>
        </p:nvSpPr>
        <p:spPr>
          <a:xfrm>
            <a:off x="9836989" y="2239953"/>
            <a:ext cx="2327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Optimized L-T-S with S</a:t>
            </a:r>
            <a:r>
              <a:rPr lang="en-GB" sz="1400" b="1" baseline="-25000" dirty="0"/>
              <a:t>4</a:t>
            </a:r>
            <a:endParaRPr lang="ru-RU" sz="1400" b="1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34B8384-17A9-407E-EFFD-DBE63D3258C5}"/>
              </a:ext>
            </a:extLst>
          </p:cNvPr>
          <p:cNvCxnSpPr/>
          <p:nvPr/>
        </p:nvCxnSpPr>
        <p:spPr>
          <a:xfrm flipV="1">
            <a:off x="8151962" y="2855343"/>
            <a:ext cx="232913" cy="214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D7D00EB-D41F-6D14-7B87-56285821C151}"/>
              </a:ext>
            </a:extLst>
          </p:cNvPr>
          <p:cNvCxnSpPr/>
          <p:nvPr/>
        </p:nvCxnSpPr>
        <p:spPr>
          <a:xfrm flipH="1">
            <a:off x="10170543" y="2532660"/>
            <a:ext cx="210288" cy="219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6B39F4C-63B2-BF2D-AC1E-39B1A133AD57}"/>
              </a:ext>
            </a:extLst>
          </p:cNvPr>
          <p:cNvCxnSpPr>
            <a:cxnSpLocks/>
          </p:cNvCxnSpPr>
          <p:nvPr/>
        </p:nvCxnSpPr>
        <p:spPr>
          <a:xfrm flipH="1">
            <a:off x="10170543" y="4920381"/>
            <a:ext cx="210288" cy="25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0189C-F702-3BF1-2B87-307652110D9C}"/>
              </a:ext>
            </a:extLst>
          </p:cNvPr>
          <p:cNvSpPr txBox="1"/>
          <p:nvPr/>
        </p:nvSpPr>
        <p:spPr>
          <a:xfrm>
            <a:off x="5660741" y="2832477"/>
            <a:ext cx="721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  <a:r>
              <a:rPr lang="ru-RU" sz="1600" b="1" dirty="0"/>
              <a:t>-Т-</a:t>
            </a:r>
            <a:r>
              <a:rPr lang="en-GB" sz="1600" b="1" dirty="0"/>
              <a:t>S</a:t>
            </a:r>
            <a:endParaRPr lang="ru-RU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B1E63-ECC5-4B58-BED8-9D8E4620D1C8}"/>
              </a:ext>
            </a:extLst>
          </p:cNvPr>
          <p:cNvSpPr txBox="1"/>
          <p:nvPr/>
        </p:nvSpPr>
        <p:spPr>
          <a:xfrm>
            <a:off x="5697744" y="3334044"/>
            <a:ext cx="42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GB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658CD-3686-82FA-E826-7D3C1526EAB0}"/>
              </a:ext>
            </a:extLst>
          </p:cNvPr>
          <p:cNvSpPr txBox="1"/>
          <p:nvPr/>
        </p:nvSpPr>
        <p:spPr>
          <a:xfrm>
            <a:off x="5690859" y="3880651"/>
            <a:ext cx="42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-25000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D22C8-477E-E4BA-FF80-605E65C043D3}"/>
              </a:ext>
            </a:extLst>
          </p:cNvPr>
          <p:cNvSpPr txBox="1"/>
          <p:nvPr/>
        </p:nvSpPr>
        <p:spPr>
          <a:xfrm>
            <a:off x="11449489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10/</a:t>
            </a:r>
            <a:r>
              <a:rPr lang="ru-RU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A44D8-6078-7D93-FCDF-6FD8D390050D}"/>
              </a:ext>
            </a:extLst>
          </p:cNvPr>
          <p:cNvSpPr txBox="1"/>
          <p:nvPr/>
        </p:nvSpPr>
        <p:spPr>
          <a:xfrm>
            <a:off x="0" y="0"/>
            <a:ext cx="999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    </a:t>
            </a:r>
            <a:r>
              <a:rPr lang="en-US" sz="3200" b="1" i="1" dirty="0">
                <a:solidFill>
                  <a:srgbClr val="C00000"/>
                </a:solidFill>
              </a:rPr>
              <a:t>Numerical test of the constructed computational circuits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9527C56-1A9B-0386-43A3-034AAB07DED6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28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12191996" cy="925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CDC92-7CD7-BD9E-8C72-A3F176495A18}"/>
              </a:ext>
            </a:extLst>
          </p:cNvPr>
          <p:cNvSpPr txBox="1"/>
          <p:nvPr/>
        </p:nvSpPr>
        <p:spPr>
          <a:xfrm>
            <a:off x="3505345" y="2764139"/>
            <a:ext cx="486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attention!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A46696E-0614-FFE5-6D71-65C6E7062D06}"/>
              </a:ext>
            </a:extLst>
          </p:cNvPr>
          <p:cNvGrpSpPr/>
          <p:nvPr/>
        </p:nvGrpSpPr>
        <p:grpSpPr>
          <a:xfrm>
            <a:off x="-1" y="-175066"/>
            <a:ext cx="12191998" cy="1683695"/>
            <a:chOff x="-1" y="-175066"/>
            <a:chExt cx="12191998" cy="1683695"/>
          </a:xfrm>
        </p:grpSpPr>
        <p:pic>
          <p:nvPicPr>
            <p:cNvPr id="15" name="Рисунок 1">
              <a:extLst>
                <a:ext uri="{FF2B5EF4-FFF2-40B4-BE49-F238E27FC236}">
                  <a16:creationId xmlns:a16="http://schemas.microsoft.com/office/drawing/2014/main" id="{520E0EE7-506A-34A9-34E7-55624266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1"/>
              <a:ext cx="12191998" cy="150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D59D3E7-1075-C764-1126-01CDDB719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537" y="-175066"/>
              <a:ext cx="2153594" cy="1170119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5" y="-60568"/>
            <a:ext cx="942095" cy="9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1BF626-B531-58F2-3472-D9A6DE1E6E86}"/>
              </a:ext>
            </a:extLst>
          </p:cNvPr>
          <p:cNvSpPr txBox="1"/>
          <p:nvPr/>
        </p:nvSpPr>
        <p:spPr>
          <a:xfrm>
            <a:off x="0" y="12357"/>
            <a:ext cx="2057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</a:rPr>
              <a:t>    Contents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5146F-B402-35A1-927D-699D83B4160C}"/>
              </a:ext>
            </a:extLst>
          </p:cNvPr>
          <p:cNvSpPr txBox="1"/>
          <p:nvPr/>
        </p:nvSpPr>
        <p:spPr>
          <a:xfrm>
            <a:off x="1991835" y="1253791"/>
            <a:ext cx="638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Review of the method for numerical solution time-dependent Schrödinger equation based on the Lee-Trotter-Suzuki product formula.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30F02-C860-9B7B-FA4F-17145F6196C0}"/>
              </a:ext>
            </a:extLst>
          </p:cNvPr>
          <p:cNvSpPr txBox="1"/>
          <p:nvPr/>
        </p:nvSpPr>
        <p:spPr>
          <a:xfrm>
            <a:off x="1991835" y="3321542"/>
            <a:ext cx="5682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way for optimization the method of </a:t>
            </a:r>
          </a:p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B9F54-9C07-9BCC-B268-1F722580456A}"/>
              </a:ext>
            </a:extLst>
          </p:cNvPr>
          <p:cNvSpPr txBox="1"/>
          <p:nvPr/>
        </p:nvSpPr>
        <p:spPr>
          <a:xfrm>
            <a:off x="1991835" y="5019961"/>
            <a:ext cx="478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Numerical tests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DEA8DA3-6B19-B484-FDC5-9C2DC50E9DED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E61639-8F7A-818D-4F50-D1BAB01D52FF}"/>
              </a:ext>
            </a:extLst>
          </p:cNvPr>
          <p:cNvSpPr txBox="1"/>
          <p:nvPr/>
        </p:nvSpPr>
        <p:spPr>
          <a:xfrm>
            <a:off x="11566508" y="644104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1/1</a:t>
            </a:r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0791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0C0410E-DC10-4E4B-759A-4EE6427D98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5123"/>
              </p:ext>
            </p:extLst>
          </p:nvPr>
        </p:nvGraphicFramePr>
        <p:xfrm>
          <a:off x="1322904" y="1230133"/>
          <a:ext cx="3479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79760" imgH="787320" progId="Equation.DSMT4">
                  <p:embed/>
                </p:oleObj>
              </mc:Choice>
              <mc:Fallback>
                <p:oleObj name="Equation" r:id="rId2" imgW="34797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22904" y="1230133"/>
                        <a:ext cx="3479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3B6896D-6534-45FE-7F15-073828ED2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16137"/>
              </p:ext>
            </p:extLst>
          </p:nvPr>
        </p:nvGraphicFramePr>
        <p:xfrm>
          <a:off x="1322904" y="3182836"/>
          <a:ext cx="3340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40080" imgH="457200" progId="Equation.DSMT4">
                  <p:embed/>
                </p:oleObj>
              </mc:Choice>
              <mc:Fallback>
                <p:oleObj name="Equation" r:id="rId4" imgW="3340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2904" y="3182836"/>
                        <a:ext cx="3340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ADEE6BF-E0B5-AA4C-6B4D-344591624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834252"/>
              </p:ext>
            </p:extLst>
          </p:nvPr>
        </p:nvGraphicFramePr>
        <p:xfrm>
          <a:off x="1322904" y="4596140"/>
          <a:ext cx="4546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46440" imgH="1066680" progId="Equation.DSMT4">
                  <p:embed/>
                </p:oleObj>
              </mc:Choice>
              <mc:Fallback>
                <p:oleObj name="Equation" r:id="rId6" imgW="454644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2904" y="4596140"/>
                        <a:ext cx="45466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4D9C303-6B48-1D7B-275E-DE24ABB3E16A}"/>
              </a:ext>
            </a:extLst>
          </p:cNvPr>
          <p:cNvSpPr txBox="1"/>
          <p:nvPr/>
        </p:nvSpPr>
        <p:spPr>
          <a:xfrm>
            <a:off x="5078698" y="1522463"/>
            <a:ext cx="6486494" cy="3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Time-dependent Schrödinger equation</a:t>
            </a:r>
            <a:r>
              <a:rPr lang="en-GB" sz="2400" b="1" dirty="0"/>
              <a:t>.</a:t>
            </a:r>
            <a:endParaRPr lang="ru-R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CA4EE-64D1-7C06-C44A-2E6234FB7080}"/>
              </a:ext>
            </a:extLst>
          </p:cNvPr>
          <p:cNvSpPr txBox="1"/>
          <p:nvPr/>
        </p:nvSpPr>
        <p:spPr>
          <a:xfrm>
            <a:off x="5741330" y="5486864"/>
            <a:ext cx="725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ℏ = 1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BB00A-2EC2-F5D1-048D-F931B9465455}"/>
              </a:ext>
            </a:extLst>
          </p:cNvPr>
          <p:cNvSpPr txBox="1"/>
          <p:nvPr/>
        </p:nvSpPr>
        <p:spPr>
          <a:xfrm>
            <a:off x="13088" y="30292"/>
            <a:ext cx="3792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Evolution Operator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41DE3FA-87E4-C52C-5901-73A96B18B262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227710" y="2921168"/>
            <a:ext cx="5843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solution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can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be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represented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as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</a:rPr>
              <a:t>a </a:t>
            </a:r>
            <a:r>
              <a:rPr lang="ru-RU" sz="2000" dirty="0" err="1">
                <a:latin typeface="Comic Sans MS" panose="030F0702030302020204" pitchFamily="66" charset="0"/>
              </a:rPr>
              <a:t>result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of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action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of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unitary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evolution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operator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the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initial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wave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state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77232" y="4775597"/>
            <a:ext cx="5287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evolution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operator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can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be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expressed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in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terms</a:t>
            </a:r>
            <a:r>
              <a:rPr lang="ru-RU" sz="2000" dirty="0">
                <a:latin typeface="Comic Sans MS" panose="030F0702030302020204" pitchFamily="66" charset="0"/>
              </a:rPr>
              <a:t> of a </a:t>
            </a:r>
            <a:r>
              <a:rPr lang="ru-RU" sz="2000" dirty="0" err="1">
                <a:latin typeface="Comic Sans MS" panose="030F0702030302020204" pitchFamily="66" charset="0"/>
              </a:rPr>
              <a:t>time-ordered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exponential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0DDF-8172-05F8-85EB-0062FE046010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2/1</a:t>
            </a:r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598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E3EF26A-C137-0FDF-866C-80A3BFFAA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160513"/>
              </p:ext>
            </p:extLst>
          </p:nvPr>
        </p:nvGraphicFramePr>
        <p:xfrm>
          <a:off x="1180018" y="1782809"/>
          <a:ext cx="3086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761760" progId="Equation.DSMT4">
                  <p:embed/>
                </p:oleObj>
              </mc:Choice>
              <mc:Fallback>
                <p:oleObj name="Equation" r:id="rId2" imgW="308592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0018" y="1782809"/>
                        <a:ext cx="3086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B3CEEEB-2EB1-CE93-9299-DDFFDB12B3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054076"/>
              </p:ext>
            </p:extLst>
          </p:nvPr>
        </p:nvGraphicFramePr>
        <p:xfrm>
          <a:off x="1287968" y="2723732"/>
          <a:ext cx="2870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9920" imgH="393480" progId="Equation.DSMT4">
                  <p:embed/>
                </p:oleObj>
              </mc:Choice>
              <mc:Fallback>
                <p:oleObj name="Equation" r:id="rId4" imgW="286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968" y="2723732"/>
                        <a:ext cx="2870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23B7418-F10F-BEED-414C-E4768F889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25" y="804863"/>
          <a:ext cx="6616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16440" imgH="888840" progId="Equation.DSMT4">
                  <p:embed/>
                </p:oleObj>
              </mc:Choice>
              <mc:Fallback>
                <p:oleObj name="Equation" r:id="rId6" imgW="66164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5025" y="804863"/>
                        <a:ext cx="66167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A1FA873-E224-3879-5975-8D66C1F3AD7B}"/>
              </a:ext>
            </a:extLst>
          </p:cNvPr>
          <p:cNvSpPr txBox="1"/>
          <p:nvPr/>
        </p:nvSpPr>
        <p:spPr>
          <a:xfrm>
            <a:off x="8309517" y="1191003"/>
            <a:ext cx="3451620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Suzuki, // Proc.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Acad. B, V. 69, P. 161 (1993)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28FBCC-EEEA-5548-136A-6C75DA199536}"/>
              </a:ext>
            </a:extLst>
          </p:cNvPr>
          <p:cNvSpPr txBox="1"/>
          <p:nvPr/>
        </p:nvSpPr>
        <p:spPr>
          <a:xfrm>
            <a:off x="7425795" y="1358612"/>
            <a:ext cx="135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ru-RU" sz="14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A769BF-A2ED-FADE-AC84-8187C2B11713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054FE4-967F-5DF3-B4FE-E7B7F0E06842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</a:t>
            </a:r>
            <a:r>
              <a:rPr lang="ru-RU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FD2F2-731D-FF9B-5294-333A03DA5743}"/>
              </a:ext>
            </a:extLst>
          </p:cNvPr>
          <p:cNvSpPr txBox="1"/>
          <p:nvPr/>
        </p:nvSpPr>
        <p:spPr>
          <a:xfrm>
            <a:off x="0" y="0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Suzuki-Trotter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67E899-DCA4-6E0A-C7EA-6584937FF907}"/>
              </a:ext>
            </a:extLst>
          </p:cNvPr>
          <p:cNvSpPr/>
          <p:nvPr/>
        </p:nvSpPr>
        <p:spPr>
          <a:xfrm>
            <a:off x="4641168" y="2110317"/>
            <a:ext cx="5745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The differential operator shifts the function by the value of </a:t>
            </a:r>
            <a:r>
              <a:rPr lang="ru-RU" sz="2400" b="1" dirty="0"/>
              <a:t>τ</a:t>
            </a:r>
            <a:r>
              <a:rPr lang="en-US" sz="2400" b="1" dirty="0"/>
              <a:t> </a:t>
            </a:r>
            <a:r>
              <a:rPr lang="en-US" sz="2000" dirty="0">
                <a:latin typeface="Comic Sans MS" panose="030F0702030302020204" pitchFamily="66" charset="0"/>
              </a:rPr>
              <a:t>into the past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2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9FFDD-1BB3-21C7-EA36-B673A777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56182DB-572E-D7F2-5914-F3D0409B0A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0018" y="1782809"/>
          <a:ext cx="3086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761760" progId="Equation.DSMT4">
                  <p:embed/>
                </p:oleObj>
              </mc:Choice>
              <mc:Fallback>
                <p:oleObj name="Equation" r:id="rId2" imgW="3085920" imgH="76176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E3EF26A-C137-0FDF-866C-80A3BFFAA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0018" y="1782809"/>
                        <a:ext cx="3086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F896D97-5910-156B-0655-035E8261B9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7968" y="2723732"/>
          <a:ext cx="2870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9920" imgH="393480" progId="Equation.DSMT4">
                  <p:embed/>
                </p:oleObj>
              </mc:Choice>
              <mc:Fallback>
                <p:oleObj name="Equation" r:id="rId4" imgW="2869920" imgH="39348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7B3CEEEB-2EB1-CE93-9299-DDFFDB12B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968" y="2723732"/>
                        <a:ext cx="2870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638E8FC-7640-A8B6-6F08-D462FB1DEA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25" y="804863"/>
          <a:ext cx="6616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16440" imgH="888840" progId="Equation.DSMT4">
                  <p:embed/>
                </p:oleObj>
              </mc:Choice>
              <mc:Fallback>
                <p:oleObj name="Equation" r:id="rId6" imgW="6616440" imgH="88884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E23B7418-F10F-BEED-414C-E4768F889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5025" y="804863"/>
                        <a:ext cx="66167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4914B44-4480-927C-E981-753E448D42EF}"/>
              </a:ext>
            </a:extLst>
          </p:cNvPr>
          <p:cNvSpPr txBox="1"/>
          <p:nvPr/>
        </p:nvSpPr>
        <p:spPr>
          <a:xfrm>
            <a:off x="8309517" y="1191003"/>
            <a:ext cx="3451620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Suzuki, // Proc.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Acad. B, V. 69, P. 161 (1993)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F1661D-F1E2-76BF-0BC1-7161C67E4634}"/>
              </a:ext>
            </a:extLst>
          </p:cNvPr>
          <p:cNvSpPr txBox="1"/>
          <p:nvPr/>
        </p:nvSpPr>
        <p:spPr>
          <a:xfrm>
            <a:off x="7425795" y="1358612"/>
            <a:ext cx="135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ru-RU" sz="14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5DFE126-C3DE-3C45-EE4A-269608350881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D491CCB-5F07-A63E-3775-4C5A0D792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4368" y="3843638"/>
          <a:ext cx="2133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33360" imgH="393480" progId="Equation.DSMT4">
                  <p:embed/>
                </p:oleObj>
              </mc:Choice>
              <mc:Fallback>
                <p:oleObj name="Equation" r:id="rId8" imgW="2133360" imgH="39348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F4568ADC-B122-CC95-2EBC-83D1E955B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4368" y="3843638"/>
                        <a:ext cx="2133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77BA4036-ECA5-7631-D15E-BDE1EB81BE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0775" y="4852988"/>
          <a:ext cx="3644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44640" imgH="507960" progId="Equation.DSMT4">
                  <p:embed/>
                </p:oleObj>
              </mc:Choice>
              <mc:Fallback>
                <p:oleObj name="Equation" r:id="rId10" imgW="3644640" imgH="507960" progId="Equation.DSMT4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37AF14A7-5E66-B784-D801-4F66512942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20775" y="4852988"/>
                        <a:ext cx="3644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784BB151-4A28-2DCE-82E4-2E9ABADCE0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25508" y="5800035"/>
          <a:ext cx="1981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81080" imgH="482400" progId="Equation.DSMT4">
                  <p:embed/>
                </p:oleObj>
              </mc:Choice>
              <mc:Fallback>
                <p:oleObj name="Equation" r:id="rId12" imgW="1981080" imgH="4824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910D4714-6482-E2AD-5B98-727987796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25508" y="5800035"/>
                        <a:ext cx="1981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: скругленные углы 25">
            <a:extLst>
              <a:ext uri="{FF2B5EF4-FFF2-40B4-BE49-F238E27FC236}">
                <a16:creationId xmlns:a16="http://schemas.microsoft.com/office/drawing/2014/main" id="{ED9AF1DF-ECD9-5A60-3F3D-2ECAFB28ED51}"/>
              </a:ext>
            </a:extLst>
          </p:cNvPr>
          <p:cNvSpPr/>
          <p:nvPr/>
        </p:nvSpPr>
        <p:spPr>
          <a:xfrm>
            <a:off x="7342957" y="5718170"/>
            <a:ext cx="2146301" cy="646330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5AD8E320-933D-D00A-53B2-54422B63FA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3207" y="3869038"/>
          <a:ext cx="1079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79280" imgH="368280" progId="Equation.DSMT4">
                  <p:embed/>
                </p:oleObj>
              </mc:Choice>
              <mc:Fallback>
                <p:oleObj name="Equation" r:id="rId14" imgW="1079280" imgH="368280" progId="Equation.DSMT4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A74595B2-DC54-C796-CD8D-FF19B2758C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03207" y="3869038"/>
                        <a:ext cx="1079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9EA35FA4-6D3F-8E3C-BDF3-15322DB3CE65}"/>
              </a:ext>
            </a:extLst>
          </p:cNvPr>
          <p:cNvCxnSpPr>
            <a:cxnSpLocks/>
          </p:cNvCxnSpPr>
          <p:nvPr/>
        </p:nvCxnSpPr>
        <p:spPr>
          <a:xfrm>
            <a:off x="3087757" y="5439082"/>
            <a:ext cx="4096814" cy="602253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AEEA8C7-5B7E-82D9-CBAE-D28D0EF224D9}"/>
              </a:ext>
            </a:extLst>
          </p:cNvPr>
          <p:cNvSpPr txBox="1"/>
          <p:nvPr/>
        </p:nvSpPr>
        <p:spPr>
          <a:xfrm>
            <a:off x="5744025" y="4890861"/>
            <a:ext cx="574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problem of the evolution operator approximation </a:t>
            </a:r>
          </a:p>
          <a:p>
            <a:pPr algn="ctr"/>
            <a:r>
              <a:rPr lang="en-US" b="1" dirty="0"/>
              <a:t>is reduced to the approximation problem of the operator</a:t>
            </a:r>
            <a:endParaRPr lang="ru-RU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7E34A12-D9C9-1588-969A-BF0E92F7F298}"/>
              </a:ext>
            </a:extLst>
          </p:cNvPr>
          <p:cNvSpPr/>
          <p:nvPr/>
        </p:nvSpPr>
        <p:spPr>
          <a:xfrm>
            <a:off x="4770142" y="3376963"/>
            <a:ext cx="2580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Just few</a:t>
            </a:r>
            <a:r>
              <a:rPr lang="ru-RU" dirty="0"/>
              <a:t> </a:t>
            </a:r>
            <a:r>
              <a:rPr lang="en-US" dirty="0" err="1"/>
              <a:t>redesignations</a:t>
            </a:r>
            <a:r>
              <a:rPr lang="en-US" dirty="0"/>
              <a:t> …</a:t>
            </a:r>
            <a:endParaRPr lang="ru-RU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FC48AF6-E819-4BD7-66B2-68834FA9F726}"/>
              </a:ext>
            </a:extLst>
          </p:cNvPr>
          <p:cNvSpPr/>
          <p:nvPr/>
        </p:nvSpPr>
        <p:spPr>
          <a:xfrm>
            <a:off x="2101744" y="4521529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 finally: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A994F-EDC9-84AB-0E71-B23B947795F9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</a:t>
            </a:r>
            <a:r>
              <a:rPr lang="ru-RU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89FC1-9FC6-2233-9F34-165C0F17B433}"/>
              </a:ext>
            </a:extLst>
          </p:cNvPr>
          <p:cNvSpPr txBox="1"/>
          <p:nvPr/>
        </p:nvSpPr>
        <p:spPr>
          <a:xfrm>
            <a:off x="0" y="0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Suzuki-Trotter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7E8E1D-DD2E-804C-69B0-74F732F913C5}"/>
              </a:ext>
            </a:extLst>
          </p:cNvPr>
          <p:cNvSpPr/>
          <p:nvPr/>
        </p:nvSpPr>
        <p:spPr>
          <a:xfrm>
            <a:off x="4641168" y="2110317"/>
            <a:ext cx="5745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The differential operator shifts the function by the value of </a:t>
            </a:r>
            <a:r>
              <a:rPr lang="ru-RU" sz="2400" b="1" dirty="0"/>
              <a:t>τ</a:t>
            </a:r>
            <a:r>
              <a:rPr lang="en-US" sz="2400" b="1" dirty="0"/>
              <a:t> </a:t>
            </a:r>
            <a:r>
              <a:rPr lang="en-US" sz="2000" dirty="0">
                <a:latin typeface="Comic Sans MS" panose="030F0702030302020204" pitchFamily="66" charset="0"/>
              </a:rPr>
              <a:t>into the past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2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9E540-B003-C8C8-9BDE-299A0C36DFCA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298B40-EEDA-2862-424B-00A2E82D8BE7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</a:t>
            </a:r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8077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E2479C75-0093-E862-C1B2-ED5807650B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2575158"/>
          <a:ext cx="78009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97600" imgH="685800" progId="Equation.DSMT4">
                  <p:embed/>
                </p:oleObj>
              </mc:Choice>
              <mc:Fallback>
                <p:oleObj name="Equation" r:id="rId4" imgW="77976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843" y="2575158"/>
                        <a:ext cx="78009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D5FF2ED-DFFF-2583-1015-538F309D979C}"/>
              </a:ext>
            </a:extLst>
          </p:cNvPr>
          <p:cNvSpPr txBox="1"/>
          <p:nvPr/>
        </p:nvSpPr>
        <p:spPr>
          <a:xfrm>
            <a:off x="850843" y="2094558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Baker–Campbell–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Hausdorff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formula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BCH):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05420AC4-6029-946E-476D-AEA9DC2BCE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3553602"/>
          <a:ext cx="7581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581600" imgH="685800" progId="Equation.DSMT4">
                  <p:embed/>
                </p:oleObj>
              </mc:Choice>
              <mc:Fallback>
                <p:oleObj name="Equation" r:id="rId6" imgW="75816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0843" y="3553602"/>
                        <a:ext cx="7581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6B25CE3-ED91-25ED-2568-7EADFD1FBDC0}"/>
              </a:ext>
            </a:extLst>
          </p:cNvPr>
          <p:cNvSpPr txBox="1"/>
          <p:nvPr/>
        </p:nvSpPr>
        <p:spPr>
          <a:xfrm>
            <a:off x="8916002" y="269044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Classical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2B84E-E024-E1D7-81F9-68AA1765D7A1}"/>
              </a:ext>
            </a:extLst>
          </p:cNvPr>
          <p:cNvSpPr txBox="1"/>
          <p:nvPr/>
        </p:nvSpPr>
        <p:spPr>
          <a:xfrm>
            <a:off x="8916002" y="3709989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Symmetrical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B2FEAB6-E2E4-C8E0-23C0-9487DF42DD95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</a:t>
            </a:r>
            <a:r>
              <a:rPr lang="ru-RU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418EB-CB1A-91EF-4A37-D7F8F86BDF0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8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E2479C75-0093-E862-C1B2-ED5807650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923591"/>
              </p:ext>
            </p:extLst>
          </p:nvPr>
        </p:nvGraphicFramePr>
        <p:xfrm>
          <a:off x="850843" y="2572482"/>
          <a:ext cx="8118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15120" imgH="685800" progId="Equation.DSMT4">
                  <p:embed/>
                </p:oleObj>
              </mc:Choice>
              <mc:Fallback>
                <p:oleObj name="Equation" r:id="rId4" imgW="81151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843" y="2572482"/>
                        <a:ext cx="81184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D5FF2ED-DFFF-2583-1015-538F309D979C}"/>
              </a:ext>
            </a:extLst>
          </p:cNvPr>
          <p:cNvSpPr txBox="1"/>
          <p:nvPr/>
        </p:nvSpPr>
        <p:spPr>
          <a:xfrm>
            <a:off x="850843" y="2094558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Baker–Campbell–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Hausdorff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formula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BCH):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05420AC4-6029-946E-476D-AEA9DC2BC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009688"/>
              </p:ext>
            </p:extLst>
          </p:nvPr>
        </p:nvGraphicFramePr>
        <p:xfrm>
          <a:off x="850843" y="3549312"/>
          <a:ext cx="7823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23160" imgH="685800" progId="Equation.DSMT4">
                  <p:embed/>
                </p:oleObj>
              </mc:Choice>
              <mc:Fallback>
                <p:oleObj name="Equation" r:id="rId6" imgW="78231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0843" y="3549312"/>
                        <a:ext cx="7823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6B25CE3-ED91-25ED-2568-7EADFD1FBDC0}"/>
              </a:ext>
            </a:extLst>
          </p:cNvPr>
          <p:cNvSpPr txBox="1"/>
          <p:nvPr/>
        </p:nvSpPr>
        <p:spPr>
          <a:xfrm>
            <a:off x="8916002" y="269044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Classical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2B84E-E024-E1D7-81F9-68AA1765D7A1}"/>
              </a:ext>
            </a:extLst>
          </p:cNvPr>
          <p:cNvSpPr txBox="1"/>
          <p:nvPr/>
        </p:nvSpPr>
        <p:spPr>
          <a:xfrm>
            <a:off x="8916002" y="3709989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Symmetrical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12688151-44EB-445A-25D4-4D933EB67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4556214"/>
          <a:ext cx="4356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56000" imgH="431640" progId="Equation.DSMT4">
                  <p:embed/>
                </p:oleObj>
              </mc:Choice>
              <mc:Fallback>
                <p:oleObj name="Equation" r:id="rId8" imgW="4356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0843" y="4556214"/>
                        <a:ext cx="4356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C0EB25E7-7D35-1C3E-A217-1B7ACB21B0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5291773"/>
          <a:ext cx="57150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5000" imgH="685800" progId="Equation.DSMT4">
                  <p:embed/>
                </p:oleObj>
              </mc:Choice>
              <mc:Fallback>
                <p:oleObj name="Equation" r:id="rId10" imgW="57150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0843" y="5291773"/>
                        <a:ext cx="5715001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19E01813-78AB-6C3A-D3E2-78B0EF1F2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89077" y="6097533"/>
          <a:ext cx="34575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57698" imgH="371533" progId="Equation.DSMT4">
                  <p:embed/>
                </p:oleObj>
              </mc:Choice>
              <mc:Fallback>
                <p:oleObj name="Equation" r:id="rId12" imgW="3457698" imgH="3715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89077" y="6097533"/>
                        <a:ext cx="34575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78D262-8D0A-262E-1997-A99E00D712F9}"/>
              </a:ext>
            </a:extLst>
          </p:cNvPr>
          <p:cNvSpPr txBox="1"/>
          <p:nvPr/>
        </p:nvSpPr>
        <p:spPr>
          <a:xfrm>
            <a:off x="6692027" y="4471408"/>
            <a:ext cx="342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of the operator (*) </a:t>
            </a:r>
          </a:p>
          <a:p>
            <a:r>
              <a:rPr lang="en-US" dirty="0"/>
              <a:t>of the first order of accuracy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A0E92A-E988-E479-8CC9-A17AA665352D}"/>
              </a:ext>
            </a:extLst>
          </p:cNvPr>
          <p:cNvSpPr txBox="1"/>
          <p:nvPr/>
        </p:nvSpPr>
        <p:spPr>
          <a:xfrm>
            <a:off x="6692027" y="5301162"/>
            <a:ext cx="342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of the operator (*) </a:t>
            </a:r>
          </a:p>
          <a:p>
            <a:r>
              <a:rPr lang="en-US" dirty="0"/>
              <a:t>of the second order of accuracy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D02A8E-48A6-99E2-2676-5E8C456FD848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</a:t>
            </a:r>
            <a:r>
              <a:rPr lang="ru-RU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81FE6-B816-7D4D-9BF1-E5F717172CA5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2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5FACB3F7-5027-F1B4-36ED-D7D5F19AF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955378"/>
              </p:ext>
            </p:extLst>
          </p:nvPr>
        </p:nvGraphicFramePr>
        <p:xfrm>
          <a:off x="1261196" y="169171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4800" imgH="685800" progId="Equation.DSMT4">
                  <p:embed/>
                </p:oleObj>
              </mc:Choice>
              <mc:Fallback>
                <p:oleObj name="Equation" r:id="rId2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1196" y="169171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F02CC948-30AC-BEDF-12B6-D87A17AEE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13455"/>
              </p:ext>
            </p:extLst>
          </p:nvPr>
        </p:nvGraphicFramePr>
        <p:xfrm>
          <a:off x="5925952" y="2353756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2216" imgH="447856" progId="Equation.DSMT4">
                  <p:embed/>
                </p:oleObj>
              </mc:Choice>
              <mc:Fallback>
                <p:oleObj name="Equation" r:id="rId4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5952" y="2353756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98CFF46-791F-E21B-42C6-FFD37E6FFA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643770"/>
              </p:ext>
            </p:extLst>
          </p:nvPr>
        </p:nvGraphicFramePr>
        <p:xfrm>
          <a:off x="774821" y="1228074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91160" imgH="406080" progId="Equation.DSMT4">
                  <p:embed/>
                </p:oleObj>
              </mc:Choice>
              <mc:Fallback>
                <p:oleObj name="Equation" r:id="rId6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821" y="1228074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8C19E28-EBB5-57EA-F8DF-A9BFF00123B8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14F425-5E36-2C62-DEA7-494987DA0C79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</a:t>
            </a:r>
            <a:r>
              <a:rPr lang="ru-RU" dirty="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39642-6B66-DBA6-A651-B7F18B3B75B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525F7-01BC-D60F-1FD9-751EE7E3014D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A463D-E519-B068-F6F9-03C765B88FAD}"/>
              </a:ext>
            </a:extLst>
          </p:cNvPr>
          <p:cNvSpPr txBox="1"/>
          <p:nvPr/>
        </p:nvSpPr>
        <p:spPr>
          <a:xfrm>
            <a:off x="8288073" y="1258505"/>
            <a:ext cx="406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69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2122</TotalTime>
  <Words>893</Words>
  <Application>Microsoft Macintosh PowerPoint</Application>
  <PresentationFormat>Widescreen</PresentationFormat>
  <Paragraphs>121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Comic Sans MS</vt:lpstr>
      <vt:lpstr>Tahoma</vt:lpstr>
      <vt:lpstr>Times New Roman</vt:lpstr>
      <vt:lpstr>Тема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Alexander Ayriyan</cp:lastModifiedBy>
  <cp:revision>43</cp:revision>
  <dcterms:created xsi:type="dcterms:W3CDTF">2023-10-27T07:37:55Z</dcterms:created>
  <dcterms:modified xsi:type="dcterms:W3CDTF">2025-01-27T10:08:04Z</dcterms:modified>
</cp:coreProperties>
</file>