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DABD5C2-6974-4B81-9510-74BF73BDE242}">
          <p14:sldIdLst>
            <p14:sldId id="256"/>
            <p14:sldId id="257"/>
            <p14:sldId id="258"/>
            <p14:sldId id="259"/>
            <p14:sldId id="261"/>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90" d="100"/>
          <a:sy n="90"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CD729-96BC-488D-AD67-5A73FBFF3E0A}" type="datetimeFigureOut">
              <a:rPr lang="ru-RU" smtClean="0"/>
              <a:t>22.10.2024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F88E7-56C4-48B0-9FAD-26FBB5A92BA0}" type="slidenum">
              <a:rPr lang="ru-RU" smtClean="0"/>
              <a:t>‹#›</a:t>
            </a:fld>
            <a:endParaRPr lang="ru-RU"/>
          </a:p>
        </p:txBody>
      </p:sp>
    </p:spTree>
    <p:extLst>
      <p:ext uri="{BB962C8B-B14F-4D97-AF65-F5344CB8AC3E}">
        <p14:creationId xmlns:p14="http://schemas.microsoft.com/office/powerpoint/2010/main" val="34819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0DBB33-4667-4430-97BA-7E1D8AE8164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9CB106F-12CB-4B17-B77B-00BEC26BB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4A8A418-6F0F-458C-8F5B-3E8BF854DBEF}"/>
              </a:ext>
            </a:extLst>
          </p:cNvPr>
          <p:cNvSpPr>
            <a:spLocks noGrp="1"/>
          </p:cNvSpPr>
          <p:nvPr>
            <p:ph type="dt" sz="half" idx="10"/>
          </p:nvPr>
        </p:nvSpPr>
        <p:spPr/>
        <p:txBody>
          <a:bodyPr/>
          <a:lstStyle/>
          <a:p>
            <a:fld id="{A9FAEE1E-BCDA-44CE-83BA-BF48B9D1809D}" type="datetime1">
              <a:rPr lang="ru-RU" smtClean="0"/>
              <a:t>22.10.2024</a:t>
            </a:fld>
            <a:endParaRPr lang="ru-RU"/>
          </a:p>
        </p:txBody>
      </p:sp>
      <p:sp>
        <p:nvSpPr>
          <p:cNvPr id="5" name="Нижний колонтитул 4">
            <a:extLst>
              <a:ext uri="{FF2B5EF4-FFF2-40B4-BE49-F238E27FC236}">
                <a16:creationId xmlns:a16="http://schemas.microsoft.com/office/drawing/2014/main" id="{A370AA79-385F-45CE-A973-936FF7B811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1A15FA-DACB-49EA-AF2A-75E7A28E0AAE}"/>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915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473041-F404-4962-9025-CB0BB6C47D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4B3614C-BF76-45EE-9519-686B1384170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C84F11-C37E-41EC-932E-F526930AB663}"/>
              </a:ext>
            </a:extLst>
          </p:cNvPr>
          <p:cNvSpPr>
            <a:spLocks noGrp="1"/>
          </p:cNvSpPr>
          <p:nvPr>
            <p:ph type="dt" sz="half" idx="10"/>
          </p:nvPr>
        </p:nvSpPr>
        <p:spPr/>
        <p:txBody>
          <a:bodyPr/>
          <a:lstStyle/>
          <a:p>
            <a:fld id="{0C873002-ACEA-49CA-8FDB-39F5AAD03665}" type="datetime1">
              <a:rPr lang="ru-RU" smtClean="0"/>
              <a:t>22.10.2024</a:t>
            </a:fld>
            <a:endParaRPr lang="ru-RU"/>
          </a:p>
        </p:txBody>
      </p:sp>
      <p:sp>
        <p:nvSpPr>
          <p:cNvPr id="5" name="Нижний колонтитул 4">
            <a:extLst>
              <a:ext uri="{FF2B5EF4-FFF2-40B4-BE49-F238E27FC236}">
                <a16:creationId xmlns:a16="http://schemas.microsoft.com/office/drawing/2014/main" id="{9BD3E7FE-CB28-415B-B449-04A9B235A11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82DDD52-FFDA-4E35-ADDA-EE12FBF46501}"/>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342180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F80F210-F109-4A79-AB6B-3BD839D006A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57494A3-1F82-4A94-B047-2CEBA5F7847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3DF050-6F38-499E-9538-E5AF1596442A}"/>
              </a:ext>
            </a:extLst>
          </p:cNvPr>
          <p:cNvSpPr>
            <a:spLocks noGrp="1"/>
          </p:cNvSpPr>
          <p:nvPr>
            <p:ph type="dt" sz="half" idx="10"/>
          </p:nvPr>
        </p:nvSpPr>
        <p:spPr/>
        <p:txBody>
          <a:bodyPr/>
          <a:lstStyle/>
          <a:p>
            <a:fld id="{813DB11B-4262-471A-86DA-CF467B735E32}" type="datetime1">
              <a:rPr lang="ru-RU" smtClean="0"/>
              <a:t>22.10.2024</a:t>
            </a:fld>
            <a:endParaRPr lang="ru-RU"/>
          </a:p>
        </p:txBody>
      </p:sp>
      <p:sp>
        <p:nvSpPr>
          <p:cNvPr id="5" name="Нижний колонтитул 4">
            <a:extLst>
              <a:ext uri="{FF2B5EF4-FFF2-40B4-BE49-F238E27FC236}">
                <a16:creationId xmlns:a16="http://schemas.microsoft.com/office/drawing/2014/main" id="{6F9E7F27-76CB-4C49-9FD6-22D4997399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413FA91-0D67-415B-AA3D-5494FAB63595}"/>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109723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B6344D-83C4-47EB-A81E-3B5E35BA201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C83A32-212F-4518-BA6D-F47D0C1C10A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8D7BEEB-350B-4861-8AC3-671BE7D0B1C6}"/>
              </a:ext>
            </a:extLst>
          </p:cNvPr>
          <p:cNvSpPr>
            <a:spLocks noGrp="1"/>
          </p:cNvSpPr>
          <p:nvPr>
            <p:ph type="dt" sz="half" idx="10"/>
          </p:nvPr>
        </p:nvSpPr>
        <p:spPr/>
        <p:txBody>
          <a:bodyPr/>
          <a:lstStyle/>
          <a:p>
            <a:fld id="{71A7890F-5CB2-43A7-BB95-2F3DACE31D70}" type="datetime1">
              <a:rPr lang="ru-RU" smtClean="0"/>
              <a:t>22.10.2024</a:t>
            </a:fld>
            <a:endParaRPr lang="ru-RU"/>
          </a:p>
        </p:txBody>
      </p:sp>
      <p:sp>
        <p:nvSpPr>
          <p:cNvPr id="5" name="Нижний колонтитул 4">
            <a:extLst>
              <a:ext uri="{FF2B5EF4-FFF2-40B4-BE49-F238E27FC236}">
                <a16:creationId xmlns:a16="http://schemas.microsoft.com/office/drawing/2014/main" id="{5898F5CE-85E8-4EC8-BE8A-D7FE2B45DC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763990E-65F2-46FC-9FA8-9FBFE0247D41}"/>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333054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E09FDD-5295-409D-BDD7-ABEBD2C3938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58BC8E4-23E2-45A7-B09B-369076BFA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3212513-9FE2-415F-90B5-8410ED9EC8DB}"/>
              </a:ext>
            </a:extLst>
          </p:cNvPr>
          <p:cNvSpPr>
            <a:spLocks noGrp="1"/>
          </p:cNvSpPr>
          <p:nvPr>
            <p:ph type="dt" sz="half" idx="10"/>
          </p:nvPr>
        </p:nvSpPr>
        <p:spPr/>
        <p:txBody>
          <a:bodyPr/>
          <a:lstStyle/>
          <a:p>
            <a:fld id="{17FBAE03-7E61-4307-AD12-38FDC8BB2A81}" type="datetime1">
              <a:rPr lang="ru-RU" smtClean="0"/>
              <a:t>22.10.2024</a:t>
            </a:fld>
            <a:endParaRPr lang="ru-RU"/>
          </a:p>
        </p:txBody>
      </p:sp>
      <p:sp>
        <p:nvSpPr>
          <p:cNvPr id="5" name="Нижний колонтитул 4">
            <a:extLst>
              <a:ext uri="{FF2B5EF4-FFF2-40B4-BE49-F238E27FC236}">
                <a16:creationId xmlns:a16="http://schemas.microsoft.com/office/drawing/2014/main" id="{AB0DBD45-1CB3-418B-8EA2-227ADCAA6B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E13810-C4AA-428C-8A40-5BC60FEBC2BA}"/>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29097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A8687-283B-4BF5-982D-5BFEC76004B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68B4D66-08EB-429D-9CC4-0E9D9BBE430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D290E7D-297E-45C4-A658-33E21CDCAB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BDCF2AC-E707-49E5-B2B5-591F894AC24F}"/>
              </a:ext>
            </a:extLst>
          </p:cNvPr>
          <p:cNvSpPr>
            <a:spLocks noGrp="1"/>
          </p:cNvSpPr>
          <p:nvPr>
            <p:ph type="dt" sz="half" idx="10"/>
          </p:nvPr>
        </p:nvSpPr>
        <p:spPr/>
        <p:txBody>
          <a:bodyPr/>
          <a:lstStyle/>
          <a:p>
            <a:fld id="{9BDE4FAE-B483-4531-B6D1-F0A80A4BEDA9}" type="datetime1">
              <a:rPr lang="ru-RU" smtClean="0"/>
              <a:t>22.10.2024</a:t>
            </a:fld>
            <a:endParaRPr lang="ru-RU"/>
          </a:p>
        </p:txBody>
      </p:sp>
      <p:sp>
        <p:nvSpPr>
          <p:cNvPr id="6" name="Нижний колонтитул 5">
            <a:extLst>
              <a:ext uri="{FF2B5EF4-FFF2-40B4-BE49-F238E27FC236}">
                <a16:creationId xmlns:a16="http://schemas.microsoft.com/office/drawing/2014/main" id="{1B701C0F-8366-4714-8110-4E1A184EAF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09240FF-E6F1-4D5C-AFB2-61AC892C0F16}"/>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68759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CDE57A-6C2B-48A8-A0E1-735EE806D16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E82F614-406B-44DD-8272-DD2049B0A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C67F198-34F8-4E62-AE51-5AB59C1A66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84A058A-A658-49B6-89B0-A84747FAB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62B0B88-6429-47AD-AB84-EE17CE20B0C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089A89E-7EF9-4271-BC6F-1D5DA7CD2A5F}"/>
              </a:ext>
            </a:extLst>
          </p:cNvPr>
          <p:cNvSpPr>
            <a:spLocks noGrp="1"/>
          </p:cNvSpPr>
          <p:nvPr>
            <p:ph type="dt" sz="half" idx="10"/>
          </p:nvPr>
        </p:nvSpPr>
        <p:spPr/>
        <p:txBody>
          <a:bodyPr/>
          <a:lstStyle/>
          <a:p>
            <a:fld id="{A6FB7402-260A-4A7E-903C-2CF68DDA9291}" type="datetime1">
              <a:rPr lang="ru-RU" smtClean="0"/>
              <a:t>22.10.2024</a:t>
            </a:fld>
            <a:endParaRPr lang="ru-RU"/>
          </a:p>
        </p:txBody>
      </p:sp>
      <p:sp>
        <p:nvSpPr>
          <p:cNvPr id="8" name="Нижний колонтитул 7">
            <a:extLst>
              <a:ext uri="{FF2B5EF4-FFF2-40B4-BE49-F238E27FC236}">
                <a16:creationId xmlns:a16="http://schemas.microsoft.com/office/drawing/2014/main" id="{56FE95D0-14DA-4D66-8F6D-93535704685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348B4CB-E48F-4AD2-8B2D-8634B1A9ECAC}"/>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138941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7B1FA5-720B-460B-87A4-9A62CEB687D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09DC4AA-1815-4549-AD04-BA0288829345}"/>
              </a:ext>
            </a:extLst>
          </p:cNvPr>
          <p:cNvSpPr>
            <a:spLocks noGrp="1"/>
          </p:cNvSpPr>
          <p:nvPr>
            <p:ph type="dt" sz="half" idx="10"/>
          </p:nvPr>
        </p:nvSpPr>
        <p:spPr/>
        <p:txBody>
          <a:bodyPr/>
          <a:lstStyle/>
          <a:p>
            <a:fld id="{D7767AE6-20D7-4BD8-80C6-8BEF04E35B49}" type="datetime1">
              <a:rPr lang="ru-RU" smtClean="0"/>
              <a:t>22.10.2024</a:t>
            </a:fld>
            <a:endParaRPr lang="ru-RU"/>
          </a:p>
        </p:txBody>
      </p:sp>
      <p:sp>
        <p:nvSpPr>
          <p:cNvPr id="4" name="Нижний колонтитул 3">
            <a:extLst>
              <a:ext uri="{FF2B5EF4-FFF2-40B4-BE49-F238E27FC236}">
                <a16:creationId xmlns:a16="http://schemas.microsoft.com/office/drawing/2014/main" id="{8B39D86D-D454-420A-B3E3-80129209ABD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7077679-3923-4BBF-8AE9-3D68E7ABB1A6}"/>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188248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3619E29-6134-4AAD-B318-004DD6F8DE43}"/>
              </a:ext>
            </a:extLst>
          </p:cNvPr>
          <p:cNvSpPr>
            <a:spLocks noGrp="1"/>
          </p:cNvSpPr>
          <p:nvPr>
            <p:ph type="dt" sz="half" idx="10"/>
          </p:nvPr>
        </p:nvSpPr>
        <p:spPr/>
        <p:txBody>
          <a:bodyPr/>
          <a:lstStyle/>
          <a:p>
            <a:fld id="{73054DDA-7D37-4A42-B574-BE0B1904B173}" type="datetime1">
              <a:rPr lang="ru-RU" smtClean="0"/>
              <a:t>22.10.2024</a:t>
            </a:fld>
            <a:endParaRPr lang="ru-RU"/>
          </a:p>
        </p:txBody>
      </p:sp>
      <p:sp>
        <p:nvSpPr>
          <p:cNvPr id="3" name="Нижний колонтитул 2">
            <a:extLst>
              <a:ext uri="{FF2B5EF4-FFF2-40B4-BE49-F238E27FC236}">
                <a16:creationId xmlns:a16="http://schemas.microsoft.com/office/drawing/2014/main" id="{3A278842-9D76-4DCB-B800-9AD232D6599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6FF4914-7A1E-4681-A553-663A9DBBDCBE}"/>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397025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8A7D0-0030-4333-92F9-7F7D933E3BC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75B7FE3-05BE-47F2-9921-7A1C3D9EF0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E0195B4-DB68-4462-ABD8-690A9E592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EF25BEC-A6B4-41B6-9341-21794CC03BA6}"/>
              </a:ext>
            </a:extLst>
          </p:cNvPr>
          <p:cNvSpPr>
            <a:spLocks noGrp="1"/>
          </p:cNvSpPr>
          <p:nvPr>
            <p:ph type="dt" sz="half" idx="10"/>
          </p:nvPr>
        </p:nvSpPr>
        <p:spPr/>
        <p:txBody>
          <a:bodyPr/>
          <a:lstStyle/>
          <a:p>
            <a:fld id="{DA68B9A6-07C6-42F7-B267-E2C43C5BD4D8}" type="datetime1">
              <a:rPr lang="ru-RU" smtClean="0"/>
              <a:t>22.10.2024</a:t>
            </a:fld>
            <a:endParaRPr lang="ru-RU"/>
          </a:p>
        </p:txBody>
      </p:sp>
      <p:sp>
        <p:nvSpPr>
          <p:cNvPr id="6" name="Нижний колонтитул 5">
            <a:extLst>
              <a:ext uri="{FF2B5EF4-FFF2-40B4-BE49-F238E27FC236}">
                <a16:creationId xmlns:a16="http://schemas.microsoft.com/office/drawing/2014/main" id="{E32AB2E3-344A-4141-BC7D-BA7F4A25FAE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F1813AF-3795-4BD7-97E5-2F33462FDDEB}"/>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196734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3A903C-2CEB-461E-9F9F-07A6B9649FB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849A1B2-4FC0-4E9E-9906-F08A25A89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EF0D459-DE01-4940-85A3-E33C5690B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E93D2EE-BEBE-4CE7-A438-CDA8FDB100EA}"/>
              </a:ext>
            </a:extLst>
          </p:cNvPr>
          <p:cNvSpPr>
            <a:spLocks noGrp="1"/>
          </p:cNvSpPr>
          <p:nvPr>
            <p:ph type="dt" sz="half" idx="10"/>
          </p:nvPr>
        </p:nvSpPr>
        <p:spPr/>
        <p:txBody>
          <a:bodyPr/>
          <a:lstStyle/>
          <a:p>
            <a:fld id="{BC8F5C1F-FB18-411E-9807-90B87814E328}" type="datetime1">
              <a:rPr lang="ru-RU" smtClean="0"/>
              <a:t>22.10.2024</a:t>
            </a:fld>
            <a:endParaRPr lang="ru-RU"/>
          </a:p>
        </p:txBody>
      </p:sp>
      <p:sp>
        <p:nvSpPr>
          <p:cNvPr id="6" name="Нижний колонтитул 5">
            <a:extLst>
              <a:ext uri="{FF2B5EF4-FFF2-40B4-BE49-F238E27FC236}">
                <a16:creationId xmlns:a16="http://schemas.microsoft.com/office/drawing/2014/main" id="{8F0C7A83-5B3E-453C-B6BD-DE0A1D7B26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D0C9336-B0C0-46E2-AB31-233E929A1348}"/>
              </a:ext>
            </a:extLst>
          </p:cNvPr>
          <p:cNvSpPr>
            <a:spLocks noGrp="1"/>
          </p:cNvSpPr>
          <p:nvPr>
            <p:ph type="sldNum" sz="quarter" idx="12"/>
          </p:nvPr>
        </p:nvSpPr>
        <p:spPr/>
        <p:txBody>
          <a:bodyPr/>
          <a:lstStyle/>
          <a:p>
            <a:fld id="{442AF659-9C72-4E39-B421-CC6A36AAE028}" type="slidenum">
              <a:rPr lang="ru-RU" smtClean="0"/>
              <a:t>‹#›</a:t>
            </a:fld>
            <a:endParaRPr lang="ru-RU"/>
          </a:p>
        </p:txBody>
      </p:sp>
    </p:spTree>
    <p:extLst>
      <p:ext uri="{BB962C8B-B14F-4D97-AF65-F5344CB8AC3E}">
        <p14:creationId xmlns:p14="http://schemas.microsoft.com/office/powerpoint/2010/main" val="415240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40446D-F3B0-468E-B453-B3C31A018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188E80D-65D0-4380-90A7-D93ED1E39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01EC2D9-BAB9-4FE5-969D-E094C37D2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B5C30-AB4E-4A5B-ADFD-2A5AC5F0A13E}" type="datetime1">
              <a:rPr lang="ru-RU" smtClean="0"/>
              <a:t>22.10.2024</a:t>
            </a:fld>
            <a:endParaRPr lang="ru-RU"/>
          </a:p>
        </p:txBody>
      </p:sp>
      <p:sp>
        <p:nvSpPr>
          <p:cNvPr id="5" name="Нижний колонтитул 4">
            <a:extLst>
              <a:ext uri="{FF2B5EF4-FFF2-40B4-BE49-F238E27FC236}">
                <a16:creationId xmlns:a16="http://schemas.microsoft.com/office/drawing/2014/main" id="{77A81759-E984-4FD2-AD4F-49FEBF383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1EADC28-F1E1-4A47-AF1B-A48C43A63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AF659-9C72-4E39-B421-CC6A36AAE028}" type="slidenum">
              <a:rPr lang="ru-RU" smtClean="0"/>
              <a:t>‹#›</a:t>
            </a:fld>
            <a:endParaRPr lang="ru-RU"/>
          </a:p>
        </p:txBody>
      </p:sp>
    </p:spTree>
    <p:extLst>
      <p:ext uri="{BB962C8B-B14F-4D97-AF65-F5344CB8AC3E}">
        <p14:creationId xmlns:p14="http://schemas.microsoft.com/office/powerpoint/2010/main" val="1984455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8A3CA-F5DA-4536-B5B8-EAA606877700}"/>
              </a:ext>
            </a:extLst>
          </p:cNvPr>
          <p:cNvSpPr txBox="1"/>
          <p:nvPr/>
        </p:nvSpPr>
        <p:spPr>
          <a:xfrm>
            <a:off x="985283" y="1620708"/>
            <a:ext cx="9746511" cy="3817905"/>
          </a:xfrm>
          <a:prstGeom prst="rect">
            <a:avLst/>
          </a:prstGeom>
          <a:noFill/>
        </p:spPr>
        <p:txBody>
          <a:bodyPr wrap="square">
            <a:spAutoFit/>
          </a:bodyPr>
          <a:lstStyle/>
          <a:p>
            <a:pPr algn="ctr">
              <a:lnSpc>
                <a:spcPct val="107000"/>
              </a:lnSpc>
              <a:spcAft>
                <a:spcPts val="800"/>
              </a:spcAft>
            </a:pPr>
            <a:r>
              <a:rPr lang="en-US" sz="2400" dirty="0">
                <a:effectLst/>
                <a:ea typeface="Calibri" panose="020F0502020204030204" pitchFamily="34" charset="0"/>
                <a:cs typeface="Times New Roman" panose="02020603050405020304" pitchFamily="18" charset="0"/>
              </a:rPr>
              <a:t>MATHEMATICAL MODEL OF FRACTAL THERMODYNAMICS AND ANALYSIS OF PRODUCED PARTICLE TRACKS </a:t>
            </a:r>
            <a:br>
              <a:rPr lang="en-US" sz="2400" dirty="0">
                <a:effectLst/>
                <a:ea typeface="Calibri" panose="020F0502020204030204" pitchFamily="34" charset="0"/>
                <a:cs typeface="Times New Roman" panose="02020603050405020304" pitchFamily="18" charset="0"/>
              </a:rPr>
            </a:br>
            <a:r>
              <a:rPr lang="en-US" sz="2400" dirty="0">
                <a:effectLst/>
                <a:ea typeface="Calibri" panose="020F0502020204030204" pitchFamily="34" charset="0"/>
                <a:cs typeface="Times New Roman" panose="02020603050405020304" pitchFamily="18" charset="0"/>
              </a:rPr>
              <a:t>WITHIN THE MPD EXPERIMENT OF THE NICA COLLIDER</a:t>
            </a:r>
            <a:endParaRPr lang="ru-RU" sz="2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ru-RU" sz="2800" dirty="0">
                <a:effectLst/>
                <a:ea typeface="Calibri" panose="020F0502020204030204" pitchFamily="34" charset="0"/>
                <a:cs typeface="Times New Roman" panose="02020603050405020304" pitchFamily="18" charset="0"/>
              </a:rPr>
              <a:t> </a:t>
            </a:r>
            <a:endParaRPr lang="ru-R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effectLst/>
                <a:ea typeface="Calibri" panose="020F0502020204030204" pitchFamily="34" charset="0"/>
                <a:cs typeface="Times New Roman" panose="02020603050405020304" pitchFamily="18" charset="0"/>
              </a:rPr>
              <a:t>S. Mikheev</a:t>
            </a:r>
            <a:r>
              <a:rPr lang="en-US" sz="2800" baseline="30000" dirty="0">
                <a:effectLst/>
                <a:ea typeface="Calibri" panose="020F0502020204030204" pitchFamily="34" charset="0"/>
                <a:cs typeface="Times New Roman" panose="02020603050405020304" pitchFamily="18" charset="0"/>
              </a:rPr>
              <a:t>1</a:t>
            </a:r>
            <a:r>
              <a:rPr lang="ru-RU" sz="2800"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V. Tsvetkov</a:t>
            </a:r>
            <a:r>
              <a:rPr lang="en-US" sz="2800" baseline="30000" dirty="0">
                <a:ea typeface="Calibri" panose="020F0502020204030204" pitchFamily="34" charset="0"/>
                <a:cs typeface="Times New Roman" panose="02020603050405020304" pitchFamily="18" charset="0"/>
              </a:rPr>
              <a:t>1</a:t>
            </a:r>
            <a:r>
              <a:rPr lang="ru-RU" sz="2800" dirty="0">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I. Tsvetkov</a:t>
            </a:r>
            <a:r>
              <a:rPr lang="en-US" sz="2800" baseline="30000" dirty="0">
                <a:ea typeface="Calibri" panose="020F0502020204030204" pitchFamily="34" charset="0"/>
                <a:cs typeface="Times New Roman" panose="02020603050405020304" pitchFamily="18" charset="0"/>
              </a:rPr>
              <a:t>1</a:t>
            </a:r>
            <a:r>
              <a:rPr lang="en-US" sz="2800" dirty="0">
                <a:ea typeface="Calibri" panose="020F0502020204030204" pitchFamily="34" charset="0"/>
                <a:cs typeface="Times New Roman" panose="02020603050405020304" pitchFamily="18" charset="0"/>
              </a:rPr>
              <a:t>, </a:t>
            </a:r>
            <a:r>
              <a:rPr lang="en-US" sz="2800" b="1" u="sng" dirty="0">
                <a:ea typeface="Calibri" panose="020F0502020204030204" pitchFamily="34" charset="0"/>
                <a:cs typeface="Times New Roman" panose="02020603050405020304" pitchFamily="18" charset="0"/>
              </a:rPr>
              <a:t>N. Voytishin</a:t>
            </a:r>
            <a:r>
              <a:rPr lang="en-US" sz="2800" b="1" u="sng" baseline="30000" dirty="0">
                <a:ea typeface="Calibri" panose="020F0502020204030204" pitchFamily="34" charset="0"/>
                <a:cs typeface="Times New Roman" panose="02020603050405020304" pitchFamily="18" charset="0"/>
              </a:rPr>
              <a:t>2</a:t>
            </a:r>
            <a:endParaRPr lang="ru-RU" sz="2800" b="1" u="sng" baseline="30000" dirty="0">
              <a:ea typeface="Calibri" panose="020F0502020204030204" pitchFamily="34" charset="0"/>
              <a:cs typeface="Times New Roman" panose="02020603050405020304" pitchFamily="18" charset="0"/>
            </a:endParaRPr>
          </a:p>
          <a:p>
            <a:pPr algn="ctr">
              <a:lnSpc>
                <a:spcPct val="107000"/>
              </a:lnSpc>
              <a:spcAft>
                <a:spcPts val="800"/>
              </a:spcAft>
            </a:pPr>
            <a:r>
              <a:rPr lang="ru-RU" sz="2800" dirty="0">
                <a:effectLst/>
                <a:ea typeface="Calibri" panose="020F0502020204030204" pitchFamily="34" charset="0"/>
                <a:cs typeface="Times New Roman" panose="02020603050405020304" pitchFamily="18" charset="0"/>
              </a:rPr>
              <a:t> </a:t>
            </a:r>
            <a:endParaRPr lang="ru-R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ru-RU" sz="2000" baseline="30000" dirty="0">
                <a:effectLst/>
                <a:ea typeface="Calibri" panose="020F0502020204030204" pitchFamily="34" charset="0"/>
                <a:cs typeface="Times New Roman" panose="02020603050405020304" pitchFamily="18" charset="0"/>
              </a:rPr>
              <a:t>1</a:t>
            </a:r>
            <a:r>
              <a:rPr lang="ru-RU"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Tver</a:t>
            </a:r>
            <a:r>
              <a:rPr lang="en-US" sz="2000" dirty="0">
                <a:effectLst/>
                <a:ea typeface="Calibri" panose="020F0502020204030204" pitchFamily="34" charset="0"/>
                <a:cs typeface="Times New Roman" panose="02020603050405020304" pitchFamily="18" charset="0"/>
              </a:rPr>
              <a:t> State University, </a:t>
            </a:r>
            <a:r>
              <a:rPr lang="en-US" sz="2000" dirty="0" err="1">
                <a:ea typeface="Calibri" panose="020F0502020204030204" pitchFamily="34" charset="0"/>
                <a:cs typeface="Times New Roman" panose="02020603050405020304" pitchFamily="18" charset="0"/>
              </a:rPr>
              <a:t>Tver</a:t>
            </a:r>
            <a:r>
              <a:rPr lang="en-US" sz="2000" dirty="0">
                <a:ea typeface="Calibri" panose="020F0502020204030204" pitchFamily="34" charset="0"/>
                <a:cs typeface="Times New Roman" panose="02020603050405020304" pitchFamily="18" charset="0"/>
              </a:rPr>
              <a:t>,</a:t>
            </a:r>
            <a:r>
              <a:rPr lang="ru-RU"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Russia</a:t>
            </a:r>
            <a:r>
              <a:rPr lang="ru-RU" sz="2000" dirty="0">
                <a:effectLst/>
                <a:ea typeface="Calibri" panose="020F0502020204030204" pitchFamily="34" charset="0"/>
                <a:cs typeface="Times New Roman" panose="02020603050405020304" pitchFamily="18" charset="0"/>
              </a:rPr>
              <a:t> </a:t>
            </a:r>
            <a:endParaRPr lang="ru-RU" sz="16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ru-RU" sz="2000" baseline="30000" dirty="0">
                <a:effectLst/>
                <a:ea typeface="Calibri" panose="020F0502020204030204" pitchFamily="34" charset="0"/>
                <a:cs typeface="Times New Roman" panose="02020603050405020304" pitchFamily="18" charset="0"/>
              </a:rPr>
              <a:t>2</a:t>
            </a:r>
            <a:r>
              <a:rPr lang="ru-RU"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Joint Institute for Nuclear Research, Dubna, Russia</a:t>
            </a:r>
            <a:endParaRPr lang="ru-RU" sz="1200" dirty="0">
              <a:effectLst/>
              <a:ea typeface="Calibri" panose="020F0502020204030204" pitchFamily="34" charset="0"/>
              <a:cs typeface="Times New Roman" panose="02020603050405020304" pitchFamily="18" charset="0"/>
            </a:endParaRPr>
          </a:p>
        </p:txBody>
      </p:sp>
      <p:pic>
        <p:nvPicPr>
          <p:cNvPr id="4" name="Picture 2" descr="http://uc.jinr.ru/istc/pic/jinr-blue-small.png">
            <a:extLst>
              <a:ext uri="{FF2B5EF4-FFF2-40B4-BE49-F238E27FC236}">
                <a16:creationId xmlns:a16="http://schemas.microsoft.com/office/drawing/2014/main" id="{54C37C24-291C-F9E9-4625-28CAE85DD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9780" y="82365"/>
            <a:ext cx="1872208" cy="1239350"/>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2DF2D835-D8DB-130F-69B4-6FD314A758C2}"/>
              </a:ext>
            </a:extLst>
          </p:cNvPr>
          <p:cNvPicPr>
            <a:picLocks noChangeAspect="1"/>
          </p:cNvPicPr>
          <p:nvPr/>
        </p:nvPicPr>
        <p:blipFill>
          <a:blip r:embed="rId3"/>
          <a:stretch>
            <a:fillRect/>
          </a:stretch>
        </p:blipFill>
        <p:spPr>
          <a:xfrm>
            <a:off x="93027" y="0"/>
            <a:ext cx="1779181" cy="1027971"/>
          </a:xfrm>
          <a:prstGeom prst="rect">
            <a:avLst/>
          </a:prstGeom>
        </p:spPr>
      </p:pic>
      <p:pic>
        <p:nvPicPr>
          <p:cNvPr id="9" name="Рисунок 8">
            <a:extLst>
              <a:ext uri="{FF2B5EF4-FFF2-40B4-BE49-F238E27FC236}">
                <a16:creationId xmlns:a16="http://schemas.microsoft.com/office/drawing/2014/main" id="{552011B5-A2B5-A0A9-AC0E-511F3007F5A2}"/>
              </a:ext>
            </a:extLst>
          </p:cNvPr>
          <p:cNvPicPr>
            <a:picLocks noChangeAspect="1"/>
          </p:cNvPicPr>
          <p:nvPr/>
        </p:nvPicPr>
        <p:blipFill>
          <a:blip r:embed="rId4"/>
          <a:stretch>
            <a:fillRect/>
          </a:stretch>
        </p:blipFill>
        <p:spPr>
          <a:xfrm>
            <a:off x="9852837" y="4344155"/>
            <a:ext cx="2256873" cy="2278504"/>
          </a:xfrm>
          <a:prstGeom prst="rect">
            <a:avLst/>
          </a:prstGeom>
        </p:spPr>
      </p:pic>
    </p:spTree>
    <p:extLst>
      <p:ext uri="{BB962C8B-B14F-4D97-AF65-F5344CB8AC3E}">
        <p14:creationId xmlns:p14="http://schemas.microsoft.com/office/powerpoint/2010/main" val="58394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8A3CA-F5DA-4536-B5B8-EAA606877700}"/>
              </a:ext>
            </a:extLst>
          </p:cNvPr>
          <p:cNvSpPr txBox="1"/>
          <p:nvPr/>
        </p:nvSpPr>
        <p:spPr>
          <a:xfrm>
            <a:off x="285750" y="867848"/>
            <a:ext cx="11693599" cy="5511573"/>
          </a:xfrm>
          <a:prstGeom prst="rect">
            <a:avLst/>
          </a:prstGeom>
          <a:noFill/>
        </p:spPr>
        <p:txBody>
          <a:bodyPr wrap="square">
            <a:spAutoFit/>
          </a:bodyPr>
          <a:lstStyle/>
          <a:p>
            <a:pPr algn="just">
              <a:lnSpc>
                <a:spcPct val="107000"/>
              </a:lnSpc>
              <a:spcAft>
                <a:spcPts val="800"/>
              </a:spcAft>
            </a:pPr>
            <a:r>
              <a:rPr lang="en-US" sz="1800" dirty="0">
                <a:effectLst/>
                <a:ea typeface="Calibri" panose="020F0502020204030204" pitchFamily="34" charset="0"/>
                <a:cs typeface="Times New Roman" panose="02020603050405020304" pitchFamily="18" charset="0"/>
              </a:rPr>
              <a:t>The MPD experiment [1] is planned to start at the NICA accelerator complex in 2025 in order to investigate hot and dense baryonic matter produced in the collision of heavy nuclei up to Au after their interaction in the MPD detector at an energy of E = 11.5 GeV/nucleon.</a:t>
            </a: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ea typeface="Calibri" panose="020F0502020204030204" pitchFamily="34" charset="0"/>
                <a:cs typeface="Times New Roman" panose="02020603050405020304" pitchFamily="18" charset="0"/>
              </a:rPr>
              <a:t>The main objective of our work is to identify the fractal properties of the set of tracks produced by emitted particles during the collision of beams of Au atomic nuclei within the MPD experiment.</a:t>
            </a:r>
            <a:endParaRPr lang="ru-RU" sz="18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ru-RU" sz="900" dirty="0">
              <a:effectLst/>
              <a:ea typeface="Calibri" panose="020F0502020204030204" pitchFamily="34" charset="0"/>
              <a:cs typeface="Times New Roman" panose="02020603050405020304" pitchFamily="18" charset="0"/>
            </a:endParaRPr>
          </a:p>
        </p:txBody>
      </p:sp>
      <p:sp>
        <p:nvSpPr>
          <p:cNvPr id="3" name="Нижний колонтитул 2">
            <a:extLst>
              <a:ext uri="{FF2B5EF4-FFF2-40B4-BE49-F238E27FC236}">
                <a16:creationId xmlns:a16="http://schemas.microsoft.com/office/drawing/2014/main" id="{6DE0C7D4-B129-3A7C-EEA2-47D1155AEAAE}"/>
              </a:ext>
            </a:extLst>
          </p:cNvPr>
          <p:cNvSpPr>
            <a:spLocks noGrp="1"/>
          </p:cNvSpPr>
          <p:nvPr>
            <p:ph type="ftr" sz="quarter" idx="11"/>
          </p:nvPr>
        </p:nvSpPr>
        <p:spPr>
          <a:xfrm>
            <a:off x="212651" y="6012852"/>
            <a:ext cx="11376837" cy="708624"/>
          </a:xfrm>
        </p:spPr>
        <p:txBody>
          <a:bodyPr/>
          <a:lstStyle/>
          <a:p>
            <a:pPr algn="l"/>
            <a:r>
              <a:rPr lang="en-US"/>
              <a:t>[1] Abgaryan, V., Acevedo Kado, R., Afanasyev, S.V. et al. Status and initial physics performance studies of the MPD experiment at NICA. Eur. Phys. J. A 58, 140 (2022). </a:t>
            </a:r>
            <a:endParaRPr lang="en-US" dirty="0"/>
          </a:p>
        </p:txBody>
      </p:sp>
      <p:graphicFrame>
        <p:nvGraphicFramePr>
          <p:cNvPr id="4" name="Объект 3">
            <a:extLst>
              <a:ext uri="{FF2B5EF4-FFF2-40B4-BE49-F238E27FC236}">
                <a16:creationId xmlns:a16="http://schemas.microsoft.com/office/drawing/2014/main" id="{98796DD7-4DF4-FFD2-B046-68C5BEBF41FA}"/>
              </a:ext>
            </a:extLst>
          </p:cNvPr>
          <p:cNvGraphicFramePr>
            <a:graphicFrameLocks noChangeAspect="1"/>
          </p:cNvGraphicFramePr>
          <p:nvPr>
            <p:extLst>
              <p:ext uri="{D42A27DB-BD31-4B8C-83A1-F6EECF244321}">
                <p14:modId xmlns:p14="http://schemas.microsoft.com/office/powerpoint/2010/main" val="3296518260"/>
              </p:ext>
            </p:extLst>
          </p:nvPr>
        </p:nvGraphicFramePr>
        <p:xfrm>
          <a:off x="7525868" y="2132294"/>
          <a:ext cx="3664688" cy="2589654"/>
        </p:xfrm>
        <a:graphic>
          <a:graphicData uri="http://schemas.openxmlformats.org/presentationml/2006/ole">
            <mc:AlternateContent xmlns:mc="http://schemas.openxmlformats.org/markup-compatibility/2006">
              <mc:Choice xmlns:v="urn:schemas-microsoft-com:vml" Requires="v">
                <p:oleObj name="Acrobat Document" r:id="rId2" imgW="5346246" imgH="3778015" progId="Acrobat.Document.DC">
                  <p:embed/>
                </p:oleObj>
              </mc:Choice>
              <mc:Fallback>
                <p:oleObj name="Acrobat Document" r:id="rId2" imgW="5346246" imgH="3778015" progId="Acrobat.Document.DC">
                  <p:embed/>
                  <p:pic>
                    <p:nvPicPr>
                      <p:cNvPr id="0" name=""/>
                      <p:cNvPicPr/>
                      <p:nvPr/>
                    </p:nvPicPr>
                    <p:blipFill>
                      <a:blip r:embed="rId3"/>
                      <a:stretch>
                        <a:fillRect/>
                      </a:stretch>
                    </p:blipFill>
                    <p:spPr>
                      <a:xfrm>
                        <a:off x="7525868" y="2132294"/>
                        <a:ext cx="3664688" cy="2589654"/>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D12AEBA8-0116-1DF1-E527-A499F947A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81" y="1887631"/>
            <a:ext cx="5291952" cy="29783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 стрелкой 6">
            <a:extLst>
              <a:ext uri="{FF2B5EF4-FFF2-40B4-BE49-F238E27FC236}">
                <a16:creationId xmlns:a16="http://schemas.microsoft.com/office/drawing/2014/main" id="{67D9B615-39FF-EBBF-085B-9535BA363B65}"/>
              </a:ext>
            </a:extLst>
          </p:cNvPr>
          <p:cNvCxnSpPr>
            <a:cxnSpLocks/>
          </p:cNvCxnSpPr>
          <p:nvPr/>
        </p:nvCxnSpPr>
        <p:spPr>
          <a:xfrm>
            <a:off x="4933950" y="2966912"/>
            <a:ext cx="2969585" cy="23703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965BB4F-82A3-5ECA-3C76-A07D436441C4}"/>
              </a:ext>
            </a:extLst>
          </p:cNvPr>
          <p:cNvSpPr txBox="1"/>
          <p:nvPr/>
        </p:nvSpPr>
        <p:spPr>
          <a:xfrm>
            <a:off x="8498958" y="4831575"/>
            <a:ext cx="2707758" cy="369332"/>
          </a:xfrm>
          <a:prstGeom prst="rect">
            <a:avLst/>
          </a:prstGeom>
          <a:noFill/>
        </p:spPr>
        <p:txBody>
          <a:bodyPr wrap="square" rtlCol="0">
            <a:spAutoFit/>
          </a:bodyPr>
          <a:lstStyle/>
          <a:p>
            <a:r>
              <a:rPr lang="en-US" dirty="0"/>
              <a:t>MPD detector setup</a:t>
            </a:r>
            <a:endParaRPr lang="ru-RU" dirty="0"/>
          </a:p>
        </p:txBody>
      </p:sp>
      <p:sp>
        <p:nvSpPr>
          <p:cNvPr id="10" name="TextBox 9">
            <a:extLst>
              <a:ext uri="{FF2B5EF4-FFF2-40B4-BE49-F238E27FC236}">
                <a16:creationId xmlns:a16="http://schemas.microsoft.com/office/drawing/2014/main" id="{04B8B6F3-CE41-204B-DDB9-1CCF61E94A0C}"/>
              </a:ext>
            </a:extLst>
          </p:cNvPr>
          <p:cNvSpPr txBox="1"/>
          <p:nvPr/>
        </p:nvSpPr>
        <p:spPr>
          <a:xfrm>
            <a:off x="2108791" y="4881562"/>
            <a:ext cx="2707758" cy="369332"/>
          </a:xfrm>
          <a:prstGeom prst="rect">
            <a:avLst/>
          </a:prstGeom>
          <a:noFill/>
        </p:spPr>
        <p:txBody>
          <a:bodyPr wrap="square" rtlCol="0">
            <a:spAutoFit/>
          </a:bodyPr>
          <a:lstStyle/>
          <a:p>
            <a:r>
              <a:rPr lang="en-US" dirty="0"/>
              <a:t>NICA collider facility</a:t>
            </a:r>
            <a:endParaRPr lang="ru-RU" dirty="0"/>
          </a:p>
        </p:txBody>
      </p:sp>
      <p:sp>
        <p:nvSpPr>
          <p:cNvPr id="11" name="Прямоугольник 7">
            <a:extLst>
              <a:ext uri="{FF2B5EF4-FFF2-40B4-BE49-F238E27FC236}">
                <a16:creationId xmlns:a16="http://schemas.microsoft.com/office/drawing/2014/main" id="{29B5F656-8BB5-4EAD-33DB-02424A0C9AD6}"/>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12" name="Заголовок 1">
            <a:extLst>
              <a:ext uri="{FF2B5EF4-FFF2-40B4-BE49-F238E27FC236}">
                <a16:creationId xmlns:a16="http://schemas.microsoft.com/office/drawing/2014/main" id="{49E44C02-3F75-1813-77A5-04CA4D6D9907}"/>
              </a:ext>
            </a:extLst>
          </p:cNvPr>
          <p:cNvSpPr txBox="1">
            <a:spLocks/>
          </p:cNvSpPr>
          <p:nvPr/>
        </p:nvSpPr>
        <p:spPr>
          <a:xfrm>
            <a:off x="285750" y="-377261"/>
            <a:ext cx="812808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latin typeface="+mn-lt"/>
              </a:rPr>
              <a:t>MPD @ NICA</a:t>
            </a:r>
            <a:endParaRPr lang="ru-RU" sz="4400" dirty="0">
              <a:solidFill>
                <a:schemeClr val="bg1"/>
              </a:solidFill>
              <a:latin typeface="+mn-lt"/>
            </a:endParaRPr>
          </a:p>
        </p:txBody>
      </p:sp>
      <p:pic>
        <p:nvPicPr>
          <p:cNvPr id="13" name="Рисунок 4">
            <a:extLst>
              <a:ext uri="{FF2B5EF4-FFF2-40B4-BE49-F238E27FC236}">
                <a16:creationId xmlns:a16="http://schemas.microsoft.com/office/drawing/2014/main" id="{98692826-00BD-8A7F-DCE7-6498A5036303}"/>
              </a:ext>
            </a:extLst>
          </p:cNvPr>
          <p:cNvPicPr/>
          <p:nvPr/>
        </p:nvPicPr>
        <p:blipFill>
          <a:blip r:embed="rId5"/>
          <a:stretch/>
        </p:blipFill>
        <p:spPr>
          <a:xfrm>
            <a:off x="11169599" y="86685"/>
            <a:ext cx="960330" cy="694478"/>
          </a:xfrm>
          <a:prstGeom prst="rect">
            <a:avLst/>
          </a:prstGeom>
          <a:ln w="0">
            <a:noFill/>
          </a:ln>
        </p:spPr>
      </p:pic>
      <p:sp>
        <p:nvSpPr>
          <p:cNvPr id="8" name="Номер слайда 5">
            <a:extLst>
              <a:ext uri="{FF2B5EF4-FFF2-40B4-BE49-F238E27FC236}">
                <a16:creationId xmlns:a16="http://schemas.microsoft.com/office/drawing/2014/main" id="{70186FB1-3240-77F3-B407-0665F55D3E9A}"/>
              </a:ext>
            </a:extLst>
          </p:cNvPr>
          <p:cNvSpPr>
            <a:spLocks noGrp="1"/>
          </p:cNvSpPr>
          <p:nvPr>
            <p:ph type="sldNum" sz="quarter" idx="12"/>
          </p:nvPr>
        </p:nvSpPr>
        <p:spPr>
          <a:xfrm>
            <a:off x="8610600" y="6356350"/>
            <a:ext cx="2743200" cy="365125"/>
          </a:xfrm>
        </p:spPr>
        <p:txBody>
          <a:bodyPr/>
          <a:lstStyle/>
          <a:p>
            <a:fld id="{442AF659-9C72-4E39-B421-CC6A36AAE028}" type="slidenum">
              <a:rPr lang="ru-RU" smtClean="0"/>
              <a:t>2</a:t>
            </a:fld>
            <a:endParaRPr lang="ru-RU"/>
          </a:p>
        </p:txBody>
      </p:sp>
    </p:spTree>
    <p:extLst>
      <p:ext uri="{BB962C8B-B14F-4D97-AF65-F5344CB8AC3E}">
        <p14:creationId xmlns:p14="http://schemas.microsoft.com/office/powerpoint/2010/main" val="187995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9539788-2591-4E0F-BCA0-0C7B846863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06600" y="1322920"/>
            <a:ext cx="3716585" cy="2106080"/>
          </a:xfrm>
          <a:prstGeom prst="rect">
            <a:avLst/>
          </a:prstGeom>
        </p:spPr>
      </p:pic>
      <p:pic>
        <p:nvPicPr>
          <p:cNvPr id="4" name="Рисунок 3">
            <a:extLst>
              <a:ext uri="{FF2B5EF4-FFF2-40B4-BE49-F238E27FC236}">
                <a16:creationId xmlns:a16="http://schemas.microsoft.com/office/drawing/2014/main" id="{780F278B-8807-46CF-BD78-01190AA9890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13942" y="4004321"/>
            <a:ext cx="3716585" cy="2178565"/>
          </a:xfrm>
          <a:prstGeom prst="rect">
            <a:avLst/>
          </a:prstGeom>
        </p:spPr>
      </p:pic>
      <p:pic>
        <p:nvPicPr>
          <p:cNvPr id="2" name="Рисунок 1">
            <a:extLst>
              <a:ext uri="{FF2B5EF4-FFF2-40B4-BE49-F238E27FC236}">
                <a16:creationId xmlns:a16="http://schemas.microsoft.com/office/drawing/2014/main" id="{AC351DDA-A109-4E88-9090-5049358CA8BD}"/>
              </a:ext>
            </a:extLst>
          </p:cNvPr>
          <p:cNvPicPr>
            <a:picLocks noChangeAspect="1"/>
          </p:cNvPicPr>
          <p:nvPr/>
        </p:nvPicPr>
        <p:blipFill rotWithShape="1">
          <a:blip r:embed="rId4"/>
          <a:srcRect r="1867"/>
          <a:stretch/>
        </p:blipFill>
        <p:spPr>
          <a:xfrm>
            <a:off x="8487885" y="3991428"/>
            <a:ext cx="3547367" cy="2191459"/>
          </a:xfrm>
          <a:prstGeom prst="rect">
            <a:avLst/>
          </a:prstGeom>
        </p:spPr>
      </p:pic>
      <p:pic>
        <p:nvPicPr>
          <p:cNvPr id="6" name="Рисунок 5">
            <a:extLst>
              <a:ext uri="{FF2B5EF4-FFF2-40B4-BE49-F238E27FC236}">
                <a16:creationId xmlns:a16="http://schemas.microsoft.com/office/drawing/2014/main" id="{3A730A4B-4FAE-4DF5-A09B-D96A9DBCDB59}"/>
              </a:ext>
            </a:extLst>
          </p:cNvPr>
          <p:cNvPicPr>
            <a:picLocks noChangeAspect="1"/>
          </p:cNvPicPr>
          <p:nvPr/>
        </p:nvPicPr>
        <p:blipFill>
          <a:blip r:embed="rId5"/>
          <a:stretch>
            <a:fillRect/>
          </a:stretch>
        </p:blipFill>
        <p:spPr>
          <a:xfrm>
            <a:off x="662532" y="4004320"/>
            <a:ext cx="3552008" cy="2178565"/>
          </a:xfrm>
          <a:prstGeom prst="rect">
            <a:avLst/>
          </a:prstGeom>
        </p:spPr>
      </p:pic>
      <p:pic>
        <p:nvPicPr>
          <p:cNvPr id="7" name="Рисунок 6">
            <a:extLst>
              <a:ext uri="{FF2B5EF4-FFF2-40B4-BE49-F238E27FC236}">
                <a16:creationId xmlns:a16="http://schemas.microsoft.com/office/drawing/2014/main" id="{0FDB277F-03D6-46FD-9702-4B22065BF8C2}"/>
              </a:ext>
            </a:extLst>
          </p:cNvPr>
          <p:cNvPicPr>
            <a:picLocks noChangeAspect="1"/>
          </p:cNvPicPr>
          <p:nvPr/>
        </p:nvPicPr>
        <p:blipFill>
          <a:blip r:embed="rId6"/>
          <a:stretch>
            <a:fillRect/>
          </a:stretch>
        </p:blipFill>
        <p:spPr>
          <a:xfrm>
            <a:off x="9229911" y="1234594"/>
            <a:ext cx="2805341" cy="2340021"/>
          </a:xfrm>
          <a:prstGeom prst="rect">
            <a:avLst/>
          </a:prstGeom>
        </p:spPr>
      </p:pic>
      <p:sp>
        <p:nvSpPr>
          <p:cNvPr id="8" name="TextBox 7">
            <a:extLst>
              <a:ext uri="{FF2B5EF4-FFF2-40B4-BE49-F238E27FC236}">
                <a16:creationId xmlns:a16="http://schemas.microsoft.com/office/drawing/2014/main" id="{C21B07AB-5B91-C753-57E9-442DFC04DCBE}"/>
              </a:ext>
            </a:extLst>
          </p:cNvPr>
          <p:cNvSpPr txBox="1"/>
          <p:nvPr/>
        </p:nvSpPr>
        <p:spPr>
          <a:xfrm>
            <a:off x="0" y="1145682"/>
            <a:ext cx="5013203" cy="2611421"/>
          </a:xfrm>
          <a:prstGeom prst="rect">
            <a:avLst/>
          </a:prstGeom>
          <a:noFill/>
        </p:spPr>
        <p:txBody>
          <a:bodyPr wrap="square">
            <a:spAutoFit/>
          </a:bodyPr>
          <a:lstStyle/>
          <a:p>
            <a:pPr algn="just">
              <a:lnSpc>
                <a:spcPct val="107000"/>
              </a:lnSpc>
              <a:spcAft>
                <a:spcPts val="800"/>
              </a:spcAft>
            </a:pPr>
            <a:r>
              <a:rPr lang="en-US" sz="2000" dirty="0">
                <a:effectLst/>
                <a:ea typeface="Calibri" panose="020F0502020204030204" pitchFamily="34" charset="0"/>
                <a:cs typeface="Times New Roman" panose="02020603050405020304" pitchFamily="18" charset="0"/>
              </a:rPr>
              <a:t>The computer reconstruction of particle tracks resulting from the interaction of</a:t>
            </a:r>
            <a:r>
              <a:rPr lang="ru-RU" sz="2000" dirty="0">
                <a:effectLst/>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Au</a:t>
            </a:r>
            <a:r>
              <a:rPr lang="en-US" sz="2000" dirty="0">
                <a:effectLst/>
                <a:ea typeface="Calibri" panose="020F0502020204030204" pitchFamily="34" charset="0"/>
                <a:cs typeface="Times New Roman" panose="02020603050405020304" pitchFamily="18" charset="0"/>
              </a:rPr>
              <a:t> heavy ion beams is demonstrated in five figures simulated with different event topologies. The MPD event display tool [2] is used for visualization.</a:t>
            </a:r>
            <a:endParaRPr lang="ru-RU"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2800" dirty="0">
                <a:effectLst/>
                <a:ea typeface="Calibri" panose="020F0502020204030204" pitchFamily="34" charset="0"/>
                <a:cs typeface="Times New Roman" panose="02020603050405020304" pitchFamily="18" charset="0"/>
              </a:rPr>
              <a:t>https://mpd-edsrv.jinr.ru/</a:t>
            </a:r>
          </a:p>
        </p:txBody>
      </p:sp>
      <p:sp>
        <p:nvSpPr>
          <p:cNvPr id="10" name="Прямоугольник 7">
            <a:extLst>
              <a:ext uri="{FF2B5EF4-FFF2-40B4-BE49-F238E27FC236}">
                <a16:creationId xmlns:a16="http://schemas.microsoft.com/office/drawing/2014/main" id="{6DF51B4D-E819-0D41-08CC-19D8C6632C56}"/>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11" name="Заголовок 1">
            <a:extLst>
              <a:ext uri="{FF2B5EF4-FFF2-40B4-BE49-F238E27FC236}">
                <a16:creationId xmlns:a16="http://schemas.microsoft.com/office/drawing/2014/main" id="{A616C795-B555-50FE-1FB3-28C0AC776E24}"/>
              </a:ext>
            </a:extLst>
          </p:cNvPr>
          <p:cNvSpPr txBox="1">
            <a:spLocks/>
          </p:cNvSpPr>
          <p:nvPr/>
        </p:nvSpPr>
        <p:spPr>
          <a:xfrm>
            <a:off x="62071" y="-313247"/>
            <a:ext cx="784887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chemeClr val="bg1"/>
                </a:solidFill>
                <a:latin typeface="+mn-lt"/>
              </a:rPr>
              <a:t>MPD event display</a:t>
            </a:r>
            <a:endParaRPr lang="ru-RU" sz="5400" dirty="0">
              <a:solidFill>
                <a:schemeClr val="bg1"/>
              </a:solidFill>
              <a:latin typeface="+mn-lt"/>
            </a:endParaRPr>
          </a:p>
        </p:txBody>
      </p:sp>
      <p:pic>
        <p:nvPicPr>
          <p:cNvPr id="12" name="Рисунок 4">
            <a:extLst>
              <a:ext uri="{FF2B5EF4-FFF2-40B4-BE49-F238E27FC236}">
                <a16:creationId xmlns:a16="http://schemas.microsoft.com/office/drawing/2014/main" id="{C71EA011-18FE-72FC-808A-FB0D83FCC096}"/>
              </a:ext>
            </a:extLst>
          </p:cNvPr>
          <p:cNvPicPr/>
          <p:nvPr/>
        </p:nvPicPr>
        <p:blipFill>
          <a:blip r:embed="rId7"/>
          <a:stretch/>
        </p:blipFill>
        <p:spPr>
          <a:xfrm>
            <a:off x="11169599" y="86685"/>
            <a:ext cx="960330" cy="694478"/>
          </a:xfrm>
          <a:prstGeom prst="rect">
            <a:avLst/>
          </a:prstGeom>
          <a:ln w="0">
            <a:noFill/>
          </a:ln>
        </p:spPr>
      </p:pic>
      <p:sp>
        <p:nvSpPr>
          <p:cNvPr id="15" name="Нижний колонтитул 14">
            <a:extLst>
              <a:ext uri="{FF2B5EF4-FFF2-40B4-BE49-F238E27FC236}">
                <a16:creationId xmlns:a16="http://schemas.microsoft.com/office/drawing/2014/main" id="{3D6DEAD8-BF21-3BEC-F3FA-32688B7DF7B8}"/>
              </a:ext>
            </a:extLst>
          </p:cNvPr>
          <p:cNvSpPr>
            <a:spLocks noGrp="1"/>
          </p:cNvSpPr>
          <p:nvPr>
            <p:ph type="ftr" sz="quarter" idx="11"/>
          </p:nvPr>
        </p:nvSpPr>
        <p:spPr>
          <a:xfrm>
            <a:off x="174171" y="6356350"/>
            <a:ext cx="11190515" cy="365125"/>
          </a:xfrm>
        </p:spPr>
        <p:txBody>
          <a:bodyPr/>
          <a:lstStyle/>
          <a:p>
            <a:pPr algn="l"/>
            <a:r>
              <a:rPr lang="en-US" dirty="0"/>
              <a:t>[2] A. Krylov, O. </a:t>
            </a:r>
            <a:r>
              <a:rPr lang="en-US" dirty="0" err="1"/>
              <a:t>Rogachevsky</a:t>
            </a:r>
            <a:r>
              <a:rPr lang="en-US" dirty="0"/>
              <a:t>, </a:t>
            </a:r>
            <a:r>
              <a:rPr lang="en-US" dirty="0" err="1"/>
              <a:t>V.Krylov</a:t>
            </a:r>
            <a:r>
              <a:rPr lang="en-US" dirty="0"/>
              <a:t>, A. </a:t>
            </a:r>
            <a:r>
              <a:rPr lang="en-US" dirty="0" err="1"/>
              <a:t>Bychkov</a:t>
            </a:r>
            <a:r>
              <a:rPr lang="en-US" dirty="0"/>
              <a:t> Web based event display server for MPD/NICA experiment//Proceedings of the 9th International Conference "Distributed Computing and Grid Technologies in Science and Education" (GRID'2021), Dubna, Russia, July 5-9, 2021, pp. 562-567</a:t>
            </a:r>
            <a:endParaRPr lang="ru-RU" dirty="0"/>
          </a:p>
        </p:txBody>
      </p:sp>
      <p:sp>
        <p:nvSpPr>
          <p:cNvPr id="13" name="Номер слайда 5">
            <a:extLst>
              <a:ext uri="{FF2B5EF4-FFF2-40B4-BE49-F238E27FC236}">
                <a16:creationId xmlns:a16="http://schemas.microsoft.com/office/drawing/2014/main" id="{47C04746-7CEE-17DA-9CEB-1A907E914BC4}"/>
              </a:ext>
            </a:extLst>
          </p:cNvPr>
          <p:cNvSpPr>
            <a:spLocks noGrp="1"/>
          </p:cNvSpPr>
          <p:nvPr>
            <p:ph type="sldNum" sz="quarter" idx="12"/>
          </p:nvPr>
        </p:nvSpPr>
        <p:spPr>
          <a:xfrm>
            <a:off x="8610600" y="6356350"/>
            <a:ext cx="2743200" cy="365125"/>
          </a:xfrm>
        </p:spPr>
        <p:txBody>
          <a:bodyPr/>
          <a:lstStyle/>
          <a:p>
            <a:fld id="{442AF659-9C72-4E39-B421-CC6A36AAE028}" type="slidenum">
              <a:rPr lang="ru-RU" smtClean="0"/>
              <a:t>3</a:t>
            </a:fld>
            <a:endParaRPr lang="ru-RU"/>
          </a:p>
        </p:txBody>
      </p:sp>
    </p:spTree>
    <p:extLst>
      <p:ext uri="{BB962C8B-B14F-4D97-AF65-F5344CB8AC3E}">
        <p14:creationId xmlns:p14="http://schemas.microsoft.com/office/powerpoint/2010/main" val="26385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4D8A3CA-F5DA-4536-B5B8-EAA606877700}"/>
                  </a:ext>
                </a:extLst>
              </p:cNvPr>
              <p:cNvSpPr txBox="1"/>
              <p:nvPr/>
            </p:nvSpPr>
            <p:spPr>
              <a:xfrm>
                <a:off x="245268" y="1166725"/>
                <a:ext cx="11701463" cy="4568943"/>
              </a:xfrm>
              <a:prstGeom prst="rect">
                <a:avLst/>
              </a:prstGeom>
              <a:noFill/>
            </p:spPr>
            <p:txBody>
              <a:bodyPr wrap="square">
                <a:spAutoFit/>
              </a:bodyPr>
              <a:lstStyle/>
              <a:p>
                <a:pPr>
                  <a:spcAft>
                    <a:spcPts val="600"/>
                  </a:spcAft>
                </a:pPr>
                <a:r>
                  <a:rPr lang="en-US" sz="2000" dirty="0">
                    <a:effectLst/>
                    <a:ea typeface="Calibri" panose="020F0502020204030204" pitchFamily="34" charset="0"/>
                    <a:cs typeface="Times New Roman" panose="02020603050405020304" pitchFamily="18" charset="0"/>
                  </a:rPr>
                  <a:t>The deviation criterion of the studied set of </a:t>
                </a:r>
                <a:r>
                  <a:rPr lang="en-US" sz="2000" dirty="0">
                    <a:ea typeface="Calibri" panose="020F0502020204030204" pitchFamily="34" charset="0"/>
                    <a:cs typeface="Times New Roman" panose="02020603050405020304" pitchFamily="18" charset="0"/>
                  </a:rPr>
                  <a:t>tracks </a:t>
                </a:r>
                <a:r>
                  <a:rPr lang="en-US" sz="2000" dirty="0">
                    <a:effectLst/>
                    <a:ea typeface="Calibri" panose="020F0502020204030204" pitchFamily="34" charset="0"/>
                    <a:cs typeface="Times New Roman" panose="02020603050405020304" pitchFamily="18" charset="0"/>
                  </a:rPr>
                  <a:t>from fractals was formulated</a:t>
                </a:r>
                <a:r>
                  <a:rPr lang="ru-RU"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in [3] based on a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constructive</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definition</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of</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fractal</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sets</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fractals</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a:t>
                </a:r>
                <a:r>
                  <a:rPr lang="en-US" sz="2000" dirty="0">
                    <a:effectLst/>
                    <a:ea typeface="Calibri" panose="020F0502020204030204" pitchFamily="34" charset="0"/>
                    <a:cs typeface="Times New Roman" panose="02020603050405020304" pitchFamily="18" charset="0"/>
                  </a:rPr>
                  <a:t>ccording to which:</a:t>
                </a:r>
              </a:p>
              <a:p>
                <a:pPr indent="450215" algn="r">
                  <a:spcAft>
                    <a:spcPts val="600"/>
                  </a:spcAft>
                </a:pPr>
                <a:r>
                  <a:rPr lang="en-US" sz="2800" i="1" dirty="0">
                    <a:effectLst/>
                    <a:ea typeface="Calibri" panose="020F0502020204030204" pitchFamily="34" charset="0"/>
                    <a:cs typeface="Times New Roman" panose="02020603050405020304" pitchFamily="18" charset="0"/>
                  </a:rPr>
                  <a:t>ln N</a:t>
                </a:r>
                <a:r>
                  <a:rPr lang="en-US" sz="2800" dirty="0">
                    <a:effectLst/>
                    <a:ea typeface="Calibri" panose="020F0502020204030204" pitchFamily="34" charset="0"/>
                    <a:cs typeface="Times New Roman" panose="02020603050405020304" pitchFamily="18" charset="0"/>
                  </a:rPr>
                  <a:t>(</a:t>
                </a:r>
                <a:r>
                  <a:rPr lang="en-US" sz="2800" i="1" dirty="0">
                    <a:effectLst/>
                    <a:ea typeface="Calibri" panose="020F0502020204030204" pitchFamily="34" charset="0"/>
                    <a:cs typeface="Times New Roman" panose="02020603050405020304" pitchFamily="18" charset="0"/>
                  </a:rPr>
                  <a:t>h</a:t>
                </a:r>
                <a:r>
                  <a:rPr lang="en-US" sz="2800" dirty="0">
                    <a:effectLst/>
                    <a:ea typeface="Calibri" panose="020F0502020204030204" pitchFamily="34" charset="0"/>
                    <a:cs typeface="Times New Roman" panose="02020603050405020304" pitchFamily="18" charset="0"/>
                  </a:rPr>
                  <a:t>)</a:t>
                </a:r>
                <a:r>
                  <a:rPr lang="en-US" sz="2800" i="1" dirty="0">
                    <a:effectLst/>
                    <a:ea typeface="Calibri" panose="020F0502020204030204" pitchFamily="34" charset="0"/>
                    <a:cs typeface="Times New Roman" panose="02020603050405020304" pitchFamily="18" charset="0"/>
                  </a:rPr>
                  <a:t> = ln </a:t>
                </a:r>
                <a:r>
                  <a:rPr lang="ru-RU" sz="2800" dirty="0">
                    <a:effectLst/>
                    <a:ea typeface="Calibri" panose="020F0502020204030204" pitchFamily="34" charset="0"/>
                    <a:cs typeface="Times New Roman" panose="02020603050405020304" pitchFamily="18" charset="0"/>
                  </a:rPr>
                  <a:t>Γ</a:t>
                </a:r>
                <a:r>
                  <a:rPr lang="en-US" sz="2800" i="1" dirty="0">
                    <a:effectLst/>
                    <a:ea typeface="Calibri" panose="020F0502020204030204" pitchFamily="34" charset="0"/>
                    <a:cs typeface="Times New Roman" panose="02020603050405020304" pitchFamily="18" charset="0"/>
                  </a:rPr>
                  <a:t> – D ln h</a:t>
                </a:r>
                <a:r>
                  <a:rPr lang="en-US" sz="2800" dirty="0">
                    <a:effectLst/>
                    <a:ea typeface="Calibri" panose="020F0502020204030204" pitchFamily="34" charset="0"/>
                    <a:cs typeface="Times New Roman" panose="02020603050405020304" pitchFamily="18" charset="0"/>
                  </a:rPr>
                  <a:t>,	</a:t>
                </a:r>
                <a:r>
                  <a:rPr lang="ru-RU" sz="24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(1)</a:t>
                </a:r>
                <a:endParaRPr lang="ru-RU" sz="2400" dirty="0">
                  <a:effectLst/>
                  <a:ea typeface="Calibri" panose="020F0502020204030204" pitchFamily="34" charset="0"/>
                  <a:cs typeface="Times New Roman" panose="02020603050405020304" pitchFamily="18" charset="0"/>
                </a:endParaRPr>
              </a:p>
              <a:p>
                <a:pPr>
                  <a:spcAft>
                    <a:spcPts val="600"/>
                  </a:spcAft>
                </a:pPr>
                <a:r>
                  <a:rPr lang="en-US" sz="2000" dirty="0">
                    <a:effectLst/>
                    <a:ea typeface="Calibri" panose="020F0502020204030204" pitchFamily="34" charset="0"/>
                    <a:cs typeface="Times New Roman" panose="02020603050405020304" pitchFamily="18" charset="0"/>
                  </a:rPr>
                  <a:t>Where N – number of cubes of the n-dimensional Euclidean space, that covers the </a:t>
                </a:r>
                <a:r>
                  <a:rPr lang="en-US" sz="2000" dirty="0">
                    <a:ea typeface="Calibri" panose="020F0502020204030204" pitchFamily="34" charset="0"/>
                    <a:cs typeface="Times New Roman" panose="02020603050405020304" pitchFamily="18" charset="0"/>
                  </a:rPr>
                  <a:t>given </a:t>
                </a:r>
                <a:r>
                  <a:rPr lang="en-US" sz="2000" dirty="0">
                    <a:effectLst/>
                    <a:ea typeface="Calibri" panose="020F0502020204030204" pitchFamily="34" charset="0"/>
                    <a:cs typeface="Times New Roman" panose="02020603050405020304" pitchFamily="18" charset="0"/>
                  </a:rPr>
                  <a:t>set of tracks, h – the size of the sides of the cubes, </a:t>
                </a:r>
                <a:r>
                  <a:rPr lang="en-US" sz="2000" dirty="0">
                    <a:ea typeface="Calibri" panose="020F0502020204030204" pitchFamily="34" charset="0"/>
                    <a:cs typeface="Times New Roman" panose="02020603050405020304" pitchFamily="18" charset="0"/>
                  </a:rPr>
                  <a:t>D – fractal dimension of the fractal set, </a:t>
                </a:r>
                <a:r>
                  <a:rPr lang="ru-RU" sz="2000" dirty="0">
                    <a:ea typeface="Calibri" panose="020F0502020204030204" pitchFamily="34" charset="0"/>
                    <a:cs typeface="Times New Roman" panose="02020603050405020304" pitchFamily="18" charset="0"/>
                  </a:rPr>
                  <a:t>Г</a:t>
                </a:r>
                <a:r>
                  <a:rPr lang="en-US" sz="2000" dirty="0">
                    <a:ea typeface="Calibri" panose="020F0502020204030204" pitchFamily="34" charset="0"/>
                    <a:cs typeface="Times New Roman" panose="02020603050405020304" pitchFamily="18" charset="0"/>
                  </a:rPr>
                  <a:t> – its D-dimensional (fractal) volume.</a:t>
                </a:r>
                <a:endParaRPr lang="en-US" sz="2000" dirty="0">
                  <a:effectLst/>
                  <a:ea typeface="Calibri" panose="020F0502020204030204" pitchFamily="34" charset="0"/>
                  <a:cs typeface="Times New Roman" panose="02020603050405020304" pitchFamily="18" charset="0"/>
                </a:endParaRPr>
              </a:p>
              <a:p>
                <a:pPr>
                  <a:spcAft>
                    <a:spcPts val="600"/>
                  </a:spcAft>
                </a:pPr>
                <a:r>
                  <a:rPr lang="en-US" sz="2000" dirty="0">
                    <a:ea typeface="Calibri" panose="020F0502020204030204" pitchFamily="34" charset="0"/>
                    <a:cs typeface="Times New Roman" panose="02020603050405020304" pitchFamily="18" charset="0"/>
                  </a:rPr>
                  <a:t>Let’s take a sequence of values</a:t>
                </a:r>
                <a:r>
                  <a:rPr lang="ru-RU" sz="2000" dirty="0">
                    <a:effectLst/>
                    <a:ea typeface="Calibri" panose="020F0502020204030204" pitchFamily="34" charset="0"/>
                    <a:cs typeface="Times New Roman" panose="02020603050405020304" pitchFamily="18" charset="0"/>
                  </a:rPr>
                  <a:t> </a:t>
                </a:r>
                <a:r>
                  <a:rPr lang="en-US" sz="2000" i="1" dirty="0" err="1">
                    <a:effectLst/>
                    <a:ea typeface="Calibri" panose="020F0502020204030204" pitchFamily="34" charset="0"/>
                    <a:cs typeface="Times New Roman" panose="02020603050405020304" pitchFamily="18" charset="0"/>
                  </a:rPr>
                  <a:t>h</a:t>
                </a:r>
                <a:r>
                  <a:rPr lang="en-US" sz="2000" i="1" baseline="-25000" dirty="0" err="1">
                    <a:effectLst/>
                    <a:ea typeface="Calibri" panose="020F0502020204030204" pitchFamily="34" charset="0"/>
                    <a:cs typeface="Times New Roman" panose="02020603050405020304" pitchFamily="18" charset="0"/>
                  </a:rPr>
                  <a:t>k</a:t>
                </a:r>
                <a:r>
                  <a:rPr lang="ru-RU" sz="2000" dirty="0">
                    <a:effectLst/>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k</a:t>
                </a:r>
                <a:r>
                  <a:rPr lang="ru-RU" sz="2000" dirty="0">
                    <a:effectLst/>
                    <a:ea typeface="Calibri" panose="020F0502020204030204" pitchFamily="34" charset="0"/>
                    <a:cs typeface="Times New Roman" panose="02020603050405020304" pitchFamily="18" charset="0"/>
                  </a:rPr>
                  <a:t>=1,2,…,</a:t>
                </a:r>
                <a:r>
                  <a:rPr lang="en-US" sz="2000" i="1" dirty="0">
                    <a:effectLst/>
                    <a:ea typeface="Calibri" panose="020F0502020204030204" pitchFamily="34" charset="0"/>
                    <a:cs typeface="Times New Roman" panose="02020603050405020304" pitchFamily="18" charset="0"/>
                  </a:rPr>
                  <a:t>K</a:t>
                </a:r>
                <a:r>
                  <a:rPr lang="ru-RU"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 and introduce the notation </a:t>
                </a:r>
              </a:p>
              <a:p>
                <a:pPr algn="r">
                  <a:spcAft>
                    <a:spcPts val="600"/>
                  </a:spcAft>
                </a:pPr>
                <a:r>
                  <a:rPr lang="en-US" sz="2000" i="1" dirty="0">
                    <a:effectLst/>
                    <a:ea typeface="Calibri" panose="020F0502020204030204" pitchFamily="34" charset="0"/>
                    <a:cs typeface="Times New Roman" panose="02020603050405020304" pitchFamily="18" charset="0"/>
                  </a:rPr>
                  <a:t>           </a:t>
                </a:r>
                <a:r>
                  <a:rPr lang="ru-RU" sz="2000" i="1" dirty="0">
                    <a:effectLst/>
                    <a:ea typeface="Calibri" panose="020F0502020204030204" pitchFamily="34" charset="0"/>
                    <a:cs typeface="Times New Roman" panose="02020603050405020304" pitchFamily="18" charset="0"/>
                  </a:rPr>
                  <a:t>			</a:t>
                </a:r>
                <a:r>
                  <a:rPr lang="en-US" sz="2000" i="1" dirty="0">
                    <a:effectLst/>
                    <a:ea typeface="Calibri" panose="020F0502020204030204" pitchFamily="34" charset="0"/>
                    <a:cs typeface="Times New Roman" panose="02020603050405020304" pitchFamily="18" charset="0"/>
                  </a:rPr>
                  <a:t>    </a:t>
                </a:r>
                <a:r>
                  <a:rPr lang="en-US" sz="2800" i="1" dirty="0" err="1">
                    <a:effectLst/>
                    <a:ea typeface="Calibri" panose="020F0502020204030204" pitchFamily="34" charset="0"/>
                    <a:cs typeface="Times New Roman" panose="02020603050405020304" pitchFamily="18" charset="0"/>
                  </a:rPr>
                  <a:t>N</a:t>
                </a:r>
                <a:r>
                  <a:rPr lang="en-US" sz="2800" i="1" baseline="-25000" dirty="0" err="1">
                    <a:effectLst/>
                    <a:ea typeface="Calibri" panose="020F0502020204030204" pitchFamily="34" charset="0"/>
                    <a:cs typeface="Times New Roman" panose="02020603050405020304" pitchFamily="18" charset="0"/>
                  </a:rPr>
                  <a:t>k</a:t>
                </a:r>
                <a:r>
                  <a:rPr lang="ru-RU" sz="2800" dirty="0">
                    <a:effectLst/>
                    <a:ea typeface="Calibri" panose="020F0502020204030204" pitchFamily="34" charset="0"/>
                    <a:cs typeface="Times New Roman" panose="02020603050405020304" pitchFamily="18" charset="0"/>
                  </a:rPr>
                  <a:t>=</a:t>
                </a:r>
                <a:r>
                  <a:rPr lang="en-US" sz="2800" i="1" dirty="0">
                    <a:effectLst/>
                    <a:ea typeface="Calibri" panose="020F0502020204030204" pitchFamily="34" charset="0"/>
                    <a:cs typeface="Times New Roman" panose="02020603050405020304" pitchFamily="18" charset="0"/>
                  </a:rPr>
                  <a:t>N</a:t>
                </a:r>
                <a:r>
                  <a:rPr lang="ru-RU" sz="2800" dirty="0">
                    <a:effectLst/>
                    <a:ea typeface="Calibri" panose="020F0502020204030204" pitchFamily="34" charset="0"/>
                    <a:cs typeface="Times New Roman" panose="02020603050405020304" pitchFamily="18" charset="0"/>
                  </a:rPr>
                  <a:t>(</a:t>
                </a:r>
                <a:r>
                  <a:rPr lang="en-US" sz="2800" i="1" dirty="0">
                    <a:effectLst/>
                    <a:ea typeface="Calibri" panose="020F0502020204030204" pitchFamily="34" charset="0"/>
                    <a:cs typeface="Times New Roman" panose="02020603050405020304" pitchFamily="18" charset="0"/>
                  </a:rPr>
                  <a:t>h</a:t>
                </a:r>
                <a:r>
                  <a:rPr lang="ru-RU" sz="2800" dirty="0">
                    <a:effectLst/>
                    <a:ea typeface="Calibri" panose="020F0502020204030204" pitchFamily="34" charset="0"/>
                    <a:cs typeface="Times New Roman" panose="02020603050405020304" pitchFamily="18" charset="0"/>
                  </a:rPr>
                  <a:t>=</a:t>
                </a:r>
                <a:r>
                  <a:rPr lang="en-US" sz="2800" i="1" dirty="0" err="1">
                    <a:effectLst/>
                    <a:ea typeface="Calibri" panose="020F0502020204030204" pitchFamily="34" charset="0"/>
                    <a:cs typeface="Times New Roman" panose="02020603050405020304" pitchFamily="18" charset="0"/>
                  </a:rPr>
                  <a:t>h</a:t>
                </a:r>
                <a:r>
                  <a:rPr lang="en-US" sz="2800" i="1" baseline="-25000" dirty="0" err="1">
                    <a:effectLst/>
                    <a:ea typeface="Calibri" panose="020F0502020204030204" pitchFamily="34" charset="0"/>
                    <a:cs typeface="Times New Roman" panose="02020603050405020304" pitchFamily="18" charset="0"/>
                  </a:rPr>
                  <a:t>k</a:t>
                </a:r>
                <a:r>
                  <a:rPr lang="ru-RU" sz="2800" dirty="0">
                    <a:effectLst/>
                    <a:ea typeface="Calibri" panose="020F0502020204030204" pitchFamily="34" charset="0"/>
                    <a:cs typeface="Times New Roman" panose="02020603050405020304" pitchFamily="18" charset="0"/>
                  </a:rPr>
                  <a:t>)</a:t>
                </a:r>
                <a:r>
                  <a:rPr lang="en-US" sz="2800" dirty="0">
                    <a:effectLst/>
                    <a:ea typeface="Calibri" panose="020F0502020204030204" pitchFamily="34" charset="0"/>
                    <a:cs typeface="Times New Roman" panose="02020603050405020304" pitchFamily="18" charset="0"/>
                  </a:rPr>
                  <a:t>                                            </a:t>
                </a:r>
                <a:r>
                  <a:rPr lang="ru-RU" sz="2800" dirty="0">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(2)</a:t>
                </a:r>
                <a:endParaRPr lang="ru-RU" sz="2000" dirty="0">
                  <a:effectLst/>
                  <a:ea typeface="Calibri" panose="020F0502020204030204" pitchFamily="34" charset="0"/>
                  <a:cs typeface="Times New Roman" panose="02020603050405020304" pitchFamily="18" charset="0"/>
                </a:endParaRPr>
              </a:p>
              <a:p>
                <a:pPr algn="just">
                  <a:spcAft>
                    <a:spcPts val="600"/>
                  </a:spcAft>
                  <a:tabLst>
                    <a:tab pos="900430" algn="l"/>
                  </a:tabLst>
                </a:pPr>
                <a:r>
                  <a:rPr lang="en-US" sz="2000" dirty="0">
                    <a:effectLst/>
                    <a:ea typeface="Calibri" panose="020F0502020204030204" pitchFamily="34" charset="0"/>
                    <a:cs typeface="Times New Roman" panose="02020603050405020304" pitchFamily="18" charset="0"/>
                  </a:rPr>
                  <a:t>In the case where the discrete function </a:t>
                </a:r>
                <a:r>
                  <a:rPr lang="en-US" sz="2000" i="1" dirty="0">
                    <a:effectLst/>
                    <a:ea typeface="Calibri" panose="020F0502020204030204" pitchFamily="34" charset="0"/>
                    <a:cs typeface="Times New Roman" panose="02020603050405020304" pitchFamily="18" charset="0"/>
                  </a:rPr>
                  <a:t>N</a:t>
                </a:r>
                <a:r>
                  <a:rPr lang="ru-RU" sz="2000" dirty="0">
                    <a:effectLst/>
                    <a:ea typeface="Calibri" panose="020F0502020204030204" pitchFamily="34" charset="0"/>
                    <a:cs typeface="Times New Roman" panose="02020603050405020304" pitchFamily="18" charset="0"/>
                  </a:rPr>
                  <a:t>(</a:t>
                </a:r>
                <a:r>
                  <a:rPr lang="en-US" sz="2000" i="1" dirty="0" err="1">
                    <a:effectLst/>
                    <a:ea typeface="Calibri" panose="020F0502020204030204" pitchFamily="34" charset="0"/>
                    <a:cs typeface="Times New Roman" panose="02020603050405020304" pitchFamily="18" charset="0"/>
                  </a:rPr>
                  <a:t>h</a:t>
                </a:r>
                <a:r>
                  <a:rPr lang="en-US" sz="2000" i="1" baseline="-25000" dirty="0" err="1">
                    <a:effectLst/>
                    <a:ea typeface="Calibri" panose="020F0502020204030204" pitchFamily="34" charset="0"/>
                    <a:cs typeface="Times New Roman" panose="02020603050405020304" pitchFamily="18" charset="0"/>
                  </a:rPr>
                  <a:t>k</a:t>
                </a:r>
                <a:r>
                  <a:rPr lang="ru-RU"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is not quite close to a power function, then the set under study is not an exact fractal, but an approximate one. The degree of closeness will be estimated by the function </a:t>
                </a:r>
                <a:r>
                  <a:rPr lang="ru-RU" sz="2000" i="1" dirty="0">
                    <a:effectLst/>
                    <a:ea typeface="Calibri" panose="020F0502020204030204" pitchFamily="34" charset="0"/>
                    <a:cs typeface="Times New Roman" panose="02020603050405020304" pitchFamily="18" charset="0"/>
                  </a:rPr>
                  <a:t>δ</a:t>
                </a:r>
                <a:r>
                  <a:rPr lang="ru-RU" sz="2000" dirty="0">
                    <a:effectLst/>
                    <a:ea typeface="Calibri" panose="020F0502020204030204" pitchFamily="34" charset="0"/>
                    <a:cs typeface="Times New Roman" panose="02020603050405020304" pitchFamily="18" charset="0"/>
                  </a:rPr>
                  <a:t>(</a:t>
                </a:r>
                <a:r>
                  <a:rPr lang="en-US" sz="2000" i="1" dirty="0">
                    <a:effectLst/>
                    <a:ea typeface="Calibri" panose="020F0502020204030204" pitchFamily="34" charset="0"/>
                    <a:cs typeface="Times New Roman" panose="02020603050405020304" pitchFamily="18" charset="0"/>
                  </a:rPr>
                  <a:t>D</a:t>
                </a:r>
                <a:r>
                  <a:rPr lang="ru-RU" sz="2000" dirty="0">
                    <a:effectLst/>
                    <a:ea typeface="Calibri" panose="020F0502020204030204" pitchFamily="34" charset="0"/>
                    <a:cs typeface="Times New Roman" panose="02020603050405020304" pitchFamily="18" charset="0"/>
                  </a:rPr>
                  <a:t>, Γ): </a:t>
                </a:r>
                <a:endParaRPr lang="en-US" sz="2000" dirty="0">
                  <a:effectLst/>
                  <a:ea typeface="Calibri" panose="020F0502020204030204" pitchFamily="34" charset="0"/>
                  <a:cs typeface="Times New Roman" panose="02020603050405020304" pitchFamily="18" charset="0"/>
                </a:endParaRPr>
              </a:p>
              <a:p>
                <a:pPr algn="r">
                  <a:lnSpc>
                    <a:spcPct val="150000"/>
                  </a:lnSpc>
                  <a:spcAft>
                    <a:spcPts val="800"/>
                  </a:spcAft>
                  <a:tabLst>
                    <a:tab pos="900430" algn="l"/>
                  </a:tabLst>
                </a:pPr>
                <a:r>
                  <a:rPr lang="ru-RU" sz="2800" dirty="0">
                    <a:effectLst/>
                    <a:ea typeface="Calibri" panose="020F0502020204030204" pitchFamily="34" charset="0"/>
                    <a:cs typeface="Times New Roman" panose="02020603050405020304" pitchFamily="18" charset="0"/>
                  </a:rPr>
                  <a:t> </a:t>
                </a:r>
                <a14:m>
                  <m:oMath xmlns:m="http://schemas.openxmlformats.org/officeDocument/2006/math">
                    <m:r>
                      <a:rPr lang="ru-RU" sz="2800" i="1">
                        <a:effectLst/>
                        <a:latin typeface="Cambria Math" panose="02040503050406030204" pitchFamily="18" charset="0"/>
                        <a:ea typeface="Calibri" panose="020F0502020204030204" pitchFamily="34" charset="0"/>
                        <a:cs typeface="Times New Roman" panose="02020603050405020304" pitchFamily="18" charset="0"/>
                      </a:rPr>
                      <m:t>𝛿</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𝐷</m:t>
                        </m:r>
                        <m:r>
                          <a:rPr lang="ru-RU" sz="28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2800">
                            <a:effectLst/>
                            <a:latin typeface="Cambria Math" panose="02040503050406030204" pitchFamily="18" charset="0"/>
                            <a:ea typeface="Calibri" panose="020F0502020204030204" pitchFamily="34" charset="0"/>
                            <a:cs typeface="Times New Roman" panose="02020603050405020304" pitchFamily="18" charset="0"/>
                          </a:rPr>
                          <m:t>Γ</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𝐾</m:t>
                        </m:r>
                      </m:den>
                    </m:f>
                    <m:nary>
                      <m:naryPr>
                        <m:chr m:val="∑"/>
                        <m:limLoc m:val="undOv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𝑘</m:t>
                        </m:r>
                        <m:r>
                          <a:rPr lang="ru-RU" sz="2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ru-RU" sz="2800" i="1">
                            <a:effectLst/>
                            <a:latin typeface="Cambria Math" panose="02040503050406030204" pitchFamily="18" charset="0"/>
                            <a:ea typeface="Calibri" panose="020F0502020204030204" pitchFamily="34" charset="0"/>
                            <a:cs typeface="Times New Roman" panose="02020603050405020304" pitchFamily="18" charset="0"/>
                          </a:rPr>
                          <m:t>𝐾</m:t>
                        </m:r>
                      </m:sup>
                      <m:e>
                        <m:f>
                          <m:fPr>
                            <m:ctrlPr>
                              <a:rPr lang="ru-RU"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ru-RU" sz="2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2800" i="1">
                                        <a:latin typeface="Cambria Math" panose="02040503050406030204" pitchFamily="18" charset="0"/>
                                        <a:ea typeface="Calibri" panose="020F0502020204030204" pitchFamily="34" charset="0"/>
                                        <a:cs typeface="Times New Roman" panose="02020603050405020304" pitchFamily="18" charset="0"/>
                                      </a:rPr>
                                    </m:ctrlPr>
                                  </m:dPr>
                                  <m:e>
                                    <m:r>
                                      <a:rPr lang="ru-RU" sz="2800" i="1">
                                        <a:latin typeface="Cambria Math" panose="02040503050406030204" pitchFamily="18" charset="0"/>
                                        <a:ea typeface="Calibri" panose="020F0502020204030204" pitchFamily="34" charset="0"/>
                                        <a:cs typeface="Times New Roman" panose="02020603050405020304" pitchFamily="18" charset="0"/>
                                      </a:rPr>
                                      <m:t>𝑙𝑛</m:t>
                                    </m:r>
                                    <m:sSub>
                                      <m:sSubPr>
                                        <m:ctrlPr>
                                          <a:rPr lang="ru-RU" sz="2800" i="1">
                                            <a:latin typeface="Cambria Math" panose="02040503050406030204" pitchFamily="18" charset="0"/>
                                            <a:ea typeface="Calibri" panose="020F0502020204030204" pitchFamily="34" charset="0"/>
                                            <a:cs typeface="Times New Roman" panose="02020603050405020304" pitchFamily="18" charset="0"/>
                                          </a:rPr>
                                        </m:ctrlPr>
                                      </m:sSubPr>
                                      <m:e>
                                        <m:r>
                                          <a:rPr lang="ru-RU" sz="2800" i="1">
                                            <a:latin typeface="Cambria Math" panose="02040503050406030204" pitchFamily="18" charset="0"/>
                                            <a:ea typeface="Calibri" panose="020F0502020204030204" pitchFamily="34" charset="0"/>
                                            <a:cs typeface="Times New Roman" panose="02020603050405020304" pitchFamily="18" charset="0"/>
                                          </a:rPr>
                                          <m:t>𝑁</m:t>
                                        </m:r>
                                      </m:e>
                                      <m:sub>
                                        <m:r>
                                          <a:rPr lang="ru-RU" sz="2800" i="1">
                                            <a:latin typeface="Cambria Math" panose="02040503050406030204" pitchFamily="18" charset="0"/>
                                            <a:ea typeface="Calibri" panose="020F0502020204030204" pitchFamily="34" charset="0"/>
                                            <a:cs typeface="Times New Roman" panose="02020603050405020304" pitchFamily="18" charset="0"/>
                                          </a:rPr>
                                          <m:t>𝑘</m:t>
                                        </m:r>
                                      </m:sub>
                                    </m:sSub>
                                    <m:r>
                                      <a:rPr lang="ru-RU" sz="2800" i="1">
                                        <a:latin typeface="Cambria Math" panose="02040503050406030204" pitchFamily="18" charset="0"/>
                                        <a:ea typeface="Calibri" panose="020F0502020204030204" pitchFamily="34" charset="0"/>
                                      </a:rPr>
                                      <m:t>−</m:t>
                                    </m:r>
                                    <m:r>
                                      <a:rPr lang="ru-RU" sz="2800" i="1">
                                        <a:latin typeface="Cambria Math" panose="02040503050406030204" pitchFamily="18" charset="0"/>
                                        <a:ea typeface="Calibri" panose="020F0502020204030204" pitchFamily="34" charset="0"/>
                                        <a:cs typeface="Times New Roman" panose="02020603050405020304" pitchFamily="18" charset="0"/>
                                      </a:rPr>
                                      <m:t>𝑙𝑛</m:t>
                                    </m:r>
                                    <m:r>
                                      <m:rPr>
                                        <m:sty m:val="p"/>
                                      </m:rPr>
                                      <a:rPr lang="ru-RU" sz="2800">
                                        <a:latin typeface="Cambria Math" panose="02040503050406030204" pitchFamily="18" charset="0"/>
                                        <a:ea typeface="Calibri" panose="020F0502020204030204" pitchFamily="34" charset="0"/>
                                        <a:cs typeface="Times New Roman" panose="02020603050405020304" pitchFamily="18" charset="0"/>
                                      </a:rPr>
                                      <m:t>Γ</m:t>
                                    </m:r>
                                    <m:r>
                                      <a:rPr lang="ru-RU" sz="2800" i="1">
                                        <a:latin typeface="Cambria Math" panose="02040503050406030204" pitchFamily="18" charset="0"/>
                                        <a:ea typeface="Calibri" panose="020F0502020204030204" pitchFamily="34" charset="0"/>
                                        <a:cs typeface="Times New Roman" panose="02020603050405020304" pitchFamily="18" charset="0"/>
                                      </a:rPr>
                                      <m:t>+</m:t>
                                    </m:r>
                                    <m:r>
                                      <a:rPr lang="ru-RU" sz="2800" i="1">
                                        <a:latin typeface="Cambria Math" panose="02040503050406030204" pitchFamily="18" charset="0"/>
                                        <a:ea typeface="Calibri" panose="020F0502020204030204" pitchFamily="34" charset="0"/>
                                        <a:cs typeface="Times New Roman" panose="02020603050405020304" pitchFamily="18" charset="0"/>
                                      </a:rPr>
                                      <m:t>𝐷</m:t>
                                    </m:r>
                                    <m:r>
                                      <a:rPr lang="ru-RU" sz="2800" i="1">
                                        <a:latin typeface="Cambria Math" panose="02040503050406030204" pitchFamily="18" charset="0"/>
                                        <a:ea typeface="Calibri" panose="020F0502020204030204" pitchFamily="34" charset="0"/>
                                        <a:cs typeface="Times New Roman" panose="02020603050405020304" pitchFamily="18" charset="0"/>
                                      </a:rPr>
                                      <m:t>∙</m:t>
                                    </m:r>
                                    <m:r>
                                      <a:rPr lang="ru-RU" sz="2800" i="1">
                                        <a:latin typeface="Cambria Math" panose="02040503050406030204" pitchFamily="18" charset="0"/>
                                        <a:ea typeface="Calibri" panose="020F0502020204030204" pitchFamily="34" charset="0"/>
                                        <a:cs typeface="Times New Roman" panose="02020603050405020304" pitchFamily="18" charset="0"/>
                                      </a:rPr>
                                      <m:t>𝑙𝑛</m:t>
                                    </m:r>
                                    <m:sSub>
                                      <m:sSubPr>
                                        <m:ctrlPr>
                                          <a:rPr lang="ru-RU" sz="2800" i="1">
                                            <a:latin typeface="Cambria Math" panose="02040503050406030204" pitchFamily="18" charset="0"/>
                                            <a:ea typeface="Calibri" panose="020F0502020204030204" pitchFamily="34" charset="0"/>
                                            <a:cs typeface="Times New Roman" panose="02020603050405020304" pitchFamily="18" charset="0"/>
                                          </a:rPr>
                                        </m:ctrlPr>
                                      </m:sSubPr>
                                      <m:e>
                                        <m:r>
                                          <a:rPr lang="ru-RU" sz="2800" i="1">
                                            <a:latin typeface="Cambria Math" panose="02040503050406030204" pitchFamily="18" charset="0"/>
                                            <a:ea typeface="Calibri" panose="020F0502020204030204" pitchFamily="34" charset="0"/>
                                            <a:cs typeface="Times New Roman" panose="02020603050405020304" pitchFamily="18" charset="0"/>
                                          </a:rPr>
                                          <m:t>h</m:t>
                                        </m:r>
                                      </m:e>
                                      <m:sub>
                                        <m:r>
                                          <a:rPr lang="ru-RU" sz="2800" i="1">
                                            <a:latin typeface="Cambria Math" panose="02040503050406030204" pitchFamily="18" charset="0"/>
                                            <a:ea typeface="Calibri" panose="020F0502020204030204" pitchFamily="34" charset="0"/>
                                            <a:cs typeface="Times New Roman" panose="02020603050405020304" pitchFamily="18" charset="0"/>
                                          </a:rPr>
                                          <m:t>𝑘</m:t>
                                        </m:r>
                                      </m:sub>
                                    </m:sSub>
                                  </m:e>
                                </m:d>
                              </m:e>
                              <m:sup>
                                <m:r>
                                  <a:rPr lang="ru-RU" sz="2800" i="1">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ru-RU" sz="2800" i="1">
                                    <a:latin typeface="Cambria Math" panose="02040503050406030204" pitchFamily="18" charset="0"/>
                                    <a:ea typeface="Calibri" panose="020F0502020204030204" pitchFamily="34" charset="0"/>
                                    <a:cs typeface="Times New Roman" panose="02020603050405020304" pitchFamily="18" charset="0"/>
                                  </a:rPr>
                                </m:ctrlPr>
                              </m:sSupPr>
                              <m:e>
                                <m:r>
                                  <a:rPr lang="ru-RU" sz="2800" i="1">
                                    <a:latin typeface="Cambria Math" panose="02040503050406030204" pitchFamily="18" charset="0"/>
                                    <a:ea typeface="Calibri" panose="020F0502020204030204" pitchFamily="34" charset="0"/>
                                    <a:cs typeface="Times New Roman" panose="02020603050405020304" pitchFamily="18" charset="0"/>
                                  </a:rPr>
                                  <m:t>𝑙𝑛</m:t>
                                </m:r>
                              </m:e>
                              <m:sup>
                                <m:r>
                                  <a:rPr lang="ru-RU" sz="2800" i="1">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ru-RU" sz="2800" i="1">
                                    <a:latin typeface="Cambria Math" panose="02040503050406030204" pitchFamily="18" charset="0"/>
                                    <a:ea typeface="Calibri" panose="020F0502020204030204" pitchFamily="34" charset="0"/>
                                    <a:cs typeface="Times New Roman" panose="02020603050405020304" pitchFamily="18" charset="0"/>
                                  </a:rPr>
                                </m:ctrlPr>
                              </m:sSubPr>
                              <m:e>
                                <m:r>
                                  <a:rPr lang="ru-RU" sz="2800" i="1">
                                    <a:latin typeface="Cambria Math" panose="02040503050406030204" pitchFamily="18" charset="0"/>
                                    <a:ea typeface="Calibri" panose="020F0502020204030204" pitchFamily="34" charset="0"/>
                                    <a:cs typeface="Times New Roman" panose="02020603050405020304" pitchFamily="18" charset="0"/>
                                  </a:rPr>
                                  <m:t>𝑁</m:t>
                                </m:r>
                              </m:e>
                              <m:sub>
                                <m:r>
                                  <a:rPr lang="ru-RU" sz="2800" i="1">
                                    <a:latin typeface="Cambria Math" panose="02040503050406030204" pitchFamily="18" charset="0"/>
                                    <a:ea typeface="Calibri" panose="020F0502020204030204" pitchFamily="34" charset="0"/>
                                    <a:cs typeface="Times New Roman" panose="02020603050405020304" pitchFamily="18" charset="0"/>
                                  </a:rPr>
                                  <m:t>𝑘</m:t>
                                </m:r>
                              </m:sub>
                            </m:sSub>
                          </m:den>
                        </m:f>
                      </m:e>
                    </m:nary>
                  </m:oMath>
                </a14:m>
                <a:r>
                  <a:rPr lang="ru-RU" sz="2800" dirty="0">
                    <a:effectLst/>
                    <a:ea typeface="Calibri" panose="020F0502020204030204" pitchFamily="34" charset="0"/>
                  </a:rPr>
                  <a:t>.   </a:t>
                </a:r>
                <a:r>
                  <a:rPr lang="en-US" sz="2800" dirty="0">
                    <a:ea typeface="Calibri" panose="020F0502020204030204" pitchFamily="34" charset="0"/>
                  </a:rPr>
                  <a:t>                                </a:t>
                </a:r>
                <a:r>
                  <a:rPr lang="ru-RU" sz="2800" dirty="0">
                    <a:effectLst/>
                    <a:ea typeface="Calibri" panose="020F0502020204030204" pitchFamily="34" charset="0"/>
                  </a:rPr>
                  <a:t>    </a:t>
                </a:r>
                <a:r>
                  <a:rPr lang="ru-RU" sz="2000" dirty="0">
                    <a:effectLst/>
                    <a:ea typeface="Calibri" panose="020F0502020204030204" pitchFamily="34" charset="0"/>
                  </a:rPr>
                  <a:t>(</a:t>
                </a:r>
                <a:r>
                  <a:rPr lang="en-US" sz="2000" dirty="0">
                    <a:effectLst/>
                    <a:ea typeface="Calibri" panose="020F0502020204030204" pitchFamily="34" charset="0"/>
                  </a:rPr>
                  <a:t>3</a:t>
                </a:r>
                <a:r>
                  <a:rPr lang="ru-RU" sz="2000" dirty="0">
                    <a:effectLst/>
                    <a:ea typeface="Calibri" panose="020F0502020204030204" pitchFamily="34" charset="0"/>
                  </a:rPr>
                  <a:t>)</a:t>
                </a:r>
                <a:endParaRPr lang="ru-RU" sz="2800" dirty="0">
                  <a:effectLst/>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54D8A3CA-F5DA-4536-B5B8-EAA606877700}"/>
                  </a:ext>
                </a:extLst>
              </p:cNvPr>
              <p:cNvSpPr txBox="1">
                <a:spLocks noRot="1" noChangeAspect="1" noMove="1" noResize="1" noEditPoints="1" noAdjustHandles="1" noChangeArrowheads="1" noChangeShapeType="1" noTextEdit="1"/>
              </p:cNvSpPr>
              <p:nvPr/>
            </p:nvSpPr>
            <p:spPr>
              <a:xfrm>
                <a:off x="245268" y="1166725"/>
                <a:ext cx="11701463" cy="4568943"/>
              </a:xfrm>
              <a:prstGeom prst="rect">
                <a:avLst/>
              </a:prstGeom>
              <a:blipFill>
                <a:blip r:embed="rId2"/>
                <a:stretch>
                  <a:fillRect l="-521" t="-667" r="-521"/>
                </a:stretch>
              </a:blipFill>
            </p:spPr>
            <p:txBody>
              <a:bodyPr/>
              <a:lstStyle/>
              <a:p>
                <a:r>
                  <a:rPr lang="ru-RU">
                    <a:noFill/>
                  </a:rPr>
                  <a:t> </a:t>
                </a:r>
              </a:p>
            </p:txBody>
          </p:sp>
        </mc:Fallback>
      </mc:AlternateContent>
      <p:sp>
        <p:nvSpPr>
          <p:cNvPr id="2" name="Прямоугольник 7">
            <a:extLst>
              <a:ext uri="{FF2B5EF4-FFF2-40B4-BE49-F238E27FC236}">
                <a16:creationId xmlns:a16="http://schemas.microsoft.com/office/drawing/2014/main" id="{319EFD21-4DCA-5DAF-9360-EC43068F860A}"/>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3" name="Заголовок 1">
            <a:extLst>
              <a:ext uri="{FF2B5EF4-FFF2-40B4-BE49-F238E27FC236}">
                <a16:creationId xmlns:a16="http://schemas.microsoft.com/office/drawing/2014/main" id="{BF8EBADA-DFE6-93DE-567D-3E5CBDFF09CE}"/>
              </a:ext>
            </a:extLst>
          </p:cNvPr>
          <p:cNvSpPr txBox="1">
            <a:spLocks/>
          </p:cNvSpPr>
          <p:nvPr/>
        </p:nvSpPr>
        <p:spPr>
          <a:xfrm>
            <a:off x="143034" y="-334513"/>
            <a:ext cx="784887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chemeClr val="bg1"/>
                </a:solidFill>
                <a:latin typeface="+mn-lt"/>
              </a:rPr>
              <a:t>Introduction to fractals 1</a:t>
            </a:r>
            <a:endParaRPr lang="ru-RU" sz="5400" dirty="0">
              <a:solidFill>
                <a:schemeClr val="bg1"/>
              </a:solidFill>
              <a:latin typeface="+mn-lt"/>
            </a:endParaRPr>
          </a:p>
        </p:txBody>
      </p:sp>
      <p:pic>
        <p:nvPicPr>
          <p:cNvPr id="4" name="Рисунок 4">
            <a:extLst>
              <a:ext uri="{FF2B5EF4-FFF2-40B4-BE49-F238E27FC236}">
                <a16:creationId xmlns:a16="http://schemas.microsoft.com/office/drawing/2014/main" id="{A05670EE-EAF8-2D25-970D-830885C5FCFD}"/>
              </a:ext>
            </a:extLst>
          </p:cNvPr>
          <p:cNvPicPr/>
          <p:nvPr/>
        </p:nvPicPr>
        <p:blipFill>
          <a:blip r:embed="rId3"/>
          <a:stretch/>
        </p:blipFill>
        <p:spPr>
          <a:xfrm>
            <a:off x="11169599" y="86685"/>
            <a:ext cx="960330" cy="694478"/>
          </a:xfrm>
          <a:prstGeom prst="rect">
            <a:avLst/>
          </a:prstGeom>
          <a:ln w="0">
            <a:noFill/>
          </a:ln>
        </p:spPr>
      </p:pic>
      <p:sp>
        <p:nvSpPr>
          <p:cNvPr id="6" name="Нижний колонтитул 5">
            <a:extLst>
              <a:ext uri="{FF2B5EF4-FFF2-40B4-BE49-F238E27FC236}">
                <a16:creationId xmlns:a16="http://schemas.microsoft.com/office/drawing/2014/main" id="{54EED804-EC35-CD70-DDCE-7B187CBCFED2}"/>
              </a:ext>
            </a:extLst>
          </p:cNvPr>
          <p:cNvSpPr>
            <a:spLocks noGrp="1"/>
          </p:cNvSpPr>
          <p:nvPr>
            <p:ph type="ftr" sz="quarter" idx="11"/>
          </p:nvPr>
        </p:nvSpPr>
        <p:spPr>
          <a:xfrm>
            <a:off x="262270" y="6356350"/>
            <a:ext cx="11242158" cy="365125"/>
          </a:xfrm>
        </p:spPr>
        <p:txBody>
          <a:bodyPr/>
          <a:lstStyle/>
          <a:p>
            <a:r>
              <a:rPr lang="en-US"/>
              <a:t>[3] E. K. Paramonova, A. N. Kudinov, S. A. Mikheev, V. P. Tsvetkov, and I. V. Tsvetkov, “Fractal thermodynamics, Big Data and its 3D visualization,” CEUR-WS Nucl. 3041, 38–42 (2021).</a:t>
            </a:r>
            <a:endParaRPr lang="ru-RU" dirty="0"/>
          </a:p>
        </p:txBody>
      </p:sp>
      <p:sp>
        <p:nvSpPr>
          <p:cNvPr id="9" name="Номер слайда 5">
            <a:extLst>
              <a:ext uri="{FF2B5EF4-FFF2-40B4-BE49-F238E27FC236}">
                <a16:creationId xmlns:a16="http://schemas.microsoft.com/office/drawing/2014/main" id="{547CCD4B-C34A-6905-E472-F359915152F3}"/>
              </a:ext>
            </a:extLst>
          </p:cNvPr>
          <p:cNvSpPr>
            <a:spLocks noGrp="1"/>
          </p:cNvSpPr>
          <p:nvPr>
            <p:ph type="sldNum" sz="quarter" idx="12"/>
          </p:nvPr>
        </p:nvSpPr>
        <p:spPr>
          <a:xfrm>
            <a:off x="9203531" y="6406190"/>
            <a:ext cx="2743200" cy="365125"/>
          </a:xfrm>
        </p:spPr>
        <p:txBody>
          <a:bodyPr/>
          <a:lstStyle/>
          <a:p>
            <a:fld id="{442AF659-9C72-4E39-B421-CC6A36AAE028}" type="slidenum">
              <a:rPr lang="ru-RU" smtClean="0"/>
              <a:t>4</a:t>
            </a:fld>
            <a:endParaRPr lang="ru-RU"/>
          </a:p>
        </p:txBody>
      </p:sp>
    </p:spTree>
    <p:extLst>
      <p:ext uri="{BB962C8B-B14F-4D97-AF65-F5344CB8AC3E}">
        <p14:creationId xmlns:p14="http://schemas.microsoft.com/office/powerpoint/2010/main" val="41751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54D8A3CA-F5DA-4536-B5B8-EAA606877700}"/>
                  </a:ext>
                </a:extLst>
              </p:cNvPr>
              <p:cNvSpPr txBox="1"/>
              <p:nvPr/>
            </p:nvSpPr>
            <p:spPr>
              <a:xfrm>
                <a:off x="170121" y="1349770"/>
                <a:ext cx="11701463" cy="5165966"/>
              </a:xfrm>
              <a:prstGeom prst="rect">
                <a:avLst/>
              </a:prstGeom>
              <a:noFill/>
            </p:spPr>
            <p:txBody>
              <a:bodyPr wrap="square">
                <a:spAutoFit/>
              </a:bodyPr>
              <a:lstStyle/>
              <a:p>
                <a:pPr algn="just">
                  <a:lnSpc>
                    <a:spcPct val="107000"/>
                  </a:lnSpc>
                  <a:spcAft>
                    <a:spcPts val="800"/>
                  </a:spcAft>
                  <a:tabLst>
                    <a:tab pos="900430" algn="l"/>
                  </a:tabLst>
                </a:pPr>
                <a:r>
                  <a:rPr lang="en-US" dirty="0">
                    <a:effectLst/>
                    <a:ea typeface="Calibri" panose="020F0502020204030204" pitchFamily="34" charset="0"/>
                    <a:cs typeface="Times New Roman" panose="02020603050405020304" pitchFamily="18" charset="0"/>
                  </a:rPr>
                  <a:t>Therefore </a:t>
                </a:r>
                <a:r>
                  <a:rPr lang="en-US" i="1" dirty="0">
                    <a:ea typeface="Calibri" panose="020F0502020204030204" pitchFamily="34" charset="0"/>
                    <a:cs typeface="Times New Roman" panose="02020603050405020304" pitchFamily="18" charset="0"/>
                  </a:rPr>
                  <a:t>D</a:t>
                </a:r>
                <a:r>
                  <a:rPr lang="en-US" dirty="0">
                    <a:ea typeface="Calibri" panose="020F0502020204030204" pitchFamily="34" charset="0"/>
                    <a:cs typeface="Times New Roman" panose="02020603050405020304" pitchFamily="18" charset="0"/>
                  </a:rPr>
                  <a:t> and </a:t>
                </a:r>
                <a:r>
                  <a:rPr lang="ru-RU" dirty="0">
                    <a:ea typeface="Calibri" panose="020F0502020204030204" pitchFamily="34" charset="0"/>
                    <a:cs typeface="Times New Roman" panose="02020603050405020304" pitchFamily="18" charset="0"/>
                  </a:rPr>
                  <a:t>Г</a:t>
                </a:r>
                <a:r>
                  <a:rPr lang="en-US" dirty="0">
                    <a:ea typeface="Calibri" panose="020F0502020204030204" pitchFamily="34" charset="0"/>
                    <a:cs typeface="Times New Roman" panose="02020603050405020304" pitchFamily="18" charset="0"/>
                  </a:rPr>
                  <a:t> can be found from the condition of the minimum of the function </a:t>
                </a:r>
                <a:r>
                  <a:rPr lang="ru-RU" i="1" dirty="0">
                    <a:effectLst/>
                    <a:ea typeface="Calibri" panose="020F0502020204030204" pitchFamily="34" charset="0"/>
                    <a:cs typeface="Times New Roman" panose="02020603050405020304" pitchFamily="18" charset="0"/>
                  </a:rPr>
                  <a:t>δ</a:t>
                </a:r>
                <a:r>
                  <a:rPr lang="ru-RU"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algn="r">
                  <a:lnSpc>
                    <a:spcPct val="107000"/>
                  </a:lnSpc>
                  <a:spcAft>
                    <a:spcPts val="800"/>
                  </a:spcAft>
                  <a:tabLst>
                    <a:tab pos="900430" algn="l"/>
                  </a:tabLst>
                </a:pPr>
                <a:r>
                  <a:rPr lang="ru-RU" sz="2400" dirty="0">
                    <a:effectLst/>
                    <a:ea typeface="Calibri" panose="020F0502020204030204" pitchFamily="34" charset="0"/>
                    <a:cs typeface="Times New Roman" panose="02020603050405020304" pitchFamily="18" charset="0"/>
                  </a:rPr>
                  <a:t> </a:t>
                </a:r>
                <a14:m>
                  <m:oMath xmlns:m="http://schemas.openxmlformats.org/officeDocument/2006/math">
                    <m:f>
                      <m:fPr>
                        <m:ctrlPr>
                          <a:rPr lang="ru-RU" sz="2400" i="1" dirty="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400" i="1" dirty="0">
                            <a:latin typeface="Cambria Math" panose="02040503050406030204" pitchFamily="18" charset="0"/>
                            <a:ea typeface="Calibri" panose="020F0502020204030204" pitchFamily="34" charset="0"/>
                            <a:cs typeface="Times New Roman" panose="02020603050405020304" pitchFamily="18" charset="0"/>
                          </a:rPr>
                          <m:t>𝜕𝛿</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r>
                          <a:rPr lang="en-US" sz="2400" i="1" dirty="0">
                            <a:latin typeface="Cambria Math" panose="02040503050406030204" pitchFamily="18" charset="0"/>
                            <a:ea typeface="Calibri" panose="020F0502020204030204" pitchFamily="34" charset="0"/>
                            <a:cs typeface="Times New Roman" panose="02020603050405020304" pitchFamily="18" charset="0"/>
                          </a:rPr>
                          <m:t>𝐷</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2400" dirty="0">
                            <a:latin typeface="Cambria Math" panose="02040503050406030204" pitchFamily="18" charset="0"/>
                            <a:ea typeface="Calibri" panose="020F0502020204030204" pitchFamily="34" charset="0"/>
                            <a:cs typeface="Times New Roman" panose="02020603050405020304" pitchFamily="18" charset="0"/>
                          </a:rPr>
                          <m:t>Γ</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num>
                      <m:den>
                        <m:r>
                          <a:rPr lang="ru-RU" sz="2400" i="1" dirty="0">
                            <a:latin typeface="Cambria Math" panose="02040503050406030204" pitchFamily="18" charset="0"/>
                            <a:ea typeface="Calibri" panose="020F0502020204030204" pitchFamily="34" charset="0"/>
                            <a:cs typeface="Times New Roman" panose="02020603050405020304" pitchFamily="18" charset="0"/>
                          </a:rPr>
                          <m:t>𝜕</m:t>
                        </m:r>
                        <m:r>
                          <a:rPr lang="en-US" sz="2400" i="1" dirty="0">
                            <a:latin typeface="Cambria Math" panose="02040503050406030204" pitchFamily="18" charset="0"/>
                            <a:ea typeface="Calibri" panose="020F0502020204030204" pitchFamily="34" charset="0"/>
                            <a:cs typeface="Times New Roman" panose="02020603050405020304" pitchFamily="18" charset="0"/>
                          </a:rPr>
                          <m:t>𝐷</m:t>
                        </m:r>
                      </m:den>
                    </m:f>
                    <m:r>
                      <a:rPr lang="ru-RU" sz="2400" i="1" dirty="0">
                        <a:effectLst/>
                        <a:latin typeface="Cambria Math" panose="02040503050406030204" pitchFamily="18" charset="0"/>
                        <a:ea typeface="Calibri" panose="020F0502020204030204" pitchFamily="34" charset="0"/>
                        <a:cs typeface="Times New Roman" panose="02020603050405020304" pitchFamily="18" charset="0"/>
                      </a:rPr>
                      <m:t>=0</m:t>
                    </m:r>
                  </m:oMath>
                </a14:m>
                <a:r>
                  <a:rPr lang="ru-RU" sz="2400" dirty="0">
                    <a:effectLst/>
                    <a:ea typeface="Calibri" panose="020F0502020204030204" pitchFamily="34" charset="0"/>
                    <a:cs typeface="Times New Roman" panose="02020603050405020304" pitchFamily="18" charset="0"/>
                  </a:rPr>
                  <a:t>, </a:t>
                </a:r>
                <a14:m>
                  <m:oMath xmlns:m="http://schemas.openxmlformats.org/officeDocument/2006/math">
                    <m:f>
                      <m:fPr>
                        <m:ctrlPr>
                          <a:rPr lang="ru-RU" sz="2400" i="1" dirty="0">
                            <a:latin typeface="Cambria Math" panose="02040503050406030204" pitchFamily="18" charset="0"/>
                            <a:ea typeface="Calibri" panose="020F0502020204030204" pitchFamily="34" charset="0"/>
                            <a:cs typeface="Times New Roman" panose="02020603050405020304" pitchFamily="18" charset="0"/>
                          </a:rPr>
                        </m:ctrlPr>
                      </m:fPr>
                      <m:num>
                        <m:r>
                          <a:rPr lang="ru-RU" sz="2400" i="1" dirty="0">
                            <a:latin typeface="Cambria Math" panose="02040503050406030204" pitchFamily="18" charset="0"/>
                            <a:ea typeface="Calibri" panose="020F0502020204030204" pitchFamily="34" charset="0"/>
                            <a:cs typeface="Times New Roman" panose="02020603050405020304" pitchFamily="18" charset="0"/>
                          </a:rPr>
                          <m:t>𝜕𝛿</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r>
                          <a:rPr lang="en-US" sz="2400" i="1" dirty="0">
                            <a:latin typeface="Cambria Math" panose="02040503050406030204" pitchFamily="18" charset="0"/>
                            <a:ea typeface="Calibri" panose="020F0502020204030204" pitchFamily="34" charset="0"/>
                            <a:cs typeface="Times New Roman" panose="02020603050405020304" pitchFamily="18" charset="0"/>
                          </a:rPr>
                          <m:t>𝐷</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r>
                          <m:rPr>
                            <m:sty m:val="p"/>
                          </m:rPr>
                          <a:rPr lang="ru-RU" sz="2400" dirty="0">
                            <a:latin typeface="Cambria Math" panose="02040503050406030204" pitchFamily="18" charset="0"/>
                            <a:ea typeface="Calibri" panose="020F0502020204030204" pitchFamily="34" charset="0"/>
                            <a:cs typeface="Times New Roman" panose="02020603050405020304" pitchFamily="18" charset="0"/>
                          </a:rPr>
                          <m:t>Γ</m:t>
                        </m:r>
                        <m:r>
                          <a:rPr lang="ru-RU" sz="2400" i="1" dirty="0">
                            <a:latin typeface="Cambria Math" panose="02040503050406030204" pitchFamily="18" charset="0"/>
                            <a:ea typeface="Calibri" panose="020F0502020204030204" pitchFamily="34" charset="0"/>
                            <a:cs typeface="Times New Roman" panose="02020603050405020304" pitchFamily="18" charset="0"/>
                          </a:rPr>
                          <m:t>)</m:t>
                        </m:r>
                      </m:num>
                      <m:den>
                        <m:r>
                          <a:rPr lang="ru-RU" sz="2400" i="1" dirty="0">
                            <a:latin typeface="Cambria Math" panose="02040503050406030204" pitchFamily="18" charset="0"/>
                            <a:ea typeface="Calibri" panose="020F0502020204030204" pitchFamily="34" charset="0"/>
                            <a:cs typeface="Times New Roman" panose="02020603050405020304" pitchFamily="18" charset="0"/>
                          </a:rPr>
                          <m:t>𝜕</m:t>
                        </m:r>
                        <m:r>
                          <a:rPr lang="ru-RU" sz="2400" b="0" i="1" dirty="0" smtClean="0">
                            <a:latin typeface="Cambria Math" panose="02040503050406030204" pitchFamily="18" charset="0"/>
                            <a:ea typeface="Calibri" panose="020F0502020204030204" pitchFamily="34" charset="0"/>
                            <a:cs typeface="Times New Roman" panose="02020603050405020304" pitchFamily="18" charset="0"/>
                          </a:rPr>
                          <m:t>Г</m:t>
                        </m:r>
                      </m:den>
                    </m:f>
                    <m:r>
                      <a:rPr lang="ru-RU" sz="2400" i="1" dirty="0">
                        <a:latin typeface="Cambria Math" panose="02040503050406030204" pitchFamily="18" charset="0"/>
                        <a:ea typeface="Calibri" panose="020F0502020204030204" pitchFamily="34" charset="0"/>
                        <a:cs typeface="Times New Roman" panose="02020603050405020304" pitchFamily="18" charset="0"/>
                      </a:rPr>
                      <m:t>=0</m:t>
                    </m:r>
                  </m:oMath>
                </a14:m>
                <a:r>
                  <a:rPr lang="ru-RU" sz="2400" dirty="0">
                    <a:effectLst/>
                    <a:ea typeface="Calibri" panose="020F0502020204030204" pitchFamily="34" charset="0"/>
                    <a:cs typeface="Times New Roman" panose="02020603050405020304" pitchFamily="18" charset="0"/>
                  </a:rPr>
                  <a:t>.    		          		             </a:t>
                </a:r>
                <a:r>
                  <a:rPr lang="ru-RU" dirty="0">
                    <a:effectLst/>
                    <a:ea typeface="Calibri" panose="020F0502020204030204" pitchFamily="34" charset="0"/>
                    <a:cs typeface="Times New Roman" panose="02020603050405020304" pitchFamily="18" charset="0"/>
                  </a:rPr>
                  <a:t>(</a:t>
                </a:r>
                <a:r>
                  <a:rPr lang="en-US" dirty="0">
                    <a:effectLst/>
                    <a:ea typeface="Calibri" panose="020F0502020204030204" pitchFamily="34" charset="0"/>
                    <a:cs typeface="Times New Roman" panose="02020603050405020304" pitchFamily="18" charset="0"/>
                  </a:rPr>
                  <a:t>4</a:t>
                </a:r>
                <a:r>
                  <a:rPr lang="ru-RU" dirty="0">
                    <a:effectLst/>
                    <a:ea typeface="Calibri" panose="020F0502020204030204" pitchFamily="34" charset="0"/>
                    <a:cs typeface="Times New Roman" panose="02020603050405020304" pitchFamily="18" charset="0"/>
                  </a:rPr>
                  <a:t>)</a:t>
                </a:r>
                <a:endParaRPr lang="ru-RU" sz="2400" dirty="0">
                  <a:effectLst/>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en-US" dirty="0">
                    <a:ea typeface="Calibri" panose="020F0502020204030204" pitchFamily="34" charset="0"/>
                    <a:cs typeface="Times New Roman" panose="02020603050405020304" pitchFamily="18" charset="0"/>
                  </a:rPr>
                  <a:t>The number of the picture to be studied further will be designated by an index </a:t>
                </a:r>
                <a:r>
                  <a:rPr lang="en-US" b="1" i="1" dirty="0">
                    <a:effectLst/>
                    <a:ea typeface="Calibri" panose="020F0502020204030204" pitchFamily="34" charset="0"/>
                    <a:cs typeface="Times New Roman" panose="02020603050405020304" pitchFamily="18" charset="0"/>
                  </a:rPr>
                  <a:t>l</a:t>
                </a:r>
                <a:r>
                  <a:rPr lang="en-US" i="1" dirty="0">
                    <a:effectLst/>
                    <a:ea typeface="Calibri" panose="020F0502020204030204" pitchFamily="34" charset="0"/>
                    <a:cs typeface="Times New Roman" panose="02020603050405020304" pitchFamily="18" charset="0"/>
                  </a:rPr>
                  <a:t>.</a:t>
                </a:r>
              </a:p>
              <a:p>
                <a:pPr algn="just">
                  <a:lnSpc>
                    <a:spcPct val="107000"/>
                  </a:lnSpc>
                  <a:spcAft>
                    <a:spcPts val="800"/>
                  </a:spcAft>
                  <a:tabLst>
                    <a:tab pos="900430" algn="l"/>
                  </a:tabLst>
                </a:pPr>
                <a:r>
                  <a:rPr lang="en-US" dirty="0">
                    <a:ea typeface="Calibri" panose="020F0502020204030204" pitchFamily="34" charset="0"/>
                  </a:rPr>
                  <a:t>Solving the system of equations (4) for each </a:t>
                </a:r>
                <a:r>
                  <a:rPr lang="en-US" i="1" dirty="0">
                    <a:ea typeface="Calibri" panose="020F0502020204030204" pitchFamily="34" charset="0"/>
                  </a:rPr>
                  <a:t>l</a:t>
                </a:r>
                <a:r>
                  <a:rPr lang="en-US" dirty="0">
                    <a:ea typeface="Calibri" panose="020F0502020204030204" pitchFamily="34" charset="0"/>
                  </a:rPr>
                  <a:t> we can find </a:t>
                </a:r>
                <a:r>
                  <a:rPr lang="en-US" i="1" dirty="0">
                    <a:effectLst/>
                    <a:ea typeface="Calibri" panose="020F0502020204030204" pitchFamily="34" charset="0"/>
                    <a:cs typeface="Times New Roman" panose="02020603050405020304" pitchFamily="18" charset="0"/>
                  </a:rPr>
                  <a:t>D</a:t>
                </a:r>
                <a:r>
                  <a:rPr lang="ru-RU" baseline="30000" dirty="0">
                    <a:effectLst/>
                    <a:ea typeface="Calibri" panose="020F0502020204030204" pitchFamily="34" charset="0"/>
                    <a:cs typeface="Times New Roman" panose="02020603050405020304" pitchFamily="18" charset="0"/>
                  </a:rPr>
                  <a:t>(</a:t>
                </a:r>
                <a:r>
                  <a:rPr lang="en-US" i="1" baseline="30000" dirty="0">
                    <a:effectLst/>
                    <a:ea typeface="Calibri" panose="020F0502020204030204" pitchFamily="34" charset="0"/>
                    <a:cs typeface="Times New Roman" panose="02020603050405020304" pitchFamily="18" charset="0"/>
                  </a:rPr>
                  <a:t>l</a:t>
                </a:r>
                <a:r>
                  <a:rPr lang="ru-RU" baseline="30000" dirty="0">
                    <a:effectLst/>
                    <a:ea typeface="Calibri" panose="020F0502020204030204" pitchFamily="34" charset="0"/>
                    <a:cs typeface="Times New Roman" panose="02020603050405020304" pitchFamily="18" charset="0"/>
                  </a:rPr>
                  <a:t>)</a:t>
                </a:r>
                <a:r>
                  <a:rPr lang="ru-RU"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and</a:t>
                </a:r>
                <a:r>
                  <a:rPr lang="ru-RU" dirty="0">
                    <a:effectLst/>
                    <a:ea typeface="Calibri" panose="020F0502020204030204" pitchFamily="34" charset="0"/>
                    <a:cs typeface="Times New Roman" panose="02020603050405020304" pitchFamily="18" charset="0"/>
                  </a:rPr>
                  <a:t> Γ</a:t>
                </a:r>
                <a:r>
                  <a:rPr lang="ru-RU" baseline="30000" dirty="0">
                    <a:effectLst/>
                    <a:ea typeface="Calibri" panose="020F0502020204030204" pitchFamily="34" charset="0"/>
                    <a:cs typeface="Times New Roman" panose="02020603050405020304" pitchFamily="18" charset="0"/>
                  </a:rPr>
                  <a:t>(</a:t>
                </a:r>
                <a:r>
                  <a:rPr lang="en-US" i="1" baseline="30000" dirty="0">
                    <a:effectLst/>
                    <a:ea typeface="Calibri" panose="020F0502020204030204" pitchFamily="34" charset="0"/>
                    <a:cs typeface="Times New Roman" panose="02020603050405020304" pitchFamily="18" charset="0"/>
                  </a:rPr>
                  <a:t>l</a:t>
                </a:r>
                <a:r>
                  <a:rPr lang="ru-RU" baseline="30000" dirty="0">
                    <a:effectLst/>
                    <a:ea typeface="Calibri" panose="020F0502020204030204" pitchFamily="34" charset="0"/>
                    <a:cs typeface="Times New Roman" panose="02020603050405020304" pitchFamily="18" charset="0"/>
                  </a:rPr>
                  <a:t>)</a:t>
                </a:r>
                <a:r>
                  <a:rPr lang="ru-RU" dirty="0">
                    <a:effectLst/>
                    <a:ea typeface="Calibri" panose="020F0502020204030204" pitchFamily="34" charset="0"/>
                    <a:cs typeface="Times New Roman" panose="02020603050405020304" pitchFamily="18" charset="0"/>
                  </a:rPr>
                  <a:t>.</a:t>
                </a:r>
                <a:r>
                  <a:rPr lang="en-US" dirty="0">
                    <a:effectLst/>
                    <a:ea typeface="Calibri" panose="020F0502020204030204" pitchFamily="34" charset="0"/>
                    <a:cs typeface="Times New Roman" panose="02020603050405020304" pitchFamily="18" charset="0"/>
                  </a:rPr>
                  <a:t> Then, as a criterion for the proximity of the studied sample pictures to fractals, we will use the parameter </a:t>
                </a:r>
                <a:r>
                  <a:rPr lang="ru-RU" i="1" dirty="0">
                    <a:effectLst/>
                    <a:ea typeface="Calibri" panose="020F0502020204030204" pitchFamily="34" charset="0"/>
                    <a:cs typeface="Times New Roman" panose="02020603050405020304" pitchFamily="18" charset="0"/>
                  </a:rPr>
                  <a:t>δ</a:t>
                </a:r>
                <a:r>
                  <a:rPr lang="ru-RU" baseline="30000" dirty="0">
                    <a:effectLst/>
                    <a:ea typeface="Calibri" panose="020F0502020204030204" pitchFamily="34" charset="0"/>
                    <a:cs typeface="Times New Roman" panose="02020603050405020304" pitchFamily="18" charset="0"/>
                  </a:rPr>
                  <a:t>(</a:t>
                </a:r>
                <a:r>
                  <a:rPr lang="en-US" i="1" baseline="30000" dirty="0">
                    <a:effectLst/>
                    <a:ea typeface="Calibri" panose="020F0502020204030204" pitchFamily="34" charset="0"/>
                    <a:cs typeface="Times New Roman" panose="02020603050405020304" pitchFamily="18" charset="0"/>
                  </a:rPr>
                  <a:t>l</a:t>
                </a:r>
                <a:r>
                  <a:rPr lang="ru-RU" baseline="30000" dirty="0">
                    <a:effectLst/>
                    <a:ea typeface="Calibri" panose="020F0502020204030204" pitchFamily="34" charset="0"/>
                    <a:cs typeface="Times New Roman" panose="02020603050405020304" pitchFamily="18" charset="0"/>
                  </a:rPr>
                  <a:t>)</a:t>
                </a:r>
                <a:r>
                  <a:rPr lang="ru-RU" dirty="0">
                    <a:effectLst/>
                    <a:ea typeface="Calibri" panose="020F0502020204030204" pitchFamily="34" charset="0"/>
                    <a:cs typeface="Times New Roman" panose="02020603050405020304" pitchFamily="18" charset="0"/>
                  </a:rPr>
                  <a:t>:</a:t>
                </a:r>
                <a:endParaRPr lang="ru-RU" dirty="0">
                  <a:effectLst/>
                  <a:highlight>
                    <a:srgbClr val="FFFF00"/>
                  </a:highlight>
                  <a:ea typeface="Calibri" panose="020F0502020204030204" pitchFamily="34" charset="0"/>
                </a:endParaRPr>
              </a:p>
              <a:p>
                <a:pPr algn="r">
                  <a:lnSpc>
                    <a:spcPct val="107000"/>
                  </a:lnSpc>
                  <a:spcAft>
                    <a:spcPts val="800"/>
                  </a:spcAft>
                  <a:tabLst>
                    <a:tab pos="900430" algn="l"/>
                  </a:tabLst>
                </a:pPr>
                <a14:m>
                  <m:oMath xmlns:m="http://schemas.openxmlformats.org/officeDocument/2006/math">
                    <m:sSup>
                      <m:sSup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ru-RU" sz="2000" i="1">
                            <a:effectLst/>
                            <a:latin typeface="Cambria Math" panose="02040503050406030204" pitchFamily="18" charset="0"/>
                            <a:ea typeface="Calibri" panose="020F0502020204030204" pitchFamily="34" charset="0"/>
                            <a:cs typeface="Times New Roman" panose="02020603050405020304" pitchFamily="18" charset="0"/>
                          </a:rPr>
                          <m:t>𝛿</m:t>
                        </m:r>
                      </m:e>
                      <m:sup>
                        <m:r>
                          <a:rPr lang="ru-RU"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𝑙</m:t>
                        </m:r>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up>
                    </m:sSup>
                    <m:r>
                      <a:rPr lang="ru-RU"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000" i="1">
                            <a:effectLst/>
                            <a:latin typeface="Cambria Math" panose="02040503050406030204" pitchFamily="18" charset="0"/>
                            <a:ea typeface="Calibri" panose="020F0502020204030204" pitchFamily="34" charset="0"/>
                            <a:cs typeface="Times New Roman" panose="02020603050405020304" pitchFamily="18" charset="0"/>
                          </a:rPr>
                          <m:t>𝐾</m:t>
                        </m:r>
                      </m:den>
                    </m:f>
                    <m:nary>
                      <m:naryPr>
                        <m:chr m:val="∑"/>
                        <m:limLoc m:val="undOv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𝑘</m:t>
                        </m:r>
                        <m:r>
                          <a:rPr lang="ru-RU" sz="2000" i="1">
                            <a:effectLst/>
                            <a:latin typeface="Cambria Math" panose="02040503050406030204" pitchFamily="18" charset="0"/>
                            <a:ea typeface="Calibri" panose="020F0502020204030204" pitchFamily="34" charset="0"/>
                            <a:cs typeface="Times New Roman" panose="02020603050405020304" pitchFamily="18" charset="0"/>
                          </a:rPr>
                          <m:t>=1</m:t>
                        </m:r>
                      </m:sub>
                      <m:sup>
                        <m:r>
                          <a:rPr lang="ru-RU" sz="2000" i="1">
                            <a:effectLst/>
                            <a:latin typeface="Cambria Math" panose="02040503050406030204" pitchFamily="18" charset="0"/>
                            <a:ea typeface="Calibri" panose="020F0502020204030204" pitchFamily="34" charset="0"/>
                            <a:cs typeface="Times New Roman" panose="02020603050405020304" pitchFamily="18" charset="0"/>
                          </a:rPr>
                          <m:t>𝐾</m:t>
                        </m:r>
                      </m:sup>
                      <m:e>
                        <m:f>
                          <m:fPr>
                            <m:ctrlPr>
                              <a:rPr lang="ru-RU" sz="2000" i="1">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ru-RU" sz="2000" i="1">
                                    <a:latin typeface="Cambria Math" panose="02040503050406030204" pitchFamily="18" charset="0"/>
                                    <a:ea typeface="Calibri" panose="020F0502020204030204" pitchFamily="34" charset="0"/>
                                    <a:cs typeface="Times New Roman" panose="02020603050405020304" pitchFamily="18" charset="0"/>
                                  </a:rPr>
                                </m:ctrlPr>
                              </m:dPr>
                              <m:e>
                                <m:r>
                                  <a:rPr lang="ru-RU" sz="2000" i="1">
                                    <a:latin typeface="Cambria Math" panose="02040503050406030204" pitchFamily="18" charset="0"/>
                                    <a:ea typeface="Calibri" panose="020F0502020204030204" pitchFamily="34" charset="0"/>
                                    <a:cs typeface="Times New Roman" panose="02020603050405020304" pitchFamily="18" charset="0"/>
                                  </a:rPr>
                                  <m:t>𝑙𝑛</m:t>
                                </m:r>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𝑁</m:t>
                                    </m:r>
                                  </m:e>
                                  <m:sub>
                                    <m:r>
                                      <a:rPr lang="ru-RU" sz="2000" i="1">
                                        <a:latin typeface="Cambria Math" panose="02040503050406030204" pitchFamily="18" charset="0"/>
                                        <a:ea typeface="Calibri" panose="020F0502020204030204" pitchFamily="34" charset="0"/>
                                        <a:cs typeface="Times New Roman" panose="02020603050405020304" pitchFamily="18" charset="0"/>
                                      </a:rPr>
                                      <m:t>𝑘</m:t>
                                    </m:r>
                                  </m:sub>
                                  <m: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m:t>
                                    </m:r>
                                    <m:r>
                                      <a:rPr lang="ru-RU" sz="2000" i="1">
                                        <a:latin typeface="Cambria Math" panose="02040503050406030204" pitchFamily="18" charset="0"/>
                                        <a:ea typeface="Calibri" panose="020F0502020204030204" pitchFamily="34" charset="0"/>
                                        <a:cs typeface="Times New Roman" panose="02020603050405020304" pitchFamily="18" charset="0"/>
                                      </a:rPr>
                                      <m:t>)</m:t>
                                    </m:r>
                                  </m:sup>
                                </m:sSub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𝑙𝑛</m:t>
                                </m:r>
                                <m:sSup>
                                  <m:s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ru-RU" sz="2000">
                                        <a:latin typeface="Cambria Math" panose="02040503050406030204" pitchFamily="18" charset="0"/>
                                        <a:ea typeface="Calibri" panose="020F0502020204030204" pitchFamily="34" charset="0"/>
                                        <a:cs typeface="Times New Roman" panose="02020603050405020304" pitchFamily="18" charset="0"/>
                                      </a:rPr>
                                      <m:t>Γ</m:t>
                                    </m:r>
                                  </m:e>
                                  <m: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m:t>
                                    </m:r>
                                    <m:r>
                                      <a:rPr lang="ru-RU" sz="2000" i="1">
                                        <a:latin typeface="Cambria Math" panose="02040503050406030204" pitchFamily="18" charset="0"/>
                                        <a:ea typeface="Calibri" panose="020F0502020204030204" pitchFamily="34" charset="0"/>
                                        <a:cs typeface="Times New Roman" panose="02020603050405020304" pitchFamily="18" charset="0"/>
                                      </a:rPr>
                                      <m:t>)</m:t>
                                    </m:r>
                                  </m:sup>
                                </m:sSup>
                                <m:r>
                                  <a:rPr lang="ru-RU"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pPr>
                                  <m:e>
                                    <m:r>
                                      <a:rPr lang="ru-RU" sz="2000" i="1">
                                        <a:latin typeface="Cambria Math" panose="02040503050406030204" pitchFamily="18" charset="0"/>
                                        <a:ea typeface="Calibri" panose="020F0502020204030204" pitchFamily="34" charset="0"/>
                                        <a:cs typeface="Times New Roman" panose="02020603050405020304" pitchFamily="18" charset="0"/>
                                      </a:rPr>
                                      <m:t>𝐷</m:t>
                                    </m:r>
                                  </m:e>
                                  <m: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m:t>
                                    </m:r>
                                    <m:r>
                                      <a:rPr lang="ru-RU" sz="2000" i="1">
                                        <a:latin typeface="Cambria Math" panose="02040503050406030204" pitchFamily="18" charset="0"/>
                                        <a:ea typeface="Calibri" panose="020F0502020204030204" pitchFamily="34" charset="0"/>
                                        <a:cs typeface="Times New Roman" panose="02020603050405020304" pitchFamily="18" charset="0"/>
                                      </a:rPr>
                                      <m:t>)</m:t>
                                    </m:r>
                                  </m:sup>
                                </m:s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𝑙𝑛</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ru-RU" sz="2000" i="1">
                                        <a:latin typeface="Cambria Math" panose="02040503050406030204" pitchFamily="18" charset="0"/>
                                        <a:ea typeface="Calibri" panose="020F0502020204030204" pitchFamily="34" charset="0"/>
                                        <a:cs typeface="Times New Roman" panose="02020603050405020304" pitchFamily="18" charset="0"/>
                                      </a:rPr>
                                      <m:t>h</m:t>
                                    </m:r>
                                  </m:e>
                                  <m:sub>
                                    <m:r>
                                      <a:rPr lang="ru-RU" sz="2000" i="1">
                                        <a:latin typeface="Cambria Math" panose="02040503050406030204" pitchFamily="18" charset="0"/>
                                        <a:ea typeface="Calibri" panose="020F0502020204030204" pitchFamily="34" charset="0"/>
                                        <a:cs typeface="Times New Roman" panose="02020603050405020304" pitchFamily="18" charset="0"/>
                                      </a:rPr>
                                      <m:t>𝑘</m:t>
                                    </m:r>
                                  </m:sub>
                                </m:sSub>
                              </m:e>
                            </m:d>
                          </m:num>
                          <m:den>
                            <m:r>
                              <a:rPr lang="ru-RU" sz="2000" i="1">
                                <a:latin typeface="Cambria Math" panose="02040503050406030204" pitchFamily="18" charset="0"/>
                                <a:ea typeface="Calibri" panose="020F0502020204030204" pitchFamily="34" charset="0"/>
                                <a:cs typeface="Times New Roman" panose="02020603050405020304" pitchFamily="18" charset="0"/>
                              </a:rPr>
                              <m:t>𝑙𝑛</m:t>
                            </m:r>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𝑁</m:t>
                                </m:r>
                              </m:e>
                              <m:sub>
                                <m:r>
                                  <a:rPr lang="ru-RU" sz="2000" i="1">
                                    <a:latin typeface="Cambria Math" panose="02040503050406030204" pitchFamily="18" charset="0"/>
                                    <a:ea typeface="Calibri" panose="020F0502020204030204" pitchFamily="34" charset="0"/>
                                    <a:cs typeface="Times New Roman" panose="02020603050405020304" pitchFamily="18" charset="0"/>
                                  </a:rPr>
                                  <m:t>𝑘</m:t>
                                </m:r>
                              </m:sub>
                              <m: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m:t>
                                </m:r>
                                <m:r>
                                  <a:rPr lang="ru-RU" sz="2000" i="1">
                                    <a:latin typeface="Cambria Math" panose="02040503050406030204" pitchFamily="18" charset="0"/>
                                    <a:ea typeface="Calibri" panose="020F0502020204030204" pitchFamily="34" charset="0"/>
                                    <a:cs typeface="Times New Roman" panose="02020603050405020304" pitchFamily="18" charset="0"/>
                                  </a:rPr>
                                  <m:t>)</m:t>
                                </m:r>
                              </m:sup>
                            </m:sSubSup>
                          </m:den>
                        </m:f>
                      </m:e>
                    </m:nary>
                  </m:oMath>
                </a14:m>
                <a:r>
                  <a:rPr lang="ru-RU" sz="2000" dirty="0">
                    <a:effectLst/>
                    <a:ea typeface="Times New Roman" panose="02020603050405020304" pitchFamily="18" charset="0"/>
                    <a:cs typeface="Times New Roman" panose="02020603050405020304" pitchFamily="18" charset="0"/>
                  </a:rPr>
                  <a:t>.                	</a:t>
                </a:r>
                <a:r>
                  <a:rPr lang="ru-RU"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5</a:t>
                </a:r>
                <a:r>
                  <a:rPr lang="ru-RU" dirty="0">
                    <a:effectLst/>
                    <a:ea typeface="Times New Roman" panose="02020603050405020304" pitchFamily="18" charset="0"/>
                    <a:cs typeface="Times New Roman" panose="02020603050405020304" pitchFamily="18" charset="0"/>
                  </a:rPr>
                  <a:t>)</a:t>
                </a:r>
                <a:endParaRPr lang="ru-RU" dirty="0">
                  <a:effectLst/>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en-US" dirty="0">
                    <a:effectLst/>
                    <a:ea typeface="Calibri" panose="020F0502020204030204" pitchFamily="34" charset="0"/>
                    <a:cs typeface="Times New Roman" panose="02020603050405020304" pitchFamily="18" charset="0"/>
                  </a:rPr>
                  <a:t>If </a:t>
                </a:r>
                <a:r>
                  <a:rPr lang="ru-RU" b="1" i="1" dirty="0">
                    <a:effectLst/>
                    <a:ea typeface="Calibri" panose="020F0502020204030204" pitchFamily="34" charset="0"/>
                    <a:cs typeface="Times New Roman" panose="02020603050405020304" pitchFamily="18" charset="0"/>
                  </a:rPr>
                  <a:t>δ</a:t>
                </a:r>
                <a:r>
                  <a:rPr lang="ru-RU" b="1" baseline="30000" dirty="0">
                    <a:effectLst/>
                    <a:ea typeface="Calibri" panose="020F0502020204030204" pitchFamily="34" charset="0"/>
                    <a:cs typeface="Times New Roman" panose="02020603050405020304" pitchFamily="18" charset="0"/>
                  </a:rPr>
                  <a:t>(</a:t>
                </a:r>
                <a:r>
                  <a:rPr lang="en-US" b="1" i="1" baseline="30000" dirty="0">
                    <a:effectLst/>
                    <a:ea typeface="Calibri" panose="020F0502020204030204" pitchFamily="34" charset="0"/>
                    <a:cs typeface="Times New Roman" panose="02020603050405020304" pitchFamily="18" charset="0"/>
                  </a:rPr>
                  <a:t>l</a:t>
                </a:r>
                <a:r>
                  <a:rPr lang="ru-RU" b="1" baseline="30000" dirty="0">
                    <a:effectLst/>
                    <a:ea typeface="Calibri" panose="020F0502020204030204" pitchFamily="34" charset="0"/>
                    <a:cs typeface="Times New Roman" panose="02020603050405020304" pitchFamily="18" charset="0"/>
                  </a:rPr>
                  <a:t>)</a:t>
                </a:r>
                <a:r>
                  <a:rPr lang="ru-RU" b="1" dirty="0">
                    <a:effectLst/>
                    <a:ea typeface="Calibri" panose="020F0502020204030204" pitchFamily="34" charset="0"/>
                    <a:cs typeface="Times New Roman" panose="02020603050405020304" pitchFamily="18" charset="0"/>
                  </a:rPr>
                  <a:t>&lt;&lt;1</a:t>
                </a:r>
                <a:r>
                  <a:rPr lang="en-US" b="1" dirty="0">
                    <a:effectLst/>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then the picture </a:t>
                </a:r>
                <a:r>
                  <a:rPr lang="en-US" i="1" dirty="0">
                    <a:ea typeface="Calibri" panose="020F0502020204030204" pitchFamily="34" charset="0"/>
                    <a:cs typeface="Times New Roman" panose="02020603050405020304" pitchFamily="18" charset="0"/>
                  </a:rPr>
                  <a:t>l</a:t>
                </a:r>
                <a:r>
                  <a:rPr lang="en-US" dirty="0">
                    <a:ea typeface="Calibri" panose="020F0502020204030204" pitchFamily="34" charset="0"/>
                    <a:cs typeface="Times New Roman" panose="02020603050405020304" pitchFamily="18" charset="0"/>
                  </a:rPr>
                  <a:t> is close enough to a fractal and for its analysis the mathematical model of the fractal thermodynamics (FT) can be used.</a:t>
                </a:r>
                <a:endParaRPr lang="en-US" dirty="0">
                  <a:effectLst/>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en-US" b="1" dirty="0">
                    <a:ea typeface="Calibri" panose="020F0502020204030204" pitchFamily="34" charset="0"/>
                    <a:cs typeface="Times New Roman" panose="02020603050405020304" pitchFamily="18" charset="0"/>
                  </a:rPr>
                  <a:t>Fractal thermodynamics (FT) </a:t>
                </a:r>
                <a:r>
                  <a:rPr lang="en-US" dirty="0">
                    <a:ea typeface="Calibri" panose="020F0502020204030204" pitchFamily="34" charset="0"/>
                    <a:cs typeface="Times New Roman" panose="02020603050405020304" pitchFamily="18" charset="0"/>
                  </a:rPr>
                  <a:t>is a mathematical model that describes the relationships between the main fractal thermodynamic parameters.</a:t>
                </a:r>
                <a:endParaRPr lang="ru-RU" dirty="0">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en-US" dirty="0">
                    <a:ea typeface="Calibri" panose="020F0502020204030204" pitchFamily="34" charset="0"/>
                    <a:cs typeface="Times New Roman" panose="02020603050405020304" pitchFamily="18" charset="0"/>
                  </a:rPr>
                  <a:t>The main fractal thermodynamics parameters of state for this model are fractal entropy </a:t>
                </a:r>
                <a14:m>
                  <m:oMath xmlns:m="http://schemas.openxmlformats.org/officeDocument/2006/math">
                    <m:sSubSup>
                      <m:sSubSupPr>
                        <m:ctrlPr>
                          <a:rPr lang="ru-RU"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i="1">
                            <a:effectLst/>
                            <a:latin typeface="Cambria Math" panose="02040503050406030204" pitchFamily="18" charset="0"/>
                            <a:ea typeface="Calibri" panose="020F0502020204030204" pitchFamily="34" charset="0"/>
                            <a:cs typeface="Times New Roman" panose="02020603050405020304" pitchFamily="18" charset="0"/>
                          </a:rPr>
                          <m:t>𝑓</m:t>
                        </m:r>
                      </m:sub>
                      <m:sup>
                        <m:d>
                          <m:dPr>
                            <m:ctrlPr>
                              <a:rPr lang="ru-RU" i="1">
                                <a:effectLst/>
                                <a:latin typeface="Cambria Math" panose="02040503050406030204" pitchFamily="18" charset="0"/>
                                <a:ea typeface="Calibri" panose="020F0502020204030204" pitchFamily="34" charset="0"/>
                                <a:cs typeface="Times New Roman" panose="02020603050405020304" pitchFamily="18" charset="0"/>
                              </a:rPr>
                            </m:ctrlPr>
                          </m:dPr>
                          <m:e>
                            <m:r>
                              <a:rPr lang="ru-RU" i="1">
                                <a:effectLst/>
                                <a:latin typeface="Cambria Math" panose="02040503050406030204" pitchFamily="18" charset="0"/>
                                <a:ea typeface="Calibri" panose="020F0502020204030204" pitchFamily="34" charset="0"/>
                                <a:cs typeface="Times New Roman" panose="02020603050405020304" pitchFamily="18" charset="0"/>
                              </a:rPr>
                              <m:t>𝑙</m:t>
                            </m:r>
                          </m:e>
                        </m:d>
                      </m:sup>
                    </m:sSubSup>
                  </m:oMath>
                </a14:m>
                <a:r>
                  <a:rPr lang="en-US" dirty="0">
                    <a:effectLst/>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and fractal temperature </a:t>
                </a:r>
                <a14:m>
                  <m:oMath xmlns:m="http://schemas.openxmlformats.org/officeDocument/2006/math">
                    <m:sSubSup>
                      <m:sSubSupPr>
                        <m:ctrlPr>
                          <a:rPr lang="ru-RU" i="1">
                            <a:latin typeface="Cambria Math" panose="02040503050406030204" pitchFamily="18" charset="0"/>
                            <a:ea typeface="Calibri" panose="020F0502020204030204" pitchFamily="34" charset="0"/>
                            <a:cs typeface="Times New Roman" panose="02020603050405020304" pitchFamily="18" charset="0"/>
                          </a:rPr>
                        </m:ctrlPr>
                      </m:sSubSupPr>
                      <m:e>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ru-RU" i="1">
                            <a:latin typeface="Cambria Math" panose="02040503050406030204" pitchFamily="18" charset="0"/>
                            <a:ea typeface="Calibri" panose="020F0502020204030204" pitchFamily="34" charset="0"/>
                            <a:cs typeface="Times New Roman" panose="02020603050405020304" pitchFamily="18" charset="0"/>
                          </a:rPr>
                          <m:t>𝑓</m:t>
                        </m:r>
                      </m:sub>
                      <m:sup>
                        <m:d>
                          <m:dPr>
                            <m:ctrlPr>
                              <a:rPr lang="ru-RU" i="1">
                                <a:latin typeface="Cambria Math" panose="02040503050406030204" pitchFamily="18" charset="0"/>
                                <a:ea typeface="Calibri" panose="020F0502020204030204" pitchFamily="34" charset="0"/>
                                <a:cs typeface="Times New Roman" panose="02020603050405020304" pitchFamily="18" charset="0"/>
                              </a:rPr>
                            </m:ctrlPr>
                          </m:dPr>
                          <m:e>
                            <m:r>
                              <a:rPr lang="ru-RU" i="1">
                                <a:latin typeface="Cambria Math" panose="02040503050406030204" pitchFamily="18" charset="0"/>
                                <a:ea typeface="Calibri" panose="020F0502020204030204" pitchFamily="34" charset="0"/>
                                <a:cs typeface="Times New Roman" panose="02020603050405020304" pitchFamily="18" charset="0"/>
                              </a:rPr>
                              <m:t>𝑙</m:t>
                            </m:r>
                          </m:e>
                        </m:d>
                      </m:sup>
                    </m:sSubSup>
                    <m:r>
                      <a:rPr lang="ru-RU"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ru-RU" dirty="0">
                  <a:effectLst/>
                  <a:ea typeface="Calibri" panose="020F0502020204030204" pitchFamily="34" charset="0"/>
                  <a:cs typeface="Times New Roman" panose="02020603050405020304" pitchFamily="18" charset="0"/>
                </a:endParaRPr>
              </a:p>
              <a:p>
                <a:endParaRPr lang="ru-RU" sz="1000" dirty="0">
                  <a:effectLst/>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54D8A3CA-F5DA-4536-B5B8-EAA606877700}"/>
                  </a:ext>
                </a:extLst>
              </p:cNvPr>
              <p:cNvSpPr txBox="1">
                <a:spLocks noRot="1" noChangeAspect="1" noMove="1" noResize="1" noEditPoints="1" noAdjustHandles="1" noChangeArrowheads="1" noChangeShapeType="1" noTextEdit="1"/>
              </p:cNvSpPr>
              <p:nvPr/>
            </p:nvSpPr>
            <p:spPr>
              <a:xfrm>
                <a:off x="170121" y="1349770"/>
                <a:ext cx="11701463" cy="5165966"/>
              </a:xfrm>
              <a:prstGeom prst="rect">
                <a:avLst/>
              </a:prstGeom>
              <a:blipFill>
                <a:blip r:embed="rId2"/>
                <a:stretch>
                  <a:fillRect l="-469" t="-472" r="-417"/>
                </a:stretch>
              </a:blipFill>
            </p:spPr>
            <p:txBody>
              <a:bodyPr/>
              <a:lstStyle/>
              <a:p>
                <a:r>
                  <a:rPr lang="ru-RU">
                    <a:noFill/>
                  </a:rPr>
                  <a:t> </a:t>
                </a:r>
              </a:p>
            </p:txBody>
          </p:sp>
        </mc:Fallback>
      </mc:AlternateContent>
      <p:sp>
        <p:nvSpPr>
          <p:cNvPr id="2" name="Прямоугольник 7">
            <a:extLst>
              <a:ext uri="{FF2B5EF4-FFF2-40B4-BE49-F238E27FC236}">
                <a16:creationId xmlns:a16="http://schemas.microsoft.com/office/drawing/2014/main" id="{062687A9-F30A-D166-C8F7-2BF9DF15E9E1}"/>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3" name="Заголовок 1">
            <a:extLst>
              <a:ext uri="{FF2B5EF4-FFF2-40B4-BE49-F238E27FC236}">
                <a16:creationId xmlns:a16="http://schemas.microsoft.com/office/drawing/2014/main" id="{F5BFCD21-59BD-23D1-14D3-FC26EBC832EF}"/>
              </a:ext>
            </a:extLst>
          </p:cNvPr>
          <p:cNvSpPr txBox="1">
            <a:spLocks/>
          </p:cNvSpPr>
          <p:nvPr/>
        </p:nvSpPr>
        <p:spPr>
          <a:xfrm>
            <a:off x="243766" y="-218532"/>
            <a:ext cx="7848872"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mn-lt"/>
              </a:rPr>
              <a:t>Introduction to fractals 2</a:t>
            </a:r>
            <a:endParaRPr lang="ru-RU" dirty="0">
              <a:solidFill>
                <a:schemeClr val="bg1"/>
              </a:solidFill>
              <a:latin typeface="+mn-lt"/>
            </a:endParaRPr>
          </a:p>
        </p:txBody>
      </p:sp>
      <p:pic>
        <p:nvPicPr>
          <p:cNvPr id="4" name="Рисунок 4">
            <a:extLst>
              <a:ext uri="{FF2B5EF4-FFF2-40B4-BE49-F238E27FC236}">
                <a16:creationId xmlns:a16="http://schemas.microsoft.com/office/drawing/2014/main" id="{1FCBCB06-B451-F109-FDD0-D4336FF95000}"/>
              </a:ext>
            </a:extLst>
          </p:cNvPr>
          <p:cNvPicPr/>
          <p:nvPr/>
        </p:nvPicPr>
        <p:blipFill>
          <a:blip r:embed="rId3"/>
          <a:stretch/>
        </p:blipFill>
        <p:spPr>
          <a:xfrm>
            <a:off x="11169599" y="86685"/>
            <a:ext cx="960330" cy="694478"/>
          </a:xfrm>
          <a:prstGeom prst="rect">
            <a:avLst/>
          </a:prstGeom>
          <a:ln w="0">
            <a:noFill/>
          </a:ln>
        </p:spPr>
      </p:pic>
      <p:sp>
        <p:nvSpPr>
          <p:cNvPr id="9" name="Номер слайда 5">
            <a:extLst>
              <a:ext uri="{FF2B5EF4-FFF2-40B4-BE49-F238E27FC236}">
                <a16:creationId xmlns:a16="http://schemas.microsoft.com/office/drawing/2014/main" id="{7121701F-C60F-6055-580D-64AD4EA6C273}"/>
              </a:ext>
            </a:extLst>
          </p:cNvPr>
          <p:cNvSpPr>
            <a:spLocks noGrp="1"/>
          </p:cNvSpPr>
          <p:nvPr>
            <p:ph type="sldNum" sz="quarter" idx="12"/>
          </p:nvPr>
        </p:nvSpPr>
        <p:spPr>
          <a:xfrm>
            <a:off x="8610600" y="6356350"/>
            <a:ext cx="2743200" cy="365125"/>
          </a:xfrm>
        </p:spPr>
        <p:txBody>
          <a:bodyPr/>
          <a:lstStyle/>
          <a:p>
            <a:fld id="{442AF659-9C72-4E39-B421-CC6A36AAE028}" type="slidenum">
              <a:rPr lang="ru-RU" smtClean="0"/>
              <a:t>5</a:t>
            </a:fld>
            <a:endParaRPr lang="ru-RU"/>
          </a:p>
        </p:txBody>
      </p:sp>
    </p:spTree>
    <p:extLst>
      <p:ext uri="{BB962C8B-B14F-4D97-AF65-F5344CB8AC3E}">
        <p14:creationId xmlns:p14="http://schemas.microsoft.com/office/powerpoint/2010/main" val="166491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8A3CA-F5DA-4536-B5B8-EAA606877700}"/>
              </a:ext>
            </a:extLst>
          </p:cNvPr>
          <p:cNvSpPr txBox="1"/>
          <p:nvPr/>
        </p:nvSpPr>
        <p:spPr>
          <a:xfrm>
            <a:off x="117732" y="884675"/>
            <a:ext cx="5815236" cy="1200329"/>
          </a:xfrm>
          <a:prstGeom prst="rect">
            <a:avLst/>
          </a:prstGeom>
          <a:noFill/>
        </p:spPr>
        <p:txBody>
          <a:bodyPr wrap="square">
            <a:spAutoFit/>
          </a:bodyPr>
          <a:lstStyle/>
          <a:p>
            <a:r>
              <a:rPr lang="en-US" sz="2400" dirty="0">
                <a:effectLst/>
                <a:ea typeface="Calibri" panose="020F0502020204030204" pitchFamily="34" charset="0"/>
              </a:rPr>
              <a:t>The fractal dimension was defined using the </a:t>
            </a:r>
            <a:r>
              <a:rPr lang="en-GB" sz="2400" b="1" dirty="0" err="1">
                <a:effectLst/>
                <a:ea typeface="Calibri" panose="020F0502020204030204" pitchFamily="34" charset="0"/>
              </a:rPr>
              <a:t>Gwyddion</a:t>
            </a:r>
            <a:r>
              <a:rPr lang="en-GB" sz="2400" dirty="0">
                <a:effectLst/>
                <a:ea typeface="Calibri" panose="020F0502020204030204" pitchFamily="34" charset="0"/>
              </a:rPr>
              <a:t> - software package for analysis of graphical data. </a:t>
            </a:r>
            <a:endParaRPr lang="en-US" sz="2400" dirty="0">
              <a:effectLst/>
              <a:ea typeface="Calibri" panose="020F0502020204030204" pitchFamily="34" charset="0"/>
            </a:endParaRPr>
          </a:p>
        </p:txBody>
      </p:sp>
      <p:sp>
        <p:nvSpPr>
          <p:cNvPr id="6" name="TextBox 5">
            <a:extLst>
              <a:ext uri="{FF2B5EF4-FFF2-40B4-BE49-F238E27FC236}">
                <a16:creationId xmlns:a16="http://schemas.microsoft.com/office/drawing/2014/main" id="{312BF02B-99B8-46B3-9CC2-EC0D88EC8B17}"/>
              </a:ext>
            </a:extLst>
          </p:cNvPr>
          <p:cNvSpPr txBox="1"/>
          <p:nvPr/>
        </p:nvSpPr>
        <p:spPr>
          <a:xfrm>
            <a:off x="174438" y="3174788"/>
            <a:ext cx="11412282" cy="2358466"/>
          </a:xfrm>
          <a:prstGeom prst="rect">
            <a:avLst/>
          </a:prstGeom>
          <a:noFill/>
        </p:spPr>
        <p:txBody>
          <a:bodyPr wrap="square">
            <a:spAutoFit/>
          </a:bodyPr>
          <a:lstStyle/>
          <a:p>
            <a:pPr algn="just">
              <a:lnSpc>
                <a:spcPct val="107000"/>
              </a:lnSpc>
              <a:spcAft>
                <a:spcPts val="800"/>
              </a:spcAft>
              <a:tabLst>
                <a:tab pos="900430" algn="l"/>
              </a:tabLst>
            </a:pPr>
            <a:r>
              <a:rPr lang="en-US" sz="2400" dirty="0">
                <a:effectLst/>
                <a:ea typeface="Calibri" panose="020F0502020204030204" pitchFamily="34" charset="0"/>
                <a:cs typeface="Times New Roman" panose="02020603050405020304" pitchFamily="18" charset="0"/>
              </a:rPr>
              <a:t>All 5 pictures were analyzed by </a:t>
            </a:r>
            <a:r>
              <a:rPr lang="en-GB" sz="2400" dirty="0" err="1">
                <a:effectLst/>
                <a:ea typeface="Calibri" panose="020F0502020204030204" pitchFamily="34" charset="0"/>
              </a:rPr>
              <a:t>Gwyddion</a:t>
            </a:r>
            <a:r>
              <a:rPr lang="en-US" sz="2400" dirty="0">
                <a:effectLst/>
                <a:ea typeface="Calibri" panose="020F0502020204030204" pitchFamily="34" charset="0"/>
                <a:cs typeface="Times New Roman" panose="02020603050405020304" pitchFamily="18" charset="0"/>
              </a:rPr>
              <a:t> and the relative deviations of the set of tracks from fractal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en-US" sz="2400" i="1" baseline="30000" dirty="0">
                <a:effectLst/>
                <a:ea typeface="Calibri" panose="020F0502020204030204" pitchFamily="34" charset="0"/>
                <a:cs typeface="Times New Roman" panose="02020603050405020304" pitchFamily="18" charset="0"/>
              </a:rPr>
              <a:t>l</a:t>
            </a:r>
            <a:r>
              <a:rPr lang="ru-RU" sz="2400" baseline="30000" dirty="0">
                <a:effectLst/>
                <a:ea typeface="Calibri" panose="020F0502020204030204" pitchFamily="34" charset="0"/>
                <a:cs typeface="Times New Roman" panose="02020603050405020304" pitchFamily="18" charset="0"/>
              </a:rPr>
              <a:t>)</a:t>
            </a:r>
            <a:r>
              <a:rPr lang="en-US" sz="2400" baseline="300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were found using the formula (5)</a:t>
            </a:r>
          </a:p>
          <a:p>
            <a:pPr algn="just">
              <a:lnSpc>
                <a:spcPct val="107000"/>
              </a:lnSpc>
              <a:spcAft>
                <a:spcPts val="800"/>
              </a:spcAft>
              <a:tabLst>
                <a:tab pos="900430" algn="l"/>
              </a:tabLst>
            </a:pPr>
            <a:r>
              <a:rPr lang="en-US" sz="2400" dirty="0">
                <a:ea typeface="Calibri" panose="020F0502020204030204" pitchFamily="34" charset="0"/>
                <a:cs typeface="Times New Roman" panose="02020603050405020304" pitchFamily="18" charset="0"/>
              </a:rPr>
              <a:t>The obtained values are</a:t>
            </a:r>
            <a:r>
              <a:rPr lang="ru-RU" sz="2400" dirty="0">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ru-RU" sz="2400" dirty="0">
                <a:effectLst/>
                <a:ea typeface="Calibri" panose="020F0502020204030204" pitchFamily="34" charset="0"/>
                <a:cs typeface="Times New Roman" panose="02020603050405020304" pitchFamily="18" charset="0"/>
              </a:rPr>
              <a:t>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ru-RU" sz="2400" i="1" baseline="30000" dirty="0">
                <a:effectLst/>
                <a:ea typeface="Calibri" panose="020F0502020204030204" pitchFamily="34" charset="0"/>
                <a:cs typeface="Times New Roman" panose="02020603050405020304" pitchFamily="18" charset="0"/>
              </a:rPr>
              <a:t>1</a:t>
            </a:r>
            <a:r>
              <a:rPr lang="ru-RU" sz="2400" baseline="30000" dirty="0">
                <a:effectLst/>
                <a:ea typeface="Calibri" panose="020F0502020204030204" pitchFamily="34" charset="0"/>
                <a:cs typeface="Times New Roman" panose="02020603050405020304" pitchFamily="18" charset="0"/>
              </a:rPr>
              <a:t>) </a:t>
            </a:r>
            <a:r>
              <a:rPr lang="ru-RU" sz="2400" dirty="0">
                <a:effectLst/>
                <a:ea typeface="Calibri" panose="020F0502020204030204" pitchFamily="34" charset="0"/>
                <a:cs typeface="Times New Roman" panose="02020603050405020304" pitchFamily="18" charset="0"/>
              </a:rPr>
              <a:t>= 0.02701;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ru-RU" sz="2400" i="1" baseline="30000" dirty="0">
                <a:effectLst/>
                <a:ea typeface="Calibri" panose="020F0502020204030204" pitchFamily="34" charset="0"/>
                <a:cs typeface="Times New Roman" panose="02020603050405020304" pitchFamily="18" charset="0"/>
              </a:rPr>
              <a:t>2</a:t>
            </a:r>
            <a:r>
              <a:rPr lang="ru-RU" sz="2400" baseline="30000" dirty="0">
                <a:effectLst/>
                <a:ea typeface="Calibri" panose="020F0502020204030204" pitchFamily="34" charset="0"/>
                <a:cs typeface="Times New Roman" panose="02020603050405020304" pitchFamily="18" charset="0"/>
              </a:rPr>
              <a:t>) </a:t>
            </a:r>
            <a:r>
              <a:rPr lang="ru-RU" sz="2400" dirty="0">
                <a:effectLst/>
                <a:ea typeface="Calibri" panose="020F0502020204030204" pitchFamily="34" charset="0"/>
                <a:cs typeface="Times New Roman" panose="02020603050405020304" pitchFamily="18" charset="0"/>
              </a:rPr>
              <a:t>= 0.02336;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ru-RU" sz="2400" i="1" baseline="30000" dirty="0">
                <a:effectLst/>
                <a:ea typeface="Calibri" panose="020F0502020204030204" pitchFamily="34" charset="0"/>
                <a:cs typeface="Times New Roman" panose="02020603050405020304" pitchFamily="18" charset="0"/>
              </a:rPr>
              <a:t>3 </a:t>
            </a:r>
            <a:r>
              <a:rPr lang="ru-RU" sz="2400" baseline="30000" dirty="0">
                <a:effectLst/>
                <a:ea typeface="Calibri" panose="020F0502020204030204" pitchFamily="34" charset="0"/>
                <a:cs typeface="Times New Roman" panose="02020603050405020304" pitchFamily="18" charset="0"/>
              </a:rPr>
              <a:t>)</a:t>
            </a:r>
            <a:r>
              <a:rPr lang="ru-RU" sz="2400" dirty="0">
                <a:effectLst/>
                <a:ea typeface="Calibri" panose="020F0502020204030204" pitchFamily="34" charset="0"/>
                <a:cs typeface="Times New Roman" panose="02020603050405020304" pitchFamily="18" charset="0"/>
              </a:rPr>
              <a:t>= 0.02109;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ru-RU" sz="2400" i="1" baseline="30000" dirty="0">
                <a:effectLst/>
                <a:ea typeface="Calibri" panose="020F0502020204030204" pitchFamily="34" charset="0"/>
                <a:cs typeface="Times New Roman" panose="02020603050405020304" pitchFamily="18" charset="0"/>
              </a:rPr>
              <a:t>4</a:t>
            </a:r>
            <a:r>
              <a:rPr lang="ru-RU" sz="2400" baseline="30000" dirty="0">
                <a:effectLst/>
                <a:ea typeface="Calibri" panose="020F0502020204030204" pitchFamily="34" charset="0"/>
                <a:cs typeface="Times New Roman" panose="02020603050405020304" pitchFamily="18" charset="0"/>
              </a:rPr>
              <a:t>)</a:t>
            </a:r>
            <a:r>
              <a:rPr lang="ru-RU" sz="2400" dirty="0">
                <a:effectLst/>
                <a:ea typeface="Calibri" panose="020F0502020204030204" pitchFamily="34" charset="0"/>
                <a:cs typeface="Times New Roman" panose="02020603050405020304" pitchFamily="18" charset="0"/>
              </a:rPr>
              <a:t>= 0.02172;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ru-RU" sz="2400" i="1" baseline="30000" dirty="0">
                <a:effectLst/>
                <a:ea typeface="Calibri" panose="020F0502020204030204" pitchFamily="34" charset="0"/>
                <a:cs typeface="Times New Roman" panose="02020603050405020304" pitchFamily="18" charset="0"/>
              </a:rPr>
              <a:t>5</a:t>
            </a:r>
            <a:r>
              <a:rPr lang="ru-RU" sz="2400" baseline="30000" dirty="0">
                <a:effectLst/>
                <a:ea typeface="Calibri" panose="020F0502020204030204" pitchFamily="34" charset="0"/>
                <a:cs typeface="Times New Roman" panose="02020603050405020304" pitchFamily="18" charset="0"/>
              </a:rPr>
              <a:t>)</a:t>
            </a:r>
            <a:r>
              <a:rPr lang="ru-RU" sz="2400" dirty="0">
                <a:effectLst/>
                <a:ea typeface="Calibri" panose="020F0502020204030204" pitchFamily="34" charset="0"/>
                <a:cs typeface="Times New Roman" panose="02020603050405020304" pitchFamily="18" charset="0"/>
              </a:rPr>
              <a:t>= 0.02448,</a:t>
            </a:r>
            <a:endParaRPr lang="en-US" sz="2400" dirty="0">
              <a:effectLst/>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en-US" sz="2400" dirty="0">
                <a:effectLst/>
                <a:ea typeface="Calibri" panose="020F0502020204030204" pitchFamily="34" charset="0"/>
                <a:cs typeface="Times New Roman" panose="02020603050405020304" pitchFamily="18" charset="0"/>
              </a:rPr>
              <a:t>all </a:t>
            </a:r>
            <a:r>
              <a:rPr lang="en-US" sz="2400" b="1" dirty="0">
                <a:effectLst/>
                <a:ea typeface="Calibri" panose="020F0502020204030204" pitchFamily="34" charset="0"/>
                <a:cs typeface="Times New Roman" panose="02020603050405020304" pitchFamily="18" charset="0"/>
              </a:rPr>
              <a:t>less than</a:t>
            </a:r>
            <a:r>
              <a:rPr lang="ru-RU" sz="2400" b="1" dirty="0">
                <a:effectLst/>
                <a:ea typeface="Calibri" panose="020F0502020204030204" pitchFamily="34" charset="0"/>
                <a:cs typeface="Times New Roman" panose="02020603050405020304" pitchFamily="18" charset="0"/>
              </a:rPr>
              <a:t> 3%.</a:t>
            </a:r>
          </a:p>
        </p:txBody>
      </p:sp>
      <p:sp>
        <p:nvSpPr>
          <p:cNvPr id="7" name="TextBox 6">
            <a:extLst>
              <a:ext uri="{FF2B5EF4-FFF2-40B4-BE49-F238E27FC236}">
                <a16:creationId xmlns:a16="http://schemas.microsoft.com/office/drawing/2014/main" id="{620D2FF6-72D3-4B43-8734-7D633EE0ED0B}"/>
              </a:ext>
            </a:extLst>
          </p:cNvPr>
          <p:cNvSpPr txBox="1"/>
          <p:nvPr/>
        </p:nvSpPr>
        <p:spPr>
          <a:xfrm>
            <a:off x="174438" y="5711062"/>
            <a:ext cx="11956538" cy="1362937"/>
          </a:xfrm>
          <a:prstGeom prst="rect">
            <a:avLst/>
          </a:prstGeom>
          <a:noFill/>
        </p:spPr>
        <p:txBody>
          <a:bodyPr wrap="square">
            <a:spAutoFit/>
          </a:bodyPr>
          <a:lstStyle/>
          <a:p>
            <a:pPr algn="just">
              <a:lnSpc>
                <a:spcPct val="107000"/>
              </a:lnSpc>
              <a:spcAft>
                <a:spcPts val="800"/>
              </a:spcAft>
              <a:tabLst>
                <a:tab pos="900430" algn="l"/>
              </a:tabLst>
            </a:pPr>
            <a:r>
              <a:rPr lang="en-US" sz="2400" dirty="0">
                <a:effectLst/>
                <a:ea typeface="Calibri" panose="020F0502020204030204" pitchFamily="34" charset="0"/>
                <a:cs typeface="Times New Roman" panose="02020603050405020304" pitchFamily="18" charset="0"/>
              </a:rPr>
              <a:t>As all </a:t>
            </a:r>
            <a:r>
              <a:rPr lang="ru-RU" sz="2400" i="1" dirty="0">
                <a:effectLst/>
                <a:ea typeface="Calibri" panose="020F0502020204030204" pitchFamily="34" charset="0"/>
                <a:cs typeface="Times New Roman" panose="02020603050405020304" pitchFamily="18" charset="0"/>
              </a:rPr>
              <a:t>δ</a:t>
            </a:r>
            <a:r>
              <a:rPr lang="ru-RU" sz="2400" baseline="30000" dirty="0">
                <a:effectLst/>
                <a:ea typeface="Calibri" panose="020F0502020204030204" pitchFamily="34" charset="0"/>
                <a:cs typeface="Times New Roman" panose="02020603050405020304" pitchFamily="18" charset="0"/>
              </a:rPr>
              <a:t>(</a:t>
            </a:r>
            <a:r>
              <a:rPr lang="en-US" sz="2400" i="1" baseline="30000" dirty="0">
                <a:effectLst/>
                <a:ea typeface="Calibri" panose="020F0502020204030204" pitchFamily="34" charset="0"/>
                <a:cs typeface="Times New Roman" panose="02020603050405020304" pitchFamily="18" charset="0"/>
              </a:rPr>
              <a:t>l</a:t>
            </a:r>
            <a:r>
              <a:rPr lang="ru-RU" sz="2400" baseline="30000" dirty="0">
                <a:effectLst/>
                <a:ea typeface="Calibri" panose="020F0502020204030204" pitchFamily="34" charset="0"/>
                <a:cs typeface="Times New Roman" panose="02020603050405020304" pitchFamily="18" charset="0"/>
              </a:rPr>
              <a:t>)</a:t>
            </a:r>
            <a:r>
              <a:rPr lang="ru-RU" sz="24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are quite small</a:t>
            </a:r>
            <a:r>
              <a:rPr lang="ru-RU" sz="24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we can say that the </a:t>
            </a:r>
            <a:r>
              <a:rPr lang="en-US" sz="2400" dirty="0">
                <a:ea typeface="Calibri" panose="020F0502020204030204" pitchFamily="34" charset="0"/>
                <a:cs typeface="Times New Roman" panose="02020603050405020304" pitchFamily="18" charset="0"/>
              </a:rPr>
              <a:t>s</a:t>
            </a:r>
            <a:r>
              <a:rPr lang="en-US" sz="2400" dirty="0">
                <a:effectLst/>
                <a:ea typeface="Calibri" panose="020F0502020204030204" pitchFamily="34" charset="0"/>
                <a:cs typeface="Times New Roman" panose="02020603050405020304" pitchFamily="18" charset="0"/>
              </a:rPr>
              <a:t>tructure of the set of the particles’ track emerging in the MPD experiment </a:t>
            </a:r>
            <a:r>
              <a:rPr lang="en-US" sz="2400" b="1" dirty="0">
                <a:effectLst/>
                <a:ea typeface="Calibri" panose="020F0502020204030204" pitchFamily="34" charset="0"/>
                <a:cs typeface="Times New Roman" panose="02020603050405020304" pitchFamily="18" charset="0"/>
              </a:rPr>
              <a:t>is close to a fractal </a:t>
            </a:r>
            <a:r>
              <a:rPr lang="en-US" sz="2400" dirty="0">
                <a:effectLst/>
                <a:ea typeface="Calibri" panose="020F0502020204030204" pitchFamily="34" charset="0"/>
                <a:cs typeface="Times New Roman" panose="02020603050405020304" pitchFamily="18" charset="0"/>
              </a:rPr>
              <a:t>one</a:t>
            </a:r>
            <a:r>
              <a:rPr lang="ru-RU" sz="2400" dirty="0">
                <a:effectLst/>
                <a:ea typeface="Calibri" panose="020F0502020204030204" pitchFamily="34" charset="0"/>
                <a:cs typeface="Times New Roman" panose="02020603050405020304" pitchFamily="18" charset="0"/>
              </a:rPr>
              <a:t>.</a:t>
            </a:r>
          </a:p>
          <a:p>
            <a:pPr algn="just">
              <a:lnSpc>
                <a:spcPct val="107000"/>
              </a:lnSpc>
              <a:spcAft>
                <a:spcPts val="800"/>
              </a:spcAft>
              <a:tabLst>
                <a:tab pos="900430" algn="l"/>
              </a:tabLst>
            </a:pPr>
            <a:endParaRPr lang="ru-RU" sz="2400" dirty="0">
              <a:effectLst/>
              <a:ea typeface="Calibri" panose="020F0502020204030204" pitchFamily="34" charset="0"/>
              <a:cs typeface="Times New Roman" panose="02020603050405020304" pitchFamily="18" charset="0"/>
            </a:endParaRPr>
          </a:p>
        </p:txBody>
      </p:sp>
      <p:sp>
        <p:nvSpPr>
          <p:cNvPr id="2" name="Прямоугольник 7">
            <a:extLst>
              <a:ext uri="{FF2B5EF4-FFF2-40B4-BE49-F238E27FC236}">
                <a16:creationId xmlns:a16="http://schemas.microsoft.com/office/drawing/2014/main" id="{A64AF81F-C2B6-2CAB-10B8-E763B2D0B22C}"/>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3" name="Заголовок 1">
            <a:extLst>
              <a:ext uri="{FF2B5EF4-FFF2-40B4-BE49-F238E27FC236}">
                <a16:creationId xmlns:a16="http://schemas.microsoft.com/office/drawing/2014/main" id="{195DF2C7-004D-27E3-BE28-E1BC8C133D2C}"/>
              </a:ext>
            </a:extLst>
          </p:cNvPr>
          <p:cNvSpPr txBox="1">
            <a:spLocks/>
          </p:cNvSpPr>
          <p:nvPr/>
        </p:nvSpPr>
        <p:spPr>
          <a:xfrm>
            <a:off x="174438" y="-361837"/>
            <a:ext cx="7848872"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mn-lt"/>
              </a:rPr>
              <a:t>Analysis of sample pictures</a:t>
            </a:r>
            <a:endParaRPr lang="ru-RU" dirty="0">
              <a:solidFill>
                <a:schemeClr val="bg1"/>
              </a:solidFill>
              <a:latin typeface="+mn-lt"/>
            </a:endParaRPr>
          </a:p>
        </p:txBody>
      </p:sp>
      <p:pic>
        <p:nvPicPr>
          <p:cNvPr id="4" name="Рисунок 4">
            <a:extLst>
              <a:ext uri="{FF2B5EF4-FFF2-40B4-BE49-F238E27FC236}">
                <a16:creationId xmlns:a16="http://schemas.microsoft.com/office/drawing/2014/main" id="{72C8E547-5968-B79D-7F06-7F357C679953}"/>
              </a:ext>
            </a:extLst>
          </p:cNvPr>
          <p:cNvPicPr/>
          <p:nvPr/>
        </p:nvPicPr>
        <p:blipFill>
          <a:blip r:embed="rId2"/>
          <a:stretch/>
        </p:blipFill>
        <p:spPr>
          <a:xfrm>
            <a:off x="11169599" y="86685"/>
            <a:ext cx="960330" cy="694478"/>
          </a:xfrm>
          <a:prstGeom prst="rect">
            <a:avLst/>
          </a:prstGeom>
          <a:ln w="0">
            <a:noFill/>
          </a:ln>
        </p:spPr>
      </p:pic>
      <p:pic>
        <p:nvPicPr>
          <p:cNvPr id="2050" name="Picture 2" descr="NSpec - Universal software">
            <a:extLst>
              <a:ext uri="{FF2B5EF4-FFF2-40B4-BE49-F238E27FC236}">
                <a16:creationId xmlns:a16="http://schemas.microsoft.com/office/drawing/2014/main" id="{D0A06BF1-8FA9-7D4C-A2AC-ADC09C85C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019" y="977069"/>
            <a:ext cx="2916311" cy="20595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EBCEA9-1672-14F0-B0C5-68235830AF2B}"/>
              </a:ext>
            </a:extLst>
          </p:cNvPr>
          <p:cNvSpPr txBox="1"/>
          <p:nvPr/>
        </p:nvSpPr>
        <p:spPr>
          <a:xfrm>
            <a:off x="2823719" y="2161192"/>
            <a:ext cx="6113720" cy="523220"/>
          </a:xfrm>
          <a:prstGeom prst="rect">
            <a:avLst/>
          </a:prstGeom>
          <a:noFill/>
        </p:spPr>
        <p:txBody>
          <a:bodyPr wrap="square">
            <a:spAutoFit/>
          </a:bodyPr>
          <a:lstStyle/>
          <a:p>
            <a:r>
              <a:rPr lang="ru-RU" sz="2800" dirty="0"/>
              <a:t>http://gwyddion.net/</a:t>
            </a:r>
          </a:p>
        </p:txBody>
      </p:sp>
      <p:sp>
        <p:nvSpPr>
          <p:cNvPr id="12" name="Номер слайда 5">
            <a:extLst>
              <a:ext uri="{FF2B5EF4-FFF2-40B4-BE49-F238E27FC236}">
                <a16:creationId xmlns:a16="http://schemas.microsoft.com/office/drawing/2014/main" id="{B6F625D9-0AA0-69C1-01FB-ECEE46B4CEC4}"/>
              </a:ext>
            </a:extLst>
          </p:cNvPr>
          <p:cNvSpPr>
            <a:spLocks noGrp="1"/>
          </p:cNvSpPr>
          <p:nvPr>
            <p:ph type="sldNum" sz="quarter" idx="12"/>
          </p:nvPr>
        </p:nvSpPr>
        <p:spPr>
          <a:xfrm>
            <a:off x="8610600" y="6356350"/>
            <a:ext cx="2743200" cy="365125"/>
          </a:xfrm>
        </p:spPr>
        <p:txBody>
          <a:bodyPr/>
          <a:lstStyle/>
          <a:p>
            <a:fld id="{442AF659-9C72-4E39-B421-CC6A36AAE028}" type="slidenum">
              <a:rPr lang="ru-RU" smtClean="0"/>
              <a:t>6</a:t>
            </a:fld>
            <a:endParaRPr lang="ru-RU"/>
          </a:p>
        </p:txBody>
      </p:sp>
    </p:spTree>
    <p:extLst>
      <p:ext uri="{BB962C8B-B14F-4D97-AF65-F5344CB8AC3E}">
        <p14:creationId xmlns:p14="http://schemas.microsoft.com/office/powerpoint/2010/main" val="89928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D8A3CA-F5DA-4536-B5B8-EAA606877700}"/>
                  </a:ext>
                </a:extLst>
              </p:cNvPr>
              <p:cNvSpPr txBox="1"/>
              <p:nvPr/>
            </p:nvSpPr>
            <p:spPr>
              <a:xfrm>
                <a:off x="245268" y="895172"/>
                <a:ext cx="11701463" cy="3149260"/>
              </a:xfrm>
              <a:prstGeom prst="rect">
                <a:avLst/>
              </a:prstGeom>
              <a:noFill/>
            </p:spPr>
            <p:txBody>
              <a:bodyPr wrap="square">
                <a:spAutoFit/>
              </a:bodyPr>
              <a:lstStyle/>
              <a:p>
                <a:pPr algn="just">
                  <a:lnSpc>
                    <a:spcPct val="107000"/>
                  </a:lnSpc>
                  <a:spcAft>
                    <a:spcPts val="800"/>
                  </a:spcAft>
                  <a:tabLst>
                    <a:tab pos="900430" algn="l"/>
                  </a:tabLst>
                </a:pPr>
                <a:r>
                  <a:rPr lang="en-US" sz="2000" dirty="0">
                    <a:effectLst/>
                    <a:ea typeface="Calibri" panose="020F0502020204030204" pitchFamily="34" charset="0"/>
                    <a:cs typeface="Times New Roman" panose="02020603050405020304" pitchFamily="18" charset="0"/>
                  </a:rPr>
                  <a:t>The set of values ​​</a:t>
                </a:r>
                <a14:m>
                  <m:oMath xmlns:m="http://schemas.openxmlformats.org/officeDocument/2006/math">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ru-RU" sz="2000" i="1">
                            <a:latin typeface="Cambria Math" panose="02040503050406030204" pitchFamily="18" charset="0"/>
                            <a:ea typeface="Calibri" panose="020F0502020204030204" pitchFamily="34" charset="0"/>
                            <a:cs typeface="Times New Roman" panose="02020603050405020304" pitchFamily="18" charset="0"/>
                          </a:rPr>
                          <m:t>𝑓</m:t>
                        </m:r>
                      </m:sub>
                      <m: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m:t>
                        </m:r>
                        <m:r>
                          <a:rPr lang="ru-RU" sz="20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000" dirty="0">
                    <a:effectLst/>
                    <a:ea typeface="Calibri" panose="020F0502020204030204" pitchFamily="34" charset="0"/>
                    <a:cs typeface="Times New Roman" panose="02020603050405020304" pitchFamily="18" charset="0"/>
                  </a:rPr>
                  <a:t> and </a:t>
                </a:r>
                <a14:m>
                  <m:oMath xmlns:m="http://schemas.openxmlformats.org/officeDocument/2006/math">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𝑇</m:t>
                        </m:r>
                      </m:e>
                      <m:sub>
                        <m:r>
                          <a:rPr lang="ru-RU" sz="2000" i="1">
                            <a:latin typeface="Cambria Math" panose="02040503050406030204" pitchFamily="18" charset="0"/>
                            <a:ea typeface="Calibri" panose="020F0502020204030204" pitchFamily="34" charset="0"/>
                            <a:cs typeface="Times New Roman" panose="02020603050405020304" pitchFamily="18" charset="0"/>
                          </a:rPr>
                          <m:t>𝑓</m:t>
                        </m:r>
                      </m:sub>
                      <m:sup>
                        <m:r>
                          <a:rPr lang="ru-RU"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𝑙</m:t>
                        </m:r>
                        <m:r>
                          <a:rPr lang="ru-RU" sz="2000" i="1">
                            <a:latin typeface="Cambria Math" panose="02040503050406030204" pitchFamily="18" charset="0"/>
                            <a:ea typeface="Calibri" panose="020F0502020204030204" pitchFamily="34" charset="0"/>
                            <a:cs typeface="Times New Roman" panose="02020603050405020304" pitchFamily="18" charset="0"/>
                          </a:rPr>
                          <m:t>)</m:t>
                        </m:r>
                      </m:sup>
                    </m:sSubSup>
                  </m:oMath>
                </a14:m>
                <a:r>
                  <a:rPr lang="ru-RU"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is divided into subsets with index </a:t>
                </a:r>
                <a:r>
                  <a:rPr lang="en-US" sz="2000" i="1" dirty="0" err="1">
                    <a:ea typeface="Times New Roman" panose="02020603050405020304" pitchFamily="18" charset="0"/>
                    <a:cs typeface="Times New Roman" panose="02020603050405020304" pitchFamily="18" charset="0"/>
                  </a:rPr>
                  <a:t>l</a:t>
                </a:r>
                <a:r>
                  <a:rPr lang="en-US" sz="2000" i="1" baseline="-25000" dirty="0" err="1">
                    <a:ea typeface="Times New Roman" panose="02020603050405020304" pitchFamily="18" charset="0"/>
                    <a:cs typeface="Times New Roman" panose="02020603050405020304" pitchFamily="18" charset="0"/>
                  </a:rPr>
                  <a:t>m</a:t>
                </a:r>
                <a:r>
                  <a:rPr lang="en-US" sz="2000" dirty="0">
                    <a:effectLst/>
                    <a:ea typeface="Calibri" panose="020F0502020204030204" pitchFamily="34" charset="0"/>
                    <a:cs typeface="Times New Roman" panose="02020603050405020304" pitchFamily="18" charset="0"/>
                  </a:rPr>
                  <a:t>, on each of which the state diagram of these subsets is approximated with a high degree of accuracy by power functions: according to</a:t>
                </a:r>
                <a:endParaRPr lang="ru-RU" sz="2000" dirty="0">
                  <a:effectLst/>
                  <a:ea typeface="Calibri" panose="020F0502020204030204" pitchFamily="34" charset="0"/>
                  <a:cs typeface="Times New Roman" panose="02020603050405020304" pitchFamily="18" charset="0"/>
                </a:endParaRPr>
              </a:p>
              <a:p>
                <a:pPr algn="r">
                  <a:lnSpc>
                    <a:spcPct val="107000"/>
                  </a:lnSpc>
                  <a:spcAft>
                    <a:spcPts val="800"/>
                  </a:spcAft>
                  <a:tabLst>
                    <a:tab pos="900430" algn="l"/>
                  </a:tabLst>
                </a:pPr>
                <a:r>
                  <a:rPr lang="ru-RU" sz="2000" dirty="0">
                    <a:effectLst/>
                    <a:ea typeface="Calibri" panose="020F0502020204030204" pitchFamily="34" charset="0"/>
                    <a:cs typeface="Times New Roman" panose="02020603050405020304" pitchFamily="18" charset="0"/>
                  </a:rPr>
                  <a:t>  </a:t>
                </a:r>
                <a14:m>
                  <m:oMath xmlns:m="http://schemas.openxmlformats.org/officeDocument/2006/math">
                    <m:sSubSup>
                      <m:sSubSup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𝑓</m:t>
                                </m:r>
                              </m:sub>
                              <m:sup>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𝑙</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𝑚</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sup>
                            </m:sSubSup>
                          </m:e>
                        </m:d>
                      </m:e>
                      <m:sup>
                        <m:sSub>
                          <m:sSub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𝛾</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𝑚</m:t>
                            </m:r>
                          </m:sub>
                        </m:sSub>
                      </m:sup>
                    </m:sSup>
                  </m:oMath>
                </a14:m>
                <a:r>
                  <a:rPr lang="ru-RU" sz="2000" dirty="0">
                    <a:effectLst/>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6</a:t>
                </a:r>
                <a:r>
                  <a:rPr lang="ru-RU" sz="2000" dirty="0">
                    <a:effectLst/>
                    <a:ea typeface="Times New Roman" panose="02020603050405020304" pitchFamily="18" charset="0"/>
                    <a:cs typeface="Times New Roman" panose="02020603050405020304" pitchFamily="18" charset="0"/>
                  </a:rPr>
                  <a:t>)</a:t>
                </a:r>
                <a:endParaRPr lang="ru-RU" sz="2000" dirty="0">
                  <a:effectLst/>
                  <a:ea typeface="Calibri" panose="020F0502020204030204" pitchFamily="34" charset="0"/>
                  <a:cs typeface="Times New Roman" panose="02020603050405020304" pitchFamily="18" charset="0"/>
                </a:endParaRPr>
              </a:p>
              <a:p>
                <a:pPr algn="just">
                  <a:lnSpc>
                    <a:spcPct val="107000"/>
                  </a:lnSpc>
                  <a:spcAft>
                    <a:spcPts val="800"/>
                  </a:spcAft>
                  <a:tabLst>
                    <a:tab pos="900430" algn="l"/>
                  </a:tabLst>
                </a:pPr>
                <a:r>
                  <a:rPr lang="ru-RU" sz="2000" dirty="0">
                    <a:effectLst/>
                    <a:ea typeface="Times New Roman" panose="02020603050405020304" pitchFamily="18"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that we’ll call the </a:t>
                </a:r>
                <a:r>
                  <a:rPr lang="en-US" sz="2000" b="1" dirty="0">
                    <a:ea typeface="Calibri" panose="020F0502020204030204" pitchFamily="34" charset="0"/>
                    <a:cs typeface="Times New Roman" panose="02020603050405020304" pitchFamily="18" charset="0"/>
                  </a:rPr>
                  <a:t>fractal equation of state (FES). </a:t>
                </a:r>
                <a:r>
                  <a:rPr lang="en-US" sz="2000" dirty="0">
                    <a:ea typeface="Calibri" panose="020F0502020204030204" pitchFamily="34" charset="0"/>
                    <a:cs typeface="Times New Roman" panose="02020603050405020304" pitchFamily="18" charset="0"/>
                  </a:rPr>
                  <a:t>The value of the exponent </a:t>
                </a:r>
                <a14:m>
                  <m:oMath xmlns:m="http://schemas.openxmlformats.org/officeDocument/2006/math">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ru-RU" sz="2000" i="1">
                            <a:latin typeface="Cambria Math" panose="02040503050406030204" pitchFamily="18" charset="0"/>
                            <a:ea typeface="Calibri" panose="020F0502020204030204" pitchFamily="34" charset="0"/>
                            <a:cs typeface="Times New Roman" panose="02020603050405020304" pitchFamily="18" charset="0"/>
                          </a:rPr>
                          <m:t>𝛾</m:t>
                        </m:r>
                      </m:e>
                      <m:sub>
                        <m:r>
                          <a:rPr lang="ru-RU" sz="2000" i="1">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2000" dirty="0">
                    <a:ea typeface="Calibri" panose="020F0502020204030204" pitchFamily="34" charset="0"/>
                    <a:cs typeface="Times New Roman" panose="02020603050405020304" pitchFamily="18" charset="0"/>
                  </a:rPr>
                  <a:t> will be called the FES index, and the coefficient </a:t>
                </a:r>
                <a14:m>
                  <m:oMath xmlns:m="http://schemas.openxmlformats.org/officeDocument/2006/math">
                    <m:sSub>
                      <m:sSubPr>
                        <m:ctrlPr>
                          <a:rPr lang="ru-RU" sz="20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ru-RU" sz="20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𝑚</m:t>
                        </m:r>
                      </m:sub>
                    </m:sSub>
                  </m:oMath>
                </a14:m>
                <a:r>
                  <a:rPr lang="en-US" sz="2000" dirty="0">
                    <a:ea typeface="Calibri" panose="020F0502020204030204" pitchFamily="34" charset="0"/>
                    <a:cs typeface="Times New Roman" panose="02020603050405020304" pitchFamily="18" charset="0"/>
                  </a:rPr>
                  <a:t> will be called the pre-power factor and they are the parameters that determine the FES.</a:t>
                </a:r>
                <a:endParaRPr lang="ru-RU" sz="2000" dirty="0">
                  <a:ea typeface="Calibri" panose="020F0502020204030204" pitchFamily="34" charset="0"/>
                  <a:cs typeface="Times New Roman" panose="02020603050405020304" pitchFamily="18" charset="0"/>
                </a:endParaRPr>
              </a:p>
              <a:p>
                <a:r>
                  <a:rPr lang="en-US" sz="2000" dirty="0">
                    <a:ea typeface="Calibri" panose="020F0502020204030204" pitchFamily="34" charset="0"/>
                  </a:rPr>
                  <a:t>For all five picture samples, the parameters of the state of fractal thermodynamics </a:t>
                </a:r>
                <a14:m>
                  <m:oMath xmlns:m="http://schemas.openxmlformats.org/officeDocument/2006/math">
                    <m:sSup>
                      <m:s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pPr>
                      <m:e>
                        <m:r>
                          <a:rPr lang="ru-RU" sz="2000" i="1">
                            <a:latin typeface="Cambria Math" panose="02040503050406030204" pitchFamily="18" charset="0"/>
                            <a:ea typeface="Calibri" panose="020F0502020204030204" pitchFamily="34" charset="0"/>
                            <a:cs typeface="Times New Roman" panose="02020603050405020304" pitchFamily="18" charset="0"/>
                          </a:rPr>
                          <m:t>𝐷</m:t>
                        </m:r>
                      </m:e>
                      <m:sup>
                        <m:d>
                          <m:dPr>
                            <m:ctrlPr>
                              <a:rPr lang="ru-RU" sz="2000" i="1">
                                <a:latin typeface="Cambria Math" panose="02040503050406030204" pitchFamily="18" charset="0"/>
                                <a:ea typeface="Calibri" panose="020F0502020204030204" pitchFamily="34" charset="0"/>
                                <a:cs typeface="Times New Roman" panose="02020603050405020304" pitchFamily="18" charset="0"/>
                              </a:rPr>
                            </m:ctrlPr>
                          </m:dPr>
                          <m:e>
                            <m:r>
                              <a:rPr lang="ru-RU" sz="2000" i="1">
                                <a:latin typeface="Cambria Math" panose="02040503050406030204" pitchFamily="18" charset="0"/>
                                <a:ea typeface="Calibri" panose="020F0502020204030204" pitchFamily="34" charset="0"/>
                                <a:cs typeface="Times New Roman" panose="02020603050405020304" pitchFamily="18" charset="0"/>
                              </a:rPr>
                              <m:t>𝑙</m:t>
                            </m:r>
                          </m:e>
                        </m:d>
                      </m:sup>
                    </m:sSup>
                    <m:r>
                      <a:rPr lang="en-US" sz="2000" b="0" i="1" smtClean="0">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 </m:t>
                    </m:r>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ru-RU" sz="2000" i="1">
                            <a:latin typeface="Cambria Math" panose="02040503050406030204" pitchFamily="18" charset="0"/>
                            <a:ea typeface="Calibri" panose="020F0502020204030204" pitchFamily="34" charset="0"/>
                            <a:cs typeface="Times New Roman" panose="02020603050405020304" pitchFamily="18" charset="0"/>
                          </a:rPr>
                          <m:t>𝑓</m:t>
                        </m:r>
                      </m:sub>
                      <m:sup>
                        <m:d>
                          <m:dPr>
                            <m:ctrlPr>
                              <a:rPr lang="ru-RU" sz="2000" i="1">
                                <a:latin typeface="Cambria Math" panose="02040503050406030204" pitchFamily="18" charset="0"/>
                                <a:ea typeface="Calibri" panose="020F0502020204030204" pitchFamily="34" charset="0"/>
                                <a:cs typeface="Times New Roman" panose="02020603050405020304" pitchFamily="18" charset="0"/>
                              </a:rPr>
                            </m:ctrlPr>
                          </m:dPr>
                          <m:e>
                            <m:r>
                              <a:rPr lang="ru-RU" sz="2000" i="1">
                                <a:latin typeface="Cambria Math" panose="02040503050406030204" pitchFamily="18" charset="0"/>
                                <a:ea typeface="Calibri" panose="020F0502020204030204" pitchFamily="34" charset="0"/>
                                <a:cs typeface="Times New Roman" panose="02020603050405020304" pitchFamily="18" charset="0"/>
                              </a:rPr>
                              <m:t>𝑙</m:t>
                            </m:r>
                          </m:e>
                        </m:d>
                      </m:sup>
                    </m:sSubSup>
                  </m:oMath>
                </a14:m>
                <a:r>
                  <a:rPr lang="ru-RU" sz="2000" dirty="0">
                    <a:ea typeface="Calibri" panose="020F0502020204030204" pitchFamily="34" charset="0"/>
                  </a:rPr>
                  <a:t> , </a:t>
                </a:r>
                <a14:m>
                  <m:oMath xmlns:m="http://schemas.openxmlformats.org/officeDocument/2006/math">
                    <m:sSubSup>
                      <m:sSubSupPr>
                        <m:ctrlPr>
                          <a:rPr lang="ru-RU" sz="2000" i="1">
                            <a:latin typeface="Cambria Math" panose="02040503050406030204" pitchFamily="18" charset="0"/>
                          </a:rPr>
                        </m:ctrlPr>
                      </m:sSubSupPr>
                      <m:e>
                        <m:r>
                          <a:rPr lang="en-US" sz="2000" i="1">
                            <a:latin typeface="Cambria Math" panose="02040503050406030204" pitchFamily="18" charset="0"/>
                          </a:rPr>
                          <m:t>𝑇</m:t>
                        </m:r>
                      </m:e>
                      <m:sub>
                        <m:r>
                          <a:rPr lang="ru-RU" sz="2000" i="1">
                            <a:latin typeface="Cambria Math" panose="02040503050406030204" pitchFamily="18" charset="0"/>
                          </a:rPr>
                          <m:t>𝑓</m:t>
                        </m:r>
                      </m:sub>
                      <m:sup>
                        <m:d>
                          <m:dPr>
                            <m:ctrlPr>
                              <a:rPr lang="ru-RU" sz="2000" i="1">
                                <a:latin typeface="Cambria Math" panose="02040503050406030204" pitchFamily="18" charset="0"/>
                              </a:rPr>
                            </m:ctrlPr>
                          </m:dPr>
                          <m:e>
                            <m:r>
                              <a:rPr lang="ru-RU" sz="2000" i="1">
                                <a:latin typeface="Cambria Math" panose="02040503050406030204" pitchFamily="18" charset="0"/>
                              </a:rPr>
                              <m:t>𝑙</m:t>
                            </m:r>
                          </m:e>
                        </m:d>
                      </m:sup>
                    </m:sSubSup>
                  </m:oMath>
                </a14:m>
                <a:r>
                  <a:rPr lang="en-US" sz="2000" dirty="0">
                    <a:ea typeface="Calibri" panose="020F0502020204030204" pitchFamily="34" charset="0"/>
                  </a:rPr>
                  <a:t> were calculated for the set of tracks of emitted particles</a:t>
                </a:r>
                <a:r>
                  <a:rPr lang="ru-RU" sz="2000" dirty="0">
                    <a:ea typeface="Calibri" panose="020F0502020204030204" pitchFamily="34" charset="0"/>
                    <a:cs typeface="Times New Roman" panose="02020603050405020304" pitchFamily="18" charset="0"/>
                  </a:rPr>
                  <a:t>.</a:t>
                </a:r>
                <a:endParaRPr lang="ru-RU" sz="1200" dirty="0">
                  <a:effectLs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4D8A3CA-F5DA-4536-B5B8-EAA606877700}"/>
                  </a:ext>
                </a:extLst>
              </p:cNvPr>
              <p:cNvSpPr txBox="1">
                <a:spLocks noRot="1" noChangeAspect="1" noMove="1" noResize="1" noEditPoints="1" noAdjustHandles="1" noChangeArrowheads="1" noChangeShapeType="1" noTextEdit="1"/>
              </p:cNvSpPr>
              <p:nvPr/>
            </p:nvSpPr>
            <p:spPr>
              <a:xfrm>
                <a:off x="245268" y="895172"/>
                <a:ext cx="11701463" cy="3149260"/>
              </a:xfrm>
              <a:prstGeom prst="rect">
                <a:avLst/>
              </a:prstGeom>
              <a:blipFill>
                <a:blip r:embed="rId2"/>
                <a:stretch>
                  <a:fillRect l="-521" r="-521" b="-1163"/>
                </a:stretch>
              </a:blipFill>
            </p:spPr>
            <p:txBody>
              <a:bodyPr/>
              <a:lstStyle/>
              <a:p>
                <a:r>
                  <a:rPr lang="ru-RU">
                    <a:noFill/>
                  </a:rPr>
                  <a:t> </a:t>
                </a:r>
              </a:p>
            </p:txBody>
          </p:sp>
        </mc:Fallback>
      </mc:AlternateContent>
      <p:graphicFrame>
        <p:nvGraphicFramePr>
          <p:cNvPr id="4" name="Таблица 3">
            <a:extLst>
              <a:ext uri="{FF2B5EF4-FFF2-40B4-BE49-F238E27FC236}">
                <a16:creationId xmlns:a16="http://schemas.microsoft.com/office/drawing/2014/main" id="{C27B4EBF-449A-4614-AB4F-1C42FD493970}"/>
              </a:ext>
            </a:extLst>
          </p:cNvPr>
          <p:cNvGraphicFramePr>
            <a:graphicFrameLocks noGrp="1"/>
          </p:cNvGraphicFramePr>
          <p:nvPr>
            <p:extLst>
              <p:ext uri="{D42A27DB-BD31-4B8C-83A1-F6EECF244321}">
                <p14:modId xmlns:p14="http://schemas.microsoft.com/office/powerpoint/2010/main" val="359674627"/>
              </p:ext>
            </p:extLst>
          </p:nvPr>
        </p:nvGraphicFramePr>
        <p:xfrm>
          <a:off x="1635421" y="4348091"/>
          <a:ext cx="9244013" cy="2349756"/>
        </p:xfrm>
        <a:graphic>
          <a:graphicData uri="http://schemas.openxmlformats.org/drawingml/2006/table">
            <a:tbl>
              <a:tblPr firstRow="1" firstCol="1" bandRow="1">
                <a:tableStyleId>{5C22544A-7EE6-4342-B048-85BDC9FD1C3A}</a:tableStyleId>
              </a:tblPr>
              <a:tblGrid>
                <a:gridCol w="1308781">
                  <a:extLst>
                    <a:ext uri="{9D8B030D-6E8A-4147-A177-3AD203B41FA5}">
                      <a16:colId xmlns:a16="http://schemas.microsoft.com/office/drawing/2014/main" val="992120818"/>
                    </a:ext>
                  </a:extLst>
                </a:gridCol>
                <a:gridCol w="1308781">
                  <a:extLst>
                    <a:ext uri="{9D8B030D-6E8A-4147-A177-3AD203B41FA5}">
                      <a16:colId xmlns:a16="http://schemas.microsoft.com/office/drawing/2014/main" val="1013877478"/>
                    </a:ext>
                  </a:extLst>
                </a:gridCol>
                <a:gridCol w="1306389">
                  <a:extLst>
                    <a:ext uri="{9D8B030D-6E8A-4147-A177-3AD203B41FA5}">
                      <a16:colId xmlns:a16="http://schemas.microsoft.com/office/drawing/2014/main" val="3482516030"/>
                    </a:ext>
                  </a:extLst>
                </a:gridCol>
                <a:gridCol w="1313566">
                  <a:extLst>
                    <a:ext uri="{9D8B030D-6E8A-4147-A177-3AD203B41FA5}">
                      <a16:colId xmlns:a16="http://schemas.microsoft.com/office/drawing/2014/main" val="224383296"/>
                    </a:ext>
                  </a:extLst>
                </a:gridCol>
                <a:gridCol w="1347063">
                  <a:extLst>
                    <a:ext uri="{9D8B030D-6E8A-4147-A177-3AD203B41FA5}">
                      <a16:colId xmlns:a16="http://schemas.microsoft.com/office/drawing/2014/main" val="1235526603"/>
                    </a:ext>
                  </a:extLst>
                </a:gridCol>
                <a:gridCol w="1347063">
                  <a:extLst>
                    <a:ext uri="{9D8B030D-6E8A-4147-A177-3AD203B41FA5}">
                      <a16:colId xmlns:a16="http://schemas.microsoft.com/office/drawing/2014/main" val="82899015"/>
                    </a:ext>
                  </a:extLst>
                </a:gridCol>
                <a:gridCol w="1312370">
                  <a:extLst>
                    <a:ext uri="{9D8B030D-6E8A-4147-A177-3AD203B41FA5}">
                      <a16:colId xmlns:a16="http://schemas.microsoft.com/office/drawing/2014/main" val="4256311617"/>
                    </a:ext>
                  </a:extLst>
                </a:gridCol>
              </a:tblGrid>
              <a:tr h="391626">
                <a:tc>
                  <a:txBody>
                    <a:bodyPr/>
                    <a:lstStyle/>
                    <a:p>
                      <a:pPr algn="ctr">
                        <a:lnSpc>
                          <a:spcPct val="107000"/>
                        </a:lnSpc>
                        <a:spcAft>
                          <a:spcPts val="800"/>
                        </a:spcAft>
                      </a:pPr>
                      <a:r>
                        <a:rPr lang="ru-RU" sz="2000" dirty="0">
                          <a:effectLst/>
                        </a:rPr>
                        <a: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err="1">
                          <a:effectLst/>
                        </a:rPr>
                        <a:t>T</a:t>
                      </a:r>
                      <a:r>
                        <a:rPr lang="en-US" sz="2000" baseline="-25000" dirty="0" err="1">
                          <a:effectLst/>
                        </a:rPr>
                        <a:t>f</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S</a:t>
                      </a:r>
                      <a:r>
                        <a:rPr lang="en-US" sz="2000" baseline="-25000">
                          <a:effectLst/>
                        </a:rPr>
                        <a:t>f</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effectLst/>
                        </a:rPr>
                        <a:t>δ</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D</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A</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ru-RU" sz="2000">
                          <a:effectLst/>
                        </a:rPr>
                        <a:t>γ</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9963890"/>
                  </a:ext>
                </a:extLst>
              </a:tr>
              <a:tr h="391626">
                <a:tc>
                  <a:txBody>
                    <a:bodyPr/>
                    <a:lstStyle/>
                    <a:p>
                      <a:pPr algn="ctr">
                        <a:lnSpc>
                          <a:spcPct val="107000"/>
                        </a:lnSpc>
                        <a:spcAft>
                          <a:spcPts val="800"/>
                        </a:spcAft>
                      </a:pPr>
                      <a:r>
                        <a:rPr lang="en-US" sz="2000">
                          <a:effectLst/>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2000" dirty="0">
                          <a:effectLst/>
                        </a:rPr>
                        <a:t>417.7589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40.9515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0.02701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2.4634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rowSpan="5">
                  <a:txBody>
                    <a:bodyPr/>
                    <a:lstStyle/>
                    <a:p>
                      <a:pPr algn="ctr">
                        <a:lnSpc>
                          <a:spcPct val="107000"/>
                        </a:lnSpc>
                        <a:spcAft>
                          <a:spcPts val="800"/>
                        </a:spcAft>
                      </a:pPr>
                      <a:r>
                        <a:rPr lang="en-US" sz="2000">
                          <a:effectLst/>
                        </a:rPr>
                        <a:t>19.0664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5">
                  <a:txBody>
                    <a:bodyPr/>
                    <a:lstStyle/>
                    <a:p>
                      <a:pPr algn="ctr">
                        <a:lnSpc>
                          <a:spcPct val="107000"/>
                        </a:lnSpc>
                        <a:spcAft>
                          <a:spcPts val="800"/>
                        </a:spcAft>
                      </a:pPr>
                      <a:r>
                        <a:rPr lang="en-US" sz="2000">
                          <a:effectLst/>
                        </a:rPr>
                        <a:t>0.1265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0193369"/>
                  </a:ext>
                </a:extLst>
              </a:tr>
              <a:tr h="391626">
                <a:tc>
                  <a:txBody>
                    <a:bodyPr/>
                    <a:lstStyle/>
                    <a:p>
                      <a:pPr algn="ctr">
                        <a:lnSpc>
                          <a:spcPct val="107000"/>
                        </a:lnSpc>
                        <a:spcAft>
                          <a:spcPts val="800"/>
                        </a:spcAft>
                      </a:pPr>
                      <a:r>
                        <a:rPr lang="en-US" sz="2000">
                          <a:effectLst/>
                        </a:rPr>
                        <a:t>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2000">
                          <a:effectLst/>
                        </a:rPr>
                        <a:t>610.9799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42.9363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0.02336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2.6111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75615547"/>
                  </a:ext>
                </a:extLst>
              </a:tr>
              <a:tr h="391626">
                <a:tc>
                  <a:txBody>
                    <a:bodyPr/>
                    <a:lstStyle/>
                    <a:p>
                      <a:pPr algn="ctr">
                        <a:lnSpc>
                          <a:spcPct val="107000"/>
                        </a:lnSpc>
                        <a:spcAft>
                          <a:spcPts val="800"/>
                        </a:spcAft>
                      </a:pPr>
                      <a:r>
                        <a:rPr lang="en-US" sz="2000">
                          <a:effectLst/>
                        </a:rPr>
                        <a:t>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2000">
                          <a:effectLst/>
                        </a:rPr>
                        <a:t>613.3344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42.9225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0.02109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2.6124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35175850"/>
                  </a:ext>
                </a:extLst>
              </a:tr>
              <a:tr h="391626">
                <a:tc>
                  <a:txBody>
                    <a:bodyPr/>
                    <a:lstStyle/>
                    <a:p>
                      <a:pPr algn="ctr">
                        <a:lnSpc>
                          <a:spcPct val="107000"/>
                        </a:lnSpc>
                        <a:spcAft>
                          <a:spcPts val="800"/>
                        </a:spcAft>
                      </a:pPr>
                      <a:r>
                        <a:rPr lang="en-US" sz="2000">
                          <a:effectLst/>
                        </a:rPr>
                        <a:t>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2000">
                          <a:effectLst/>
                        </a:rPr>
                        <a:t>441.5790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41.0735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0.02172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2.4874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45871915"/>
                  </a:ext>
                </a:extLst>
              </a:tr>
              <a:tr h="391626">
                <a:tc>
                  <a:txBody>
                    <a:bodyPr/>
                    <a:lstStyle/>
                    <a:p>
                      <a:pPr algn="ctr">
                        <a:lnSpc>
                          <a:spcPct val="107000"/>
                        </a:lnSpc>
                        <a:spcAft>
                          <a:spcPts val="800"/>
                        </a:spcAft>
                      </a:pPr>
                      <a:r>
                        <a:rPr lang="en-US" sz="2000">
                          <a:effectLst/>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2000">
                          <a:effectLst/>
                        </a:rPr>
                        <a:t>428.1101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41.0689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a:effectLst/>
                        </a:rPr>
                        <a:t>0.02448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ru-RU" sz="2000" dirty="0">
                          <a:effectLst/>
                        </a:rPr>
                        <a:t>2.4741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483541410"/>
                  </a:ext>
                </a:extLst>
              </a:tr>
            </a:tbl>
          </a:graphicData>
        </a:graphic>
      </p:graphicFrame>
      <p:sp>
        <p:nvSpPr>
          <p:cNvPr id="6" name="Rectangle 2">
            <a:extLst>
              <a:ext uri="{FF2B5EF4-FFF2-40B4-BE49-F238E27FC236}">
                <a16:creationId xmlns:a16="http://schemas.microsoft.com/office/drawing/2014/main" id="{26339296-8170-4B64-B22C-810F93A25390}"/>
              </a:ext>
            </a:extLst>
          </p:cNvPr>
          <p:cNvSpPr>
            <a:spLocks noChangeArrowheads="1"/>
          </p:cNvSpPr>
          <p:nvPr/>
        </p:nvSpPr>
        <p:spPr bwMode="auto">
          <a:xfrm>
            <a:off x="9302381" y="3855464"/>
            <a:ext cx="10695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ru-RU" sz="2400" dirty="0">
                <a:ea typeface="Calibri" panose="020F0502020204030204" pitchFamily="34" charset="0"/>
                <a:cs typeface="Times New Roman" panose="02020603050405020304" pitchFamily="18" charset="0"/>
              </a:rPr>
              <a:t>Table</a:t>
            </a:r>
            <a:r>
              <a:rPr kumimoji="0" lang="ru-RU" altLang="ru-RU"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1</a:t>
            </a:r>
            <a:endParaRPr kumimoji="0" lang="ru-RU" altLang="ru-RU" sz="3200" b="0" i="0" u="none" strike="noStrike" cap="none" normalizeH="0" baseline="0" dirty="0">
              <a:ln>
                <a:noFill/>
              </a:ln>
              <a:solidFill>
                <a:schemeClr val="tx1"/>
              </a:solidFill>
              <a:effectLst/>
            </a:endParaRPr>
          </a:p>
        </p:txBody>
      </p:sp>
      <p:sp>
        <p:nvSpPr>
          <p:cNvPr id="2" name="Прямоугольник 7">
            <a:extLst>
              <a:ext uri="{FF2B5EF4-FFF2-40B4-BE49-F238E27FC236}">
                <a16:creationId xmlns:a16="http://schemas.microsoft.com/office/drawing/2014/main" id="{586FC07A-732A-B32D-BD25-C1D82E78D32C}"/>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3" name="Заголовок 1">
            <a:extLst>
              <a:ext uri="{FF2B5EF4-FFF2-40B4-BE49-F238E27FC236}">
                <a16:creationId xmlns:a16="http://schemas.microsoft.com/office/drawing/2014/main" id="{E7279ED5-BC3A-7FC5-E735-A65E448BD018}"/>
              </a:ext>
            </a:extLst>
          </p:cNvPr>
          <p:cNvSpPr txBox="1">
            <a:spLocks/>
          </p:cNvSpPr>
          <p:nvPr/>
        </p:nvSpPr>
        <p:spPr>
          <a:xfrm>
            <a:off x="0" y="-399657"/>
            <a:ext cx="8510852" cy="11430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mn-lt"/>
              </a:rPr>
              <a:t>Fractal parameters calculation</a:t>
            </a:r>
            <a:endParaRPr lang="ru-RU" dirty="0">
              <a:solidFill>
                <a:schemeClr val="bg1"/>
              </a:solidFill>
              <a:latin typeface="+mn-lt"/>
            </a:endParaRPr>
          </a:p>
        </p:txBody>
      </p:sp>
      <p:pic>
        <p:nvPicPr>
          <p:cNvPr id="7" name="Рисунок 4">
            <a:extLst>
              <a:ext uri="{FF2B5EF4-FFF2-40B4-BE49-F238E27FC236}">
                <a16:creationId xmlns:a16="http://schemas.microsoft.com/office/drawing/2014/main" id="{89E34375-8B8D-D854-D573-6BA916001C5A}"/>
              </a:ext>
            </a:extLst>
          </p:cNvPr>
          <p:cNvPicPr/>
          <p:nvPr/>
        </p:nvPicPr>
        <p:blipFill>
          <a:blip r:embed="rId3"/>
          <a:stretch/>
        </p:blipFill>
        <p:spPr>
          <a:xfrm>
            <a:off x="11169599" y="86685"/>
            <a:ext cx="960330" cy="694478"/>
          </a:xfrm>
          <a:prstGeom prst="rect">
            <a:avLst/>
          </a:prstGeom>
          <a:ln w="0">
            <a:noFill/>
          </a:ln>
        </p:spPr>
      </p:pic>
      <p:sp>
        <p:nvSpPr>
          <p:cNvPr id="11" name="Номер слайда 5">
            <a:extLst>
              <a:ext uri="{FF2B5EF4-FFF2-40B4-BE49-F238E27FC236}">
                <a16:creationId xmlns:a16="http://schemas.microsoft.com/office/drawing/2014/main" id="{CAE3BAEA-9135-9D81-63E1-E723F3DAC352}"/>
              </a:ext>
            </a:extLst>
          </p:cNvPr>
          <p:cNvSpPr>
            <a:spLocks noGrp="1"/>
          </p:cNvSpPr>
          <p:nvPr>
            <p:ph type="sldNum" sz="quarter" idx="12"/>
          </p:nvPr>
        </p:nvSpPr>
        <p:spPr>
          <a:xfrm>
            <a:off x="8610600" y="6356350"/>
            <a:ext cx="2743200" cy="365125"/>
          </a:xfrm>
        </p:spPr>
        <p:txBody>
          <a:bodyPr/>
          <a:lstStyle/>
          <a:p>
            <a:fld id="{442AF659-9C72-4E39-B421-CC6A36AAE028}" type="slidenum">
              <a:rPr lang="ru-RU" smtClean="0"/>
              <a:t>7</a:t>
            </a:fld>
            <a:endParaRPr lang="ru-RU"/>
          </a:p>
        </p:txBody>
      </p:sp>
    </p:spTree>
    <p:extLst>
      <p:ext uri="{BB962C8B-B14F-4D97-AF65-F5344CB8AC3E}">
        <p14:creationId xmlns:p14="http://schemas.microsoft.com/office/powerpoint/2010/main" val="323664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D8A3CA-F5DA-4536-B5B8-EAA606877700}"/>
                  </a:ext>
                </a:extLst>
              </p:cNvPr>
              <p:cNvSpPr txBox="1"/>
              <p:nvPr/>
            </p:nvSpPr>
            <p:spPr>
              <a:xfrm>
                <a:off x="69159" y="867848"/>
                <a:ext cx="11701463" cy="1019574"/>
              </a:xfrm>
              <a:prstGeom prst="rect">
                <a:avLst/>
              </a:prstGeom>
              <a:noFill/>
            </p:spPr>
            <p:txBody>
              <a:bodyPr wrap="square">
                <a:spAutoFit/>
              </a:bodyPr>
              <a:lstStyle/>
              <a:p>
                <a:pPr algn="just">
                  <a:lnSpc>
                    <a:spcPct val="107000"/>
                  </a:lnSpc>
                  <a:spcAft>
                    <a:spcPts val="800"/>
                  </a:spcAft>
                  <a:tabLst>
                    <a:tab pos="900430" algn="l"/>
                  </a:tabLst>
                </a:pPr>
                <a:r>
                  <a:rPr lang="en-US" sz="2400" dirty="0">
                    <a:ea typeface="Calibri" panose="020F0502020204030204" pitchFamily="34" charset="0"/>
                  </a:rPr>
                  <a:t>Using data from Table 1 a diagram of fractal states </a:t>
                </a:r>
                <a14:m>
                  <m:oMath xmlns:m="http://schemas.openxmlformats.org/officeDocument/2006/math">
                    <m:sSubSup>
                      <m:sSubSupPr>
                        <m:ctrlPr>
                          <a:rPr lang="ru-RU" sz="2400" i="1">
                            <a:latin typeface="Cambria Math" panose="02040503050406030204" pitchFamily="18" charset="0"/>
                            <a:ea typeface="Calibri" panose="020F0502020204030204" pitchFamily="34" charset="0"/>
                          </a:rPr>
                        </m:ctrlPr>
                      </m:sSubSupPr>
                      <m:e>
                        <m:r>
                          <a:rPr lang="en-US" sz="2400">
                            <a:latin typeface="Cambria Math" panose="02040503050406030204" pitchFamily="18" charset="0"/>
                            <a:ea typeface="Calibri" panose="020F0502020204030204" pitchFamily="34" charset="0"/>
                          </a:rPr>
                          <m:t>𝑆</m:t>
                        </m:r>
                      </m:e>
                      <m:sub>
                        <m:r>
                          <a:rPr lang="ru-RU" sz="2400">
                            <a:latin typeface="Cambria Math" panose="02040503050406030204" pitchFamily="18" charset="0"/>
                            <a:ea typeface="Calibri" panose="020F0502020204030204" pitchFamily="34" charset="0"/>
                          </a:rPr>
                          <m:t>𝑓</m:t>
                        </m:r>
                      </m:sub>
                      <m:sup>
                        <m:d>
                          <m:dPr>
                            <m:ctrlPr>
                              <a:rPr lang="ru-RU" sz="2400" i="1">
                                <a:latin typeface="Cambria Math" panose="02040503050406030204" pitchFamily="18" charset="0"/>
                                <a:ea typeface="Calibri" panose="020F0502020204030204" pitchFamily="34" charset="0"/>
                              </a:rPr>
                            </m:ctrlPr>
                          </m:dPr>
                          <m:e>
                            <m:r>
                              <a:rPr lang="ru-RU" sz="2400">
                                <a:latin typeface="Cambria Math" panose="02040503050406030204" pitchFamily="18" charset="0"/>
                                <a:ea typeface="Calibri" panose="020F0502020204030204" pitchFamily="34" charset="0"/>
                              </a:rPr>
                              <m:t>𝑙</m:t>
                            </m:r>
                          </m:e>
                        </m:d>
                      </m:sup>
                    </m:sSubSup>
                    <m:r>
                      <a:rPr lang="ru-RU" sz="2400">
                        <a:latin typeface="Cambria Math" panose="02040503050406030204" pitchFamily="18" charset="0"/>
                        <a:ea typeface="Calibri" panose="020F0502020204030204" pitchFamily="34" charset="0"/>
                      </a:rPr>
                      <m:t>(</m:t>
                    </m:r>
                    <m:sSubSup>
                      <m:sSubSupPr>
                        <m:ctrlPr>
                          <a:rPr lang="ru-RU" sz="2400" i="1">
                            <a:latin typeface="Cambria Math" panose="02040503050406030204" pitchFamily="18" charset="0"/>
                            <a:ea typeface="Calibri" panose="020F0502020204030204" pitchFamily="34" charset="0"/>
                          </a:rPr>
                        </m:ctrlPr>
                      </m:sSubSupPr>
                      <m:e>
                        <m:r>
                          <a:rPr lang="en-US" sz="2400">
                            <a:latin typeface="Cambria Math" panose="02040503050406030204" pitchFamily="18" charset="0"/>
                            <a:ea typeface="Calibri" panose="020F0502020204030204" pitchFamily="34" charset="0"/>
                          </a:rPr>
                          <m:t>𝑇</m:t>
                        </m:r>
                      </m:e>
                      <m:sub>
                        <m:r>
                          <a:rPr lang="ru-RU" sz="2400">
                            <a:latin typeface="Cambria Math" panose="02040503050406030204" pitchFamily="18" charset="0"/>
                            <a:ea typeface="Calibri" panose="020F0502020204030204" pitchFamily="34" charset="0"/>
                          </a:rPr>
                          <m:t>𝑓</m:t>
                        </m:r>
                      </m:sub>
                      <m:sup>
                        <m:d>
                          <m:dPr>
                            <m:ctrlPr>
                              <a:rPr lang="ru-RU" sz="2400" i="1">
                                <a:latin typeface="Cambria Math" panose="02040503050406030204" pitchFamily="18" charset="0"/>
                                <a:ea typeface="Calibri" panose="020F0502020204030204" pitchFamily="34" charset="0"/>
                              </a:rPr>
                            </m:ctrlPr>
                          </m:dPr>
                          <m:e>
                            <m:r>
                              <a:rPr lang="ru-RU" sz="2400">
                                <a:latin typeface="Cambria Math" panose="02040503050406030204" pitchFamily="18" charset="0"/>
                                <a:ea typeface="Calibri" panose="020F0502020204030204" pitchFamily="34" charset="0"/>
                              </a:rPr>
                              <m:t>𝑙</m:t>
                            </m:r>
                          </m:e>
                        </m:d>
                      </m:sup>
                    </m:sSubSup>
                  </m:oMath>
                </a14:m>
                <a:r>
                  <a:rPr lang="ru-RU" sz="2400" dirty="0">
                    <a:ea typeface="Calibri" panose="020F0502020204030204" pitchFamily="34" charset="0"/>
                  </a:rPr>
                  <a:t>) </a:t>
                </a:r>
                <a:r>
                  <a:rPr lang="en-US" sz="2400" dirty="0">
                    <a:ea typeface="Calibri" panose="020F0502020204030204" pitchFamily="34" charset="0"/>
                  </a:rPr>
                  <a:t>was constructed shown on the picture.</a:t>
                </a:r>
                <a:endParaRPr lang="ru-RU" sz="2400" dirty="0">
                  <a:ea typeface="Calibri" panose="020F0502020204030204" pitchFamily="34" charset="0"/>
                </a:endParaRPr>
              </a:p>
            </p:txBody>
          </p:sp>
        </mc:Choice>
        <mc:Fallback xmlns="">
          <p:sp>
            <p:nvSpPr>
              <p:cNvPr id="5" name="TextBox 4">
                <a:extLst>
                  <a:ext uri="{FF2B5EF4-FFF2-40B4-BE49-F238E27FC236}">
                    <a16:creationId xmlns:a16="http://schemas.microsoft.com/office/drawing/2014/main" id="{54D8A3CA-F5DA-4536-B5B8-EAA606877700}"/>
                  </a:ext>
                </a:extLst>
              </p:cNvPr>
              <p:cNvSpPr txBox="1">
                <a:spLocks noRot="1" noChangeAspect="1" noMove="1" noResize="1" noEditPoints="1" noAdjustHandles="1" noChangeArrowheads="1" noChangeShapeType="1" noTextEdit="1"/>
              </p:cNvSpPr>
              <p:nvPr/>
            </p:nvSpPr>
            <p:spPr>
              <a:xfrm>
                <a:off x="69159" y="867848"/>
                <a:ext cx="11701463" cy="1019574"/>
              </a:xfrm>
              <a:prstGeom prst="rect">
                <a:avLst/>
              </a:prstGeom>
              <a:blipFill>
                <a:blip r:embed="rId2"/>
                <a:stretch>
                  <a:fillRect l="-781" r="-781" b="-11905"/>
                </a:stretch>
              </a:blipFill>
            </p:spPr>
            <p:txBody>
              <a:bodyPr/>
              <a:lstStyle/>
              <a:p>
                <a:r>
                  <a:rPr lang="ru-RU">
                    <a:noFill/>
                  </a:rPr>
                  <a:t> </a:t>
                </a:r>
              </a:p>
            </p:txBody>
          </p:sp>
        </mc:Fallback>
      </mc:AlternateContent>
      <p:pic>
        <p:nvPicPr>
          <p:cNvPr id="2" name="Рисунок 1">
            <a:extLst>
              <a:ext uri="{FF2B5EF4-FFF2-40B4-BE49-F238E27FC236}">
                <a16:creationId xmlns:a16="http://schemas.microsoft.com/office/drawing/2014/main" id="{BC3A3AE4-2F74-44E5-86AF-DBFE474B2E21}"/>
              </a:ext>
            </a:extLst>
          </p:cNvPr>
          <p:cNvPicPr>
            <a:picLocks noChangeAspect="1"/>
          </p:cNvPicPr>
          <p:nvPr/>
        </p:nvPicPr>
        <p:blipFill>
          <a:blip r:embed="rId3"/>
          <a:stretch>
            <a:fillRect/>
          </a:stretch>
        </p:blipFill>
        <p:spPr>
          <a:xfrm>
            <a:off x="3083441" y="1818008"/>
            <a:ext cx="5133643" cy="3419747"/>
          </a:xfrm>
          <a:prstGeom prst="rect">
            <a:avLst/>
          </a:prstGeom>
        </p:spPr>
      </p:pic>
      <p:sp>
        <p:nvSpPr>
          <p:cNvPr id="3" name="Прямоугольник 7">
            <a:extLst>
              <a:ext uri="{FF2B5EF4-FFF2-40B4-BE49-F238E27FC236}">
                <a16:creationId xmlns:a16="http://schemas.microsoft.com/office/drawing/2014/main" id="{310981B9-3080-70AA-E837-148EB2B6D749}"/>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6" name="Заголовок 1">
            <a:extLst>
              <a:ext uri="{FF2B5EF4-FFF2-40B4-BE49-F238E27FC236}">
                <a16:creationId xmlns:a16="http://schemas.microsoft.com/office/drawing/2014/main" id="{B19B0922-CEF7-5D02-C883-20E863E13BCC}"/>
              </a:ext>
            </a:extLst>
          </p:cNvPr>
          <p:cNvSpPr txBox="1">
            <a:spLocks/>
          </p:cNvSpPr>
          <p:nvPr/>
        </p:nvSpPr>
        <p:spPr>
          <a:xfrm>
            <a:off x="123263" y="-382507"/>
            <a:ext cx="9254653"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latin typeface="+mn-lt"/>
              </a:rPr>
              <a:t>Fractal Equation of State for MPD </a:t>
            </a:r>
            <a:endParaRPr lang="ru-RU" sz="4800" dirty="0">
              <a:solidFill>
                <a:schemeClr val="bg1"/>
              </a:solidFill>
              <a:latin typeface="+mn-lt"/>
            </a:endParaRPr>
          </a:p>
        </p:txBody>
      </p:sp>
      <p:pic>
        <p:nvPicPr>
          <p:cNvPr id="7" name="Рисунок 4">
            <a:extLst>
              <a:ext uri="{FF2B5EF4-FFF2-40B4-BE49-F238E27FC236}">
                <a16:creationId xmlns:a16="http://schemas.microsoft.com/office/drawing/2014/main" id="{4CCEEB69-A375-6719-B080-00E52190287E}"/>
              </a:ext>
            </a:extLst>
          </p:cNvPr>
          <p:cNvPicPr/>
          <p:nvPr/>
        </p:nvPicPr>
        <p:blipFill>
          <a:blip r:embed="rId4"/>
          <a:stretch/>
        </p:blipFill>
        <p:spPr>
          <a:xfrm>
            <a:off x="11169599" y="86685"/>
            <a:ext cx="960330" cy="694478"/>
          </a:xfrm>
          <a:prstGeom prst="rect">
            <a:avLst/>
          </a:prstGeom>
          <a:ln w="0">
            <a:no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AFAFA91-4A24-2598-E149-BE0C26F8D90D}"/>
                  </a:ext>
                </a:extLst>
              </p:cNvPr>
              <p:cNvSpPr txBox="1"/>
              <p:nvPr/>
            </p:nvSpPr>
            <p:spPr>
              <a:xfrm>
                <a:off x="327837" y="5495836"/>
                <a:ext cx="11091529" cy="975267"/>
              </a:xfrm>
              <a:prstGeom prst="rect">
                <a:avLst/>
              </a:prstGeom>
              <a:noFill/>
            </p:spPr>
            <p:txBody>
              <a:bodyPr wrap="square">
                <a:spAutoFit/>
              </a:bodyPr>
              <a:lstStyle/>
              <a:p>
                <a:r>
                  <a:rPr lang="ru-RU" sz="2400" dirty="0"/>
                  <a:t>As</a:t>
                </a:r>
                <a:r>
                  <a:rPr lang="en-US" sz="2400" dirty="0"/>
                  <a:t> it</a:t>
                </a:r>
                <a:r>
                  <a:rPr lang="ru-RU" sz="2400" dirty="0"/>
                  <a:t> </a:t>
                </a:r>
                <a:r>
                  <a:rPr lang="ru-RU" sz="2400" dirty="0" err="1"/>
                  <a:t>can</a:t>
                </a:r>
                <a:r>
                  <a:rPr lang="ru-RU" sz="2400" dirty="0"/>
                  <a:t> </a:t>
                </a:r>
                <a:r>
                  <a:rPr lang="ru-RU" sz="2400" dirty="0" err="1"/>
                  <a:t>be</a:t>
                </a:r>
                <a:r>
                  <a:rPr lang="ru-RU" sz="2400" dirty="0"/>
                  <a:t> </a:t>
                </a:r>
                <a:r>
                  <a:rPr lang="ru-RU" sz="2400" dirty="0" err="1"/>
                  <a:t>seen</a:t>
                </a:r>
                <a:r>
                  <a:rPr lang="en-US" sz="2400" dirty="0"/>
                  <a:t>,</a:t>
                </a:r>
                <a:r>
                  <a:rPr lang="ru-RU" sz="2400" dirty="0"/>
                  <a:t> </a:t>
                </a:r>
                <a:r>
                  <a:rPr lang="ru-RU" sz="2400" dirty="0" err="1"/>
                  <a:t>all</a:t>
                </a:r>
                <a:r>
                  <a:rPr lang="ru-RU" sz="2400" dirty="0"/>
                  <a:t> </a:t>
                </a:r>
                <a:r>
                  <a:rPr lang="ru-RU" sz="2400" dirty="0" err="1"/>
                  <a:t>states</a:t>
                </a:r>
                <a:r>
                  <a:rPr lang="ru-RU" sz="2400" dirty="0"/>
                  <a:t> </a:t>
                </a:r>
                <a14:m>
                  <m:oMath xmlns:m="http://schemas.openxmlformats.org/officeDocument/2006/math">
                    <m:sSubSup>
                      <m:sSubSupPr>
                        <m:ctrlPr>
                          <a:rPr lang="ru-RU" sz="2400" i="1">
                            <a:latin typeface="Cambria Math" panose="02040503050406030204" pitchFamily="18" charset="0"/>
                          </a:rPr>
                        </m:ctrlPr>
                      </m:sSubSupPr>
                      <m:e>
                        <m:r>
                          <a:rPr lang="en-US" sz="2400">
                            <a:latin typeface="Cambria Math" panose="02040503050406030204" pitchFamily="18" charset="0"/>
                          </a:rPr>
                          <m:t>𝑆</m:t>
                        </m:r>
                      </m:e>
                      <m:sub>
                        <m:r>
                          <a:rPr lang="ru-RU" sz="2400">
                            <a:latin typeface="Cambria Math" panose="02040503050406030204" pitchFamily="18" charset="0"/>
                          </a:rPr>
                          <m:t>𝑓</m:t>
                        </m:r>
                      </m:sub>
                      <m:sup>
                        <m:d>
                          <m:dPr>
                            <m:ctrlPr>
                              <a:rPr lang="ru-RU" sz="2400" i="1">
                                <a:latin typeface="Cambria Math" panose="02040503050406030204" pitchFamily="18" charset="0"/>
                              </a:rPr>
                            </m:ctrlPr>
                          </m:dPr>
                          <m:e>
                            <m:r>
                              <a:rPr lang="ru-RU" sz="2400">
                                <a:latin typeface="Cambria Math" panose="02040503050406030204" pitchFamily="18" charset="0"/>
                              </a:rPr>
                              <m:t>𝑙</m:t>
                            </m:r>
                          </m:e>
                        </m:d>
                      </m:sup>
                    </m:sSubSup>
                    <m:r>
                      <a:rPr lang="ru-RU" sz="2400">
                        <a:latin typeface="Cambria Math" panose="02040503050406030204" pitchFamily="18" charset="0"/>
                      </a:rPr>
                      <m:t>(</m:t>
                    </m:r>
                    <m:sSubSup>
                      <m:sSubSupPr>
                        <m:ctrlPr>
                          <a:rPr lang="ru-RU" sz="2400" i="1">
                            <a:latin typeface="Cambria Math" panose="02040503050406030204" pitchFamily="18" charset="0"/>
                          </a:rPr>
                        </m:ctrlPr>
                      </m:sSubSupPr>
                      <m:e>
                        <m:r>
                          <a:rPr lang="en-US" sz="2400">
                            <a:latin typeface="Cambria Math" panose="02040503050406030204" pitchFamily="18" charset="0"/>
                          </a:rPr>
                          <m:t>𝑇</m:t>
                        </m:r>
                      </m:e>
                      <m:sub>
                        <m:r>
                          <a:rPr lang="ru-RU" sz="2400">
                            <a:latin typeface="Cambria Math" panose="02040503050406030204" pitchFamily="18" charset="0"/>
                          </a:rPr>
                          <m:t>𝑓</m:t>
                        </m:r>
                      </m:sub>
                      <m:sup>
                        <m:d>
                          <m:dPr>
                            <m:ctrlPr>
                              <a:rPr lang="ru-RU" sz="2400" i="1">
                                <a:latin typeface="Cambria Math" panose="02040503050406030204" pitchFamily="18" charset="0"/>
                              </a:rPr>
                            </m:ctrlPr>
                          </m:dPr>
                          <m:e>
                            <m:r>
                              <a:rPr lang="ru-RU" sz="2400">
                                <a:latin typeface="Cambria Math" panose="02040503050406030204" pitchFamily="18" charset="0"/>
                              </a:rPr>
                              <m:t>𝑙</m:t>
                            </m:r>
                          </m:e>
                        </m:d>
                      </m:sup>
                    </m:sSubSup>
                  </m:oMath>
                </a14:m>
                <a:r>
                  <a:rPr lang="ru-RU" sz="2400" dirty="0"/>
                  <a:t>) </a:t>
                </a:r>
                <a:r>
                  <a:rPr lang="ru-RU" sz="2400" dirty="0" err="1"/>
                  <a:t>form</a:t>
                </a:r>
                <a:r>
                  <a:rPr lang="ru-RU" sz="2400" dirty="0"/>
                  <a:t> </a:t>
                </a:r>
                <a:r>
                  <a:rPr lang="ru-RU" sz="2400" dirty="0" err="1"/>
                  <a:t>one</a:t>
                </a:r>
                <a:r>
                  <a:rPr lang="ru-RU" sz="2400" dirty="0"/>
                  <a:t> </a:t>
                </a:r>
                <a:r>
                  <a:rPr lang="ru-RU" sz="2400" dirty="0" err="1"/>
                  <a:t>subset</a:t>
                </a:r>
                <a:r>
                  <a:rPr lang="ru-RU" sz="2400" dirty="0"/>
                  <a:t>, </a:t>
                </a:r>
                <a:r>
                  <a:rPr lang="ru-RU" sz="2400" dirty="0" err="1"/>
                  <a:t>which</a:t>
                </a:r>
                <a:r>
                  <a:rPr lang="ru-RU" sz="2400" dirty="0"/>
                  <a:t> </a:t>
                </a:r>
                <a:r>
                  <a:rPr lang="ru-RU" sz="2400" dirty="0" err="1"/>
                  <a:t>is</a:t>
                </a:r>
                <a:r>
                  <a:rPr lang="ru-RU" sz="2400" dirty="0"/>
                  <a:t> </a:t>
                </a:r>
                <a:r>
                  <a:rPr lang="ru-RU" sz="2400" dirty="0" err="1"/>
                  <a:t>approximated</a:t>
                </a:r>
                <a:r>
                  <a:rPr lang="ru-RU" sz="2400" dirty="0"/>
                  <a:t> </a:t>
                </a:r>
                <a:r>
                  <a:rPr lang="ru-RU" sz="2400" dirty="0" err="1"/>
                  <a:t>with</a:t>
                </a:r>
                <a:r>
                  <a:rPr lang="ru-RU" sz="2400" dirty="0"/>
                  <a:t> </a:t>
                </a:r>
                <a:r>
                  <a:rPr lang="ru-RU" sz="2400" dirty="0" err="1"/>
                  <a:t>an</a:t>
                </a:r>
                <a:r>
                  <a:rPr lang="ru-RU" sz="2400" dirty="0"/>
                  <a:t> </a:t>
                </a:r>
                <a:r>
                  <a:rPr lang="ru-RU" sz="2400" dirty="0" err="1"/>
                  <a:t>accuracy</a:t>
                </a:r>
                <a:r>
                  <a:rPr lang="ru-RU" sz="2400" dirty="0"/>
                  <a:t> </a:t>
                </a:r>
                <a:r>
                  <a:rPr lang="ru-RU" sz="2400" dirty="0" err="1"/>
                  <a:t>of</a:t>
                </a:r>
                <a:r>
                  <a:rPr lang="ru-RU" sz="2400" dirty="0"/>
                  <a:t> 0.003 </a:t>
                </a:r>
                <a:r>
                  <a:rPr lang="ru-RU" sz="2400" dirty="0" err="1"/>
                  <a:t>by</a:t>
                </a:r>
                <a:r>
                  <a:rPr lang="ru-RU" sz="2400" dirty="0"/>
                  <a:t> </a:t>
                </a:r>
                <a:r>
                  <a:rPr lang="ru-RU" sz="2400" dirty="0" err="1"/>
                  <a:t>the</a:t>
                </a:r>
                <a:r>
                  <a:rPr lang="ru-RU" sz="2400" dirty="0"/>
                  <a:t> FCS, </a:t>
                </a:r>
                <a:r>
                  <a:rPr lang="ru-RU" sz="2400" dirty="0" err="1"/>
                  <a:t>the</a:t>
                </a:r>
                <a:r>
                  <a:rPr lang="ru-RU" sz="2400" dirty="0"/>
                  <a:t> </a:t>
                </a:r>
                <a:r>
                  <a:rPr lang="ru-RU" sz="2400" dirty="0" err="1"/>
                  <a:t>parameters</a:t>
                </a:r>
                <a:r>
                  <a:rPr lang="ru-RU" sz="2400" dirty="0"/>
                  <a:t> </a:t>
                </a:r>
                <a:r>
                  <a:rPr lang="ru-RU" sz="2400" dirty="0" err="1"/>
                  <a:t>of</a:t>
                </a:r>
                <a:r>
                  <a:rPr lang="ru-RU" sz="2400" dirty="0"/>
                  <a:t> </a:t>
                </a:r>
                <a:r>
                  <a:rPr lang="ru-RU" sz="2400" dirty="0" err="1"/>
                  <a:t>which</a:t>
                </a:r>
                <a:r>
                  <a:rPr lang="ru-RU" sz="2400" dirty="0"/>
                  <a:t> </a:t>
                </a:r>
                <a:r>
                  <a:rPr lang="en-US" sz="2400" dirty="0"/>
                  <a:t>were</a:t>
                </a:r>
                <a:r>
                  <a:rPr lang="ru-RU" sz="2400" dirty="0"/>
                  <a:t> </a:t>
                </a:r>
                <a:r>
                  <a:rPr lang="ru-RU" sz="2400" dirty="0" err="1"/>
                  <a:t>given</a:t>
                </a:r>
                <a:r>
                  <a:rPr lang="ru-RU" sz="2400" dirty="0"/>
                  <a:t> </a:t>
                </a:r>
                <a:r>
                  <a:rPr lang="ru-RU" sz="2400" dirty="0" err="1"/>
                  <a:t>in</a:t>
                </a:r>
                <a:r>
                  <a:rPr lang="ru-RU" sz="2400" dirty="0"/>
                  <a:t> </a:t>
                </a:r>
                <a:r>
                  <a:rPr lang="ru-RU" sz="2400" dirty="0" err="1"/>
                  <a:t>Table</a:t>
                </a:r>
                <a:r>
                  <a:rPr lang="ru-RU" sz="2400" dirty="0"/>
                  <a:t> 1.</a:t>
                </a:r>
              </a:p>
            </p:txBody>
          </p:sp>
        </mc:Choice>
        <mc:Fallback xmlns="">
          <p:sp>
            <p:nvSpPr>
              <p:cNvPr id="9" name="TextBox 8">
                <a:extLst>
                  <a:ext uri="{FF2B5EF4-FFF2-40B4-BE49-F238E27FC236}">
                    <a16:creationId xmlns:a16="http://schemas.microsoft.com/office/drawing/2014/main" id="{BAFAFA91-4A24-2598-E149-BE0C26F8D90D}"/>
                  </a:ext>
                </a:extLst>
              </p:cNvPr>
              <p:cNvSpPr txBox="1">
                <a:spLocks noRot="1" noChangeAspect="1" noMove="1" noResize="1" noEditPoints="1" noAdjustHandles="1" noChangeArrowheads="1" noChangeShapeType="1" noTextEdit="1"/>
              </p:cNvSpPr>
              <p:nvPr/>
            </p:nvSpPr>
            <p:spPr>
              <a:xfrm>
                <a:off x="327837" y="5495836"/>
                <a:ext cx="11091529" cy="975267"/>
              </a:xfrm>
              <a:prstGeom prst="rect">
                <a:avLst/>
              </a:prstGeom>
              <a:blipFill>
                <a:blip r:embed="rId5"/>
                <a:stretch>
                  <a:fillRect l="-880" b="-13125"/>
                </a:stretch>
              </a:blipFill>
            </p:spPr>
            <p:txBody>
              <a:bodyPr/>
              <a:lstStyle/>
              <a:p>
                <a:r>
                  <a:rPr lang="ru-RU">
                    <a:noFill/>
                  </a:rPr>
                  <a:t> </a:t>
                </a:r>
              </a:p>
            </p:txBody>
          </p:sp>
        </mc:Fallback>
      </mc:AlternateContent>
      <p:sp>
        <p:nvSpPr>
          <p:cNvPr id="10" name="TextBox 9">
            <a:extLst>
              <a:ext uri="{FF2B5EF4-FFF2-40B4-BE49-F238E27FC236}">
                <a16:creationId xmlns:a16="http://schemas.microsoft.com/office/drawing/2014/main" id="{60CE16DD-D05F-F942-AB3E-46E489620C1B}"/>
              </a:ext>
            </a:extLst>
          </p:cNvPr>
          <p:cNvSpPr txBox="1"/>
          <p:nvPr/>
        </p:nvSpPr>
        <p:spPr>
          <a:xfrm>
            <a:off x="3203224" y="5126504"/>
            <a:ext cx="6585098" cy="369332"/>
          </a:xfrm>
          <a:prstGeom prst="rect">
            <a:avLst/>
          </a:prstGeom>
          <a:noFill/>
        </p:spPr>
        <p:txBody>
          <a:bodyPr wrap="square" rtlCol="0">
            <a:spAutoFit/>
          </a:bodyPr>
          <a:lstStyle/>
          <a:p>
            <a:r>
              <a:rPr lang="en-US" dirty="0"/>
              <a:t>Fractal equation of state (FCS) for MPD event display samples </a:t>
            </a:r>
            <a:endParaRPr lang="ru-RU" dirty="0"/>
          </a:p>
        </p:txBody>
      </p:sp>
      <p:sp>
        <p:nvSpPr>
          <p:cNvPr id="12" name="Номер слайда 5">
            <a:extLst>
              <a:ext uri="{FF2B5EF4-FFF2-40B4-BE49-F238E27FC236}">
                <a16:creationId xmlns:a16="http://schemas.microsoft.com/office/drawing/2014/main" id="{8F34A633-9ECF-B4AC-204A-C38495D690F9}"/>
              </a:ext>
            </a:extLst>
          </p:cNvPr>
          <p:cNvSpPr>
            <a:spLocks noGrp="1"/>
          </p:cNvSpPr>
          <p:nvPr>
            <p:ph type="sldNum" sz="quarter" idx="12"/>
          </p:nvPr>
        </p:nvSpPr>
        <p:spPr>
          <a:xfrm>
            <a:off x="8610600" y="6356350"/>
            <a:ext cx="2743200" cy="365125"/>
          </a:xfrm>
        </p:spPr>
        <p:txBody>
          <a:bodyPr/>
          <a:lstStyle/>
          <a:p>
            <a:fld id="{442AF659-9C72-4E39-B421-CC6A36AAE028}" type="slidenum">
              <a:rPr lang="ru-RU" smtClean="0"/>
              <a:t>8</a:t>
            </a:fld>
            <a:endParaRPr lang="ru-RU"/>
          </a:p>
        </p:txBody>
      </p:sp>
    </p:spTree>
    <p:extLst>
      <p:ext uri="{BB962C8B-B14F-4D97-AF65-F5344CB8AC3E}">
        <p14:creationId xmlns:p14="http://schemas.microsoft.com/office/powerpoint/2010/main" val="22995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8A3CA-F5DA-4536-B5B8-EAA606877700}"/>
              </a:ext>
            </a:extLst>
          </p:cNvPr>
          <p:cNvSpPr txBox="1"/>
          <p:nvPr/>
        </p:nvSpPr>
        <p:spPr>
          <a:xfrm>
            <a:off x="0" y="0"/>
            <a:ext cx="11701463" cy="736355"/>
          </a:xfrm>
          <a:prstGeom prst="rect">
            <a:avLst/>
          </a:prstGeom>
          <a:noFill/>
        </p:spPr>
        <p:txBody>
          <a:bodyPr wrap="square">
            <a:spAutoFit/>
          </a:bodyPr>
          <a:lstStyle/>
          <a:p>
            <a:pPr algn="just">
              <a:lnSpc>
                <a:spcPct val="107000"/>
              </a:lnSpc>
              <a:spcAft>
                <a:spcPts val="800"/>
              </a:spcAft>
              <a:tabLst>
                <a:tab pos="900430" algn="l"/>
              </a:tabLst>
            </a:pPr>
            <a:r>
              <a:rPr lang="ru-RU" sz="2000" dirty="0"/>
              <a:t>Область для применимости предложенной нами математической модели ФТ в экспериментах </a:t>
            </a:r>
            <a:r>
              <a:rPr lang="en-GB" sz="2000" dirty="0"/>
              <a:t>MPD</a:t>
            </a:r>
            <a:r>
              <a:rPr lang="ru-RU" sz="2000" dirty="0"/>
              <a:t>, </a:t>
            </a:r>
            <a:r>
              <a:rPr lang="en-GB" sz="2000" dirty="0"/>
              <a:t>BM</a:t>
            </a:r>
            <a:r>
              <a:rPr lang="ru-RU" sz="2000" dirty="0"/>
              <a:t>@</a:t>
            </a:r>
            <a:r>
              <a:rPr lang="en-GB" sz="2000" dirty="0"/>
              <a:t>N</a:t>
            </a:r>
            <a:r>
              <a:rPr lang="ru-RU" sz="2000" dirty="0"/>
              <a:t>, </a:t>
            </a:r>
            <a:r>
              <a:rPr lang="en-GB" sz="2000" dirty="0"/>
              <a:t>LHC</a:t>
            </a:r>
            <a:r>
              <a:rPr lang="ru-RU" sz="2000" dirty="0"/>
              <a:t> [5] может быть оценена построением общего ФУС для этих экспериментов:</a:t>
            </a:r>
            <a:endParaRPr lang="ru-RU" sz="1600" dirty="0">
              <a:effectLst/>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72997DD-C83B-46B3-A025-2948F4D4DFF6}"/>
              </a:ext>
            </a:extLst>
          </p:cNvPr>
          <p:cNvPicPr>
            <a:picLocks noChangeAspect="1"/>
          </p:cNvPicPr>
          <p:nvPr/>
        </p:nvPicPr>
        <p:blipFill>
          <a:blip r:embed="rId2"/>
          <a:stretch>
            <a:fillRect/>
          </a:stretch>
        </p:blipFill>
        <p:spPr>
          <a:xfrm>
            <a:off x="2412449" y="1001107"/>
            <a:ext cx="5561969" cy="3802971"/>
          </a:xfrm>
          <a:prstGeom prst="rect">
            <a:avLst/>
          </a:prstGeom>
        </p:spPr>
      </p:pic>
      <p:sp>
        <p:nvSpPr>
          <p:cNvPr id="6" name="TextBox 5">
            <a:extLst>
              <a:ext uri="{FF2B5EF4-FFF2-40B4-BE49-F238E27FC236}">
                <a16:creationId xmlns:a16="http://schemas.microsoft.com/office/drawing/2014/main" id="{F94C8B25-7917-5836-AD44-4D28528FD4E0}"/>
              </a:ext>
            </a:extLst>
          </p:cNvPr>
          <p:cNvSpPr txBox="1"/>
          <p:nvPr/>
        </p:nvSpPr>
        <p:spPr>
          <a:xfrm>
            <a:off x="5968407" y="2210096"/>
            <a:ext cx="1481472" cy="1384995"/>
          </a:xfrm>
          <a:prstGeom prst="rect">
            <a:avLst/>
          </a:prstGeom>
          <a:noFill/>
        </p:spPr>
        <p:txBody>
          <a:bodyPr wrap="square" rtlCol="0">
            <a:spAutoFit/>
          </a:bodyPr>
          <a:lstStyle/>
          <a:p>
            <a:r>
              <a:rPr lang="en-US" sz="2800" b="1" dirty="0">
                <a:solidFill>
                  <a:srgbClr val="FF0000"/>
                </a:solidFill>
              </a:rPr>
              <a:t>BM@N</a:t>
            </a:r>
          </a:p>
          <a:p>
            <a:r>
              <a:rPr lang="en-US" sz="2800" b="1" dirty="0">
                <a:solidFill>
                  <a:srgbClr val="FFC000"/>
                </a:solidFill>
              </a:rPr>
              <a:t>MPD</a:t>
            </a:r>
          </a:p>
          <a:p>
            <a:r>
              <a:rPr lang="en-US" sz="2800" b="1" dirty="0">
                <a:solidFill>
                  <a:srgbClr val="66FF33"/>
                </a:solidFill>
              </a:rPr>
              <a:t>ALICE</a:t>
            </a:r>
            <a:endParaRPr lang="ru-RU" sz="2800" b="1" dirty="0">
              <a:solidFill>
                <a:srgbClr val="66FF33"/>
              </a:solidFill>
            </a:endParaRPr>
          </a:p>
        </p:txBody>
      </p:sp>
      <p:sp>
        <p:nvSpPr>
          <p:cNvPr id="7" name="Прямоугольник 7">
            <a:extLst>
              <a:ext uri="{FF2B5EF4-FFF2-40B4-BE49-F238E27FC236}">
                <a16:creationId xmlns:a16="http://schemas.microsoft.com/office/drawing/2014/main" id="{E6C326FF-BD43-69E4-F82C-AB67E04539DF}"/>
              </a:ext>
            </a:extLst>
          </p:cNvPr>
          <p:cNvSpPr/>
          <p:nvPr/>
        </p:nvSpPr>
        <p:spPr>
          <a:xfrm flipH="1">
            <a:off x="0" y="0"/>
            <a:ext cx="12192000" cy="808487"/>
          </a:xfrm>
          <a:prstGeom prst="rect">
            <a:avLst/>
          </a:prstGeom>
          <a:gradFill rotWithShape="0">
            <a:gsLst>
              <a:gs pos="82000">
                <a:srgbClr val="005582"/>
              </a:gs>
              <a:gs pos="100000">
                <a:srgbClr val="F2F2F2"/>
              </a:gs>
            </a:gsLst>
            <a:lin ang="0"/>
          </a:gradFill>
          <a:ln>
            <a:noFill/>
          </a:ln>
        </p:spPr>
        <p:style>
          <a:lnRef idx="2">
            <a:schemeClr val="accent1">
              <a:shade val="50000"/>
            </a:schemeClr>
          </a:lnRef>
          <a:fillRef idx="1">
            <a:schemeClr val="accent1"/>
          </a:fillRef>
          <a:effectRef idx="0">
            <a:schemeClr val="accent1"/>
          </a:effectRef>
          <a:fontRef idx="minor"/>
        </p:style>
        <p:txBody>
          <a:bodyPr/>
          <a:lstStyle/>
          <a:p>
            <a:endParaRPr lang="ru-RU"/>
          </a:p>
        </p:txBody>
      </p:sp>
      <p:sp>
        <p:nvSpPr>
          <p:cNvPr id="8" name="Заголовок 1">
            <a:extLst>
              <a:ext uri="{FF2B5EF4-FFF2-40B4-BE49-F238E27FC236}">
                <a16:creationId xmlns:a16="http://schemas.microsoft.com/office/drawing/2014/main" id="{74DC6469-A063-2872-2A85-347B1A1C931A}"/>
              </a:ext>
            </a:extLst>
          </p:cNvPr>
          <p:cNvSpPr txBox="1">
            <a:spLocks/>
          </p:cNvSpPr>
          <p:nvPr/>
        </p:nvSpPr>
        <p:spPr>
          <a:xfrm>
            <a:off x="184298" y="-411144"/>
            <a:ext cx="8794387"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bg1"/>
                </a:solidFill>
                <a:latin typeface="+mn-lt"/>
              </a:rPr>
              <a:t>Comparison with other HEP experiments</a:t>
            </a:r>
            <a:endParaRPr lang="ru-RU" sz="4000" dirty="0">
              <a:solidFill>
                <a:schemeClr val="bg1"/>
              </a:solidFill>
              <a:latin typeface="+mn-lt"/>
            </a:endParaRPr>
          </a:p>
        </p:txBody>
      </p:sp>
      <p:pic>
        <p:nvPicPr>
          <p:cNvPr id="9" name="Рисунок 4">
            <a:extLst>
              <a:ext uri="{FF2B5EF4-FFF2-40B4-BE49-F238E27FC236}">
                <a16:creationId xmlns:a16="http://schemas.microsoft.com/office/drawing/2014/main" id="{C4A62D1C-AF60-9B26-46AF-201585D71FFC}"/>
              </a:ext>
            </a:extLst>
          </p:cNvPr>
          <p:cNvPicPr/>
          <p:nvPr/>
        </p:nvPicPr>
        <p:blipFill>
          <a:blip r:embed="rId3"/>
          <a:stretch/>
        </p:blipFill>
        <p:spPr>
          <a:xfrm>
            <a:off x="11169599" y="86685"/>
            <a:ext cx="960330" cy="694478"/>
          </a:xfrm>
          <a:prstGeom prst="rect">
            <a:avLst/>
          </a:prstGeom>
          <a:ln w="0">
            <a:noFill/>
          </a:ln>
        </p:spPr>
      </p:pic>
      <p:sp>
        <p:nvSpPr>
          <p:cNvPr id="11" name="TextBox 10">
            <a:extLst>
              <a:ext uri="{FF2B5EF4-FFF2-40B4-BE49-F238E27FC236}">
                <a16:creationId xmlns:a16="http://schemas.microsoft.com/office/drawing/2014/main" id="{D7269266-36BB-28D9-AA78-813A8206C4DC}"/>
              </a:ext>
            </a:extLst>
          </p:cNvPr>
          <p:cNvSpPr txBox="1"/>
          <p:nvPr/>
        </p:nvSpPr>
        <p:spPr>
          <a:xfrm>
            <a:off x="0" y="5290021"/>
            <a:ext cx="12192000" cy="1323439"/>
          </a:xfrm>
          <a:prstGeom prst="rect">
            <a:avLst/>
          </a:prstGeom>
          <a:noFill/>
        </p:spPr>
        <p:txBody>
          <a:bodyPr wrap="square">
            <a:spAutoFit/>
          </a:bodyPr>
          <a:lstStyle/>
          <a:p>
            <a:r>
              <a:rPr lang="en-US" sz="2000" dirty="0"/>
              <a:t>T</a:t>
            </a:r>
            <a:r>
              <a:rPr lang="ru-RU" sz="2000" dirty="0" err="1"/>
              <a:t>he</a:t>
            </a:r>
            <a:r>
              <a:rPr lang="ru-RU" sz="2000" dirty="0"/>
              <a:t> </a:t>
            </a:r>
            <a:r>
              <a:rPr lang="ru-RU" sz="2000" dirty="0" err="1"/>
              <a:t>general</a:t>
            </a:r>
            <a:r>
              <a:rPr lang="ru-RU" sz="2000" dirty="0"/>
              <a:t> FCS</a:t>
            </a:r>
            <a:r>
              <a:rPr lang="en-US" sz="2000" dirty="0"/>
              <a:t> was determined with </a:t>
            </a:r>
            <a:r>
              <a:rPr lang="ru-RU" sz="2000" dirty="0" err="1"/>
              <a:t>the</a:t>
            </a:r>
            <a:r>
              <a:rPr lang="ru-RU" sz="2000" dirty="0"/>
              <a:t> </a:t>
            </a:r>
            <a:r>
              <a:rPr lang="ru-RU" sz="2000" dirty="0" err="1"/>
              <a:t>following</a:t>
            </a:r>
            <a:r>
              <a:rPr lang="ru-RU" sz="2000" dirty="0"/>
              <a:t> </a:t>
            </a:r>
            <a:r>
              <a:rPr lang="ru-RU" sz="2000" dirty="0" err="1"/>
              <a:t>values</a:t>
            </a:r>
            <a:r>
              <a:rPr lang="ru-RU" sz="2000" dirty="0"/>
              <a:t> ​​</a:t>
            </a:r>
            <a:r>
              <a:rPr lang="ru-RU" sz="2000" dirty="0" err="1"/>
              <a:t>of</a:t>
            </a:r>
            <a:r>
              <a:rPr lang="ru-RU" sz="2000" dirty="0"/>
              <a:t> </a:t>
            </a:r>
            <a:r>
              <a:rPr lang="ru-RU" sz="2000" dirty="0" err="1"/>
              <a:t>the</a:t>
            </a:r>
            <a:r>
              <a:rPr lang="ru-RU" sz="2000" dirty="0"/>
              <a:t> </a:t>
            </a:r>
            <a:r>
              <a:rPr lang="ru-RU" sz="2000" dirty="0" err="1"/>
              <a:t>parameters</a:t>
            </a:r>
            <a:r>
              <a:rPr lang="ru-RU" sz="2000" dirty="0"/>
              <a:t>: A = 16.7697, γ=0.1462. </a:t>
            </a:r>
            <a:endParaRPr lang="en-US" sz="2000" dirty="0"/>
          </a:p>
          <a:p>
            <a:r>
              <a:rPr lang="en-US" sz="2000" dirty="0"/>
              <a:t>T</a:t>
            </a:r>
            <a:r>
              <a:rPr lang="ru-RU" sz="2000" dirty="0" err="1"/>
              <a:t>he</a:t>
            </a:r>
            <a:r>
              <a:rPr lang="ru-RU" sz="2000" dirty="0"/>
              <a:t> </a:t>
            </a:r>
            <a:r>
              <a:rPr lang="ru-RU" sz="2000" dirty="0" err="1"/>
              <a:t>maximum</a:t>
            </a:r>
            <a:r>
              <a:rPr lang="ru-RU" sz="2000" dirty="0"/>
              <a:t> </a:t>
            </a:r>
            <a:r>
              <a:rPr lang="ru-RU" sz="2000" dirty="0" err="1"/>
              <a:t>deviation</a:t>
            </a:r>
            <a:r>
              <a:rPr lang="ru-RU" sz="2000" dirty="0"/>
              <a:t> </a:t>
            </a:r>
            <a:r>
              <a:rPr lang="ru-RU" sz="2000" dirty="0" err="1"/>
              <a:t>of</a:t>
            </a:r>
            <a:r>
              <a:rPr lang="ru-RU" sz="2000" dirty="0"/>
              <a:t> </a:t>
            </a:r>
            <a:r>
              <a:rPr lang="ru-RU" sz="2000" dirty="0" err="1"/>
              <a:t>the</a:t>
            </a:r>
            <a:r>
              <a:rPr lang="ru-RU" sz="2000" dirty="0"/>
              <a:t> </a:t>
            </a:r>
            <a:r>
              <a:rPr lang="ru-RU" sz="2000" dirty="0" err="1"/>
              <a:t>states</a:t>
            </a:r>
            <a:r>
              <a:rPr lang="ru-RU" sz="2000" dirty="0"/>
              <a:t> </a:t>
            </a:r>
            <a:r>
              <a:rPr lang="ru-RU" sz="2000" dirty="0" err="1"/>
              <a:t>of</a:t>
            </a:r>
            <a:r>
              <a:rPr lang="ru-RU" sz="2000" dirty="0"/>
              <a:t> </a:t>
            </a:r>
            <a:r>
              <a:rPr lang="ru-RU" sz="2000" dirty="0" err="1"/>
              <a:t>all</a:t>
            </a:r>
            <a:r>
              <a:rPr lang="ru-RU" sz="2000" dirty="0"/>
              <a:t> </a:t>
            </a:r>
            <a:r>
              <a:rPr lang="ru-RU" sz="2000" dirty="0" err="1"/>
              <a:t>experiments</a:t>
            </a:r>
            <a:r>
              <a:rPr lang="ru-RU" sz="2000" dirty="0"/>
              <a:t> </a:t>
            </a:r>
            <a:r>
              <a:rPr lang="ru-RU" sz="2000" dirty="0" err="1"/>
              <a:t>from</a:t>
            </a:r>
            <a:r>
              <a:rPr lang="ru-RU" sz="2000" dirty="0"/>
              <a:t> </a:t>
            </a:r>
            <a:r>
              <a:rPr lang="ru-RU" sz="2000" dirty="0" err="1"/>
              <a:t>the</a:t>
            </a:r>
            <a:r>
              <a:rPr lang="ru-RU" sz="2000" dirty="0"/>
              <a:t> FCS </a:t>
            </a:r>
            <a:r>
              <a:rPr lang="ru-RU" sz="2000" dirty="0" err="1"/>
              <a:t>curve</a:t>
            </a:r>
            <a:r>
              <a:rPr lang="ru-RU" sz="2000" dirty="0"/>
              <a:t> </a:t>
            </a:r>
            <a:r>
              <a:rPr lang="ru-RU" sz="2000" dirty="0" err="1"/>
              <a:t>does</a:t>
            </a:r>
            <a:r>
              <a:rPr lang="ru-RU" sz="2000" dirty="0"/>
              <a:t> </a:t>
            </a:r>
            <a:r>
              <a:rPr lang="ru-RU" sz="2000" dirty="0" err="1"/>
              <a:t>not</a:t>
            </a:r>
            <a:r>
              <a:rPr lang="ru-RU" sz="2000" dirty="0"/>
              <a:t> </a:t>
            </a:r>
            <a:r>
              <a:rPr lang="ru-RU" sz="2000" dirty="0" err="1"/>
              <a:t>exceed</a:t>
            </a:r>
            <a:r>
              <a:rPr lang="ru-RU" sz="2000" dirty="0"/>
              <a:t> 1%. </a:t>
            </a:r>
            <a:endParaRPr lang="en-US" sz="2000" dirty="0"/>
          </a:p>
          <a:p>
            <a:endParaRPr lang="en-US" sz="2000" dirty="0"/>
          </a:p>
          <a:p>
            <a:r>
              <a:rPr lang="ru-RU" sz="2000" dirty="0" err="1"/>
              <a:t>This</a:t>
            </a:r>
            <a:r>
              <a:rPr lang="ru-RU" sz="2000" dirty="0"/>
              <a:t> </a:t>
            </a:r>
            <a:r>
              <a:rPr lang="ru-RU" sz="2000" dirty="0" err="1"/>
              <a:t>means</a:t>
            </a:r>
            <a:r>
              <a:rPr lang="ru-RU" sz="2000" dirty="0"/>
              <a:t> </a:t>
            </a:r>
            <a:r>
              <a:rPr lang="ru-RU" sz="2000" dirty="0" err="1"/>
              <a:t>that</a:t>
            </a:r>
            <a:r>
              <a:rPr lang="ru-RU" sz="2000" dirty="0"/>
              <a:t> </a:t>
            </a:r>
            <a:r>
              <a:rPr lang="ru-RU" sz="2000" dirty="0" err="1"/>
              <a:t>the</a:t>
            </a:r>
            <a:r>
              <a:rPr lang="ru-RU" sz="2000" dirty="0"/>
              <a:t> </a:t>
            </a:r>
            <a:r>
              <a:rPr lang="ru-RU" sz="2000" dirty="0" err="1"/>
              <a:t>mathematical</a:t>
            </a:r>
            <a:r>
              <a:rPr lang="ru-RU" sz="2000" dirty="0"/>
              <a:t> </a:t>
            </a:r>
            <a:r>
              <a:rPr lang="ru-RU" sz="2000" dirty="0" err="1"/>
              <a:t>model</a:t>
            </a:r>
            <a:r>
              <a:rPr lang="ru-RU" sz="2000" dirty="0"/>
              <a:t> </a:t>
            </a:r>
            <a:r>
              <a:rPr lang="ru-RU" sz="2000" dirty="0" err="1"/>
              <a:t>of</a:t>
            </a:r>
            <a:r>
              <a:rPr lang="ru-RU" sz="2000" dirty="0"/>
              <a:t> </a:t>
            </a:r>
            <a:r>
              <a:rPr lang="ru-RU" sz="2000" dirty="0" err="1"/>
              <a:t>the</a:t>
            </a:r>
            <a:r>
              <a:rPr lang="ru-RU" sz="2000" dirty="0"/>
              <a:t> </a:t>
            </a:r>
            <a:r>
              <a:rPr lang="ru-RU" sz="2000" b="1" dirty="0"/>
              <a:t>FT </a:t>
            </a:r>
            <a:r>
              <a:rPr lang="ru-RU" sz="2000" b="1" dirty="0" err="1"/>
              <a:t>describes</a:t>
            </a:r>
            <a:r>
              <a:rPr lang="ru-RU" sz="2000" b="1" dirty="0"/>
              <a:t> </a:t>
            </a:r>
            <a:r>
              <a:rPr lang="ru-RU" sz="2000" b="1" dirty="0" err="1"/>
              <a:t>well</a:t>
            </a:r>
            <a:r>
              <a:rPr lang="ru-RU" sz="2000" b="1" dirty="0"/>
              <a:t> </a:t>
            </a:r>
            <a:r>
              <a:rPr lang="ru-RU" sz="2000" b="1" dirty="0" err="1"/>
              <a:t>all</a:t>
            </a:r>
            <a:r>
              <a:rPr lang="ru-RU" sz="2000" b="1" dirty="0"/>
              <a:t> </a:t>
            </a:r>
            <a:r>
              <a:rPr lang="ru-RU" sz="2000" b="1" dirty="0" err="1"/>
              <a:t>the</a:t>
            </a:r>
            <a:r>
              <a:rPr lang="ru-RU" sz="2000" b="1" dirty="0"/>
              <a:t> </a:t>
            </a:r>
            <a:r>
              <a:rPr lang="ru-RU" sz="2000" b="1" dirty="0" err="1"/>
              <a:t>experimental</a:t>
            </a:r>
            <a:r>
              <a:rPr lang="ru-RU" sz="2000" b="1" dirty="0"/>
              <a:t> </a:t>
            </a:r>
            <a:r>
              <a:rPr lang="ru-RU" sz="2000" b="1" dirty="0" err="1"/>
              <a:t>data</a:t>
            </a:r>
            <a:r>
              <a:rPr lang="ru-RU" sz="2000" b="1" dirty="0"/>
              <a:t> </a:t>
            </a:r>
            <a:r>
              <a:rPr lang="ru-RU" sz="2000" dirty="0" err="1"/>
              <a:t>we</a:t>
            </a:r>
            <a:r>
              <a:rPr lang="ru-RU" sz="2000" dirty="0"/>
              <a:t> </a:t>
            </a:r>
            <a:r>
              <a:rPr lang="ru-RU" sz="2000" dirty="0" err="1"/>
              <a:t>have</a:t>
            </a:r>
            <a:r>
              <a:rPr lang="ru-RU" sz="2000" dirty="0"/>
              <a:t> </a:t>
            </a:r>
            <a:r>
              <a:rPr lang="ru-RU" sz="2000" dirty="0" err="1"/>
              <a:t>considered</a:t>
            </a:r>
            <a:r>
              <a:rPr lang="ru-RU" sz="2000" dirty="0"/>
              <a:t>.</a:t>
            </a:r>
          </a:p>
        </p:txBody>
      </p:sp>
      <p:sp>
        <p:nvSpPr>
          <p:cNvPr id="12" name="TextBox 11">
            <a:extLst>
              <a:ext uri="{FF2B5EF4-FFF2-40B4-BE49-F238E27FC236}">
                <a16:creationId xmlns:a16="http://schemas.microsoft.com/office/drawing/2014/main" id="{BE1A041D-6C6B-446C-22FD-3BE5B07228B6}"/>
              </a:ext>
            </a:extLst>
          </p:cNvPr>
          <p:cNvSpPr txBox="1"/>
          <p:nvPr/>
        </p:nvSpPr>
        <p:spPr>
          <a:xfrm>
            <a:off x="2412449" y="4627366"/>
            <a:ext cx="6585098" cy="369332"/>
          </a:xfrm>
          <a:prstGeom prst="rect">
            <a:avLst/>
          </a:prstGeom>
          <a:noFill/>
        </p:spPr>
        <p:txBody>
          <a:bodyPr wrap="square" rtlCol="0">
            <a:spAutoFit/>
          </a:bodyPr>
          <a:lstStyle/>
          <a:p>
            <a:r>
              <a:rPr lang="en-US" dirty="0"/>
              <a:t>General fractal equation of state (FCS) for all considered experiments </a:t>
            </a:r>
            <a:endParaRPr lang="ru-RU" dirty="0"/>
          </a:p>
        </p:txBody>
      </p:sp>
      <p:sp>
        <p:nvSpPr>
          <p:cNvPr id="13" name="Номер слайда 5">
            <a:extLst>
              <a:ext uri="{FF2B5EF4-FFF2-40B4-BE49-F238E27FC236}">
                <a16:creationId xmlns:a16="http://schemas.microsoft.com/office/drawing/2014/main" id="{53AA73C5-957F-09D2-C296-252EB2472D40}"/>
              </a:ext>
            </a:extLst>
          </p:cNvPr>
          <p:cNvSpPr>
            <a:spLocks noGrp="1"/>
          </p:cNvSpPr>
          <p:nvPr>
            <p:ph type="sldNum" sz="quarter" idx="12"/>
          </p:nvPr>
        </p:nvSpPr>
        <p:spPr>
          <a:xfrm>
            <a:off x="9326525" y="6430897"/>
            <a:ext cx="2743200" cy="365125"/>
          </a:xfrm>
        </p:spPr>
        <p:txBody>
          <a:bodyPr/>
          <a:lstStyle/>
          <a:p>
            <a:fld id="{442AF659-9C72-4E39-B421-CC6A36AAE028}" type="slidenum">
              <a:rPr lang="ru-RU" smtClean="0"/>
              <a:t>9</a:t>
            </a:fld>
            <a:endParaRPr lang="ru-RU"/>
          </a:p>
        </p:txBody>
      </p:sp>
    </p:spTree>
    <p:extLst>
      <p:ext uri="{BB962C8B-B14F-4D97-AF65-F5344CB8AC3E}">
        <p14:creationId xmlns:p14="http://schemas.microsoft.com/office/powerpoint/2010/main" val="352892789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8899</TotalTime>
  <Words>1264</Words>
  <Application>Microsoft Office PowerPoint</Application>
  <PresentationFormat>Широкоэкранный</PresentationFormat>
  <Paragraphs>113</Paragraphs>
  <Slides>9</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Cambria Math</vt:lpstr>
      <vt:lpstr>Times New Roman</vt:lpstr>
      <vt:lpstr>Тема Office</vt:lpstr>
      <vt:lpstr>Acrobat 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Цветков Илья Викторович</dc:creator>
  <cp:lastModifiedBy>Николай Войтишин</cp:lastModifiedBy>
  <cp:revision>23</cp:revision>
  <dcterms:created xsi:type="dcterms:W3CDTF">2024-10-10T21:46:45Z</dcterms:created>
  <dcterms:modified xsi:type="dcterms:W3CDTF">2024-10-22T05:53:49Z</dcterms:modified>
</cp:coreProperties>
</file>