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4"/>
  </p:notesMasterIdLst>
  <p:handoutMasterIdLst>
    <p:handoutMasterId r:id="rId25"/>
  </p:handoutMasterIdLst>
  <p:sldIdLst>
    <p:sldId id="256" r:id="rId2"/>
    <p:sldId id="430" r:id="rId3"/>
    <p:sldId id="465" r:id="rId4"/>
    <p:sldId id="472" r:id="rId5"/>
    <p:sldId id="464" r:id="rId6"/>
    <p:sldId id="460" r:id="rId7"/>
    <p:sldId id="461" r:id="rId8"/>
    <p:sldId id="462" r:id="rId9"/>
    <p:sldId id="466" r:id="rId10"/>
    <p:sldId id="467" r:id="rId11"/>
    <p:sldId id="468" r:id="rId12"/>
    <p:sldId id="469" r:id="rId13"/>
    <p:sldId id="470" r:id="rId14"/>
    <p:sldId id="471" r:id="rId15"/>
    <p:sldId id="451" r:id="rId16"/>
    <p:sldId id="452" r:id="rId17"/>
    <p:sldId id="444" r:id="rId18"/>
    <p:sldId id="454" r:id="rId19"/>
    <p:sldId id="455" r:id="rId20"/>
    <p:sldId id="457" r:id="rId21"/>
    <p:sldId id="448" r:id="rId22"/>
    <p:sldId id="473" r:id="rId23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5A3DBA9-5AD7-46F6-BDA1-1845D0A06FFE}">
          <p14:sldIdLst>
            <p14:sldId id="256"/>
          </p14:sldIdLst>
        </p14:section>
        <p14:section name="Раздел без заголовка" id="{C353D660-E022-4A1E-833E-097B0F49A5A1}">
          <p14:sldIdLst>
            <p14:sldId id="430"/>
            <p14:sldId id="465"/>
            <p14:sldId id="472"/>
            <p14:sldId id="464"/>
            <p14:sldId id="460"/>
            <p14:sldId id="461"/>
            <p14:sldId id="462"/>
            <p14:sldId id="466"/>
            <p14:sldId id="467"/>
            <p14:sldId id="468"/>
            <p14:sldId id="469"/>
            <p14:sldId id="470"/>
            <p14:sldId id="471"/>
            <p14:sldId id="451"/>
            <p14:sldId id="452"/>
            <p14:sldId id="444"/>
            <p14:sldId id="454"/>
            <p14:sldId id="455"/>
            <p14:sldId id="457"/>
            <p14:sldId id="448"/>
            <p14:sldId id="4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385DD"/>
    <a:srgbClr val="006600"/>
    <a:srgbClr val="006C31"/>
    <a:srgbClr val="E1D5E7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7" autoAdjust="0"/>
    <p:restoredTop sz="82483" autoAdjust="0"/>
  </p:normalViewPr>
  <p:slideViewPr>
    <p:cSldViewPr>
      <p:cViewPr varScale="1">
        <p:scale>
          <a:sx n="95" d="100"/>
          <a:sy n="95" d="100"/>
        </p:scale>
        <p:origin x="224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22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5" d="100"/>
          <a:sy n="45" d="100"/>
        </p:scale>
        <p:origin x="2835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1223A4-C6B7-49C1-9B85-1BBA9E1E127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A1A7E0-1927-49D4-911E-522169D8E59A}">
      <dgm:prSet/>
      <dgm:spPr/>
      <dgm:t>
        <a:bodyPr/>
        <a:lstStyle/>
        <a:p>
          <a:pPr rtl="0"/>
          <a:r>
            <a:rPr lang="en-US" dirty="0" smtClean="0">
              <a:solidFill>
                <a:srgbClr val="FF0000"/>
              </a:solidFill>
            </a:rPr>
            <a:t>bmn-config-w1-he.jinr</a:t>
          </a:r>
          <a:endParaRPr lang="ru-RU" dirty="0">
            <a:solidFill>
              <a:srgbClr val="FF0000"/>
            </a:solidFill>
          </a:endParaRPr>
        </a:p>
      </dgm:t>
    </dgm:pt>
    <dgm:pt modelId="{595BEBFF-9310-4168-A67F-7C9C342AE689}" type="parTrans" cxnId="{BC69092A-7F30-4C64-9860-8AA29B37C5B5}">
      <dgm:prSet/>
      <dgm:spPr/>
      <dgm:t>
        <a:bodyPr/>
        <a:lstStyle/>
        <a:p>
          <a:endParaRPr lang="ru-RU"/>
        </a:p>
      </dgm:t>
    </dgm:pt>
    <dgm:pt modelId="{5E395754-D0A7-4438-8A98-C55B8DCB79C1}" type="sibTrans" cxnId="{BC69092A-7F30-4C64-9860-8AA29B37C5B5}">
      <dgm:prSet/>
      <dgm:spPr/>
      <dgm:t>
        <a:bodyPr/>
        <a:lstStyle/>
        <a:p>
          <a:endParaRPr lang="ru-RU"/>
        </a:p>
      </dgm:t>
    </dgm:pt>
    <dgm:pt modelId="{17CE960E-3FD9-43C6-9624-3114F22964BA}" type="pres">
      <dgm:prSet presAssocID="{791223A4-C6B7-49C1-9B85-1BBA9E1E127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33E63E-BC08-425F-901A-A8578F3C06A1}" type="pres">
      <dgm:prSet presAssocID="{C8A1A7E0-1927-49D4-911E-522169D8E59A}" presName="circ1TxSh" presStyleLbl="vennNode1" presStyleIdx="0" presStyleCnt="1" custScaleX="345537" custLinFactNeighborX="-14401" custLinFactNeighborY="-15597"/>
      <dgm:spPr/>
      <dgm:t>
        <a:bodyPr/>
        <a:lstStyle/>
        <a:p>
          <a:endParaRPr lang="ru-RU"/>
        </a:p>
      </dgm:t>
    </dgm:pt>
  </dgm:ptLst>
  <dgm:cxnLst>
    <dgm:cxn modelId="{BC69092A-7F30-4C64-9860-8AA29B37C5B5}" srcId="{791223A4-C6B7-49C1-9B85-1BBA9E1E1275}" destId="{C8A1A7E0-1927-49D4-911E-522169D8E59A}" srcOrd="0" destOrd="0" parTransId="{595BEBFF-9310-4168-A67F-7C9C342AE689}" sibTransId="{5E395754-D0A7-4438-8A98-C55B8DCB79C1}"/>
    <dgm:cxn modelId="{BC6769EE-3BD3-4AED-B739-4495391660E4}" type="presOf" srcId="{C8A1A7E0-1927-49D4-911E-522169D8E59A}" destId="{8133E63E-BC08-425F-901A-A8578F3C06A1}" srcOrd="0" destOrd="0" presId="urn:microsoft.com/office/officeart/2005/8/layout/venn1"/>
    <dgm:cxn modelId="{BF30F0FE-22F2-4F9E-B832-A2DCC3465136}" type="presOf" srcId="{791223A4-C6B7-49C1-9B85-1BBA9E1E1275}" destId="{17CE960E-3FD9-43C6-9624-3114F22964BA}" srcOrd="0" destOrd="0" presId="urn:microsoft.com/office/officeart/2005/8/layout/venn1"/>
    <dgm:cxn modelId="{494DC470-50EB-47D9-B64A-AD84C99D432E}" type="presParOf" srcId="{17CE960E-3FD9-43C6-9624-3114F22964BA}" destId="{8133E63E-BC08-425F-901A-A8578F3C06A1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622BBB-87EA-4DA1-B413-5D04D8E2768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9A11CF-2AED-49B3-9602-B5C13251A3CA}">
      <dgm:prSet/>
      <dgm:spPr/>
      <dgm:t>
        <a:bodyPr/>
        <a:lstStyle/>
        <a:p>
          <a:pPr rtl="0"/>
          <a:r>
            <a:rPr lang="en-US" dirty="0" err="1" smtClean="0">
              <a:solidFill>
                <a:srgbClr val="FF0000"/>
              </a:solidFill>
            </a:rPr>
            <a:t>bmn-config-he.jinr</a:t>
          </a:r>
          <a:endParaRPr lang="ru-RU" dirty="0">
            <a:solidFill>
              <a:srgbClr val="FF0000"/>
            </a:solidFill>
          </a:endParaRPr>
        </a:p>
      </dgm:t>
    </dgm:pt>
    <dgm:pt modelId="{81553841-77E8-4B9C-92A1-F5A61B7164A1}" type="parTrans" cxnId="{5659164B-B46D-4AB2-B5D0-B579E944F538}">
      <dgm:prSet/>
      <dgm:spPr/>
      <dgm:t>
        <a:bodyPr/>
        <a:lstStyle/>
        <a:p>
          <a:endParaRPr lang="ru-RU"/>
        </a:p>
      </dgm:t>
    </dgm:pt>
    <dgm:pt modelId="{E719D311-9388-4CEE-B692-F0732696EED8}" type="sibTrans" cxnId="{5659164B-B46D-4AB2-B5D0-B579E944F538}">
      <dgm:prSet/>
      <dgm:spPr/>
      <dgm:t>
        <a:bodyPr/>
        <a:lstStyle/>
        <a:p>
          <a:endParaRPr lang="ru-RU"/>
        </a:p>
      </dgm:t>
    </dgm:pt>
    <dgm:pt modelId="{93201A6E-EF2B-4C01-86EF-BAB911780C36}" type="pres">
      <dgm:prSet presAssocID="{7D622BBB-87EA-4DA1-B413-5D04D8E2768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735781-CB1C-43CC-A34A-091A52A2B6FD}" type="pres">
      <dgm:prSet presAssocID="{999A11CF-2AED-49B3-9602-B5C13251A3CA}" presName="circ1TxSh" presStyleLbl="vennNode1" presStyleIdx="0" presStyleCnt="1" custScaleX="278362" custLinFactNeighborX="1796" custLinFactNeighborY="-93585"/>
      <dgm:spPr/>
      <dgm:t>
        <a:bodyPr/>
        <a:lstStyle/>
        <a:p>
          <a:endParaRPr lang="ru-RU"/>
        </a:p>
      </dgm:t>
    </dgm:pt>
  </dgm:ptLst>
  <dgm:cxnLst>
    <dgm:cxn modelId="{5659164B-B46D-4AB2-B5D0-B579E944F538}" srcId="{7D622BBB-87EA-4DA1-B413-5D04D8E2768F}" destId="{999A11CF-2AED-49B3-9602-B5C13251A3CA}" srcOrd="0" destOrd="0" parTransId="{81553841-77E8-4B9C-92A1-F5A61B7164A1}" sibTransId="{E719D311-9388-4CEE-B692-F0732696EED8}"/>
    <dgm:cxn modelId="{CFBD767A-3B3D-4156-A9D4-652A2C7568CA}" type="presOf" srcId="{7D622BBB-87EA-4DA1-B413-5D04D8E2768F}" destId="{93201A6E-EF2B-4C01-86EF-BAB911780C36}" srcOrd="0" destOrd="0" presId="urn:microsoft.com/office/officeart/2005/8/layout/venn1"/>
    <dgm:cxn modelId="{121DC390-9C2B-47CA-B412-C0D951A05D51}" type="presOf" srcId="{999A11CF-2AED-49B3-9602-B5C13251A3CA}" destId="{E6735781-CB1C-43CC-A34A-091A52A2B6FD}" srcOrd="0" destOrd="0" presId="urn:microsoft.com/office/officeart/2005/8/layout/venn1"/>
    <dgm:cxn modelId="{CDF5115E-1C49-49F1-AABB-CBA1AFA0D220}" type="presParOf" srcId="{93201A6E-EF2B-4C01-86EF-BAB911780C36}" destId="{E6735781-CB1C-43CC-A34A-091A52A2B6F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622BBB-87EA-4DA1-B413-5D04D8E2768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9A11CF-2AED-49B3-9602-B5C13251A3CA}">
      <dgm:prSet/>
      <dgm:spPr/>
      <dgm:t>
        <a:bodyPr/>
        <a:lstStyle/>
        <a:p>
          <a:pPr rtl="0"/>
          <a:r>
            <a:rPr lang="en-US" dirty="0" err="1" smtClean="0">
              <a:solidFill>
                <a:srgbClr val="FF0000"/>
              </a:solidFill>
            </a:rPr>
            <a:t>bmn-config-he.jinr</a:t>
          </a:r>
          <a:endParaRPr lang="ru-RU" dirty="0">
            <a:solidFill>
              <a:srgbClr val="FF0000"/>
            </a:solidFill>
          </a:endParaRPr>
        </a:p>
      </dgm:t>
    </dgm:pt>
    <dgm:pt modelId="{81553841-77E8-4B9C-92A1-F5A61B7164A1}" type="parTrans" cxnId="{5659164B-B46D-4AB2-B5D0-B579E944F538}">
      <dgm:prSet/>
      <dgm:spPr/>
      <dgm:t>
        <a:bodyPr/>
        <a:lstStyle/>
        <a:p>
          <a:endParaRPr lang="ru-RU"/>
        </a:p>
      </dgm:t>
    </dgm:pt>
    <dgm:pt modelId="{E719D311-9388-4CEE-B692-F0732696EED8}" type="sibTrans" cxnId="{5659164B-B46D-4AB2-B5D0-B579E944F538}">
      <dgm:prSet/>
      <dgm:spPr/>
      <dgm:t>
        <a:bodyPr/>
        <a:lstStyle/>
        <a:p>
          <a:endParaRPr lang="ru-RU"/>
        </a:p>
      </dgm:t>
    </dgm:pt>
    <dgm:pt modelId="{93201A6E-EF2B-4C01-86EF-BAB911780C36}" type="pres">
      <dgm:prSet presAssocID="{7D622BBB-87EA-4DA1-B413-5D04D8E2768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735781-CB1C-43CC-A34A-091A52A2B6FD}" type="pres">
      <dgm:prSet presAssocID="{999A11CF-2AED-49B3-9602-B5C13251A3CA}" presName="circ1TxSh" presStyleLbl="vennNode1" presStyleIdx="0" presStyleCnt="1" custScaleX="278362" custLinFactNeighborX="1796" custLinFactNeighborY="-93585"/>
      <dgm:spPr/>
      <dgm:t>
        <a:bodyPr/>
        <a:lstStyle/>
        <a:p>
          <a:endParaRPr lang="ru-RU"/>
        </a:p>
      </dgm:t>
    </dgm:pt>
  </dgm:ptLst>
  <dgm:cxnLst>
    <dgm:cxn modelId="{5659164B-B46D-4AB2-B5D0-B579E944F538}" srcId="{7D622BBB-87EA-4DA1-B413-5D04D8E2768F}" destId="{999A11CF-2AED-49B3-9602-B5C13251A3CA}" srcOrd="0" destOrd="0" parTransId="{81553841-77E8-4B9C-92A1-F5A61B7164A1}" sibTransId="{E719D311-9388-4CEE-B692-F0732696EED8}"/>
    <dgm:cxn modelId="{8E46FFD4-4AB5-45F5-9691-4948C37A35C3}" type="presOf" srcId="{999A11CF-2AED-49B3-9602-B5C13251A3CA}" destId="{E6735781-CB1C-43CC-A34A-091A52A2B6FD}" srcOrd="0" destOrd="0" presId="urn:microsoft.com/office/officeart/2005/8/layout/venn1"/>
    <dgm:cxn modelId="{C5726EF4-23C8-495E-8075-075DFE8C0268}" type="presOf" srcId="{7D622BBB-87EA-4DA1-B413-5D04D8E2768F}" destId="{93201A6E-EF2B-4C01-86EF-BAB911780C36}" srcOrd="0" destOrd="0" presId="urn:microsoft.com/office/officeart/2005/8/layout/venn1"/>
    <dgm:cxn modelId="{B1EF5617-3FF3-43BE-8E4C-25FAD047A6B7}" type="presParOf" srcId="{93201A6E-EF2B-4C01-86EF-BAB911780C36}" destId="{E6735781-CB1C-43CC-A34A-091A52A2B6F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622BBB-87EA-4DA1-B413-5D04D8E2768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9A11CF-2AED-49B3-9602-B5C13251A3CA}">
      <dgm:prSet/>
      <dgm:spPr/>
      <dgm:t>
        <a:bodyPr/>
        <a:lstStyle/>
        <a:p>
          <a:pPr rtl="0"/>
          <a:r>
            <a:rPr lang="en-US" dirty="0" err="1" smtClean="0">
              <a:solidFill>
                <a:srgbClr val="FF0000"/>
              </a:solidFill>
            </a:rPr>
            <a:t>bmn-config-he.jinr</a:t>
          </a:r>
          <a:endParaRPr lang="ru-RU" dirty="0">
            <a:solidFill>
              <a:srgbClr val="FF0000"/>
            </a:solidFill>
          </a:endParaRPr>
        </a:p>
      </dgm:t>
    </dgm:pt>
    <dgm:pt modelId="{81553841-77E8-4B9C-92A1-F5A61B7164A1}" type="parTrans" cxnId="{5659164B-B46D-4AB2-B5D0-B579E944F538}">
      <dgm:prSet/>
      <dgm:spPr/>
      <dgm:t>
        <a:bodyPr/>
        <a:lstStyle/>
        <a:p>
          <a:endParaRPr lang="ru-RU"/>
        </a:p>
      </dgm:t>
    </dgm:pt>
    <dgm:pt modelId="{E719D311-9388-4CEE-B692-F0732696EED8}" type="sibTrans" cxnId="{5659164B-B46D-4AB2-B5D0-B579E944F538}">
      <dgm:prSet/>
      <dgm:spPr/>
      <dgm:t>
        <a:bodyPr/>
        <a:lstStyle/>
        <a:p>
          <a:endParaRPr lang="ru-RU"/>
        </a:p>
      </dgm:t>
    </dgm:pt>
    <dgm:pt modelId="{93201A6E-EF2B-4C01-86EF-BAB911780C36}" type="pres">
      <dgm:prSet presAssocID="{7D622BBB-87EA-4DA1-B413-5D04D8E2768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735781-CB1C-43CC-A34A-091A52A2B6FD}" type="pres">
      <dgm:prSet presAssocID="{999A11CF-2AED-49B3-9602-B5C13251A3CA}" presName="circ1TxSh" presStyleLbl="vennNode1" presStyleIdx="0" presStyleCnt="1" custScaleX="278362" custLinFactNeighborX="1796" custLinFactNeighborY="-93585"/>
      <dgm:spPr/>
      <dgm:t>
        <a:bodyPr/>
        <a:lstStyle/>
        <a:p>
          <a:endParaRPr lang="ru-RU"/>
        </a:p>
      </dgm:t>
    </dgm:pt>
  </dgm:ptLst>
  <dgm:cxnLst>
    <dgm:cxn modelId="{5659164B-B46D-4AB2-B5D0-B579E944F538}" srcId="{7D622BBB-87EA-4DA1-B413-5D04D8E2768F}" destId="{999A11CF-2AED-49B3-9602-B5C13251A3CA}" srcOrd="0" destOrd="0" parTransId="{81553841-77E8-4B9C-92A1-F5A61B7164A1}" sibTransId="{E719D311-9388-4CEE-B692-F0732696EED8}"/>
    <dgm:cxn modelId="{73C0460E-CF1E-4C29-9EB5-49BC9204D2BA}" type="presOf" srcId="{7D622BBB-87EA-4DA1-B413-5D04D8E2768F}" destId="{93201A6E-EF2B-4C01-86EF-BAB911780C36}" srcOrd="0" destOrd="0" presId="urn:microsoft.com/office/officeart/2005/8/layout/venn1"/>
    <dgm:cxn modelId="{BD7E63DB-38D3-4DA2-9501-9C0C3F438ABF}" type="presOf" srcId="{999A11CF-2AED-49B3-9602-B5C13251A3CA}" destId="{E6735781-CB1C-43CC-A34A-091A52A2B6FD}" srcOrd="0" destOrd="0" presId="urn:microsoft.com/office/officeart/2005/8/layout/venn1"/>
    <dgm:cxn modelId="{AAC7F8BA-C834-44EA-B0C9-2CE5C88E578A}" type="presParOf" srcId="{93201A6E-EF2B-4C01-86EF-BAB911780C36}" destId="{E6735781-CB1C-43CC-A34A-091A52A2B6F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4A346-A256-45F9-962A-F5B19A946E48}" type="datetimeFigureOut">
              <a:rPr lang="ru-RU" smtClean="0"/>
              <a:pPr/>
              <a:t>19.10.2024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Elena Akishina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C11ED-EA0C-47B7-A3F8-56772683E3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1677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r">
              <a:defRPr sz="1200"/>
            </a:lvl1pPr>
          </a:lstStyle>
          <a:p>
            <a:fld id="{9EEFB29E-9601-4413-B1D1-1DABDC3E385F}" type="datetimeFigureOut">
              <a:rPr lang="ru-RU" smtClean="0"/>
              <a:pPr/>
              <a:t>19.10.2024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82" tIns="45441" rIns="90882" bIns="4544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0882" tIns="45441" rIns="90882" bIns="4544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l">
              <a:defRPr sz="1200"/>
            </a:lvl1pPr>
          </a:lstStyle>
          <a:p>
            <a:r>
              <a:rPr lang="en-US"/>
              <a:t>Elena Akishina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r">
              <a:defRPr sz="1200"/>
            </a:lvl1pPr>
          </a:lstStyle>
          <a:p>
            <a:fld id="{F191C030-74A4-4BC9-A343-D0F3A588AB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595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1C030-74A4-4BC9-A343-D0F3A588ABB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78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0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set of various configuration hardware parameters </a:t>
            </a:r>
          </a:p>
          <a:p>
            <a:pPr lvl="2"/>
            <a:r>
              <a:rPr lang="en-US" sz="20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required for setting the detectors into operation modes (like working voltage)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1C030-74A4-4BC9-A343-D0F3A588ABB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256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1C030-74A4-4BC9-A343-D0F3A588ABB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891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1C030-74A4-4BC9-A343-D0F3A588ABB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071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1C030-74A4-4BC9-A343-D0F3A588ABBC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461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1C030-74A4-4BC9-A343-D0F3A588ABBC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482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100" b="1" i="0" baseline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r>
              <a:rPr lang="ru-RU" smtClean="0"/>
              <a:t>9-13 July 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lang="en-US" sz="1100" b="1" i="0" baseline="0" smtClean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</a:defRPr>
            </a:lvl1pPr>
          </a:lstStyle>
          <a:p>
            <a:r>
              <a:rPr lang="en-US" smtClean="0"/>
              <a:t>BM@N, 8th Collab Meeting, 02-09 Oct, 2021 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 b="1" i="0" baseline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fld id="{6CCFD2FA-9CD9-4A8C-9657-37709E421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8714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9-13 July 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BM@N, 8th Collab Meeting, 02-09 Oct, 2021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219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9-13 July 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BM@N, 8th Collab Meeting, 02-09 Oct, 2021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813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9-13 July 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BM@N, 8th Collab Meeting, 02-09 Oct, 2021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559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9-13 July 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BM@N, 8th Collab Meeting, 02-09 Oct, 2021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311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9-13 July 2018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BM@N, 8th Collab Meeting, 02-09 Oct, 2021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06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9-13 July 2018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BM@N, 8th Collab Meeting, 02-09 Oct, 2021 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070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9-13 July 2018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BM@N, 8th Collab Meeting, 02-09 Oct, 2021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143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9-13 July 2018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BM@N, 8th Collab Meeting, 02-09 Oct, 2021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2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9-13 July 2018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BM@N, 8th Collab Meeting, 02-09 Oct, 2021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887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9-13 July 2018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BM@N, 8th Collab Meeting, 02-09 Oct, 2021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921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13">
            <a:alphaModFix amt="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3668C-1D03-4606-BB8C-B3075B64DB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531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ndico-hlit.jinr.ru/event/129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-hlit.jinr.ru/event/129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indico-hlit.jinr.ru/event/129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indico-hlit.jinr.ru/event/129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indico-hlit.jinr.ru/event/129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indico-hlit.jinr.ru/event/129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indico-hlit.jinr.ru/event/129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indico-hlit.jinr.ru/event/129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indico-hlit.jinr.ru/event/129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indico-hlit.jinr.ru/event/129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-hlit.jinr.ru/event/129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indico-hlit.jinr.ru/event/129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-hlit.jinr.ru/event/129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-hlit.jinr.ru/event/129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-hlit.jinr.ru/event/129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-hlit.jinr.ru/event/129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7.emf"/><Relationship Id="rId21" Type="http://schemas.openxmlformats.org/officeDocument/2006/relationships/diagramQuickStyle" Target="../diagrams/quickStyle4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hyperlink" Target="https://indico-hlit.jinr.ru/event/129/" TargetMode="External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s://indico-hlit.jinr.ru/event/129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s://indico-hlit.jinr.ru/event/129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s://indico-hlit.jinr.ru/event/129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-hlit.jinr.ru/event/129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00723" y="260648"/>
            <a:ext cx="7848872" cy="2088232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Production of the Configuration Information system for the BM@N experiment</a:t>
            </a:r>
            <a:endParaRPr lang="en-US" sz="3600" b="1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323528" y="2348880"/>
            <a:ext cx="8426067" cy="3377312"/>
          </a:xfrm>
        </p:spPr>
        <p:txBody>
          <a:bodyPr>
            <a:normAutofit lnSpcReduction="10000"/>
          </a:bodyPr>
          <a:lstStyle/>
          <a:p>
            <a:r>
              <a:rPr lang="en-US" altLang="ru-RU" sz="2400" b="1" i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Evgeny</a:t>
            </a:r>
            <a:r>
              <a:rPr lang="en-US" altLang="ru-RU" sz="2400" b="1" i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Alexandrov</a:t>
            </a:r>
            <a:r>
              <a:rPr lang="en-US" sz="1600" baseline="30000" dirty="0" smtClean="0">
                <a:solidFill>
                  <a:schemeClr val="tx2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ru-RU" sz="2400" b="1" i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400" b="1" i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Igor Alexandrov</a:t>
            </a:r>
            <a:r>
              <a:rPr lang="en-US" sz="1600" baseline="30000" dirty="0" smtClean="0">
                <a:solidFill>
                  <a:schemeClr val="tx2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ru-RU" sz="2400" b="1" i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400" b="1" i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Alexander Chebotov</a:t>
            </a:r>
            <a:r>
              <a:rPr lang="en-US" sz="2400" baseline="30000" dirty="0" smtClean="0">
                <a:solidFill>
                  <a:schemeClr val="tx2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ru-RU" sz="3600" b="1" i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400" b="1" i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Irina Filozova</a:t>
            </a:r>
            <a:r>
              <a:rPr lang="en-US" baseline="30000" dirty="0" smtClean="0">
                <a:solidFill>
                  <a:schemeClr val="tx2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ru-RU" sz="2400" b="1" i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400" b="1" i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Konstantin Gertsenberger</a:t>
            </a:r>
            <a:r>
              <a:rPr lang="en-US" baseline="30000" dirty="0" smtClean="0">
                <a:solidFill>
                  <a:schemeClr val="tx2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ru-RU" sz="2400" b="1" i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altLang="ru-RU" sz="2400" b="1" i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Daria Priakhina</a:t>
            </a:r>
            <a:r>
              <a:rPr lang="en-US" baseline="30000" dirty="0" smtClean="0">
                <a:solidFill>
                  <a:schemeClr val="tx2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ru-RU" sz="2400" b="1" i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400" b="1" i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Ilya </a:t>
            </a:r>
            <a:r>
              <a:rPr lang="en-US" altLang="ru-RU" sz="2400" b="1" i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Romanov</a:t>
            </a:r>
            <a:r>
              <a:rPr lang="en-US" baseline="30000" dirty="0">
                <a:solidFill>
                  <a:srgbClr val="44546A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ru-RU" sz="2400" b="1" i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Galina Shestakova</a:t>
            </a:r>
            <a:r>
              <a:rPr lang="en-US" baseline="30000" dirty="0" smtClean="0">
                <a:solidFill>
                  <a:schemeClr val="tx2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ru-RU" sz="2400" b="1" i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altLang="ru-RU" sz="2400" b="1" i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Alexander Yakovlev</a:t>
            </a:r>
            <a:r>
              <a:rPr lang="en-US" baseline="30000" dirty="0" smtClean="0">
                <a:solidFill>
                  <a:schemeClr val="tx2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endParaRPr lang="en-US" altLang="ru-RU" b="1" i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endParaRPr lang="en-US" sz="2000" baseline="30000" dirty="0">
              <a:solidFill>
                <a:srgbClr val="002060"/>
              </a:solidFill>
              <a:latin typeface="Cambria" panose="020405030504060302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sz="2000" baseline="30000" dirty="0">
              <a:solidFill>
                <a:srgbClr val="002060"/>
              </a:solidFill>
              <a:latin typeface="Cambria" panose="020405030504060302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2000" baseline="30000" dirty="0" smtClean="0">
                <a:solidFill>
                  <a:srgbClr val="00206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JINR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</a:rPr>
              <a:t>Dubna</a:t>
            </a:r>
            <a:endParaRPr lang="en-US" sz="2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en-US" sz="2000" baseline="30000" dirty="0" smtClean="0">
                <a:solidFill>
                  <a:srgbClr val="00206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</a:t>
            </a:r>
            <a:endParaRPr lang="en-US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12160" y="4869160"/>
            <a:ext cx="216024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66917"/>
            <a:ext cx="2370680" cy="19431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80" y="5279576"/>
            <a:ext cx="1447800" cy="7239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44130" y="5589240"/>
            <a:ext cx="4824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en-US" dirty="0"/>
              <a:t> </a:t>
            </a:r>
            <a:r>
              <a:rPr lang="en-US" b="1" u="sng" dirty="0">
                <a:hlinkClick r:id="rId6"/>
              </a:rPr>
              <a:t>MMCP, Yerevan, Armenia, 20-25 October, 2024 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271619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8680"/>
            <a:ext cx="8940849" cy="5864278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States of the session and its task</a:t>
            </a:r>
            <a:r>
              <a:rPr lang="en-US" sz="24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</a:t>
            </a:r>
            <a:endParaRPr lang="en-US" sz="2400" dirty="0" smtClean="0">
              <a:solidFill>
                <a:srgbClr val="002060"/>
              </a:solidFill>
              <a:latin typeface="Arial Rounded MT Bold" panose="020F070403050403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lvl="1"/>
            <a:r>
              <a:rPr lang="en-US" sz="21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Starting</a:t>
            </a:r>
          </a:p>
          <a:p>
            <a:pPr lvl="2"/>
            <a:r>
              <a:rPr lang="en-US" sz="18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Configuration Manager (</a:t>
            </a:r>
            <a:r>
              <a:rPr lang="en-US" sz="1800" dirty="0" err="1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ConfigMan</a:t>
            </a:r>
            <a:r>
              <a:rPr lang="en-US" sz="18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) got </a:t>
            </a:r>
            <a:r>
              <a:rPr lang="en-US" sz="18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command </a:t>
            </a:r>
            <a:r>
              <a:rPr lang="en-US" sz="18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to start setup, activated the command and have sent response to sender </a:t>
            </a:r>
            <a:endParaRPr lang="en-US" sz="1800" dirty="0" smtClean="0">
              <a:solidFill>
                <a:srgbClr val="002060"/>
              </a:solidFill>
              <a:latin typeface="Arial Rounded MT Bold" panose="020F070403050403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lvl="1"/>
            <a:r>
              <a:rPr lang="en-US" sz="2100" b="1" u="sng" dirty="0" err="1" smtClean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NotInited</a:t>
            </a:r>
            <a:endParaRPr lang="en-US" sz="2100" b="1" u="sng" dirty="0" smtClean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lvl="2"/>
            <a:r>
              <a:rPr lang="en-US" sz="18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Problem</a:t>
            </a:r>
            <a:r>
              <a:rPr lang="en-US" sz="1800" b="1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with task start</a:t>
            </a:r>
          </a:p>
          <a:p>
            <a:pPr lvl="1"/>
            <a:r>
              <a:rPr lang="en-US" sz="21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Started</a:t>
            </a:r>
          </a:p>
          <a:p>
            <a:pPr lvl="2"/>
            <a:r>
              <a:rPr lang="en-US" sz="1800" dirty="0" err="1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ConfigMan</a:t>
            </a:r>
            <a:r>
              <a:rPr lang="en-US" sz="18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got response from DDS server that task was started and updated database with this info</a:t>
            </a:r>
          </a:p>
          <a:p>
            <a:pPr lvl="1"/>
            <a:r>
              <a:rPr lang="en-US" sz="21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Stopping</a:t>
            </a:r>
          </a:p>
          <a:p>
            <a:pPr lvl="2"/>
            <a:r>
              <a:rPr lang="en-US" sz="1800" dirty="0" err="1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ConfigMan</a:t>
            </a:r>
            <a:r>
              <a:rPr lang="en-US" sz="18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got command to stop setup, activated this operation and have sent response to sender</a:t>
            </a:r>
          </a:p>
          <a:p>
            <a:pPr lvl="1"/>
            <a:r>
              <a:rPr lang="en-US" sz="21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Stopped</a:t>
            </a:r>
          </a:p>
          <a:p>
            <a:pPr lvl="2"/>
            <a:r>
              <a:rPr lang="en-US" sz="1800" dirty="0" err="1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ConfigMan</a:t>
            </a:r>
            <a:r>
              <a:rPr lang="en-US" sz="18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got </a:t>
            </a:r>
            <a:r>
              <a:rPr lang="en-US" sz="18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response </a:t>
            </a:r>
            <a:r>
              <a:rPr lang="en-US" sz="18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from DDS server that task is stopped and updated </a:t>
            </a:r>
            <a:r>
              <a:rPr lang="en-US" sz="1800" dirty="0" err="1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databse</a:t>
            </a:r>
            <a:r>
              <a:rPr lang="en-US" sz="18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with this info</a:t>
            </a:r>
          </a:p>
          <a:p>
            <a:pPr lvl="1"/>
            <a:r>
              <a:rPr lang="en-US" sz="21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Done</a:t>
            </a:r>
          </a:p>
          <a:p>
            <a:pPr lvl="2"/>
            <a:r>
              <a:rPr lang="en-US" sz="18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Task was finished</a:t>
            </a:r>
          </a:p>
          <a:p>
            <a:pPr lvl="1"/>
            <a:r>
              <a:rPr lang="en-US" sz="21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Crashed</a:t>
            </a:r>
            <a:endParaRPr lang="en-US" sz="2100" dirty="0">
              <a:solidFill>
                <a:srgbClr val="002060"/>
              </a:solidFill>
              <a:latin typeface="Arial Rounded MT Bold" panose="020F070403050403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lvl="2"/>
            <a:r>
              <a:rPr lang="en-US" sz="18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Task was </a:t>
            </a:r>
            <a:r>
              <a:rPr lang="en-US" sz="18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crashed</a:t>
            </a:r>
            <a:endParaRPr lang="en-US" sz="1800" dirty="0">
              <a:solidFill>
                <a:srgbClr val="002060"/>
              </a:solidFill>
              <a:latin typeface="Arial Rounded MT Bold" panose="020F070403050403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lvl="2"/>
            <a:endParaRPr lang="en-US" sz="1800" dirty="0">
              <a:solidFill>
                <a:srgbClr val="002060"/>
              </a:solidFill>
              <a:latin typeface="Arial Rounded MT Bold" panose="020F070403050403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002060"/>
              </a:solidFill>
              <a:latin typeface="Arial Rounded MT Bold" panose="020F070403050403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lvl="1"/>
            <a:endParaRPr lang="en-US" sz="2500" dirty="0" smtClean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endParaRPr lang="ru-RU" dirty="0"/>
          </a:p>
          <a:p>
            <a:pPr marL="82296" indent="0">
              <a:buNone/>
            </a:pPr>
            <a:endParaRPr lang="en-US" sz="2800" b="1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516"/>
            <a:ext cx="9108504" cy="4841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Configuration Manager:  session/task states</a:t>
            </a:r>
            <a:endParaRPr lang="ru-RU" sz="3200" b="1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411760" y="6381328"/>
            <a:ext cx="4320480" cy="365125"/>
          </a:xfrm>
        </p:spPr>
        <p:txBody>
          <a:bodyPr/>
          <a:lstStyle/>
          <a:p>
            <a:r>
              <a:rPr lang="en-US" b="1" u="sng" dirty="0">
                <a:hlinkClick r:id="rId3"/>
              </a:rPr>
              <a:t>MMCP, Yerevan, Armenia, 22 October, 2024 </a:t>
            </a:r>
            <a:endParaRPr lang="ru-RU" b="1" u="sng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32240" y="6412958"/>
            <a:ext cx="2057400" cy="365125"/>
          </a:xfrm>
        </p:spPr>
        <p:txBody>
          <a:bodyPr/>
          <a:lstStyle/>
          <a:p>
            <a:fld id="{9873668C-1D03-4606-BB8C-B3075B64DBAA}" type="slidenum">
              <a:rPr lang="ru-RU" sz="1800" smtClean="0">
                <a:solidFill>
                  <a:schemeClr val="accent1">
                    <a:lumMod val="75000"/>
                  </a:schemeClr>
                </a:solidFill>
              </a:rPr>
              <a:pPr/>
              <a:t>10</a:t>
            </a:fld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60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</a:rPr>
              <a:t>Configuration Manager started panel. 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627784" y="6368239"/>
            <a:ext cx="4375398" cy="365125"/>
          </a:xfrm>
        </p:spPr>
        <p:txBody>
          <a:bodyPr/>
          <a:lstStyle/>
          <a:p>
            <a:r>
              <a:rPr lang="en-US" b="1" u="sng" dirty="0">
                <a:hlinkClick r:id="rId2"/>
              </a:rPr>
              <a:t>MMCP, Yerevan, Armenia, 22 October, 2024 </a:t>
            </a:r>
            <a:endParaRPr lang="ru-RU" b="1" u="sng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411760" y="5157192"/>
            <a:ext cx="5868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</a:rPr>
              <a:t>Online </a:t>
            </a:r>
            <a:r>
              <a:rPr lang="en-US" b="1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</a:rPr>
              <a:t>processes to be controlled by Configuration manager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146475"/>
            <a:ext cx="7886700" cy="3709638"/>
          </a:xfrm>
        </p:spPr>
      </p:pic>
      <p:sp>
        <p:nvSpPr>
          <p:cNvPr id="9" name="Овал 8"/>
          <p:cNvSpPr/>
          <p:nvPr/>
        </p:nvSpPr>
        <p:spPr>
          <a:xfrm>
            <a:off x="6156176" y="4077072"/>
            <a:ext cx="1008112" cy="144016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25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</a:rPr>
              <a:t>Configuration Manager tasks started panel. 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111702" cy="3651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BM@N, 13th Collaboration Meeting, Dubna,10 Oct 2024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411760" y="5157192"/>
            <a:ext cx="5868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</a:rPr>
              <a:t>Online </a:t>
            </a:r>
            <a:r>
              <a:rPr lang="en-US" b="1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</a:rPr>
              <a:t>processes to be controlled by Configuration manager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6156176" y="4077072"/>
            <a:ext cx="1008112" cy="144016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136856"/>
            <a:ext cx="7886700" cy="3728875"/>
          </a:xfrm>
        </p:spPr>
      </p:pic>
    </p:spTree>
    <p:extLst>
      <p:ext uri="{BB962C8B-B14F-4D97-AF65-F5344CB8AC3E}">
        <p14:creationId xmlns:p14="http://schemas.microsoft.com/office/powerpoint/2010/main" val="146078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</a:rPr>
              <a:t>Configuration Manager finished panel. 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483768" y="6381328"/>
            <a:ext cx="4447406" cy="365125"/>
          </a:xfrm>
        </p:spPr>
        <p:txBody>
          <a:bodyPr/>
          <a:lstStyle/>
          <a:p>
            <a:r>
              <a:rPr lang="en-US" b="1" u="sng" dirty="0">
                <a:hlinkClick r:id="rId2"/>
              </a:rPr>
              <a:t>MMCP, Yerevan, Armenia, 22 October, 2024 </a:t>
            </a:r>
            <a:endParaRPr lang="ru-RU" b="1" u="sng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411760" y="5157192"/>
            <a:ext cx="5868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</a:rPr>
              <a:t>Online </a:t>
            </a:r>
            <a:r>
              <a:rPr lang="en-US" b="1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</a:rPr>
              <a:t>processes to be controlled by Configuration manager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6156176" y="4077072"/>
            <a:ext cx="1008112" cy="144016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144730"/>
            <a:ext cx="7886700" cy="3713127"/>
          </a:xfrm>
        </p:spPr>
      </p:pic>
    </p:spTree>
    <p:extLst>
      <p:ext uri="{BB962C8B-B14F-4D97-AF65-F5344CB8AC3E}">
        <p14:creationId xmlns:p14="http://schemas.microsoft.com/office/powerpoint/2010/main" val="299044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</a:rPr>
              <a:t>Configuration: Example </a:t>
            </a:r>
            <a:r>
              <a:rPr lang="en-US" sz="3600" b="1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</a:rPr>
              <a:t>of task </a:t>
            </a:r>
            <a:r>
              <a:rPr lang="en-US" sz="3600" b="1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</a:rPr>
              <a:t>view (zoomed)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555776" y="6311898"/>
            <a:ext cx="4447406" cy="365125"/>
          </a:xfrm>
        </p:spPr>
        <p:txBody>
          <a:bodyPr/>
          <a:lstStyle/>
          <a:p>
            <a:r>
              <a:rPr lang="en-US" b="1" u="sng" dirty="0">
                <a:hlinkClick r:id="rId2"/>
              </a:rPr>
              <a:t>MMCP, Yerevan, Armenia, 22 October, 2024 </a:t>
            </a:r>
            <a:endParaRPr lang="ru-RU" b="1" u="sng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216743"/>
            <a:ext cx="7886700" cy="3569101"/>
          </a:xfrm>
        </p:spPr>
      </p:pic>
    </p:spTree>
    <p:extLst>
      <p:ext uri="{BB962C8B-B14F-4D97-AF65-F5344CB8AC3E}">
        <p14:creationId xmlns:p14="http://schemas.microsoft.com/office/powerpoint/2010/main" val="89522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</a:rPr>
              <a:t>Example of task view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411760" y="6297785"/>
            <a:ext cx="4519414" cy="365125"/>
          </a:xfrm>
        </p:spPr>
        <p:txBody>
          <a:bodyPr/>
          <a:lstStyle/>
          <a:p>
            <a:r>
              <a:rPr lang="en-US" b="1" u="sng" dirty="0">
                <a:hlinkClick r:id="rId2"/>
              </a:rPr>
              <a:t>MMCP, Yerevan, Armenia, </a:t>
            </a:r>
            <a:r>
              <a:rPr lang="en-US" b="1" u="sng" dirty="0" smtClean="0">
                <a:hlinkClick r:id="rId2"/>
              </a:rPr>
              <a:t>22 </a:t>
            </a:r>
            <a:r>
              <a:rPr lang="en-US" b="1" u="sng" dirty="0">
                <a:hlinkClick r:id="rId2"/>
              </a:rPr>
              <a:t>October, 2024 </a:t>
            </a:r>
            <a:endParaRPr lang="ru-RU" b="1" u="sng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221069"/>
            <a:ext cx="7886700" cy="3560449"/>
          </a:xfrm>
        </p:spPr>
      </p:pic>
    </p:spTree>
    <p:extLst>
      <p:ext uri="{BB962C8B-B14F-4D97-AF65-F5344CB8AC3E}">
        <p14:creationId xmlns:p14="http://schemas.microsoft.com/office/powerpoint/2010/main" val="50862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</a:rPr>
              <a:t>Example of task </a:t>
            </a:r>
            <a:r>
              <a:rPr lang="en-US" sz="3600" b="1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</a:rPr>
              <a:t>view (zoomed)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339752" y="6356351"/>
            <a:ext cx="4447406" cy="365125"/>
          </a:xfrm>
        </p:spPr>
        <p:txBody>
          <a:bodyPr/>
          <a:lstStyle/>
          <a:p>
            <a:r>
              <a:rPr lang="en-US" b="1" u="sng" dirty="0">
                <a:hlinkClick r:id="rId2"/>
              </a:rPr>
              <a:t>MMCP, Yerevan, Armenia, </a:t>
            </a:r>
            <a:r>
              <a:rPr lang="en-US" b="1" u="sng" dirty="0" smtClean="0">
                <a:hlinkClick r:id="rId2"/>
              </a:rPr>
              <a:t>22 </a:t>
            </a:r>
            <a:r>
              <a:rPr lang="en-US" b="1" u="sng" dirty="0">
                <a:hlinkClick r:id="rId2"/>
              </a:rPr>
              <a:t>October, 2024 </a:t>
            </a:r>
            <a:endParaRPr lang="ru-RU" b="1" u="sng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216743"/>
            <a:ext cx="7886700" cy="3569101"/>
          </a:xfrm>
        </p:spPr>
      </p:pic>
    </p:spTree>
    <p:extLst>
      <p:ext uri="{BB962C8B-B14F-4D97-AF65-F5344CB8AC3E}">
        <p14:creationId xmlns:p14="http://schemas.microsoft.com/office/powerpoint/2010/main" val="335681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081" y="91806"/>
            <a:ext cx="8335838" cy="100089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Web-interface. 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Configuration Manager and Task Monitor panels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267744" y="6381328"/>
            <a:ext cx="4320480" cy="365125"/>
          </a:xfrm>
        </p:spPr>
        <p:txBody>
          <a:bodyPr/>
          <a:lstStyle/>
          <a:p>
            <a:r>
              <a:rPr lang="en-US" b="1" u="sng" dirty="0">
                <a:hlinkClick r:id="rId2"/>
              </a:rPr>
              <a:t>MMCP, Yerevan, Armenia, 22 October, 2024 </a:t>
            </a:r>
            <a:endParaRPr lang="ru-RU" b="1" u="sng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83" y="1772816"/>
            <a:ext cx="8195367" cy="2736304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598" y="3941527"/>
            <a:ext cx="7160079" cy="206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1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</a:rPr>
              <a:t>Configuration manager log states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555776" y="6363906"/>
            <a:ext cx="4447406" cy="365125"/>
          </a:xfrm>
        </p:spPr>
        <p:txBody>
          <a:bodyPr/>
          <a:lstStyle/>
          <a:p>
            <a:r>
              <a:rPr lang="en-US" b="1" u="sng" dirty="0">
                <a:hlinkClick r:id="rId2"/>
              </a:rPr>
              <a:t>MMCP, Yerevan, Armenia, </a:t>
            </a:r>
            <a:r>
              <a:rPr lang="en-US" b="1" u="sng" dirty="0" smtClean="0">
                <a:hlinkClick r:id="rId2"/>
              </a:rPr>
              <a:t>22 </a:t>
            </a:r>
            <a:r>
              <a:rPr lang="en-US" b="1" u="sng" dirty="0">
                <a:hlinkClick r:id="rId2"/>
              </a:rPr>
              <a:t>October, 2024 </a:t>
            </a:r>
            <a:endParaRPr lang="ru-RU" b="1" u="sng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36125"/>
            <a:ext cx="7886700" cy="4330337"/>
          </a:xfrm>
        </p:spPr>
      </p:pic>
    </p:spTree>
    <p:extLst>
      <p:ext uri="{BB962C8B-B14F-4D97-AF65-F5344CB8AC3E}">
        <p14:creationId xmlns:p14="http://schemas.microsoft.com/office/powerpoint/2010/main" val="155970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</a:rPr>
              <a:t>Configuration manager log in DB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384301" y="6372573"/>
            <a:ext cx="4375398" cy="365125"/>
          </a:xfrm>
        </p:spPr>
        <p:txBody>
          <a:bodyPr/>
          <a:lstStyle/>
          <a:p>
            <a:r>
              <a:rPr lang="en-US" b="1" u="sng" dirty="0">
                <a:hlinkClick r:id="rId2"/>
              </a:rPr>
              <a:t>MMCP, Yerevan, Armenia, </a:t>
            </a:r>
            <a:r>
              <a:rPr lang="en-US" b="1" u="sng" dirty="0" smtClean="0">
                <a:hlinkClick r:id="rId2"/>
              </a:rPr>
              <a:t>22 </a:t>
            </a:r>
            <a:r>
              <a:rPr lang="en-US" b="1" u="sng" dirty="0">
                <a:hlinkClick r:id="rId2"/>
              </a:rPr>
              <a:t>October, 2024 </a:t>
            </a:r>
            <a:endParaRPr lang="ru-RU" b="1" u="sng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975495"/>
            <a:ext cx="7886700" cy="4051598"/>
          </a:xfrm>
        </p:spPr>
      </p:pic>
    </p:spTree>
    <p:extLst>
      <p:ext uri="{BB962C8B-B14F-4D97-AF65-F5344CB8AC3E}">
        <p14:creationId xmlns:p14="http://schemas.microsoft.com/office/powerpoint/2010/main" val="379960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76470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Configuration Information system Possibilities</a:t>
            </a:r>
            <a:endParaRPr lang="ru-RU" sz="3200" b="1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640960" cy="4392488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can store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and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provide configuration data for online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processing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set of various detectors configuration parameters (working voltage etc.)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setup data including sequences of software tasks with their dependencies </a:t>
            </a:r>
          </a:p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can start, stop and monitor setup tasks during experiment sessions</a:t>
            </a:r>
          </a:p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can use web interface to supports data bases and operations with setup tasks </a:t>
            </a:r>
          </a:p>
          <a:p>
            <a:pPr lvl="3"/>
            <a:endParaRPr lang="en-US" sz="1800" dirty="0">
              <a:solidFill>
                <a:srgbClr val="002060"/>
              </a:solidFill>
              <a:latin typeface="Arial Rounded MT Bold" panose="020F070403050403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425196" indent="-342900"/>
            <a:endParaRPr lang="en-US" sz="2800" b="1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123728" y="6346624"/>
            <a:ext cx="7272808" cy="365125"/>
          </a:xfrm>
        </p:spPr>
        <p:txBody>
          <a:bodyPr/>
          <a:lstStyle/>
          <a:p>
            <a:r>
              <a:rPr lang="en-US" b="1" u="sng" dirty="0">
                <a:hlinkClick r:id="rId3"/>
              </a:rPr>
              <a:t>MMCP, Yerevan, Armenia, </a:t>
            </a:r>
            <a:r>
              <a:rPr lang="en-US" b="1" u="sng" dirty="0" smtClean="0">
                <a:hlinkClick r:id="rId3"/>
              </a:rPr>
              <a:t>22 </a:t>
            </a:r>
            <a:r>
              <a:rPr lang="en-US" b="1" u="sng" dirty="0">
                <a:hlinkClick r:id="rId3"/>
              </a:rPr>
              <a:t>October, 2024 </a:t>
            </a:r>
            <a:endParaRPr lang="ru-RU" b="1" u="sng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504056" cy="387996"/>
          </a:xfrm>
        </p:spPr>
        <p:txBody>
          <a:bodyPr/>
          <a:lstStyle/>
          <a:p>
            <a:fld id="{9873668C-1D03-4606-BB8C-B3075B64DBAA}" type="slidenum">
              <a:rPr lang="ru-RU" sz="1800" smtClean="0">
                <a:solidFill>
                  <a:schemeClr val="accent1">
                    <a:lumMod val="75000"/>
                  </a:schemeClr>
                </a:solidFill>
              </a:rPr>
              <a:pPr/>
              <a:t>2</a:t>
            </a:fld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58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</a:rPr>
              <a:t>Configuration manager log view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267744" y="6453336"/>
            <a:ext cx="4447406" cy="365125"/>
          </a:xfrm>
        </p:spPr>
        <p:txBody>
          <a:bodyPr/>
          <a:lstStyle/>
          <a:p>
            <a:r>
              <a:rPr lang="en-US" b="1" u="sng" dirty="0">
                <a:hlinkClick r:id="rId2"/>
              </a:rPr>
              <a:t>MMCP, Yerevan, Armenia, 22 October, 2024 </a:t>
            </a:r>
            <a:endParaRPr lang="ru-RU" b="1" u="sng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967201"/>
            <a:ext cx="7886700" cy="4068186"/>
          </a:xfrm>
        </p:spPr>
      </p:pic>
    </p:spTree>
    <p:extLst>
      <p:ext uri="{BB962C8B-B14F-4D97-AF65-F5344CB8AC3E}">
        <p14:creationId xmlns:p14="http://schemas.microsoft.com/office/powerpoint/2010/main" val="364447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220"/>
            <a:ext cx="8280920" cy="551347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</a:rPr>
              <a:t>Configuration information system status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907704" y="6356350"/>
            <a:ext cx="4300426" cy="365125"/>
          </a:xfrm>
        </p:spPr>
        <p:txBody>
          <a:bodyPr/>
          <a:lstStyle/>
          <a:p>
            <a:r>
              <a:rPr lang="en-US" b="1" u="sng" dirty="0">
                <a:hlinkClick r:id="rId3"/>
              </a:rPr>
              <a:t>MMCP, Yerevan, Armenia, 22 October, 2024 </a:t>
            </a:r>
            <a:endParaRPr lang="ru-RU" b="1" u="sng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11627" y="6356351"/>
            <a:ext cx="2057400" cy="365125"/>
          </a:xfrm>
        </p:spPr>
        <p:txBody>
          <a:bodyPr/>
          <a:lstStyle/>
          <a:p>
            <a:fld id="{9873668C-1D03-4606-BB8C-B3075B64DBAA}" type="slidenum">
              <a:rPr lang="ru-RU" sz="1800" smtClean="0">
                <a:solidFill>
                  <a:schemeClr val="accent1">
                    <a:lumMod val="75000"/>
                  </a:schemeClr>
                </a:solidFill>
              </a:rPr>
              <a:pPr/>
              <a:t>21</a:t>
            </a:fld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971600" y="2492896"/>
            <a:ext cx="7886700" cy="1210568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parts of the system are ready for production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Configuration information system to be used in next BM@N run.</a:t>
            </a:r>
            <a:endPara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38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0220"/>
            <a:ext cx="2808312" cy="551347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</a:rPr>
              <a:t>Conclusion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907704" y="6356350"/>
            <a:ext cx="4300426" cy="365125"/>
          </a:xfrm>
        </p:spPr>
        <p:txBody>
          <a:bodyPr/>
          <a:lstStyle/>
          <a:p>
            <a:r>
              <a:rPr lang="en-US" b="1" u="sng" dirty="0">
                <a:hlinkClick r:id="rId3"/>
              </a:rPr>
              <a:t>MMCP, Yerevan, Armenia, 22 October, 2024 </a:t>
            </a:r>
            <a:endParaRPr lang="ru-RU" b="1" u="sng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11627" y="6356351"/>
            <a:ext cx="2057400" cy="365125"/>
          </a:xfrm>
        </p:spPr>
        <p:txBody>
          <a:bodyPr/>
          <a:lstStyle/>
          <a:p>
            <a:fld id="{9873668C-1D03-4606-BB8C-B3075B64DBAA}" type="slidenum">
              <a:rPr lang="ru-RU" sz="1800" smtClean="0">
                <a:solidFill>
                  <a:schemeClr val="accent1">
                    <a:lumMod val="75000"/>
                  </a:schemeClr>
                </a:solidFill>
              </a:rPr>
              <a:pPr/>
              <a:t>22</a:t>
            </a:fld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323528" y="980728"/>
            <a:ext cx="7886700" cy="511256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Possibilities of the system were clarified</a:t>
            </a:r>
          </a:p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of the Configuration information system was 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developed</a:t>
            </a:r>
          </a:p>
          <a:p>
            <a:r>
              <a:rPr lang="en-US" sz="24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Database 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implemented in PostgreSQL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interface implementation was produced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Deployment System 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(DDS,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is used for applications launch 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Configuration 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 that control application using  DDS API is implemented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Configuration information system is ready for production and supposed to be used in next BM@N run.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85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41696" y="1069226"/>
            <a:ext cx="7854950" cy="6477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General Architecture of </a:t>
            </a:r>
            <a:r>
              <a:rPr lang="en-US" sz="32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the BM@N Online Configuration System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 descr="C:\Users\evgeny\Documents\дисер\Configuration-Information-System-for-online-processing-and-data-monitoring-in-the-NICA-experiments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545" y="2059727"/>
            <a:ext cx="5717077" cy="33612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991293" y="3575512"/>
            <a:ext cx="866602" cy="44888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DDS</a:t>
            </a:r>
          </a:p>
          <a:p>
            <a:pPr algn="ctr"/>
            <a:r>
              <a:rPr lang="en-US" sz="1350" dirty="0"/>
              <a:t>Agent</a:t>
            </a:r>
            <a:endParaRPr lang="ru-RU" sz="135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91293" y="4543944"/>
            <a:ext cx="866602" cy="44888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DDS</a:t>
            </a:r>
          </a:p>
          <a:p>
            <a:pPr algn="ctr"/>
            <a:r>
              <a:rPr lang="en-US" sz="1350" dirty="0"/>
              <a:t>Agent</a:t>
            </a:r>
            <a:endParaRPr lang="ru-RU" sz="135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21083" y="4674870"/>
            <a:ext cx="866602" cy="44888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DDS</a:t>
            </a:r>
          </a:p>
          <a:p>
            <a:pPr algn="ctr"/>
            <a:r>
              <a:rPr lang="en-US" sz="1350" dirty="0"/>
              <a:t>Agent</a:t>
            </a:r>
            <a:endParaRPr lang="ru-RU" sz="1350" dirty="0"/>
          </a:p>
        </p:txBody>
      </p:sp>
      <p:cxnSp>
        <p:nvCxnSpPr>
          <p:cNvPr id="8" name="Прямая со стрелкой 7"/>
          <p:cNvCxnSpPr>
            <a:endCxn id="2" idx="3"/>
          </p:cNvCxnSpPr>
          <p:nvPr/>
        </p:nvCxnSpPr>
        <p:spPr>
          <a:xfrm flipH="1">
            <a:off x="1857895" y="3740332"/>
            <a:ext cx="604751" cy="5962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1816333" y="4024399"/>
            <a:ext cx="702424" cy="50400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854383" y="4086745"/>
            <a:ext cx="0" cy="5881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100392" y="6356351"/>
            <a:ext cx="414958" cy="365125"/>
          </a:xfrm>
        </p:spPr>
        <p:txBody>
          <a:bodyPr/>
          <a:lstStyle/>
          <a:p>
            <a:fld id="{5E291D31-B256-40F1-A5F6-03E6DB100B2E}" type="slidenum">
              <a:rPr lang="ru-RU" sz="1600" smtClean="0"/>
              <a:t>3</a:t>
            </a:fld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1709" y="3225388"/>
            <a:ext cx="3329247" cy="2606040"/>
          </a:xfrm>
          <a:prstGeom prst="rect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Application launch service</a:t>
            </a:r>
            <a:endParaRPr lang="ru-RU" sz="1350" dirty="0">
              <a:solidFill>
                <a:schemeClr val="tx1"/>
              </a:solidFill>
            </a:endParaRPr>
          </a:p>
        </p:txBody>
      </p:sp>
      <p:sp>
        <p:nvSpPr>
          <p:cNvPr id="1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167545" y="6356350"/>
            <a:ext cx="4389906" cy="365125"/>
          </a:xfrm>
        </p:spPr>
        <p:txBody>
          <a:bodyPr/>
          <a:lstStyle/>
          <a:p>
            <a:r>
              <a:rPr lang="en-US" b="1" u="sng" dirty="0">
                <a:hlinkClick r:id="rId3"/>
              </a:rPr>
              <a:t>MMCP, Yerevan, Armenia, 22 October, 2024 </a:t>
            </a:r>
            <a:endParaRPr lang="ru-RU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159150" y="3185802"/>
            <a:ext cx="31018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 Deployment System (FAIR)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7767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6912768" cy="437105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</a:rPr>
              <a:t>DB Object </a:t>
            </a:r>
            <a:r>
              <a:rPr lang="en-US" sz="3200" b="1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</a:rPr>
              <a:t>model</a:t>
            </a:r>
            <a:endParaRPr lang="ru-RU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403648" y="6356351"/>
            <a:ext cx="4711402" cy="3651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BM@N, 9th Collab Meeting, 1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6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Sep, 2022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z="1800" smtClean="0">
                <a:solidFill>
                  <a:schemeClr val="accent1">
                    <a:lumMod val="75000"/>
                  </a:schemeClr>
                </a:solidFill>
              </a:rPr>
              <a:pPr/>
              <a:t>4</a:t>
            </a:fld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55545"/>
            <a:ext cx="6181670" cy="640999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139952" y="6567587"/>
            <a:ext cx="34596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u="sng" dirty="0">
                <a:hlinkClick r:id="rId3"/>
              </a:rPr>
              <a:t>MMCP, Yerevan, Armenia, 22 October, 2024 </a:t>
            </a:r>
            <a:endParaRPr lang="ru-RU" sz="1400" b="1" u="sng" dirty="0"/>
          </a:p>
        </p:txBody>
      </p:sp>
    </p:spTree>
    <p:extLst>
      <p:ext uri="{BB962C8B-B14F-4D97-AF65-F5344CB8AC3E}">
        <p14:creationId xmlns:p14="http://schemas.microsoft.com/office/powerpoint/2010/main" val="324091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</a:rPr>
              <a:t>BM@N </a:t>
            </a:r>
            <a:r>
              <a:rPr lang="en-US" sz="3600" b="1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</a:rPr>
              <a:t>Configuration </a:t>
            </a:r>
            <a:br>
              <a:rPr lang="en-US" sz="3600" b="1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</a:rPr>
            </a:br>
            <a:r>
              <a:rPr lang="en-US" sz="3600" b="1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</a:rPr>
              <a:t>Information </a:t>
            </a:r>
            <a:r>
              <a:rPr lang="en-US" sz="3600" b="1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</a:rPr>
              <a:t>System and online processes diagram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843808" y="6288597"/>
            <a:ext cx="4519414" cy="365125"/>
          </a:xfrm>
        </p:spPr>
        <p:txBody>
          <a:bodyPr/>
          <a:lstStyle/>
          <a:p>
            <a:r>
              <a:rPr lang="en-US" b="1" u="sng" dirty="0">
                <a:hlinkClick r:id="rId2"/>
              </a:rPr>
              <a:t>MMCP, Yerevan, Armenia, 22 October, 2024 </a:t>
            </a:r>
            <a:endParaRPr lang="ru-RU" b="1" u="sng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37A57428-A04C-4DD4-9474-8AF1CF75EA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48078" y="1825625"/>
            <a:ext cx="6447844" cy="4351338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/>
          </p:nvPr>
        </p:nvGraphicFramePr>
        <p:xfrm>
          <a:off x="2843808" y="3212976"/>
          <a:ext cx="1595224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Схема 12"/>
          <p:cNvGraphicFramePr/>
          <p:nvPr>
            <p:extLst/>
          </p:nvPr>
        </p:nvGraphicFramePr>
        <p:xfrm>
          <a:off x="6372200" y="4941168"/>
          <a:ext cx="1595224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4" name="Схема 13"/>
          <p:cNvGraphicFramePr/>
          <p:nvPr>
            <p:extLst/>
          </p:nvPr>
        </p:nvGraphicFramePr>
        <p:xfrm>
          <a:off x="7084061" y="4002744"/>
          <a:ext cx="1595224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5" name="Схема 14"/>
          <p:cNvGraphicFramePr/>
          <p:nvPr>
            <p:extLst/>
          </p:nvPr>
        </p:nvGraphicFramePr>
        <p:xfrm>
          <a:off x="6344334" y="2342642"/>
          <a:ext cx="1595224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  <p:extLst>
      <p:ext uri="{BB962C8B-B14F-4D97-AF65-F5344CB8AC3E}">
        <p14:creationId xmlns:p14="http://schemas.microsoft.com/office/powerpoint/2010/main" val="106393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</a:rPr>
              <a:t>BM@N online processes to be controlled by Configuration manager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339752" y="6372573"/>
            <a:ext cx="4447406" cy="365125"/>
          </a:xfrm>
        </p:spPr>
        <p:txBody>
          <a:bodyPr/>
          <a:lstStyle/>
          <a:p>
            <a:r>
              <a:rPr lang="en-US" b="1" u="sng" dirty="0">
                <a:hlinkClick r:id="rId2"/>
              </a:rPr>
              <a:t>MMCP, Yerevan, Armenia, </a:t>
            </a:r>
            <a:r>
              <a:rPr lang="en-US" b="1" u="sng" dirty="0" smtClean="0">
                <a:hlinkClick r:id="rId2"/>
              </a:rPr>
              <a:t>22 </a:t>
            </a:r>
            <a:r>
              <a:rPr lang="en-US" b="1" u="sng" dirty="0">
                <a:hlinkClick r:id="rId2"/>
              </a:rPr>
              <a:t>October, 2024 </a:t>
            </a:r>
            <a:endParaRPr lang="ru-RU" b="1" u="sng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64043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</a:rPr>
              <a:t>BM@N online processes to be controlled by Configuration manager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051720" y="6346571"/>
            <a:ext cx="4375398" cy="365125"/>
          </a:xfrm>
        </p:spPr>
        <p:txBody>
          <a:bodyPr/>
          <a:lstStyle/>
          <a:p>
            <a:r>
              <a:rPr lang="en-US" b="1" u="sng" dirty="0">
                <a:hlinkClick r:id="rId2"/>
              </a:rPr>
              <a:t>MMCP, Yerevan, Armenia, </a:t>
            </a:r>
            <a:r>
              <a:rPr lang="en-US" b="1" u="sng" dirty="0" smtClean="0">
                <a:hlinkClick r:id="rId2"/>
              </a:rPr>
              <a:t>22 </a:t>
            </a:r>
            <a:r>
              <a:rPr lang="en-US" b="1" u="sng" dirty="0">
                <a:hlinkClick r:id="rId2"/>
              </a:rPr>
              <a:t>October, 2024 </a:t>
            </a:r>
            <a:endParaRPr lang="ru-RU" b="1" u="sng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13" y="1825625"/>
            <a:ext cx="7313173" cy="4351338"/>
          </a:xfrm>
        </p:spPr>
      </p:pic>
    </p:spTree>
    <p:extLst>
      <p:ext uri="{BB962C8B-B14F-4D97-AF65-F5344CB8AC3E}">
        <p14:creationId xmlns:p14="http://schemas.microsoft.com/office/powerpoint/2010/main" val="39750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</a:rPr>
              <a:t>BM@N online processes to be controlled by Configuration manager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195736" y="6356351"/>
            <a:ext cx="4663430" cy="365125"/>
          </a:xfrm>
        </p:spPr>
        <p:txBody>
          <a:bodyPr/>
          <a:lstStyle/>
          <a:p>
            <a:r>
              <a:rPr lang="en-US" b="1" u="sng" dirty="0">
                <a:hlinkClick r:id="rId2"/>
              </a:rPr>
              <a:t>MMCP, Yerevan, Armenia, </a:t>
            </a:r>
            <a:r>
              <a:rPr lang="en-US" b="1" u="sng" dirty="0" smtClean="0">
                <a:hlinkClick r:id="rId2"/>
              </a:rPr>
              <a:t>22 </a:t>
            </a:r>
            <a:r>
              <a:rPr lang="en-US" b="1" u="sng" dirty="0">
                <a:hlinkClick r:id="rId2"/>
              </a:rPr>
              <a:t>October, 2024 </a:t>
            </a:r>
            <a:endParaRPr lang="ru-RU" b="1" u="sng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82031"/>
            <a:ext cx="7620000" cy="3438525"/>
          </a:xfrm>
        </p:spPr>
      </p:pic>
    </p:spTree>
    <p:extLst>
      <p:ext uri="{BB962C8B-B14F-4D97-AF65-F5344CB8AC3E}">
        <p14:creationId xmlns:p14="http://schemas.microsoft.com/office/powerpoint/2010/main" val="308271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4516"/>
            <a:ext cx="7498080" cy="69269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Configuration Manager</a:t>
            </a:r>
            <a:r>
              <a:rPr lang="en-US" sz="3200" b="1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r>
              <a:rPr lang="en-US" sz="3200" b="1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functionality</a:t>
            </a:r>
            <a:endParaRPr lang="ru-RU" sz="3200" b="1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2143" y="986057"/>
            <a:ext cx="8940849" cy="540517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listens and performs commands (REST API in use)</a:t>
            </a:r>
          </a:p>
          <a:p>
            <a:pPr lvl="1"/>
            <a:r>
              <a:rPr lang="en-US" sz="21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Start all setup tasks</a:t>
            </a:r>
            <a:endParaRPr lang="en-US" sz="1800" dirty="0" smtClean="0">
              <a:solidFill>
                <a:srgbClr val="002060"/>
              </a:solidFill>
              <a:latin typeface="Arial Rounded MT Bold" panose="020F070403050403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lvl="1"/>
            <a:r>
              <a:rPr lang="en-US" sz="21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Stop all setup tasks</a:t>
            </a:r>
          </a:p>
          <a:p>
            <a:pPr lvl="1"/>
            <a:r>
              <a:rPr lang="en-US" sz="21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Update setup</a:t>
            </a:r>
          </a:p>
          <a:p>
            <a:pPr lvl="1"/>
            <a:r>
              <a:rPr lang="en-US" sz="21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Get log of the activated task</a:t>
            </a:r>
          </a:p>
          <a:p>
            <a:pPr lvl="1"/>
            <a:r>
              <a:rPr lang="en-US" sz="21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Check if configuration manager is alive</a:t>
            </a:r>
          </a:p>
          <a:p>
            <a:pPr lvl="1"/>
            <a:r>
              <a:rPr lang="en-US" sz="21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Stop configuration manager</a:t>
            </a:r>
          </a:p>
          <a:p>
            <a:pPr lvl="1"/>
            <a:r>
              <a:rPr lang="en-US" sz="21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Get agent session log</a:t>
            </a:r>
          </a:p>
          <a:p>
            <a:r>
              <a:rPr lang="en-US" sz="2400" dirty="0" smtClean="0">
                <a:solidFill>
                  <a:schemeClr val="accent5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reads </a:t>
            </a:r>
            <a:r>
              <a:rPr lang="en-US" sz="2400" dirty="0">
                <a:solidFill>
                  <a:schemeClr val="accent5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from DB </a:t>
            </a:r>
            <a:r>
              <a:rPr lang="en-US" sz="2400" dirty="0" smtClean="0">
                <a:solidFill>
                  <a:schemeClr val="accent5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setup data using setup ID</a:t>
            </a:r>
          </a:p>
          <a:p>
            <a:r>
              <a:rPr lang="en-US" sz="2400" dirty="0" smtClean="0">
                <a:solidFill>
                  <a:srgbClr val="7030A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prepares tasks for start using DDS system (convert data into DDS topology form) </a:t>
            </a:r>
          </a:p>
          <a:p>
            <a:r>
              <a:rPr lang="en-US" sz="2400" dirty="0" smtClean="0">
                <a:solidFill>
                  <a:srgbClr val="7030A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starts all tasks of topology using </a:t>
            </a:r>
            <a:r>
              <a:rPr lang="en-US" sz="2400" dirty="0">
                <a:solidFill>
                  <a:srgbClr val="7030A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DDS </a:t>
            </a:r>
            <a:endParaRPr lang="en-US" sz="2400" dirty="0" smtClean="0">
              <a:solidFill>
                <a:srgbClr val="7030A0"/>
              </a:solidFill>
              <a:latin typeface="Arial Rounded MT Bold" panose="020F070403050403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7030A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</a:t>
            </a:r>
            <a:r>
              <a:rPr lang="en-US" sz="2400" dirty="0" smtClean="0">
                <a:solidFill>
                  <a:srgbClr val="7030A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ets from DDS server info about all started tasks</a:t>
            </a:r>
          </a:p>
          <a:p>
            <a:r>
              <a:rPr lang="en-US" sz="2400" b="1" dirty="0" smtClean="0">
                <a:solidFill>
                  <a:srgbClr val="0070C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stores </a:t>
            </a:r>
            <a:r>
              <a:rPr lang="en-US" sz="2400" b="1" dirty="0">
                <a:solidFill>
                  <a:srgbClr val="0070C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in </a:t>
            </a:r>
            <a:r>
              <a:rPr lang="en-US" sz="2400" b="1" dirty="0" smtClean="0">
                <a:solidFill>
                  <a:srgbClr val="0070C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the DB the info </a:t>
            </a:r>
            <a:r>
              <a:rPr lang="en-US" sz="2400" b="1" dirty="0">
                <a:solidFill>
                  <a:srgbClr val="0070C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about </a:t>
            </a:r>
            <a:r>
              <a:rPr lang="en-US" sz="2400" b="1" dirty="0" smtClean="0">
                <a:solidFill>
                  <a:srgbClr val="0070C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DDS session and tasks </a:t>
            </a:r>
          </a:p>
          <a:p>
            <a:pPr marL="0" indent="0">
              <a:buNone/>
            </a:pPr>
            <a:endParaRPr lang="en-US" sz="2000" dirty="0" smtClean="0">
              <a:solidFill>
                <a:srgbClr val="0070C0"/>
              </a:solidFill>
              <a:latin typeface="Arial Rounded MT Bold" panose="020F070403050403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rgbClr val="002060"/>
              </a:solidFill>
              <a:latin typeface="Arial Rounded MT Bold" panose="020F070403050403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lvl="1"/>
            <a:endParaRPr lang="en-US" sz="2500" dirty="0" smtClean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endParaRPr lang="ru-RU" dirty="0"/>
          </a:p>
          <a:p>
            <a:pPr marL="82296" indent="0">
              <a:buNone/>
            </a:pPr>
            <a:endParaRPr lang="en-US" sz="2800" b="1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411760" y="6492875"/>
            <a:ext cx="4320480" cy="365125"/>
          </a:xfrm>
        </p:spPr>
        <p:txBody>
          <a:bodyPr/>
          <a:lstStyle/>
          <a:p>
            <a:r>
              <a:rPr lang="en-US" b="1" u="sng" dirty="0">
                <a:hlinkClick r:id="rId3"/>
              </a:rPr>
              <a:t>MMCP, Yerevan, Armenia, 22 October, 2024 </a:t>
            </a:r>
            <a:endParaRPr lang="ru-RU" b="1" u="sng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524328" y="6412958"/>
            <a:ext cx="1265312" cy="365125"/>
          </a:xfrm>
        </p:spPr>
        <p:txBody>
          <a:bodyPr/>
          <a:lstStyle/>
          <a:p>
            <a:fld id="{9873668C-1D03-4606-BB8C-B3075B64DBAA}" type="slidenum">
              <a:rPr lang="ru-RU" sz="1800" smtClean="0">
                <a:solidFill>
                  <a:schemeClr val="accent1">
                    <a:lumMod val="75000"/>
                  </a:schemeClr>
                </a:solidFill>
              </a:rPr>
              <a:pPr/>
              <a:t>9</a:t>
            </a:fld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38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49906</TotalTime>
  <Words>797</Words>
  <Application>Microsoft Office PowerPoint</Application>
  <PresentationFormat>Экран (4:3)</PresentationFormat>
  <Paragraphs>147</Paragraphs>
  <Slides>22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Arial Unicode MS</vt:lpstr>
      <vt:lpstr>Arial</vt:lpstr>
      <vt:lpstr>Arial Rounded MT Bold</vt:lpstr>
      <vt:lpstr>Calibri</vt:lpstr>
      <vt:lpstr>Calibri Light</vt:lpstr>
      <vt:lpstr>Cambria</vt:lpstr>
      <vt:lpstr>Garamond</vt:lpstr>
      <vt:lpstr>Times New Roman</vt:lpstr>
      <vt:lpstr>Wingdings</vt:lpstr>
      <vt:lpstr>Тема Office</vt:lpstr>
      <vt:lpstr>Production of the Configuration Information system for the BM@N experiment</vt:lpstr>
      <vt:lpstr>Configuration Information system Possibilities</vt:lpstr>
      <vt:lpstr>General Architecture of the BM@N Online Configuration System</vt:lpstr>
      <vt:lpstr>DB Object model</vt:lpstr>
      <vt:lpstr>BM@N Configuration  Information System and online processes diagram</vt:lpstr>
      <vt:lpstr>BM@N online processes to be controlled by Configuration manager</vt:lpstr>
      <vt:lpstr>BM@N online processes to be controlled by Configuration manager</vt:lpstr>
      <vt:lpstr>BM@N online processes to be controlled by Configuration manager</vt:lpstr>
      <vt:lpstr>Configuration Manager: functionality</vt:lpstr>
      <vt:lpstr>Configuration Manager:  session/task states</vt:lpstr>
      <vt:lpstr>Configuration Manager started panel. </vt:lpstr>
      <vt:lpstr>Configuration Manager tasks started panel. </vt:lpstr>
      <vt:lpstr>Configuration Manager finished panel. </vt:lpstr>
      <vt:lpstr>Configuration: Example of task view (zoomed)</vt:lpstr>
      <vt:lpstr>Example of task view</vt:lpstr>
      <vt:lpstr>Example of task view (zoomed)</vt:lpstr>
      <vt:lpstr>Web-interface. Configuration Manager and Task Monitor panels</vt:lpstr>
      <vt:lpstr>Configuration manager log states</vt:lpstr>
      <vt:lpstr>Configuration manager log in DB</vt:lpstr>
      <vt:lpstr>Configuration manager log view</vt:lpstr>
      <vt:lpstr>Configuration information system status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Lena</dc:creator>
  <cp:lastModifiedBy>alexand</cp:lastModifiedBy>
  <cp:revision>978</cp:revision>
  <cp:lastPrinted>2015-04-09T11:46:53Z</cp:lastPrinted>
  <dcterms:created xsi:type="dcterms:W3CDTF">2013-02-06T15:05:45Z</dcterms:created>
  <dcterms:modified xsi:type="dcterms:W3CDTF">2024-10-19T21:39:02Z</dcterms:modified>
</cp:coreProperties>
</file>