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290" r:id="rId4"/>
    <p:sldId id="280" r:id="rId5"/>
    <p:sldId id="274" r:id="rId6"/>
    <p:sldId id="291" r:id="rId7"/>
    <p:sldId id="278" r:id="rId8"/>
    <p:sldId id="276" r:id="rId9"/>
    <p:sldId id="279" r:id="rId10"/>
    <p:sldId id="282" r:id="rId11"/>
    <p:sldId id="293" r:id="rId12"/>
    <p:sldId id="283" r:id="rId13"/>
    <p:sldId id="284" r:id="rId14"/>
    <p:sldId id="295" r:id="rId15"/>
    <p:sldId id="289" r:id="rId16"/>
    <p:sldId id="271" r:id="rId17"/>
    <p:sldId id="287" r:id="rId18"/>
    <p:sldId id="265" r:id="rId19"/>
    <p:sldId id="29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02" autoAdjust="0"/>
    <p:restoredTop sz="83417" autoAdjust="0"/>
  </p:normalViewPr>
  <p:slideViewPr>
    <p:cSldViewPr snapToGrid="0">
      <p:cViewPr varScale="1">
        <p:scale>
          <a:sx n="71" d="100"/>
          <a:sy n="71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2CAC-8A82-451D-BAE5-ECE0F75591D9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73E7-2EDE-46DB-AB52-6E8D7FDD4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8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cern/science/accelerators/high-luminosity-lhc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kaggle.com/c/trackml-particle-identificat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73E7-2EDE-46DB-AB52-6E8D7FDD46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6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73E7-2EDE-46DB-AB52-6E8D7FDD46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1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73E7-2EDE-46DB-AB52-6E8D7FDD46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3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E4567-6B90-A77F-E6DE-55735B524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0F931-6E46-B1C3-5A96-5661783FC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551162-EED0-97A7-8EF2-E2BED057B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44" indent="-285744">
              <a:lnSpc>
                <a:spcPct val="115000"/>
              </a:lnSpc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A custom Python script is used to generate toy data for track reconstruction.</a:t>
            </a:r>
          </a:p>
          <a:p>
            <a:pPr marL="285744" indent="-285744">
              <a:lnSpc>
                <a:spcPct val="115000"/>
              </a:lnSpc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Each event contains a random number of particle tracks, ranging from 1 to 10.</a:t>
            </a:r>
          </a:p>
          <a:p>
            <a:pPr marL="285744" indent="-285744">
              <a:lnSpc>
                <a:spcPct val="115000"/>
              </a:lnSpc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The transverse momentum of each particle is randomly sampled from a uniform distribution between 100 and 1000 MeV/c.</a:t>
            </a:r>
          </a:p>
          <a:p>
            <a:pPr marL="285744" indent="-285744">
              <a:lnSpc>
                <a:spcPct val="115000"/>
              </a:lnSpc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Vertex coordinates are randomly positioned within the volume representing the collision area.</a:t>
            </a:r>
          </a:p>
          <a:p>
            <a:pPr marL="285744" indent="-285744">
              <a:lnSpc>
                <a:spcPct val="115000"/>
              </a:lnSpc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Particle trajectories are modeled as segments of a helical path, with the pitch and radius defined by </a:t>
            </a:r>
            <a:r>
              <a:rPr lang="en-US" dirty="0" err="1">
                <a:solidFill>
                  <a:schemeClr val="dk1"/>
                </a:solidFill>
              </a:rPr>
              <a:t>ℎ</a:t>
            </a:r>
            <a:r>
              <a:rPr lang="en-US" dirty="0">
                <a:solidFill>
                  <a:schemeClr val="dk1"/>
                </a:solidFill>
              </a:rPr>
              <a:t>=  2𝜋/𝐵|𝑚/𝑞|𝑣𝑐𝑜𝑠𝛼  and radius 𝑅=1/𝐵|𝑚/𝑞|𝑣𝑠𝑖𝑛𝛼 .</a:t>
            </a:r>
          </a:p>
          <a:p>
            <a:pPr marL="285744" indent="-285744">
              <a:lnSpc>
                <a:spcPct val="115000"/>
              </a:lnSpc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A detector setup with 35 stations is simulated.</a:t>
            </a:r>
          </a:p>
          <a:p>
            <a:pPr marL="285744" indent="-285744">
              <a:lnSpc>
                <a:spcPct val="115000"/>
              </a:lnSpc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Detector inefficiency is incorporated by assigning each hit a probability of being missed, with detector efficiencies set at 99% and 98%.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7227-A164-DA83-4C87-F4899CB855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53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73E7-2EDE-46DB-AB52-6E8D7FDD46A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7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>
                <a:latin typeface="+mn-lt"/>
              </a:rPr>
              <a:t>Particle track reconstruction in dense environments such as the Run 4 of CERN </a:t>
            </a:r>
            <a:r>
              <a:rPr lang="en-GB" sz="1200" dirty="0">
                <a:latin typeface="+mn-lt"/>
                <a:hlinkClick r:id="rId3"/>
              </a:rPr>
              <a:t>High Luminosity Large Hadron Collider </a:t>
            </a:r>
            <a:r>
              <a:rPr lang="en-GB" sz="1200" dirty="0">
                <a:latin typeface="+mn-lt"/>
              </a:rPr>
              <a:t>(HL-LHC) is a challenging pattern recognition problem.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>
                <a:latin typeface="+mn-lt"/>
              </a:rPr>
              <a:t>Expected that </a:t>
            </a:r>
            <a:r>
              <a:rPr lang="en-GB" sz="1200" dirty="0">
                <a:latin typeface="+mn-lt"/>
                <a:hlinkClick r:id="rId3"/>
              </a:rPr>
              <a:t>High Luminosity Large Hadron Collider </a:t>
            </a:r>
            <a:r>
              <a:rPr lang="en-GB" sz="1200" dirty="0">
                <a:latin typeface="+mn-lt"/>
              </a:rPr>
              <a:t>(HL-LHC) will allow for </a:t>
            </a:r>
            <a:r>
              <a:rPr lang="en-GB" sz="1200" b="1" dirty="0">
                <a:latin typeface="+mn-lt"/>
              </a:rPr>
              <a:t>up to 200 simultaneous proton-proton interactions (pile-up events) </a:t>
            </a:r>
            <a:r>
              <a:rPr lang="en-GB" sz="1200" dirty="0">
                <a:latin typeface="+mn-lt"/>
              </a:rPr>
              <a:t>during each bunch crossing, compared to around 40 in the current LHC operations.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dirty="0">
              <a:latin typeface="+mn-lt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>
                <a:latin typeface="+mn-lt"/>
              </a:rPr>
              <a:t>Each collision event is anticipated to produce approximately </a:t>
            </a:r>
            <a:r>
              <a:rPr lang="en-GB" sz="1200" b="1" dirty="0">
                <a:latin typeface="+mn-lt"/>
              </a:rPr>
              <a:t>200 particle tracks on average, 40K of tracks considering pile-up.</a:t>
            </a:r>
            <a:r>
              <a:rPr lang="en-GB" sz="1200" dirty="0">
                <a:latin typeface="+mn-lt"/>
              </a:rPr>
              <a:t> This leads to even greater complexity in track reconstruction.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dirty="0">
              <a:latin typeface="+mn-lt"/>
            </a:endParaRPr>
          </a:p>
          <a:p>
            <a:pPr marL="114297" indent="0">
              <a:buNone/>
            </a:pPr>
            <a:r>
              <a:rPr lang="en-GB" sz="1200" b="1" dirty="0">
                <a:latin typeface="+mn-lt"/>
              </a:rPr>
              <a:t>Challenges:</a:t>
            </a:r>
            <a:endParaRPr lang="en-GB" sz="1200" dirty="0">
              <a:latin typeface="+mn-lt"/>
            </a:endParaRPr>
          </a:p>
          <a:p>
            <a:r>
              <a:rPr lang="en-GB" sz="1200" dirty="0">
                <a:latin typeface="+mn-lt"/>
              </a:rPr>
              <a:t>Traditional methods like Kalman filter struggle with dense, overlapping particle tracks due to computational complexity and time constraints</a:t>
            </a:r>
          </a:p>
          <a:p>
            <a:endParaRPr lang="en-GB" sz="1200" dirty="0">
              <a:latin typeface="+mn-lt"/>
            </a:endParaRPr>
          </a:p>
          <a:p>
            <a:pPr marL="114297" indent="0">
              <a:buNone/>
            </a:pPr>
            <a:r>
              <a:rPr lang="en-GB" sz="1200" b="1" dirty="0">
                <a:latin typeface="+mn-lt"/>
              </a:rPr>
              <a:t>Harnessing Deep Learning for Efficient Track Reconstruction:</a:t>
            </a:r>
          </a:p>
          <a:p>
            <a:r>
              <a:rPr lang="en-GB" sz="1200" dirty="0">
                <a:latin typeface="+mn-lt"/>
              </a:rPr>
              <a:t>Deep learning models can handle high-dimensional data and complex spatial correlations between tracks, offering a scalable solution that could be easily parallelized on high-throughput architectures such as GPUs</a:t>
            </a:r>
          </a:p>
          <a:p>
            <a:r>
              <a:rPr lang="en-GB" sz="1200" dirty="0">
                <a:latin typeface="+mn-lt"/>
              </a:rPr>
              <a:t>Multiple scattering and inhomogeneous magnetic field effects could be learned from a massive training data sample</a:t>
            </a:r>
          </a:p>
          <a:p>
            <a:r>
              <a:rPr lang="en-GB" sz="1200" dirty="0">
                <a:latin typeface="+mn-lt"/>
              </a:rPr>
              <a:t>The </a:t>
            </a:r>
            <a:r>
              <a:rPr lang="en-GB" sz="1200" dirty="0">
                <a:latin typeface="+mn-lt"/>
                <a:hlinkClick r:id="rId4"/>
              </a:rPr>
              <a:t>TrackML Challenge </a:t>
            </a:r>
            <a:r>
              <a:rPr lang="en-GB" sz="1200" dirty="0">
                <a:latin typeface="+mn-lt"/>
              </a:rPr>
              <a:t>was launched to explore deep learning solutions for fast track reconstruction in high-luminosity environments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sz="1200" dirty="0">
              <a:latin typeface="+mn-lt"/>
            </a:endParaRPr>
          </a:p>
          <a:p>
            <a:endParaRPr lang="en-B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94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C7DA5-3E31-4F0F-8971-13CAB7CF3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3A9B7E-2620-40DD-B6BB-3FDE5EF73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1D37A-2993-4D55-800A-035D1384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24-73B3-4BB4-BF44-FA59F96A7C8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1DC2B-22EA-4CD3-B4D7-9FFFD90E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992E71-8013-43CE-A075-17E27F66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0B8C-EAB6-4D30-B7B8-98AF4D27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1F6D2-DA5C-4C3B-9718-BC2D9F06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5976D2-7892-40C3-97DA-184277793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4B6F8A-0B01-44AD-B125-BA31BA86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24-73B3-4BB4-BF44-FA59F96A7C8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6EB91C-20DB-41F9-9B12-4A39A768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C19140-AFCE-458A-B2B0-AFCEAF55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0B8C-EAB6-4D30-B7B8-98AF4D27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7D875F-F701-42FD-9A85-786A1EEA7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F05F98-8D26-405D-8D0F-CE22135EF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7CB7ED-0D4E-42DD-95B5-0B6215B9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24-73B3-4BB4-BF44-FA59F96A7C8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7842A-5347-420A-A38D-11448AEF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1B0FF-73E2-4F55-87EC-BE044C2B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0B8C-EAB6-4D30-B7B8-98AF4D27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2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52853-F9FB-4BAA-A7BD-638EFC4C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88FA0D-E48C-4102-A017-CD3FAECB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44D2BD-4D55-4BA4-8F91-1E7FE4B1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24-73B3-4BB4-BF44-FA59F96A7C8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4B49C-636B-47C2-B9DE-C2C0330C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E9D7DD-42AC-458D-935E-0A3F6C99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0B8C-EAB6-4D30-B7B8-98AF4D27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1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499EF-BC47-47F1-A378-43B4B3AA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0CA952-212A-4C0B-B375-92A9E8C24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1CB384-7B41-4732-AAC0-30A491AE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24-73B3-4BB4-BF44-FA59F96A7C8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84159A-9A91-4862-8223-D110C8B8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79860-B3C9-4AA0-8FCA-FA704779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0B8C-EAB6-4D30-B7B8-98AF4D27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9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F4D2B-2F1D-40E7-8658-11090A6C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859BF-272C-44C8-9CCE-A58F000F0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25012A-F31D-46B9-A14D-DD03C248A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38877E-2728-4127-908D-FD8BA70D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24-73B3-4BB4-BF44-FA59F96A7C8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B60A77-E7AF-4230-AD4B-52345071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B6C945-8CAD-494E-BDA3-6492C441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0B8C-EAB6-4D30-B7B8-98AF4D27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4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4BBFD-87DF-488A-BC22-194227E2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229F6-5A23-4E45-B249-5287C54B6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2FC894-DA9A-4CFC-80F2-D90CB1882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2C2405-0BC2-4CF8-B02D-6081D9C1F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441B2A-A088-42D2-A081-D7A1F1FFB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263FF4-E60C-4408-812C-0B465B42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24-73B3-4BB4-BF44-FA59F96A7C8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EBA971-F132-4B04-99F0-29C31127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69F001-ADBA-4917-950D-F9A9AA66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0B8C-EAB6-4D30-B7B8-98AF4D27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1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CF654-76F1-4366-931B-33C4142A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2FDA90-0A61-4190-B201-6F855E47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24-73B3-4BB4-BF44-FA59F96A7C8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DC199B-B04E-4778-9F85-C0C5F806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0950C0-8838-4E5D-A1AE-F07E2735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0B8C-EAB6-4D30-B7B8-98AF4D27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9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8747BF-B473-4685-8A4E-CE3E9E5C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24-73B3-4BB4-BF44-FA59F96A7C8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98C6C4-AA2F-48D4-9527-DC33C2A0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0AA0F-C987-4899-91A4-2D3520C2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0B8C-EAB6-4D30-B7B8-98AF4D27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9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8533A-87EB-4E0F-B6E0-39691B98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57655-78BA-4749-B14F-BAB2CEB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6BE5FC-F3D5-40B7-95D7-70DF39693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9E45D0-D283-4FB1-A9B6-5042FF8B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24-73B3-4BB4-BF44-FA59F96A7C8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16BA7C-37E3-47BD-8C63-2BCB2CBF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03F06E-DE15-4B45-829E-3508A20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0B8C-EAB6-4D30-B7B8-98AF4D27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1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519C7-C737-4EE8-8689-E320C5C9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0A48CA-9AC6-4711-A3C4-3691FCEC8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BF2914-4E0A-440F-AD23-98E4C6C51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470698-CD6E-4B89-B14B-852F777F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24-73B3-4BB4-BF44-FA59F96A7C8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1AFCEC-221E-409B-8270-12E965E6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2CED50-A3C3-4023-A714-CE22A1BF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0B8C-EAB6-4D30-B7B8-98AF4D27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6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B2880-3691-41C0-B729-2FB74D1E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DA1F6-E4EB-4A12-8799-283E39DF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F85AE-50A6-468A-A0FE-1BB352964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C324-73B3-4BB4-BF44-FA59F96A7C8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17E019-7EEB-480E-9953-DD99F7A51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89FF5-E7B2-4E72-8F43-5A2528614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90B8C-EAB6-4D30-B7B8-98AF4D27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6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ific.ific.uv.es/web/en/content/taking-lhc-higher-luminosit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manticscholar.org/paper/CNNs-on-FPGAs-for-Track-Reconstruction-Boser-Nielsen/c5c156922f7fd00155f0ffa37b046e716763d97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arxiv.org/abs/2007.1368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ink.springer.com/article/10.1134/S10637796240306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777C0-B737-47D7-945A-C4E6C3D0C6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Track Reconstruction Transformer (TRT): A Scalable Deep Learning Approach for Particle Tracking in High-Energy Physics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A53631-3F0A-4C8A-B4E1-02308A939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Never-ending journey of model design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D69C1-636D-465C-B590-A8EC86DCDC95}"/>
              </a:ext>
            </a:extLst>
          </p:cNvPr>
          <p:cNvSpPr txBox="1"/>
          <p:nvPr/>
        </p:nvSpPr>
        <p:spPr>
          <a:xfrm>
            <a:off x="4651899" y="5859604"/>
            <a:ext cx="7028894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000"/>
              </a:spcBef>
              <a:buSzPts val="1200"/>
            </a:pP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Nikolskaia</a:t>
            </a:r>
            <a:r>
              <a:rPr lang="en-US" b="1" dirty="0">
                <a:solidFill>
                  <a:schemeClr val="dk1"/>
                </a:solidFill>
              </a:rPr>
              <a:t> A.,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Rusov</a:t>
            </a:r>
            <a:r>
              <a:rPr lang="en-US" sz="1800" dirty="0">
                <a:solidFill>
                  <a:schemeClr val="dk1"/>
                </a:solidFill>
              </a:rPr>
              <a:t> D</a:t>
            </a:r>
            <a:r>
              <a:rPr lang="en-US" sz="1800" b="1" dirty="0">
                <a:solidFill>
                  <a:schemeClr val="dk1"/>
                </a:solidFill>
              </a:rPr>
              <a:t>.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Goncharov</a:t>
            </a:r>
            <a:r>
              <a:rPr lang="en-US" sz="1800" dirty="0">
                <a:solidFill>
                  <a:schemeClr val="dk1"/>
                </a:solidFill>
              </a:rPr>
              <a:t> P., </a:t>
            </a:r>
            <a:r>
              <a:rPr lang="en-US" sz="1800" dirty="0" err="1">
                <a:solidFill>
                  <a:schemeClr val="dk1"/>
                </a:solidFill>
              </a:rPr>
              <a:t>Ososkov</a:t>
            </a:r>
            <a:r>
              <a:rPr lang="en-US" sz="1800" dirty="0">
                <a:solidFill>
                  <a:schemeClr val="dk1"/>
                </a:solidFill>
              </a:rPr>
              <a:t> G., </a:t>
            </a:r>
            <a:r>
              <a:rPr lang="en-US" sz="1800" dirty="0" err="1">
                <a:solidFill>
                  <a:schemeClr val="dk1"/>
                </a:solidFill>
              </a:rPr>
              <a:t>Zhemchugov</a:t>
            </a:r>
            <a:r>
              <a:rPr lang="en-US" sz="1800" dirty="0">
                <a:solidFill>
                  <a:schemeClr val="dk1"/>
                </a:solidFill>
              </a:rPr>
              <a:t> A</a:t>
            </a:r>
            <a:r>
              <a:rPr lang="en-US" dirty="0">
                <a:solidFill>
                  <a:schemeClr val="dk1"/>
                </a:solidFill>
              </a:rPr>
              <a:t>. </a:t>
            </a:r>
            <a:endParaRPr lang="en-US" sz="1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44CE5-AD93-4940-8C4E-91AE0BC1B2A1}"/>
              </a:ext>
            </a:extLst>
          </p:cNvPr>
          <p:cNvSpPr txBox="1"/>
          <p:nvPr/>
        </p:nvSpPr>
        <p:spPr>
          <a:xfrm>
            <a:off x="5299968" y="6179050"/>
            <a:ext cx="60434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MMCP 2024, 24 October 2024</a:t>
            </a:r>
          </a:p>
        </p:txBody>
      </p:sp>
    </p:spTree>
    <p:extLst>
      <p:ext uri="{BB962C8B-B14F-4D97-AF65-F5344CB8AC3E}">
        <p14:creationId xmlns:p14="http://schemas.microsoft.com/office/powerpoint/2010/main" val="104842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44CA3-7DF5-4082-A00A-8950BEB3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results</a:t>
            </a:r>
            <a:endParaRPr lang="ru-RU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748C3CB-8311-4AF2-9DCC-24BF4115BBE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426C0-9DBA-4CC2-B466-E3E85BE0E3EA}"/>
              </a:ext>
            </a:extLst>
          </p:cNvPr>
          <p:cNvSpPr txBox="1"/>
          <p:nvPr/>
        </p:nvSpPr>
        <p:spPr>
          <a:xfrm>
            <a:off x="838200" y="5077782"/>
            <a:ext cx="322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vertex distance (L1) : 54</a:t>
            </a:r>
          </a:p>
          <a:p>
            <a:r>
              <a:rPr lang="en-US" dirty="0"/>
              <a:t>Hit segmentation precision: 0.99</a:t>
            </a:r>
          </a:p>
          <a:p>
            <a:r>
              <a:rPr lang="en-US" dirty="0"/>
              <a:t>Hit segmentation recall: 0.92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1412B1-363F-4100-BB10-152FFDDC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541" y="4301717"/>
            <a:ext cx="6096000" cy="2391732"/>
          </a:xfrm>
          <a:prstGeom prst="rect">
            <a:avLst/>
          </a:prstGeom>
        </p:spPr>
      </p:pic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5A3920-206F-457A-A4C8-C5EDC741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A4B7B2-6294-40C0-8D4A-A303598C8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3" y="1562321"/>
            <a:ext cx="6705600" cy="259226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3E6932E1-1352-40D4-906F-3FB79F497524}"/>
              </a:ext>
            </a:extLst>
          </p:cNvPr>
          <p:cNvSpPr txBox="1">
            <a:spLocks/>
          </p:cNvSpPr>
          <p:nvPr/>
        </p:nvSpPr>
        <p:spPr>
          <a:xfrm>
            <a:off x="8763000" y="6422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6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83D9F-AE48-42D9-8596-AA276B46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results (2)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4864A61-E987-4558-AA85-01C5CFAD4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150894"/>
          </a:xfr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502A25C-7A08-4961-82B5-91A975CE857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2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0801F-284D-43CF-B7AF-6EAD28B1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limitations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D4B27-BB29-495A-9685-8501BF51D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training is very unstable. Proper pretraining procedure should be designed. This limitation comes from DETR architecture, which main problem is slow convergence.</a:t>
            </a:r>
          </a:p>
          <a:p>
            <a:r>
              <a:rPr lang="en-US" sz="2000" dirty="0"/>
              <a:t>The resulting reconstructed tracks highly depend on accurate vertex position prediction. For now, only one vertex is used, but in more realistic scenarios multiple vertices may be produced</a:t>
            </a:r>
          </a:p>
          <a:p>
            <a:r>
              <a:rPr lang="en-US" sz="2000" dirty="0"/>
              <a:t>Prediction of raw angles faces 2pi problem, also the parametrization seems to be suboptimal because of different parameter ranges and high dependence on all of them.</a:t>
            </a:r>
          </a:p>
          <a:p>
            <a:r>
              <a:rPr lang="en-US" sz="2000" dirty="0"/>
              <a:t>The higher number of queries slows down the convergence, and more sophisticated queries should be used</a:t>
            </a:r>
          </a:p>
          <a:p>
            <a:r>
              <a:rPr lang="en-US" sz="2000" dirty="0"/>
              <a:t>To get accurate metrics, we should map parameters to hits, and this is still questionable because of hit loss in ground-truth tracks and possible different lengths both of predicted and real tracks. </a:t>
            </a:r>
          </a:p>
          <a:p>
            <a:r>
              <a:rPr lang="en-US" sz="2000" dirty="0"/>
              <a:t>It’s possible to combine model with common point cloud encoders: </a:t>
            </a:r>
            <a:r>
              <a:rPr lang="en-US" sz="2000" dirty="0" err="1"/>
              <a:t>PointNet</a:t>
            </a:r>
            <a:r>
              <a:rPr lang="en-US" sz="2000" dirty="0"/>
              <a:t>, </a:t>
            </a:r>
            <a:r>
              <a:rPr lang="en-US" sz="2000" dirty="0" err="1"/>
              <a:t>VoxelNet</a:t>
            </a:r>
            <a:r>
              <a:rPr lang="en-US" sz="2000" dirty="0"/>
              <a:t>, move to dynamic query selection or other kinds of attention layers. </a:t>
            </a:r>
            <a:r>
              <a:rPr lang="en-US" sz="2000" dirty="0" err="1"/>
              <a:t>E.g</a:t>
            </a:r>
            <a:r>
              <a:rPr lang="en-US" sz="2000" dirty="0"/>
              <a:t>, we want to overcome quadratic complexity of attention.</a:t>
            </a:r>
          </a:p>
          <a:p>
            <a:endParaRPr lang="ru-RU" sz="20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0F448DC-0AD3-4A75-8EBD-8F1AC7353CF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2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979EB-A809-4BBE-B941-0A6BB72B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ADE21BD-9C93-48A8-9F45-ACBC9F7A3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task was highly ambitious: to develop an end-to-end tracking method, a single model that could replace all phases of the hybrid approach.</a:t>
            </a:r>
          </a:p>
          <a:p>
            <a:r>
              <a:rPr lang="en-US" sz="2000" dirty="0"/>
              <a:t>Tracking is a very complex problem, both in terms of combinatorics and how to train the model.</a:t>
            </a:r>
          </a:p>
          <a:p>
            <a:r>
              <a:rPr lang="en-US" sz="2000" dirty="0"/>
              <a:t>A number of hypotheses were tested on what an end-to-end tracking model might look like.</a:t>
            </a:r>
          </a:p>
          <a:p>
            <a:r>
              <a:rPr lang="en-US" sz="2000" dirty="0"/>
              <a:t>The results, combined with the successfully solved hit segmentation task, demonstrate that the chosen direction is correct and there is great potential for improvement.</a:t>
            </a:r>
          </a:p>
          <a:p>
            <a:r>
              <a:rPr lang="en-US" sz="2000" dirty="0"/>
              <a:t>The model is rapidly evolving. For example, unsupervised training of query bases or adopting of voxelization </a:t>
            </a:r>
            <a:r>
              <a:rPr lang="en-US" sz="2000" dirty="0" err="1"/>
              <a:t>shoud</a:t>
            </a:r>
            <a:r>
              <a:rPr lang="en-US" sz="2000" dirty="0"/>
              <a:t> be tested to get final results. Also, the segmentation head may be changed to instance segmentation. </a:t>
            </a:r>
            <a:endParaRPr lang="ru-RU" sz="20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1864A1E-C70D-4859-97D8-AD88404FDFE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1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777C0-B737-47D7-945A-C4E6C3D0C6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Track Reconstruction Transformer (TRT): A Scalable Deep Learning Approach for Particle Tracking in High-Energy Physics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A53631-3F0A-4C8A-B4E1-02308A939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Never-ending journey of model design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D69C1-636D-465C-B590-A8EC86DCDC95}"/>
              </a:ext>
            </a:extLst>
          </p:cNvPr>
          <p:cNvSpPr txBox="1"/>
          <p:nvPr/>
        </p:nvSpPr>
        <p:spPr>
          <a:xfrm>
            <a:off x="4651899" y="5859604"/>
            <a:ext cx="7028894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000"/>
              </a:spcBef>
              <a:buSzPts val="1200"/>
            </a:pP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Nikolskaia</a:t>
            </a:r>
            <a:r>
              <a:rPr lang="en-US" b="1" dirty="0">
                <a:solidFill>
                  <a:schemeClr val="dk1"/>
                </a:solidFill>
              </a:rPr>
              <a:t> A.,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Rusov</a:t>
            </a:r>
            <a:r>
              <a:rPr lang="en-US" sz="1800" dirty="0">
                <a:solidFill>
                  <a:schemeClr val="dk1"/>
                </a:solidFill>
              </a:rPr>
              <a:t> D</a:t>
            </a:r>
            <a:r>
              <a:rPr lang="en-US" sz="1800" b="1" dirty="0">
                <a:solidFill>
                  <a:schemeClr val="dk1"/>
                </a:solidFill>
              </a:rPr>
              <a:t>.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Goncharov</a:t>
            </a:r>
            <a:r>
              <a:rPr lang="en-US" sz="1800" dirty="0">
                <a:solidFill>
                  <a:schemeClr val="dk1"/>
                </a:solidFill>
              </a:rPr>
              <a:t> P., </a:t>
            </a:r>
            <a:r>
              <a:rPr lang="en-US" sz="1800" dirty="0" err="1">
                <a:solidFill>
                  <a:schemeClr val="dk1"/>
                </a:solidFill>
              </a:rPr>
              <a:t>Ososkov</a:t>
            </a:r>
            <a:r>
              <a:rPr lang="en-US" sz="1800" dirty="0">
                <a:solidFill>
                  <a:schemeClr val="dk1"/>
                </a:solidFill>
              </a:rPr>
              <a:t> G., </a:t>
            </a:r>
            <a:r>
              <a:rPr lang="en-US" sz="1800" dirty="0" err="1">
                <a:solidFill>
                  <a:schemeClr val="dk1"/>
                </a:solidFill>
              </a:rPr>
              <a:t>Zhemchugov</a:t>
            </a:r>
            <a:r>
              <a:rPr lang="en-US" sz="1800" dirty="0">
                <a:solidFill>
                  <a:schemeClr val="dk1"/>
                </a:solidFill>
              </a:rPr>
              <a:t> A</a:t>
            </a:r>
            <a:r>
              <a:rPr lang="en-US" dirty="0">
                <a:solidFill>
                  <a:schemeClr val="dk1"/>
                </a:solidFill>
              </a:rPr>
              <a:t>. </a:t>
            </a:r>
            <a:endParaRPr lang="en-US" sz="1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44CE5-AD93-4940-8C4E-91AE0BC1B2A1}"/>
              </a:ext>
            </a:extLst>
          </p:cNvPr>
          <p:cNvSpPr txBox="1"/>
          <p:nvPr/>
        </p:nvSpPr>
        <p:spPr>
          <a:xfrm>
            <a:off x="5299968" y="6179050"/>
            <a:ext cx="60434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MMCP 2024, 24 October 2024</a:t>
            </a:r>
          </a:p>
        </p:txBody>
      </p:sp>
    </p:spTree>
    <p:extLst>
      <p:ext uri="{BB962C8B-B14F-4D97-AF65-F5344CB8AC3E}">
        <p14:creationId xmlns:p14="http://schemas.microsoft.com/office/powerpoint/2010/main" val="375310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B9BB07B-1682-4B85-BBEA-A66AFB8E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6FD169-92E6-4685-9F86-F26605F47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4E70BC4-C4C2-42C5-8834-5972E398529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7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754B-761A-16F6-7811-A11F229D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Y" sz="3200" dirty="0"/>
              <a:t>Problem Statement: The Need for Advanced Tracking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EE6CB-7F50-D733-8965-17F9CF3C1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236" y="1690688"/>
            <a:ext cx="5997154" cy="4953952"/>
          </a:xfrm>
        </p:spPr>
        <p:txBody>
          <a:bodyPr>
            <a:noAutofit/>
          </a:bodyPr>
          <a:lstStyle/>
          <a:p>
            <a:pPr marL="114297" indent="0">
              <a:buNone/>
            </a:pPr>
            <a:r>
              <a:rPr lang="en-US" sz="1600" b="1" dirty="0">
                <a:latin typeface="+mn-lt"/>
              </a:rPr>
              <a:t>Unprecedent scale of modern experiments:</a:t>
            </a:r>
          </a:p>
          <a:p>
            <a:pPr marL="114297" indent="0">
              <a:buNone/>
            </a:pPr>
            <a:r>
              <a:rPr lang="en-US" sz="1600" dirty="0">
                <a:latin typeface="+mn-lt"/>
              </a:rPr>
              <a:t>Up to 200 simultaneous proton-proton interactions is expected at High Luminosity Large Hadron Collider</a:t>
            </a:r>
          </a:p>
          <a:p>
            <a:pPr marL="114297" indent="0">
              <a:buNone/>
            </a:pPr>
            <a:r>
              <a:rPr lang="en-US" sz="1600" dirty="0">
                <a:latin typeface="+mn-lt"/>
              </a:rPr>
              <a:t>200 particle tracks on average, 40K of tracks considering pile-up</a:t>
            </a:r>
          </a:p>
          <a:p>
            <a:pPr marL="114297" indent="0">
              <a:buNone/>
            </a:pPr>
            <a:r>
              <a:rPr lang="en-US" sz="1600" dirty="0">
                <a:latin typeface="+mn-lt"/>
              </a:rPr>
              <a:t>Traditional tracking methods struggle with dense, overlapping particle tracks due to computational complexity and time constraints</a:t>
            </a:r>
          </a:p>
          <a:p>
            <a:pPr marL="114297" indent="0">
              <a:buNone/>
            </a:pPr>
            <a:r>
              <a:rPr lang="en-US" sz="1600" b="1" dirty="0">
                <a:latin typeface="+mn-lt"/>
              </a:rPr>
              <a:t>Deep Learning for Efficient Track Reconstruction:</a:t>
            </a:r>
          </a:p>
          <a:p>
            <a:pPr marL="114297" indent="0">
              <a:buNone/>
            </a:pPr>
            <a:r>
              <a:rPr lang="en-US" sz="1600" dirty="0">
                <a:latin typeface="+mn-lt"/>
              </a:rPr>
              <a:t>DL models can handle high-dimensional data and complex spatial correlations between tracks </a:t>
            </a:r>
          </a:p>
          <a:p>
            <a:pPr marL="114297" indent="0">
              <a:buNone/>
            </a:pPr>
            <a:r>
              <a:rPr lang="en-US" sz="1600" dirty="0">
                <a:latin typeface="+mn-lt"/>
              </a:rPr>
              <a:t>Coulomb scattering and inhomogeneous magnetic field effects could be learned from training data</a:t>
            </a:r>
          </a:p>
          <a:p>
            <a:pPr marL="114297" indent="0">
              <a:buNone/>
            </a:pPr>
            <a:r>
              <a:rPr lang="en-US" sz="1600" dirty="0">
                <a:latin typeface="+mn-lt"/>
              </a:rPr>
              <a:t>Effective parallelization using GPUs out of the box</a:t>
            </a:r>
          </a:p>
          <a:p>
            <a:pPr marL="114297" indent="0">
              <a:buNone/>
            </a:pPr>
            <a:r>
              <a:rPr lang="en-US" sz="1600" dirty="0" err="1">
                <a:latin typeface="+mn-lt"/>
              </a:rPr>
              <a:t>TrackML</a:t>
            </a:r>
            <a:r>
              <a:rPr lang="en-US" sz="1600" dirty="0">
                <a:latin typeface="+mn-lt"/>
              </a:rPr>
              <a:t> Challenge  was launched to explore new scalable approaches for particles tracking</a:t>
            </a:r>
          </a:p>
        </p:txBody>
      </p:sp>
      <p:pic>
        <p:nvPicPr>
          <p:cNvPr id="4" name="Picture 2" descr="webific.ific.uv.es">
            <a:extLst>
              <a:ext uri="{FF2B5EF4-FFF2-40B4-BE49-F238E27FC236}">
                <a16:creationId xmlns:a16="http://schemas.microsoft.com/office/drawing/2014/main" id="{D29880D4-4C82-FF70-F2D6-1EEBAB494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23463" y="1505614"/>
            <a:ext cx="5306688" cy="345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6BE47-43BA-C47C-B3E9-2BE9108A67BD}"/>
              </a:ext>
            </a:extLst>
          </p:cNvPr>
          <p:cNvSpPr txBox="1"/>
          <p:nvPr/>
        </p:nvSpPr>
        <p:spPr>
          <a:xfrm>
            <a:off x="6523463" y="4962293"/>
            <a:ext cx="6097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Y" sz="1000" dirty="0">
                <a:hlinkClick r:id="rId4"/>
              </a:rPr>
              <a:t>https://webific.ific.uv.es/web/en/content/taking-lhc-higher-luminosity</a:t>
            </a:r>
            <a:r>
              <a:rPr lang="en-BY" sz="1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1C4B5-7302-8E1E-4CB5-F9D995328CEA}"/>
              </a:ext>
            </a:extLst>
          </p:cNvPr>
          <p:cNvSpPr txBox="1"/>
          <p:nvPr/>
        </p:nvSpPr>
        <p:spPr>
          <a:xfrm>
            <a:off x="6965783" y="5352386"/>
            <a:ext cx="438801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BY" sz="1800" dirty="0">
                <a:solidFill>
                  <a:schemeClr val="tx1"/>
                </a:solidFill>
              </a:rPr>
              <a:t>To cope with immense data volumes a </a:t>
            </a:r>
            <a:r>
              <a:rPr lang="en-BY" sz="1800" b="1" dirty="0">
                <a:solidFill>
                  <a:schemeClr val="tx1"/>
                </a:solidFill>
              </a:rPr>
              <a:t>new high-throughput deep-learning based approach for tracking </a:t>
            </a:r>
            <a:r>
              <a:rPr lang="en-BY" sz="1800" dirty="0">
                <a:solidFill>
                  <a:schemeClr val="tx1"/>
                </a:solidFill>
              </a:rPr>
              <a:t>is needed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E23B9E-CD3D-50E2-2326-86ECDA4E17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23 October, Kraków, CHEP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6CBC77-BE28-225B-7544-74FBFD19A7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9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6112BD0-13F5-4F48-A4AF-8DC53C94E3FF}"/>
              </a:ext>
            </a:extLst>
          </p:cNvPr>
          <p:cNvGrpSpPr/>
          <p:nvPr/>
        </p:nvGrpSpPr>
        <p:grpSpPr>
          <a:xfrm>
            <a:off x="221013" y="737222"/>
            <a:ext cx="11749973" cy="6200303"/>
            <a:chOff x="162510" y="678503"/>
            <a:chExt cx="11749973" cy="620030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DA7CDA8-B45E-5A6D-37A1-3CA98785CA3F}"/>
                </a:ext>
              </a:extLst>
            </p:cNvPr>
            <p:cNvGrpSpPr/>
            <p:nvPr/>
          </p:nvGrpSpPr>
          <p:grpSpPr>
            <a:xfrm>
              <a:off x="665058" y="4373862"/>
              <a:ext cx="2707723" cy="2313606"/>
              <a:chOff x="6212023" y="2981740"/>
              <a:chExt cx="2872640" cy="2566490"/>
            </a:xfrm>
            <a:blipFill dpi="0" rotWithShape="1">
              <a:blip r:embed="rId2"/>
              <a:srcRect/>
              <a:stretch>
                <a:fillRect l="-10000" r="-10000"/>
              </a:stretch>
            </a:blip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00A9215-BDB1-F91D-4A90-6B3A59413364}"/>
                  </a:ext>
                </a:extLst>
              </p:cNvPr>
              <p:cNvSpPr/>
              <p:nvPr/>
            </p:nvSpPr>
            <p:spPr>
              <a:xfrm>
                <a:off x="6212023" y="2981740"/>
                <a:ext cx="866274" cy="7700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D526E61-72AD-6BB0-31A9-D376AD5230FF}"/>
                  </a:ext>
                </a:extLst>
              </p:cNvPr>
              <p:cNvSpPr/>
              <p:nvPr/>
            </p:nvSpPr>
            <p:spPr>
              <a:xfrm>
                <a:off x="7214993" y="2984349"/>
                <a:ext cx="866274" cy="7700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Y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1A021C-DBDD-1191-00C1-02C4E0DAF61F}"/>
                  </a:ext>
                </a:extLst>
              </p:cNvPr>
              <p:cNvSpPr/>
              <p:nvPr/>
            </p:nvSpPr>
            <p:spPr>
              <a:xfrm>
                <a:off x="8215605" y="2989928"/>
                <a:ext cx="866274" cy="7700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21C524F-CACA-BC79-16AF-3A3657B00644}"/>
                  </a:ext>
                </a:extLst>
              </p:cNvPr>
              <p:cNvSpPr/>
              <p:nvPr/>
            </p:nvSpPr>
            <p:spPr>
              <a:xfrm>
                <a:off x="6219996" y="3876465"/>
                <a:ext cx="866274" cy="7700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C4CBA6D-B5D7-BE90-D31F-3B29AA183A20}"/>
                  </a:ext>
                </a:extLst>
              </p:cNvPr>
              <p:cNvSpPr/>
              <p:nvPr/>
            </p:nvSpPr>
            <p:spPr>
              <a:xfrm>
                <a:off x="7230019" y="3879874"/>
                <a:ext cx="866274" cy="7700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04595D4-755F-785A-7759-CF420B09F39C}"/>
                  </a:ext>
                </a:extLst>
              </p:cNvPr>
              <p:cNvSpPr/>
              <p:nvPr/>
            </p:nvSpPr>
            <p:spPr>
              <a:xfrm>
                <a:off x="8215605" y="3879874"/>
                <a:ext cx="866274" cy="7700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36D42CE-E512-EAE8-1F7F-E2A210E75305}"/>
                  </a:ext>
                </a:extLst>
              </p:cNvPr>
              <p:cNvSpPr/>
              <p:nvPr/>
            </p:nvSpPr>
            <p:spPr>
              <a:xfrm>
                <a:off x="6219996" y="4764987"/>
                <a:ext cx="866274" cy="7700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BE9B8B4-8146-2D40-2496-AC4F2E414EF1}"/>
                  </a:ext>
                </a:extLst>
              </p:cNvPr>
              <p:cNvSpPr/>
              <p:nvPr/>
            </p:nvSpPr>
            <p:spPr>
              <a:xfrm>
                <a:off x="7249320" y="4764987"/>
                <a:ext cx="866273" cy="770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F4CCD8B-087E-53E2-7EEE-687FCB0A30C6}"/>
                  </a:ext>
                </a:extLst>
              </p:cNvPr>
              <p:cNvSpPr/>
              <p:nvPr/>
            </p:nvSpPr>
            <p:spPr>
              <a:xfrm>
                <a:off x="8218390" y="4778208"/>
                <a:ext cx="866273" cy="770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pic>
          <p:nvPicPr>
            <p:cNvPr id="1026" name="Picture 2" descr="The Shape of Tensor. Tensors are the primary data structures… | by Schartz  Rehan | Medium">
              <a:extLst>
                <a:ext uri="{FF2B5EF4-FFF2-40B4-BE49-F238E27FC236}">
                  <a16:creationId xmlns:a16="http://schemas.microsoft.com/office/drawing/2014/main" id="{ADFAFCC9-18B8-D6EB-34C6-6F624A3C5B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74" t="44309" r="1428" b="1905"/>
            <a:stretch/>
          </p:blipFill>
          <p:spPr bwMode="auto">
            <a:xfrm>
              <a:off x="2573441" y="3489329"/>
              <a:ext cx="946752" cy="712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F37AA04A-4386-8874-63BF-AA26C950D53C}"/>
                </a:ext>
              </a:extLst>
            </p:cNvPr>
            <p:cNvSpPr/>
            <p:nvPr/>
          </p:nvSpPr>
          <p:spPr>
            <a:xfrm>
              <a:off x="2053989" y="3561941"/>
              <a:ext cx="161620" cy="48126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B5D4DF5-11FF-B483-D71A-5F64FBF18735}"/>
                </a:ext>
              </a:extLst>
            </p:cNvPr>
            <p:cNvSpPr txBox="1"/>
            <p:nvPr/>
          </p:nvSpPr>
          <p:spPr>
            <a:xfrm>
              <a:off x="162510" y="3482175"/>
              <a:ext cx="17991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/>
                <a:t>Divide</a:t>
              </a:r>
              <a:r>
                <a:rPr lang="pl-PL" sz="1400" dirty="0"/>
                <a:t> the </a:t>
              </a:r>
              <a:r>
                <a:rPr lang="pl-PL" sz="1400" dirty="0" err="1"/>
                <a:t>detector</a:t>
              </a:r>
              <a:r>
                <a:rPr lang="pl-PL" sz="1400" dirty="0"/>
                <a:t> </a:t>
              </a:r>
              <a:r>
                <a:rPr lang="pl-PL" sz="1400" dirty="0" err="1"/>
                <a:t>space</a:t>
              </a:r>
              <a:r>
                <a:rPr lang="pl-PL" sz="1400" dirty="0"/>
                <a:t> </a:t>
              </a:r>
              <a:r>
                <a:rPr lang="pl-PL" sz="1400" dirty="0" err="1"/>
                <a:t>into</a:t>
              </a:r>
              <a:r>
                <a:rPr lang="pl-PL" sz="1400" dirty="0"/>
                <a:t> M </a:t>
              </a:r>
              <a:r>
                <a:rPr lang="pl-PL" sz="1400" dirty="0" err="1"/>
                <a:t>voxels</a:t>
              </a:r>
              <a:r>
                <a:rPr lang="pl-PL" sz="1400" dirty="0"/>
                <a:t>, i.e. </a:t>
              </a:r>
              <a:r>
                <a:rPr lang="pl-PL" sz="1400" dirty="0" err="1"/>
                <a:t>smaller</a:t>
              </a:r>
              <a:r>
                <a:rPr lang="pl-PL" sz="1400" dirty="0"/>
                <a:t> </a:t>
              </a:r>
              <a:r>
                <a:rPr lang="pl-PL" sz="1400" dirty="0" err="1"/>
                <a:t>subspaces</a:t>
              </a:r>
              <a:endParaRPr lang="en-BY" sz="1400" dirty="0"/>
            </a:p>
          </p:txBody>
        </p:sp>
        <p:grpSp>
          <p:nvGrpSpPr>
            <p:cNvPr id="1082" name="Group 1081">
              <a:extLst>
                <a:ext uri="{FF2B5EF4-FFF2-40B4-BE49-F238E27FC236}">
                  <a16:creationId xmlns:a16="http://schemas.microsoft.com/office/drawing/2014/main" id="{3CE03B63-94A9-D460-471D-A678ADCA2E2E}"/>
                </a:ext>
              </a:extLst>
            </p:cNvPr>
            <p:cNvGrpSpPr/>
            <p:nvPr/>
          </p:nvGrpSpPr>
          <p:grpSpPr>
            <a:xfrm>
              <a:off x="4885438" y="4436081"/>
              <a:ext cx="1320607" cy="169012"/>
              <a:chOff x="4536304" y="4602336"/>
              <a:chExt cx="1320607" cy="169012"/>
            </a:xfrm>
          </p:grpSpPr>
          <p:sp>
            <p:nvSpPr>
              <p:cNvPr id="1024" name="Cube 1023">
                <a:extLst>
                  <a:ext uri="{FF2B5EF4-FFF2-40B4-BE49-F238E27FC236}">
                    <a16:creationId xmlns:a16="http://schemas.microsoft.com/office/drawing/2014/main" id="{4224C8A4-216C-8278-308A-02906E2E8465}"/>
                  </a:ext>
                </a:extLst>
              </p:cNvPr>
              <p:cNvSpPr/>
              <p:nvPr/>
            </p:nvSpPr>
            <p:spPr>
              <a:xfrm>
                <a:off x="4536304" y="4602336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30" name="Cube 1029">
                <a:extLst>
                  <a:ext uri="{FF2B5EF4-FFF2-40B4-BE49-F238E27FC236}">
                    <a16:creationId xmlns:a16="http://schemas.microsoft.com/office/drawing/2014/main" id="{B19B05A3-A5B3-571B-0619-F1208E405B65}"/>
                  </a:ext>
                </a:extLst>
              </p:cNvPr>
              <p:cNvSpPr/>
              <p:nvPr/>
            </p:nvSpPr>
            <p:spPr>
              <a:xfrm>
                <a:off x="4696487" y="4602336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31" name="Cube 1030">
                <a:extLst>
                  <a:ext uri="{FF2B5EF4-FFF2-40B4-BE49-F238E27FC236}">
                    <a16:creationId xmlns:a16="http://schemas.microsoft.com/office/drawing/2014/main" id="{C6457119-E121-EE5D-3D2C-8C2DC5E4D6F8}"/>
                  </a:ext>
                </a:extLst>
              </p:cNvPr>
              <p:cNvSpPr/>
              <p:nvPr/>
            </p:nvSpPr>
            <p:spPr>
              <a:xfrm>
                <a:off x="4856670" y="4602336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32" name="Cube 1031">
                <a:extLst>
                  <a:ext uri="{FF2B5EF4-FFF2-40B4-BE49-F238E27FC236}">
                    <a16:creationId xmlns:a16="http://schemas.microsoft.com/office/drawing/2014/main" id="{EFFD9583-F4DC-C873-C381-635B801724AF}"/>
                  </a:ext>
                </a:extLst>
              </p:cNvPr>
              <p:cNvSpPr/>
              <p:nvPr/>
            </p:nvSpPr>
            <p:spPr>
              <a:xfrm>
                <a:off x="5016853" y="4602336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33" name="Cube 1032">
                <a:extLst>
                  <a:ext uri="{FF2B5EF4-FFF2-40B4-BE49-F238E27FC236}">
                    <a16:creationId xmlns:a16="http://schemas.microsoft.com/office/drawing/2014/main" id="{96AD157D-EAA9-3CE2-F7BA-5BEA41427604}"/>
                  </a:ext>
                </a:extLst>
              </p:cNvPr>
              <p:cNvSpPr/>
              <p:nvPr/>
            </p:nvSpPr>
            <p:spPr>
              <a:xfrm>
                <a:off x="5177036" y="4602336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34" name="Cube 1033">
                <a:extLst>
                  <a:ext uri="{FF2B5EF4-FFF2-40B4-BE49-F238E27FC236}">
                    <a16:creationId xmlns:a16="http://schemas.microsoft.com/office/drawing/2014/main" id="{996E3512-E41D-B278-58F6-714BD76C3F77}"/>
                  </a:ext>
                </a:extLst>
              </p:cNvPr>
              <p:cNvSpPr/>
              <p:nvPr/>
            </p:nvSpPr>
            <p:spPr>
              <a:xfrm>
                <a:off x="5337219" y="4602336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35" name="Cube 1034">
                <a:extLst>
                  <a:ext uri="{FF2B5EF4-FFF2-40B4-BE49-F238E27FC236}">
                    <a16:creationId xmlns:a16="http://schemas.microsoft.com/office/drawing/2014/main" id="{824A3F9D-B271-8E11-27B8-03BF99263D1E}"/>
                  </a:ext>
                </a:extLst>
              </p:cNvPr>
              <p:cNvSpPr/>
              <p:nvPr/>
            </p:nvSpPr>
            <p:spPr>
              <a:xfrm>
                <a:off x="5497402" y="4602336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36" name="Cube 1035">
                <a:extLst>
                  <a:ext uri="{FF2B5EF4-FFF2-40B4-BE49-F238E27FC236}">
                    <a16:creationId xmlns:a16="http://schemas.microsoft.com/office/drawing/2014/main" id="{65BADB92-9C5C-8263-FF8B-299549852E22}"/>
                  </a:ext>
                </a:extLst>
              </p:cNvPr>
              <p:cNvSpPr/>
              <p:nvPr/>
            </p:nvSpPr>
            <p:spPr>
              <a:xfrm>
                <a:off x="5657585" y="4602336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083" name="Group 1082">
              <a:extLst>
                <a:ext uri="{FF2B5EF4-FFF2-40B4-BE49-F238E27FC236}">
                  <a16:creationId xmlns:a16="http://schemas.microsoft.com/office/drawing/2014/main" id="{C438DF79-C729-C895-3023-02F170DE2998}"/>
                </a:ext>
              </a:extLst>
            </p:cNvPr>
            <p:cNvGrpSpPr/>
            <p:nvPr/>
          </p:nvGrpSpPr>
          <p:grpSpPr>
            <a:xfrm>
              <a:off x="4885438" y="4668990"/>
              <a:ext cx="1320607" cy="169012"/>
              <a:chOff x="4536304" y="4835245"/>
              <a:chExt cx="1320607" cy="169012"/>
            </a:xfrm>
          </p:grpSpPr>
          <p:sp>
            <p:nvSpPr>
              <p:cNvPr id="1041" name="Cube 1040">
                <a:extLst>
                  <a:ext uri="{FF2B5EF4-FFF2-40B4-BE49-F238E27FC236}">
                    <a16:creationId xmlns:a16="http://schemas.microsoft.com/office/drawing/2014/main" id="{F40F587E-2DA9-E3ED-A4A7-10E7930AD2BA}"/>
                  </a:ext>
                </a:extLst>
              </p:cNvPr>
              <p:cNvSpPr/>
              <p:nvPr/>
            </p:nvSpPr>
            <p:spPr>
              <a:xfrm>
                <a:off x="4536304" y="4835245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42" name="Cube 1041">
                <a:extLst>
                  <a:ext uri="{FF2B5EF4-FFF2-40B4-BE49-F238E27FC236}">
                    <a16:creationId xmlns:a16="http://schemas.microsoft.com/office/drawing/2014/main" id="{5AE32323-A763-6C24-8FFC-245D42A371C1}"/>
                  </a:ext>
                </a:extLst>
              </p:cNvPr>
              <p:cNvSpPr/>
              <p:nvPr/>
            </p:nvSpPr>
            <p:spPr>
              <a:xfrm>
                <a:off x="4696487" y="4835245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43" name="Cube 1042">
                <a:extLst>
                  <a:ext uri="{FF2B5EF4-FFF2-40B4-BE49-F238E27FC236}">
                    <a16:creationId xmlns:a16="http://schemas.microsoft.com/office/drawing/2014/main" id="{E2A3752B-9D35-D753-9F8B-642D9C91AF87}"/>
                  </a:ext>
                </a:extLst>
              </p:cNvPr>
              <p:cNvSpPr/>
              <p:nvPr/>
            </p:nvSpPr>
            <p:spPr>
              <a:xfrm>
                <a:off x="4856670" y="4835245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44" name="Cube 1043">
                <a:extLst>
                  <a:ext uri="{FF2B5EF4-FFF2-40B4-BE49-F238E27FC236}">
                    <a16:creationId xmlns:a16="http://schemas.microsoft.com/office/drawing/2014/main" id="{BB311FBC-AFC5-E165-CF95-A1E8DB20BD16}"/>
                  </a:ext>
                </a:extLst>
              </p:cNvPr>
              <p:cNvSpPr/>
              <p:nvPr/>
            </p:nvSpPr>
            <p:spPr>
              <a:xfrm>
                <a:off x="5016853" y="4835245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45" name="Cube 1044">
                <a:extLst>
                  <a:ext uri="{FF2B5EF4-FFF2-40B4-BE49-F238E27FC236}">
                    <a16:creationId xmlns:a16="http://schemas.microsoft.com/office/drawing/2014/main" id="{33816A4C-749E-FDF3-E856-8966ED591F9C}"/>
                  </a:ext>
                </a:extLst>
              </p:cNvPr>
              <p:cNvSpPr/>
              <p:nvPr/>
            </p:nvSpPr>
            <p:spPr>
              <a:xfrm>
                <a:off x="5177036" y="4835245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46" name="Cube 1045">
                <a:extLst>
                  <a:ext uri="{FF2B5EF4-FFF2-40B4-BE49-F238E27FC236}">
                    <a16:creationId xmlns:a16="http://schemas.microsoft.com/office/drawing/2014/main" id="{FF4B3A2D-912E-7B83-B0CF-2E57C9D0AEC0}"/>
                  </a:ext>
                </a:extLst>
              </p:cNvPr>
              <p:cNvSpPr/>
              <p:nvPr/>
            </p:nvSpPr>
            <p:spPr>
              <a:xfrm>
                <a:off x="5337219" y="4835245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47" name="Cube 1046">
                <a:extLst>
                  <a:ext uri="{FF2B5EF4-FFF2-40B4-BE49-F238E27FC236}">
                    <a16:creationId xmlns:a16="http://schemas.microsoft.com/office/drawing/2014/main" id="{1BF38EC3-C3D4-81E8-611D-4AD676A80009}"/>
                  </a:ext>
                </a:extLst>
              </p:cNvPr>
              <p:cNvSpPr/>
              <p:nvPr/>
            </p:nvSpPr>
            <p:spPr>
              <a:xfrm>
                <a:off x="5497402" y="4835245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48" name="Cube 1047">
                <a:extLst>
                  <a:ext uri="{FF2B5EF4-FFF2-40B4-BE49-F238E27FC236}">
                    <a16:creationId xmlns:a16="http://schemas.microsoft.com/office/drawing/2014/main" id="{BE66FF85-A725-33C0-A193-DCAE15C15ADA}"/>
                  </a:ext>
                </a:extLst>
              </p:cNvPr>
              <p:cNvSpPr/>
              <p:nvPr/>
            </p:nvSpPr>
            <p:spPr>
              <a:xfrm>
                <a:off x="5657585" y="4835245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084" name="Group 1083">
              <a:extLst>
                <a:ext uri="{FF2B5EF4-FFF2-40B4-BE49-F238E27FC236}">
                  <a16:creationId xmlns:a16="http://schemas.microsoft.com/office/drawing/2014/main" id="{196230D5-7AC9-7048-BA87-738598320D29}"/>
                </a:ext>
              </a:extLst>
            </p:cNvPr>
            <p:cNvGrpSpPr/>
            <p:nvPr/>
          </p:nvGrpSpPr>
          <p:grpSpPr>
            <a:xfrm>
              <a:off x="4885438" y="4901899"/>
              <a:ext cx="1320607" cy="169012"/>
              <a:chOff x="4536304" y="5068154"/>
              <a:chExt cx="1320607" cy="169012"/>
            </a:xfrm>
          </p:grpSpPr>
          <p:sp>
            <p:nvSpPr>
              <p:cNvPr id="1050" name="Cube 1049">
                <a:extLst>
                  <a:ext uri="{FF2B5EF4-FFF2-40B4-BE49-F238E27FC236}">
                    <a16:creationId xmlns:a16="http://schemas.microsoft.com/office/drawing/2014/main" id="{47097060-3720-FCE5-D1E1-082828EF7503}"/>
                  </a:ext>
                </a:extLst>
              </p:cNvPr>
              <p:cNvSpPr/>
              <p:nvPr/>
            </p:nvSpPr>
            <p:spPr>
              <a:xfrm>
                <a:off x="4536304" y="5068154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51" name="Cube 1050">
                <a:extLst>
                  <a:ext uri="{FF2B5EF4-FFF2-40B4-BE49-F238E27FC236}">
                    <a16:creationId xmlns:a16="http://schemas.microsoft.com/office/drawing/2014/main" id="{B1385A91-4AA0-43F1-BFF3-0C63E7DCCDBD}"/>
                  </a:ext>
                </a:extLst>
              </p:cNvPr>
              <p:cNvSpPr/>
              <p:nvPr/>
            </p:nvSpPr>
            <p:spPr>
              <a:xfrm>
                <a:off x="4696487" y="5068154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52" name="Cube 1051">
                <a:extLst>
                  <a:ext uri="{FF2B5EF4-FFF2-40B4-BE49-F238E27FC236}">
                    <a16:creationId xmlns:a16="http://schemas.microsoft.com/office/drawing/2014/main" id="{053AF0C5-DCE8-6634-1E63-ACDB7217BE2D}"/>
                  </a:ext>
                </a:extLst>
              </p:cNvPr>
              <p:cNvSpPr/>
              <p:nvPr/>
            </p:nvSpPr>
            <p:spPr>
              <a:xfrm>
                <a:off x="4856670" y="5068154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53" name="Cube 1052">
                <a:extLst>
                  <a:ext uri="{FF2B5EF4-FFF2-40B4-BE49-F238E27FC236}">
                    <a16:creationId xmlns:a16="http://schemas.microsoft.com/office/drawing/2014/main" id="{9D55101F-1420-306C-7E7B-453FB70CEE24}"/>
                  </a:ext>
                </a:extLst>
              </p:cNvPr>
              <p:cNvSpPr/>
              <p:nvPr/>
            </p:nvSpPr>
            <p:spPr>
              <a:xfrm>
                <a:off x="5016853" y="5068154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54" name="Cube 1053">
                <a:extLst>
                  <a:ext uri="{FF2B5EF4-FFF2-40B4-BE49-F238E27FC236}">
                    <a16:creationId xmlns:a16="http://schemas.microsoft.com/office/drawing/2014/main" id="{8EA433C4-D939-1B97-54DC-D24CF8440983}"/>
                  </a:ext>
                </a:extLst>
              </p:cNvPr>
              <p:cNvSpPr/>
              <p:nvPr/>
            </p:nvSpPr>
            <p:spPr>
              <a:xfrm>
                <a:off x="5177036" y="5068154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55" name="Cube 1054">
                <a:extLst>
                  <a:ext uri="{FF2B5EF4-FFF2-40B4-BE49-F238E27FC236}">
                    <a16:creationId xmlns:a16="http://schemas.microsoft.com/office/drawing/2014/main" id="{1727FBA5-E951-9B9F-601B-81307BEAC94E}"/>
                  </a:ext>
                </a:extLst>
              </p:cNvPr>
              <p:cNvSpPr/>
              <p:nvPr/>
            </p:nvSpPr>
            <p:spPr>
              <a:xfrm>
                <a:off x="5337219" y="5068154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56" name="Cube 1055">
                <a:extLst>
                  <a:ext uri="{FF2B5EF4-FFF2-40B4-BE49-F238E27FC236}">
                    <a16:creationId xmlns:a16="http://schemas.microsoft.com/office/drawing/2014/main" id="{7531B32D-59D9-B7A8-35F7-B8C069AF8E91}"/>
                  </a:ext>
                </a:extLst>
              </p:cNvPr>
              <p:cNvSpPr/>
              <p:nvPr/>
            </p:nvSpPr>
            <p:spPr>
              <a:xfrm>
                <a:off x="5497402" y="5068154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57" name="Cube 1056">
                <a:extLst>
                  <a:ext uri="{FF2B5EF4-FFF2-40B4-BE49-F238E27FC236}">
                    <a16:creationId xmlns:a16="http://schemas.microsoft.com/office/drawing/2014/main" id="{A0501E33-87B4-E39E-AE6F-1273E2F1F682}"/>
                  </a:ext>
                </a:extLst>
              </p:cNvPr>
              <p:cNvSpPr/>
              <p:nvPr/>
            </p:nvSpPr>
            <p:spPr>
              <a:xfrm>
                <a:off x="5657585" y="5068154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085" name="Group 1084">
              <a:extLst>
                <a:ext uri="{FF2B5EF4-FFF2-40B4-BE49-F238E27FC236}">
                  <a16:creationId xmlns:a16="http://schemas.microsoft.com/office/drawing/2014/main" id="{4B655145-CAC7-F71F-47AA-6EA079B64380}"/>
                </a:ext>
              </a:extLst>
            </p:cNvPr>
            <p:cNvGrpSpPr/>
            <p:nvPr/>
          </p:nvGrpSpPr>
          <p:grpSpPr>
            <a:xfrm>
              <a:off x="4885438" y="5134808"/>
              <a:ext cx="1320607" cy="169012"/>
              <a:chOff x="4536304" y="5301063"/>
              <a:chExt cx="1320607" cy="169012"/>
            </a:xfrm>
          </p:grpSpPr>
          <p:sp>
            <p:nvSpPr>
              <p:cNvPr id="1058" name="Cube 1057">
                <a:extLst>
                  <a:ext uri="{FF2B5EF4-FFF2-40B4-BE49-F238E27FC236}">
                    <a16:creationId xmlns:a16="http://schemas.microsoft.com/office/drawing/2014/main" id="{13E812CB-EE34-D68B-CAC2-292585ACA609}"/>
                  </a:ext>
                </a:extLst>
              </p:cNvPr>
              <p:cNvSpPr/>
              <p:nvPr/>
            </p:nvSpPr>
            <p:spPr>
              <a:xfrm>
                <a:off x="4536304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59" name="Cube 1058">
                <a:extLst>
                  <a:ext uri="{FF2B5EF4-FFF2-40B4-BE49-F238E27FC236}">
                    <a16:creationId xmlns:a16="http://schemas.microsoft.com/office/drawing/2014/main" id="{3239DD67-1B46-AA9F-B50E-448B161A9915}"/>
                  </a:ext>
                </a:extLst>
              </p:cNvPr>
              <p:cNvSpPr/>
              <p:nvPr/>
            </p:nvSpPr>
            <p:spPr>
              <a:xfrm>
                <a:off x="4696487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60" name="Cube 1059">
                <a:extLst>
                  <a:ext uri="{FF2B5EF4-FFF2-40B4-BE49-F238E27FC236}">
                    <a16:creationId xmlns:a16="http://schemas.microsoft.com/office/drawing/2014/main" id="{78AF67E1-60AC-1FCC-7D10-35F1E30CE93E}"/>
                  </a:ext>
                </a:extLst>
              </p:cNvPr>
              <p:cNvSpPr/>
              <p:nvPr/>
            </p:nvSpPr>
            <p:spPr>
              <a:xfrm>
                <a:off x="4856670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61" name="Cube 1060">
                <a:extLst>
                  <a:ext uri="{FF2B5EF4-FFF2-40B4-BE49-F238E27FC236}">
                    <a16:creationId xmlns:a16="http://schemas.microsoft.com/office/drawing/2014/main" id="{C4382D1D-FC61-785A-232E-BBFCD6D831DD}"/>
                  </a:ext>
                </a:extLst>
              </p:cNvPr>
              <p:cNvSpPr/>
              <p:nvPr/>
            </p:nvSpPr>
            <p:spPr>
              <a:xfrm>
                <a:off x="5016853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62" name="Cube 1061">
                <a:extLst>
                  <a:ext uri="{FF2B5EF4-FFF2-40B4-BE49-F238E27FC236}">
                    <a16:creationId xmlns:a16="http://schemas.microsoft.com/office/drawing/2014/main" id="{AC90932A-1CC9-5C46-4018-AD6891B2FA6A}"/>
                  </a:ext>
                </a:extLst>
              </p:cNvPr>
              <p:cNvSpPr/>
              <p:nvPr/>
            </p:nvSpPr>
            <p:spPr>
              <a:xfrm>
                <a:off x="5177036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63" name="Cube 1062">
                <a:extLst>
                  <a:ext uri="{FF2B5EF4-FFF2-40B4-BE49-F238E27FC236}">
                    <a16:creationId xmlns:a16="http://schemas.microsoft.com/office/drawing/2014/main" id="{89AF7DC1-FCAE-D8FC-0E85-44C19DB4E807}"/>
                  </a:ext>
                </a:extLst>
              </p:cNvPr>
              <p:cNvSpPr/>
              <p:nvPr/>
            </p:nvSpPr>
            <p:spPr>
              <a:xfrm>
                <a:off x="5337219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64" name="Cube 1063">
                <a:extLst>
                  <a:ext uri="{FF2B5EF4-FFF2-40B4-BE49-F238E27FC236}">
                    <a16:creationId xmlns:a16="http://schemas.microsoft.com/office/drawing/2014/main" id="{5C9C113B-C4D8-B617-3328-A6962756A750}"/>
                  </a:ext>
                </a:extLst>
              </p:cNvPr>
              <p:cNvSpPr/>
              <p:nvPr/>
            </p:nvSpPr>
            <p:spPr>
              <a:xfrm>
                <a:off x="5497402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65" name="Cube 1064">
                <a:extLst>
                  <a:ext uri="{FF2B5EF4-FFF2-40B4-BE49-F238E27FC236}">
                    <a16:creationId xmlns:a16="http://schemas.microsoft.com/office/drawing/2014/main" id="{AD47AD49-D42A-F7BB-86DD-A844E948572C}"/>
                  </a:ext>
                </a:extLst>
              </p:cNvPr>
              <p:cNvSpPr/>
              <p:nvPr/>
            </p:nvSpPr>
            <p:spPr>
              <a:xfrm>
                <a:off x="5657585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086" name="Group 1085">
              <a:extLst>
                <a:ext uri="{FF2B5EF4-FFF2-40B4-BE49-F238E27FC236}">
                  <a16:creationId xmlns:a16="http://schemas.microsoft.com/office/drawing/2014/main" id="{BF3EBB47-8801-8C46-1D39-E1E2381512AC}"/>
                </a:ext>
              </a:extLst>
            </p:cNvPr>
            <p:cNvGrpSpPr/>
            <p:nvPr/>
          </p:nvGrpSpPr>
          <p:grpSpPr>
            <a:xfrm>
              <a:off x="4885438" y="5367717"/>
              <a:ext cx="1320607" cy="169012"/>
              <a:chOff x="4536304" y="5533972"/>
              <a:chExt cx="1320607" cy="169012"/>
            </a:xfrm>
          </p:grpSpPr>
          <p:sp>
            <p:nvSpPr>
              <p:cNvPr id="1066" name="Cube 1065">
                <a:extLst>
                  <a:ext uri="{FF2B5EF4-FFF2-40B4-BE49-F238E27FC236}">
                    <a16:creationId xmlns:a16="http://schemas.microsoft.com/office/drawing/2014/main" id="{10AF7DD2-DA52-D7EE-E081-3BFC6B834F76}"/>
                  </a:ext>
                </a:extLst>
              </p:cNvPr>
              <p:cNvSpPr/>
              <p:nvPr/>
            </p:nvSpPr>
            <p:spPr>
              <a:xfrm>
                <a:off x="4536304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67" name="Cube 1066">
                <a:extLst>
                  <a:ext uri="{FF2B5EF4-FFF2-40B4-BE49-F238E27FC236}">
                    <a16:creationId xmlns:a16="http://schemas.microsoft.com/office/drawing/2014/main" id="{5821ACE3-B66F-DD15-A30C-91BBDE21D8E4}"/>
                  </a:ext>
                </a:extLst>
              </p:cNvPr>
              <p:cNvSpPr/>
              <p:nvPr/>
            </p:nvSpPr>
            <p:spPr>
              <a:xfrm>
                <a:off x="4696487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68" name="Cube 1067">
                <a:extLst>
                  <a:ext uri="{FF2B5EF4-FFF2-40B4-BE49-F238E27FC236}">
                    <a16:creationId xmlns:a16="http://schemas.microsoft.com/office/drawing/2014/main" id="{01FF5401-5235-A277-5802-D32DE8212556}"/>
                  </a:ext>
                </a:extLst>
              </p:cNvPr>
              <p:cNvSpPr/>
              <p:nvPr/>
            </p:nvSpPr>
            <p:spPr>
              <a:xfrm>
                <a:off x="4856670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69" name="Cube 1068">
                <a:extLst>
                  <a:ext uri="{FF2B5EF4-FFF2-40B4-BE49-F238E27FC236}">
                    <a16:creationId xmlns:a16="http://schemas.microsoft.com/office/drawing/2014/main" id="{DC4D38D1-87D6-3A6F-2862-3C817444FBB4}"/>
                  </a:ext>
                </a:extLst>
              </p:cNvPr>
              <p:cNvSpPr/>
              <p:nvPr/>
            </p:nvSpPr>
            <p:spPr>
              <a:xfrm>
                <a:off x="5016853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70" name="Cube 1069">
                <a:extLst>
                  <a:ext uri="{FF2B5EF4-FFF2-40B4-BE49-F238E27FC236}">
                    <a16:creationId xmlns:a16="http://schemas.microsoft.com/office/drawing/2014/main" id="{D9A9E291-CCEE-15BF-53A8-827BECC61E11}"/>
                  </a:ext>
                </a:extLst>
              </p:cNvPr>
              <p:cNvSpPr/>
              <p:nvPr/>
            </p:nvSpPr>
            <p:spPr>
              <a:xfrm>
                <a:off x="5177036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71" name="Cube 1070">
                <a:extLst>
                  <a:ext uri="{FF2B5EF4-FFF2-40B4-BE49-F238E27FC236}">
                    <a16:creationId xmlns:a16="http://schemas.microsoft.com/office/drawing/2014/main" id="{8AADAEA5-61A4-3DE2-A6D0-B39F830CA4ED}"/>
                  </a:ext>
                </a:extLst>
              </p:cNvPr>
              <p:cNvSpPr/>
              <p:nvPr/>
            </p:nvSpPr>
            <p:spPr>
              <a:xfrm>
                <a:off x="5337219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72" name="Cube 1071">
                <a:extLst>
                  <a:ext uri="{FF2B5EF4-FFF2-40B4-BE49-F238E27FC236}">
                    <a16:creationId xmlns:a16="http://schemas.microsoft.com/office/drawing/2014/main" id="{70D92D2E-6618-824A-AEBB-6C18D6498DDB}"/>
                  </a:ext>
                </a:extLst>
              </p:cNvPr>
              <p:cNvSpPr/>
              <p:nvPr/>
            </p:nvSpPr>
            <p:spPr>
              <a:xfrm>
                <a:off x="5497402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73" name="Cube 1072">
                <a:extLst>
                  <a:ext uri="{FF2B5EF4-FFF2-40B4-BE49-F238E27FC236}">
                    <a16:creationId xmlns:a16="http://schemas.microsoft.com/office/drawing/2014/main" id="{E782DE8A-48D0-B4A1-13F8-F201BEFD038F}"/>
                  </a:ext>
                </a:extLst>
              </p:cNvPr>
              <p:cNvSpPr/>
              <p:nvPr/>
            </p:nvSpPr>
            <p:spPr>
              <a:xfrm>
                <a:off x="5657585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087" name="Group 1086">
              <a:extLst>
                <a:ext uri="{FF2B5EF4-FFF2-40B4-BE49-F238E27FC236}">
                  <a16:creationId xmlns:a16="http://schemas.microsoft.com/office/drawing/2014/main" id="{0305CE75-DAE4-ED5F-ADB1-32823E521DEB}"/>
                </a:ext>
              </a:extLst>
            </p:cNvPr>
            <p:cNvGrpSpPr/>
            <p:nvPr/>
          </p:nvGrpSpPr>
          <p:grpSpPr>
            <a:xfrm>
              <a:off x="4885438" y="5600626"/>
              <a:ext cx="1320607" cy="169012"/>
              <a:chOff x="4536304" y="5766881"/>
              <a:chExt cx="1320607" cy="169012"/>
            </a:xfrm>
          </p:grpSpPr>
          <p:sp>
            <p:nvSpPr>
              <p:cNvPr id="1074" name="Cube 1073">
                <a:extLst>
                  <a:ext uri="{FF2B5EF4-FFF2-40B4-BE49-F238E27FC236}">
                    <a16:creationId xmlns:a16="http://schemas.microsoft.com/office/drawing/2014/main" id="{74827F1E-A12C-8EBE-BED2-ECC1212DA579}"/>
                  </a:ext>
                </a:extLst>
              </p:cNvPr>
              <p:cNvSpPr/>
              <p:nvPr/>
            </p:nvSpPr>
            <p:spPr>
              <a:xfrm>
                <a:off x="4536304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75" name="Cube 1074">
                <a:extLst>
                  <a:ext uri="{FF2B5EF4-FFF2-40B4-BE49-F238E27FC236}">
                    <a16:creationId xmlns:a16="http://schemas.microsoft.com/office/drawing/2014/main" id="{7F3ADE21-3384-37EB-EB63-9BE6DA8F0200}"/>
                  </a:ext>
                </a:extLst>
              </p:cNvPr>
              <p:cNvSpPr/>
              <p:nvPr/>
            </p:nvSpPr>
            <p:spPr>
              <a:xfrm>
                <a:off x="4696487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76" name="Cube 1075">
                <a:extLst>
                  <a:ext uri="{FF2B5EF4-FFF2-40B4-BE49-F238E27FC236}">
                    <a16:creationId xmlns:a16="http://schemas.microsoft.com/office/drawing/2014/main" id="{0F57DC91-DCFD-8694-B577-93789F22CEB1}"/>
                  </a:ext>
                </a:extLst>
              </p:cNvPr>
              <p:cNvSpPr/>
              <p:nvPr/>
            </p:nvSpPr>
            <p:spPr>
              <a:xfrm>
                <a:off x="4856670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77" name="Cube 1076">
                <a:extLst>
                  <a:ext uri="{FF2B5EF4-FFF2-40B4-BE49-F238E27FC236}">
                    <a16:creationId xmlns:a16="http://schemas.microsoft.com/office/drawing/2014/main" id="{FC794858-4A79-0413-2C57-DABB412B8ABD}"/>
                  </a:ext>
                </a:extLst>
              </p:cNvPr>
              <p:cNvSpPr/>
              <p:nvPr/>
            </p:nvSpPr>
            <p:spPr>
              <a:xfrm>
                <a:off x="5016853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78" name="Cube 1077">
                <a:extLst>
                  <a:ext uri="{FF2B5EF4-FFF2-40B4-BE49-F238E27FC236}">
                    <a16:creationId xmlns:a16="http://schemas.microsoft.com/office/drawing/2014/main" id="{E4E38D40-CED3-1040-4185-AAC4FEA19EDF}"/>
                  </a:ext>
                </a:extLst>
              </p:cNvPr>
              <p:cNvSpPr/>
              <p:nvPr/>
            </p:nvSpPr>
            <p:spPr>
              <a:xfrm>
                <a:off x="5177036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79" name="Cube 1078">
                <a:extLst>
                  <a:ext uri="{FF2B5EF4-FFF2-40B4-BE49-F238E27FC236}">
                    <a16:creationId xmlns:a16="http://schemas.microsoft.com/office/drawing/2014/main" id="{8D7303A2-CB3E-68B8-D031-CC42AAFA0E8A}"/>
                  </a:ext>
                </a:extLst>
              </p:cNvPr>
              <p:cNvSpPr/>
              <p:nvPr/>
            </p:nvSpPr>
            <p:spPr>
              <a:xfrm>
                <a:off x="5337219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80" name="Cube 1079">
                <a:extLst>
                  <a:ext uri="{FF2B5EF4-FFF2-40B4-BE49-F238E27FC236}">
                    <a16:creationId xmlns:a16="http://schemas.microsoft.com/office/drawing/2014/main" id="{7AFB40A8-3241-2ACF-8392-6CB4F0917EC3}"/>
                  </a:ext>
                </a:extLst>
              </p:cNvPr>
              <p:cNvSpPr/>
              <p:nvPr/>
            </p:nvSpPr>
            <p:spPr>
              <a:xfrm>
                <a:off x="5497402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81" name="Cube 1080">
                <a:extLst>
                  <a:ext uri="{FF2B5EF4-FFF2-40B4-BE49-F238E27FC236}">
                    <a16:creationId xmlns:a16="http://schemas.microsoft.com/office/drawing/2014/main" id="{5FAD1450-11E8-93A6-8382-35A088612E2C}"/>
                  </a:ext>
                </a:extLst>
              </p:cNvPr>
              <p:cNvSpPr/>
              <p:nvPr/>
            </p:nvSpPr>
            <p:spPr>
              <a:xfrm>
                <a:off x="5657585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088" name="Group 1087">
              <a:extLst>
                <a:ext uri="{FF2B5EF4-FFF2-40B4-BE49-F238E27FC236}">
                  <a16:creationId xmlns:a16="http://schemas.microsoft.com/office/drawing/2014/main" id="{A2E65088-7D2A-1DC5-1FDB-6376BDFB5C6A}"/>
                </a:ext>
              </a:extLst>
            </p:cNvPr>
            <p:cNvGrpSpPr/>
            <p:nvPr/>
          </p:nvGrpSpPr>
          <p:grpSpPr>
            <a:xfrm>
              <a:off x="4885438" y="5833535"/>
              <a:ext cx="1320607" cy="169012"/>
              <a:chOff x="4536304" y="5301063"/>
              <a:chExt cx="1320607" cy="169012"/>
            </a:xfrm>
          </p:grpSpPr>
          <p:sp>
            <p:nvSpPr>
              <p:cNvPr id="1089" name="Cube 1088">
                <a:extLst>
                  <a:ext uri="{FF2B5EF4-FFF2-40B4-BE49-F238E27FC236}">
                    <a16:creationId xmlns:a16="http://schemas.microsoft.com/office/drawing/2014/main" id="{D7D85DFD-4DA2-6AB9-EE30-6CD1CA39EE59}"/>
                  </a:ext>
                </a:extLst>
              </p:cNvPr>
              <p:cNvSpPr/>
              <p:nvPr/>
            </p:nvSpPr>
            <p:spPr>
              <a:xfrm>
                <a:off x="4536304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90" name="Cube 1089">
                <a:extLst>
                  <a:ext uri="{FF2B5EF4-FFF2-40B4-BE49-F238E27FC236}">
                    <a16:creationId xmlns:a16="http://schemas.microsoft.com/office/drawing/2014/main" id="{05AB353B-2DE7-ECAD-5CF3-164FA93EEB0A}"/>
                  </a:ext>
                </a:extLst>
              </p:cNvPr>
              <p:cNvSpPr/>
              <p:nvPr/>
            </p:nvSpPr>
            <p:spPr>
              <a:xfrm>
                <a:off x="4696487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91" name="Cube 1090">
                <a:extLst>
                  <a:ext uri="{FF2B5EF4-FFF2-40B4-BE49-F238E27FC236}">
                    <a16:creationId xmlns:a16="http://schemas.microsoft.com/office/drawing/2014/main" id="{9DBDAF49-5716-6CE8-5279-F35FF49FEE88}"/>
                  </a:ext>
                </a:extLst>
              </p:cNvPr>
              <p:cNvSpPr/>
              <p:nvPr/>
            </p:nvSpPr>
            <p:spPr>
              <a:xfrm>
                <a:off x="4856670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92" name="Cube 1091">
                <a:extLst>
                  <a:ext uri="{FF2B5EF4-FFF2-40B4-BE49-F238E27FC236}">
                    <a16:creationId xmlns:a16="http://schemas.microsoft.com/office/drawing/2014/main" id="{B3B0EE57-9207-5639-002E-5FC9EA09A355}"/>
                  </a:ext>
                </a:extLst>
              </p:cNvPr>
              <p:cNvSpPr/>
              <p:nvPr/>
            </p:nvSpPr>
            <p:spPr>
              <a:xfrm>
                <a:off x="5016853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93" name="Cube 1092">
                <a:extLst>
                  <a:ext uri="{FF2B5EF4-FFF2-40B4-BE49-F238E27FC236}">
                    <a16:creationId xmlns:a16="http://schemas.microsoft.com/office/drawing/2014/main" id="{20C5739E-DF3A-A226-E570-BBCDF29FA9DA}"/>
                  </a:ext>
                </a:extLst>
              </p:cNvPr>
              <p:cNvSpPr/>
              <p:nvPr/>
            </p:nvSpPr>
            <p:spPr>
              <a:xfrm>
                <a:off x="5177036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94" name="Cube 1093">
                <a:extLst>
                  <a:ext uri="{FF2B5EF4-FFF2-40B4-BE49-F238E27FC236}">
                    <a16:creationId xmlns:a16="http://schemas.microsoft.com/office/drawing/2014/main" id="{309ECDCA-FDD5-2506-17A4-1C89B99192D1}"/>
                  </a:ext>
                </a:extLst>
              </p:cNvPr>
              <p:cNvSpPr/>
              <p:nvPr/>
            </p:nvSpPr>
            <p:spPr>
              <a:xfrm>
                <a:off x="5337219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95" name="Cube 1094">
                <a:extLst>
                  <a:ext uri="{FF2B5EF4-FFF2-40B4-BE49-F238E27FC236}">
                    <a16:creationId xmlns:a16="http://schemas.microsoft.com/office/drawing/2014/main" id="{05C5F66B-51B8-A17A-034B-166CE5174B0A}"/>
                  </a:ext>
                </a:extLst>
              </p:cNvPr>
              <p:cNvSpPr/>
              <p:nvPr/>
            </p:nvSpPr>
            <p:spPr>
              <a:xfrm>
                <a:off x="5497402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96" name="Cube 1095">
                <a:extLst>
                  <a:ext uri="{FF2B5EF4-FFF2-40B4-BE49-F238E27FC236}">
                    <a16:creationId xmlns:a16="http://schemas.microsoft.com/office/drawing/2014/main" id="{A9527D18-8253-4759-A8A0-8F38541070D0}"/>
                  </a:ext>
                </a:extLst>
              </p:cNvPr>
              <p:cNvSpPr/>
              <p:nvPr/>
            </p:nvSpPr>
            <p:spPr>
              <a:xfrm>
                <a:off x="5657585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91DCB8A1-8B41-D2DC-62BD-AD359EDBB912}"/>
                </a:ext>
              </a:extLst>
            </p:cNvPr>
            <p:cNvGrpSpPr/>
            <p:nvPr/>
          </p:nvGrpSpPr>
          <p:grpSpPr>
            <a:xfrm>
              <a:off x="4885438" y="6066444"/>
              <a:ext cx="1320607" cy="169012"/>
              <a:chOff x="4536304" y="5533972"/>
              <a:chExt cx="1320607" cy="169012"/>
            </a:xfrm>
          </p:grpSpPr>
          <p:sp>
            <p:nvSpPr>
              <p:cNvPr id="1098" name="Cube 1097">
                <a:extLst>
                  <a:ext uri="{FF2B5EF4-FFF2-40B4-BE49-F238E27FC236}">
                    <a16:creationId xmlns:a16="http://schemas.microsoft.com/office/drawing/2014/main" id="{AD337B1C-D2D8-9ACE-198F-CD4E8632C60D}"/>
                  </a:ext>
                </a:extLst>
              </p:cNvPr>
              <p:cNvSpPr/>
              <p:nvPr/>
            </p:nvSpPr>
            <p:spPr>
              <a:xfrm>
                <a:off x="4536304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099" name="Cube 1098">
                <a:extLst>
                  <a:ext uri="{FF2B5EF4-FFF2-40B4-BE49-F238E27FC236}">
                    <a16:creationId xmlns:a16="http://schemas.microsoft.com/office/drawing/2014/main" id="{4843CC12-37C6-4ACB-D1EC-E037D68EA0A8}"/>
                  </a:ext>
                </a:extLst>
              </p:cNvPr>
              <p:cNvSpPr/>
              <p:nvPr/>
            </p:nvSpPr>
            <p:spPr>
              <a:xfrm>
                <a:off x="4696487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00" name="Cube 1099">
                <a:extLst>
                  <a:ext uri="{FF2B5EF4-FFF2-40B4-BE49-F238E27FC236}">
                    <a16:creationId xmlns:a16="http://schemas.microsoft.com/office/drawing/2014/main" id="{6CEAC8AD-9A23-2B2E-1B93-9036CE3A4613}"/>
                  </a:ext>
                </a:extLst>
              </p:cNvPr>
              <p:cNvSpPr/>
              <p:nvPr/>
            </p:nvSpPr>
            <p:spPr>
              <a:xfrm>
                <a:off x="4856670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01" name="Cube 1100">
                <a:extLst>
                  <a:ext uri="{FF2B5EF4-FFF2-40B4-BE49-F238E27FC236}">
                    <a16:creationId xmlns:a16="http://schemas.microsoft.com/office/drawing/2014/main" id="{7CCF4C0F-2F5C-98E6-C82B-909CDB4640DC}"/>
                  </a:ext>
                </a:extLst>
              </p:cNvPr>
              <p:cNvSpPr/>
              <p:nvPr/>
            </p:nvSpPr>
            <p:spPr>
              <a:xfrm>
                <a:off x="5016853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02" name="Cube 1101">
                <a:extLst>
                  <a:ext uri="{FF2B5EF4-FFF2-40B4-BE49-F238E27FC236}">
                    <a16:creationId xmlns:a16="http://schemas.microsoft.com/office/drawing/2014/main" id="{36639AA4-4F43-801B-4189-BB30525F0D8E}"/>
                  </a:ext>
                </a:extLst>
              </p:cNvPr>
              <p:cNvSpPr/>
              <p:nvPr/>
            </p:nvSpPr>
            <p:spPr>
              <a:xfrm>
                <a:off x="5177036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03" name="Cube 1102">
                <a:extLst>
                  <a:ext uri="{FF2B5EF4-FFF2-40B4-BE49-F238E27FC236}">
                    <a16:creationId xmlns:a16="http://schemas.microsoft.com/office/drawing/2014/main" id="{1CE3575D-0DC5-9E59-3255-62623699CF22}"/>
                  </a:ext>
                </a:extLst>
              </p:cNvPr>
              <p:cNvSpPr/>
              <p:nvPr/>
            </p:nvSpPr>
            <p:spPr>
              <a:xfrm>
                <a:off x="5337219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04" name="Cube 1103">
                <a:extLst>
                  <a:ext uri="{FF2B5EF4-FFF2-40B4-BE49-F238E27FC236}">
                    <a16:creationId xmlns:a16="http://schemas.microsoft.com/office/drawing/2014/main" id="{5DD3F28A-C250-595E-97E5-7E0817609A4B}"/>
                  </a:ext>
                </a:extLst>
              </p:cNvPr>
              <p:cNvSpPr/>
              <p:nvPr/>
            </p:nvSpPr>
            <p:spPr>
              <a:xfrm>
                <a:off x="5497402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05" name="Cube 1104">
                <a:extLst>
                  <a:ext uri="{FF2B5EF4-FFF2-40B4-BE49-F238E27FC236}">
                    <a16:creationId xmlns:a16="http://schemas.microsoft.com/office/drawing/2014/main" id="{107B9DA5-119D-971B-A410-8A6F147CE8A2}"/>
                  </a:ext>
                </a:extLst>
              </p:cNvPr>
              <p:cNvSpPr/>
              <p:nvPr/>
            </p:nvSpPr>
            <p:spPr>
              <a:xfrm>
                <a:off x="5657585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106" name="Group 1105">
              <a:extLst>
                <a:ext uri="{FF2B5EF4-FFF2-40B4-BE49-F238E27FC236}">
                  <a16:creationId xmlns:a16="http://schemas.microsoft.com/office/drawing/2014/main" id="{15D6BB1B-D4D4-0B51-CF59-C921CEA2C35C}"/>
                </a:ext>
              </a:extLst>
            </p:cNvPr>
            <p:cNvGrpSpPr/>
            <p:nvPr/>
          </p:nvGrpSpPr>
          <p:grpSpPr>
            <a:xfrm>
              <a:off x="4885438" y="6299353"/>
              <a:ext cx="1320607" cy="169012"/>
              <a:chOff x="4536304" y="5766881"/>
              <a:chExt cx="1320607" cy="169012"/>
            </a:xfrm>
          </p:grpSpPr>
          <p:sp>
            <p:nvSpPr>
              <p:cNvPr id="1107" name="Cube 1106">
                <a:extLst>
                  <a:ext uri="{FF2B5EF4-FFF2-40B4-BE49-F238E27FC236}">
                    <a16:creationId xmlns:a16="http://schemas.microsoft.com/office/drawing/2014/main" id="{BE42A4D5-2560-388A-1D84-AAE8E060BECF}"/>
                  </a:ext>
                </a:extLst>
              </p:cNvPr>
              <p:cNvSpPr/>
              <p:nvPr/>
            </p:nvSpPr>
            <p:spPr>
              <a:xfrm>
                <a:off x="4536304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08" name="Cube 1107">
                <a:extLst>
                  <a:ext uri="{FF2B5EF4-FFF2-40B4-BE49-F238E27FC236}">
                    <a16:creationId xmlns:a16="http://schemas.microsoft.com/office/drawing/2014/main" id="{5EA1F34F-4392-163D-40CB-3E9299DECFD0}"/>
                  </a:ext>
                </a:extLst>
              </p:cNvPr>
              <p:cNvSpPr/>
              <p:nvPr/>
            </p:nvSpPr>
            <p:spPr>
              <a:xfrm>
                <a:off x="4696487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09" name="Cube 1108">
                <a:extLst>
                  <a:ext uri="{FF2B5EF4-FFF2-40B4-BE49-F238E27FC236}">
                    <a16:creationId xmlns:a16="http://schemas.microsoft.com/office/drawing/2014/main" id="{E9E51C58-1A01-BB81-EB85-AA92BFA04EB8}"/>
                  </a:ext>
                </a:extLst>
              </p:cNvPr>
              <p:cNvSpPr/>
              <p:nvPr/>
            </p:nvSpPr>
            <p:spPr>
              <a:xfrm>
                <a:off x="4856670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10" name="Cube 1109">
                <a:extLst>
                  <a:ext uri="{FF2B5EF4-FFF2-40B4-BE49-F238E27FC236}">
                    <a16:creationId xmlns:a16="http://schemas.microsoft.com/office/drawing/2014/main" id="{25BF008F-E509-D371-9261-4BD3BE4E7460}"/>
                  </a:ext>
                </a:extLst>
              </p:cNvPr>
              <p:cNvSpPr/>
              <p:nvPr/>
            </p:nvSpPr>
            <p:spPr>
              <a:xfrm>
                <a:off x="5016853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11" name="Cube 1110">
                <a:extLst>
                  <a:ext uri="{FF2B5EF4-FFF2-40B4-BE49-F238E27FC236}">
                    <a16:creationId xmlns:a16="http://schemas.microsoft.com/office/drawing/2014/main" id="{E01ED343-3496-3291-F38F-DF428F8DF3F9}"/>
                  </a:ext>
                </a:extLst>
              </p:cNvPr>
              <p:cNvSpPr/>
              <p:nvPr/>
            </p:nvSpPr>
            <p:spPr>
              <a:xfrm>
                <a:off x="5177036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12" name="Cube 1111">
                <a:extLst>
                  <a:ext uri="{FF2B5EF4-FFF2-40B4-BE49-F238E27FC236}">
                    <a16:creationId xmlns:a16="http://schemas.microsoft.com/office/drawing/2014/main" id="{D63A7055-C402-F890-05DE-CAD15A0FA966}"/>
                  </a:ext>
                </a:extLst>
              </p:cNvPr>
              <p:cNvSpPr/>
              <p:nvPr/>
            </p:nvSpPr>
            <p:spPr>
              <a:xfrm>
                <a:off x="5337219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13" name="Cube 1112">
                <a:extLst>
                  <a:ext uri="{FF2B5EF4-FFF2-40B4-BE49-F238E27FC236}">
                    <a16:creationId xmlns:a16="http://schemas.microsoft.com/office/drawing/2014/main" id="{BEF32B08-3E02-E5D8-0E82-2772489A64A5}"/>
                  </a:ext>
                </a:extLst>
              </p:cNvPr>
              <p:cNvSpPr/>
              <p:nvPr/>
            </p:nvSpPr>
            <p:spPr>
              <a:xfrm>
                <a:off x="5497402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14" name="Cube 1113">
                <a:extLst>
                  <a:ext uri="{FF2B5EF4-FFF2-40B4-BE49-F238E27FC236}">
                    <a16:creationId xmlns:a16="http://schemas.microsoft.com/office/drawing/2014/main" id="{494B18A6-F463-CF3E-4B5B-E1C39C8BC056}"/>
                  </a:ext>
                </a:extLst>
              </p:cNvPr>
              <p:cNvSpPr/>
              <p:nvPr/>
            </p:nvSpPr>
            <p:spPr>
              <a:xfrm>
                <a:off x="5657585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sp>
          <p:nvSpPr>
            <p:cNvPr id="1115" name="Down Arrow 1114">
              <a:extLst>
                <a:ext uri="{FF2B5EF4-FFF2-40B4-BE49-F238E27FC236}">
                  <a16:creationId xmlns:a16="http://schemas.microsoft.com/office/drawing/2014/main" id="{FA31273C-605D-94D2-8BF7-D97B7FD23118}"/>
                </a:ext>
              </a:extLst>
            </p:cNvPr>
            <p:cNvSpPr/>
            <p:nvPr/>
          </p:nvSpPr>
          <p:spPr>
            <a:xfrm rot="16200000">
              <a:off x="4186361" y="5209223"/>
              <a:ext cx="161620" cy="48126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/>
            </a:p>
          </p:txBody>
        </p:sp>
        <p:sp>
          <p:nvSpPr>
            <p:cNvPr id="1117" name="TextBox 1116">
              <a:extLst>
                <a:ext uri="{FF2B5EF4-FFF2-40B4-BE49-F238E27FC236}">
                  <a16:creationId xmlns:a16="http://schemas.microsoft.com/office/drawing/2014/main" id="{82C86C6F-54C5-DEB0-7BB2-3B3239D97F22}"/>
                </a:ext>
              </a:extLst>
            </p:cNvPr>
            <p:cNvSpPr txBox="1"/>
            <p:nvPr/>
          </p:nvSpPr>
          <p:spPr>
            <a:xfrm>
              <a:off x="3961519" y="3589717"/>
              <a:ext cx="32075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/>
                <a:t>Take </a:t>
              </a:r>
              <a:r>
                <a:rPr lang="pl-PL" sz="1400" dirty="0" err="1"/>
                <a:t>hits</a:t>
              </a:r>
              <a:r>
                <a:rPr lang="pl-PL" sz="1400" dirty="0"/>
                <a:t> from </a:t>
              </a:r>
              <a:r>
                <a:rPr lang="pl-PL" sz="1400" dirty="0" err="1"/>
                <a:t>each</a:t>
              </a:r>
              <a:r>
                <a:rPr lang="pl-PL" sz="1400" dirty="0"/>
                <a:t> </a:t>
              </a:r>
              <a:r>
                <a:rPr lang="pl-PL" sz="1400" dirty="0" err="1"/>
                <a:t>voxel</a:t>
              </a:r>
              <a:r>
                <a:rPr lang="pl-PL" sz="1400" dirty="0"/>
                <a:t> and form a </a:t>
              </a:r>
              <a:r>
                <a:rPr lang="pl-PL" sz="1400" dirty="0" err="1"/>
                <a:t>batch</a:t>
              </a:r>
              <a:r>
                <a:rPr lang="pl-PL" sz="1400" dirty="0"/>
                <a:t> of M x N x F </a:t>
              </a:r>
              <a:r>
                <a:rPr lang="pl-PL" sz="1400" dirty="0" err="1"/>
                <a:t>samples</a:t>
              </a:r>
              <a:r>
                <a:rPr lang="pl-PL" sz="1400" dirty="0"/>
                <a:t> </a:t>
              </a:r>
              <a:r>
                <a:rPr lang="pl-PL" sz="1400" dirty="0" err="1"/>
                <a:t>pretending</a:t>
              </a:r>
              <a:r>
                <a:rPr lang="pl-PL" sz="1400" dirty="0"/>
                <a:t> </a:t>
              </a:r>
              <a:r>
                <a:rPr lang="pl-PL" sz="1400" dirty="0" err="1"/>
                <a:t>that</a:t>
              </a:r>
              <a:r>
                <a:rPr lang="pl-PL" sz="1400" dirty="0"/>
                <a:t> </a:t>
              </a:r>
              <a:r>
                <a:rPr lang="pl-PL" sz="1400" dirty="0" err="1"/>
                <a:t>each</a:t>
              </a:r>
              <a:r>
                <a:rPr lang="pl-PL" sz="1400" dirty="0"/>
                <a:t> </a:t>
              </a:r>
              <a:r>
                <a:rPr lang="pl-PL" sz="1400" dirty="0" err="1"/>
                <a:t>sample</a:t>
              </a:r>
              <a:r>
                <a:rPr lang="pl-PL" sz="1400" dirty="0"/>
                <a:t> </a:t>
              </a:r>
              <a:r>
                <a:rPr lang="pl-PL" sz="1400" dirty="0" err="1"/>
                <a:t>is</a:t>
              </a:r>
              <a:r>
                <a:rPr lang="pl-PL" sz="1400" dirty="0"/>
                <a:t> a mini-event</a:t>
              </a:r>
              <a:endParaRPr lang="en-BY" sz="1400" dirty="0"/>
            </a:p>
          </p:txBody>
        </p:sp>
        <p:cxnSp>
          <p:nvCxnSpPr>
            <p:cNvPr id="1119" name="Straight Arrow Connector 1118">
              <a:extLst>
                <a:ext uri="{FF2B5EF4-FFF2-40B4-BE49-F238E27FC236}">
                  <a16:creationId xmlns:a16="http://schemas.microsoft.com/office/drawing/2014/main" id="{F2FF2D2A-2EF3-7F53-78DB-4AC92A44EC7F}"/>
                </a:ext>
              </a:extLst>
            </p:cNvPr>
            <p:cNvCxnSpPr/>
            <p:nvPr/>
          </p:nvCxnSpPr>
          <p:spPr>
            <a:xfrm>
              <a:off x="4885438" y="6582808"/>
              <a:ext cx="13206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1" name="TextBox 1120">
              <a:extLst>
                <a:ext uri="{FF2B5EF4-FFF2-40B4-BE49-F238E27FC236}">
                  <a16:creationId xmlns:a16="http://schemas.microsoft.com/office/drawing/2014/main" id="{2CB74588-E323-CEF4-D32E-6519A591E3A2}"/>
                </a:ext>
              </a:extLst>
            </p:cNvPr>
            <p:cNvSpPr txBox="1"/>
            <p:nvPr/>
          </p:nvSpPr>
          <p:spPr>
            <a:xfrm>
              <a:off x="4870836" y="6601807"/>
              <a:ext cx="131066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/>
                <a:t>N </a:t>
              </a:r>
              <a:r>
                <a:rPr lang="pl-PL" sz="1200" dirty="0" err="1"/>
                <a:t>hits</a:t>
              </a:r>
              <a:endParaRPr lang="en-BY" sz="1200" dirty="0"/>
            </a:p>
          </p:txBody>
        </p:sp>
        <p:cxnSp>
          <p:nvCxnSpPr>
            <p:cNvPr id="1123" name="Straight Arrow Connector 1122">
              <a:extLst>
                <a:ext uri="{FF2B5EF4-FFF2-40B4-BE49-F238E27FC236}">
                  <a16:creationId xmlns:a16="http://schemas.microsoft.com/office/drawing/2014/main" id="{B0CE1BE1-0311-904A-9C9D-8740DAFE32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5756" y="4427927"/>
              <a:ext cx="0" cy="20322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" name="TextBox 1126">
              <a:extLst>
                <a:ext uri="{FF2B5EF4-FFF2-40B4-BE49-F238E27FC236}">
                  <a16:creationId xmlns:a16="http://schemas.microsoft.com/office/drawing/2014/main" id="{3FB440CA-376D-557B-364A-5F8B0A0A603A}"/>
                </a:ext>
              </a:extLst>
            </p:cNvPr>
            <p:cNvSpPr txBox="1"/>
            <p:nvPr/>
          </p:nvSpPr>
          <p:spPr>
            <a:xfrm>
              <a:off x="6146140" y="5222653"/>
              <a:ext cx="131066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/>
                <a:t>M </a:t>
              </a:r>
              <a:r>
                <a:rPr lang="pl-PL" sz="1200" dirty="0" err="1"/>
                <a:t>samples</a:t>
              </a:r>
              <a:endParaRPr lang="en-BY" sz="1200" dirty="0"/>
            </a:p>
          </p:txBody>
        </p:sp>
        <p:cxnSp>
          <p:nvCxnSpPr>
            <p:cNvPr id="1128" name="Straight Arrow Connector 1127">
              <a:extLst>
                <a:ext uri="{FF2B5EF4-FFF2-40B4-BE49-F238E27FC236}">
                  <a16:creationId xmlns:a16="http://schemas.microsoft.com/office/drawing/2014/main" id="{6E8AF7FC-E200-8ECC-CC01-3F1044A6E2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8916" y="6507276"/>
              <a:ext cx="86840" cy="75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2" name="TextBox 1131">
              <a:extLst>
                <a:ext uri="{FF2B5EF4-FFF2-40B4-BE49-F238E27FC236}">
                  <a16:creationId xmlns:a16="http://schemas.microsoft.com/office/drawing/2014/main" id="{CB3108B1-346D-9E04-B223-38A5C5F26919}"/>
                </a:ext>
              </a:extLst>
            </p:cNvPr>
            <p:cNvSpPr txBox="1"/>
            <p:nvPr/>
          </p:nvSpPr>
          <p:spPr>
            <a:xfrm>
              <a:off x="6045862" y="6486572"/>
              <a:ext cx="131066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/>
                <a:t>F </a:t>
              </a:r>
              <a:r>
                <a:rPr lang="pl-PL" sz="1200" dirty="0" err="1"/>
                <a:t>features</a:t>
              </a:r>
              <a:endParaRPr lang="en-BY" sz="1200" dirty="0"/>
            </a:p>
          </p:txBody>
        </p:sp>
        <p:sp>
          <p:nvSpPr>
            <p:cNvPr id="1133" name="Down Arrow 1132">
              <a:extLst>
                <a:ext uri="{FF2B5EF4-FFF2-40B4-BE49-F238E27FC236}">
                  <a16:creationId xmlns:a16="http://schemas.microsoft.com/office/drawing/2014/main" id="{CF375806-9F4A-5C28-2E3D-E006463F72F8}"/>
                </a:ext>
              </a:extLst>
            </p:cNvPr>
            <p:cNvSpPr/>
            <p:nvPr/>
          </p:nvSpPr>
          <p:spPr>
            <a:xfrm rot="16200000">
              <a:off x="7739780" y="5211591"/>
              <a:ext cx="161620" cy="48126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/>
            </a:p>
          </p:txBody>
        </p:sp>
        <p:sp>
          <p:nvSpPr>
            <p:cNvPr id="1135" name="Rectangle 1134">
              <a:extLst>
                <a:ext uri="{FF2B5EF4-FFF2-40B4-BE49-F238E27FC236}">
                  <a16:creationId xmlns:a16="http://schemas.microsoft.com/office/drawing/2014/main" id="{9D59B510-ECB2-E77D-9FCF-9A1530F83F63}"/>
                </a:ext>
              </a:extLst>
            </p:cNvPr>
            <p:cNvSpPr/>
            <p:nvPr/>
          </p:nvSpPr>
          <p:spPr>
            <a:xfrm>
              <a:off x="8467093" y="5033834"/>
              <a:ext cx="1116529" cy="93163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Y" sz="2400" dirty="0"/>
                <a:t>PCT model</a:t>
              </a:r>
            </a:p>
          </p:txBody>
        </p:sp>
        <p:sp>
          <p:nvSpPr>
            <p:cNvPr id="1136" name="Down Arrow 1135">
              <a:extLst>
                <a:ext uri="{FF2B5EF4-FFF2-40B4-BE49-F238E27FC236}">
                  <a16:creationId xmlns:a16="http://schemas.microsoft.com/office/drawing/2014/main" id="{2C7CA96D-8795-C5BD-185A-3668006CF1EB}"/>
                </a:ext>
              </a:extLst>
            </p:cNvPr>
            <p:cNvSpPr/>
            <p:nvPr/>
          </p:nvSpPr>
          <p:spPr>
            <a:xfrm rot="13744434">
              <a:off x="10157735" y="4989028"/>
              <a:ext cx="161620" cy="48126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/>
            </a:p>
          </p:txBody>
        </p:sp>
        <p:grpSp>
          <p:nvGrpSpPr>
            <p:cNvPr id="1137" name="Group 1136">
              <a:extLst>
                <a:ext uri="{FF2B5EF4-FFF2-40B4-BE49-F238E27FC236}">
                  <a16:creationId xmlns:a16="http://schemas.microsoft.com/office/drawing/2014/main" id="{1BE0B059-E36E-B5CF-C357-671FD6E886F5}"/>
                </a:ext>
              </a:extLst>
            </p:cNvPr>
            <p:cNvGrpSpPr/>
            <p:nvPr/>
          </p:nvGrpSpPr>
          <p:grpSpPr>
            <a:xfrm>
              <a:off x="10465570" y="2505970"/>
              <a:ext cx="1320607" cy="169012"/>
              <a:chOff x="4536304" y="4602336"/>
              <a:chExt cx="1320607" cy="169012"/>
            </a:xfrm>
          </p:grpSpPr>
          <p:sp>
            <p:nvSpPr>
              <p:cNvPr id="1138" name="Cube 1137">
                <a:extLst>
                  <a:ext uri="{FF2B5EF4-FFF2-40B4-BE49-F238E27FC236}">
                    <a16:creationId xmlns:a16="http://schemas.microsoft.com/office/drawing/2014/main" id="{B246DFF0-61F8-6525-EEDD-7102C8746006}"/>
                  </a:ext>
                </a:extLst>
              </p:cNvPr>
              <p:cNvSpPr/>
              <p:nvPr/>
            </p:nvSpPr>
            <p:spPr>
              <a:xfrm>
                <a:off x="4536304" y="4602336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39" name="Cube 1138">
                <a:extLst>
                  <a:ext uri="{FF2B5EF4-FFF2-40B4-BE49-F238E27FC236}">
                    <a16:creationId xmlns:a16="http://schemas.microsoft.com/office/drawing/2014/main" id="{0F819F46-3132-1358-12FF-B667E925D1CF}"/>
                  </a:ext>
                </a:extLst>
              </p:cNvPr>
              <p:cNvSpPr/>
              <p:nvPr/>
            </p:nvSpPr>
            <p:spPr>
              <a:xfrm>
                <a:off x="4696487" y="4602336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40" name="Cube 1139">
                <a:extLst>
                  <a:ext uri="{FF2B5EF4-FFF2-40B4-BE49-F238E27FC236}">
                    <a16:creationId xmlns:a16="http://schemas.microsoft.com/office/drawing/2014/main" id="{5BA0626C-981F-CAC3-438D-8D0A93787943}"/>
                  </a:ext>
                </a:extLst>
              </p:cNvPr>
              <p:cNvSpPr/>
              <p:nvPr/>
            </p:nvSpPr>
            <p:spPr>
              <a:xfrm>
                <a:off x="4856670" y="4602336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41" name="Cube 1140">
                <a:extLst>
                  <a:ext uri="{FF2B5EF4-FFF2-40B4-BE49-F238E27FC236}">
                    <a16:creationId xmlns:a16="http://schemas.microsoft.com/office/drawing/2014/main" id="{4C4395B4-0EFB-EDD5-9C2E-B5FB9BAE1AC8}"/>
                  </a:ext>
                </a:extLst>
              </p:cNvPr>
              <p:cNvSpPr/>
              <p:nvPr/>
            </p:nvSpPr>
            <p:spPr>
              <a:xfrm>
                <a:off x="5016853" y="4602336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42" name="Cube 1141">
                <a:extLst>
                  <a:ext uri="{FF2B5EF4-FFF2-40B4-BE49-F238E27FC236}">
                    <a16:creationId xmlns:a16="http://schemas.microsoft.com/office/drawing/2014/main" id="{4DE7EB71-1421-8989-E54E-13E60C1EB53C}"/>
                  </a:ext>
                </a:extLst>
              </p:cNvPr>
              <p:cNvSpPr/>
              <p:nvPr/>
            </p:nvSpPr>
            <p:spPr>
              <a:xfrm>
                <a:off x="5177036" y="4602336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43" name="Cube 1142">
                <a:extLst>
                  <a:ext uri="{FF2B5EF4-FFF2-40B4-BE49-F238E27FC236}">
                    <a16:creationId xmlns:a16="http://schemas.microsoft.com/office/drawing/2014/main" id="{5063E526-38C2-21E2-648A-287F1A0A7C7C}"/>
                  </a:ext>
                </a:extLst>
              </p:cNvPr>
              <p:cNvSpPr/>
              <p:nvPr/>
            </p:nvSpPr>
            <p:spPr>
              <a:xfrm>
                <a:off x="5337219" y="4602336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44" name="Cube 1143">
                <a:extLst>
                  <a:ext uri="{FF2B5EF4-FFF2-40B4-BE49-F238E27FC236}">
                    <a16:creationId xmlns:a16="http://schemas.microsoft.com/office/drawing/2014/main" id="{59482B77-B434-C9BB-C29E-9FD2970C2807}"/>
                  </a:ext>
                </a:extLst>
              </p:cNvPr>
              <p:cNvSpPr/>
              <p:nvPr/>
            </p:nvSpPr>
            <p:spPr>
              <a:xfrm>
                <a:off x="5497402" y="4602336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45" name="Cube 1144">
                <a:extLst>
                  <a:ext uri="{FF2B5EF4-FFF2-40B4-BE49-F238E27FC236}">
                    <a16:creationId xmlns:a16="http://schemas.microsoft.com/office/drawing/2014/main" id="{CA13CCEA-978E-639B-DC50-50AC14F0B527}"/>
                  </a:ext>
                </a:extLst>
              </p:cNvPr>
              <p:cNvSpPr/>
              <p:nvPr/>
            </p:nvSpPr>
            <p:spPr>
              <a:xfrm>
                <a:off x="5657585" y="4602336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146" name="Group 1145">
              <a:extLst>
                <a:ext uri="{FF2B5EF4-FFF2-40B4-BE49-F238E27FC236}">
                  <a16:creationId xmlns:a16="http://schemas.microsoft.com/office/drawing/2014/main" id="{8F440A1C-017D-0798-9E26-F6177467E243}"/>
                </a:ext>
              </a:extLst>
            </p:cNvPr>
            <p:cNvGrpSpPr/>
            <p:nvPr/>
          </p:nvGrpSpPr>
          <p:grpSpPr>
            <a:xfrm>
              <a:off x="10465570" y="2738879"/>
              <a:ext cx="1320607" cy="169012"/>
              <a:chOff x="4536304" y="4835245"/>
              <a:chExt cx="1320607" cy="169012"/>
            </a:xfrm>
          </p:grpSpPr>
          <p:sp>
            <p:nvSpPr>
              <p:cNvPr id="1147" name="Cube 1146">
                <a:extLst>
                  <a:ext uri="{FF2B5EF4-FFF2-40B4-BE49-F238E27FC236}">
                    <a16:creationId xmlns:a16="http://schemas.microsoft.com/office/drawing/2014/main" id="{697BEB70-7034-BCDE-481C-96B68F8E1B0C}"/>
                  </a:ext>
                </a:extLst>
              </p:cNvPr>
              <p:cNvSpPr/>
              <p:nvPr/>
            </p:nvSpPr>
            <p:spPr>
              <a:xfrm>
                <a:off x="4536304" y="4835245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48" name="Cube 1147">
                <a:extLst>
                  <a:ext uri="{FF2B5EF4-FFF2-40B4-BE49-F238E27FC236}">
                    <a16:creationId xmlns:a16="http://schemas.microsoft.com/office/drawing/2014/main" id="{A3464595-EA03-5670-3E9F-D7F382CADFC1}"/>
                  </a:ext>
                </a:extLst>
              </p:cNvPr>
              <p:cNvSpPr/>
              <p:nvPr/>
            </p:nvSpPr>
            <p:spPr>
              <a:xfrm>
                <a:off x="4696487" y="4835245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49" name="Cube 1148">
                <a:extLst>
                  <a:ext uri="{FF2B5EF4-FFF2-40B4-BE49-F238E27FC236}">
                    <a16:creationId xmlns:a16="http://schemas.microsoft.com/office/drawing/2014/main" id="{081F6826-894B-8D40-74A9-0520593CC948}"/>
                  </a:ext>
                </a:extLst>
              </p:cNvPr>
              <p:cNvSpPr/>
              <p:nvPr/>
            </p:nvSpPr>
            <p:spPr>
              <a:xfrm>
                <a:off x="4856670" y="4835245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50" name="Cube 1149">
                <a:extLst>
                  <a:ext uri="{FF2B5EF4-FFF2-40B4-BE49-F238E27FC236}">
                    <a16:creationId xmlns:a16="http://schemas.microsoft.com/office/drawing/2014/main" id="{0653348C-2123-A7BF-63A9-9F6729199C60}"/>
                  </a:ext>
                </a:extLst>
              </p:cNvPr>
              <p:cNvSpPr/>
              <p:nvPr/>
            </p:nvSpPr>
            <p:spPr>
              <a:xfrm>
                <a:off x="5016853" y="4835245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51" name="Cube 1150">
                <a:extLst>
                  <a:ext uri="{FF2B5EF4-FFF2-40B4-BE49-F238E27FC236}">
                    <a16:creationId xmlns:a16="http://schemas.microsoft.com/office/drawing/2014/main" id="{B1B39683-DDF6-8718-DDDE-0B69F4E40D5C}"/>
                  </a:ext>
                </a:extLst>
              </p:cNvPr>
              <p:cNvSpPr/>
              <p:nvPr/>
            </p:nvSpPr>
            <p:spPr>
              <a:xfrm>
                <a:off x="5177036" y="4835245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52" name="Cube 1151">
                <a:extLst>
                  <a:ext uri="{FF2B5EF4-FFF2-40B4-BE49-F238E27FC236}">
                    <a16:creationId xmlns:a16="http://schemas.microsoft.com/office/drawing/2014/main" id="{108E0C2E-9B59-959A-0201-920B65A35FA3}"/>
                  </a:ext>
                </a:extLst>
              </p:cNvPr>
              <p:cNvSpPr/>
              <p:nvPr/>
            </p:nvSpPr>
            <p:spPr>
              <a:xfrm>
                <a:off x="5337219" y="4835245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53" name="Cube 1152">
                <a:extLst>
                  <a:ext uri="{FF2B5EF4-FFF2-40B4-BE49-F238E27FC236}">
                    <a16:creationId xmlns:a16="http://schemas.microsoft.com/office/drawing/2014/main" id="{75FFC5F8-D905-BA56-4AC4-CB851082BC4C}"/>
                  </a:ext>
                </a:extLst>
              </p:cNvPr>
              <p:cNvSpPr/>
              <p:nvPr/>
            </p:nvSpPr>
            <p:spPr>
              <a:xfrm>
                <a:off x="5497402" y="4835245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54" name="Cube 1153">
                <a:extLst>
                  <a:ext uri="{FF2B5EF4-FFF2-40B4-BE49-F238E27FC236}">
                    <a16:creationId xmlns:a16="http://schemas.microsoft.com/office/drawing/2014/main" id="{AF3D16BA-105B-1D00-0E12-AEB9E7EA1F85}"/>
                  </a:ext>
                </a:extLst>
              </p:cNvPr>
              <p:cNvSpPr/>
              <p:nvPr/>
            </p:nvSpPr>
            <p:spPr>
              <a:xfrm>
                <a:off x="5657585" y="4835245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155" name="Group 1154">
              <a:extLst>
                <a:ext uri="{FF2B5EF4-FFF2-40B4-BE49-F238E27FC236}">
                  <a16:creationId xmlns:a16="http://schemas.microsoft.com/office/drawing/2014/main" id="{4ECA30CF-4CF9-8D93-03C5-63C1851C1E7E}"/>
                </a:ext>
              </a:extLst>
            </p:cNvPr>
            <p:cNvGrpSpPr/>
            <p:nvPr/>
          </p:nvGrpSpPr>
          <p:grpSpPr>
            <a:xfrm>
              <a:off x="10465570" y="2971788"/>
              <a:ext cx="1320607" cy="169012"/>
              <a:chOff x="4536304" y="5068154"/>
              <a:chExt cx="1320607" cy="169012"/>
            </a:xfrm>
          </p:grpSpPr>
          <p:sp>
            <p:nvSpPr>
              <p:cNvPr id="1156" name="Cube 1155">
                <a:extLst>
                  <a:ext uri="{FF2B5EF4-FFF2-40B4-BE49-F238E27FC236}">
                    <a16:creationId xmlns:a16="http://schemas.microsoft.com/office/drawing/2014/main" id="{073E908E-FE9D-2DA6-A832-2360B8DDF36B}"/>
                  </a:ext>
                </a:extLst>
              </p:cNvPr>
              <p:cNvSpPr/>
              <p:nvPr/>
            </p:nvSpPr>
            <p:spPr>
              <a:xfrm>
                <a:off x="4536304" y="5068154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57" name="Cube 1156">
                <a:extLst>
                  <a:ext uri="{FF2B5EF4-FFF2-40B4-BE49-F238E27FC236}">
                    <a16:creationId xmlns:a16="http://schemas.microsoft.com/office/drawing/2014/main" id="{BE5F2CE4-8F30-7008-2FC4-B3521CB64BC5}"/>
                  </a:ext>
                </a:extLst>
              </p:cNvPr>
              <p:cNvSpPr/>
              <p:nvPr/>
            </p:nvSpPr>
            <p:spPr>
              <a:xfrm>
                <a:off x="4696487" y="5068154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58" name="Cube 1157">
                <a:extLst>
                  <a:ext uri="{FF2B5EF4-FFF2-40B4-BE49-F238E27FC236}">
                    <a16:creationId xmlns:a16="http://schemas.microsoft.com/office/drawing/2014/main" id="{779E70D8-4FB0-FC55-9E32-524F4D99698C}"/>
                  </a:ext>
                </a:extLst>
              </p:cNvPr>
              <p:cNvSpPr/>
              <p:nvPr/>
            </p:nvSpPr>
            <p:spPr>
              <a:xfrm>
                <a:off x="4856670" y="5068154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 dirty="0"/>
              </a:p>
            </p:txBody>
          </p:sp>
          <p:sp>
            <p:nvSpPr>
              <p:cNvPr id="1159" name="Cube 1158">
                <a:extLst>
                  <a:ext uri="{FF2B5EF4-FFF2-40B4-BE49-F238E27FC236}">
                    <a16:creationId xmlns:a16="http://schemas.microsoft.com/office/drawing/2014/main" id="{38BC8492-646B-1906-8E18-43F9829FE52E}"/>
                  </a:ext>
                </a:extLst>
              </p:cNvPr>
              <p:cNvSpPr/>
              <p:nvPr/>
            </p:nvSpPr>
            <p:spPr>
              <a:xfrm>
                <a:off x="5016853" y="5068154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60" name="Cube 1159">
                <a:extLst>
                  <a:ext uri="{FF2B5EF4-FFF2-40B4-BE49-F238E27FC236}">
                    <a16:creationId xmlns:a16="http://schemas.microsoft.com/office/drawing/2014/main" id="{DE076CB8-2613-7719-BD51-B8F43A04414C}"/>
                  </a:ext>
                </a:extLst>
              </p:cNvPr>
              <p:cNvSpPr/>
              <p:nvPr/>
            </p:nvSpPr>
            <p:spPr>
              <a:xfrm>
                <a:off x="5177036" y="5068154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61" name="Cube 1160">
                <a:extLst>
                  <a:ext uri="{FF2B5EF4-FFF2-40B4-BE49-F238E27FC236}">
                    <a16:creationId xmlns:a16="http://schemas.microsoft.com/office/drawing/2014/main" id="{643829C2-5A65-1594-056B-6B46F65E0ECB}"/>
                  </a:ext>
                </a:extLst>
              </p:cNvPr>
              <p:cNvSpPr/>
              <p:nvPr/>
            </p:nvSpPr>
            <p:spPr>
              <a:xfrm>
                <a:off x="5337219" y="5068154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62" name="Cube 1161">
                <a:extLst>
                  <a:ext uri="{FF2B5EF4-FFF2-40B4-BE49-F238E27FC236}">
                    <a16:creationId xmlns:a16="http://schemas.microsoft.com/office/drawing/2014/main" id="{E2A1F463-716F-C5D5-D374-EE34D9B5B96D}"/>
                  </a:ext>
                </a:extLst>
              </p:cNvPr>
              <p:cNvSpPr/>
              <p:nvPr/>
            </p:nvSpPr>
            <p:spPr>
              <a:xfrm>
                <a:off x="5497402" y="5068154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63" name="Cube 1162">
                <a:extLst>
                  <a:ext uri="{FF2B5EF4-FFF2-40B4-BE49-F238E27FC236}">
                    <a16:creationId xmlns:a16="http://schemas.microsoft.com/office/drawing/2014/main" id="{36CFCCAB-3363-3039-D757-E975A78488CF}"/>
                  </a:ext>
                </a:extLst>
              </p:cNvPr>
              <p:cNvSpPr/>
              <p:nvPr/>
            </p:nvSpPr>
            <p:spPr>
              <a:xfrm>
                <a:off x="5657585" y="5068154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164" name="Group 1163">
              <a:extLst>
                <a:ext uri="{FF2B5EF4-FFF2-40B4-BE49-F238E27FC236}">
                  <a16:creationId xmlns:a16="http://schemas.microsoft.com/office/drawing/2014/main" id="{56EC2704-B687-FB22-867F-79525B216097}"/>
                </a:ext>
              </a:extLst>
            </p:cNvPr>
            <p:cNvGrpSpPr/>
            <p:nvPr/>
          </p:nvGrpSpPr>
          <p:grpSpPr>
            <a:xfrm>
              <a:off x="10465570" y="3204697"/>
              <a:ext cx="1320607" cy="169012"/>
              <a:chOff x="4536304" y="5301063"/>
              <a:chExt cx="1320607" cy="169012"/>
            </a:xfrm>
          </p:grpSpPr>
          <p:sp>
            <p:nvSpPr>
              <p:cNvPr id="1165" name="Cube 1164">
                <a:extLst>
                  <a:ext uri="{FF2B5EF4-FFF2-40B4-BE49-F238E27FC236}">
                    <a16:creationId xmlns:a16="http://schemas.microsoft.com/office/drawing/2014/main" id="{A317D9C1-0B0C-BA45-C12D-F9F42C195EAF}"/>
                  </a:ext>
                </a:extLst>
              </p:cNvPr>
              <p:cNvSpPr/>
              <p:nvPr/>
            </p:nvSpPr>
            <p:spPr>
              <a:xfrm>
                <a:off x="4536304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66" name="Cube 1165">
                <a:extLst>
                  <a:ext uri="{FF2B5EF4-FFF2-40B4-BE49-F238E27FC236}">
                    <a16:creationId xmlns:a16="http://schemas.microsoft.com/office/drawing/2014/main" id="{DE2A9720-88B0-0476-E055-33616881E3C0}"/>
                  </a:ext>
                </a:extLst>
              </p:cNvPr>
              <p:cNvSpPr/>
              <p:nvPr/>
            </p:nvSpPr>
            <p:spPr>
              <a:xfrm>
                <a:off x="4696487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67" name="Cube 1166">
                <a:extLst>
                  <a:ext uri="{FF2B5EF4-FFF2-40B4-BE49-F238E27FC236}">
                    <a16:creationId xmlns:a16="http://schemas.microsoft.com/office/drawing/2014/main" id="{2040DCC3-65AA-8908-5186-BC1F4861A4D9}"/>
                  </a:ext>
                </a:extLst>
              </p:cNvPr>
              <p:cNvSpPr/>
              <p:nvPr/>
            </p:nvSpPr>
            <p:spPr>
              <a:xfrm>
                <a:off x="4856670" y="5301063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68" name="Cube 1167">
                <a:extLst>
                  <a:ext uri="{FF2B5EF4-FFF2-40B4-BE49-F238E27FC236}">
                    <a16:creationId xmlns:a16="http://schemas.microsoft.com/office/drawing/2014/main" id="{B45EDA26-69BD-6419-10E7-0F9ACF1606DA}"/>
                  </a:ext>
                </a:extLst>
              </p:cNvPr>
              <p:cNvSpPr/>
              <p:nvPr/>
            </p:nvSpPr>
            <p:spPr>
              <a:xfrm>
                <a:off x="5016853" y="5301063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69" name="Cube 1168">
                <a:extLst>
                  <a:ext uri="{FF2B5EF4-FFF2-40B4-BE49-F238E27FC236}">
                    <a16:creationId xmlns:a16="http://schemas.microsoft.com/office/drawing/2014/main" id="{51A2EBE2-911A-E55A-1993-888268E7485F}"/>
                  </a:ext>
                </a:extLst>
              </p:cNvPr>
              <p:cNvSpPr/>
              <p:nvPr/>
            </p:nvSpPr>
            <p:spPr>
              <a:xfrm>
                <a:off x="5177036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70" name="Cube 1169">
                <a:extLst>
                  <a:ext uri="{FF2B5EF4-FFF2-40B4-BE49-F238E27FC236}">
                    <a16:creationId xmlns:a16="http://schemas.microsoft.com/office/drawing/2014/main" id="{B281357A-E449-6CEF-6723-0747FEC19944}"/>
                  </a:ext>
                </a:extLst>
              </p:cNvPr>
              <p:cNvSpPr/>
              <p:nvPr/>
            </p:nvSpPr>
            <p:spPr>
              <a:xfrm>
                <a:off x="5337219" y="5301063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71" name="Cube 1170">
                <a:extLst>
                  <a:ext uri="{FF2B5EF4-FFF2-40B4-BE49-F238E27FC236}">
                    <a16:creationId xmlns:a16="http://schemas.microsoft.com/office/drawing/2014/main" id="{AC1B4479-6195-186E-63DE-46A518FCC117}"/>
                  </a:ext>
                </a:extLst>
              </p:cNvPr>
              <p:cNvSpPr/>
              <p:nvPr/>
            </p:nvSpPr>
            <p:spPr>
              <a:xfrm>
                <a:off x="5497402" y="5301063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72" name="Cube 1171">
                <a:extLst>
                  <a:ext uri="{FF2B5EF4-FFF2-40B4-BE49-F238E27FC236}">
                    <a16:creationId xmlns:a16="http://schemas.microsoft.com/office/drawing/2014/main" id="{9674D03E-723A-9210-2967-FFD0D5C40635}"/>
                  </a:ext>
                </a:extLst>
              </p:cNvPr>
              <p:cNvSpPr/>
              <p:nvPr/>
            </p:nvSpPr>
            <p:spPr>
              <a:xfrm>
                <a:off x="5657585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173" name="Group 1172">
              <a:extLst>
                <a:ext uri="{FF2B5EF4-FFF2-40B4-BE49-F238E27FC236}">
                  <a16:creationId xmlns:a16="http://schemas.microsoft.com/office/drawing/2014/main" id="{E2879E1C-827E-997A-EAE8-12D2647CD9B3}"/>
                </a:ext>
              </a:extLst>
            </p:cNvPr>
            <p:cNvGrpSpPr/>
            <p:nvPr/>
          </p:nvGrpSpPr>
          <p:grpSpPr>
            <a:xfrm>
              <a:off x="10465570" y="3437606"/>
              <a:ext cx="1320607" cy="169012"/>
              <a:chOff x="4536304" y="5533972"/>
              <a:chExt cx="1320607" cy="169012"/>
            </a:xfrm>
          </p:grpSpPr>
          <p:sp>
            <p:nvSpPr>
              <p:cNvPr id="1174" name="Cube 1173">
                <a:extLst>
                  <a:ext uri="{FF2B5EF4-FFF2-40B4-BE49-F238E27FC236}">
                    <a16:creationId xmlns:a16="http://schemas.microsoft.com/office/drawing/2014/main" id="{7052BAE0-D36E-DE07-7E3B-D0B24814F109}"/>
                  </a:ext>
                </a:extLst>
              </p:cNvPr>
              <p:cNvSpPr/>
              <p:nvPr/>
            </p:nvSpPr>
            <p:spPr>
              <a:xfrm>
                <a:off x="4536304" y="5533972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75" name="Cube 1174">
                <a:extLst>
                  <a:ext uri="{FF2B5EF4-FFF2-40B4-BE49-F238E27FC236}">
                    <a16:creationId xmlns:a16="http://schemas.microsoft.com/office/drawing/2014/main" id="{57BA202E-807D-58F5-99B1-6308474CF0DD}"/>
                  </a:ext>
                </a:extLst>
              </p:cNvPr>
              <p:cNvSpPr/>
              <p:nvPr/>
            </p:nvSpPr>
            <p:spPr>
              <a:xfrm>
                <a:off x="4696487" y="5533972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76" name="Cube 1175">
                <a:extLst>
                  <a:ext uri="{FF2B5EF4-FFF2-40B4-BE49-F238E27FC236}">
                    <a16:creationId xmlns:a16="http://schemas.microsoft.com/office/drawing/2014/main" id="{3F540DCF-F84F-DE9F-0BF6-D35845839D86}"/>
                  </a:ext>
                </a:extLst>
              </p:cNvPr>
              <p:cNvSpPr/>
              <p:nvPr/>
            </p:nvSpPr>
            <p:spPr>
              <a:xfrm>
                <a:off x="4856670" y="5533972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77" name="Cube 1176">
                <a:extLst>
                  <a:ext uri="{FF2B5EF4-FFF2-40B4-BE49-F238E27FC236}">
                    <a16:creationId xmlns:a16="http://schemas.microsoft.com/office/drawing/2014/main" id="{119836BF-C9FE-A680-6199-345DEE542269}"/>
                  </a:ext>
                </a:extLst>
              </p:cNvPr>
              <p:cNvSpPr/>
              <p:nvPr/>
            </p:nvSpPr>
            <p:spPr>
              <a:xfrm>
                <a:off x="5016853" y="5533972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78" name="Cube 1177">
                <a:extLst>
                  <a:ext uri="{FF2B5EF4-FFF2-40B4-BE49-F238E27FC236}">
                    <a16:creationId xmlns:a16="http://schemas.microsoft.com/office/drawing/2014/main" id="{DE4EF896-26A7-66BC-0623-F4B8702A26D3}"/>
                  </a:ext>
                </a:extLst>
              </p:cNvPr>
              <p:cNvSpPr/>
              <p:nvPr/>
            </p:nvSpPr>
            <p:spPr>
              <a:xfrm>
                <a:off x="5177036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79" name="Cube 1178">
                <a:extLst>
                  <a:ext uri="{FF2B5EF4-FFF2-40B4-BE49-F238E27FC236}">
                    <a16:creationId xmlns:a16="http://schemas.microsoft.com/office/drawing/2014/main" id="{2C985061-D360-46CC-85AF-5B88ACC2BBED}"/>
                  </a:ext>
                </a:extLst>
              </p:cNvPr>
              <p:cNvSpPr/>
              <p:nvPr/>
            </p:nvSpPr>
            <p:spPr>
              <a:xfrm>
                <a:off x="5337219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80" name="Cube 1179">
                <a:extLst>
                  <a:ext uri="{FF2B5EF4-FFF2-40B4-BE49-F238E27FC236}">
                    <a16:creationId xmlns:a16="http://schemas.microsoft.com/office/drawing/2014/main" id="{3EB34807-7DD9-1BA0-B34C-298B8D710833}"/>
                  </a:ext>
                </a:extLst>
              </p:cNvPr>
              <p:cNvSpPr/>
              <p:nvPr/>
            </p:nvSpPr>
            <p:spPr>
              <a:xfrm>
                <a:off x="5497402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81" name="Cube 1180">
                <a:extLst>
                  <a:ext uri="{FF2B5EF4-FFF2-40B4-BE49-F238E27FC236}">
                    <a16:creationId xmlns:a16="http://schemas.microsoft.com/office/drawing/2014/main" id="{57CA7DD6-8CE0-AB82-47AC-2DB9D61C0819}"/>
                  </a:ext>
                </a:extLst>
              </p:cNvPr>
              <p:cNvSpPr/>
              <p:nvPr/>
            </p:nvSpPr>
            <p:spPr>
              <a:xfrm>
                <a:off x="5657585" y="5533972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182" name="Group 1181">
              <a:extLst>
                <a:ext uri="{FF2B5EF4-FFF2-40B4-BE49-F238E27FC236}">
                  <a16:creationId xmlns:a16="http://schemas.microsoft.com/office/drawing/2014/main" id="{9ED31679-4524-9CD4-9255-CA1995E8E40A}"/>
                </a:ext>
              </a:extLst>
            </p:cNvPr>
            <p:cNvGrpSpPr/>
            <p:nvPr/>
          </p:nvGrpSpPr>
          <p:grpSpPr>
            <a:xfrm>
              <a:off x="10465570" y="3670515"/>
              <a:ext cx="1320607" cy="169012"/>
              <a:chOff x="4536304" y="5766881"/>
              <a:chExt cx="1320607" cy="169012"/>
            </a:xfrm>
          </p:grpSpPr>
          <p:sp>
            <p:nvSpPr>
              <p:cNvPr id="1183" name="Cube 1182">
                <a:extLst>
                  <a:ext uri="{FF2B5EF4-FFF2-40B4-BE49-F238E27FC236}">
                    <a16:creationId xmlns:a16="http://schemas.microsoft.com/office/drawing/2014/main" id="{9933F619-CD0E-5FDC-E9BF-66B7FACBA6DF}"/>
                  </a:ext>
                </a:extLst>
              </p:cNvPr>
              <p:cNvSpPr/>
              <p:nvPr/>
            </p:nvSpPr>
            <p:spPr>
              <a:xfrm>
                <a:off x="4536304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84" name="Cube 1183">
                <a:extLst>
                  <a:ext uri="{FF2B5EF4-FFF2-40B4-BE49-F238E27FC236}">
                    <a16:creationId xmlns:a16="http://schemas.microsoft.com/office/drawing/2014/main" id="{FBC90085-FD3E-66A9-1183-2C8A09706ACC}"/>
                  </a:ext>
                </a:extLst>
              </p:cNvPr>
              <p:cNvSpPr/>
              <p:nvPr/>
            </p:nvSpPr>
            <p:spPr>
              <a:xfrm>
                <a:off x="4696487" y="5766881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85" name="Cube 1184">
                <a:extLst>
                  <a:ext uri="{FF2B5EF4-FFF2-40B4-BE49-F238E27FC236}">
                    <a16:creationId xmlns:a16="http://schemas.microsoft.com/office/drawing/2014/main" id="{9C83D3E0-3A92-FE4D-8F07-DA77234BF98D}"/>
                  </a:ext>
                </a:extLst>
              </p:cNvPr>
              <p:cNvSpPr/>
              <p:nvPr/>
            </p:nvSpPr>
            <p:spPr>
              <a:xfrm>
                <a:off x="4856670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86" name="Cube 1185">
                <a:extLst>
                  <a:ext uri="{FF2B5EF4-FFF2-40B4-BE49-F238E27FC236}">
                    <a16:creationId xmlns:a16="http://schemas.microsoft.com/office/drawing/2014/main" id="{06DA82D8-9BB8-BB79-5011-268B685E7802}"/>
                  </a:ext>
                </a:extLst>
              </p:cNvPr>
              <p:cNvSpPr/>
              <p:nvPr/>
            </p:nvSpPr>
            <p:spPr>
              <a:xfrm>
                <a:off x="5016853" y="5766881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87" name="Cube 1186">
                <a:extLst>
                  <a:ext uri="{FF2B5EF4-FFF2-40B4-BE49-F238E27FC236}">
                    <a16:creationId xmlns:a16="http://schemas.microsoft.com/office/drawing/2014/main" id="{F45D3FF9-CCDC-D67E-476A-E993F069E317}"/>
                  </a:ext>
                </a:extLst>
              </p:cNvPr>
              <p:cNvSpPr/>
              <p:nvPr/>
            </p:nvSpPr>
            <p:spPr>
              <a:xfrm>
                <a:off x="5177036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88" name="Cube 1187">
                <a:extLst>
                  <a:ext uri="{FF2B5EF4-FFF2-40B4-BE49-F238E27FC236}">
                    <a16:creationId xmlns:a16="http://schemas.microsoft.com/office/drawing/2014/main" id="{8C354E6A-0339-7A61-408A-E4842033A06B}"/>
                  </a:ext>
                </a:extLst>
              </p:cNvPr>
              <p:cNvSpPr/>
              <p:nvPr/>
            </p:nvSpPr>
            <p:spPr>
              <a:xfrm>
                <a:off x="5337219" y="5766881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89" name="Cube 1188">
                <a:extLst>
                  <a:ext uri="{FF2B5EF4-FFF2-40B4-BE49-F238E27FC236}">
                    <a16:creationId xmlns:a16="http://schemas.microsoft.com/office/drawing/2014/main" id="{B2809C61-03A4-21F1-4D15-A14C8D7CB242}"/>
                  </a:ext>
                </a:extLst>
              </p:cNvPr>
              <p:cNvSpPr/>
              <p:nvPr/>
            </p:nvSpPr>
            <p:spPr>
              <a:xfrm>
                <a:off x="5497402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90" name="Cube 1189">
                <a:extLst>
                  <a:ext uri="{FF2B5EF4-FFF2-40B4-BE49-F238E27FC236}">
                    <a16:creationId xmlns:a16="http://schemas.microsoft.com/office/drawing/2014/main" id="{7923AC64-EA7E-12E1-6ACB-3731E4FB816B}"/>
                  </a:ext>
                </a:extLst>
              </p:cNvPr>
              <p:cNvSpPr/>
              <p:nvPr/>
            </p:nvSpPr>
            <p:spPr>
              <a:xfrm>
                <a:off x="5657585" y="5766881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191" name="Group 1190">
              <a:extLst>
                <a:ext uri="{FF2B5EF4-FFF2-40B4-BE49-F238E27FC236}">
                  <a16:creationId xmlns:a16="http://schemas.microsoft.com/office/drawing/2014/main" id="{23F6B568-B388-7C58-B860-69A8F724A00C}"/>
                </a:ext>
              </a:extLst>
            </p:cNvPr>
            <p:cNvGrpSpPr/>
            <p:nvPr/>
          </p:nvGrpSpPr>
          <p:grpSpPr>
            <a:xfrm>
              <a:off x="10465570" y="3903424"/>
              <a:ext cx="1320607" cy="169012"/>
              <a:chOff x="4536304" y="5301063"/>
              <a:chExt cx="1320607" cy="169012"/>
            </a:xfrm>
          </p:grpSpPr>
          <p:sp>
            <p:nvSpPr>
              <p:cNvPr id="1192" name="Cube 1191">
                <a:extLst>
                  <a:ext uri="{FF2B5EF4-FFF2-40B4-BE49-F238E27FC236}">
                    <a16:creationId xmlns:a16="http://schemas.microsoft.com/office/drawing/2014/main" id="{82356736-6F86-D45D-4A74-211EDF4C0632}"/>
                  </a:ext>
                </a:extLst>
              </p:cNvPr>
              <p:cNvSpPr/>
              <p:nvPr/>
            </p:nvSpPr>
            <p:spPr>
              <a:xfrm>
                <a:off x="4536304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93" name="Cube 1192">
                <a:extLst>
                  <a:ext uri="{FF2B5EF4-FFF2-40B4-BE49-F238E27FC236}">
                    <a16:creationId xmlns:a16="http://schemas.microsoft.com/office/drawing/2014/main" id="{C4C5FFAF-9F3F-EE6A-EEB6-D63EAA808989}"/>
                  </a:ext>
                </a:extLst>
              </p:cNvPr>
              <p:cNvSpPr/>
              <p:nvPr/>
            </p:nvSpPr>
            <p:spPr>
              <a:xfrm>
                <a:off x="4696487" y="5301063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 dirty="0"/>
              </a:p>
            </p:txBody>
          </p:sp>
          <p:sp>
            <p:nvSpPr>
              <p:cNvPr id="1194" name="Cube 1193">
                <a:extLst>
                  <a:ext uri="{FF2B5EF4-FFF2-40B4-BE49-F238E27FC236}">
                    <a16:creationId xmlns:a16="http://schemas.microsoft.com/office/drawing/2014/main" id="{E422D285-3C28-99D1-0001-CEC4ED9C1A90}"/>
                  </a:ext>
                </a:extLst>
              </p:cNvPr>
              <p:cNvSpPr/>
              <p:nvPr/>
            </p:nvSpPr>
            <p:spPr>
              <a:xfrm>
                <a:off x="4856670" y="5301063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95" name="Cube 1194">
                <a:extLst>
                  <a:ext uri="{FF2B5EF4-FFF2-40B4-BE49-F238E27FC236}">
                    <a16:creationId xmlns:a16="http://schemas.microsoft.com/office/drawing/2014/main" id="{985B4F2C-32D4-BC94-E9AC-FF1530DB722C}"/>
                  </a:ext>
                </a:extLst>
              </p:cNvPr>
              <p:cNvSpPr/>
              <p:nvPr/>
            </p:nvSpPr>
            <p:spPr>
              <a:xfrm>
                <a:off x="5016853" y="5301063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96" name="Cube 1195">
                <a:extLst>
                  <a:ext uri="{FF2B5EF4-FFF2-40B4-BE49-F238E27FC236}">
                    <a16:creationId xmlns:a16="http://schemas.microsoft.com/office/drawing/2014/main" id="{D7ABFD3B-5ABA-F2F7-1721-F7264A4846EC}"/>
                  </a:ext>
                </a:extLst>
              </p:cNvPr>
              <p:cNvSpPr/>
              <p:nvPr/>
            </p:nvSpPr>
            <p:spPr>
              <a:xfrm>
                <a:off x="5177036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97" name="Cube 1196">
                <a:extLst>
                  <a:ext uri="{FF2B5EF4-FFF2-40B4-BE49-F238E27FC236}">
                    <a16:creationId xmlns:a16="http://schemas.microsoft.com/office/drawing/2014/main" id="{B9B5BF51-BC09-8489-CC4C-0551247ABEC1}"/>
                  </a:ext>
                </a:extLst>
              </p:cNvPr>
              <p:cNvSpPr/>
              <p:nvPr/>
            </p:nvSpPr>
            <p:spPr>
              <a:xfrm>
                <a:off x="5337219" y="5301063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98" name="Cube 1197">
                <a:extLst>
                  <a:ext uri="{FF2B5EF4-FFF2-40B4-BE49-F238E27FC236}">
                    <a16:creationId xmlns:a16="http://schemas.microsoft.com/office/drawing/2014/main" id="{06E5C3BA-8AD3-F006-6043-FC46A191301B}"/>
                  </a:ext>
                </a:extLst>
              </p:cNvPr>
              <p:cNvSpPr/>
              <p:nvPr/>
            </p:nvSpPr>
            <p:spPr>
              <a:xfrm>
                <a:off x="5497402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199" name="Cube 1198">
                <a:extLst>
                  <a:ext uri="{FF2B5EF4-FFF2-40B4-BE49-F238E27FC236}">
                    <a16:creationId xmlns:a16="http://schemas.microsoft.com/office/drawing/2014/main" id="{0EC7E0EA-6005-918B-4AB7-C1413628CF33}"/>
                  </a:ext>
                </a:extLst>
              </p:cNvPr>
              <p:cNvSpPr/>
              <p:nvPr/>
            </p:nvSpPr>
            <p:spPr>
              <a:xfrm>
                <a:off x="5657585" y="5301063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200" name="Group 1199">
              <a:extLst>
                <a:ext uri="{FF2B5EF4-FFF2-40B4-BE49-F238E27FC236}">
                  <a16:creationId xmlns:a16="http://schemas.microsoft.com/office/drawing/2014/main" id="{254BBF78-678D-C09A-E57C-FAD70C9283FB}"/>
                </a:ext>
              </a:extLst>
            </p:cNvPr>
            <p:cNvGrpSpPr/>
            <p:nvPr/>
          </p:nvGrpSpPr>
          <p:grpSpPr>
            <a:xfrm>
              <a:off x="10465570" y="4136333"/>
              <a:ext cx="1320607" cy="169012"/>
              <a:chOff x="4536304" y="5533972"/>
              <a:chExt cx="1320607" cy="169012"/>
            </a:xfrm>
          </p:grpSpPr>
          <p:sp>
            <p:nvSpPr>
              <p:cNvPr id="1201" name="Cube 1200">
                <a:extLst>
                  <a:ext uri="{FF2B5EF4-FFF2-40B4-BE49-F238E27FC236}">
                    <a16:creationId xmlns:a16="http://schemas.microsoft.com/office/drawing/2014/main" id="{2EE7D641-5735-652D-19F0-151C853B3DE4}"/>
                  </a:ext>
                </a:extLst>
              </p:cNvPr>
              <p:cNvSpPr/>
              <p:nvPr/>
            </p:nvSpPr>
            <p:spPr>
              <a:xfrm>
                <a:off x="4536304" y="5533972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202" name="Cube 1201">
                <a:extLst>
                  <a:ext uri="{FF2B5EF4-FFF2-40B4-BE49-F238E27FC236}">
                    <a16:creationId xmlns:a16="http://schemas.microsoft.com/office/drawing/2014/main" id="{2FE87709-2986-AEFF-798E-59F4636F2BA0}"/>
                  </a:ext>
                </a:extLst>
              </p:cNvPr>
              <p:cNvSpPr/>
              <p:nvPr/>
            </p:nvSpPr>
            <p:spPr>
              <a:xfrm>
                <a:off x="4696487" y="5533972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203" name="Cube 1202">
                <a:extLst>
                  <a:ext uri="{FF2B5EF4-FFF2-40B4-BE49-F238E27FC236}">
                    <a16:creationId xmlns:a16="http://schemas.microsoft.com/office/drawing/2014/main" id="{5495A089-9535-2E6A-2452-8B9BAC8873DB}"/>
                  </a:ext>
                </a:extLst>
              </p:cNvPr>
              <p:cNvSpPr/>
              <p:nvPr/>
            </p:nvSpPr>
            <p:spPr>
              <a:xfrm>
                <a:off x="4856670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204" name="Cube 1203">
                <a:extLst>
                  <a:ext uri="{FF2B5EF4-FFF2-40B4-BE49-F238E27FC236}">
                    <a16:creationId xmlns:a16="http://schemas.microsoft.com/office/drawing/2014/main" id="{92638AD9-E394-9B51-4974-0F7316A2C9DE}"/>
                  </a:ext>
                </a:extLst>
              </p:cNvPr>
              <p:cNvSpPr/>
              <p:nvPr/>
            </p:nvSpPr>
            <p:spPr>
              <a:xfrm>
                <a:off x="5016853" y="5533972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205" name="Cube 1204">
                <a:extLst>
                  <a:ext uri="{FF2B5EF4-FFF2-40B4-BE49-F238E27FC236}">
                    <a16:creationId xmlns:a16="http://schemas.microsoft.com/office/drawing/2014/main" id="{90EB66BF-37E0-A646-FCF8-10101D079B37}"/>
                  </a:ext>
                </a:extLst>
              </p:cNvPr>
              <p:cNvSpPr/>
              <p:nvPr/>
            </p:nvSpPr>
            <p:spPr>
              <a:xfrm>
                <a:off x="5177036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206" name="Cube 1205">
                <a:extLst>
                  <a:ext uri="{FF2B5EF4-FFF2-40B4-BE49-F238E27FC236}">
                    <a16:creationId xmlns:a16="http://schemas.microsoft.com/office/drawing/2014/main" id="{929F2D81-392D-E67C-8E01-3A46E4BC1848}"/>
                  </a:ext>
                </a:extLst>
              </p:cNvPr>
              <p:cNvSpPr/>
              <p:nvPr/>
            </p:nvSpPr>
            <p:spPr>
              <a:xfrm>
                <a:off x="5337219" y="5533972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207" name="Cube 1206">
                <a:extLst>
                  <a:ext uri="{FF2B5EF4-FFF2-40B4-BE49-F238E27FC236}">
                    <a16:creationId xmlns:a16="http://schemas.microsoft.com/office/drawing/2014/main" id="{13F77441-988C-1639-E7C7-FE87E4645C7C}"/>
                  </a:ext>
                </a:extLst>
              </p:cNvPr>
              <p:cNvSpPr/>
              <p:nvPr/>
            </p:nvSpPr>
            <p:spPr>
              <a:xfrm>
                <a:off x="5497402" y="5533972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208" name="Cube 1207">
                <a:extLst>
                  <a:ext uri="{FF2B5EF4-FFF2-40B4-BE49-F238E27FC236}">
                    <a16:creationId xmlns:a16="http://schemas.microsoft.com/office/drawing/2014/main" id="{CF3B2896-32AC-0B37-4F19-D255A7A4F983}"/>
                  </a:ext>
                </a:extLst>
              </p:cNvPr>
              <p:cNvSpPr/>
              <p:nvPr/>
            </p:nvSpPr>
            <p:spPr>
              <a:xfrm>
                <a:off x="5657585" y="5533972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grpSp>
          <p:nvGrpSpPr>
            <p:cNvPr id="1209" name="Group 1208">
              <a:extLst>
                <a:ext uri="{FF2B5EF4-FFF2-40B4-BE49-F238E27FC236}">
                  <a16:creationId xmlns:a16="http://schemas.microsoft.com/office/drawing/2014/main" id="{D727BDA2-635F-4CF1-450E-37DF81CC10B5}"/>
                </a:ext>
              </a:extLst>
            </p:cNvPr>
            <p:cNvGrpSpPr/>
            <p:nvPr/>
          </p:nvGrpSpPr>
          <p:grpSpPr>
            <a:xfrm>
              <a:off x="10465570" y="4369242"/>
              <a:ext cx="1320607" cy="169012"/>
              <a:chOff x="4536304" y="5766881"/>
              <a:chExt cx="1320607" cy="169012"/>
            </a:xfrm>
          </p:grpSpPr>
          <p:sp>
            <p:nvSpPr>
              <p:cNvPr id="1210" name="Cube 1209">
                <a:extLst>
                  <a:ext uri="{FF2B5EF4-FFF2-40B4-BE49-F238E27FC236}">
                    <a16:creationId xmlns:a16="http://schemas.microsoft.com/office/drawing/2014/main" id="{7C60E93B-3D9B-FBB8-6739-AC4C286F32DF}"/>
                  </a:ext>
                </a:extLst>
              </p:cNvPr>
              <p:cNvSpPr/>
              <p:nvPr/>
            </p:nvSpPr>
            <p:spPr>
              <a:xfrm>
                <a:off x="4536304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211" name="Cube 1210">
                <a:extLst>
                  <a:ext uri="{FF2B5EF4-FFF2-40B4-BE49-F238E27FC236}">
                    <a16:creationId xmlns:a16="http://schemas.microsoft.com/office/drawing/2014/main" id="{A92C4F58-1F6E-FE10-5818-1CC5B60C9C13}"/>
                  </a:ext>
                </a:extLst>
              </p:cNvPr>
              <p:cNvSpPr/>
              <p:nvPr/>
            </p:nvSpPr>
            <p:spPr>
              <a:xfrm>
                <a:off x="4696487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212" name="Cube 1211">
                <a:extLst>
                  <a:ext uri="{FF2B5EF4-FFF2-40B4-BE49-F238E27FC236}">
                    <a16:creationId xmlns:a16="http://schemas.microsoft.com/office/drawing/2014/main" id="{CBE881FA-2EA5-BE41-DB18-FB22AECB1FA1}"/>
                  </a:ext>
                </a:extLst>
              </p:cNvPr>
              <p:cNvSpPr/>
              <p:nvPr/>
            </p:nvSpPr>
            <p:spPr>
              <a:xfrm>
                <a:off x="4856670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213" name="Cube 1212">
                <a:extLst>
                  <a:ext uri="{FF2B5EF4-FFF2-40B4-BE49-F238E27FC236}">
                    <a16:creationId xmlns:a16="http://schemas.microsoft.com/office/drawing/2014/main" id="{FDB3B73A-92EC-3EA1-B4A9-B6C3D0343A95}"/>
                  </a:ext>
                </a:extLst>
              </p:cNvPr>
              <p:cNvSpPr/>
              <p:nvPr/>
            </p:nvSpPr>
            <p:spPr>
              <a:xfrm>
                <a:off x="5016853" y="5766881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 dirty="0"/>
              </a:p>
            </p:txBody>
          </p:sp>
          <p:sp>
            <p:nvSpPr>
              <p:cNvPr id="1214" name="Cube 1213">
                <a:extLst>
                  <a:ext uri="{FF2B5EF4-FFF2-40B4-BE49-F238E27FC236}">
                    <a16:creationId xmlns:a16="http://schemas.microsoft.com/office/drawing/2014/main" id="{70A39CDE-2B82-68B0-F09F-EAAB270ABCCA}"/>
                  </a:ext>
                </a:extLst>
              </p:cNvPr>
              <p:cNvSpPr/>
              <p:nvPr/>
            </p:nvSpPr>
            <p:spPr>
              <a:xfrm>
                <a:off x="5177036" y="5766881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215" name="Cube 1214">
                <a:extLst>
                  <a:ext uri="{FF2B5EF4-FFF2-40B4-BE49-F238E27FC236}">
                    <a16:creationId xmlns:a16="http://schemas.microsoft.com/office/drawing/2014/main" id="{B948A2E1-2DDF-45BB-5B57-BA0A620BA886}"/>
                  </a:ext>
                </a:extLst>
              </p:cNvPr>
              <p:cNvSpPr/>
              <p:nvPr/>
            </p:nvSpPr>
            <p:spPr>
              <a:xfrm>
                <a:off x="5337219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216" name="Cube 1215">
                <a:extLst>
                  <a:ext uri="{FF2B5EF4-FFF2-40B4-BE49-F238E27FC236}">
                    <a16:creationId xmlns:a16="http://schemas.microsoft.com/office/drawing/2014/main" id="{26064D0E-4D69-7FA7-77C0-06CB651FA5C8}"/>
                  </a:ext>
                </a:extLst>
              </p:cNvPr>
              <p:cNvSpPr/>
              <p:nvPr/>
            </p:nvSpPr>
            <p:spPr>
              <a:xfrm>
                <a:off x="5497402" y="5766881"/>
                <a:ext cx="199326" cy="16901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1217" name="Cube 1216">
                <a:extLst>
                  <a:ext uri="{FF2B5EF4-FFF2-40B4-BE49-F238E27FC236}">
                    <a16:creationId xmlns:a16="http://schemas.microsoft.com/office/drawing/2014/main" id="{0953D977-BA57-B489-4F12-56D6959C9F9B}"/>
                  </a:ext>
                </a:extLst>
              </p:cNvPr>
              <p:cNvSpPr/>
              <p:nvPr/>
            </p:nvSpPr>
            <p:spPr>
              <a:xfrm>
                <a:off x="5657585" y="5766881"/>
                <a:ext cx="199326" cy="169012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</p:grpSp>
        <p:sp>
          <p:nvSpPr>
            <p:cNvPr id="1219" name="TextBox 1218">
              <a:extLst>
                <a:ext uri="{FF2B5EF4-FFF2-40B4-BE49-F238E27FC236}">
                  <a16:creationId xmlns:a16="http://schemas.microsoft.com/office/drawing/2014/main" id="{11BC163C-B6C2-F02C-B763-DA17C5DE1078}"/>
                </a:ext>
              </a:extLst>
            </p:cNvPr>
            <p:cNvSpPr txBox="1"/>
            <p:nvPr/>
          </p:nvSpPr>
          <p:spPr>
            <a:xfrm>
              <a:off x="10378407" y="5252183"/>
              <a:ext cx="153407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800" dirty="0" err="1"/>
                <a:t>Classify</a:t>
              </a:r>
              <a:r>
                <a:rPr lang="pl-PL" sz="1800" dirty="0"/>
                <a:t> </a:t>
              </a:r>
              <a:r>
                <a:rPr lang="pl-PL" sz="1800" dirty="0" err="1"/>
                <a:t>hits</a:t>
              </a:r>
              <a:r>
                <a:rPr lang="pl-PL" sz="1800" dirty="0"/>
                <a:t> on </a:t>
              </a:r>
              <a:r>
                <a:rPr lang="pl-PL" sz="1800" dirty="0" err="1"/>
                <a:t>true</a:t>
              </a:r>
              <a:r>
                <a:rPr lang="pl-PL" sz="1800" dirty="0"/>
                <a:t> and </a:t>
              </a:r>
              <a:r>
                <a:rPr lang="pl-PL" sz="1800" dirty="0" err="1"/>
                <a:t>fakes</a:t>
              </a:r>
              <a:endParaRPr lang="en-BY" dirty="0"/>
            </a:p>
          </p:txBody>
        </p:sp>
        <p:sp>
          <p:nvSpPr>
            <p:cNvPr id="1221" name="Down Arrow 1220">
              <a:extLst>
                <a:ext uri="{FF2B5EF4-FFF2-40B4-BE49-F238E27FC236}">
                  <a16:creationId xmlns:a16="http://schemas.microsoft.com/office/drawing/2014/main" id="{5FA95169-8FD4-8698-F8EB-52B79E22622D}"/>
                </a:ext>
              </a:extLst>
            </p:cNvPr>
            <p:cNvSpPr/>
            <p:nvPr/>
          </p:nvSpPr>
          <p:spPr>
            <a:xfrm rot="7266838">
              <a:off x="9940238" y="2078779"/>
              <a:ext cx="161620" cy="48126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/>
            </a:p>
          </p:txBody>
        </p:sp>
        <p:sp>
          <p:nvSpPr>
            <p:cNvPr id="1222" name="TextBox 1221">
              <a:extLst>
                <a:ext uri="{FF2B5EF4-FFF2-40B4-BE49-F238E27FC236}">
                  <a16:creationId xmlns:a16="http://schemas.microsoft.com/office/drawing/2014/main" id="{5A9FB27F-14B3-1C30-569E-93211B44FAA8}"/>
                </a:ext>
              </a:extLst>
            </p:cNvPr>
            <p:cNvSpPr txBox="1"/>
            <p:nvPr/>
          </p:nvSpPr>
          <p:spPr>
            <a:xfrm>
              <a:off x="10018898" y="1597079"/>
              <a:ext cx="15340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800" dirty="0" err="1"/>
                <a:t>Combine</a:t>
              </a:r>
              <a:r>
                <a:rPr lang="pl-PL" sz="1800" dirty="0"/>
                <a:t> </a:t>
              </a:r>
              <a:r>
                <a:rPr lang="pl-PL" sz="1800" dirty="0" err="1"/>
                <a:t>into</a:t>
              </a:r>
              <a:r>
                <a:rPr lang="pl-PL" sz="1800" dirty="0"/>
                <a:t> one event</a:t>
              </a:r>
              <a:endParaRPr lang="en-BY" dirty="0"/>
            </a:p>
          </p:txBody>
        </p:sp>
        <p:cxnSp>
          <p:nvCxnSpPr>
            <p:cNvPr id="1224" name="Straight Connector 1223">
              <a:extLst>
                <a:ext uri="{FF2B5EF4-FFF2-40B4-BE49-F238E27FC236}">
                  <a16:creationId xmlns:a16="http://schemas.microsoft.com/office/drawing/2014/main" id="{5CA2123A-2BA6-4096-066F-9E816D0778DB}"/>
                </a:ext>
              </a:extLst>
            </p:cNvPr>
            <p:cNvCxnSpPr/>
            <p:nvPr/>
          </p:nvCxnSpPr>
          <p:spPr>
            <a:xfrm>
              <a:off x="4985101" y="1182255"/>
              <a:ext cx="0" cy="21069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6" name="TextBox 1225">
              <a:extLst>
                <a:ext uri="{FF2B5EF4-FFF2-40B4-BE49-F238E27FC236}">
                  <a16:creationId xmlns:a16="http://schemas.microsoft.com/office/drawing/2014/main" id="{1F002D0E-3358-8C9C-B842-BC9EC0FDCD72}"/>
                </a:ext>
              </a:extLst>
            </p:cNvPr>
            <p:cNvSpPr txBox="1"/>
            <p:nvPr/>
          </p:nvSpPr>
          <p:spPr>
            <a:xfrm>
              <a:off x="1198524" y="678503"/>
              <a:ext cx="18723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800" b="1" dirty="0"/>
                <a:t>Input: Raw event</a:t>
              </a:r>
              <a:endParaRPr lang="en-BY" b="1" dirty="0"/>
            </a:p>
          </p:txBody>
        </p:sp>
        <p:sp>
          <p:nvSpPr>
            <p:cNvPr id="1227" name="TextBox 1226">
              <a:extLst>
                <a:ext uri="{FF2B5EF4-FFF2-40B4-BE49-F238E27FC236}">
                  <a16:creationId xmlns:a16="http://schemas.microsoft.com/office/drawing/2014/main" id="{CAA30AC4-FB85-CE46-7432-FC965AEE9F70}"/>
                </a:ext>
              </a:extLst>
            </p:cNvPr>
            <p:cNvSpPr txBox="1"/>
            <p:nvPr/>
          </p:nvSpPr>
          <p:spPr>
            <a:xfrm>
              <a:off x="6801474" y="752456"/>
              <a:ext cx="24689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800" b="1" dirty="0" err="1"/>
                <a:t>Output</a:t>
              </a:r>
              <a:r>
                <a:rPr lang="pl-PL" sz="1800" b="1" dirty="0"/>
                <a:t>: </a:t>
              </a:r>
              <a:r>
                <a:rPr lang="pl-PL" sz="1800" b="1" dirty="0" err="1"/>
                <a:t>Cleaned</a:t>
              </a:r>
              <a:r>
                <a:rPr lang="pl-PL" sz="1800" b="1" dirty="0"/>
                <a:t> event</a:t>
              </a:r>
              <a:endParaRPr lang="en-BY" b="1" dirty="0"/>
            </a:p>
          </p:txBody>
        </p:sp>
        <p:pic>
          <p:nvPicPr>
            <p:cNvPr id="6" name="Picture 5" descr="A picture containing brush&#10;&#10;Description automatically generated">
              <a:extLst>
                <a:ext uri="{FF2B5EF4-FFF2-40B4-BE49-F238E27FC236}">
                  <a16:creationId xmlns:a16="http://schemas.microsoft.com/office/drawing/2014/main" id="{34F4A0F8-6917-7454-557A-129ED2DF8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14" t="10703" r="39395"/>
            <a:stretch/>
          </p:blipFill>
          <p:spPr>
            <a:xfrm>
              <a:off x="728503" y="966225"/>
              <a:ext cx="2650972" cy="2460580"/>
            </a:xfrm>
            <a:prstGeom prst="rect">
              <a:avLst/>
            </a:prstGeom>
          </p:spPr>
        </p:pic>
        <p:pic>
          <p:nvPicPr>
            <p:cNvPr id="8" name="Picture 7" descr="A picture containing plant, design&#10;&#10;Description automatically generated">
              <a:extLst>
                <a:ext uri="{FF2B5EF4-FFF2-40B4-BE49-F238E27FC236}">
                  <a16:creationId xmlns:a16="http://schemas.microsoft.com/office/drawing/2014/main" id="{7A2D095A-824D-E4CC-274E-07ABA1CDE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2" t="13195" r="37144"/>
            <a:stretch/>
          </p:blipFill>
          <p:spPr>
            <a:xfrm>
              <a:off x="6749841" y="1139995"/>
              <a:ext cx="2568210" cy="2430349"/>
            </a:xfrm>
            <a:prstGeom prst="rect">
              <a:avLst/>
            </a:prstGeom>
          </p:spPr>
        </p:pic>
        <p:pic>
          <p:nvPicPr>
            <p:cNvPr id="9" name="Picture 8" descr="A picture containing plant, design&#10;&#10;Description automatically generated">
              <a:extLst>
                <a:ext uri="{FF2B5EF4-FFF2-40B4-BE49-F238E27FC236}">
                  <a16:creationId xmlns:a16="http://schemas.microsoft.com/office/drawing/2014/main" id="{CBD36A25-5E30-770F-39E5-DCCED42F9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2" t="13195" r="37144"/>
            <a:stretch/>
          </p:blipFill>
          <p:spPr>
            <a:xfrm>
              <a:off x="6902241" y="1292395"/>
              <a:ext cx="2568210" cy="2430349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72B6-713D-43AD-88D8-FC519C6B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907-8E05-4F06-AF18-7292D2DB221B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79D9F-07F4-485A-8082-22DE3BC823C6}"/>
              </a:ext>
            </a:extLst>
          </p:cNvPr>
          <p:cNvSpPr txBox="1"/>
          <p:nvPr/>
        </p:nvSpPr>
        <p:spPr>
          <a:xfrm>
            <a:off x="292963" y="292963"/>
            <a:ext cx="134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PCT pipeline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CC05-D5D5-4DAF-B75D-2DACC7DD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using event partition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819C1A-A27C-4319-88F1-CB8A861A42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2704393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337113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3766953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9365370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87576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Events per time slice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voxels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Event segmentation time (sec)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37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82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01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78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0.17 (0.34)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61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0.27 (1.37)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10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0.59 (5.96)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98724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C8F5E-1C32-4F14-90FF-DD90A87C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907-8E05-4F06-AF18-7292D2DB22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1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34E1B-5B97-4778-9A2E-33D1556A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errors histograms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6455B7-F7C2-401E-BC39-2F788AFFD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72" y="1514573"/>
            <a:ext cx="2383686" cy="258842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AE02C-4500-4688-BBDD-077205AD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33" y="1514573"/>
            <a:ext cx="2383687" cy="25884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8DAA65-A696-40A0-A968-3EB61B171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70" y="1514572"/>
            <a:ext cx="2383687" cy="25884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35E317-789D-4EF2-A9C7-81F1DB2F0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72" y="4129559"/>
            <a:ext cx="2235712" cy="24277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3E6D5B-D377-446B-803A-9A23888CE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33" y="4129559"/>
            <a:ext cx="2383687" cy="25884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B0787D-7439-4C60-A1B6-69745F83C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56" y="4290243"/>
            <a:ext cx="2235713" cy="2427737"/>
          </a:xfrm>
          <a:prstGeom prst="rect">
            <a:avLst/>
          </a:prstGeom>
        </p:spPr>
      </p:pic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92F2F3A5-9F5B-4F2C-BD54-81A6A964D2D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8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B2542-63AA-4A2D-9F15-E347D6E4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reconstruction methods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661F2-A5E4-4E52-B54D-FF5034684A94}"/>
              </a:ext>
            </a:extLst>
          </p:cNvPr>
          <p:cNvSpPr txBox="1"/>
          <p:nvPr/>
        </p:nvSpPr>
        <p:spPr>
          <a:xfrm>
            <a:off x="275735" y="1690688"/>
            <a:ext cx="43151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Local Tracking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Works with event fragments (hits, track segments, detector parts).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Examples:</a:t>
            </a:r>
            <a:r>
              <a:rPr lang="en-US" dirty="0"/>
              <a:t> Kalman Filter, Cellular Automaton.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Pros: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Highly parallel, fast, and memory-efficient.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Cons: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Needs post-processing for full event reconstruction; prone to false positives.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05A03-0E67-444D-9423-6A8A89744FB4}"/>
              </a:ext>
            </a:extLst>
          </p:cNvPr>
          <p:cNvSpPr txBox="1"/>
          <p:nvPr/>
        </p:nvSpPr>
        <p:spPr>
          <a:xfrm>
            <a:off x="5812411" y="1690687"/>
            <a:ext cx="60944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Global Tracking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Uses full event data for track reconstruction.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Examples:</a:t>
            </a:r>
            <a:r>
              <a:rPr lang="en-US" dirty="0"/>
              <a:t> Graph Neural Networks, Hopfield Networks, Point Cloud Processing.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Pros</a:t>
            </a:r>
            <a:r>
              <a:rPr lang="en-US" b="1" dirty="0"/>
              <a:t>:</a:t>
            </a:r>
            <a:r>
              <a:rPr lang="en-US" dirty="0"/>
              <a:t> Higher accuracy, fewer false positives, supports event-level parallelism.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Cons: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High memory demands.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509D1-15D1-46E8-8C12-FDB105345E60}"/>
              </a:ext>
            </a:extLst>
          </p:cNvPr>
          <p:cNvSpPr txBox="1"/>
          <p:nvPr/>
        </p:nvSpPr>
        <p:spPr>
          <a:xfrm>
            <a:off x="285161" y="4585911"/>
            <a:ext cx="63993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Hybrid Tracking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Combines local and global methods.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Stages:</a:t>
            </a:r>
            <a:r>
              <a:rPr lang="en-US" dirty="0"/>
              <a:t> Track seeding, candidate ranking, graph building.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Goal:</a:t>
            </a:r>
            <a:r>
              <a:rPr lang="en-US" dirty="0"/>
              <a:t> Maximize recall while minimizing false positives.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Pros: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Balances performance and efficiency.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Cons: </a:t>
            </a:r>
            <a:r>
              <a:rPr lang="en-GB" dirty="0">
                <a:sym typeface="Calibri"/>
              </a:rPr>
              <a:t>Errors depend on multiple models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59BEE0C-7454-4EAC-B28A-AD04F126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3074">
            <a:off x="4184640" y="2208772"/>
            <a:ext cx="1365467" cy="135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61889003-4911-48CC-85CC-79AF531BFF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766" y="3198161"/>
            <a:ext cx="2406134" cy="1164569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235315A-1284-42D2-9CCC-E6430C65B420}"/>
              </a:ext>
            </a:extLst>
          </p:cNvPr>
          <p:cNvGrpSpPr/>
          <p:nvPr/>
        </p:nvGrpSpPr>
        <p:grpSpPr>
          <a:xfrm>
            <a:off x="6721602" y="4988890"/>
            <a:ext cx="5470398" cy="1829268"/>
            <a:chOff x="6357595" y="4905245"/>
            <a:chExt cx="5470398" cy="18292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137E34-7C9F-47C3-B6A5-1BE6D59A426F}"/>
                </a:ext>
              </a:extLst>
            </p:cNvPr>
            <p:cNvSpPr txBox="1"/>
            <p:nvPr/>
          </p:nvSpPr>
          <p:spPr>
            <a:xfrm>
              <a:off x="10194266" y="4937162"/>
              <a:ext cx="163372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latin typeface="+mn-lt"/>
                </a:rPr>
                <a:t>Graph </a:t>
              </a:r>
              <a:r>
                <a:rPr lang="en-GB" sz="1600" b="1" dirty="0" err="1">
                  <a:latin typeface="+mn-lt"/>
                </a:rPr>
                <a:t>Sparsification</a:t>
              </a:r>
              <a:endParaRPr lang="en-BY" sz="1600" b="1" dirty="0"/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F060264E-E56A-4E8D-AA54-6F0E9D7B9922}"/>
                </a:ext>
              </a:extLst>
            </p:cNvPr>
            <p:cNvGrpSpPr/>
            <p:nvPr/>
          </p:nvGrpSpPr>
          <p:grpSpPr>
            <a:xfrm>
              <a:off x="6357595" y="4905245"/>
              <a:ext cx="5034274" cy="1829268"/>
              <a:chOff x="2888373" y="4514060"/>
              <a:chExt cx="6183756" cy="224694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81AAA73-E5CA-419D-95B0-083130590B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r="52600" b="84933"/>
              <a:stretch/>
            </p:blipFill>
            <p:spPr>
              <a:xfrm>
                <a:off x="3483409" y="5195329"/>
                <a:ext cx="1604481" cy="125849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42F165-6008-4342-90AC-87F323F30AEA}"/>
                  </a:ext>
                </a:extLst>
              </p:cNvPr>
              <p:cNvSpPr txBox="1"/>
              <p:nvPr/>
            </p:nvSpPr>
            <p:spPr>
              <a:xfrm>
                <a:off x="2888373" y="4514060"/>
                <a:ext cx="233081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b="1" dirty="0">
                    <a:latin typeface="+mn-lt"/>
                  </a:rPr>
                  <a:t>Clustering hits into track segments</a:t>
                </a:r>
                <a:endParaRPr lang="en-BY" sz="1600" b="1" dirty="0"/>
              </a:p>
            </p:txBody>
          </p:sp>
          <p:pic>
            <p:nvPicPr>
              <p:cNvPr id="18" name="Picture 18">
                <a:extLst>
                  <a:ext uri="{FF2B5EF4-FFF2-40B4-BE49-F238E27FC236}">
                    <a16:creationId xmlns:a16="http://schemas.microsoft.com/office/drawing/2014/main" id="{671C7B5B-F06C-4501-8DDF-4F054F7B9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3889" y="4826943"/>
                <a:ext cx="1177315" cy="1818031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4D0C80-DA4C-4D57-BFF8-A040044C440F}"/>
                  </a:ext>
                </a:extLst>
              </p:cNvPr>
              <p:cNvSpPr txBox="1"/>
              <p:nvPr/>
            </p:nvSpPr>
            <p:spPr>
              <a:xfrm>
                <a:off x="5443737" y="4596761"/>
                <a:ext cx="1837187" cy="749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b="1" dirty="0">
                    <a:latin typeface="+mn-lt"/>
                  </a:rPr>
                  <a:t>Event graph construction</a:t>
                </a:r>
                <a:endParaRPr lang="en-BY" sz="1600" b="1" dirty="0"/>
              </a:p>
            </p:txBody>
          </p:sp>
          <p:pic>
            <p:nvPicPr>
              <p:cNvPr id="20" name="Picture 20">
                <a:extLst>
                  <a:ext uri="{FF2B5EF4-FFF2-40B4-BE49-F238E27FC236}">
                    <a16:creationId xmlns:a16="http://schemas.microsoft.com/office/drawing/2014/main" id="{D400659D-11EF-414F-9413-6DC6881705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80235" y="4928573"/>
                <a:ext cx="1191894" cy="1832434"/>
              </a:xfrm>
              <a:prstGeom prst="rect">
                <a:avLst/>
              </a:prstGeom>
            </p:spPr>
          </p:pic>
          <p:sp>
            <p:nvSpPr>
              <p:cNvPr id="22" name="Right Arrow 24">
                <a:extLst>
                  <a:ext uri="{FF2B5EF4-FFF2-40B4-BE49-F238E27FC236}">
                    <a16:creationId xmlns:a16="http://schemas.microsoft.com/office/drawing/2014/main" id="{844BC712-C85E-4C28-AFC5-53F3886613DE}"/>
                  </a:ext>
                </a:extLst>
              </p:cNvPr>
              <p:cNvSpPr/>
              <p:nvPr/>
            </p:nvSpPr>
            <p:spPr>
              <a:xfrm>
                <a:off x="5133410" y="5635780"/>
                <a:ext cx="524108" cy="178420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Y"/>
              </a:p>
            </p:txBody>
          </p:sp>
          <p:sp>
            <p:nvSpPr>
              <p:cNvPr id="23" name="Right Arrow 25">
                <a:extLst>
                  <a:ext uri="{FF2B5EF4-FFF2-40B4-BE49-F238E27FC236}">
                    <a16:creationId xmlns:a16="http://schemas.microsoft.com/office/drawing/2014/main" id="{02FC0B02-EB7D-4275-8812-D9E2B336A40B}"/>
                  </a:ext>
                </a:extLst>
              </p:cNvPr>
              <p:cNvSpPr/>
              <p:nvPr/>
            </p:nvSpPr>
            <p:spPr>
              <a:xfrm>
                <a:off x="7173655" y="5649233"/>
                <a:ext cx="524108" cy="178420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Y" dirty="0"/>
              </a:p>
            </p:txBody>
          </p:sp>
        </p:grpSp>
      </p:grp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1784F6B-E15E-4391-8CE1-C2A3BB8F762A}"/>
              </a:ext>
            </a:extLst>
          </p:cNvPr>
          <p:cNvCxnSpPr/>
          <p:nvPr/>
        </p:nvCxnSpPr>
        <p:spPr>
          <a:xfrm>
            <a:off x="5626249" y="1616672"/>
            <a:ext cx="0" cy="2613097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B5266170-759E-48D8-99B8-02074C23253C}"/>
              </a:ext>
            </a:extLst>
          </p:cNvPr>
          <p:cNvCxnSpPr>
            <a:cxnSpLocks/>
          </p:cNvCxnSpPr>
          <p:nvPr/>
        </p:nvCxnSpPr>
        <p:spPr>
          <a:xfrm>
            <a:off x="2528047" y="4276011"/>
            <a:ext cx="441064" cy="3497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F47E783-3BE1-4F7C-BF02-9F7CAF829FAE}"/>
              </a:ext>
            </a:extLst>
          </p:cNvPr>
          <p:cNvCxnSpPr>
            <a:cxnSpLocks/>
          </p:cNvCxnSpPr>
          <p:nvPr/>
        </p:nvCxnSpPr>
        <p:spPr>
          <a:xfrm flipH="1">
            <a:off x="6585318" y="3893721"/>
            <a:ext cx="428668" cy="728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59CBD27-C267-45D0-A302-3784306139A2}"/>
              </a:ext>
            </a:extLst>
          </p:cNvPr>
          <p:cNvSpPr txBox="1"/>
          <p:nvPr/>
        </p:nvSpPr>
        <p:spPr>
          <a:xfrm>
            <a:off x="4166293" y="3918278"/>
            <a:ext cx="144737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hlinkClick r:id="rId8"/>
              </a:rPr>
              <a:t>CNNs on FPGAs for Track Reconstruction</a:t>
            </a:r>
            <a:endParaRPr lang="en-GB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32F228-186C-40DC-9BF0-8DBE5DE66B3B}"/>
              </a:ext>
            </a:extLst>
          </p:cNvPr>
          <p:cNvSpPr txBox="1"/>
          <p:nvPr/>
        </p:nvSpPr>
        <p:spPr>
          <a:xfrm>
            <a:off x="9366766" y="4457423"/>
            <a:ext cx="26429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Y" sz="1000" dirty="0">
                <a:solidFill>
                  <a:schemeClr val="tx1"/>
                </a:solidFill>
                <a:hlinkClick r:id="rId9"/>
              </a:rPr>
              <a:t>Graph Neural Networks in Particle Physics</a:t>
            </a:r>
            <a:endParaRPr lang="en-BY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6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6E16E-DBDA-43A9-9F0C-DEBD6B22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as an point cloud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B1B1C-2B17-4817-8F92-2D5A32ED5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75485" cy="4351338"/>
          </a:xfrm>
        </p:spPr>
        <p:txBody>
          <a:bodyPr>
            <a:normAutofit/>
          </a:bodyPr>
          <a:lstStyle/>
          <a:p>
            <a:r>
              <a:rPr lang="en-GB" sz="1800" dirty="0"/>
              <a:t>Graph-based event representation is not compact; segments increase rapidly with pile-up. Even hybrid methods are limited with memory bound.</a:t>
            </a:r>
          </a:p>
          <a:p>
            <a:r>
              <a:rPr lang="en-GB" sz="1800" dirty="0"/>
              <a:t>Point-cloud representation offers better scalability, allowing models to learn signal relations (e.g., attention).</a:t>
            </a:r>
          </a:p>
          <a:p>
            <a:r>
              <a:rPr lang="en-GB" sz="1800" dirty="0"/>
              <a:t>Point-clouds enable unsupervised pretraining on experimental data (e.g., predicting hits in selected areas like masked language modelling).</a:t>
            </a:r>
          </a:p>
          <a:p>
            <a:r>
              <a:rPr lang="en-GB" sz="1800" dirty="0"/>
              <a:t>Such representation allows to use powerful encoding techniques such as </a:t>
            </a:r>
            <a:r>
              <a:rPr lang="en-GB" sz="1800" dirty="0" err="1"/>
              <a:t>PointNet</a:t>
            </a:r>
            <a:r>
              <a:rPr lang="en-GB" sz="1800" dirty="0"/>
              <a:t>, event digitalization using voxelization, etc.</a:t>
            </a:r>
          </a:p>
          <a:p>
            <a:r>
              <a:rPr lang="en-US" sz="1800" dirty="0"/>
              <a:t>Voxel-based partitioning of event helps to unravel hits even for big time slices (details are provided in appendix).</a:t>
            </a:r>
          </a:p>
          <a:p>
            <a:r>
              <a:rPr lang="en-GB" sz="1800" dirty="0"/>
              <a:t>Example: Point Cloud Transformers (PCT) have been </a:t>
            </a:r>
            <a:r>
              <a:rPr lang="en-GB" sz="1800" dirty="0">
                <a:hlinkClick r:id="rId2"/>
              </a:rPr>
              <a:t>successfully applied for signal segmentation</a:t>
            </a:r>
            <a:r>
              <a:rPr lang="en-GB" sz="1800" dirty="0"/>
              <a:t>.</a:t>
            </a:r>
          </a:p>
          <a:p>
            <a:r>
              <a:rPr lang="en-GB" sz="1800" dirty="0"/>
              <a:t>This </a:t>
            </a:r>
            <a:r>
              <a:rPr lang="en-GB" sz="1800" dirty="0" err="1"/>
              <a:t>modeld</a:t>
            </a:r>
            <a:r>
              <a:rPr lang="en-GB" sz="1800" dirty="0"/>
              <a:t> achieved precision of 90% and recall of 93% or </a:t>
            </a:r>
            <a:r>
              <a:rPr lang="en-GB" sz="1800" dirty="0" err="1"/>
              <a:t>mo</a:t>
            </a:r>
            <a:r>
              <a:rPr lang="en-US" sz="1800" dirty="0"/>
              <a:t>re for pileups of </a:t>
            </a:r>
            <a:r>
              <a:rPr lang="en-GB" sz="1800" dirty="0"/>
              <a:t>events.</a:t>
            </a:r>
          </a:p>
          <a:p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ru-RU" dirty="0"/>
          </a:p>
        </p:txBody>
      </p:sp>
      <p:pic>
        <p:nvPicPr>
          <p:cNvPr id="4" name="Picture 206" descr="A picture containing brush&#10;&#10;Description automatically generated">
            <a:extLst>
              <a:ext uri="{FF2B5EF4-FFF2-40B4-BE49-F238E27FC236}">
                <a16:creationId xmlns:a16="http://schemas.microsoft.com/office/drawing/2014/main" id="{9B651344-9CA4-4738-9BEA-5EA1D06FB3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4" t="10703" r="39395"/>
          <a:stretch/>
        </p:blipFill>
        <p:spPr>
          <a:xfrm>
            <a:off x="8868644" y="1488060"/>
            <a:ext cx="2409911" cy="1971563"/>
          </a:xfrm>
          <a:prstGeom prst="rect">
            <a:avLst/>
          </a:prstGeom>
        </p:spPr>
      </p:pic>
      <p:sp>
        <p:nvSpPr>
          <p:cNvPr id="5" name="Down Arrow 1132">
            <a:extLst>
              <a:ext uri="{FF2B5EF4-FFF2-40B4-BE49-F238E27FC236}">
                <a16:creationId xmlns:a16="http://schemas.microsoft.com/office/drawing/2014/main" id="{5AF2C6E0-BB0C-4010-B4E3-E2D5AC03C430}"/>
              </a:ext>
            </a:extLst>
          </p:cNvPr>
          <p:cNvSpPr/>
          <p:nvPr/>
        </p:nvSpPr>
        <p:spPr>
          <a:xfrm>
            <a:off x="9983359" y="3496460"/>
            <a:ext cx="180483" cy="2044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Y"/>
          </a:p>
        </p:txBody>
      </p:sp>
      <p:sp>
        <p:nvSpPr>
          <p:cNvPr id="6" name="Rectangle 1134">
            <a:extLst>
              <a:ext uri="{FF2B5EF4-FFF2-40B4-BE49-F238E27FC236}">
                <a16:creationId xmlns:a16="http://schemas.microsoft.com/office/drawing/2014/main" id="{9952CEA1-F210-470A-9B57-A80D15F3F9CF}"/>
              </a:ext>
            </a:extLst>
          </p:cNvPr>
          <p:cNvSpPr/>
          <p:nvPr/>
        </p:nvSpPr>
        <p:spPr>
          <a:xfrm>
            <a:off x="9549746" y="3735925"/>
            <a:ext cx="1047708" cy="4249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BY" sz="1400" dirty="0"/>
              <a:t>PCT model</a:t>
            </a:r>
          </a:p>
        </p:txBody>
      </p:sp>
      <p:pic>
        <p:nvPicPr>
          <p:cNvPr id="7" name="Picture 207" descr="A picture containing plant, design&#10;&#10;Description automatically generated">
            <a:extLst>
              <a:ext uri="{FF2B5EF4-FFF2-40B4-BE49-F238E27FC236}">
                <a16:creationId xmlns:a16="http://schemas.microsoft.com/office/drawing/2014/main" id="{783EC088-DC79-45EA-8674-5F2967A5F6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2" t="13195" r="37144"/>
          <a:stretch/>
        </p:blipFill>
        <p:spPr>
          <a:xfrm>
            <a:off x="8958887" y="4313095"/>
            <a:ext cx="2409909" cy="2010092"/>
          </a:xfrm>
          <a:prstGeom prst="rect">
            <a:avLst/>
          </a:prstGeom>
        </p:spPr>
      </p:pic>
      <p:sp>
        <p:nvSpPr>
          <p:cNvPr id="8" name="Down Arrow 1132">
            <a:extLst>
              <a:ext uri="{FF2B5EF4-FFF2-40B4-BE49-F238E27FC236}">
                <a16:creationId xmlns:a16="http://schemas.microsoft.com/office/drawing/2014/main" id="{65BE111E-FE65-4453-9664-1B23867DA438}"/>
              </a:ext>
            </a:extLst>
          </p:cNvPr>
          <p:cNvSpPr/>
          <p:nvPr/>
        </p:nvSpPr>
        <p:spPr>
          <a:xfrm>
            <a:off x="9991350" y="4210884"/>
            <a:ext cx="180483" cy="2044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Y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6C5AF9E-6A52-4D93-A858-701A7DC01E1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9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D3E7A-1C4D-447C-848F-F40413E0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 for event representation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087D0-27A5-4710-89CC-8819F88FB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505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Transformer-based models use the whole input to encode local and global dependencies and have proven the ability to model complex changing patterns.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Using bare hit coordinates causes information loss; it's better to work with raw data (e.g. fakes after signal digitalization in microstrip detectors). Transformer models are data-agnostic, allowing direct use of raw detector data.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Transformers are actively developing in the field of detection of 3D point clouds. However, these tasks use both data and targets that are positional in nature.</a:t>
            </a:r>
            <a:r>
              <a:rPr lang="ru-RU" sz="1800" dirty="0"/>
              <a:t> 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Adoption of detection has serious limitations: the track can’t be represented with bounding box, it’s more important to select track positions or particle parameters themselves.</a:t>
            </a:r>
          </a:p>
        </p:txBody>
      </p:sp>
      <p:sp>
        <p:nvSpPr>
          <p:cNvPr id="4" name="Footer Placeholder 16">
            <a:extLst>
              <a:ext uri="{FF2B5EF4-FFF2-40B4-BE49-F238E27FC236}">
                <a16:creationId xmlns:a16="http://schemas.microsoft.com/office/drawing/2014/main" id="{66103118-7C7F-4A0F-929F-8EA6C2430B2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24 October, MMCP 2024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C3DD43-BD87-42F3-B6D5-E4E69882C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572" y="3623487"/>
            <a:ext cx="3465989" cy="19855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E44C1B-2A24-4134-B4CD-469AA0133ED1}"/>
              </a:ext>
            </a:extLst>
          </p:cNvPr>
          <p:cNvSpPr txBox="1"/>
          <p:nvPr/>
        </p:nvSpPr>
        <p:spPr>
          <a:xfrm>
            <a:off x="8748205" y="6094740"/>
            <a:ext cx="39661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*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Li3DeTr: A </a:t>
            </a:r>
            <a:r>
              <a:rPr lang="ru-RU" sz="1100" dirty="0" err="1">
                <a:solidFill>
                  <a:schemeClr val="bg2">
                    <a:lumMod val="50000"/>
                  </a:schemeClr>
                </a:solidFill>
              </a:rPr>
              <a:t>LiDAR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bg2">
                    <a:lumMod val="50000"/>
                  </a:schemeClr>
                </a:solidFill>
              </a:rPr>
              <a:t>based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3D </a:t>
            </a:r>
            <a:r>
              <a:rPr lang="ru-RU" sz="1100" dirty="0" err="1">
                <a:solidFill>
                  <a:schemeClr val="bg2">
                    <a:lumMod val="50000"/>
                  </a:schemeClr>
                </a:solidFill>
              </a:rPr>
              <a:t>Detection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bg2">
                    <a:lumMod val="50000"/>
                  </a:schemeClr>
                </a:solidFill>
              </a:rPr>
              <a:t>Transformer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D7B8A-5640-4269-971F-39020244B19F}"/>
              </a:ext>
            </a:extLst>
          </p:cNvPr>
          <p:cNvSpPr txBox="1"/>
          <p:nvPr/>
        </p:nvSpPr>
        <p:spPr>
          <a:xfrm>
            <a:off x="7737630" y="5615927"/>
            <a:ext cx="3966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Detection architecture example*</a:t>
            </a:r>
            <a:endParaRPr lang="ru-RU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07B2B3-E66E-4871-B9A8-61AA0AFC4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697587"/>
            <a:ext cx="2538648" cy="1620998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B89803A-6C84-45F0-8528-68130187CB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9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95440-1817-45CE-A05B-2229A4F6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8B665-1F7F-4AA7-922B-54F1021F9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Detr</a:t>
            </a:r>
            <a:r>
              <a:rPr lang="en-US" sz="1800" dirty="0"/>
              <a:t> model was proposed for image detection task and was recently tried* in 3D point clouds detection. </a:t>
            </a:r>
          </a:p>
          <a:p>
            <a:pPr marL="0" indent="0">
              <a:buNone/>
            </a:pPr>
            <a:r>
              <a:rPr lang="en-US" sz="1800" dirty="0"/>
              <a:t>The main idea is to use small set of “</a:t>
            </a:r>
            <a:r>
              <a:rPr lang="en-US" sz="1800" b="1" dirty="0"/>
              <a:t>queries</a:t>
            </a:r>
            <a:r>
              <a:rPr lang="en-US" sz="1800" dirty="0"/>
              <a:t>” as an additional input of decoder and to generate candidate bounding boxes based on that queries. </a:t>
            </a:r>
          </a:p>
          <a:p>
            <a:pPr marL="0" indent="0">
              <a:buNone/>
            </a:pPr>
            <a:r>
              <a:rPr lang="en-US" sz="1800" dirty="0"/>
              <a:t>Such design helps to generate all candidates simultaneously in the end-to-end manner.</a:t>
            </a:r>
          </a:p>
          <a:p>
            <a:pPr marL="0" indent="0">
              <a:buNone/>
            </a:pPr>
            <a:r>
              <a:rPr lang="en-US" sz="1800" dirty="0"/>
              <a:t>Each candidate object (bounding box) gets the estimate of “</a:t>
            </a:r>
            <a:r>
              <a:rPr lang="en-US" sz="1800" dirty="0" err="1"/>
              <a:t>objectness</a:t>
            </a:r>
            <a:r>
              <a:rPr lang="en-US" sz="1800" dirty="0"/>
              <a:t>” – the probability that it contains the object. These estimates are trained simultaneously with bounding box predictions</a:t>
            </a:r>
          </a:p>
          <a:p>
            <a:pPr marL="0" indent="0">
              <a:buNone/>
            </a:pPr>
            <a:r>
              <a:rPr lang="en-US" sz="1800" dirty="0"/>
              <a:t>To train such model, </a:t>
            </a:r>
            <a:r>
              <a:rPr lang="en-US" sz="1800" dirty="0" err="1"/>
              <a:t>bipartile</a:t>
            </a:r>
            <a:r>
              <a:rPr lang="en-US" sz="1800" dirty="0"/>
              <a:t> matching loss was proposed.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16">
            <a:extLst>
              <a:ext uri="{FF2B5EF4-FFF2-40B4-BE49-F238E27FC236}">
                <a16:creationId xmlns:a16="http://schemas.microsoft.com/office/drawing/2014/main" id="{89D7BBFC-0F66-403E-A4AF-04FA47BEDD4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24 October, MMCP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FC24C-38EC-4E8C-AF14-39A3AD0F510C}"/>
              </a:ext>
            </a:extLst>
          </p:cNvPr>
          <p:cNvSpPr txBox="1"/>
          <p:nvPr/>
        </p:nvSpPr>
        <p:spPr>
          <a:xfrm>
            <a:off x="6375647" y="2885446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Nicolas </a:t>
            </a:r>
            <a:r>
              <a:rPr lang="en-US" sz="1100" dirty="0" err="1"/>
              <a:t>Carion</a:t>
            </a:r>
            <a:r>
              <a:rPr lang="en-US" sz="1100" dirty="0"/>
              <a:t>, Francisco Massa, et al. End-to-End Object Detection with Transformers</a:t>
            </a:r>
            <a:endParaRPr 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6BCCD6-A82A-4EF7-879A-777220548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47" y="1714600"/>
            <a:ext cx="4904077" cy="12510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F93F35-A5FC-42E9-8EA9-066CFF1F1259}"/>
              </a:ext>
            </a:extLst>
          </p:cNvPr>
          <p:cNvSpPr txBox="1"/>
          <p:nvPr/>
        </p:nvSpPr>
        <p:spPr>
          <a:xfrm>
            <a:off x="6375647" y="3254602"/>
            <a:ext cx="51046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Vanilla DETR uses a CNN backbone to learn a representation of an input. The model flattens it and supplements it with a positional encoding before passing it into a transformer encoder. A transformer decoder then takes as input a small fixed number of learned queries, and additionally attends to the encoder output.</a:t>
            </a:r>
          </a:p>
          <a:p>
            <a:endParaRPr lang="en-US" sz="1600" dirty="0"/>
          </a:p>
          <a:p>
            <a:r>
              <a:rPr lang="en-US" sz="1600" dirty="0"/>
              <a:t>3D point cloud DETR also  follows this scheme, but using appropriate feature encoders. However, point cloud tasks are more complicated, and this field is evolving now. </a:t>
            </a:r>
            <a:endParaRPr lang="ru-RU" sz="16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EBA137D-4806-4221-8BAC-9E2E5E97043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F9990-3620-474E-A2E0-A3548BA0D2E2}"/>
              </a:ext>
            </a:extLst>
          </p:cNvPr>
          <p:cNvSpPr txBox="1"/>
          <p:nvPr/>
        </p:nvSpPr>
        <p:spPr>
          <a:xfrm>
            <a:off x="838200" y="5963543"/>
            <a:ext cx="6341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SEED: A Simple and Effective 3D DETR in Point Clouds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43088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95440-1817-45CE-A05B-2229A4F6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DETR </a:t>
            </a:r>
            <a:r>
              <a:rPr lang="en-US" dirty="0" err="1"/>
              <a:t>Bipartile</a:t>
            </a:r>
            <a:r>
              <a:rPr lang="en-US" dirty="0"/>
              <a:t> matching loss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DC8B665-1F7F-4AA7-922B-54F1021F93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0251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Let y be the ground truth (GT) set of objects,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800" dirty="0"/>
                  <a:t> - set of N predictions made by the model. N &gt;= number of GT objects.</a:t>
                </a:r>
              </a:p>
              <a:p>
                <a:pPr marL="0" indent="0">
                  <a:buNone/>
                </a:pPr>
                <a:r>
                  <a:rPr lang="en-US" sz="1800" dirty="0"/>
                  <a:t>The first step is to find a matching between the ground truth objects and the model’s predictions. Optimal matching is defined as: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There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𝑚𝑎𝑡𝑐h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is some loss measure between </a:t>
                </a:r>
                <a:r>
                  <a:rPr lang="en-US" sz="1800" dirty="0" err="1"/>
                  <a:t>i-th</a:t>
                </a:r>
                <a:r>
                  <a:rPr lang="en-US" sz="1800" dirty="0"/>
                  <a:t> ground-truth and j-</a:t>
                </a:r>
                <a:r>
                  <a:rPr lang="en-US" sz="1800" dirty="0" err="1"/>
                  <a:t>th</a:t>
                </a:r>
                <a:r>
                  <a:rPr lang="en-US" sz="1800" dirty="0"/>
                  <a:t> predicted objects (weighted sum of distance, </a:t>
                </a:r>
                <a:r>
                  <a:rPr lang="en-US" sz="1800" dirty="0" err="1"/>
                  <a:t>IoU</a:t>
                </a:r>
                <a:r>
                  <a:rPr lang="en-US" sz="1800" dirty="0"/>
                  <a:t> and cross-entropy loss in case of detection).</a:t>
                </a:r>
              </a:p>
              <a:p>
                <a:pPr marL="0" indent="0">
                  <a:buNone/>
                </a:pPr>
                <a:r>
                  <a:rPr lang="en-US" sz="1800" dirty="0"/>
                  <a:t>After we matched the predictions and GT, we apply Hungarian loss for matched pairs: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Note that all unmatched predictions are matched with virtual “no object” GTs. Thus, additional no-object class is used.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DC8B665-1F7F-4AA7-922B-54F1021F93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02516" cy="4351338"/>
              </a:xfrm>
              <a:blipFill>
                <a:blip r:embed="rId2"/>
                <a:stretch>
                  <a:fillRect l="-543" t="-1261" r="-483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16">
            <a:extLst>
              <a:ext uri="{FF2B5EF4-FFF2-40B4-BE49-F238E27FC236}">
                <a16:creationId xmlns:a16="http://schemas.microsoft.com/office/drawing/2014/main" id="{89D7BBFC-0F66-403E-A4AF-04FA47BEDD4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24 October, MMCP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FC24C-38EC-4E8C-AF14-39A3AD0F510C}"/>
              </a:ext>
            </a:extLst>
          </p:cNvPr>
          <p:cNvSpPr txBox="1"/>
          <p:nvPr/>
        </p:nvSpPr>
        <p:spPr>
          <a:xfrm>
            <a:off x="6588711" y="6176963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Nicolas </a:t>
            </a:r>
            <a:r>
              <a:rPr lang="en-US" sz="1100" dirty="0" err="1"/>
              <a:t>Carion</a:t>
            </a:r>
            <a:r>
              <a:rPr lang="en-US" sz="1100" dirty="0"/>
              <a:t>, Francisco Massa, et al. End-to-End Object Detection with Transformers</a:t>
            </a:r>
            <a:endParaRPr lang="ru-RU" sz="11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EBA137D-4806-4221-8BAC-9E2E5E97043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AAE2CA6-DDFC-434F-B530-5377D4396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36" y="2780738"/>
            <a:ext cx="2885072" cy="8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BAE3E4B-C957-4264-AF44-7A4F0522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11" y="4790026"/>
            <a:ext cx="5563853" cy="7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0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20520-0CCE-42BC-8030-97FFC5BD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model design details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03C38-457F-44CF-86D1-FB51309B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402801" cy="435133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Particle parameters prediction may allow to reconstruct tracks with missing hits, secondary particles and even low-momentum tracks if needed, etc. This also helps to remove stage of track building during inference. </a:t>
            </a:r>
          </a:p>
          <a:p>
            <a:r>
              <a:rPr lang="en-US" sz="1800" dirty="0"/>
              <a:t>We don’t predict bounding boxes, hence, the architecture was redesigned to meet current targets.</a:t>
            </a:r>
          </a:p>
          <a:p>
            <a:r>
              <a:rPr lang="en-US" sz="1800" dirty="0"/>
              <a:t>Encoder is based on the PCT and is the update of it for more complex tasks</a:t>
            </a:r>
          </a:p>
          <a:p>
            <a:r>
              <a:rPr lang="en-US" sz="1800" dirty="0"/>
              <a:t>The model has three outputs: classification mask of individual hits, predicted vertex position, set of candidate track parameters + corresponding probabilities.</a:t>
            </a:r>
          </a:p>
          <a:p>
            <a:r>
              <a:rPr lang="en-US" sz="1800" dirty="0"/>
              <a:t>The final loss uses weighted sum of vertex loss, hit-classification cross-entropy, track params </a:t>
            </a:r>
            <a:r>
              <a:rPr lang="en-US" sz="1800" dirty="0" err="1"/>
              <a:t>hungarian</a:t>
            </a:r>
            <a:r>
              <a:rPr lang="en-US" sz="1800" dirty="0"/>
              <a:t> loss and queries </a:t>
            </a:r>
            <a:r>
              <a:rPr lang="en-US" sz="1800" dirty="0" err="1"/>
              <a:t>crossentropy</a:t>
            </a:r>
            <a:r>
              <a:rPr lang="en-US" sz="1800" dirty="0"/>
              <a:t>. 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4" name="Footer Placeholder 16">
            <a:extLst>
              <a:ext uri="{FF2B5EF4-FFF2-40B4-BE49-F238E27FC236}">
                <a16:creationId xmlns:a16="http://schemas.microsoft.com/office/drawing/2014/main" id="{5338B103-0FDA-401D-80C6-B6D16D29688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24 October, MMCP 2024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0DD15A-A84E-494C-8C90-9C12A6905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79" y="1825625"/>
            <a:ext cx="4932920" cy="3290993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FA6C224-3ECA-4E04-A89B-42BC80044C2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5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6D11C-86A2-C60D-BD04-DEC032CDA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53107-0BD7-17CD-6FF0-C2E052FE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Simulated Toy Data</a:t>
            </a:r>
            <a:endParaRPr lang="en-B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A1332-A5CB-D171-4569-1941F6E32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524" y="1432768"/>
            <a:ext cx="6256403" cy="5573011"/>
          </a:xfrm>
        </p:spPr>
        <p:txBody>
          <a:bodyPr>
            <a:noAutofit/>
          </a:bodyPr>
          <a:lstStyle/>
          <a:p>
            <a:pPr marL="285744" indent="-285744">
              <a:lnSpc>
                <a:spcPct val="115000"/>
              </a:lnSpc>
              <a:buClr>
                <a:schemeClr val="dk1"/>
              </a:buClr>
              <a:buSzPts val="1800"/>
              <a:buChar char="•"/>
            </a:pPr>
            <a:r>
              <a:rPr lang="en-GB" sz="1600" dirty="0"/>
              <a:t>Python script generates events with 1-5 random tracks.</a:t>
            </a:r>
          </a:p>
          <a:p>
            <a:pPr marL="285744" indent="-285744">
              <a:lnSpc>
                <a:spcPct val="115000"/>
              </a:lnSpc>
              <a:buClr>
                <a:schemeClr val="dk1"/>
              </a:buClr>
              <a:buSzPts val="1800"/>
              <a:buChar char="•"/>
            </a:pPr>
            <a:r>
              <a:rPr lang="en-GB" sz="1600" dirty="0"/>
              <a:t>Transverse momentum: 100-1000 MeV/c (uniform).</a:t>
            </a:r>
          </a:p>
          <a:p>
            <a:pPr marL="285744" indent="-285744">
              <a:lnSpc>
                <a:spcPct val="115000"/>
              </a:lnSpc>
              <a:buClr>
                <a:schemeClr val="dk1"/>
              </a:buClr>
              <a:buSzPts val="1800"/>
              <a:buChar char="•"/>
            </a:pPr>
            <a:r>
              <a:rPr lang="en-GB" sz="1600" dirty="0"/>
              <a:t>Random vertex coordinates within the collision area.</a:t>
            </a:r>
          </a:p>
          <a:p>
            <a:pPr marL="285744" indent="-285744">
              <a:lnSpc>
                <a:spcPct val="115000"/>
              </a:lnSpc>
              <a:buClr>
                <a:schemeClr val="dk1"/>
              </a:buClr>
              <a:buSzPts val="1800"/>
              <a:buChar char="•"/>
            </a:pPr>
            <a:r>
              <a:rPr lang="en-GB" sz="1600" dirty="0"/>
              <a:t>Trajectories follow a helical path, defined by the pitch and radius equations.</a:t>
            </a:r>
          </a:p>
          <a:p>
            <a:pPr marL="285744" indent="-285744">
              <a:lnSpc>
                <a:spcPct val="115000"/>
              </a:lnSpc>
            </a:pPr>
            <a:r>
              <a:rPr lang="en-GB" sz="1600" dirty="0"/>
              <a:t>Simulated detector with 35 stations.</a:t>
            </a:r>
          </a:p>
          <a:p>
            <a:pPr marL="285744" indent="-285744">
              <a:lnSpc>
                <a:spcPct val="115000"/>
              </a:lnSpc>
            </a:pPr>
            <a:r>
              <a:rPr lang="en-US" sz="1600" dirty="0">
                <a:solidFill>
                  <a:schemeClr val="dk1"/>
                </a:solidFill>
              </a:rPr>
              <a:t>Fake and noise hits simulated using randomly sampled points in detector space.</a:t>
            </a:r>
          </a:p>
          <a:p>
            <a:pPr marL="285744" indent="-285744">
              <a:lnSpc>
                <a:spcPct val="115000"/>
              </a:lnSpc>
            </a:pPr>
            <a:endParaRPr lang="en-GB" sz="1600" dirty="0"/>
          </a:p>
          <a:p>
            <a:pPr marL="285744" indent="-285744">
              <a:lnSpc>
                <a:spcPct val="115000"/>
              </a:lnSpc>
            </a:pPr>
            <a:endParaRPr lang="en-GB" sz="1600" dirty="0"/>
          </a:p>
          <a:p>
            <a:pPr marL="285744" indent="-285744">
              <a:lnSpc>
                <a:spcPct val="115000"/>
              </a:lnSpc>
              <a:buClr>
                <a:schemeClr val="dk1"/>
              </a:buClr>
              <a:buSzPts val="1800"/>
              <a:buChar char="•"/>
            </a:pPr>
            <a:endParaRPr lang="en-GB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5DB35-7CA9-92A8-4714-338C671D46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4C76D6-C8C8-4BCC-510E-F25BE86C61B5}"/>
              </a:ext>
            </a:extLst>
          </p:cNvPr>
          <p:cNvSpPr txBox="1">
            <a:spLocks/>
          </p:cNvSpPr>
          <p:nvPr/>
        </p:nvSpPr>
        <p:spPr>
          <a:xfrm>
            <a:off x="6929554" y="4443450"/>
            <a:ext cx="6256403" cy="171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914377" marR="0" lvl="1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1" marR="0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US" sz="1800" b="1" dirty="0">
                <a:solidFill>
                  <a:schemeClr val="dk1"/>
                </a:solidFill>
              </a:rPr>
              <a:t>Statistics</a:t>
            </a:r>
          </a:p>
          <a:p>
            <a:pPr marL="285744" indent="-285744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</a:rPr>
              <a:t>Around 4 tracks per event.</a:t>
            </a:r>
          </a:p>
          <a:p>
            <a:pPr marL="285744" indent="-285744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</a:rPr>
              <a:t>Mean number of hits: 380 </a:t>
            </a:r>
          </a:p>
          <a:p>
            <a:pPr marL="285744" indent="-285744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</a:rPr>
              <a:t>~64% of hits are fake.</a:t>
            </a:r>
          </a:p>
        </p:txBody>
      </p:sp>
      <p:pic>
        <p:nvPicPr>
          <p:cNvPr id="14" name="Google Shape;143;p5">
            <a:extLst>
              <a:ext uri="{FF2B5EF4-FFF2-40B4-BE49-F238E27FC236}">
                <a16:creationId xmlns:a16="http://schemas.microsoft.com/office/drawing/2014/main" id="{C27CAFF2-8FB5-CC7B-DD4F-E61C29709E6D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462590" y="4702078"/>
            <a:ext cx="3251752" cy="17907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2C06AA-FC75-D91F-78FE-2BB501C9F989}"/>
              </a:ext>
            </a:extLst>
          </p:cNvPr>
          <p:cNvSpPr txBox="1"/>
          <p:nvPr/>
        </p:nvSpPr>
        <p:spPr>
          <a:xfrm>
            <a:off x="2342973" y="6024188"/>
            <a:ext cx="8589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Y" sz="1600" dirty="0"/>
              <a:t>Helix</a:t>
            </a:r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1DCC188D-276A-4BA5-8031-AB579FB2204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24 October, MMCP 2024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70659C-2649-4D45-8AA4-C0C202EB5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603" y="846571"/>
            <a:ext cx="3489981" cy="32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8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40CAC-369F-4420-9B38-0A0631A9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inference setup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A54DD-F0D8-4C04-80B3-92D210AED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9906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Training:</a:t>
            </a:r>
          </a:p>
          <a:p>
            <a:pPr lvl="1"/>
            <a:r>
              <a:rPr lang="en-US" sz="2000" dirty="0"/>
              <a:t>64k training, </a:t>
            </a:r>
          </a:p>
          <a:p>
            <a:pPr lvl="1"/>
            <a:r>
              <a:rPr lang="en-US" sz="2000" dirty="0"/>
              <a:t>10k validation events</a:t>
            </a:r>
          </a:p>
          <a:p>
            <a:pPr lvl="1"/>
            <a:r>
              <a:rPr lang="en-US" sz="2000" dirty="0"/>
              <a:t>Events batched with padding, truncated to 1024 hits</a:t>
            </a:r>
          </a:p>
          <a:p>
            <a:r>
              <a:rPr lang="en-US" sz="2000" dirty="0"/>
              <a:t>Inference: Processed event-by-event</a:t>
            </a:r>
          </a:p>
          <a:p>
            <a:r>
              <a:rPr lang="en-US" sz="2000" dirty="0"/>
              <a:t>Metrics: vertex distance, parameter error, hit segmentation</a:t>
            </a:r>
          </a:p>
          <a:p>
            <a:r>
              <a:rPr lang="en-US" sz="2000" dirty="0"/>
              <a:t>Track Filtering:</a:t>
            </a:r>
          </a:p>
          <a:p>
            <a:pPr lvl="1"/>
            <a:r>
              <a:rPr lang="en-US" sz="2000" dirty="0"/>
              <a:t>Applied probability threshold. Candidates below this value were removed.</a:t>
            </a:r>
          </a:p>
          <a:p>
            <a:pPr lvl="1"/>
            <a:r>
              <a:rPr lang="en-US" sz="2000" dirty="0"/>
              <a:t>Note: this component is highly unstable and should be tuned further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E6E758-251A-468E-87E5-DE205A5424B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93AB1C-96D8-4EC6-AE5F-2F00DBFF6E7D}"/>
                  </a:ext>
                </a:extLst>
              </p:cNvPr>
              <p:cNvSpPr txBox="1"/>
              <p:nvPr/>
            </p:nvSpPr>
            <p:spPr>
              <a:xfrm>
                <a:off x="7527352" y="4931522"/>
                <a:ext cx="3826448" cy="874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𝐿𝑜𝑠𝑠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𝐻𝑖𝑡𝐶𝑟𝑜𝑠𝑠𝐸𝑛𝑡𝑟𝑜𝑝𝑦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𝑣𝑒𝑟𝑡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𝑉𝑒𝑟𝑡𝑒𝑥𝑀𝐴𝐸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𝑝𝑎𝑟𝑎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𝑃𝑎𝑟𝑎𝑀𝐴𝐸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𝑐𝑙𝑎𝑠𝑠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𝑄𝑢𝑒𝑟𝑦𝐹𝑜𝑐𝑎𝑙𝐿𝑜𝑠𝑠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93AB1C-96D8-4EC6-AE5F-2F00DBFF6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352" y="4931522"/>
                <a:ext cx="3826448" cy="874983"/>
              </a:xfrm>
              <a:prstGeom prst="rect">
                <a:avLst/>
              </a:prstGeom>
              <a:blipFill>
                <a:blip r:embed="rId2"/>
                <a:stretch>
                  <a:fillRect l="-2229" r="-159" b="-9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E349F47-28D9-4C1C-B6E4-89F40367A63B}"/>
              </a:ext>
            </a:extLst>
          </p:cNvPr>
          <p:cNvSpPr txBox="1"/>
          <p:nvPr/>
        </p:nvSpPr>
        <p:spPr>
          <a:xfrm>
            <a:off x="7460166" y="4493941"/>
            <a:ext cx="441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Schematic formula of the used loss function: 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399961-254A-4D9E-82C9-69A620AC7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678" y="1825625"/>
            <a:ext cx="4190122" cy="16667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013920-5E7F-49E8-985D-73812B033CFE}"/>
              </a:ext>
            </a:extLst>
          </p:cNvPr>
          <p:cNvSpPr txBox="1"/>
          <p:nvPr/>
        </p:nvSpPr>
        <p:spPr>
          <a:xfrm>
            <a:off x="8029157" y="3582600"/>
            <a:ext cx="22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process example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690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2166</Words>
  <Application>Microsoft Office PowerPoint</Application>
  <PresentationFormat>Широкоэкранный</PresentationFormat>
  <Paragraphs>230</Paragraphs>
  <Slides>19</Slides>
  <Notes>6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Тема Office</vt:lpstr>
      <vt:lpstr>Track Reconstruction Transformer (TRT): A Scalable Deep Learning Approach for Particle Tracking in High-Energy Physics</vt:lpstr>
      <vt:lpstr>Track reconstruction methods </vt:lpstr>
      <vt:lpstr>Event as an point cloud</vt:lpstr>
      <vt:lpstr>Transformers for event representation</vt:lpstr>
      <vt:lpstr>DETR</vt:lpstr>
      <vt:lpstr>DETR Bipartile matching loss</vt:lpstr>
      <vt:lpstr>Tracking model design details</vt:lpstr>
      <vt:lpstr>Simulated Toy Data</vt:lpstr>
      <vt:lpstr>Training and inference setup </vt:lpstr>
      <vt:lpstr>Test results</vt:lpstr>
      <vt:lpstr>Test results (2)</vt:lpstr>
      <vt:lpstr>Discussion and limitations</vt:lpstr>
      <vt:lpstr>Conclusion</vt:lpstr>
      <vt:lpstr>Track Reconstruction Transformer (TRT): A Scalable Deep Learning Approach for Particle Tracking in High-Energy Physics</vt:lpstr>
      <vt:lpstr>Appendix</vt:lpstr>
      <vt:lpstr>Problem Statement: The Need for Advanced Tracking Methods</vt:lpstr>
      <vt:lpstr>Презентация PowerPoint</vt:lpstr>
      <vt:lpstr>Experiments using event partition</vt:lpstr>
      <vt:lpstr>Parameter errors histograms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 Reconstruction Transformer (TRT): A Scalable Deep Learning Approach for Particle Tracking in High-Energy Physics</dc:title>
  <dc:creator>Anastasiya Nikolskaya</dc:creator>
  <cp:lastModifiedBy>Anastasiya Nikolskaya</cp:lastModifiedBy>
  <cp:revision>56</cp:revision>
  <dcterms:created xsi:type="dcterms:W3CDTF">2024-10-21T13:29:37Z</dcterms:created>
  <dcterms:modified xsi:type="dcterms:W3CDTF">2024-10-24T09:30:04Z</dcterms:modified>
</cp:coreProperties>
</file>