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9" r:id="rId4"/>
    <p:sldId id="264" r:id="rId5"/>
    <p:sldId id="271" r:id="rId6"/>
    <p:sldId id="265" r:id="rId7"/>
    <p:sldId id="275" r:id="rId8"/>
    <p:sldId id="276" r:id="rId9"/>
    <p:sldId id="268" r:id="rId10"/>
    <p:sldId id="266" r:id="rId11"/>
    <p:sldId id="269" r:id="rId12"/>
    <p:sldId id="270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3B68F-973F-0BCB-CDF9-F169870A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F4331-FB13-5637-0D8C-2FB364987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67D7E-7D06-9C30-2F3B-2C23A156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B652D-6246-0509-1B87-DFF45DFB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80F1-9DCB-F668-41A1-947B5484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2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F0500-5547-7C25-D4B1-EC9979E6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5C6549-C5DA-4D14-B973-66DA02E8D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0A6B1-B932-4DCE-4E1A-E0D4F6D7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F8956-A739-F58C-A9E1-271A4C99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E2739-1829-0DA6-9A2B-148286DE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5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0DC28A-A201-FBDA-9DBD-80794768B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5624C-04F7-2C90-07CB-F24CB15F2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9CD82-A554-A184-99D0-352FEC7D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C4F58-BFCE-81E2-D2DA-824D8D7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DC26-5724-D252-96DE-C50EDC67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B540F-CB3E-8CB5-DA9C-94DA00B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4C435-E414-4A6A-DBCE-CB2E7E11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49F63-BD6F-0D41-23C5-B13A80FF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8A53B-C25C-6EAA-06D2-6D59F82F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A62F4-5223-82AB-377D-24B7DA20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2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A5F7A-43C1-6080-89D8-C61142A9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311CF-6AC1-4161-4E24-A052D8B9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A0399-0596-19E9-5BB9-40645024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672F3-12DC-936A-2AC1-D873121A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16603-E944-F3BA-3ECE-91FC0623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6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BA0C-B52A-1F5E-E805-7B2B5E20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94047-8758-D0FE-AD29-3CE49118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C7B5D0-D0DC-8465-8477-E3D7D1F01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5943DD-5A9E-3094-88A5-43FCCA47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04D4E9-7436-49E2-E25C-001DE09A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B8EB5D-BE9B-3464-F07B-9503A1D3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7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0546-D589-7813-E340-2962275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65487A-020D-00D0-5E8C-D47C12E3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5CB93C-30EC-FB0C-866F-3F2BAA59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0851B6-0B5A-E626-CF3D-2676DA63A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174F49-210F-1FDA-961D-2316E6143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D242B6-7DE5-5C0A-8A88-BF4F3E88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ED69DB-6A45-827D-50D4-6EF2DEC5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480C52-2C6B-9A28-BA04-83263AD4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9A27F-8E5E-DDC4-A75D-596595ED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619F86-5204-23AB-8997-CAEDBF12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6BE841-E596-1C86-CEC3-AB5BAF9B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252119-29E3-A277-CB54-60CAAA47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0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81E2D3-DDD1-E0A4-57AF-32F94730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451FC0-89F6-09CA-FB17-177062D4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E7562D-D66B-9BA0-5973-B86C2BA6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7F0FB-2833-656A-A429-FB1BF161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C8B6B-4A35-CDD7-4795-AF402428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814BD1-13C3-2F6E-5B74-F24C8C5C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B8508-DD0B-38FA-1851-10A4521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2821D-DD3F-70E1-E4C9-599B5FC0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5FAFA2-7C38-5590-DCE7-3EBF6CE6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D9BD9-D2DA-FA3F-F105-C5B1BF46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181E92-1F72-5A54-A9A3-4A64EBBF1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0657F2-D010-DB52-9517-D3546A522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6993C-6016-9AAE-4BF9-8607F616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12FA8-980A-3810-74E9-A797B234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13A62D-0BBD-CE40-3545-97EF9768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8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A282F-B6E9-0DB8-9DC4-F6501AAF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32C19-605D-C0BB-A44A-6C74A930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537D3-3E21-1DAE-7122-F100D7D32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054B-0374-4111-AB17-2338D09965B5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F62C8-B3A4-4B8A-24C3-B5A4CCE84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573F3-E527-4E03-C976-85F20B041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86EA-908B-44B8-8C00-9F5F732B4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Cold mass design and manufacturing status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CD64A-78CA-E850-EEA4-20960809E329}"/>
              </a:ext>
            </a:extLst>
          </p:cNvPr>
          <p:cNvSpPr txBox="1"/>
          <p:nvPr/>
        </p:nvSpPr>
        <p:spPr>
          <a:xfrm>
            <a:off x="4363973" y="2457950"/>
            <a:ext cx="3085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Khodzhibagiyan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4AA96-A137-100E-010C-EC0A08D5BEB5}"/>
              </a:ext>
            </a:extLst>
          </p:cNvPr>
          <p:cNvSpPr txBox="1"/>
          <p:nvPr/>
        </p:nvSpPr>
        <p:spPr>
          <a:xfrm>
            <a:off x="2886634" y="6244248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807" y="262113"/>
            <a:ext cx="4192706" cy="68625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HTS current leads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01407-A91B-18C4-E330-724FB37E5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9" y="614163"/>
            <a:ext cx="9129529" cy="5742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3EE4E-5982-04C9-0270-6F38668F795C}"/>
              </a:ext>
            </a:extLst>
          </p:cNvPr>
          <p:cNvSpPr txBox="1"/>
          <p:nvPr/>
        </p:nvSpPr>
        <p:spPr>
          <a:xfrm>
            <a:off x="6797616" y="4169358"/>
            <a:ext cx="4904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 implementation is a contract for the production of two pairs of 500 A HTS current leads with the Institute of Plasma Physics of the Chinese Academy of Sciences </a:t>
            </a:r>
            <a:r>
              <a:rPr lang="en-US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Hefei.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0967C-20CD-1B1B-53FC-9E8DD0766D5A}"/>
              </a:ext>
            </a:extLst>
          </p:cNvPr>
          <p:cNvSpPr txBox="1"/>
          <p:nvPr/>
        </p:nvSpPr>
        <p:spPr>
          <a:xfrm>
            <a:off x="2927274" y="6434616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86" y="510140"/>
            <a:ext cx="8345104" cy="89514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Quench protection system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FC0E8-34B7-469E-F942-1CFAFDFC2A8E}"/>
              </a:ext>
            </a:extLst>
          </p:cNvPr>
          <p:cNvSpPr txBox="1"/>
          <p:nvPr/>
        </p:nvSpPr>
        <p:spPr>
          <a:xfrm>
            <a:off x="801301" y="2267619"/>
            <a:ext cx="102388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protection system consists of a superconductivity failure detection system and a system for evacuation of stored in the magnet energy.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quench detection system is based on a sensor for the transition of a magnet from superconducting to the normal state, developed for NICA magnets.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energy evacuation system is under development.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8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23C407E-9C21-63FB-F314-9344EFE6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715" y="567256"/>
            <a:ext cx="7608499" cy="69220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Cryogenic parameters control system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AF188-DF71-43F7-1BB6-EA7C77C8A607}"/>
              </a:ext>
            </a:extLst>
          </p:cNvPr>
          <p:cNvSpPr txBox="1"/>
          <p:nvPr/>
        </p:nvSpPr>
        <p:spPr>
          <a:xfrm>
            <a:off x="1682014" y="2039837"/>
            <a:ext cx="89539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system for automatic collection and control of cryogenic parameters is under development. It will be based on Siemens controllers and Russian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MasterSCADA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4D software. A similar set of software and hardware will be used to create the cyclotron automated control system, which will allow for seamless integration and facilitate further maintenance.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Cryogenic temperature sensors are selected similar to NICA temperature sensors.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3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5AEAB3-A51D-03A3-943A-39D4ED1EE7E2}"/>
              </a:ext>
            </a:extLst>
          </p:cNvPr>
          <p:cNvSpPr txBox="1"/>
          <p:nvPr/>
        </p:nvSpPr>
        <p:spPr>
          <a:xfrm>
            <a:off x="2126827" y="2279205"/>
            <a:ext cx="7719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Thank you for your attention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B39FC-C163-FF91-8358-978FF8E7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D98FB-7392-AEE1-4A60-3197112D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60" y="358351"/>
            <a:ext cx="4898813" cy="6170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Cold mass composition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D439E-CD0B-C61C-B954-7F04C3FC3FE8}"/>
              </a:ext>
            </a:extLst>
          </p:cNvPr>
          <p:cNvSpPr txBox="1"/>
          <p:nvPr/>
        </p:nvSpPr>
        <p:spPr>
          <a:xfrm>
            <a:off x="2886634" y="6244248"/>
            <a:ext cx="56409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7546B-B745-4BB3-A787-B861A819516D}"/>
              </a:ext>
            </a:extLst>
          </p:cNvPr>
          <p:cNvSpPr txBox="1"/>
          <p:nvPr/>
        </p:nvSpPr>
        <p:spPr>
          <a:xfrm>
            <a:off x="862641" y="2459504"/>
            <a:ext cx="94286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refrigerator including transfer line from refrigerator to the coil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coil with a cryostat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Main coil with own cryostat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HTS current leads</a:t>
            </a:r>
          </a:p>
          <a:p>
            <a:pPr algn="just"/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169" y="260728"/>
            <a:ext cx="4124738" cy="68625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Helium refrigerator </a:t>
            </a: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EC063-F651-C0AC-9F1F-650A52F891FB}"/>
              </a:ext>
            </a:extLst>
          </p:cNvPr>
          <p:cNvSpPr txBox="1"/>
          <p:nvPr/>
        </p:nvSpPr>
        <p:spPr>
          <a:xfrm>
            <a:off x="3532095" y="5471136"/>
            <a:ext cx="836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has been completed, manufacturing and assembly is underway, launch and measurement of cooling capacity is planned in the 2nd quarter 2024.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3C60BC-473C-0438-EFCF-132F2C012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6134" y="2036071"/>
            <a:ext cx="5933340" cy="3601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B41F6-2890-0E1C-59CB-8F53EA6DAF5F}"/>
              </a:ext>
            </a:extLst>
          </p:cNvPr>
          <p:cNvSpPr txBox="1"/>
          <p:nvPr/>
        </p:nvSpPr>
        <p:spPr>
          <a:xfrm>
            <a:off x="2886634" y="6244248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ADD2A-25E5-9085-CD7C-5807976B6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0429" y="1792753"/>
            <a:ext cx="3693134" cy="2769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7964E4-4CC8-14C7-2A47-1CD21C204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21307"/>
          <a:stretch/>
        </p:blipFill>
        <p:spPr>
          <a:xfrm>
            <a:off x="6266988" y="2144988"/>
            <a:ext cx="1791919" cy="24655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3A8D8D-D528-C707-953E-802DCC63C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7" t="19229" r="19853" b="16702"/>
          <a:stretch/>
        </p:blipFill>
        <p:spPr>
          <a:xfrm>
            <a:off x="7858101" y="3299764"/>
            <a:ext cx="1855097" cy="13705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D98EFD-6F61-9CFC-681E-3531C2407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87" y="1687226"/>
            <a:ext cx="1342384" cy="29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0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814" y="292499"/>
            <a:ext cx="4853003" cy="68625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Model coil with a cryostat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9A2FC-27F6-3C0F-935A-8E6F2D5445C0}"/>
              </a:ext>
            </a:extLst>
          </p:cNvPr>
          <p:cNvSpPr txBox="1"/>
          <p:nvPr/>
        </p:nvSpPr>
        <p:spPr>
          <a:xfrm>
            <a:off x="353683" y="5094684"/>
            <a:ext cx="11326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design features of the cable and the presence of shunt-heaters, a high rate of propagation of the normal zone during quench should be achieved. The model coil is designed to check new technological solutions, namely: sectioning the coil, using shunt - heaters and profiled copper inserts. 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cryogenic test bench for model coil and refrigerator is planned for 2 quarter 2024.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35EE8-9026-5449-10F3-D1510715D0D3}"/>
              </a:ext>
            </a:extLst>
          </p:cNvPr>
          <p:cNvSpPr txBox="1"/>
          <p:nvPr/>
        </p:nvSpPr>
        <p:spPr>
          <a:xfrm>
            <a:off x="2927274" y="6434616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313859-7974-EF97-74F3-408F11642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3564"/>
          <a:stretch/>
        </p:blipFill>
        <p:spPr>
          <a:xfrm>
            <a:off x="1725283" y="740089"/>
            <a:ext cx="6282533" cy="43381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20C4B-2D5C-24D4-1111-69CA062D3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3812" r="25882" b="4336"/>
          <a:stretch/>
        </p:blipFill>
        <p:spPr>
          <a:xfrm rot="5400000">
            <a:off x="9012895" y="1823703"/>
            <a:ext cx="2554944" cy="32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9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946" y="389269"/>
            <a:ext cx="5544152" cy="41165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Model coil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069C3B-355D-4A57-BA73-BE12A2EE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8" y="800925"/>
            <a:ext cx="3882138" cy="5488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54213-571D-6ABC-3297-407A65FC6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86" y="929190"/>
            <a:ext cx="6541965" cy="4645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6BFBE-22B3-E518-FF10-139EAD5DCA9F}"/>
              </a:ext>
            </a:extLst>
          </p:cNvPr>
          <p:cNvSpPr txBox="1"/>
          <p:nvPr/>
        </p:nvSpPr>
        <p:spPr>
          <a:xfrm>
            <a:off x="5043432" y="5574867"/>
            <a:ext cx="6257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Completion of development - 2nd quarter, manufacturing – September 30, cryogenic tests - October 2024.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E28C-ADAD-63A1-4CA9-40D715AA0A00}"/>
              </a:ext>
            </a:extLst>
          </p:cNvPr>
          <p:cNvSpPr txBox="1"/>
          <p:nvPr/>
        </p:nvSpPr>
        <p:spPr>
          <a:xfrm>
            <a:off x="2927274" y="6434616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4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479" y="248210"/>
            <a:ext cx="5822347" cy="6187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Main coil with own cryostat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E22C8-66A2-0D39-8F38-75F742148C95}"/>
              </a:ext>
            </a:extLst>
          </p:cNvPr>
          <p:cNvSpPr txBox="1"/>
          <p:nvPr/>
        </p:nvSpPr>
        <p:spPr>
          <a:xfrm>
            <a:off x="1105412" y="5458713"/>
            <a:ext cx="10444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cryostat development - July 15, coil - August 31, 2024, manufacturing - 1 quarter 2025. Cryogenic tests of coil with an iron yoke in Dubna are planned for 2nd quarter 2025.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67C93-75F3-DEF4-CA02-1D50870F7BF1}"/>
              </a:ext>
            </a:extLst>
          </p:cNvPr>
          <p:cNvSpPr txBox="1"/>
          <p:nvPr/>
        </p:nvSpPr>
        <p:spPr>
          <a:xfrm>
            <a:off x="2886634" y="6244248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1BB56D-ACDD-6E00-56D6-8AADD10B8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5267" r="7712" b="7186"/>
          <a:stretch/>
        </p:blipFill>
        <p:spPr>
          <a:xfrm>
            <a:off x="134470" y="557599"/>
            <a:ext cx="9359154" cy="48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037" y="479714"/>
            <a:ext cx="5044114" cy="68625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 Superconducting coil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A61195-5B79-97CF-60D7-9BFD2BCE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77" y="822843"/>
            <a:ext cx="3644382" cy="5484207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1749C3-2386-B43F-4BA8-DE140C037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094"/>
              </p:ext>
            </p:extLst>
          </p:nvPr>
        </p:nvGraphicFramePr>
        <p:xfrm>
          <a:off x="4692770" y="2980980"/>
          <a:ext cx="6542132" cy="2015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508">
                  <a:extLst>
                    <a:ext uri="{9D8B030D-6E8A-4147-A177-3AD203B41FA5}">
                      <a16:colId xmlns:a16="http://schemas.microsoft.com/office/drawing/2014/main" val="1205551642"/>
                    </a:ext>
                  </a:extLst>
                </a:gridCol>
                <a:gridCol w="3020624">
                  <a:extLst>
                    <a:ext uri="{9D8B030D-6E8A-4147-A177-3AD203B41FA5}">
                      <a16:colId xmlns:a16="http://schemas.microsoft.com/office/drawing/2014/main" val="251035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Status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7379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Cupro-nickel tube of cable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Received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53348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Superconductor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Manufacturing, March 2024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2080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Profiled</a:t>
                      </a:r>
                      <a:r>
                        <a:rPr lang="ru-RU" sz="1800" kern="0" dirty="0">
                          <a:effectLst/>
                        </a:rPr>
                        <a:t> </a:t>
                      </a:r>
                      <a:r>
                        <a:rPr lang="en-US" sz="1800" kern="0" dirty="0">
                          <a:effectLst/>
                        </a:rPr>
                        <a:t>copper inserts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Manufacturing, March 2024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63851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Coil devices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Development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0483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Coil mandrel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Development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71489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Coil bandage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</a:rPr>
                        <a:t>Development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3503789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FFCD1B-6805-7018-DB6E-F0D49F37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94" y="1383751"/>
            <a:ext cx="1850823" cy="1161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33A0A-C712-4481-ECCF-951BD36CD0B4}"/>
              </a:ext>
            </a:extLst>
          </p:cNvPr>
          <p:cNvSpPr txBox="1"/>
          <p:nvPr/>
        </p:nvSpPr>
        <p:spPr>
          <a:xfrm>
            <a:off x="2927274" y="6434616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A69AE1-371B-18C2-45BE-A0F161D1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09359"/>
              </p:ext>
            </p:extLst>
          </p:nvPr>
        </p:nvGraphicFramePr>
        <p:xfrm>
          <a:off x="4694662" y="4006296"/>
          <a:ext cx="6441223" cy="287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2361">
                  <a:extLst>
                    <a:ext uri="{9D8B030D-6E8A-4147-A177-3AD203B41FA5}">
                      <a16:colId xmlns:a16="http://schemas.microsoft.com/office/drawing/2014/main" val="4075698475"/>
                    </a:ext>
                  </a:extLst>
                </a:gridCol>
                <a:gridCol w="1768862">
                  <a:extLst>
                    <a:ext uri="{9D8B030D-6E8A-4147-A177-3AD203B41FA5}">
                      <a16:colId xmlns:a16="http://schemas.microsoft.com/office/drawing/2014/main" val="3659729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Cryocoolers for refrigerator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C0C0C0"/>
                          </a:highlight>
                          <a:uLnTx/>
                          <a:uFillTx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97479696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293" y="695249"/>
            <a:ext cx="2251590" cy="686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Cryostat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24E41-6BB1-AEF4-D939-10C369EA5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0"/>
          <a:stretch/>
        </p:blipFill>
        <p:spPr>
          <a:xfrm>
            <a:off x="921561" y="923025"/>
            <a:ext cx="3456732" cy="5539539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E842119-C38A-C363-0C67-5514AAD1C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16091"/>
              </p:ext>
            </p:extLst>
          </p:nvPr>
        </p:nvGraphicFramePr>
        <p:xfrm>
          <a:off x="4694661" y="2279220"/>
          <a:ext cx="6441223" cy="172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2361">
                  <a:extLst>
                    <a:ext uri="{9D8B030D-6E8A-4147-A177-3AD203B41FA5}">
                      <a16:colId xmlns:a16="http://schemas.microsoft.com/office/drawing/2014/main" val="1312262786"/>
                    </a:ext>
                  </a:extLst>
                </a:gridCol>
                <a:gridCol w="1768862">
                  <a:extLst>
                    <a:ext uri="{9D8B030D-6E8A-4147-A177-3AD203B41FA5}">
                      <a16:colId xmlns:a16="http://schemas.microsoft.com/office/drawing/2014/main" val="3173893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65251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Vacuum shell</a:t>
                      </a:r>
                      <a:r>
                        <a:rPr lang="ru-RU" sz="1800" kern="10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Development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71792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 Black" panose="020B0A04020102020204" pitchFamily="34" charset="0"/>
                        </a:rPr>
                        <a:t>Heat shield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Development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00939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 Black" panose="020B0A04020102020204" pitchFamily="34" charset="0"/>
                        </a:rPr>
                        <a:t>Coil support system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Development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92999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Heat shield cooling cryocoolers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88267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rial Black" panose="020B0A04020102020204" pitchFamily="34" charset="0"/>
                        </a:rPr>
                        <a:t>Cryocooler for cooling current leads</a:t>
                      </a:r>
                      <a:endParaRPr lang="ru-RU" sz="1100" kern="1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Arial Black" panose="020B0A04020102020204" pitchFamily="34" charset="0"/>
                        </a:rPr>
                        <a:t>Received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306973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715993-FFD9-5F1E-D27B-4169218CAF08}"/>
              </a:ext>
            </a:extLst>
          </p:cNvPr>
          <p:cNvSpPr txBox="1"/>
          <p:nvPr/>
        </p:nvSpPr>
        <p:spPr>
          <a:xfrm>
            <a:off x="2927274" y="6434616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4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01BE-00AE-DC4C-54ED-F6B4F9BB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89" y="319866"/>
            <a:ext cx="9076622" cy="686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 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Transfer line for cryogenic liquids</a:t>
            </a:r>
            <a:br>
              <a:rPr lang="ru-RU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258BCC-17E7-52DE-2322-0316807B8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3" y="1549668"/>
            <a:ext cx="7073696" cy="5105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83DF3-6D52-CD7F-632A-D3E6BAB4A93E}"/>
              </a:ext>
            </a:extLst>
          </p:cNvPr>
          <p:cNvSpPr txBox="1"/>
          <p:nvPr/>
        </p:nvSpPr>
        <p:spPr>
          <a:xfrm>
            <a:off x="7454575" y="2782669"/>
            <a:ext cx="4411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Currently in production stage. Production will be completed in May 2024.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46557-7C84-6A7A-62A3-941638B3C3BC}"/>
              </a:ext>
            </a:extLst>
          </p:cNvPr>
          <p:cNvSpPr txBox="1"/>
          <p:nvPr/>
        </p:nvSpPr>
        <p:spPr>
          <a:xfrm>
            <a:off x="2927274" y="6434616"/>
            <a:ext cx="5729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MSC-230 Design Review Video Meeting, Dubna, March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2024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15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595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 Cold mass design and manufacturing status</vt:lpstr>
      <vt:lpstr> Cold mass composition</vt:lpstr>
      <vt:lpstr> Helium refrigerator </vt:lpstr>
      <vt:lpstr> Model coil with a cryostat </vt:lpstr>
      <vt:lpstr> Model coil </vt:lpstr>
      <vt:lpstr>Main coil with own cryostat </vt:lpstr>
      <vt:lpstr>  Superconducting coil </vt:lpstr>
      <vt:lpstr>Cryostat </vt:lpstr>
      <vt:lpstr>  Transfer line for cryogenic liquids </vt:lpstr>
      <vt:lpstr>HTS current leads </vt:lpstr>
      <vt:lpstr>Quench protection system</vt:lpstr>
      <vt:lpstr>Cryogenic parameters control system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system of the cyclotron MSC 230</dc:title>
  <dc:creator>DELL</dc:creator>
  <cp:lastModifiedBy>User</cp:lastModifiedBy>
  <cp:revision>27</cp:revision>
  <dcterms:created xsi:type="dcterms:W3CDTF">2022-12-14T11:58:16Z</dcterms:created>
  <dcterms:modified xsi:type="dcterms:W3CDTF">2024-03-14T05:44:01Z</dcterms:modified>
</cp:coreProperties>
</file>