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Lst>
  <p:notesMasterIdLst>
    <p:notesMasterId r:id="rId20"/>
  </p:notesMasterIdLst>
  <p:sldIdLst>
    <p:sldId id="261" r:id="rId2"/>
    <p:sldId id="1035" r:id="rId3"/>
    <p:sldId id="1051" r:id="rId4"/>
    <p:sldId id="1052" r:id="rId5"/>
    <p:sldId id="1053" r:id="rId6"/>
    <p:sldId id="1054" r:id="rId7"/>
    <p:sldId id="1055" r:id="rId8"/>
    <p:sldId id="1056" r:id="rId9"/>
    <p:sldId id="1060" r:id="rId10"/>
    <p:sldId id="1057" r:id="rId11"/>
    <p:sldId id="1058" r:id="rId12"/>
    <p:sldId id="1059" r:id="rId13"/>
    <p:sldId id="1061" r:id="rId14"/>
    <p:sldId id="1062" r:id="rId15"/>
    <p:sldId id="1063" r:id="rId16"/>
    <p:sldId id="1064" r:id="rId17"/>
    <p:sldId id="1049" r:id="rId18"/>
    <p:sldId id="1050" r:id="rId19"/>
  </p:sldIdLst>
  <p:sldSz cx="12192000" cy="6858000"/>
  <p:notesSz cx="7099300" cy="102346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autoAdjust="0"/>
  </p:normalViewPr>
  <p:slideViewPr>
    <p:cSldViewPr snapToGrid="0">
      <p:cViewPr varScale="1">
        <p:scale>
          <a:sx n="114" d="100"/>
          <a:sy n="114" d="100"/>
        </p:scale>
        <p:origin x="300"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3076364" cy="513508"/>
          </a:xfrm>
          <a:prstGeom prst="rect">
            <a:avLst/>
          </a:prstGeom>
        </p:spPr>
        <p:txBody>
          <a:bodyPr vert="horz" lIns="94634" tIns="47317" rIns="94634" bIns="47317" rtlCol="0"/>
          <a:lstStyle>
            <a:lvl1pPr algn="l">
              <a:defRPr sz="1200"/>
            </a:lvl1pPr>
          </a:lstStyle>
          <a:p>
            <a:endParaRPr lang="ru-RU"/>
          </a:p>
        </p:txBody>
      </p:sp>
      <p:sp>
        <p:nvSpPr>
          <p:cNvPr id="3" name="Дата 2"/>
          <p:cNvSpPr>
            <a:spLocks noGrp="1"/>
          </p:cNvSpPr>
          <p:nvPr>
            <p:ph type="dt" idx="1"/>
          </p:nvPr>
        </p:nvSpPr>
        <p:spPr>
          <a:xfrm>
            <a:off x="4021294" y="1"/>
            <a:ext cx="3076364" cy="513508"/>
          </a:xfrm>
          <a:prstGeom prst="rect">
            <a:avLst/>
          </a:prstGeom>
        </p:spPr>
        <p:txBody>
          <a:bodyPr vert="horz" lIns="94634" tIns="47317" rIns="94634" bIns="47317" rtlCol="0"/>
          <a:lstStyle>
            <a:lvl1pPr algn="r">
              <a:defRPr sz="1200"/>
            </a:lvl1pPr>
          </a:lstStyle>
          <a:p>
            <a:fld id="{6830C434-70D1-485F-BC0C-0F19F57A6422}" type="datetimeFigureOut">
              <a:rPr lang="ru-RU" smtClean="0"/>
              <a:t>11.03.2024</a:t>
            </a:fld>
            <a:endParaRPr lang="ru-RU"/>
          </a:p>
        </p:txBody>
      </p:sp>
      <p:sp>
        <p:nvSpPr>
          <p:cNvPr id="4" name="Образ слайда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634" tIns="47317" rIns="94634" bIns="47317" rtlCol="0" anchor="ctr"/>
          <a:lstStyle/>
          <a:p>
            <a:endParaRPr lang="ru-RU"/>
          </a:p>
        </p:txBody>
      </p:sp>
      <p:sp>
        <p:nvSpPr>
          <p:cNvPr id="5" name="Заметки 4"/>
          <p:cNvSpPr>
            <a:spLocks noGrp="1"/>
          </p:cNvSpPr>
          <p:nvPr>
            <p:ph type="body" sz="quarter" idx="3"/>
          </p:nvPr>
        </p:nvSpPr>
        <p:spPr>
          <a:xfrm>
            <a:off x="709931" y="4925408"/>
            <a:ext cx="5679440" cy="4029878"/>
          </a:xfrm>
          <a:prstGeom prst="rect">
            <a:avLst/>
          </a:prstGeom>
        </p:spPr>
        <p:txBody>
          <a:bodyPr vert="horz" lIns="94634" tIns="47317" rIns="94634" bIns="47317"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721108"/>
            <a:ext cx="3076364" cy="513507"/>
          </a:xfrm>
          <a:prstGeom prst="rect">
            <a:avLst/>
          </a:prstGeom>
        </p:spPr>
        <p:txBody>
          <a:bodyPr vert="horz" lIns="94634" tIns="47317" rIns="94634" bIns="47317" rtlCol="0" anchor="b"/>
          <a:lstStyle>
            <a:lvl1pPr algn="l">
              <a:defRPr sz="1200"/>
            </a:lvl1pPr>
          </a:lstStyle>
          <a:p>
            <a:endParaRPr lang="ru-RU"/>
          </a:p>
        </p:txBody>
      </p:sp>
      <p:sp>
        <p:nvSpPr>
          <p:cNvPr id="7" name="Номер слайда 6"/>
          <p:cNvSpPr>
            <a:spLocks noGrp="1"/>
          </p:cNvSpPr>
          <p:nvPr>
            <p:ph type="sldNum" sz="quarter" idx="5"/>
          </p:nvPr>
        </p:nvSpPr>
        <p:spPr>
          <a:xfrm>
            <a:off x="4021294" y="9721108"/>
            <a:ext cx="3076364" cy="513507"/>
          </a:xfrm>
          <a:prstGeom prst="rect">
            <a:avLst/>
          </a:prstGeom>
        </p:spPr>
        <p:txBody>
          <a:bodyPr vert="horz" lIns="94634" tIns="47317" rIns="94634" bIns="47317" rtlCol="0" anchor="b"/>
          <a:lstStyle>
            <a:lvl1pPr algn="r">
              <a:defRPr sz="1200"/>
            </a:lvl1pPr>
          </a:lstStyle>
          <a:p>
            <a:fld id="{E7C2356B-A7A5-4671-9F6B-6F9740C674EF}" type="slidenum">
              <a:rPr lang="ru-RU" smtClean="0"/>
              <a:t>‹#›</a:t>
            </a:fld>
            <a:endParaRPr lang="ru-RU"/>
          </a:p>
        </p:txBody>
      </p:sp>
    </p:spTree>
    <p:extLst>
      <p:ext uri="{BB962C8B-B14F-4D97-AF65-F5344CB8AC3E}">
        <p14:creationId xmlns:p14="http://schemas.microsoft.com/office/powerpoint/2010/main" val="2695256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7C2356B-A7A5-4671-9F6B-6F9740C674EF}" type="slidenum">
              <a:rPr lang="ru-RU" smtClean="0"/>
              <a:pPr/>
              <a:t>2</a:t>
            </a:fld>
            <a:endParaRPr lang="ru-RU"/>
          </a:p>
        </p:txBody>
      </p:sp>
    </p:spTree>
    <p:extLst>
      <p:ext uri="{BB962C8B-B14F-4D97-AF65-F5344CB8AC3E}">
        <p14:creationId xmlns:p14="http://schemas.microsoft.com/office/powerpoint/2010/main" val="1606680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7C2356B-A7A5-4671-9F6B-6F9740C674EF}" type="slidenum">
              <a:rPr lang="ru-RU" smtClean="0"/>
              <a:pPr/>
              <a:t>11</a:t>
            </a:fld>
            <a:endParaRPr lang="ru-RU"/>
          </a:p>
        </p:txBody>
      </p:sp>
    </p:spTree>
    <p:extLst>
      <p:ext uri="{BB962C8B-B14F-4D97-AF65-F5344CB8AC3E}">
        <p14:creationId xmlns:p14="http://schemas.microsoft.com/office/powerpoint/2010/main" val="2059797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7C2356B-A7A5-4671-9F6B-6F9740C674EF}" type="slidenum">
              <a:rPr lang="ru-RU" smtClean="0"/>
              <a:pPr/>
              <a:t>12</a:t>
            </a:fld>
            <a:endParaRPr lang="ru-RU"/>
          </a:p>
        </p:txBody>
      </p:sp>
    </p:spTree>
    <p:extLst>
      <p:ext uri="{BB962C8B-B14F-4D97-AF65-F5344CB8AC3E}">
        <p14:creationId xmlns:p14="http://schemas.microsoft.com/office/powerpoint/2010/main" val="2444885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7C2356B-A7A5-4671-9F6B-6F9740C674EF}" type="slidenum">
              <a:rPr lang="ru-RU" smtClean="0"/>
              <a:pPr/>
              <a:t>13</a:t>
            </a:fld>
            <a:endParaRPr lang="ru-RU"/>
          </a:p>
        </p:txBody>
      </p:sp>
    </p:spTree>
    <p:extLst>
      <p:ext uri="{BB962C8B-B14F-4D97-AF65-F5344CB8AC3E}">
        <p14:creationId xmlns:p14="http://schemas.microsoft.com/office/powerpoint/2010/main" val="1600925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7C2356B-A7A5-4671-9F6B-6F9740C674EF}" type="slidenum">
              <a:rPr lang="ru-RU" smtClean="0"/>
              <a:pPr/>
              <a:t>14</a:t>
            </a:fld>
            <a:endParaRPr lang="ru-RU"/>
          </a:p>
        </p:txBody>
      </p:sp>
    </p:spTree>
    <p:extLst>
      <p:ext uri="{BB962C8B-B14F-4D97-AF65-F5344CB8AC3E}">
        <p14:creationId xmlns:p14="http://schemas.microsoft.com/office/powerpoint/2010/main" val="4071836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7C2356B-A7A5-4671-9F6B-6F9740C674EF}" type="slidenum">
              <a:rPr lang="ru-RU" smtClean="0"/>
              <a:pPr/>
              <a:t>15</a:t>
            </a:fld>
            <a:endParaRPr lang="ru-RU"/>
          </a:p>
        </p:txBody>
      </p:sp>
    </p:spTree>
    <p:extLst>
      <p:ext uri="{BB962C8B-B14F-4D97-AF65-F5344CB8AC3E}">
        <p14:creationId xmlns:p14="http://schemas.microsoft.com/office/powerpoint/2010/main" val="303598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7C2356B-A7A5-4671-9F6B-6F9740C674EF}" type="slidenum">
              <a:rPr lang="ru-RU" smtClean="0"/>
              <a:pPr/>
              <a:t>16</a:t>
            </a:fld>
            <a:endParaRPr lang="ru-RU"/>
          </a:p>
        </p:txBody>
      </p:sp>
    </p:spTree>
    <p:extLst>
      <p:ext uri="{BB962C8B-B14F-4D97-AF65-F5344CB8AC3E}">
        <p14:creationId xmlns:p14="http://schemas.microsoft.com/office/powerpoint/2010/main" val="884906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7C2356B-A7A5-4671-9F6B-6F9740C674EF}" type="slidenum">
              <a:rPr lang="ru-RU" smtClean="0"/>
              <a:pPr/>
              <a:t>17</a:t>
            </a:fld>
            <a:endParaRPr lang="ru-RU"/>
          </a:p>
        </p:txBody>
      </p:sp>
    </p:spTree>
    <p:extLst>
      <p:ext uri="{BB962C8B-B14F-4D97-AF65-F5344CB8AC3E}">
        <p14:creationId xmlns:p14="http://schemas.microsoft.com/office/powerpoint/2010/main" val="380853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7C2356B-A7A5-4671-9F6B-6F9740C674EF}" type="slidenum">
              <a:rPr lang="ru-RU" smtClean="0"/>
              <a:pPr/>
              <a:t>3</a:t>
            </a:fld>
            <a:endParaRPr lang="ru-RU"/>
          </a:p>
        </p:txBody>
      </p:sp>
    </p:spTree>
    <p:extLst>
      <p:ext uri="{BB962C8B-B14F-4D97-AF65-F5344CB8AC3E}">
        <p14:creationId xmlns:p14="http://schemas.microsoft.com/office/powerpoint/2010/main" val="2825663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7C2356B-A7A5-4671-9F6B-6F9740C674EF}" type="slidenum">
              <a:rPr lang="ru-RU" smtClean="0"/>
              <a:pPr/>
              <a:t>4</a:t>
            </a:fld>
            <a:endParaRPr lang="ru-RU"/>
          </a:p>
        </p:txBody>
      </p:sp>
    </p:spTree>
    <p:extLst>
      <p:ext uri="{BB962C8B-B14F-4D97-AF65-F5344CB8AC3E}">
        <p14:creationId xmlns:p14="http://schemas.microsoft.com/office/powerpoint/2010/main" val="1709281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7C2356B-A7A5-4671-9F6B-6F9740C674EF}" type="slidenum">
              <a:rPr lang="ru-RU" smtClean="0"/>
              <a:pPr/>
              <a:t>5</a:t>
            </a:fld>
            <a:endParaRPr lang="ru-RU"/>
          </a:p>
        </p:txBody>
      </p:sp>
    </p:spTree>
    <p:extLst>
      <p:ext uri="{BB962C8B-B14F-4D97-AF65-F5344CB8AC3E}">
        <p14:creationId xmlns:p14="http://schemas.microsoft.com/office/powerpoint/2010/main" val="3374062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7C2356B-A7A5-4671-9F6B-6F9740C674EF}" type="slidenum">
              <a:rPr lang="ru-RU" smtClean="0"/>
              <a:pPr/>
              <a:t>6</a:t>
            </a:fld>
            <a:endParaRPr lang="ru-RU"/>
          </a:p>
        </p:txBody>
      </p:sp>
    </p:spTree>
    <p:extLst>
      <p:ext uri="{BB962C8B-B14F-4D97-AF65-F5344CB8AC3E}">
        <p14:creationId xmlns:p14="http://schemas.microsoft.com/office/powerpoint/2010/main" val="440745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7C2356B-A7A5-4671-9F6B-6F9740C674EF}" type="slidenum">
              <a:rPr lang="ru-RU" smtClean="0"/>
              <a:pPr/>
              <a:t>7</a:t>
            </a:fld>
            <a:endParaRPr lang="ru-RU"/>
          </a:p>
        </p:txBody>
      </p:sp>
    </p:spTree>
    <p:extLst>
      <p:ext uri="{BB962C8B-B14F-4D97-AF65-F5344CB8AC3E}">
        <p14:creationId xmlns:p14="http://schemas.microsoft.com/office/powerpoint/2010/main" val="3078729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7C2356B-A7A5-4671-9F6B-6F9740C674EF}" type="slidenum">
              <a:rPr lang="ru-RU" smtClean="0"/>
              <a:pPr/>
              <a:t>8</a:t>
            </a:fld>
            <a:endParaRPr lang="ru-RU"/>
          </a:p>
        </p:txBody>
      </p:sp>
    </p:spTree>
    <p:extLst>
      <p:ext uri="{BB962C8B-B14F-4D97-AF65-F5344CB8AC3E}">
        <p14:creationId xmlns:p14="http://schemas.microsoft.com/office/powerpoint/2010/main" val="3836160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7C2356B-A7A5-4671-9F6B-6F9740C674EF}" type="slidenum">
              <a:rPr lang="ru-RU" smtClean="0"/>
              <a:pPr/>
              <a:t>9</a:t>
            </a:fld>
            <a:endParaRPr lang="ru-RU"/>
          </a:p>
        </p:txBody>
      </p:sp>
    </p:spTree>
    <p:extLst>
      <p:ext uri="{BB962C8B-B14F-4D97-AF65-F5344CB8AC3E}">
        <p14:creationId xmlns:p14="http://schemas.microsoft.com/office/powerpoint/2010/main" val="1353762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7C2356B-A7A5-4671-9F6B-6F9740C674EF}" type="slidenum">
              <a:rPr lang="ru-RU" smtClean="0"/>
              <a:pPr/>
              <a:t>10</a:t>
            </a:fld>
            <a:endParaRPr lang="ru-RU"/>
          </a:p>
        </p:txBody>
      </p:sp>
    </p:spTree>
    <p:extLst>
      <p:ext uri="{BB962C8B-B14F-4D97-AF65-F5344CB8AC3E}">
        <p14:creationId xmlns:p14="http://schemas.microsoft.com/office/powerpoint/2010/main" val="1581080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520146" y="1739345"/>
            <a:ext cx="8226289" cy="2107096"/>
          </a:xfrm>
          <a:prstGeom prst="rect">
            <a:avLst/>
          </a:prstGeom>
        </p:spPr>
        <p:txBody>
          <a:bodyPr anchor="b">
            <a:normAutofit/>
          </a:bodyPr>
          <a:lstStyle>
            <a:lvl1pPr algn="l">
              <a:defRPr sz="2700" b="1" baseline="0">
                <a:latin typeface="Arial" panose="020B0604020202020204" pitchFamily="34" charset="0"/>
                <a:cs typeface="Arial" panose="020B0604020202020204" pitchFamily="34" charset="0"/>
              </a:defRPr>
            </a:lvl1pPr>
          </a:lstStyle>
          <a:p>
            <a:r>
              <a:rPr lang="ru-RU" dirty="0"/>
              <a:t>Тема</a:t>
            </a:r>
            <a:br>
              <a:rPr lang="ru-RU" dirty="0"/>
            </a:br>
            <a:r>
              <a:rPr lang="ru-RU" dirty="0"/>
              <a:t>презентации</a:t>
            </a:r>
          </a:p>
        </p:txBody>
      </p:sp>
      <p:sp>
        <p:nvSpPr>
          <p:cNvPr id="3" name="Подзаголовок 2"/>
          <p:cNvSpPr>
            <a:spLocks noGrp="1"/>
          </p:cNvSpPr>
          <p:nvPr>
            <p:ph type="subTitle" idx="1" hasCustomPrompt="1"/>
          </p:nvPr>
        </p:nvSpPr>
        <p:spPr>
          <a:xfrm>
            <a:off x="520146" y="5318387"/>
            <a:ext cx="7938052" cy="278313"/>
          </a:xfrm>
          <a:prstGeom prst="rect">
            <a:avLst/>
          </a:prstGeom>
        </p:spPr>
        <p:txBody>
          <a:bodyPr>
            <a:normAutofit/>
          </a:bodyPr>
          <a:lstStyle>
            <a:lvl1pPr marL="0" indent="0" algn="l">
              <a:buNone/>
              <a:defRPr sz="1400" b="1"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Фамилия Имя Отчество</a:t>
            </a:r>
          </a:p>
        </p:txBody>
      </p:sp>
      <p:sp>
        <p:nvSpPr>
          <p:cNvPr id="18" name="Текст 17"/>
          <p:cNvSpPr>
            <a:spLocks noGrp="1"/>
          </p:cNvSpPr>
          <p:nvPr>
            <p:ph type="body" sz="quarter" idx="10" hasCustomPrompt="1"/>
          </p:nvPr>
        </p:nvSpPr>
        <p:spPr>
          <a:xfrm>
            <a:off x="520146" y="4045227"/>
            <a:ext cx="8912089" cy="1023730"/>
          </a:xfrm>
          <a:prstGeom prst="rect">
            <a:avLst/>
          </a:prstGeom>
        </p:spPr>
        <p:txBody>
          <a:bodyPr anchor="b" anchorCtr="0"/>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mn-lt"/>
              </a:rPr>
              <a:t>Наименование мероприятия/название площадки</a:t>
            </a:r>
          </a:p>
        </p:txBody>
      </p:sp>
      <p:sp>
        <p:nvSpPr>
          <p:cNvPr id="24" name="Текст 23"/>
          <p:cNvSpPr>
            <a:spLocks noGrp="1"/>
          </p:cNvSpPr>
          <p:nvPr>
            <p:ph type="body" sz="quarter" idx="11" hasCustomPrompt="1"/>
          </p:nvPr>
        </p:nvSpPr>
        <p:spPr>
          <a:xfrm>
            <a:off x="520145" y="5684550"/>
            <a:ext cx="5453271" cy="666553"/>
          </a:xfrm>
          <a:prstGeom prst="rect">
            <a:avLst/>
          </a:prstGeom>
        </p:spPr>
        <p:txBody>
          <a:bodyPr/>
          <a:lstStyle>
            <a:lvl1pPr marL="0" indent="0">
              <a:buNone/>
              <a:defRPr sz="1400">
                <a:latin typeface="Arial" panose="020B0604020202020204" pitchFamily="34" charset="0"/>
                <a:cs typeface="Arial" panose="020B0604020202020204" pitchFamily="34" charset="0"/>
              </a:defRPr>
            </a:lvl1pPr>
          </a:lstStyle>
          <a:p>
            <a:pPr lvl="0"/>
            <a:r>
              <a:rPr lang="ru-RU" dirty="0"/>
              <a:t>Должность</a:t>
            </a:r>
          </a:p>
        </p:txBody>
      </p:sp>
    </p:spTree>
    <p:extLst>
      <p:ext uri="{BB962C8B-B14F-4D97-AF65-F5344CB8AC3E}">
        <p14:creationId xmlns:p14="http://schemas.microsoft.com/office/powerpoint/2010/main" val="3779940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0213" y="365126"/>
            <a:ext cx="8613909" cy="907084"/>
          </a:xfrm>
          <a:prstGeom prst="rect">
            <a:avLst/>
          </a:prstGeom>
        </p:spPr>
        <p:txBody>
          <a:bodyPr anchor="ctr" anchorCtr="0">
            <a:normAutofit/>
          </a:bodyPr>
          <a:lstStyle>
            <a:lvl1pPr algn="l">
              <a:defRPr sz="2400" b="1"/>
            </a:lvl1pPr>
          </a:lstStyle>
          <a:p>
            <a:r>
              <a:rPr lang="ru-RU" dirty="0"/>
              <a:t>Образец заголовка</a:t>
            </a:r>
          </a:p>
        </p:txBody>
      </p:sp>
      <p:sp>
        <p:nvSpPr>
          <p:cNvPr id="3" name="Объект 2"/>
          <p:cNvSpPr>
            <a:spLocks noGrp="1"/>
          </p:cNvSpPr>
          <p:nvPr>
            <p:ph idx="1"/>
          </p:nvPr>
        </p:nvSpPr>
        <p:spPr>
          <a:xfrm>
            <a:off x="520146" y="1825625"/>
            <a:ext cx="11088757" cy="3899314"/>
          </a:xfrm>
          <a:prstGeom prst="rect">
            <a:avLst/>
          </a:prstGeom>
        </p:spPr>
        <p:txBody>
          <a:bodyPr>
            <a:normAutofit/>
          </a:bodyPr>
          <a:lstStyle>
            <a:lvl1pPr>
              <a:defRPr sz="1200"/>
            </a:lvl1pPr>
            <a:lvl2pPr>
              <a:defRPr sz="1200"/>
            </a:lvl2pPr>
            <a:lvl3pPr>
              <a:defRPr sz="1200"/>
            </a:lvl3pPr>
            <a:lvl4pPr>
              <a:defRPr sz="1200"/>
            </a:lvl4pPr>
            <a:lvl5pPr>
              <a:defRPr sz="12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Номер слайда 4"/>
          <p:cNvSpPr>
            <a:spLocks noGrp="1"/>
          </p:cNvSpPr>
          <p:nvPr>
            <p:ph type="sldNum" sz="quarter" idx="4"/>
          </p:nvPr>
        </p:nvSpPr>
        <p:spPr>
          <a:xfrm>
            <a:off x="898828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0A729-3F28-4ECB-8B85-A664232F1674}" type="slidenum">
              <a:rPr lang="ru-RU" smtClean="0"/>
              <a:t>‹#›</a:t>
            </a:fld>
            <a:endParaRPr lang="ru-RU"/>
          </a:p>
        </p:txBody>
      </p:sp>
    </p:spTree>
    <p:extLst>
      <p:ext uri="{BB962C8B-B14F-4D97-AF65-F5344CB8AC3E}">
        <p14:creationId xmlns:p14="http://schemas.microsoft.com/office/powerpoint/2010/main" val="547528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9" name="Объект 3"/>
          <p:cNvSpPr>
            <a:spLocks noGrp="1"/>
          </p:cNvSpPr>
          <p:nvPr>
            <p:ph sz="half" idx="2"/>
          </p:nvPr>
        </p:nvSpPr>
        <p:spPr>
          <a:xfrm>
            <a:off x="510214" y="1421297"/>
            <a:ext cx="5343934" cy="4263886"/>
          </a:xfrm>
          <a:prstGeom prst="rect">
            <a:avLst/>
          </a:prstGeom>
        </p:spPr>
        <p:txBody>
          <a:bodyPr>
            <a:normAutofit/>
          </a:bodyPr>
          <a:lstStyle>
            <a:lvl1pPr>
              <a:defRPr sz="1200"/>
            </a:lvl1pPr>
            <a:lvl2pPr>
              <a:defRPr sz="1200"/>
            </a:lvl2pPr>
            <a:lvl3pPr>
              <a:defRPr sz="1200"/>
            </a:lvl3pPr>
            <a:lvl4pPr>
              <a:defRPr sz="1200"/>
            </a:lvl4pPr>
            <a:lvl5pPr>
              <a:defRPr sz="12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1" name="Объект 5"/>
          <p:cNvSpPr>
            <a:spLocks noGrp="1"/>
          </p:cNvSpPr>
          <p:nvPr>
            <p:ph sz="quarter" idx="4"/>
          </p:nvPr>
        </p:nvSpPr>
        <p:spPr>
          <a:xfrm>
            <a:off x="6200398" y="1421297"/>
            <a:ext cx="5527776" cy="4263886"/>
          </a:xfrm>
          <a:prstGeom prst="rect">
            <a:avLst/>
          </a:prstGeom>
        </p:spPr>
        <p:txBody>
          <a:bodyPr>
            <a:normAutofit/>
          </a:bodyPr>
          <a:lstStyle>
            <a:lvl1pPr>
              <a:defRPr sz="1200"/>
            </a:lvl1pPr>
            <a:lvl2pPr>
              <a:defRPr sz="1200"/>
            </a:lvl2pPr>
            <a:lvl3pPr>
              <a:defRPr sz="1200"/>
            </a:lvl3pPr>
            <a:lvl4pPr>
              <a:defRPr sz="1200"/>
            </a:lvl4pPr>
            <a:lvl5pPr>
              <a:defRPr sz="12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Заголовок 1"/>
          <p:cNvSpPr>
            <a:spLocks noGrp="1"/>
          </p:cNvSpPr>
          <p:nvPr>
            <p:ph type="title"/>
          </p:nvPr>
        </p:nvSpPr>
        <p:spPr>
          <a:xfrm>
            <a:off x="510213" y="365126"/>
            <a:ext cx="8613909" cy="907084"/>
          </a:xfrm>
          <a:prstGeom prst="rect">
            <a:avLst/>
          </a:prstGeom>
        </p:spPr>
        <p:txBody>
          <a:bodyPr anchor="ctr" anchorCtr="0">
            <a:normAutofit/>
          </a:bodyPr>
          <a:lstStyle>
            <a:lvl1pPr algn="l">
              <a:defRPr sz="2400" b="1"/>
            </a:lvl1pPr>
          </a:lstStyle>
          <a:p>
            <a:r>
              <a:rPr lang="ru-RU" dirty="0"/>
              <a:t>Образец заголовка</a:t>
            </a:r>
          </a:p>
        </p:txBody>
      </p:sp>
      <p:sp>
        <p:nvSpPr>
          <p:cNvPr id="7" name="Номер слайда 4"/>
          <p:cNvSpPr>
            <a:spLocks noGrp="1"/>
          </p:cNvSpPr>
          <p:nvPr>
            <p:ph type="sldNum" sz="quarter" idx="10"/>
          </p:nvPr>
        </p:nvSpPr>
        <p:spPr>
          <a:xfrm>
            <a:off x="898828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0A729-3F28-4ECB-8B85-A664232F1674}" type="slidenum">
              <a:rPr lang="ru-RU" smtClean="0"/>
              <a:t>‹#›</a:t>
            </a:fld>
            <a:endParaRPr lang="ru-RU"/>
          </a:p>
        </p:txBody>
      </p:sp>
    </p:spTree>
    <p:extLst>
      <p:ext uri="{BB962C8B-B14F-4D97-AF65-F5344CB8AC3E}">
        <p14:creationId xmlns:p14="http://schemas.microsoft.com/office/powerpoint/2010/main" val="2194728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510213" y="1514476"/>
            <a:ext cx="5463203" cy="823912"/>
          </a:xfrm>
          <a:prstGeom prst="rect">
            <a:avLst/>
          </a:prstGeom>
        </p:spPr>
        <p:txBody>
          <a:bodyPr anchor="ctr" anchorCtr="0">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4" name="Объект 3"/>
          <p:cNvSpPr>
            <a:spLocks noGrp="1"/>
          </p:cNvSpPr>
          <p:nvPr>
            <p:ph sz="half" idx="2"/>
          </p:nvPr>
        </p:nvSpPr>
        <p:spPr>
          <a:xfrm>
            <a:off x="510213" y="2505075"/>
            <a:ext cx="5463203" cy="3120473"/>
          </a:xfrm>
          <a:prstGeom prst="rect">
            <a:avLst/>
          </a:prstGeom>
        </p:spPr>
        <p:txBody>
          <a:bodyPr>
            <a:normAutofit/>
          </a:bodyPr>
          <a:lstStyle>
            <a:lvl1pPr>
              <a:defRPr sz="1200"/>
            </a:lvl1pPr>
            <a:lvl2pPr>
              <a:defRPr sz="1200"/>
            </a:lvl2pPr>
            <a:lvl3pPr>
              <a:defRPr sz="1200"/>
            </a:lvl3pPr>
            <a:lvl4pPr>
              <a:defRPr sz="1200"/>
            </a:lvl4pPr>
            <a:lvl5pPr>
              <a:defRPr sz="12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Текст 4"/>
          <p:cNvSpPr>
            <a:spLocks noGrp="1"/>
          </p:cNvSpPr>
          <p:nvPr>
            <p:ph type="body" sz="quarter" idx="3"/>
          </p:nvPr>
        </p:nvSpPr>
        <p:spPr>
          <a:xfrm>
            <a:off x="6241774" y="1514476"/>
            <a:ext cx="5476458" cy="823912"/>
          </a:xfrm>
          <a:prstGeom prst="rect">
            <a:avLst/>
          </a:prstGeom>
        </p:spPr>
        <p:txBody>
          <a:bodyPr anchor="ctr" anchorCtr="0">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6" name="Объект 5"/>
          <p:cNvSpPr>
            <a:spLocks noGrp="1"/>
          </p:cNvSpPr>
          <p:nvPr>
            <p:ph sz="quarter" idx="4"/>
          </p:nvPr>
        </p:nvSpPr>
        <p:spPr>
          <a:xfrm>
            <a:off x="6241774" y="2505075"/>
            <a:ext cx="5476458" cy="3120473"/>
          </a:xfrm>
          <a:prstGeom prst="rect">
            <a:avLst/>
          </a:prstGeom>
        </p:spPr>
        <p:txBody>
          <a:bodyPr>
            <a:normAutofit/>
          </a:bodyPr>
          <a:lstStyle>
            <a:lvl1pPr>
              <a:defRPr sz="1200"/>
            </a:lvl1pPr>
            <a:lvl2pPr>
              <a:defRPr sz="1200"/>
            </a:lvl2pPr>
            <a:lvl3pPr>
              <a:defRPr sz="1200"/>
            </a:lvl3pPr>
            <a:lvl4pPr>
              <a:defRPr sz="1200"/>
            </a:lvl4pPr>
            <a:lvl5pPr>
              <a:defRPr sz="12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7" name="Заголовок 1"/>
          <p:cNvSpPr>
            <a:spLocks noGrp="1"/>
          </p:cNvSpPr>
          <p:nvPr>
            <p:ph type="title"/>
          </p:nvPr>
        </p:nvSpPr>
        <p:spPr>
          <a:xfrm>
            <a:off x="510213" y="365126"/>
            <a:ext cx="8613909" cy="907084"/>
          </a:xfrm>
          <a:prstGeom prst="rect">
            <a:avLst/>
          </a:prstGeom>
        </p:spPr>
        <p:txBody>
          <a:bodyPr anchor="ctr" anchorCtr="0">
            <a:normAutofit/>
          </a:bodyPr>
          <a:lstStyle>
            <a:lvl1pPr algn="l">
              <a:defRPr sz="2400" b="1"/>
            </a:lvl1pPr>
          </a:lstStyle>
          <a:p>
            <a:r>
              <a:rPr lang="ru-RU" dirty="0"/>
              <a:t>Образец заголовка</a:t>
            </a:r>
          </a:p>
        </p:txBody>
      </p:sp>
      <p:sp>
        <p:nvSpPr>
          <p:cNvPr id="9" name="Номер слайда 4"/>
          <p:cNvSpPr>
            <a:spLocks noGrp="1"/>
          </p:cNvSpPr>
          <p:nvPr>
            <p:ph type="sldNum" sz="quarter" idx="10"/>
          </p:nvPr>
        </p:nvSpPr>
        <p:spPr>
          <a:xfrm>
            <a:off x="898828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0A729-3F28-4ECB-8B85-A664232F1674}" type="slidenum">
              <a:rPr lang="ru-RU" smtClean="0"/>
              <a:t>‹#›</a:t>
            </a:fld>
            <a:endParaRPr lang="ru-RU"/>
          </a:p>
        </p:txBody>
      </p:sp>
    </p:spTree>
    <p:extLst>
      <p:ext uri="{BB962C8B-B14F-4D97-AF65-F5344CB8AC3E}">
        <p14:creationId xmlns:p14="http://schemas.microsoft.com/office/powerpoint/2010/main" val="1784309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510213" y="365126"/>
            <a:ext cx="8613909" cy="907084"/>
          </a:xfrm>
          <a:prstGeom prst="rect">
            <a:avLst/>
          </a:prstGeom>
        </p:spPr>
        <p:txBody>
          <a:bodyPr anchor="ctr" anchorCtr="0">
            <a:normAutofit/>
          </a:bodyPr>
          <a:lstStyle>
            <a:lvl1pPr algn="l">
              <a:defRPr sz="2400" b="1"/>
            </a:lvl1pPr>
          </a:lstStyle>
          <a:p>
            <a:r>
              <a:rPr lang="ru-RU" dirty="0"/>
              <a:t>Образец заголовка</a:t>
            </a:r>
          </a:p>
        </p:txBody>
      </p:sp>
      <p:sp>
        <p:nvSpPr>
          <p:cNvPr id="5" name="Номер слайда 4"/>
          <p:cNvSpPr>
            <a:spLocks noGrp="1"/>
          </p:cNvSpPr>
          <p:nvPr>
            <p:ph type="sldNum" sz="quarter" idx="4"/>
          </p:nvPr>
        </p:nvSpPr>
        <p:spPr>
          <a:xfrm>
            <a:off x="898828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0A729-3F28-4ECB-8B85-A664232F1674}" type="slidenum">
              <a:rPr lang="ru-RU" smtClean="0"/>
              <a:t>‹#›</a:t>
            </a:fld>
            <a:endParaRPr lang="ru-RU"/>
          </a:p>
        </p:txBody>
      </p:sp>
    </p:spTree>
    <p:extLst>
      <p:ext uri="{BB962C8B-B14F-4D97-AF65-F5344CB8AC3E}">
        <p14:creationId xmlns:p14="http://schemas.microsoft.com/office/powerpoint/2010/main" val="24164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Рисунок с подписью">
    <p:spTree>
      <p:nvGrpSpPr>
        <p:cNvPr id="1" name=""/>
        <p:cNvGrpSpPr/>
        <p:nvPr/>
      </p:nvGrpSpPr>
      <p:grpSpPr>
        <a:xfrm>
          <a:off x="0" y="0"/>
          <a:ext cx="0" cy="0"/>
          <a:chOff x="0" y="0"/>
          <a:chExt cx="0" cy="0"/>
        </a:xfrm>
      </p:grpSpPr>
      <p:sp>
        <p:nvSpPr>
          <p:cNvPr id="3" name="Рисунок 2"/>
          <p:cNvSpPr>
            <a:spLocks noGrp="1"/>
          </p:cNvSpPr>
          <p:nvPr>
            <p:ph type="pic" idx="1"/>
          </p:nvPr>
        </p:nvSpPr>
        <p:spPr>
          <a:xfrm>
            <a:off x="6370982" y="1857967"/>
            <a:ext cx="5396948" cy="372782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5" name="Рисунок 2"/>
          <p:cNvSpPr>
            <a:spLocks noGrp="1"/>
          </p:cNvSpPr>
          <p:nvPr>
            <p:ph type="pic" idx="10"/>
          </p:nvPr>
        </p:nvSpPr>
        <p:spPr>
          <a:xfrm>
            <a:off x="510212" y="1857967"/>
            <a:ext cx="5363813" cy="372782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7" name="Заголовок 1"/>
          <p:cNvSpPr>
            <a:spLocks noGrp="1"/>
          </p:cNvSpPr>
          <p:nvPr>
            <p:ph type="title"/>
          </p:nvPr>
        </p:nvSpPr>
        <p:spPr>
          <a:xfrm>
            <a:off x="510213" y="365126"/>
            <a:ext cx="8613909" cy="907084"/>
          </a:xfrm>
          <a:prstGeom prst="rect">
            <a:avLst/>
          </a:prstGeom>
        </p:spPr>
        <p:txBody>
          <a:bodyPr anchor="ctr" anchorCtr="0">
            <a:normAutofit/>
          </a:bodyPr>
          <a:lstStyle>
            <a:lvl1pPr algn="l">
              <a:defRPr sz="2400" b="1"/>
            </a:lvl1pPr>
          </a:lstStyle>
          <a:p>
            <a:r>
              <a:rPr lang="ru-RU" dirty="0"/>
              <a:t>Образец заголовка</a:t>
            </a:r>
          </a:p>
        </p:txBody>
      </p:sp>
      <p:sp>
        <p:nvSpPr>
          <p:cNvPr id="9" name="Номер слайда 4"/>
          <p:cNvSpPr>
            <a:spLocks noGrp="1"/>
          </p:cNvSpPr>
          <p:nvPr>
            <p:ph type="sldNum" sz="quarter" idx="4"/>
          </p:nvPr>
        </p:nvSpPr>
        <p:spPr>
          <a:xfrm>
            <a:off x="898828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0A729-3F28-4ECB-8B85-A664232F1674}" type="slidenum">
              <a:rPr lang="ru-RU" smtClean="0"/>
              <a:t>‹#›</a:t>
            </a:fld>
            <a:endParaRPr lang="ru-RU"/>
          </a:p>
        </p:txBody>
      </p:sp>
    </p:spTree>
    <p:extLst>
      <p:ext uri="{BB962C8B-B14F-4D97-AF65-F5344CB8AC3E}">
        <p14:creationId xmlns:p14="http://schemas.microsoft.com/office/powerpoint/2010/main" val="2589029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3" name="Рисунок 2"/>
          <p:cNvSpPr>
            <a:spLocks noGrp="1"/>
          </p:cNvSpPr>
          <p:nvPr>
            <p:ph type="pic" idx="1"/>
          </p:nvPr>
        </p:nvSpPr>
        <p:spPr>
          <a:xfrm>
            <a:off x="5183188" y="1857967"/>
            <a:ext cx="6405838" cy="378745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510214" y="1858617"/>
            <a:ext cx="4310264" cy="3786809"/>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Заголовок 1"/>
          <p:cNvSpPr>
            <a:spLocks noGrp="1"/>
          </p:cNvSpPr>
          <p:nvPr>
            <p:ph type="title"/>
          </p:nvPr>
        </p:nvSpPr>
        <p:spPr>
          <a:xfrm>
            <a:off x="510213" y="365126"/>
            <a:ext cx="8613909" cy="907084"/>
          </a:xfrm>
          <a:prstGeom prst="rect">
            <a:avLst/>
          </a:prstGeom>
        </p:spPr>
        <p:txBody>
          <a:bodyPr anchor="ctr" anchorCtr="0">
            <a:normAutofit/>
          </a:bodyPr>
          <a:lstStyle>
            <a:lvl1pPr algn="l">
              <a:defRPr sz="2400" b="1"/>
            </a:lvl1pPr>
          </a:lstStyle>
          <a:p>
            <a:r>
              <a:rPr lang="ru-RU" dirty="0"/>
              <a:t>Образец заголовка</a:t>
            </a:r>
          </a:p>
        </p:txBody>
      </p:sp>
      <p:sp>
        <p:nvSpPr>
          <p:cNvPr id="7" name="Номер слайда 4"/>
          <p:cNvSpPr>
            <a:spLocks noGrp="1"/>
          </p:cNvSpPr>
          <p:nvPr>
            <p:ph type="sldNum" sz="quarter" idx="4"/>
          </p:nvPr>
        </p:nvSpPr>
        <p:spPr>
          <a:xfrm>
            <a:off x="898828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0A729-3F28-4ECB-8B85-A664232F1674}" type="slidenum">
              <a:rPr lang="ru-RU" smtClean="0"/>
              <a:t>‹#›</a:t>
            </a:fld>
            <a:endParaRPr lang="ru-RU"/>
          </a:p>
        </p:txBody>
      </p:sp>
    </p:spTree>
    <p:extLst>
      <p:ext uri="{BB962C8B-B14F-4D97-AF65-F5344CB8AC3E}">
        <p14:creationId xmlns:p14="http://schemas.microsoft.com/office/powerpoint/2010/main" val="320002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10213" y="365126"/>
            <a:ext cx="8613909" cy="907084"/>
          </a:xfrm>
          <a:prstGeom prst="rect">
            <a:avLst/>
          </a:prstGeom>
        </p:spPr>
        <p:txBody>
          <a:bodyPr anchor="ctr" anchorCtr="0">
            <a:normAutofit/>
          </a:bodyPr>
          <a:lstStyle>
            <a:lvl1pPr algn="l">
              <a:defRPr sz="2400" b="1"/>
            </a:lvl1pPr>
          </a:lstStyle>
          <a:p>
            <a:r>
              <a:rPr lang="ru-RU" dirty="0"/>
              <a:t>Образец заголовка</a:t>
            </a:r>
          </a:p>
        </p:txBody>
      </p:sp>
      <p:sp>
        <p:nvSpPr>
          <p:cNvPr id="6" name="Номер слайда 4"/>
          <p:cNvSpPr>
            <a:spLocks noGrp="1"/>
          </p:cNvSpPr>
          <p:nvPr>
            <p:ph type="sldNum" sz="quarter" idx="4"/>
          </p:nvPr>
        </p:nvSpPr>
        <p:spPr>
          <a:xfrm>
            <a:off x="898828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0A729-3F28-4ECB-8B85-A664232F1674}" type="slidenum">
              <a:rPr lang="ru-RU" smtClean="0"/>
              <a:t>‹#›</a:t>
            </a:fld>
            <a:endParaRPr lang="ru-RU"/>
          </a:p>
        </p:txBody>
      </p:sp>
    </p:spTree>
    <p:extLst>
      <p:ext uri="{BB962C8B-B14F-4D97-AF65-F5344CB8AC3E}">
        <p14:creationId xmlns:p14="http://schemas.microsoft.com/office/powerpoint/2010/main" val="954888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Спасибо за внимани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Заголовок 1"/>
          <p:cNvSpPr>
            <a:spLocks noGrp="1"/>
          </p:cNvSpPr>
          <p:nvPr>
            <p:ph type="ctrTitle" hasCustomPrompt="1"/>
          </p:nvPr>
        </p:nvSpPr>
        <p:spPr>
          <a:xfrm>
            <a:off x="520146" y="2276059"/>
            <a:ext cx="8226289" cy="2107096"/>
          </a:xfrm>
          <a:prstGeom prst="rect">
            <a:avLst/>
          </a:prstGeom>
        </p:spPr>
        <p:txBody>
          <a:bodyPr anchor="b">
            <a:normAutofit/>
          </a:bodyPr>
          <a:lstStyle>
            <a:lvl1pPr algn="l">
              <a:defRPr sz="4600" b="1" baseline="0">
                <a:latin typeface="Arial" panose="020B0604020202020204" pitchFamily="34" charset="0"/>
                <a:cs typeface="Arial" panose="020B0604020202020204" pitchFamily="34" charset="0"/>
              </a:defRPr>
            </a:lvl1pPr>
          </a:lstStyle>
          <a:p>
            <a:r>
              <a:rPr lang="ru-RU" dirty="0"/>
              <a:t>Спасибо</a:t>
            </a:r>
            <a:br>
              <a:rPr lang="ru-RU" dirty="0"/>
            </a:br>
            <a:r>
              <a:rPr lang="ru-RU" dirty="0"/>
              <a:t>за внимание</a:t>
            </a:r>
          </a:p>
        </p:txBody>
      </p:sp>
      <p:sp>
        <p:nvSpPr>
          <p:cNvPr id="6" name="Подзаголовок 2"/>
          <p:cNvSpPr>
            <a:spLocks noGrp="1"/>
          </p:cNvSpPr>
          <p:nvPr>
            <p:ph type="subTitle" idx="1" hasCustomPrompt="1"/>
          </p:nvPr>
        </p:nvSpPr>
        <p:spPr>
          <a:xfrm>
            <a:off x="520146" y="4672340"/>
            <a:ext cx="7938052" cy="278313"/>
          </a:xfrm>
          <a:prstGeom prst="rect">
            <a:avLst/>
          </a:prstGeom>
        </p:spPr>
        <p:txBody>
          <a:bodyPr>
            <a:normAutofit/>
          </a:bodyPr>
          <a:lstStyle>
            <a:lvl1pPr marL="0" indent="0" algn="l">
              <a:buNone/>
              <a:defRPr sz="1400" b="1"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Фамилия Имя Отчество</a:t>
            </a:r>
          </a:p>
        </p:txBody>
      </p:sp>
      <p:sp>
        <p:nvSpPr>
          <p:cNvPr id="10" name="Текст 23"/>
          <p:cNvSpPr>
            <a:spLocks noGrp="1"/>
          </p:cNvSpPr>
          <p:nvPr>
            <p:ph type="body" sz="quarter" idx="11" hasCustomPrompt="1"/>
          </p:nvPr>
        </p:nvSpPr>
        <p:spPr>
          <a:xfrm>
            <a:off x="520146" y="5018004"/>
            <a:ext cx="5453271" cy="666553"/>
          </a:xfrm>
          <a:prstGeom prst="rect">
            <a:avLst/>
          </a:prstGeom>
        </p:spPr>
        <p:txBody>
          <a:bodyPr/>
          <a:lstStyle>
            <a:lvl1pPr marL="0" indent="0">
              <a:buNone/>
              <a:defRPr sz="1400">
                <a:latin typeface="Arial" panose="020B0604020202020204" pitchFamily="34" charset="0"/>
                <a:cs typeface="Arial" panose="020B0604020202020204" pitchFamily="34" charset="0"/>
              </a:defRPr>
            </a:lvl1pPr>
          </a:lstStyle>
          <a:p>
            <a:pPr lvl="0"/>
            <a:r>
              <a:rPr lang="ru-RU" dirty="0"/>
              <a:t>Должность</a:t>
            </a:r>
          </a:p>
        </p:txBody>
      </p:sp>
      <p:sp>
        <p:nvSpPr>
          <p:cNvPr id="12" name="Текст 11"/>
          <p:cNvSpPr>
            <a:spLocks noGrp="1"/>
          </p:cNvSpPr>
          <p:nvPr>
            <p:ph type="body" sz="quarter" idx="12" hasCustomPrompt="1"/>
          </p:nvPr>
        </p:nvSpPr>
        <p:spPr>
          <a:xfrm>
            <a:off x="520146" y="5722090"/>
            <a:ext cx="5453271" cy="529611"/>
          </a:xfrm>
          <a:prstGeom prst="rect">
            <a:avLst/>
          </a:prstGeom>
        </p:spPr>
        <p:txBody>
          <a:bodyPr/>
          <a:lstStyle>
            <a:lvl1pPr marL="0" indent="0">
              <a:buNone/>
              <a:defRPr sz="1200">
                <a:latin typeface="Arial" panose="020B0604020202020204" pitchFamily="34" charset="0"/>
                <a:cs typeface="Arial" panose="020B0604020202020204" pitchFamily="34" charset="0"/>
              </a:defRPr>
            </a:lvl1pPr>
          </a:lstStyle>
          <a:p>
            <a:pPr lvl="0"/>
            <a:r>
              <a:rPr lang="ru-RU" dirty="0"/>
              <a:t>Контактная информация</a:t>
            </a:r>
          </a:p>
        </p:txBody>
      </p:sp>
      <p:sp>
        <p:nvSpPr>
          <p:cNvPr id="17" name="Текст 16"/>
          <p:cNvSpPr>
            <a:spLocks noGrp="1"/>
          </p:cNvSpPr>
          <p:nvPr>
            <p:ph type="body" sz="quarter" idx="13" hasCustomPrompt="1"/>
          </p:nvPr>
        </p:nvSpPr>
        <p:spPr>
          <a:xfrm>
            <a:off x="520146" y="6289234"/>
            <a:ext cx="3107637" cy="399801"/>
          </a:xfrm>
          <a:prstGeom prst="rect">
            <a:avLst/>
          </a:prstGeom>
        </p:spPr>
        <p:txBody>
          <a:bodyPr/>
          <a:lstStyle>
            <a:lvl1pPr marL="0" indent="0">
              <a:buNone/>
              <a:defRPr sz="1200" b="1">
                <a:latin typeface="Arial" panose="020B0604020202020204" pitchFamily="34" charset="0"/>
                <a:cs typeface="Arial" panose="020B0604020202020204" pitchFamily="34" charset="0"/>
              </a:defRPr>
            </a:lvl1pPr>
          </a:lstStyle>
          <a:p>
            <a:pPr lvl="0"/>
            <a:r>
              <a:rPr lang="ru-RU" dirty="0"/>
              <a:t>Дата</a:t>
            </a:r>
          </a:p>
        </p:txBody>
      </p:sp>
      <p:sp>
        <p:nvSpPr>
          <p:cNvPr id="8" name="Номер слайда 4"/>
          <p:cNvSpPr>
            <a:spLocks noGrp="1"/>
          </p:cNvSpPr>
          <p:nvPr>
            <p:ph type="sldNum" sz="quarter" idx="4"/>
          </p:nvPr>
        </p:nvSpPr>
        <p:spPr>
          <a:xfrm>
            <a:off x="898828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0A729-3F28-4ECB-8B85-A664232F1674}" type="slidenum">
              <a:rPr lang="ru-RU" smtClean="0"/>
              <a:t>‹#›</a:t>
            </a:fld>
            <a:endParaRPr lang="ru-RU" dirty="0"/>
          </a:p>
        </p:txBody>
      </p:sp>
    </p:spTree>
    <p:extLst>
      <p:ext uri="{BB962C8B-B14F-4D97-AF65-F5344CB8AC3E}">
        <p14:creationId xmlns:p14="http://schemas.microsoft.com/office/powerpoint/2010/main" val="1333380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4"/>
          </p:nvPr>
        </p:nvSpPr>
        <p:spPr>
          <a:xfrm>
            <a:off x="898828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0A729-3F28-4ECB-8B85-A664232F1674}" type="slidenum">
              <a:rPr lang="ru-RU" smtClean="0"/>
              <a:t>‹#›</a:t>
            </a:fld>
            <a:endParaRPr lang="ru-RU"/>
          </a:p>
        </p:txBody>
      </p:sp>
    </p:spTree>
    <p:extLst>
      <p:ext uri="{BB962C8B-B14F-4D97-AF65-F5344CB8AC3E}">
        <p14:creationId xmlns:p14="http://schemas.microsoft.com/office/powerpoint/2010/main" val="402135472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 id="2147483682" r:id="rId4"/>
    <p:sldLayoutId id="2147483683" r:id="rId5"/>
    <p:sldLayoutId id="2147483687" r:id="rId6"/>
    <p:sldLayoutId id="2147483686" r:id="rId7"/>
    <p:sldLayoutId id="2147483688" r:id="rId8"/>
    <p:sldLayoutId id="2147483684"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pyContent1">
            <a:extLst>
              <a:ext uri="{FF2B5EF4-FFF2-40B4-BE49-F238E27FC236}">
                <a16:creationId xmlns:a16="http://schemas.microsoft.com/office/drawing/2014/main" id="{B0BCA81C-BA55-4FC0-B7C7-83658C6E9CF3}"/>
              </a:ext>
            </a:extLst>
          </p:cNvPr>
          <p:cNvSpPr>
            <a:spLocks noGrp="1" noChangeArrowheads="1"/>
          </p:cNvSpPr>
          <p:nvPr>
            <p:ph type="ctrTitle"/>
          </p:nvPr>
        </p:nvSpPr>
        <p:spPr bwMode="auto">
          <a:xfrm>
            <a:off x="520146" y="1739344"/>
            <a:ext cx="8226289" cy="2527855"/>
          </a:xfrm>
          <a:prstGeom prst="rect">
            <a:avLst/>
          </a:prstGeom>
          <a:noFill/>
          <a:ln w="9525">
            <a:noFill/>
            <a:miter lim="800000"/>
            <a:headEnd/>
            <a:tailEnd/>
          </a:ln>
        </p:spPr>
        <p:txBody>
          <a:bodyPr lIns="0" tIns="0" rIns="0" bIns="0" anchor="ctr">
            <a:normAutofit/>
          </a:bodyPr>
          <a:lstStyle/>
          <a:p>
            <a:pPr algn="ctr" eaLnBrk="0" hangingPunct="0">
              <a:defRPr/>
            </a:pPr>
            <a:r>
              <a:rPr lang="en-US" sz="2400" dirty="0">
                <a:solidFill>
                  <a:schemeClr val="accent1">
                    <a:lumMod val="75000"/>
                  </a:schemeClr>
                </a:solidFill>
                <a:latin typeface="Times New Roman" pitchFamily="18" charset="0"/>
                <a:cs typeface="Times New Roman" pitchFamily="18" charset="0"/>
              </a:rPr>
              <a:t>PARTICIPATION OF JSC NIIEFA IN THE CREATION OF SUPERCONDUCTING CYCLOTRON FOR PROTON THERAPY MSC-230</a:t>
            </a:r>
            <a:r>
              <a:rPr lang="en-US" sz="1800" b="1" dirty="0">
                <a:effectLst/>
                <a:latin typeface="Times New Roman" panose="02020603050405020304" pitchFamily="18" charset="0"/>
                <a:ea typeface="Times New Roman" panose="02020603050405020304" pitchFamily="18" charset="0"/>
              </a:rPr>
              <a:t/>
            </a:r>
            <a:br>
              <a:rPr lang="en-US" sz="1800" b="1" dirty="0">
                <a:effectLst/>
                <a:latin typeface="Times New Roman" panose="02020603050405020304" pitchFamily="18" charset="0"/>
                <a:ea typeface="Times New Roman" panose="02020603050405020304" pitchFamily="18" charset="0"/>
              </a:rPr>
            </a:br>
            <a:endParaRPr lang="ru-RU" sz="2600" b="1" i="1" cap="small" dirty="0"/>
          </a:p>
          <a:p>
            <a:pPr algn="ctr"/>
            <a:r>
              <a:rPr lang="ru-RU" dirty="0"/>
              <a:t/>
            </a:r>
            <a:br>
              <a:rPr lang="ru-RU" dirty="0"/>
            </a:br>
            <a:r>
              <a:rPr lang="fr-FR" sz="2000" b="0" dirty="0">
                <a:solidFill>
                  <a:srgbClr val="002060"/>
                </a:solidFill>
                <a:latin typeface="+mj-lt"/>
              </a:rPr>
              <a:t/>
            </a:r>
            <a:br>
              <a:rPr lang="fr-FR" sz="2000" b="0" dirty="0">
                <a:solidFill>
                  <a:srgbClr val="002060"/>
                </a:solidFill>
                <a:latin typeface="+mj-lt"/>
              </a:rPr>
            </a:br>
            <a:r>
              <a:rPr lang="en-US" sz="1800" dirty="0">
                <a:solidFill>
                  <a:srgbClr val="000000"/>
                </a:solidFill>
                <a:effectLst/>
                <a:latin typeface="+mj-lt"/>
                <a:ea typeface="Times New Roman" panose="02020603050405020304" pitchFamily="18" charset="0"/>
              </a:rPr>
              <a:t>JSC «NIIEFA</a:t>
            </a:r>
            <a:r>
              <a:rPr lang="en-US" sz="1800" dirty="0" smtClean="0">
                <a:solidFill>
                  <a:srgbClr val="000000"/>
                </a:solidFill>
                <a:effectLst/>
                <a:latin typeface="+mj-lt"/>
                <a:ea typeface="Times New Roman" panose="02020603050405020304" pitchFamily="18" charset="0"/>
              </a:rPr>
              <a:t>», </a:t>
            </a:r>
            <a:r>
              <a:rPr lang="en-US" sz="1800" dirty="0">
                <a:solidFill>
                  <a:srgbClr val="000000"/>
                </a:solidFill>
                <a:effectLst/>
                <a:latin typeface="+mj-lt"/>
                <a:ea typeface="Times New Roman" panose="02020603050405020304" pitchFamily="18" charset="0"/>
              </a:rPr>
              <a:t>St. Petersburg, Russia</a:t>
            </a:r>
            <a:endParaRPr lang="ru-RU" sz="2000" b="0" dirty="0">
              <a:solidFill>
                <a:srgbClr val="002060"/>
              </a:solidFill>
              <a:latin typeface="+mj-lt"/>
            </a:endParaRPr>
          </a:p>
          <a:p>
            <a:pPr algn="ctr" eaLnBrk="0" hangingPunct="0">
              <a:defRPr/>
            </a:pPr>
            <a:endParaRPr lang="ru-RU" sz="2600" b="1" i="1" dirty="0">
              <a:solidFill>
                <a:schemeClr val="tx2"/>
              </a:solidFill>
            </a:endParaRPr>
          </a:p>
        </p:txBody>
      </p:sp>
      <p:sp>
        <p:nvSpPr>
          <p:cNvPr id="3" name="Подзаголовок 2"/>
          <p:cNvSpPr>
            <a:spLocks noGrp="1"/>
          </p:cNvSpPr>
          <p:nvPr>
            <p:ph type="subTitle" idx="1"/>
          </p:nvPr>
        </p:nvSpPr>
        <p:spPr/>
        <p:txBody>
          <a:bodyPr>
            <a:noAutofit/>
          </a:bodyPr>
          <a:lstStyle/>
          <a:p>
            <a:r>
              <a:rPr lang="en-US" sz="1600" b="0" dirty="0"/>
              <a:t>Speaker – Smirnov Kirill</a:t>
            </a:r>
            <a:endParaRPr lang="ru-RU" sz="1600" b="0" dirty="0"/>
          </a:p>
        </p:txBody>
      </p:sp>
    </p:spTree>
    <p:extLst>
      <p:ext uri="{BB962C8B-B14F-4D97-AF65-F5344CB8AC3E}">
        <p14:creationId xmlns:p14="http://schemas.microsoft.com/office/powerpoint/2010/main" val="2735668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874" y="321616"/>
            <a:ext cx="8613909" cy="907084"/>
          </a:xfrm>
        </p:spPr>
        <p:txBody>
          <a:bodyPr/>
          <a:lstStyle/>
          <a:p>
            <a:pPr algn="ctr"/>
            <a:r>
              <a:rPr lang="en-US" i="1" dirty="0">
                <a:solidFill>
                  <a:schemeClr val="accent1">
                    <a:lumMod val="75000"/>
                  </a:schemeClr>
                </a:solidFill>
              </a:rPr>
              <a:t>Magnetic core, main parts</a:t>
            </a:r>
            <a:endParaRPr lang="ru-RU" i="1" dirty="0">
              <a:solidFill>
                <a:schemeClr val="accent1">
                  <a:lumMod val="75000"/>
                </a:schemeClr>
              </a:solidFill>
            </a:endParaRPr>
          </a:p>
        </p:txBody>
      </p:sp>
      <p:sp>
        <p:nvSpPr>
          <p:cNvPr id="5" name="Номер слайда 4"/>
          <p:cNvSpPr>
            <a:spLocks noGrp="1"/>
          </p:cNvSpPr>
          <p:nvPr>
            <p:ph type="sldNum" sz="quarter" idx="4"/>
          </p:nvPr>
        </p:nvSpPr>
        <p:spPr/>
        <p:txBody>
          <a:bodyPr/>
          <a:lstStyle/>
          <a:p>
            <a:fld id="{15F0A729-3F28-4ECB-8B85-A664232F1674}" type="slidenum">
              <a:rPr lang="ru-RU" smtClean="0"/>
              <a:pPr/>
              <a:t>10</a:t>
            </a:fld>
            <a:endParaRPr lang="ru-RU"/>
          </a:p>
        </p:txBody>
      </p:sp>
      <p:sp>
        <p:nvSpPr>
          <p:cNvPr id="4" name="TextBox 3"/>
          <p:cNvSpPr txBox="1"/>
          <p:nvPr/>
        </p:nvSpPr>
        <p:spPr>
          <a:xfrm>
            <a:off x="2976120" y="5813282"/>
            <a:ext cx="1505540" cy="369332"/>
          </a:xfrm>
          <a:prstGeom prst="rect">
            <a:avLst/>
          </a:prstGeom>
          <a:noFill/>
        </p:spPr>
        <p:txBody>
          <a:bodyPr wrap="none" rtlCol="0">
            <a:spAutoFit/>
          </a:bodyPr>
          <a:lstStyle/>
          <a:p>
            <a:r>
              <a:rPr lang="en-US" dirty="0" smtClean="0"/>
              <a:t>Fig</a:t>
            </a:r>
            <a:r>
              <a:rPr lang="ru-RU" dirty="0" smtClean="0"/>
              <a:t>.7 </a:t>
            </a:r>
            <a:r>
              <a:rPr lang="en-US" dirty="0" smtClean="0"/>
              <a:t>sectors</a:t>
            </a:r>
            <a:endParaRPr lang="ru-RU" dirty="0"/>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4205" t="3754" r="10256" b="5546"/>
          <a:stretch/>
        </p:blipFill>
        <p:spPr>
          <a:xfrm>
            <a:off x="0" y="1161288"/>
            <a:ext cx="7626097" cy="4489704"/>
          </a:xfrm>
          <a:prstGeom prst="rect">
            <a:avLst/>
          </a:prstGeom>
        </p:spPr>
      </p:pic>
    </p:spTree>
    <p:extLst>
      <p:ext uri="{BB962C8B-B14F-4D97-AF65-F5344CB8AC3E}">
        <p14:creationId xmlns:p14="http://schemas.microsoft.com/office/powerpoint/2010/main" val="2702728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874" y="321616"/>
            <a:ext cx="8613909" cy="907084"/>
          </a:xfrm>
        </p:spPr>
        <p:txBody>
          <a:bodyPr/>
          <a:lstStyle/>
          <a:p>
            <a:pPr algn="ctr"/>
            <a:r>
              <a:rPr lang="en-US" i="1" dirty="0">
                <a:solidFill>
                  <a:schemeClr val="accent1">
                    <a:lumMod val="75000"/>
                  </a:schemeClr>
                </a:solidFill>
              </a:rPr>
              <a:t>Magnetic core, main parts</a:t>
            </a:r>
            <a:endParaRPr lang="ru-RU" i="1" dirty="0">
              <a:solidFill>
                <a:schemeClr val="accent1">
                  <a:lumMod val="75000"/>
                </a:schemeClr>
              </a:solidFill>
            </a:endParaRPr>
          </a:p>
        </p:txBody>
      </p:sp>
      <p:sp>
        <p:nvSpPr>
          <p:cNvPr id="5" name="Номер слайда 4"/>
          <p:cNvSpPr>
            <a:spLocks noGrp="1"/>
          </p:cNvSpPr>
          <p:nvPr>
            <p:ph type="sldNum" sz="quarter" idx="4"/>
          </p:nvPr>
        </p:nvSpPr>
        <p:spPr/>
        <p:txBody>
          <a:bodyPr/>
          <a:lstStyle/>
          <a:p>
            <a:fld id="{15F0A729-3F28-4ECB-8B85-A664232F1674}" type="slidenum">
              <a:rPr lang="ru-RU" smtClean="0"/>
              <a:pPr/>
              <a:t>11</a:t>
            </a:fld>
            <a:endParaRPr lang="ru-RU"/>
          </a:p>
        </p:txBody>
      </p:sp>
      <p:sp>
        <p:nvSpPr>
          <p:cNvPr id="4" name="TextBox 3"/>
          <p:cNvSpPr txBox="1"/>
          <p:nvPr/>
        </p:nvSpPr>
        <p:spPr>
          <a:xfrm>
            <a:off x="2976120" y="5813282"/>
            <a:ext cx="2198038" cy="369332"/>
          </a:xfrm>
          <a:prstGeom prst="rect">
            <a:avLst/>
          </a:prstGeom>
          <a:noFill/>
        </p:spPr>
        <p:txBody>
          <a:bodyPr wrap="none" rtlCol="0">
            <a:spAutoFit/>
          </a:bodyPr>
          <a:lstStyle/>
          <a:p>
            <a:r>
              <a:rPr lang="en-US" dirty="0" smtClean="0"/>
              <a:t>Fig</a:t>
            </a:r>
            <a:r>
              <a:rPr lang="ru-RU" dirty="0" smtClean="0"/>
              <a:t>.8 </a:t>
            </a:r>
            <a:r>
              <a:rPr lang="en-US" dirty="0" smtClean="0"/>
              <a:t>sector overlay</a:t>
            </a:r>
            <a:endParaRPr lang="ru-RU" dirty="0"/>
          </a:p>
        </p:txBody>
      </p:sp>
      <p:sp>
        <p:nvSpPr>
          <p:cNvPr id="7" name="TextBox 6"/>
          <p:cNvSpPr txBox="1"/>
          <p:nvPr/>
        </p:nvSpPr>
        <p:spPr>
          <a:xfrm>
            <a:off x="8129017" y="1546554"/>
            <a:ext cx="3941064" cy="3477875"/>
          </a:xfrm>
          <a:prstGeom prst="rect">
            <a:avLst/>
          </a:prstGeom>
          <a:noFill/>
        </p:spPr>
        <p:txBody>
          <a:bodyPr wrap="square" rtlCol="0">
            <a:spAutoFit/>
          </a:bodyPr>
          <a:lstStyle/>
          <a:p>
            <a:pPr algn="just">
              <a:spcAft>
                <a:spcPts val="1200"/>
              </a:spcAft>
              <a:buFont typeface="Arial" pitchFamily="34" charset="0"/>
              <a:buChar char="―"/>
            </a:pPr>
            <a:r>
              <a:rPr lang="ru-RU" dirty="0">
                <a:solidFill>
                  <a:schemeClr val="accent1">
                    <a:lumMod val="75000"/>
                  </a:schemeClr>
                </a:solidFill>
              </a:rPr>
              <a:t> </a:t>
            </a:r>
            <a:r>
              <a:rPr lang="en-US" i="1" dirty="0" smtClean="0">
                <a:solidFill>
                  <a:schemeClr val="accent1">
                    <a:lumMod val="75000"/>
                  </a:schemeClr>
                </a:solidFill>
              </a:rPr>
              <a:t>On the each sector attached 100 mm solid overlay</a:t>
            </a:r>
            <a:r>
              <a:rPr lang="ru-RU" i="1" dirty="0" smtClean="0">
                <a:solidFill>
                  <a:schemeClr val="accent1">
                    <a:lumMod val="75000"/>
                  </a:schemeClr>
                </a:solidFill>
              </a:rPr>
              <a:t>;</a:t>
            </a:r>
          </a:p>
          <a:p>
            <a:pPr algn="just">
              <a:spcAft>
                <a:spcPts val="1200"/>
              </a:spcAft>
              <a:buFont typeface="Arial" pitchFamily="34" charset="0"/>
              <a:buChar char="―"/>
            </a:pPr>
            <a:r>
              <a:rPr lang="ru-RU" i="1" dirty="0">
                <a:solidFill>
                  <a:schemeClr val="accent1">
                    <a:lumMod val="75000"/>
                  </a:schemeClr>
                </a:solidFill>
              </a:rPr>
              <a:t> </a:t>
            </a:r>
            <a:r>
              <a:rPr lang="en-US" i="1" dirty="0" smtClean="0">
                <a:solidFill>
                  <a:schemeClr val="accent1">
                    <a:lumMod val="75000"/>
                  </a:schemeClr>
                </a:solidFill>
              </a:rPr>
              <a:t>By modifying the shape of overlay, the cyclotron magnetic field will be formed</a:t>
            </a:r>
            <a:r>
              <a:rPr lang="ru-RU" i="1" dirty="0" smtClean="0">
                <a:solidFill>
                  <a:schemeClr val="accent1">
                    <a:lumMod val="75000"/>
                  </a:schemeClr>
                </a:solidFill>
              </a:rPr>
              <a:t>;</a:t>
            </a:r>
          </a:p>
          <a:p>
            <a:pPr algn="just">
              <a:spcAft>
                <a:spcPts val="1200"/>
              </a:spcAft>
              <a:buFont typeface="Arial" pitchFamily="34" charset="0"/>
              <a:buChar char="―"/>
            </a:pPr>
            <a:r>
              <a:rPr lang="ru-RU" i="1" dirty="0">
                <a:solidFill>
                  <a:schemeClr val="accent1">
                    <a:lumMod val="75000"/>
                  </a:schemeClr>
                </a:solidFill>
              </a:rPr>
              <a:t> </a:t>
            </a:r>
            <a:r>
              <a:rPr lang="en-US" i="1" dirty="0" smtClean="0">
                <a:solidFill>
                  <a:schemeClr val="accent1">
                    <a:lumMod val="75000"/>
                  </a:schemeClr>
                </a:solidFill>
              </a:rPr>
              <a:t>All sectors and overlays are also pinned</a:t>
            </a:r>
            <a:r>
              <a:rPr lang="ru-RU" i="1" dirty="0" smtClean="0">
                <a:solidFill>
                  <a:schemeClr val="accent1">
                    <a:lumMod val="75000"/>
                  </a:schemeClr>
                </a:solidFill>
              </a:rPr>
              <a:t>;</a:t>
            </a:r>
          </a:p>
          <a:p>
            <a:pPr algn="just">
              <a:spcAft>
                <a:spcPts val="1200"/>
              </a:spcAft>
              <a:buFont typeface="Arial" pitchFamily="34" charset="0"/>
              <a:buChar char="―"/>
            </a:pPr>
            <a:r>
              <a:rPr lang="en-US" i="1" dirty="0" smtClean="0">
                <a:solidFill>
                  <a:schemeClr val="accent1">
                    <a:lumMod val="75000"/>
                  </a:schemeClr>
                </a:solidFill>
              </a:rPr>
              <a:t> All holes for fasteners are closed with plugs made of steel 10.</a:t>
            </a:r>
            <a:endParaRPr lang="ru-RU" i="1" dirty="0" smtClean="0">
              <a:solidFill>
                <a:schemeClr val="accent1">
                  <a:lumMod val="75000"/>
                </a:schemeClr>
              </a:solidFill>
            </a:endParaRPr>
          </a:p>
          <a:p>
            <a:pPr algn="just">
              <a:spcAft>
                <a:spcPts val="1200"/>
              </a:spcAft>
              <a:buFont typeface="Arial" pitchFamily="34" charset="0"/>
              <a:buChar char="―"/>
            </a:pPr>
            <a:endParaRPr lang="en-US" i="1" dirty="0">
              <a:solidFill>
                <a:schemeClr val="accent1">
                  <a:lumMod val="75000"/>
                </a:schemeClr>
              </a:solidFill>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88" y="1267399"/>
            <a:ext cx="7801857" cy="3854550"/>
          </a:xfrm>
          <a:prstGeom prst="rect">
            <a:avLst/>
          </a:prstGeom>
        </p:spPr>
      </p:pic>
    </p:spTree>
    <p:extLst>
      <p:ext uri="{BB962C8B-B14F-4D97-AF65-F5344CB8AC3E}">
        <p14:creationId xmlns:p14="http://schemas.microsoft.com/office/powerpoint/2010/main" val="3109227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874" y="321616"/>
            <a:ext cx="8613909" cy="907084"/>
          </a:xfrm>
        </p:spPr>
        <p:txBody>
          <a:bodyPr/>
          <a:lstStyle/>
          <a:p>
            <a:pPr algn="ctr"/>
            <a:r>
              <a:rPr lang="en-US" i="1" dirty="0">
                <a:solidFill>
                  <a:schemeClr val="accent1">
                    <a:lumMod val="75000"/>
                  </a:schemeClr>
                </a:solidFill>
              </a:rPr>
              <a:t>Magnetic core, main parts</a:t>
            </a:r>
            <a:endParaRPr lang="ru-RU" i="1" dirty="0">
              <a:solidFill>
                <a:schemeClr val="accent1">
                  <a:lumMod val="75000"/>
                </a:schemeClr>
              </a:solidFill>
            </a:endParaRPr>
          </a:p>
        </p:txBody>
      </p:sp>
      <p:sp>
        <p:nvSpPr>
          <p:cNvPr id="5" name="Номер слайда 4"/>
          <p:cNvSpPr>
            <a:spLocks noGrp="1"/>
          </p:cNvSpPr>
          <p:nvPr>
            <p:ph type="sldNum" sz="quarter" idx="4"/>
          </p:nvPr>
        </p:nvSpPr>
        <p:spPr/>
        <p:txBody>
          <a:bodyPr/>
          <a:lstStyle/>
          <a:p>
            <a:fld id="{15F0A729-3F28-4ECB-8B85-A664232F1674}" type="slidenum">
              <a:rPr lang="ru-RU" smtClean="0"/>
              <a:pPr/>
              <a:t>12</a:t>
            </a:fld>
            <a:endParaRPr lang="ru-RU"/>
          </a:p>
        </p:txBody>
      </p:sp>
      <p:sp>
        <p:nvSpPr>
          <p:cNvPr id="4" name="TextBox 3"/>
          <p:cNvSpPr txBox="1"/>
          <p:nvPr/>
        </p:nvSpPr>
        <p:spPr>
          <a:xfrm>
            <a:off x="2976120" y="5813282"/>
            <a:ext cx="1954381" cy="369332"/>
          </a:xfrm>
          <a:prstGeom prst="rect">
            <a:avLst/>
          </a:prstGeom>
          <a:noFill/>
        </p:spPr>
        <p:txBody>
          <a:bodyPr wrap="none" rtlCol="0">
            <a:spAutoFit/>
          </a:bodyPr>
          <a:lstStyle/>
          <a:p>
            <a:r>
              <a:rPr lang="en-US" dirty="0" smtClean="0"/>
              <a:t>Fig</a:t>
            </a:r>
            <a:r>
              <a:rPr lang="ru-RU" dirty="0" smtClean="0"/>
              <a:t>.9 </a:t>
            </a:r>
            <a:r>
              <a:rPr lang="en-US" dirty="0" smtClean="0"/>
              <a:t>central plug</a:t>
            </a:r>
            <a:endParaRPr lang="ru-RU" dirty="0"/>
          </a:p>
        </p:txBody>
      </p:sp>
      <p:sp>
        <p:nvSpPr>
          <p:cNvPr id="7" name="TextBox 6"/>
          <p:cNvSpPr txBox="1"/>
          <p:nvPr/>
        </p:nvSpPr>
        <p:spPr>
          <a:xfrm>
            <a:off x="8129017" y="1546554"/>
            <a:ext cx="3941064" cy="923330"/>
          </a:xfrm>
          <a:prstGeom prst="rect">
            <a:avLst/>
          </a:prstGeom>
          <a:noFill/>
        </p:spPr>
        <p:txBody>
          <a:bodyPr wrap="square" rtlCol="0">
            <a:spAutoFit/>
          </a:bodyPr>
          <a:lstStyle/>
          <a:p>
            <a:pPr algn="just">
              <a:spcAft>
                <a:spcPts val="1200"/>
              </a:spcAft>
              <a:buFont typeface="Arial" pitchFamily="34" charset="0"/>
              <a:buChar char="―"/>
            </a:pPr>
            <a:r>
              <a:rPr lang="ru-RU" dirty="0">
                <a:solidFill>
                  <a:schemeClr val="accent1">
                    <a:lumMod val="75000"/>
                  </a:schemeClr>
                </a:solidFill>
              </a:rPr>
              <a:t> </a:t>
            </a:r>
            <a:r>
              <a:rPr lang="en-US" i="1" dirty="0" smtClean="0">
                <a:solidFill>
                  <a:schemeClr val="accent1">
                    <a:lumMod val="75000"/>
                  </a:schemeClr>
                </a:solidFill>
              </a:rPr>
              <a:t>In the center between sectors located the central part – rectangular plug with chamfer</a:t>
            </a:r>
            <a:r>
              <a:rPr lang="ru-RU" i="1" dirty="0" smtClean="0">
                <a:solidFill>
                  <a:schemeClr val="accent1">
                    <a:lumMod val="75000"/>
                  </a:schemeClr>
                </a:solidFill>
              </a:rPr>
              <a:t>.</a:t>
            </a:r>
            <a:endParaRPr lang="en-US" i="1" dirty="0">
              <a:solidFill>
                <a:schemeClr val="accent1">
                  <a:lumMod val="75000"/>
                </a:schemeClr>
              </a:solidFill>
            </a:endParaRPr>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9634" t="2857" r="11360" b="8112"/>
          <a:stretch/>
        </p:blipFill>
        <p:spPr>
          <a:xfrm>
            <a:off x="1124713" y="1228700"/>
            <a:ext cx="5971032" cy="4114800"/>
          </a:xfrm>
          <a:prstGeom prst="rect">
            <a:avLst/>
          </a:prstGeom>
        </p:spPr>
      </p:pic>
    </p:spTree>
    <p:extLst>
      <p:ext uri="{BB962C8B-B14F-4D97-AF65-F5344CB8AC3E}">
        <p14:creationId xmlns:p14="http://schemas.microsoft.com/office/powerpoint/2010/main" val="1295204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874" y="321616"/>
            <a:ext cx="8613909" cy="907084"/>
          </a:xfrm>
        </p:spPr>
        <p:txBody>
          <a:bodyPr/>
          <a:lstStyle/>
          <a:p>
            <a:pPr algn="ctr"/>
            <a:r>
              <a:rPr lang="en-US" i="1" dirty="0" smtClean="0">
                <a:solidFill>
                  <a:schemeClr val="accent1">
                    <a:lumMod val="75000"/>
                  </a:schemeClr>
                </a:solidFill>
              </a:rPr>
              <a:t>Resonance system</a:t>
            </a:r>
            <a:endParaRPr lang="ru-RU" i="1" dirty="0">
              <a:solidFill>
                <a:schemeClr val="accent1">
                  <a:lumMod val="75000"/>
                </a:schemeClr>
              </a:solidFill>
            </a:endParaRPr>
          </a:p>
        </p:txBody>
      </p:sp>
      <p:sp>
        <p:nvSpPr>
          <p:cNvPr id="5" name="Номер слайда 4"/>
          <p:cNvSpPr>
            <a:spLocks noGrp="1"/>
          </p:cNvSpPr>
          <p:nvPr>
            <p:ph type="sldNum" sz="quarter" idx="4"/>
          </p:nvPr>
        </p:nvSpPr>
        <p:spPr/>
        <p:txBody>
          <a:bodyPr/>
          <a:lstStyle/>
          <a:p>
            <a:fld id="{15F0A729-3F28-4ECB-8B85-A664232F1674}" type="slidenum">
              <a:rPr lang="ru-RU" smtClean="0"/>
              <a:pPr/>
              <a:t>13</a:t>
            </a:fld>
            <a:endParaRPr lang="ru-RU"/>
          </a:p>
        </p:txBody>
      </p:sp>
      <p:sp>
        <p:nvSpPr>
          <p:cNvPr id="4" name="TextBox 3"/>
          <p:cNvSpPr txBox="1"/>
          <p:nvPr/>
        </p:nvSpPr>
        <p:spPr>
          <a:xfrm>
            <a:off x="2549250" y="5749274"/>
            <a:ext cx="4429418" cy="369332"/>
          </a:xfrm>
          <a:prstGeom prst="rect">
            <a:avLst/>
          </a:prstGeom>
          <a:noFill/>
        </p:spPr>
        <p:txBody>
          <a:bodyPr wrap="none" rtlCol="0">
            <a:spAutoFit/>
          </a:bodyPr>
          <a:lstStyle/>
          <a:p>
            <a:r>
              <a:rPr lang="en-US" dirty="0" smtClean="0"/>
              <a:t>Fig</a:t>
            </a:r>
            <a:r>
              <a:rPr lang="ru-RU" dirty="0" smtClean="0"/>
              <a:t>.10 </a:t>
            </a:r>
            <a:r>
              <a:rPr lang="en-US" dirty="0" smtClean="0"/>
              <a:t>General view of resonance system</a:t>
            </a:r>
            <a:endParaRPr lang="ru-RU" dirty="0"/>
          </a:p>
        </p:txBody>
      </p:sp>
      <p:sp>
        <p:nvSpPr>
          <p:cNvPr id="7" name="TextBox 6"/>
          <p:cNvSpPr txBox="1"/>
          <p:nvPr/>
        </p:nvSpPr>
        <p:spPr>
          <a:xfrm>
            <a:off x="8129017" y="1546554"/>
            <a:ext cx="3941064" cy="2893100"/>
          </a:xfrm>
          <a:prstGeom prst="rect">
            <a:avLst/>
          </a:prstGeom>
          <a:noFill/>
        </p:spPr>
        <p:txBody>
          <a:bodyPr wrap="square" rtlCol="0">
            <a:spAutoFit/>
          </a:bodyPr>
          <a:lstStyle/>
          <a:p>
            <a:pPr algn="just">
              <a:spcAft>
                <a:spcPts val="1200"/>
              </a:spcAft>
              <a:buFont typeface="Arial" pitchFamily="34" charset="0"/>
              <a:buChar char="―"/>
            </a:pPr>
            <a:r>
              <a:rPr lang="ru-RU" dirty="0">
                <a:solidFill>
                  <a:schemeClr val="accent1">
                    <a:lumMod val="75000"/>
                  </a:schemeClr>
                </a:solidFill>
              </a:rPr>
              <a:t> </a:t>
            </a:r>
            <a:r>
              <a:rPr lang="en-US" i="1" dirty="0" smtClean="0">
                <a:solidFill>
                  <a:schemeClr val="accent1">
                    <a:lumMod val="75000"/>
                  </a:schemeClr>
                </a:solidFill>
              </a:rPr>
              <a:t>The system consists of four resonators, each of which consists of two halves symmetrical relative to the median plane</a:t>
            </a:r>
            <a:r>
              <a:rPr lang="ru-RU" i="1" dirty="0" smtClean="0">
                <a:solidFill>
                  <a:schemeClr val="accent1">
                    <a:lumMod val="75000"/>
                  </a:schemeClr>
                </a:solidFill>
              </a:rPr>
              <a:t>;</a:t>
            </a:r>
          </a:p>
          <a:p>
            <a:pPr algn="just">
              <a:spcAft>
                <a:spcPts val="1200"/>
              </a:spcAft>
              <a:buFont typeface="Arial" pitchFamily="34" charset="0"/>
              <a:buChar char="―"/>
            </a:pPr>
            <a:r>
              <a:rPr lang="en-US" i="1" dirty="0" smtClean="0">
                <a:solidFill>
                  <a:schemeClr val="accent1">
                    <a:lumMod val="75000"/>
                  </a:schemeClr>
                </a:solidFill>
              </a:rPr>
              <a:t> At the moment, two trimmers are designed to frequency adjustment  and one RF power input from the bottom of the cyclotron.</a:t>
            </a:r>
            <a:endParaRPr lang="ru-RU" i="1" dirty="0" smtClean="0">
              <a:solidFill>
                <a:schemeClr val="accent1">
                  <a:lumMod val="75000"/>
                </a:schemeClr>
              </a:solidFill>
            </a:endParaRPr>
          </a:p>
          <a:p>
            <a:pPr algn="just">
              <a:spcAft>
                <a:spcPts val="1200"/>
              </a:spcAft>
              <a:buFont typeface="Arial" pitchFamily="34" charset="0"/>
              <a:buChar char="―"/>
            </a:pPr>
            <a:endParaRPr lang="en-US" i="1" dirty="0">
              <a:solidFill>
                <a:schemeClr val="accent1">
                  <a:lumMod val="75000"/>
                </a:schemeClr>
              </a:solidFill>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1554"/>
            <a:ext cx="8129017" cy="4502990"/>
          </a:xfrm>
          <a:prstGeom prst="rect">
            <a:avLst/>
          </a:prstGeom>
        </p:spPr>
      </p:pic>
    </p:spTree>
    <p:extLst>
      <p:ext uri="{BB962C8B-B14F-4D97-AF65-F5344CB8AC3E}">
        <p14:creationId xmlns:p14="http://schemas.microsoft.com/office/powerpoint/2010/main" val="3390431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874" y="321616"/>
            <a:ext cx="8613909" cy="907084"/>
          </a:xfrm>
        </p:spPr>
        <p:txBody>
          <a:bodyPr/>
          <a:lstStyle/>
          <a:p>
            <a:pPr algn="ctr"/>
            <a:r>
              <a:rPr lang="en-US" i="1" dirty="0" smtClean="0">
                <a:solidFill>
                  <a:schemeClr val="accent1">
                    <a:lumMod val="75000"/>
                  </a:schemeClr>
                </a:solidFill>
              </a:rPr>
              <a:t>Resonance system</a:t>
            </a:r>
            <a:endParaRPr lang="ru-RU" i="1" dirty="0">
              <a:solidFill>
                <a:schemeClr val="accent1">
                  <a:lumMod val="75000"/>
                </a:schemeClr>
              </a:solidFill>
            </a:endParaRPr>
          </a:p>
        </p:txBody>
      </p:sp>
      <p:sp>
        <p:nvSpPr>
          <p:cNvPr id="5" name="Номер слайда 4"/>
          <p:cNvSpPr>
            <a:spLocks noGrp="1"/>
          </p:cNvSpPr>
          <p:nvPr>
            <p:ph type="sldNum" sz="quarter" idx="4"/>
          </p:nvPr>
        </p:nvSpPr>
        <p:spPr/>
        <p:txBody>
          <a:bodyPr/>
          <a:lstStyle/>
          <a:p>
            <a:fld id="{15F0A729-3F28-4ECB-8B85-A664232F1674}" type="slidenum">
              <a:rPr lang="ru-RU" smtClean="0"/>
              <a:pPr/>
              <a:t>14</a:t>
            </a:fld>
            <a:endParaRPr lang="ru-RU"/>
          </a:p>
        </p:txBody>
      </p:sp>
      <p:sp>
        <p:nvSpPr>
          <p:cNvPr id="4" name="TextBox 3"/>
          <p:cNvSpPr txBox="1"/>
          <p:nvPr/>
        </p:nvSpPr>
        <p:spPr>
          <a:xfrm>
            <a:off x="1078992" y="5749274"/>
            <a:ext cx="6345936" cy="369332"/>
          </a:xfrm>
          <a:prstGeom prst="rect">
            <a:avLst/>
          </a:prstGeom>
          <a:noFill/>
        </p:spPr>
        <p:txBody>
          <a:bodyPr wrap="square" rtlCol="0">
            <a:spAutoFit/>
          </a:bodyPr>
          <a:lstStyle/>
          <a:p>
            <a:pPr algn="ctr"/>
            <a:r>
              <a:rPr lang="en-US" dirty="0" smtClean="0"/>
              <a:t>Fig</a:t>
            </a:r>
            <a:r>
              <a:rPr lang="ru-RU" dirty="0" smtClean="0"/>
              <a:t>.11 </a:t>
            </a:r>
            <a:r>
              <a:rPr lang="en-US" dirty="0" smtClean="0"/>
              <a:t>Resonance system in magnetic core and cryostat</a:t>
            </a:r>
            <a:endParaRPr lang="ru-RU" dirty="0"/>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4556" t="4070" r="7878" b="7279"/>
          <a:stretch/>
        </p:blipFill>
        <p:spPr>
          <a:xfrm>
            <a:off x="722376" y="1038229"/>
            <a:ext cx="6830568" cy="4711045"/>
          </a:xfrm>
          <a:prstGeom prst="rect">
            <a:avLst/>
          </a:prstGeom>
        </p:spPr>
      </p:pic>
    </p:spTree>
    <p:extLst>
      <p:ext uri="{BB962C8B-B14F-4D97-AF65-F5344CB8AC3E}">
        <p14:creationId xmlns:p14="http://schemas.microsoft.com/office/powerpoint/2010/main" val="925960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874" y="321616"/>
            <a:ext cx="8613909" cy="907084"/>
          </a:xfrm>
        </p:spPr>
        <p:txBody>
          <a:bodyPr/>
          <a:lstStyle/>
          <a:p>
            <a:pPr algn="ctr"/>
            <a:r>
              <a:rPr lang="en-US" i="1" dirty="0">
                <a:solidFill>
                  <a:schemeClr val="accent1">
                    <a:lumMod val="75000"/>
                  </a:schemeClr>
                </a:solidFill>
              </a:rPr>
              <a:t>Resonance system</a:t>
            </a:r>
            <a:endParaRPr lang="ru-RU" i="1" dirty="0">
              <a:solidFill>
                <a:schemeClr val="accent1">
                  <a:lumMod val="75000"/>
                </a:schemeClr>
              </a:solidFill>
            </a:endParaRPr>
          </a:p>
        </p:txBody>
      </p:sp>
      <p:sp>
        <p:nvSpPr>
          <p:cNvPr id="5" name="Номер слайда 4"/>
          <p:cNvSpPr>
            <a:spLocks noGrp="1"/>
          </p:cNvSpPr>
          <p:nvPr>
            <p:ph type="sldNum" sz="quarter" idx="4"/>
          </p:nvPr>
        </p:nvSpPr>
        <p:spPr/>
        <p:txBody>
          <a:bodyPr/>
          <a:lstStyle/>
          <a:p>
            <a:fld id="{15F0A729-3F28-4ECB-8B85-A664232F1674}" type="slidenum">
              <a:rPr lang="ru-RU" smtClean="0"/>
              <a:pPr/>
              <a:t>15</a:t>
            </a:fld>
            <a:endParaRPr lang="ru-RU"/>
          </a:p>
        </p:txBody>
      </p:sp>
      <p:sp>
        <p:nvSpPr>
          <p:cNvPr id="4" name="TextBox 3"/>
          <p:cNvSpPr txBox="1"/>
          <p:nvPr/>
        </p:nvSpPr>
        <p:spPr>
          <a:xfrm>
            <a:off x="1078992" y="5749274"/>
            <a:ext cx="6345936" cy="369332"/>
          </a:xfrm>
          <a:prstGeom prst="rect">
            <a:avLst/>
          </a:prstGeom>
          <a:noFill/>
        </p:spPr>
        <p:txBody>
          <a:bodyPr wrap="square" rtlCol="0">
            <a:spAutoFit/>
          </a:bodyPr>
          <a:lstStyle/>
          <a:p>
            <a:pPr algn="ctr"/>
            <a:r>
              <a:rPr lang="en-US" dirty="0" smtClean="0"/>
              <a:t>Fig</a:t>
            </a:r>
            <a:r>
              <a:rPr lang="ru-RU" dirty="0" smtClean="0"/>
              <a:t>.12 </a:t>
            </a:r>
            <a:r>
              <a:rPr lang="en-US" dirty="0" smtClean="0"/>
              <a:t>half of the resonator</a:t>
            </a:r>
            <a:endParaRPr lang="ru-RU" dirty="0"/>
          </a:p>
        </p:txBody>
      </p:sp>
      <p:sp>
        <p:nvSpPr>
          <p:cNvPr id="7" name="TextBox 6"/>
          <p:cNvSpPr txBox="1"/>
          <p:nvPr/>
        </p:nvSpPr>
        <p:spPr>
          <a:xfrm>
            <a:off x="8540495" y="1546554"/>
            <a:ext cx="3529585" cy="2893100"/>
          </a:xfrm>
          <a:prstGeom prst="rect">
            <a:avLst/>
          </a:prstGeom>
          <a:noFill/>
        </p:spPr>
        <p:txBody>
          <a:bodyPr wrap="square" rtlCol="0">
            <a:spAutoFit/>
          </a:bodyPr>
          <a:lstStyle/>
          <a:p>
            <a:pPr algn="just">
              <a:spcAft>
                <a:spcPts val="1200"/>
              </a:spcAft>
              <a:buFont typeface="Arial" pitchFamily="34" charset="0"/>
              <a:buChar char="―"/>
            </a:pPr>
            <a:r>
              <a:rPr lang="ru-RU" dirty="0">
                <a:solidFill>
                  <a:schemeClr val="accent1">
                    <a:lumMod val="75000"/>
                  </a:schemeClr>
                </a:solidFill>
              </a:rPr>
              <a:t> </a:t>
            </a:r>
            <a:r>
              <a:rPr lang="en-US" i="1" dirty="0" smtClean="0">
                <a:solidFill>
                  <a:schemeClr val="accent1">
                    <a:lumMod val="75000"/>
                  </a:schemeClr>
                </a:solidFill>
              </a:rPr>
              <a:t>Each half of the resonator consists of plate, half-</a:t>
            </a:r>
            <a:r>
              <a:rPr lang="en-US" i="1" dirty="0" err="1" smtClean="0">
                <a:solidFill>
                  <a:schemeClr val="accent1">
                    <a:lumMod val="75000"/>
                  </a:schemeClr>
                </a:solidFill>
              </a:rPr>
              <a:t>dee</a:t>
            </a:r>
            <a:r>
              <a:rPr lang="en-US" i="1" dirty="0" smtClean="0">
                <a:solidFill>
                  <a:schemeClr val="accent1">
                    <a:lumMod val="75000"/>
                  </a:schemeClr>
                </a:solidFill>
              </a:rPr>
              <a:t> and two rods. Parts of plates and rods are welded for better contact;</a:t>
            </a:r>
            <a:endParaRPr lang="ru-RU" i="1" dirty="0" smtClean="0">
              <a:solidFill>
                <a:schemeClr val="accent1">
                  <a:lumMod val="75000"/>
                </a:schemeClr>
              </a:solidFill>
            </a:endParaRPr>
          </a:p>
          <a:p>
            <a:pPr algn="just">
              <a:spcAft>
                <a:spcPts val="1200"/>
              </a:spcAft>
              <a:buFont typeface="Arial" pitchFamily="34" charset="0"/>
              <a:buChar char="―"/>
            </a:pPr>
            <a:r>
              <a:rPr lang="ru-RU" i="1" dirty="0">
                <a:solidFill>
                  <a:schemeClr val="accent1">
                    <a:lumMod val="75000"/>
                  </a:schemeClr>
                </a:solidFill>
              </a:rPr>
              <a:t> </a:t>
            </a:r>
            <a:r>
              <a:rPr lang="en-US" i="1" dirty="0" smtClean="0">
                <a:solidFill>
                  <a:schemeClr val="accent1">
                    <a:lumMod val="75000"/>
                  </a:schemeClr>
                </a:solidFill>
              </a:rPr>
              <a:t>Each plate has a mesh opposite the </a:t>
            </a:r>
            <a:r>
              <a:rPr lang="en-US" i="1" dirty="0">
                <a:solidFill>
                  <a:schemeClr val="accent1">
                    <a:lumMod val="75000"/>
                  </a:schemeClr>
                </a:solidFill>
              </a:rPr>
              <a:t>h</a:t>
            </a:r>
            <a:r>
              <a:rPr lang="en-US" i="1" dirty="0" smtClean="0">
                <a:solidFill>
                  <a:schemeClr val="accent1">
                    <a:lumMod val="75000"/>
                  </a:schemeClr>
                </a:solidFill>
              </a:rPr>
              <a:t>ole in the yoke to vacuum pumping</a:t>
            </a:r>
            <a:r>
              <a:rPr lang="ru-RU" i="1" dirty="0" smtClean="0">
                <a:solidFill>
                  <a:schemeClr val="accent1">
                    <a:lumMod val="75000"/>
                  </a:schemeClr>
                </a:solidFill>
              </a:rPr>
              <a:t>.</a:t>
            </a:r>
          </a:p>
          <a:p>
            <a:pPr algn="just">
              <a:spcAft>
                <a:spcPts val="1200"/>
              </a:spcAft>
              <a:buFont typeface="Arial" pitchFamily="34" charset="0"/>
              <a:buChar char="―"/>
            </a:pPr>
            <a:endParaRPr lang="ru-RU" i="1" dirty="0" smtClean="0">
              <a:solidFill>
                <a:schemeClr val="accent1">
                  <a:lumMod val="75000"/>
                </a:schemeClr>
              </a:solidFill>
            </a:endParaRPr>
          </a:p>
        </p:txBody>
      </p:sp>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5257"/>
          <a:stretch/>
        </p:blipFill>
        <p:spPr>
          <a:xfrm>
            <a:off x="0" y="1572340"/>
            <a:ext cx="3955020" cy="3192246"/>
          </a:xfrm>
          <a:prstGeom prst="rect">
            <a:avLst/>
          </a:prstGeom>
        </p:spPr>
      </p:pic>
      <p:pic>
        <p:nvPicPr>
          <p:cNvPr id="8" name="Рисунок 7"/>
          <p:cNvPicPr>
            <a:picLocks noChangeAspect="1"/>
          </p:cNvPicPr>
          <p:nvPr/>
        </p:nvPicPr>
        <p:blipFill rotWithShape="1">
          <a:blip r:embed="rId4" cstate="print">
            <a:extLst>
              <a:ext uri="{28A0092B-C50C-407E-A947-70E740481C1C}">
                <a14:useLocalDpi xmlns:a14="http://schemas.microsoft.com/office/drawing/2010/main" val="0"/>
              </a:ext>
            </a:extLst>
          </a:blip>
          <a:srcRect r="3760"/>
          <a:stretch/>
        </p:blipFill>
        <p:spPr>
          <a:xfrm>
            <a:off x="3955020" y="1920520"/>
            <a:ext cx="4393452" cy="2495885"/>
          </a:xfrm>
          <a:prstGeom prst="rect">
            <a:avLst/>
          </a:prstGeom>
        </p:spPr>
      </p:pic>
    </p:spTree>
    <p:extLst>
      <p:ext uri="{BB962C8B-B14F-4D97-AF65-F5344CB8AC3E}">
        <p14:creationId xmlns:p14="http://schemas.microsoft.com/office/powerpoint/2010/main" val="2125584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874" y="321616"/>
            <a:ext cx="8613909" cy="907084"/>
          </a:xfrm>
        </p:spPr>
        <p:txBody>
          <a:bodyPr/>
          <a:lstStyle/>
          <a:p>
            <a:pPr algn="ctr"/>
            <a:r>
              <a:rPr lang="en-US" i="1" dirty="0">
                <a:solidFill>
                  <a:schemeClr val="accent1">
                    <a:lumMod val="75000"/>
                  </a:schemeClr>
                </a:solidFill>
              </a:rPr>
              <a:t>Resonance system</a:t>
            </a:r>
            <a:endParaRPr lang="ru-RU" i="1" dirty="0">
              <a:solidFill>
                <a:schemeClr val="accent1">
                  <a:lumMod val="75000"/>
                </a:schemeClr>
              </a:solidFill>
            </a:endParaRPr>
          </a:p>
        </p:txBody>
      </p:sp>
      <p:sp>
        <p:nvSpPr>
          <p:cNvPr id="5" name="Номер слайда 4"/>
          <p:cNvSpPr>
            <a:spLocks noGrp="1"/>
          </p:cNvSpPr>
          <p:nvPr>
            <p:ph type="sldNum" sz="quarter" idx="4"/>
          </p:nvPr>
        </p:nvSpPr>
        <p:spPr/>
        <p:txBody>
          <a:bodyPr/>
          <a:lstStyle/>
          <a:p>
            <a:fld id="{15F0A729-3F28-4ECB-8B85-A664232F1674}" type="slidenum">
              <a:rPr lang="ru-RU" smtClean="0"/>
              <a:pPr/>
              <a:t>16</a:t>
            </a:fld>
            <a:endParaRPr lang="ru-RU"/>
          </a:p>
        </p:txBody>
      </p:sp>
      <p:sp>
        <p:nvSpPr>
          <p:cNvPr id="4" name="TextBox 3"/>
          <p:cNvSpPr txBox="1"/>
          <p:nvPr/>
        </p:nvSpPr>
        <p:spPr>
          <a:xfrm>
            <a:off x="786384" y="5749274"/>
            <a:ext cx="6345936" cy="369332"/>
          </a:xfrm>
          <a:prstGeom prst="rect">
            <a:avLst/>
          </a:prstGeom>
          <a:noFill/>
        </p:spPr>
        <p:txBody>
          <a:bodyPr wrap="square" rtlCol="0">
            <a:spAutoFit/>
          </a:bodyPr>
          <a:lstStyle/>
          <a:p>
            <a:pPr algn="ctr"/>
            <a:r>
              <a:rPr lang="en-US" dirty="0" smtClean="0"/>
              <a:t>Fig</a:t>
            </a:r>
            <a:r>
              <a:rPr lang="ru-RU" dirty="0" smtClean="0"/>
              <a:t>.12 </a:t>
            </a:r>
            <a:r>
              <a:rPr lang="en-US" dirty="0" smtClean="0"/>
              <a:t>Resonator, outer radius connection</a:t>
            </a:r>
            <a:endParaRPr lang="ru-RU" dirty="0"/>
          </a:p>
        </p:txBody>
      </p:sp>
      <p:sp>
        <p:nvSpPr>
          <p:cNvPr id="7" name="TextBox 6"/>
          <p:cNvSpPr txBox="1"/>
          <p:nvPr/>
        </p:nvSpPr>
        <p:spPr>
          <a:xfrm>
            <a:off x="7753227" y="1546554"/>
            <a:ext cx="4316853" cy="1477328"/>
          </a:xfrm>
          <a:prstGeom prst="rect">
            <a:avLst/>
          </a:prstGeom>
          <a:noFill/>
        </p:spPr>
        <p:txBody>
          <a:bodyPr wrap="square" rtlCol="0">
            <a:spAutoFit/>
          </a:bodyPr>
          <a:lstStyle/>
          <a:p>
            <a:pPr algn="just">
              <a:spcAft>
                <a:spcPts val="1200"/>
              </a:spcAft>
              <a:buFont typeface="Arial" pitchFamily="34" charset="0"/>
              <a:buChar char="―"/>
            </a:pPr>
            <a:r>
              <a:rPr lang="ru-RU" dirty="0">
                <a:solidFill>
                  <a:schemeClr val="accent1">
                    <a:lumMod val="75000"/>
                  </a:schemeClr>
                </a:solidFill>
              </a:rPr>
              <a:t> </a:t>
            </a:r>
            <a:r>
              <a:rPr lang="en-US" i="1" dirty="0" smtClean="0">
                <a:solidFill>
                  <a:schemeClr val="accent1">
                    <a:lumMod val="75000"/>
                  </a:schemeClr>
                </a:solidFill>
              </a:rPr>
              <a:t>Due to fact that the upper half of the resonator rises along with the upper yoke, we removed the contact between the halves of the </a:t>
            </a:r>
            <a:r>
              <a:rPr lang="en-US" i="1" dirty="0" err="1" smtClean="0">
                <a:solidFill>
                  <a:schemeClr val="accent1">
                    <a:lumMod val="75000"/>
                  </a:schemeClr>
                </a:solidFill>
              </a:rPr>
              <a:t>dees</a:t>
            </a:r>
            <a:r>
              <a:rPr lang="en-US" i="1" dirty="0" smtClean="0">
                <a:solidFill>
                  <a:schemeClr val="accent1">
                    <a:lumMod val="75000"/>
                  </a:schemeClr>
                </a:solidFill>
              </a:rPr>
              <a:t> and plates at the outer radius, leaving the gap there</a:t>
            </a:r>
            <a:endParaRPr lang="ru-RU" i="1" dirty="0" smtClean="0">
              <a:solidFill>
                <a:schemeClr val="accent1">
                  <a:lumMod val="75000"/>
                </a:schemeClr>
              </a:solidFill>
            </a:endParaRPr>
          </a:p>
        </p:txBody>
      </p:sp>
      <p:pic>
        <p:nvPicPr>
          <p:cNvPr id="3" name="Рисунок 2"/>
          <p:cNvPicPr>
            <a:picLocks noChangeAspect="1"/>
          </p:cNvPicPr>
          <p:nvPr/>
        </p:nvPicPr>
        <p:blipFill>
          <a:blip r:embed="rId3"/>
          <a:stretch>
            <a:fillRect/>
          </a:stretch>
        </p:blipFill>
        <p:spPr>
          <a:xfrm>
            <a:off x="952901" y="964453"/>
            <a:ext cx="6362299" cy="4784821"/>
          </a:xfrm>
          <a:prstGeom prst="rect">
            <a:avLst/>
          </a:prstGeom>
        </p:spPr>
      </p:pic>
    </p:spTree>
    <p:extLst>
      <p:ext uri="{BB962C8B-B14F-4D97-AF65-F5344CB8AC3E}">
        <p14:creationId xmlns:p14="http://schemas.microsoft.com/office/powerpoint/2010/main" val="3158311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804" y="415542"/>
            <a:ext cx="8613909" cy="907084"/>
          </a:xfrm>
        </p:spPr>
        <p:txBody>
          <a:bodyPr>
            <a:normAutofit/>
          </a:bodyPr>
          <a:lstStyle/>
          <a:p>
            <a:pPr algn="ctr"/>
            <a:r>
              <a:rPr lang="en-US" i="1" dirty="0" smtClean="0">
                <a:solidFill>
                  <a:schemeClr val="accent1">
                    <a:lumMod val="75000"/>
                  </a:schemeClr>
                </a:solidFill>
              </a:rPr>
              <a:t>Issues on which we would like to hear your opinion</a:t>
            </a:r>
            <a:endParaRPr lang="ru-RU" i="1" dirty="0">
              <a:solidFill>
                <a:schemeClr val="accent1">
                  <a:lumMod val="75000"/>
                </a:schemeClr>
              </a:solidFill>
            </a:endParaRPr>
          </a:p>
        </p:txBody>
      </p:sp>
      <p:sp>
        <p:nvSpPr>
          <p:cNvPr id="5" name="Номер слайда 4"/>
          <p:cNvSpPr>
            <a:spLocks noGrp="1"/>
          </p:cNvSpPr>
          <p:nvPr>
            <p:ph type="sldNum" sz="quarter" idx="4"/>
          </p:nvPr>
        </p:nvSpPr>
        <p:spPr/>
        <p:txBody>
          <a:bodyPr/>
          <a:lstStyle/>
          <a:p>
            <a:fld id="{15F0A729-3F28-4ECB-8B85-A664232F1674}" type="slidenum">
              <a:rPr lang="ru-RU" smtClean="0"/>
              <a:pPr/>
              <a:t>17</a:t>
            </a:fld>
            <a:endParaRPr lang="ru-RU"/>
          </a:p>
        </p:txBody>
      </p:sp>
      <p:graphicFrame>
        <p:nvGraphicFramePr>
          <p:cNvPr id="6" name="Таблица 5">
            <a:extLst>
              <a:ext uri="{FF2B5EF4-FFF2-40B4-BE49-F238E27FC236}">
                <a16:creationId xmlns:a16="http://schemas.microsoft.com/office/drawing/2014/main" id="{D4EFAB7D-1E6C-4C66-8113-60C70DF9B166}"/>
              </a:ext>
            </a:extLst>
          </p:cNvPr>
          <p:cNvGraphicFramePr>
            <a:graphicFrameLocks noGrp="1"/>
          </p:cNvGraphicFramePr>
          <p:nvPr>
            <p:extLst>
              <p:ext uri="{D42A27DB-BD31-4B8C-83A1-F6EECF244321}">
                <p14:modId xmlns:p14="http://schemas.microsoft.com/office/powerpoint/2010/main" val="25211110"/>
              </p:ext>
            </p:extLst>
          </p:nvPr>
        </p:nvGraphicFramePr>
        <p:xfrm>
          <a:off x="548640" y="1585316"/>
          <a:ext cx="11182849" cy="2714590"/>
        </p:xfrm>
        <a:graphic>
          <a:graphicData uri="http://schemas.openxmlformats.org/drawingml/2006/table">
            <a:tbl>
              <a:tblPr firstRow="1" bandRow="1">
                <a:tableStyleId>{BC89EF96-8CEA-46FF-86C4-4CE0E7609802}</a:tableStyleId>
              </a:tblPr>
              <a:tblGrid>
                <a:gridCol w="3047396">
                  <a:extLst>
                    <a:ext uri="{9D8B030D-6E8A-4147-A177-3AD203B41FA5}">
                      <a16:colId xmlns:a16="http://schemas.microsoft.com/office/drawing/2014/main" val="986006377"/>
                    </a:ext>
                  </a:extLst>
                </a:gridCol>
                <a:gridCol w="4005147">
                  <a:extLst>
                    <a:ext uri="{9D8B030D-6E8A-4147-A177-3AD203B41FA5}">
                      <a16:colId xmlns:a16="http://schemas.microsoft.com/office/drawing/2014/main" val="1235044769"/>
                    </a:ext>
                  </a:extLst>
                </a:gridCol>
                <a:gridCol w="4130306">
                  <a:extLst>
                    <a:ext uri="{9D8B030D-6E8A-4147-A177-3AD203B41FA5}">
                      <a16:colId xmlns:a16="http://schemas.microsoft.com/office/drawing/2014/main" val="1868857821"/>
                    </a:ext>
                  </a:extLst>
                </a:gridCol>
              </a:tblGrid>
              <a:tr h="306670">
                <a:tc>
                  <a:txBody>
                    <a:bodyPr/>
                    <a:lstStyle/>
                    <a:p>
                      <a:pPr algn="ctr"/>
                      <a:r>
                        <a:rPr lang="en-US" sz="1400" i="1" kern="1200" dirty="0" smtClean="0">
                          <a:solidFill>
                            <a:schemeClr val="tx1"/>
                          </a:solidFill>
                          <a:latin typeface="+mn-lt"/>
                          <a:ea typeface="+mn-ea"/>
                          <a:cs typeface="+mn-cs"/>
                        </a:rPr>
                        <a:t>Subject</a:t>
                      </a:r>
                      <a:endParaRPr lang="ru-RU" sz="1400" i="1" kern="1200" dirty="0">
                        <a:solidFill>
                          <a:schemeClr val="tx1"/>
                        </a:solidFill>
                        <a:latin typeface="+mn-lt"/>
                        <a:ea typeface="+mn-ea"/>
                        <a:cs typeface="+mn-cs"/>
                      </a:endParaRPr>
                    </a:p>
                  </a:txBody>
                  <a:tcPr anchor="ctr"/>
                </a:tc>
                <a:tc>
                  <a:txBody>
                    <a:bodyPr/>
                    <a:lstStyle/>
                    <a:p>
                      <a:pPr algn="ctr"/>
                      <a:r>
                        <a:rPr lang="en-US" sz="1400" b="1" i="1" dirty="0" smtClean="0">
                          <a:latin typeface="+mn-lt"/>
                        </a:rPr>
                        <a:t>Question</a:t>
                      </a:r>
                      <a:endParaRPr lang="ru-RU" sz="1400" b="1" i="1" dirty="0">
                        <a:latin typeface="+mn-lt"/>
                      </a:endParaRPr>
                    </a:p>
                  </a:txBody>
                  <a:tcPr anchor="ctr"/>
                </a:tc>
                <a:tc>
                  <a:txBody>
                    <a:bodyPr/>
                    <a:lstStyle/>
                    <a:p>
                      <a:pPr algn="ctr"/>
                      <a:r>
                        <a:rPr lang="en-US" sz="1400" b="1" i="1" dirty="0" smtClean="0">
                          <a:latin typeface="+mn-lt"/>
                        </a:rPr>
                        <a:t>Our opinion</a:t>
                      </a:r>
                      <a:endParaRPr lang="ru-RU" sz="1400" b="1" i="1" dirty="0">
                        <a:latin typeface="+mn-lt"/>
                      </a:endParaRPr>
                    </a:p>
                  </a:txBody>
                  <a:tcPr anchor="ctr"/>
                </a:tc>
                <a:extLst>
                  <a:ext uri="{0D108BD9-81ED-4DB2-BD59-A6C34878D82A}">
                    <a16:rowId xmlns:a16="http://schemas.microsoft.com/office/drawing/2014/main" val="2802598927"/>
                  </a:ext>
                </a:extLst>
              </a:tr>
              <a:tr h="521339">
                <a:tc>
                  <a:txBody>
                    <a:bodyPr/>
                    <a:lstStyle/>
                    <a:p>
                      <a:pPr algn="ctr"/>
                      <a:r>
                        <a:rPr lang="en-US" sz="1400" i="1" kern="1200" dirty="0" smtClean="0"/>
                        <a:t>Magnetic</a:t>
                      </a:r>
                      <a:r>
                        <a:rPr lang="en-US" sz="1400" i="1" kern="1200" baseline="0" dirty="0" smtClean="0"/>
                        <a:t> core</a:t>
                      </a:r>
                      <a:endParaRPr lang="ru-RU" sz="1400" i="1" kern="1200" dirty="0">
                        <a:solidFill>
                          <a:schemeClr val="tx1"/>
                        </a:solidFill>
                        <a:latin typeface="+mn-lt"/>
                        <a:ea typeface="+mn-ea"/>
                        <a:cs typeface="+mn-cs"/>
                      </a:endParaRPr>
                    </a:p>
                  </a:txBody>
                  <a:tcPr anchor="ctr"/>
                </a:tc>
                <a:tc>
                  <a:txBody>
                    <a:bodyPr/>
                    <a:lstStyle/>
                    <a:p>
                      <a:pPr algn="ctr"/>
                      <a:r>
                        <a:rPr lang="en-US" sz="1400" i="1" dirty="0" smtClean="0"/>
                        <a:t>What is the best way to seal between parts of yoke, gasket or vacuum </a:t>
                      </a:r>
                      <a:r>
                        <a:rPr lang="ru-RU" sz="1400" i="1" dirty="0" smtClean="0"/>
                        <a:t>«</a:t>
                      </a:r>
                      <a:r>
                        <a:rPr lang="en-US" sz="1400" i="1" dirty="0" smtClean="0"/>
                        <a:t>glass</a:t>
                      </a:r>
                      <a:r>
                        <a:rPr lang="ru-RU" sz="1400" i="1" dirty="0" smtClean="0"/>
                        <a:t>»</a:t>
                      </a:r>
                      <a:endParaRPr lang="ru-RU" sz="1400" i="1" dirty="0">
                        <a:latin typeface="+mn-lt"/>
                      </a:endParaRPr>
                    </a:p>
                  </a:txBody>
                  <a:tcPr anchor="ctr"/>
                </a:tc>
                <a:tc>
                  <a:txBody>
                    <a:bodyPr/>
                    <a:lstStyle/>
                    <a:p>
                      <a:pPr algn="ctr"/>
                      <a:r>
                        <a:rPr lang="en-US" sz="1400" i="1" dirty="0" smtClean="0"/>
                        <a:t>We can implement both options; at the moment, a gasket seal is designed, because in our opinion, the reliability is beyond doubt</a:t>
                      </a:r>
                      <a:endParaRPr lang="ru-RU" sz="1400" i="1" dirty="0">
                        <a:latin typeface="+mn-lt"/>
                      </a:endParaRPr>
                    </a:p>
                  </a:txBody>
                  <a:tcPr anchor="ctr"/>
                </a:tc>
                <a:extLst>
                  <a:ext uri="{0D108BD9-81ED-4DB2-BD59-A6C34878D82A}">
                    <a16:rowId xmlns:a16="http://schemas.microsoft.com/office/drawing/2014/main" val="3258974680"/>
                  </a:ext>
                </a:extLst>
              </a:tr>
              <a:tr h="306670">
                <a:tc rowSpan="2">
                  <a:txBody>
                    <a:bodyPr/>
                    <a:lstStyle/>
                    <a:p>
                      <a:pPr algn="ctr"/>
                      <a:r>
                        <a:rPr lang="en-US" sz="1400" i="1" dirty="0" smtClean="0"/>
                        <a:t>Resonance system</a:t>
                      </a:r>
                      <a:endParaRPr lang="ru-RU" sz="1400" i="1" dirty="0">
                        <a:latin typeface="+mn-lt"/>
                      </a:endParaRPr>
                    </a:p>
                  </a:txBody>
                  <a:tcPr anchor="ctr"/>
                </a:tc>
                <a:tc>
                  <a:txBody>
                    <a:bodyPr/>
                    <a:lstStyle/>
                    <a:p>
                      <a:pPr algn="ctr"/>
                      <a:r>
                        <a:rPr lang="en-US" sz="1400" i="1" dirty="0" smtClean="0"/>
                        <a:t>We have so far planned to cool the resonator plates only from the main surface; to what extent is it necessary to cool the sidewalls as well?</a:t>
                      </a:r>
                      <a:endParaRPr lang="ru-RU" sz="1400" i="1" dirty="0">
                        <a:latin typeface="+mn-lt"/>
                      </a:endParaRPr>
                    </a:p>
                  </a:txBody>
                  <a:tcPr anchor="ctr"/>
                </a:tc>
                <a:tc>
                  <a:txBody>
                    <a:bodyPr/>
                    <a:lstStyle/>
                    <a:p>
                      <a:pPr algn="ctr"/>
                      <a:r>
                        <a:rPr lang="en-US" sz="1400" i="1" dirty="0" smtClean="0"/>
                        <a:t>We decided to evaluate the heat generation on the sidewalls and make a decision after that. We will most likely add tubes on the sides as well.</a:t>
                      </a:r>
                      <a:endParaRPr lang="ru-RU" sz="1400" i="1" dirty="0">
                        <a:latin typeface="+mn-lt"/>
                      </a:endParaRPr>
                    </a:p>
                  </a:txBody>
                  <a:tcPr anchor="ctr"/>
                </a:tc>
                <a:extLst>
                  <a:ext uri="{0D108BD9-81ED-4DB2-BD59-A6C34878D82A}">
                    <a16:rowId xmlns:a16="http://schemas.microsoft.com/office/drawing/2014/main" val="759214171"/>
                  </a:ext>
                </a:extLst>
              </a:tr>
              <a:tr h="30667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400" i="1" kern="1200" dirty="0">
                        <a:solidFill>
                          <a:schemeClr val="tx1"/>
                        </a:solidFill>
                        <a:latin typeface="+mn-lt"/>
                        <a:ea typeface="+mn-ea"/>
                        <a:cs typeface="+mn-cs"/>
                      </a:endParaRPr>
                    </a:p>
                  </a:txBody>
                  <a:tcPr anchor="ctr"/>
                </a:tc>
                <a:tc>
                  <a:txBody>
                    <a:bodyPr/>
                    <a:lstStyle/>
                    <a:p>
                      <a:pPr algn="ctr"/>
                      <a:r>
                        <a:rPr lang="en-US" sz="1400" i="1" dirty="0" smtClean="0"/>
                        <a:t>Is contact along the outer radius between the halves of the resonators necessary?</a:t>
                      </a:r>
                      <a:endParaRPr lang="ru-RU" sz="1400" b="0" i="1" baseline="0" dirty="0">
                        <a:latin typeface="+mn-lt"/>
                      </a:endParaRPr>
                    </a:p>
                  </a:txBody>
                  <a:tcPr anchor="ctr"/>
                </a:tc>
                <a:tc>
                  <a:txBody>
                    <a:bodyPr/>
                    <a:lstStyle/>
                    <a:p>
                      <a:pPr algn="ctr"/>
                      <a:r>
                        <a:rPr lang="en-US" sz="1400" i="1" dirty="0" smtClean="0"/>
                        <a:t>We left a gap there due to concerns that ensuring contact over the entire surface is difficult and sparking may begin in places of poor contact. But we still think it’s right to provide it there.</a:t>
                      </a:r>
                      <a:endParaRPr lang="ru-RU" sz="1400" b="0" i="1" baseline="0" dirty="0">
                        <a:latin typeface="+mn-lt"/>
                      </a:endParaRPr>
                    </a:p>
                  </a:txBody>
                  <a:tcPr anchor="ctr"/>
                </a:tc>
                <a:extLst>
                  <a:ext uri="{0D108BD9-81ED-4DB2-BD59-A6C34878D82A}">
                    <a16:rowId xmlns:a16="http://schemas.microsoft.com/office/drawing/2014/main" val="1698935355"/>
                  </a:ext>
                </a:extLst>
              </a:tr>
            </a:tbl>
          </a:graphicData>
        </a:graphic>
      </p:graphicFrame>
    </p:spTree>
    <p:extLst>
      <p:ext uri="{BB962C8B-B14F-4D97-AF65-F5344CB8AC3E}">
        <p14:creationId xmlns:p14="http://schemas.microsoft.com/office/powerpoint/2010/main" val="3318347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1366" y="1838594"/>
            <a:ext cx="4940414" cy="2107096"/>
          </a:xfrm>
        </p:spPr>
        <p:txBody>
          <a:bodyPr/>
          <a:lstStyle/>
          <a:p>
            <a:r>
              <a:rPr lang="en-US" dirty="0"/>
              <a:t>Thank you for your attention</a:t>
            </a:r>
            <a:endParaRPr lang="ru-RU" dirty="0"/>
          </a:p>
        </p:txBody>
      </p:sp>
      <p:sp>
        <p:nvSpPr>
          <p:cNvPr id="3" name="Подзаголовок 2"/>
          <p:cNvSpPr>
            <a:spLocks noGrp="1"/>
          </p:cNvSpPr>
          <p:nvPr>
            <p:ph type="subTitle" idx="1"/>
          </p:nvPr>
        </p:nvSpPr>
        <p:spPr/>
        <p:txBody>
          <a:bodyPr>
            <a:normAutofit lnSpcReduction="10000"/>
          </a:bodyPr>
          <a:lstStyle/>
          <a:p>
            <a:r>
              <a:rPr lang="en-US" dirty="0"/>
              <a:t>Smirnov Kirill</a:t>
            </a:r>
            <a:endParaRPr lang="ru-RU" dirty="0"/>
          </a:p>
        </p:txBody>
      </p:sp>
      <p:sp>
        <p:nvSpPr>
          <p:cNvPr id="5" name="Текст 4"/>
          <p:cNvSpPr>
            <a:spLocks noGrp="1"/>
          </p:cNvSpPr>
          <p:nvPr>
            <p:ph type="body" sz="quarter" idx="12"/>
          </p:nvPr>
        </p:nvSpPr>
        <p:spPr>
          <a:xfrm>
            <a:off x="520146" y="5019465"/>
            <a:ext cx="5453271" cy="529611"/>
          </a:xfrm>
        </p:spPr>
        <p:txBody>
          <a:bodyPr/>
          <a:lstStyle/>
          <a:p>
            <a:r>
              <a:rPr lang="en-US" dirty="0" smtClean="0"/>
              <a:t>Kirill.e.smirnov@gmail.com</a:t>
            </a:r>
            <a:endParaRPr lang="ru-RU" dirty="0"/>
          </a:p>
        </p:txBody>
      </p:sp>
      <p:sp>
        <p:nvSpPr>
          <p:cNvPr id="8" name="Номер слайда 7"/>
          <p:cNvSpPr>
            <a:spLocks noGrp="1"/>
          </p:cNvSpPr>
          <p:nvPr>
            <p:ph type="sldNum" sz="quarter" idx="4"/>
          </p:nvPr>
        </p:nvSpPr>
        <p:spPr/>
        <p:txBody>
          <a:bodyPr/>
          <a:lstStyle/>
          <a:p>
            <a:fld id="{15F0A729-3F28-4ECB-8B85-A664232F1674}" type="slidenum">
              <a:rPr lang="ru-RU" smtClean="0"/>
              <a:pPr/>
              <a:t>18</a:t>
            </a:fld>
            <a:endParaRPr lang="ru-RU" dirty="0"/>
          </a:p>
        </p:txBody>
      </p:sp>
    </p:spTree>
    <p:extLst>
      <p:ext uri="{BB962C8B-B14F-4D97-AF65-F5344CB8AC3E}">
        <p14:creationId xmlns:p14="http://schemas.microsoft.com/office/powerpoint/2010/main" val="3683598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874" y="321616"/>
            <a:ext cx="8613909" cy="907084"/>
          </a:xfrm>
        </p:spPr>
        <p:txBody>
          <a:bodyPr/>
          <a:lstStyle/>
          <a:p>
            <a:pPr algn="ctr"/>
            <a:r>
              <a:rPr lang="en-US" i="1" dirty="0" smtClean="0">
                <a:solidFill>
                  <a:schemeClr val="accent1">
                    <a:lumMod val="75000"/>
                  </a:schemeClr>
                </a:solidFill>
              </a:rPr>
              <a:t>Main goals of JSC </a:t>
            </a:r>
            <a:r>
              <a:rPr lang="ru-RU" i="1" dirty="0" smtClean="0">
                <a:solidFill>
                  <a:schemeClr val="accent1">
                    <a:lumMod val="75000"/>
                  </a:schemeClr>
                </a:solidFill>
              </a:rPr>
              <a:t>«</a:t>
            </a:r>
            <a:r>
              <a:rPr lang="en-US" i="1" dirty="0" smtClean="0">
                <a:solidFill>
                  <a:schemeClr val="accent1">
                    <a:lumMod val="75000"/>
                  </a:schemeClr>
                </a:solidFill>
              </a:rPr>
              <a:t>NIIEFA</a:t>
            </a:r>
            <a:r>
              <a:rPr lang="ru-RU" i="1" dirty="0" smtClean="0">
                <a:solidFill>
                  <a:schemeClr val="accent1">
                    <a:lumMod val="75000"/>
                  </a:schemeClr>
                </a:solidFill>
              </a:rPr>
              <a:t>»</a:t>
            </a:r>
            <a:r>
              <a:rPr lang="en-US" i="1" dirty="0" smtClean="0">
                <a:solidFill>
                  <a:schemeClr val="accent1">
                    <a:lumMod val="75000"/>
                  </a:schemeClr>
                </a:solidFill>
              </a:rPr>
              <a:t> in this project</a:t>
            </a:r>
            <a:endParaRPr lang="ru-RU" i="1" dirty="0">
              <a:solidFill>
                <a:schemeClr val="accent1">
                  <a:lumMod val="75000"/>
                </a:schemeClr>
              </a:solidFill>
            </a:endParaRPr>
          </a:p>
        </p:txBody>
      </p:sp>
      <p:sp>
        <p:nvSpPr>
          <p:cNvPr id="5" name="Номер слайда 4"/>
          <p:cNvSpPr>
            <a:spLocks noGrp="1"/>
          </p:cNvSpPr>
          <p:nvPr>
            <p:ph type="sldNum" sz="quarter" idx="4"/>
          </p:nvPr>
        </p:nvSpPr>
        <p:spPr/>
        <p:txBody>
          <a:bodyPr/>
          <a:lstStyle/>
          <a:p>
            <a:fld id="{15F0A729-3F28-4ECB-8B85-A664232F1674}" type="slidenum">
              <a:rPr lang="ru-RU" smtClean="0"/>
              <a:pPr/>
              <a:t>2</a:t>
            </a:fld>
            <a:endParaRPr lang="ru-RU"/>
          </a:p>
        </p:txBody>
      </p:sp>
      <p:sp>
        <p:nvSpPr>
          <p:cNvPr id="6" name="TextBox 5"/>
          <p:cNvSpPr txBox="1"/>
          <p:nvPr/>
        </p:nvSpPr>
        <p:spPr>
          <a:xfrm>
            <a:off x="1021743" y="1546554"/>
            <a:ext cx="10122010" cy="3816429"/>
          </a:xfrm>
          <a:prstGeom prst="rect">
            <a:avLst/>
          </a:prstGeom>
          <a:noFill/>
        </p:spPr>
        <p:txBody>
          <a:bodyPr wrap="square" rtlCol="0">
            <a:spAutoFit/>
          </a:bodyPr>
          <a:lstStyle/>
          <a:p>
            <a:pPr algn="just">
              <a:spcAft>
                <a:spcPts val="1200"/>
              </a:spcAft>
              <a:buFont typeface="Arial" pitchFamily="34" charset="0"/>
              <a:buChar char="―"/>
            </a:pPr>
            <a:r>
              <a:rPr lang="ru-RU" sz="2000" dirty="0">
                <a:solidFill>
                  <a:schemeClr val="accent1">
                    <a:lumMod val="75000"/>
                  </a:schemeClr>
                </a:solidFill>
              </a:rPr>
              <a:t> </a:t>
            </a:r>
            <a:r>
              <a:rPr lang="en-US" sz="2000" i="1" dirty="0" smtClean="0">
                <a:solidFill>
                  <a:schemeClr val="accent1">
                    <a:lumMod val="75000"/>
                  </a:schemeClr>
                </a:solidFill>
              </a:rPr>
              <a:t>Verifications calculations of the magnetic field and beam dynamics using models provided by JINR specialists</a:t>
            </a:r>
            <a:r>
              <a:rPr lang="ru-RU" sz="2000" i="1" dirty="0" smtClean="0">
                <a:solidFill>
                  <a:schemeClr val="accent1">
                    <a:lumMod val="75000"/>
                  </a:schemeClr>
                </a:solidFill>
              </a:rPr>
              <a:t>;</a:t>
            </a:r>
          </a:p>
          <a:p>
            <a:pPr algn="just">
              <a:spcAft>
                <a:spcPts val="1200"/>
              </a:spcAft>
              <a:buFont typeface="Arial" pitchFamily="34" charset="0"/>
              <a:buChar char="―"/>
            </a:pPr>
            <a:r>
              <a:rPr lang="ru-RU" sz="2000" i="1" dirty="0" smtClean="0">
                <a:solidFill>
                  <a:schemeClr val="accent1">
                    <a:lumMod val="75000"/>
                  </a:schemeClr>
                </a:solidFill>
              </a:rPr>
              <a:t> </a:t>
            </a:r>
            <a:r>
              <a:rPr lang="en-US" sz="2000" i="1" dirty="0" smtClean="0">
                <a:solidFill>
                  <a:schemeClr val="accent1">
                    <a:lumMod val="75000"/>
                  </a:schemeClr>
                </a:solidFill>
              </a:rPr>
              <a:t>Developing of design documentation for cyclotron components</a:t>
            </a:r>
            <a:r>
              <a:rPr lang="ru-RU" sz="2000" i="1" dirty="0" smtClean="0">
                <a:solidFill>
                  <a:schemeClr val="accent1">
                    <a:lumMod val="75000"/>
                  </a:schemeClr>
                </a:solidFill>
              </a:rPr>
              <a:t>:</a:t>
            </a:r>
          </a:p>
          <a:p>
            <a:pPr lvl="1" algn="just">
              <a:spcAft>
                <a:spcPts val="1200"/>
              </a:spcAft>
              <a:buFont typeface="Arial" pitchFamily="34" charset="0"/>
              <a:buChar char="―"/>
            </a:pPr>
            <a:r>
              <a:rPr lang="en-US" i="1" dirty="0">
                <a:solidFill>
                  <a:schemeClr val="accent1">
                    <a:lumMod val="75000"/>
                  </a:schemeClr>
                </a:solidFill>
              </a:rPr>
              <a:t> </a:t>
            </a:r>
            <a:r>
              <a:rPr lang="en-US" i="1" dirty="0" smtClean="0">
                <a:solidFill>
                  <a:schemeClr val="accent1">
                    <a:lumMod val="75000"/>
                  </a:schemeClr>
                </a:solidFill>
              </a:rPr>
              <a:t>Magnetic core</a:t>
            </a:r>
            <a:r>
              <a:rPr lang="ru-RU" i="1" dirty="0" smtClean="0">
                <a:solidFill>
                  <a:schemeClr val="accent1">
                    <a:lumMod val="75000"/>
                  </a:schemeClr>
                </a:solidFill>
              </a:rPr>
              <a:t>;</a:t>
            </a:r>
          </a:p>
          <a:p>
            <a:pPr lvl="1" algn="just">
              <a:spcAft>
                <a:spcPts val="1200"/>
              </a:spcAft>
              <a:buFont typeface="Arial" pitchFamily="34" charset="0"/>
              <a:buChar char="―"/>
            </a:pPr>
            <a:r>
              <a:rPr lang="en-US" i="1" dirty="0" smtClean="0">
                <a:solidFill>
                  <a:schemeClr val="accent1">
                    <a:lumMod val="75000"/>
                  </a:schemeClr>
                </a:solidFill>
              </a:rPr>
              <a:t> Resonance system;</a:t>
            </a:r>
            <a:endParaRPr lang="ru-RU" i="1" dirty="0" smtClean="0">
              <a:solidFill>
                <a:schemeClr val="accent1">
                  <a:lumMod val="75000"/>
                </a:schemeClr>
              </a:solidFill>
            </a:endParaRPr>
          </a:p>
          <a:p>
            <a:pPr lvl="1" algn="just">
              <a:spcAft>
                <a:spcPts val="1200"/>
              </a:spcAft>
              <a:buFont typeface="Arial" pitchFamily="34" charset="0"/>
              <a:buChar char="―"/>
            </a:pPr>
            <a:r>
              <a:rPr lang="en-US" i="1" dirty="0" smtClean="0">
                <a:solidFill>
                  <a:schemeClr val="accent1">
                    <a:lumMod val="75000"/>
                  </a:schemeClr>
                </a:solidFill>
              </a:rPr>
              <a:t> Vacuum chamber equipment</a:t>
            </a:r>
            <a:r>
              <a:rPr lang="ru-RU" i="1" dirty="0" smtClean="0">
                <a:solidFill>
                  <a:schemeClr val="accent1">
                    <a:lumMod val="75000"/>
                  </a:schemeClr>
                </a:solidFill>
              </a:rPr>
              <a:t>;</a:t>
            </a:r>
          </a:p>
          <a:p>
            <a:pPr lvl="1" algn="just">
              <a:spcAft>
                <a:spcPts val="1200"/>
              </a:spcAft>
              <a:buFont typeface="Arial" pitchFamily="34" charset="0"/>
              <a:buChar char="―"/>
            </a:pPr>
            <a:r>
              <a:rPr lang="en-US" i="1" dirty="0">
                <a:solidFill>
                  <a:schemeClr val="accent1">
                    <a:lumMod val="75000"/>
                  </a:schemeClr>
                </a:solidFill>
              </a:rPr>
              <a:t> </a:t>
            </a:r>
            <a:r>
              <a:rPr lang="en-US" i="1" dirty="0" smtClean="0">
                <a:solidFill>
                  <a:schemeClr val="accent1">
                    <a:lumMod val="75000"/>
                  </a:schemeClr>
                </a:solidFill>
              </a:rPr>
              <a:t>part of supporting system</a:t>
            </a:r>
            <a:r>
              <a:rPr lang="ru-RU" i="1" dirty="0" smtClean="0">
                <a:solidFill>
                  <a:schemeClr val="accent1">
                    <a:lumMod val="75000"/>
                  </a:schemeClr>
                </a:solidFill>
              </a:rPr>
              <a:t>;</a:t>
            </a:r>
          </a:p>
          <a:p>
            <a:pPr algn="just">
              <a:spcAft>
                <a:spcPts val="1200"/>
              </a:spcAft>
              <a:buFont typeface="Arial" pitchFamily="34" charset="0"/>
              <a:buChar char="―"/>
            </a:pPr>
            <a:r>
              <a:rPr lang="ru-RU" sz="2000" i="1" dirty="0" smtClean="0">
                <a:solidFill>
                  <a:schemeClr val="accent1">
                    <a:lumMod val="75000"/>
                  </a:schemeClr>
                </a:solidFill>
              </a:rPr>
              <a:t> </a:t>
            </a:r>
            <a:r>
              <a:rPr lang="en-US" sz="2000" i="1" dirty="0" smtClean="0">
                <a:solidFill>
                  <a:schemeClr val="accent1">
                    <a:lumMod val="75000"/>
                  </a:schemeClr>
                </a:solidFill>
              </a:rPr>
              <a:t>Manufacturing of cyclotron components</a:t>
            </a:r>
            <a:r>
              <a:rPr lang="ru-RU" sz="2000" i="1" dirty="0" smtClean="0">
                <a:solidFill>
                  <a:schemeClr val="accent1">
                    <a:lumMod val="75000"/>
                  </a:schemeClr>
                </a:solidFill>
              </a:rPr>
              <a:t>;</a:t>
            </a:r>
          </a:p>
          <a:p>
            <a:pPr algn="just">
              <a:spcAft>
                <a:spcPts val="1200"/>
              </a:spcAft>
              <a:buFont typeface="Arial" pitchFamily="34" charset="0"/>
              <a:buChar char="―"/>
            </a:pPr>
            <a:r>
              <a:rPr lang="ru-RU" sz="2000" i="1" dirty="0" smtClean="0">
                <a:solidFill>
                  <a:schemeClr val="accent1">
                    <a:lumMod val="75000"/>
                  </a:schemeClr>
                </a:solidFill>
              </a:rPr>
              <a:t> </a:t>
            </a:r>
            <a:r>
              <a:rPr lang="en-US" sz="2000" i="1" dirty="0" smtClean="0">
                <a:solidFill>
                  <a:schemeClr val="accent1">
                    <a:lumMod val="75000"/>
                  </a:schemeClr>
                </a:solidFill>
              </a:rPr>
              <a:t>Installation of the cyclotron and launch</a:t>
            </a:r>
            <a:r>
              <a:rPr lang="ru-RU" sz="2000" i="1" dirty="0" smtClean="0">
                <a:solidFill>
                  <a:schemeClr val="accent1">
                    <a:lumMod val="75000"/>
                  </a:schemeClr>
                </a:solidFill>
              </a:rPr>
              <a:t>;</a:t>
            </a:r>
            <a:endParaRPr lang="en-US" sz="2000" i="1" dirty="0">
              <a:solidFill>
                <a:schemeClr val="accent1">
                  <a:lumMod val="75000"/>
                </a:schemeClr>
              </a:solidFill>
            </a:endParaRPr>
          </a:p>
        </p:txBody>
      </p:sp>
    </p:spTree>
    <p:extLst>
      <p:ext uri="{BB962C8B-B14F-4D97-AF65-F5344CB8AC3E}">
        <p14:creationId xmlns:p14="http://schemas.microsoft.com/office/powerpoint/2010/main" val="2903642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874" y="321616"/>
            <a:ext cx="8613909" cy="907084"/>
          </a:xfrm>
        </p:spPr>
        <p:txBody>
          <a:bodyPr/>
          <a:lstStyle/>
          <a:p>
            <a:pPr algn="ctr"/>
            <a:r>
              <a:rPr lang="en-US" i="1" dirty="0" smtClean="0">
                <a:solidFill>
                  <a:schemeClr val="accent1">
                    <a:lumMod val="75000"/>
                  </a:schemeClr>
                </a:solidFill>
              </a:rPr>
              <a:t>Current state of work</a:t>
            </a:r>
            <a:endParaRPr lang="ru-RU" i="1" dirty="0">
              <a:solidFill>
                <a:schemeClr val="accent1">
                  <a:lumMod val="75000"/>
                </a:schemeClr>
              </a:solidFill>
            </a:endParaRPr>
          </a:p>
        </p:txBody>
      </p:sp>
      <p:sp>
        <p:nvSpPr>
          <p:cNvPr id="5" name="Номер слайда 4"/>
          <p:cNvSpPr>
            <a:spLocks noGrp="1"/>
          </p:cNvSpPr>
          <p:nvPr>
            <p:ph type="sldNum" sz="quarter" idx="4"/>
          </p:nvPr>
        </p:nvSpPr>
        <p:spPr/>
        <p:txBody>
          <a:bodyPr/>
          <a:lstStyle/>
          <a:p>
            <a:fld id="{15F0A729-3F28-4ECB-8B85-A664232F1674}" type="slidenum">
              <a:rPr lang="ru-RU" smtClean="0"/>
              <a:pPr/>
              <a:t>3</a:t>
            </a:fld>
            <a:endParaRPr lang="ru-RU"/>
          </a:p>
        </p:txBody>
      </p:sp>
      <p:sp>
        <p:nvSpPr>
          <p:cNvPr id="6" name="TextBox 5"/>
          <p:cNvSpPr txBox="1"/>
          <p:nvPr/>
        </p:nvSpPr>
        <p:spPr>
          <a:xfrm>
            <a:off x="1021743" y="1546554"/>
            <a:ext cx="10122010" cy="3785652"/>
          </a:xfrm>
          <a:prstGeom prst="rect">
            <a:avLst/>
          </a:prstGeom>
          <a:noFill/>
        </p:spPr>
        <p:txBody>
          <a:bodyPr wrap="square" rtlCol="0">
            <a:spAutoFit/>
          </a:bodyPr>
          <a:lstStyle/>
          <a:p>
            <a:pPr algn="just">
              <a:spcAft>
                <a:spcPts val="1200"/>
              </a:spcAft>
              <a:buFont typeface="Arial" pitchFamily="34" charset="0"/>
              <a:buChar char="―"/>
            </a:pPr>
            <a:r>
              <a:rPr lang="ru-RU" sz="2000" dirty="0">
                <a:solidFill>
                  <a:schemeClr val="accent1">
                    <a:lumMod val="75000"/>
                  </a:schemeClr>
                </a:solidFill>
              </a:rPr>
              <a:t> </a:t>
            </a:r>
            <a:r>
              <a:rPr lang="en-US" sz="2000" i="1" dirty="0" smtClean="0">
                <a:solidFill>
                  <a:schemeClr val="accent1">
                    <a:lumMod val="75000"/>
                  </a:schemeClr>
                </a:solidFill>
              </a:rPr>
              <a:t>3D models of magnetic core and resonance system have been developed </a:t>
            </a:r>
            <a:r>
              <a:rPr lang="ru-RU" sz="2000" i="1" dirty="0" smtClean="0">
                <a:solidFill>
                  <a:schemeClr val="accent1">
                    <a:lumMod val="75000"/>
                  </a:schemeClr>
                </a:solidFill>
              </a:rPr>
              <a:t>(</a:t>
            </a:r>
            <a:r>
              <a:rPr lang="en-US" sz="2000" i="1" dirty="0" smtClean="0">
                <a:solidFill>
                  <a:schemeClr val="accent1">
                    <a:lumMod val="75000"/>
                  </a:schemeClr>
                </a:solidFill>
              </a:rPr>
              <a:t>without central region of resonance system</a:t>
            </a:r>
            <a:r>
              <a:rPr lang="ru-RU" sz="2000" i="1" dirty="0" smtClean="0">
                <a:solidFill>
                  <a:schemeClr val="accent1">
                    <a:lumMod val="75000"/>
                  </a:schemeClr>
                </a:solidFill>
              </a:rPr>
              <a:t>);</a:t>
            </a:r>
          </a:p>
          <a:p>
            <a:pPr algn="just">
              <a:spcAft>
                <a:spcPts val="1200"/>
              </a:spcAft>
              <a:buFont typeface="Arial" pitchFamily="34" charset="0"/>
              <a:buChar char="―"/>
            </a:pPr>
            <a:r>
              <a:rPr lang="ru-RU" sz="2000" i="1" dirty="0" smtClean="0">
                <a:solidFill>
                  <a:schemeClr val="accent1">
                    <a:lumMod val="75000"/>
                  </a:schemeClr>
                </a:solidFill>
              </a:rPr>
              <a:t> </a:t>
            </a:r>
            <a:r>
              <a:rPr lang="en-US" sz="2000" i="1" dirty="0" smtClean="0">
                <a:solidFill>
                  <a:schemeClr val="accent1">
                    <a:lumMod val="75000"/>
                  </a:schemeClr>
                </a:solidFill>
              </a:rPr>
              <a:t>At the moment, changes are expected in the developed models due to an increase un the distance between the superconducting coils</a:t>
            </a:r>
            <a:r>
              <a:rPr lang="ru-RU" sz="2000" i="1" dirty="0" smtClean="0">
                <a:solidFill>
                  <a:schemeClr val="accent1">
                    <a:lumMod val="75000"/>
                  </a:schemeClr>
                </a:solidFill>
              </a:rPr>
              <a:t>;</a:t>
            </a:r>
          </a:p>
          <a:p>
            <a:pPr algn="just">
              <a:spcAft>
                <a:spcPts val="1200"/>
              </a:spcAft>
              <a:buFont typeface="Arial" pitchFamily="34" charset="0"/>
              <a:buChar char="―"/>
            </a:pPr>
            <a:r>
              <a:rPr lang="ru-RU" sz="2000" i="1" dirty="0" smtClean="0">
                <a:solidFill>
                  <a:schemeClr val="accent1">
                    <a:lumMod val="75000"/>
                  </a:schemeClr>
                </a:solidFill>
              </a:rPr>
              <a:t> </a:t>
            </a:r>
            <a:r>
              <a:rPr lang="en-US" sz="2000" i="1" dirty="0" smtClean="0">
                <a:solidFill>
                  <a:schemeClr val="accent1">
                    <a:lumMod val="75000"/>
                  </a:schemeClr>
                </a:solidFill>
              </a:rPr>
              <a:t>After making changes to the calculation models, it will be necessary to new verification calculations and after that make changes to the 3D models of the main components</a:t>
            </a:r>
            <a:r>
              <a:rPr lang="ru-RU" sz="2000" i="1" dirty="0" smtClean="0">
                <a:solidFill>
                  <a:schemeClr val="accent1">
                    <a:lumMod val="75000"/>
                  </a:schemeClr>
                </a:solidFill>
              </a:rPr>
              <a:t>;</a:t>
            </a:r>
          </a:p>
          <a:p>
            <a:pPr algn="just">
              <a:spcAft>
                <a:spcPts val="1200"/>
              </a:spcAft>
              <a:buFont typeface="Arial" pitchFamily="34" charset="0"/>
              <a:buChar char="―"/>
            </a:pPr>
            <a:r>
              <a:rPr lang="ru-RU" sz="2000" i="1" dirty="0">
                <a:solidFill>
                  <a:schemeClr val="accent1">
                    <a:lumMod val="75000"/>
                  </a:schemeClr>
                </a:solidFill>
              </a:rPr>
              <a:t> </a:t>
            </a:r>
            <a:r>
              <a:rPr lang="en-US" sz="2000" i="1" dirty="0">
                <a:solidFill>
                  <a:schemeClr val="accent1">
                    <a:lumMod val="75000"/>
                  </a:schemeClr>
                </a:solidFill>
              </a:rPr>
              <a:t>F</a:t>
            </a:r>
            <a:r>
              <a:rPr lang="en-US" sz="2000" i="1" dirty="0" smtClean="0">
                <a:solidFill>
                  <a:schemeClr val="accent1">
                    <a:lumMod val="75000"/>
                  </a:schemeClr>
                </a:solidFill>
              </a:rPr>
              <a:t>urther in the report, models developed for th</a:t>
            </a:r>
            <a:r>
              <a:rPr lang="en-US" sz="2000" i="1" dirty="0">
                <a:solidFill>
                  <a:schemeClr val="accent1">
                    <a:lumMod val="75000"/>
                  </a:schemeClr>
                </a:solidFill>
              </a:rPr>
              <a:t>e</a:t>
            </a:r>
            <a:r>
              <a:rPr lang="en-US" sz="2000" i="1" dirty="0" smtClean="0">
                <a:solidFill>
                  <a:schemeClr val="accent1">
                    <a:lumMod val="75000"/>
                  </a:schemeClr>
                </a:solidFill>
              </a:rPr>
              <a:t> old cryostat design are shown, a new design in the development</a:t>
            </a:r>
            <a:r>
              <a:rPr lang="ru-RU" sz="2000" i="1" dirty="0" smtClean="0">
                <a:solidFill>
                  <a:schemeClr val="accent1">
                    <a:lumMod val="75000"/>
                  </a:schemeClr>
                </a:solidFill>
              </a:rPr>
              <a:t>.</a:t>
            </a:r>
          </a:p>
          <a:p>
            <a:pPr algn="just">
              <a:spcAft>
                <a:spcPts val="1200"/>
              </a:spcAft>
              <a:buFont typeface="Arial" pitchFamily="34" charset="0"/>
              <a:buChar char="―"/>
            </a:pPr>
            <a:endParaRPr lang="en-US" sz="2000" i="1" dirty="0">
              <a:solidFill>
                <a:schemeClr val="accent1">
                  <a:lumMod val="75000"/>
                </a:schemeClr>
              </a:solidFill>
            </a:endParaRPr>
          </a:p>
        </p:txBody>
      </p:sp>
    </p:spTree>
    <p:extLst>
      <p:ext uri="{BB962C8B-B14F-4D97-AF65-F5344CB8AC3E}">
        <p14:creationId xmlns:p14="http://schemas.microsoft.com/office/powerpoint/2010/main" val="3014785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874" y="321616"/>
            <a:ext cx="8613909" cy="907084"/>
          </a:xfrm>
        </p:spPr>
        <p:txBody>
          <a:bodyPr/>
          <a:lstStyle/>
          <a:p>
            <a:pPr algn="ctr"/>
            <a:r>
              <a:rPr lang="en-US" i="1" dirty="0" smtClean="0">
                <a:solidFill>
                  <a:schemeClr val="accent1">
                    <a:lumMod val="75000"/>
                  </a:schemeClr>
                </a:solidFill>
              </a:rPr>
              <a:t>Magnetic core</a:t>
            </a:r>
            <a:r>
              <a:rPr lang="ru-RU" i="1" dirty="0" smtClean="0">
                <a:solidFill>
                  <a:schemeClr val="accent1">
                    <a:lumMod val="75000"/>
                  </a:schemeClr>
                </a:solidFill>
              </a:rPr>
              <a:t>, </a:t>
            </a:r>
            <a:r>
              <a:rPr lang="en-US" i="1" dirty="0" smtClean="0">
                <a:solidFill>
                  <a:schemeClr val="accent1">
                    <a:lumMod val="75000"/>
                  </a:schemeClr>
                </a:solidFill>
              </a:rPr>
              <a:t>main parameters and general view</a:t>
            </a:r>
            <a:endParaRPr lang="ru-RU" i="1" dirty="0">
              <a:solidFill>
                <a:schemeClr val="accent1">
                  <a:lumMod val="75000"/>
                </a:schemeClr>
              </a:solidFill>
            </a:endParaRPr>
          </a:p>
        </p:txBody>
      </p:sp>
      <p:sp>
        <p:nvSpPr>
          <p:cNvPr id="5" name="Номер слайда 4"/>
          <p:cNvSpPr>
            <a:spLocks noGrp="1"/>
          </p:cNvSpPr>
          <p:nvPr>
            <p:ph type="sldNum" sz="quarter" idx="4"/>
          </p:nvPr>
        </p:nvSpPr>
        <p:spPr/>
        <p:txBody>
          <a:bodyPr/>
          <a:lstStyle/>
          <a:p>
            <a:fld id="{15F0A729-3F28-4ECB-8B85-A664232F1674}" type="slidenum">
              <a:rPr lang="ru-RU" smtClean="0"/>
              <a:pPr/>
              <a:t>4</a:t>
            </a:fld>
            <a:endParaRPr lang="ru-RU"/>
          </a:p>
        </p:txBody>
      </p:sp>
      <p:graphicFrame>
        <p:nvGraphicFramePr>
          <p:cNvPr id="7" name="Таблица 6">
            <a:extLst>
              <a:ext uri="{FF2B5EF4-FFF2-40B4-BE49-F238E27FC236}">
                <a16:creationId xmlns:a16="http://schemas.microsoft.com/office/drawing/2014/main" id="{D4EFAB7D-1E6C-4C66-8113-60C70DF9B166}"/>
              </a:ext>
            </a:extLst>
          </p:cNvPr>
          <p:cNvGraphicFramePr>
            <a:graphicFrameLocks noGrp="1"/>
          </p:cNvGraphicFramePr>
          <p:nvPr>
            <p:extLst>
              <p:ext uri="{D42A27DB-BD31-4B8C-83A1-F6EECF244321}">
                <p14:modId xmlns:p14="http://schemas.microsoft.com/office/powerpoint/2010/main" val="1778831492"/>
              </p:ext>
            </p:extLst>
          </p:nvPr>
        </p:nvGraphicFramePr>
        <p:xfrm>
          <a:off x="7694875" y="1420724"/>
          <a:ext cx="4329485" cy="1432560"/>
        </p:xfrm>
        <a:graphic>
          <a:graphicData uri="http://schemas.openxmlformats.org/drawingml/2006/table">
            <a:tbl>
              <a:tblPr firstRow="1" bandRow="1">
                <a:tableStyleId>{BC89EF96-8CEA-46FF-86C4-4CE0E7609802}</a:tableStyleId>
              </a:tblPr>
              <a:tblGrid>
                <a:gridCol w="2144069">
                  <a:extLst>
                    <a:ext uri="{9D8B030D-6E8A-4147-A177-3AD203B41FA5}">
                      <a16:colId xmlns:a16="http://schemas.microsoft.com/office/drawing/2014/main" val="986006377"/>
                    </a:ext>
                  </a:extLst>
                </a:gridCol>
                <a:gridCol w="2185416">
                  <a:extLst>
                    <a:ext uri="{9D8B030D-6E8A-4147-A177-3AD203B41FA5}">
                      <a16:colId xmlns:a16="http://schemas.microsoft.com/office/drawing/2014/main" val="1235044769"/>
                    </a:ext>
                  </a:extLst>
                </a:gridCol>
              </a:tblGrid>
              <a:tr h="178595">
                <a:tc>
                  <a:txBody>
                    <a:bodyPr/>
                    <a:lstStyle/>
                    <a:p>
                      <a:pPr algn="ctr"/>
                      <a:r>
                        <a:rPr lang="en-US" sz="1400" i="1" kern="1200" dirty="0" smtClean="0">
                          <a:solidFill>
                            <a:schemeClr val="tx1"/>
                          </a:solidFill>
                          <a:latin typeface="+mn-lt"/>
                          <a:ea typeface="+mn-ea"/>
                          <a:cs typeface="+mn-cs"/>
                        </a:rPr>
                        <a:t>Parameter</a:t>
                      </a:r>
                      <a:endParaRPr lang="ru-RU" sz="1400" i="1" kern="1200" dirty="0">
                        <a:solidFill>
                          <a:schemeClr val="tx1"/>
                        </a:solidFill>
                        <a:latin typeface="+mn-lt"/>
                        <a:ea typeface="+mn-ea"/>
                        <a:cs typeface="+mn-cs"/>
                      </a:endParaRPr>
                    </a:p>
                  </a:txBody>
                  <a:tcPr anchor="ctr"/>
                </a:tc>
                <a:tc>
                  <a:txBody>
                    <a:bodyPr/>
                    <a:lstStyle/>
                    <a:p>
                      <a:pPr algn="ctr"/>
                      <a:r>
                        <a:rPr lang="en-US" sz="1400" b="1" i="1" dirty="0" smtClean="0">
                          <a:latin typeface="+mn-lt"/>
                        </a:rPr>
                        <a:t>Value</a:t>
                      </a:r>
                      <a:endParaRPr lang="ru-RU" sz="1400" b="1" i="1" dirty="0">
                        <a:latin typeface="+mn-lt"/>
                      </a:endParaRPr>
                    </a:p>
                  </a:txBody>
                  <a:tcPr anchor="ctr"/>
                </a:tc>
                <a:extLst>
                  <a:ext uri="{0D108BD9-81ED-4DB2-BD59-A6C34878D82A}">
                    <a16:rowId xmlns:a16="http://schemas.microsoft.com/office/drawing/2014/main" val="2802598927"/>
                  </a:ext>
                </a:extLst>
              </a:tr>
              <a:tr h="178595">
                <a:tc>
                  <a:txBody>
                    <a:bodyPr/>
                    <a:lstStyle/>
                    <a:p>
                      <a:pPr algn="ctr"/>
                      <a:r>
                        <a:rPr lang="en-US" sz="1400" i="1" kern="1200" dirty="0" smtClean="0"/>
                        <a:t>Magnetic</a:t>
                      </a:r>
                      <a:r>
                        <a:rPr lang="en-US" sz="1400" i="1" kern="1200" baseline="0" dirty="0" smtClean="0"/>
                        <a:t> core dimensions</a:t>
                      </a:r>
                      <a:r>
                        <a:rPr lang="ru-RU" sz="1400" i="1" kern="1200" dirty="0" smtClean="0"/>
                        <a:t>,</a:t>
                      </a:r>
                      <a:r>
                        <a:rPr lang="ru-RU" sz="1400" i="1" kern="1200" baseline="0" dirty="0" smtClean="0"/>
                        <a:t> </a:t>
                      </a:r>
                      <a:r>
                        <a:rPr lang="en-US" sz="1400" i="1" kern="1200" baseline="0" dirty="0" smtClean="0"/>
                        <a:t>mm</a:t>
                      </a:r>
                      <a:endParaRPr lang="ru-RU" sz="1400" i="1" kern="1200" dirty="0">
                        <a:solidFill>
                          <a:schemeClr val="tx1"/>
                        </a:solidFill>
                        <a:latin typeface="+mn-lt"/>
                        <a:ea typeface="+mn-ea"/>
                        <a:cs typeface="+mn-cs"/>
                      </a:endParaRPr>
                    </a:p>
                  </a:txBody>
                  <a:tcPr anchor="ctr"/>
                </a:tc>
                <a:tc>
                  <a:txBody>
                    <a:bodyPr/>
                    <a:lstStyle/>
                    <a:p>
                      <a:pPr algn="ctr"/>
                      <a:r>
                        <a:rPr lang="en-US" sz="1400" i="1" dirty="0" smtClean="0"/>
                        <a:t>Ø</a:t>
                      </a:r>
                      <a:r>
                        <a:rPr lang="ru-RU" sz="1400" i="1" dirty="0" smtClean="0"/>
                        <a:t>4 000, </a:t>
                      </a:r>
                      <a:r>
                        <a:rPr lang="en-US" sz="1400" i="1" dirty="0" smtClean="0"/>
                        <a:t>height</a:t>
                      </a:r>
                      <a:r>
                        <a:rPr lang="ru-RU" sz="1400" i="1" dirty="0" smtClean="0"/>
                        <a:t> 1 800</a:t>
                      </a:r>
                      <a:endParaRPr lang="ru-RU" sz="1400" i="1" dirty="0">
                        <a:latin typeface="+mn-lt"/>
                      </a:endParaRPr>
                    </a:p>
                  </a:txBody>
                  <a:tcPr anchor="ctr"/>
                </a:tc>
                <a:extLst>
                  <a:ext uri="{0D108BD9-81ED-4DB2-BD59-A6C34878D82A}">
                    <a16:rowId xmlns:a16="http://schemas.microsoft.com/office/drawing/2014/main" val="3258974680"/>
                  </a:ext>
                </a:extLst>
              </a:tr>
              <a:tr h="178595">
                <a:tc>
                  <a:txBody>
                    <a:bodyPr/>
                    <a:lstStyle/>
                    <a:p>
                      <a:pPr algn="ctr"/>
                      <a:r>
                        <a:rPr lang="en-US" sz="1400" i="1" dirty="0" smtClean="0"/>
                        <a:t>Mass</a:t>
                      </a:r>
                      <a:r>
                        <a:rPr lang="ru-RU" sz="1400" i="1" dirty="0" smtClean="0"/>
                        <a:t>, </a:t>
                      </a:r>
                      <a:r>
                        <a:rPr lang="en-US" sz="1400" i="1" dirty="0" smtClean="0"/>
                        <a:t>t</a:t>
                      </a:r>
                      <a:endParaRPr lang="ru-RU" sz="1400" i="1" dirty="0">
                        <a:latin typeface="+mn-lt"/>
                      </a:endParaRPr>
                    </a:p>
                  </a:txBody>
                  <a:tcPr anchor="ctr"/>
                </a:tc>
                <a:tc>
                  <a:txBody>
                    <a:bodyPr/>
                    <a:lstStyle/>
                    <a:p>
                      <a:pPr algn="ctr"/>
                      <a:r>
                        <a:rPr lang="ru-RU" sz="1400" i="1" dirty="0" smtClean="0"/>
                        <a:t>124</a:t>
                      </a:r>
                      <a:endParaRPr lang="ru-RU" sz="1400" i="1" dirty="0">
                        <a:latin typeface="+mn-lt"/>
                      </a:endParaRPr>
                    </a:p>
                  </a:txBody>
                  <a:tcPr anchor="ctr"/>
                </a:tc>
                <a:extLst>
                  <a:ext uri="{0D108BD9-81ED-4DB2-BD59-A6C34878D82A}">
                    <a16:rowId xmlns:a16="http://schemas.microsoft.com/office/drawing/2014/main" val="759214171"/>
                  </a:ext>
                </a:extLst>
              </a:tr>
              <a:tr h="1785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kern="1200" dirty="0" smtClean="0"/>
                        <a:t>Material</a:t>
                      </a:r>
                      <a:endParaRPr lang="ru-RU" sz="1400" i="1" kern="1200" dirty="0">
                        <a:solidFill>
                          <a:schemeClr val="tx1"/>
                        </a:solidFill>
                        <a:latin typeface="+mn-lt"/>
                        <a:ea typeface="+mn-ea"/>
                        <a:cs typeface="+mn-cs"/>
                      </a:endParaRPr>
                    </a:p>
                  </a:txBody>
                  <a:tcPr anchor="ctr"/>
                </a:tc>
                <a:tc>
                  <a:txBody>
                    <a:bodyPr/>
                    <a:lstStyle/>
                    <a:p>
                      <a:pPr algn="ctr"/>
                      <a:r>
                        <a:rPr lang="en-US" sz="1400" i="1" baseline="0" dirty="0" smtClean="0"/>
                        <a:t>Steel</a:t>
                      </a:r>
                      <a:r>
                        <a:rPr lang="ru-RU" sz="1400" i="1" baseline="0" dirty="0" smtClean="0"/>
                        <a:t> 10</a:t>
                      </a:r>
                      <a:endParaRPr lang="ru-RU" sz="1400" b="0" i="1" baseline="0" dirty="0">
                        <a:latin typeface="+mn-lt"/>
                      </a:endParaRPr>
                    </a:p>
                  </a:txBody>
                  <a:tcPr anchor="ctr"/>
                </a:tc>
                <a:extLst>
                  <a:ext uri="{0D108BD9-81ED-4DB2-BD59-A6C34878D82A}">
                    <a16:rowId xmlns:a16="http://schemas.microsoft.com/office/drawing/2014/main" val="1698935355"/>
                  </a:ext>
                </a:extLst>
              </a:tr>
            </a:tbl>
          </a:graphicData>
        </a:graphic>
      </p:graphicFrame>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t="6054" b="6893"/>
          <a:stretch/>
        </p:blipFill>
        <p:spPr>
          <a:xfrm>
            <a:off x="240814" y="1082396"/>
            <a:ext cx="7139367" cy="4431436"/>
          </a:xfrm>
          <a:prstGeom prst="rect">
            <a:avLst/>
          </a:prstGeom>
        </p:spPr>
      </p:pic>
      <p:sp>
        <p:nvSpPr>
          <p:cNvPr id="4" name="TextBox 3"/>
          <p:cNvSpPr txBox="1"/>
          <p:nvPr/>
        </p:nvSpPr>
        <p:spPr>
          <a:xfrm>
            <a:off x="2454406" y="5513832"/>
            <a:ext cx="3249608" cy="369332"/>
          </a:xfrm>
          <a:prstGeom prst="rect">
            <a:avLst/>
          </a:prstGeom>
          <a:noFill/>
        </p:spPr>
        <p:txBody>
          <a:bodyPr wrap="none" rtlCol="0">
            <a:spAutoFit/>
          </a:bodyPr>
          <a:lstStyle/>
          <a:p>
            <a:r>
              <a:rPr lang="en-US" dirty="0" smtClean="0"/>
              <a:t>Fig</a:t>
            </a:r>
            <a:r>
              <a:rPr lang="ru-RU" dirty="0" smtClean="0"/>
              <a:t>.1 </a:t>
            </a:r>
            <a:r>
              <a:rPr lang="en-US" dirty="0" smtClean="0"/>
              <a:t>Magnetic core assembly</a:t>
            </a:r>
            <a:endParaRPr lang="ru-RU" dirty="0"/>
          </a:p>
        </p:txBody>
      </p:sp>
      <p:sp>
        <p:nvSpPr>
          <p:cNvPr id="8" name="TextBox 7"/>
          <p:cNvSpPr txBox="1"/>
          <p:nvPr/>
        </p:nvSpPr>
        <p:spPr>
          <a:xfrm>
            <a:off x="8342740" y="2928782"/>
            <a:ext cx="3151268" cy="646331"/>
          </a:xfrm>
          <a:prstGeom prst="rect">
            <a:avLst/>
          </a:prstGeom>
          <a:noFill/>
        </p:spPr>
        <p:txBody>
          <a:bodyPr wrap="square" rtlCol="0">
            <a:spAutoFit/>
          </a:bodyPr>
          <a:lstStyle/>
          <a:p>
            <a:pPr algn="ctr"/>
            <a:r>
              <a:rPr lang="en-US" dirty="0" smtClean="0"/>
              <a:t>Tab</a:t>
            </a:r>
            <a:r>
              <a:rPr lang="ru-RU" dirty="0" smtClean="0"/>
              <a:t>.1 </a:t>
            </a:r>
            <a:r>
              <a:rPr lang="en-US" dirty="0" smtClean="0"/>
              <a:t>Magnetic core main parameters</a:t>
            </a:r>
            <a:endParaRPr lang="ru-RU" dirty="0"/>
          </a:p>
        </p:txBody>
      </p:sp>
    </p:spTree>
    <p:extLst>
      <p:ext uri="{BB962C8B-B14F-4D97-AF65-F5344CB8AC3E}">
        <p14:creationId xmlns:p14="http://schemas.microsoft.com/office/powerpoint/2010/main" val="2122518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874" y="321616"/>
            <a:ext cx="8613909" cy="907084"/>
          </a:xfrm>
        </p:spPr>
        <p:txBody>
          <a:bodyPr/>
          <a:lstStyle/>
          <a:p>
            <a:pPr algn="ctr"/>
            <a:r>
              <a:rPr lang="en-US" i="1" dirty="0" smtClean="0">
                <a:solidFill>
                  <a:schemeClr val="accent1">
                    <a:lumMod val="75000"/>
                  </a:schemeClr>
                </a:solidFill>
              </a:rPr>
              <a:t>Magnetic core</a:t>
            </a:r>
            <a:r>
              <a:rPr lang="ru-RU" i="1" dirty="0" smtClean="0">
                <a:solidFill>
                  <a:schemeClr val="accent1">
                    <a:lumMod val="75000"/>
                  </a:schemeClr>
                </a:solidFill>
              </a:rPr>
              <a:t>, </a:t>
            </a:r>
            <a:r>
              <a:rPr lang="en-US" i="1" dirty="0" smtClean="0">
                <a:solidFill>
                  <a:schemeClr val="accent1">
                    <a:lumMod val="75000"/>
                  </a:schemeClr>
                </a:solidFill>
              </a:rPr>
              <a:t>main parts</a:t>
            </a:r>
            <a:endParaRPr lang="ru-RU" i="1" dirty="0">
              <a:solidFill>
                <a:schemeClr val="accent1">
                  <a:lumMod val="75000"/>
                </a:schemeClr>
              </a:solidFill>
            </a:endParaRPr>
          </a:p>
        </p:txBody>
      </p:sp>
      <p:sp>
        <p:nvSpPr>
          <p:cNvPr id="5" name="Номер слайда 4"/>
          <p:cNvSpPr>
            <a:spLocks noGrp="1"/>
          </p:cNvSpPr>
          <p:nvPr>
            <p:ph type="sldNum" sz="quarter" idx="4"/>
          </p:nvPr>
        </p:nvSpPr>
        <p:spPr/>
        <p:txBody>
          <a:bodyPr/>
          <a:lstStyle/>
          <a:p>
            <a:fld id="{15F0A729-3F28-4ECB-8B85-A664232F1674}" type="slidenum">
              <a:rPr lang="ru-RU" smtClean="0"/>
              <a:pPr/>
              <a:t>5</a:t>
            </a:fld>
            <a:endParaRPr lang="ru-RU"/>
          </a:p>
        </p:txBody>
      </p:sp>
      <p:sp>
        <p:nvSpPr>
          <p:cNvPr id="4" name="TextBox 3"/>
          <p:cNvSpPr txBox="1"/>
          <p:nvPr/>
        </p:nvSpPr>
        <p:spPr>
          <a:xfrm>
            <a:off x="2454406" y="5513832"/>
            <a:ext cx="3608680" cy="369332"/>
          </a:xfrm>
          <a:prstGeom prst="rect">
            <a:avLst/>
          </a:prstGeom>
          <a:noFill/>
        </p:spPr>
        <p:txBody>
          <a:bodyPr wrap="none" rtlCol="0">
            <a:spAutoFit/>
          </a:bodyPr>
          <a:lstStyle/>
          <a:p>
            <a:r>
              <a:rPr lang="en-US" dirty="0" smtClean="0"/>
              <a:t>Fig</a:t>
            </a:r>
            <a:r>
              <a:rPr lang="ru-RU" dirty="0" smtClean="0"/>
              <a:t>.2 </a:t>
            </a:r>
            <a:r>
              <a:rPr lang="en-US" dirty="0" smtClean="0"/>
              <a:t>Main parts of magnetic core</a:t>
            </a:r>
            <a:endParaRPr lang="ru-RU" dirty="0"/>
          </a:p>
        </p:txBody>
      </p:sp>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3620" t="1693" r="9012"/>
          <a:stretch/>
        </p:blipFill>
        <p:spPr>
          <a:xfrm>
            <a:off x="1" y="1124711"/>
            <a:ext cx="7552944" cy="4306825"/>
          </a:xfrm>
          <a:prstGeom prst="rect">
            <a:avLst/>
          </a:prstGeom>
        </p:spPr>
      </p:pic>
      <p:sp>
        <p:nvSpPr>
          <p:cNvPr id="9" name="TextBox 8"/>
          <p:cNvSpPr txBox="1"/>
          <p:nvPr/>
        </p:nvSpPr>
        <p:spPr>
          <a:xfrm>
            <a:off x="7671817" y="1546554"/>
            <a:ext cx="4398264" cy="1477328"/>
          </a:xfrm>
          <a:prstGeom prst="rect">
            <a:avLst/>
          </a:prstGeom>
          <a:noFill/>
        </p:spPr>
        <p:txBody>
          <a:bodyPr wrap="square" rtlCol="0">
            <a:spAutoFit/>
          </a:bodyPr>
          <a:lstStyle/>
          <a:p>
            <a:pPr algn="just">
              <a:spcAft>
                <a:spcPts val="1200"/>
              </a:spcAft>
              <a:buFont typeface="Arial" pitchFamily="34" charset="0"/>
              <a:buChar char="―"/>
            </a:pPr>
            <a:r>
              <a:rPr lang="ru-RU" sz="2000" dirty="0">
                <a:solidFill>
                  <a:schemeClr val="accent1">
                    <a:lumMod val="75000"/>
                  </a:schemeClr>
                </a:solidFill>
              </a:rPr>
              <a:t> </a:t>
            </a:r>
            <a:r>
              <a:rPr lang="en-US" sz="2000" i="1" dirty="0" smtClean="0">
                <a:solidFill>
                  <a:schemeClr val="accent1">
                    <a:lumMod val="75000"/>
                  </a:schemeClr>
                </a:solidFill>
              </a:rPr>
              <a:t>Magnetic core is divider into six main parts;</a:t>
            </a:r>
            <a:endParaRPr lang="ru-RU" sz="2000" i="1" dirty="0" smtClean="0">
              <a:solidFill>
                <a:schemeClr val="accent1">
                  <a:lumMod val="75000"/>
                </a:schemeClr>
              </a:solidFill>
            </a:endParaRPr>
          </a:p>
          <a:p>
            <a:pPr algn="just">
              <a:spcAft>
                <a:spcPts val="1200"/>
              </a:spcAft>
              <a:buFont typeface="Arial" pitchFamily="34" charset="0"/>
              <a:buChar char="―"/>
            </a:pPr>
            <a:r>
              <a:rPr lang="ru-RU" sz="2000" i="1" dirty="0" smtClean="0">
                <a:solidFill>
                  <a:schemeClr val="accent1">
                    <a:lumMod val="75000"/>
                  </a:schemeClr>
                </a:solidFill>
              </a:rPr>
              <a:t> </a:t>
            </a:r>
            <a:r>
              <a:rPr lang="en-US" sz="2000" i="1" dirty="0" smtClean="0">
                <a:solidFill>
                  <a:schemeClr val="accent1">
                    <a:lumMod val="75000"/>
                  </a:schemeClr>
                </a:solidFill>
              </a:rPr>
              <a:t>the mass of each part is no more than 28 tons</a:t>
            </a:r>
            <a:endParaRPr lang="en-US" sz="2000" i="1" dirty="0">
              <a:solidFill>
                <a:schemeClr val="accent1">
                  <a:lumMod val="75000"/>
                </a:schemeClr>
              </a:solidFill>
            </a:endParaRPr>
          </a:p>
        </p:txBody>
      </p:sp>
    </p:spTree>
    <p:extLst>
      <p:ext uri="{BB962C8B-B14F-4D97-AF65-F5344CB8AC3E}">
        <p14:creationId xmlns:p14="http://schemas.microsoft.com/office/powerpoint/2010/main" val="3543030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874" y="321616"/>
            <a:ext cx="8613909" cy="907084"/>
          </a:xfrm>
        </p:spPr>
        <p:txBody>
          <a:bodyPr/>
          <a:lstStyle/>
          <a:p>
            <a:pPr algn="ctr"/>
            <a:r>
              <a:rPr lang="en-US" i="1" dirty="0" smtClean="0">
                <a:solidFill>
                  <a:schemeClr val="accent1">
                    <a:lumMod val="75000"/>
                  </a:schemeClr>
                </a:solidFill>
              </a:rPr>
              <a:t>Magnetic core, main parts</a:t>
            </a:r>
            <a:endParaRPr lang="ru-RU" i="1" dirty="0">
              <a:solidFill>
                <a:schemeClr val="accent1">
                  <a:lumMod val="75000"/>
                </a:schemeClr>
              </a:solidFill>
            </a:endParaRPr>
          </a:p>
        </p:txBody>
      </p:sp>
      <p:sp>
        <p:nvSpPr>
          <p:cNvPr id="5" name="Номер слайда 4"/>
          <p:cNvSpPr>
            <a:spLocks noGrp="1"/>
          </p:cNvSpPr>
          <p:nvPr>
            <p:ph type="sldNum" sz="quarter" idx="4"/>
          </p:nvPr>
        </p:nvSpPr>
        <p:spPr/>
        <p:txBody>
          <a:bodyPr/>
          <a:lstStyle/>
          <a:p>
            <a:fld id="{15F0A729-3F28-4ECB-8B85-A664232F1674}" type="slidenum">
              <a:rPr lang="ru-RU" smtClean="0"/>
              <a:pPr/>
              <a:t>6</a:t>
            </a:fld>
            <a:endParaRPr lang="ru-RU"/>
          </a:p>
        </p:txBody>
      </p:sp>
      <p:sp>
        <p:nvSpPr>
          <p:cNvPr id="4" name="TextBox 3"/>
          <p:cNvSpPr txBox="1"/>
          <p:nvPr/>
        </p:nvSpPr>
        <p:spPr>
          <a:xfrm>
            <a:off x="2161798" y="6099048"/>
            <a:ext cx="2518638" cy="369332"/>
          </a:xfrm>
          <a:prstGeom prst="rect">
            <a:avLst/>
          </a:prstGeom>
          <a:noFill/>
        </p:spPr>
        <p:txBody>
          <a:bodyPr wrap="none" rtlCol="0">
            <a:spAutoFit/>
          </a:bodyPr>
          <a:lstStyle/>
          <a:p>
            <a:r>
              <a:rPr lang="en-US" dirty="0" smtClean="0"/>
              <a:t>Fig</a:t>
            </a:r>
            <a:r>
              <a:rPr lang="ru-RU" dirty="0" smtClean="0"/>
              <a:t>.3 </a:t>
            </a:r>
            <a:r>
              <a:rPr lang="en-US" dirty="0" smtClean="0"/>
              <a:t>median plane cut</a:t>
            </a:r>
            <a:endParaRPr lang="ru-RU" dirty="0"/>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r="5996" b="2671"/>
          <a:stretch/>
        </p:blipFill>
        <p:spPr>
          <a:xfrm>
            <a:off x="910309" y="993707"/>
            <a:ext cx="6185436" cy="4813176"/>
          </a:xfrm>
          <a:prstGeom prst="rect">
            <a:avLst/>
          </a:prstGeom>
        </p:spPr>
      </p:pic>
    </p:spTree>
    <p:extLst>
      <p:ext uri="{BB962C8B-B14F-4D97-AF65-F5344CB8AC3E}">
        <p14:creationId xmlns:p14="http://schemas.microsoft.com/office/powerpoint/2010/main" val="2015261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874" y="321616"/>
            <a:ext cx="8613909" cy="907084"/>
          </a:xfrm>
        </p:spPr>
        <p:txBody>
          <a:bodyPr/>
          <a:lstStyle/>
          <a:p>
            <a:pPr algn="ctr"/>
            <a:r>
              <a:rPr lang="en-US" i="1" dirty="0">
                <a:solidFill>
                  <a:schemeClr val="accent1">
                    <a:lumMod val="75000"/>
                  </a:schemeClr>
                </a:solidFill>
              </a:rPr>
              <a:t>Magnetic core, main parts</a:t>
            </a:r>
            <a:endParaRPr lang="ru-RU" i="1" dirty="0">
              <a:solidFill>
                <a:schemeClr val="accent1">
                  <a:lumMod val="75000"/>
                </a:schemeClr>
              </a:solidFill>
            </a:endParaRPr>
          </a:p>
        </p:txBody>
      </p:sp>
      <p:sp>
        <p:nvSpPr>
          <p:cNvPr id="5" name="Номер слайда 4"/>
          <p:cNvSpPr>
            <a:spLocks noGrp="1"/>
          </p:cNvSpPr>
          <p:nvPr>
            <p:ph type="sldNum" sz="quarter" idx="4"/>
          </p:nvPr>
        </p:nvSpPr>
        <p:spPr/>
        <p:txBody>
          <a:bodyPr/>
          <a:lstStyle/>
          <a:p>
            <a:fld id="{15F0A729-3F28-4ECB-8B85-A664232F1674}" type="slidenum">
              <a:rPr lang="ru-RU" smtClean="0"/>
              <a:pPr/>
              <a:t>7</a:t>
            </a:fld>
            <a:endParaRPr lang="ru-RU"/>
          </a:p>
        </p:txBody>
      </p:sp>
      <p:sp>
        <p:nvSpPr>
          <p:cNvPr id="4" name="TextBox 3"/>
          <p:cNvSpPr txBox="1"/>
          <p:nvPr/>
        </p:nvSpPr>
        <p:spPr>
          <a:xfrm>
            <a:off x="2248328" y="5983869"/>
            <a:ext cx="4211409" cy="369332"/>
          </a:xfrm>
          <a:prstGeom prst="rect">
            <a:avLst/>
          </a:prstGeom>
          <a:noFill/>
        </p:spPr>
        <p:txBody>
          <a:bodyPr wrap="none" rtlCol="0">
            <a:spAutoFit/>
          </a:bodyPr>
          <a:lstStyle/>
          <a:p>
            <a:r>
              <a:rPr lang="en-US" dirty="0" smtClean="0"/>
              <a:t>Fig</a:t>
            </a:r>
            <a:r>
              <a:rPr lang="ru-RU" dirty="0" smtClean="0"/>
              <a:t>.4 </a:t>
            </a:r>
            <a:r>
              <a:rPr lang="en-US" dirty="0" smtClean="0"/>
              <a:t>pins between magnetic core parts</a:t>
            </a:r>
            <a:endParaRPr lang="ru-RU" dirty="0"/>
          </a:p>
        </p:txBody>
      </p:sp>
      <p:sp>
        <p:nvSpPr>
          <p:cNvPr id="7" name="TextBox 6"/>
          <p:cNvSpPr txBox="1"/>
          <p:nvPr/>
        </p:nvSpPr>
        <p:spPr>
          <a:xfrm>
            <a:off x="8129017" y="1546554"/>
            <a:ext cx="3941064" cy="707886"/>
          </a:xfrm>
          <a:prstGeom prst="rect">
            <a:avLst/>
          </a:prstGeom>
          <a:noFill/>
        </p:spPr>
        <p:txBody>
          <a:bodyPr wrap="square" rtlCol="0">
            <a:spAutoFit/>
          </a:bodyPr>
          <a:lstStyle/>
          <a:p>
            <a:pPr algn="just">
              <a:spcAft>
                <a:spcPts val="1200"/>
              </a:spcAft>
              <a:buFont typeface="Arial" pitchFamily="34" charset="0"/>
              <a:buChar char="―"/>
            </a:pPr>
            <a:r>
              <a:rPr lang="ru-RU" sz="2000" dirty="0">
                <a:solidFill>
                  <a:schemeClr val="accent1">
                    <a:lumMod val="75000"/>
                  </a:schemeClr>
                </a:solidFill>
              </a:rPr>
              <a:t> </a:t>
            </a:r>
            <a:r>
              <a:rPr lang="en-US" sz="2000" i="1" dirty="0" smtClean="0">
                <a:solidFill>
                  <a:schemeClr val="accent1">
                    <a:lumMod val="75000"/>
                  </a:schemeClr>
                </a:solidFill>
              </a:rPr>
              <a:t>all parts of the magnetic core have pins between them</a:t>
            </a:r>
            <a:endParaRPr lang="en-US" sz="2000" i="1" dirty="0">
              <a:solidFill>
                <a:schemeClr val="accent1">
                  <a:lumMod val="75000"/>
                </a:schemeClr>
              </a:solidFill>
            </a:endParaRPr>
          </a:p>
        </p:txBody>
      </p:sp>
      <p:pic>
        <p:nvPicPr>
          <p:cNvPr id="8" name="Рисунок 7"/>
          <p:cNvPicPr>
            <a:picLocks noChangeAspect="1"/>
          </p:cNvPicPr>
          <p:nvPr/>
        </p:nvPicPr>
        <p:blipFill>
          <a:blip r:embed="rId3"/>
          <a:stretch>
            <a:fillRect/>
          </a:stretch>
        </p:blipFill>
        <p:spPr>
          <a:xfrm>
            <a:off x="0" y="1228700"/>
            <a:ext cx="7924800" cy="4429125"/>
          </a:xfrm>
          <a:prstGeom prst="rect">
            <a:avLst/>
          </a:prstGeom>
        </p:spPr>
      </p:pic>
    </p:spTree>
    <p:extLst>
      <p:ext uri="{BB962C8B-B14F-4D97-AF65-F5344CB8AC3E}">
        <p14:creationId xmlns:p14="http://schemas.microsoft.com/office/powerpoint/2010/main" val="926800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874" y="321616"/>
            <a:ext cx="8613909" cy="907084"/>
          </a:xfrm>
        </p:spPr>
        <p:txBody>
          <a:bodyPr/>
          <a:lstStyle/>
          <a:p>
            <a:pPr algn="ctr"/>
            <a:r>
              <a:rPr lang="en-US" i="1" dirty="0">
                <a:solidFill>
                  <a:schemeClr val="accent1">
                    <a:lumMod val="75000"/>
                  </a:schemeClr>
                </a:solidFill>
              </a:rPr>
              <a:t>Magnetic core, main parts</a:t>
            </a:r>
            <a:endParaRPr lang="ru-RU" i="1" dirty="0">
              <a:solidFill>
                <a:schemeClr val="accent1">
                  <a:lumMod val="75000"/>
                </a:schemeClr>
              </a:solidFill>
            </a:endParaRPr>
          </a:p>
        </p:txBody>
      </p:sp>
      <p:sp>
        <p:nvSpPr>
          <p:cNvPr id="5" name="Номер слайда 4"/>
          <p:cNvSpPr>
            <a:spLocks noGrp="1"/>
          </p:cNvSpPr>
          <p:nvPr>
            <p:ph type="sldNum" sz="quarter" idx="4"/>
          </p:nvPr>
        </p:nvSpPr>
        <p:spPr/>
        <p:txBody>
          <a:bodyPr/>
          <a:lstStyle/>
          <a:p>
            <a:fld id="{15F0A729-3F28-4ECB-8B85-A664232F1674}" type="slidenum">
              <a:rPr lang="ru-RU" smtClean="0"/>
              <a:pPr/>
              <a:t>8</a:t>
            </a:fld>
            <a:endParaRPr lang="ru-RU"/>
          </a:p>
        </p:txBody>
      </p:sp>
      <p:sp>
        <p:nvSpPr>
          <p:cNvPr id="4" name="TextBox 3"/>
          <p:cNvSpPr txBox="1"/>
          <p:nvPr/>
        </p:nvSpPr>
        <p:spPr>
          <a:xfrm>
            <a:off x="2417830" y="5904722"/>
            <a:ext cx="2954655" cy="369332"/>
          </a:xfrm>
          <a:prstGeom prst="rect">
            <a:avLst/>
          </a:prstGeom>
          <a:noFill/>
        </p:spPr>
        <p:txBody>
          <a:bodyPr wrap="none" rtlCol="0">
            <a:spAutoFit/>
          </a:bodyPr>
          <a:lstStyle/>
          <a:p>
            <a:r>
              <a:rPr lang="en-US" dirty="0" smtClean="0"/>
              <a:t>Fig</a:t>
            </a:r>
            <a:r>
              <a:rPr lang="ru-RU" dirty="0" smtClean="0"/>
              <a:t>.5 </a:t>
            </a:r>
            <a:r>
              <a:rPr lang="en-US" dirty="0" smtClean="0"/>
              <a:t>through holes sealing</a:t>
            </a:r>
            <a:endParaRPr lang="ru-RU" dirty="0"/>
          </a:p>
        </p:txBody>
      </p:sp>
      <p:sp>
        <p:nvSpPr>
          <p:cNvPr id="7" name="TextBox 6"/>
          <p:cNvSpPr txBox="1"/>
          <p:nvPr/>
        </p:nvSpPr>
        <p:spPr>
          <a:xfrm>
            <a:off x="8129017" y="1546554"/>
            <a:ext cx="3941064" cy="3170099"/>
          </a:xfrm>
          <a:prstGeom prst="rect">
            <a:avLst/>
          </a:prstGeom>
          <a:noFill/>
        </p:spPr>
        <p:txBody>
          <a:bodyPr wrap="square" rtlCol="0">
            <a:spAutoFit/>
          </a:bodyPr>
          <a:lstStyle/>
          <a:p>
            <a:pPr algn="just">
              <a:spcAft>
                <a:spcPts val="1200"/>
              </a:spcAft>
              <a:buFont typeface="Arial" pitchFamily="34" charset="0"/>
              <a:buChar char="―"/>
            </a:pPr>
            <a:r>
              <a:rPr lang="ru-RU" dirty="0">
                <a:solidFill>
                  <a:schemeClr val="accent1">
                    <a:lumMod val="75000"/>
                  </a:schemeClr>
                </a:solidFill>
              </a:rPr>
              <a:t> </a:t>
            </a:r>
            <a:r>
              <a:rPr lang="en-US" i="1" dirty="0" smtClean="0">
                <a:solidFill>
                  <a:schemeClr val="accent1">
                    <a:lumMod val="75000"/>
                  </a:schemeClr>
                </a:solidFill>
              </a:rPr>
              <a:t>The division into parts is design in such a way as to have a minimum number of vacuum seals</a:t>
            </a:r>
            <a:r>
              <a:rPr lang="ru-RU" i="1" dirty="0" smtClean="0">
                <a:solidFill>
                  <a:schemeClr val="accent1">
                    <a:lumMod val="75000"/>
                  </a:schemeClr>
                </a:solidFill>
              </a:rPr>
              <a:t>;</a:t>
            </a:r>
          </a:p>
          <a:p>
            <a:pPr algn="just">
              <a:spcAft>
                <a:spcPts val="1200"/>
              </a:spcAft>
              <a:buFont typeface="Arial" pitchFamily="34" charset="0"/>
              <a:buChar char="―"/>
            </a:pPr>
            <a:r>
              <a:rPr lang="en-US" i="1" dirty="0" smtClean="0">
                <a:solidFill>
                  <a:schemeClr val="accent1">
                    <a:lumMod val="75000"/>
                  </a:schemeClr>
                </a:solidFill>
              </a:rPr>
              <a:t> However, in through holes</a:t>
            </a:r>
            <a:r>
              <a:rPr lang="ru-RU" i="1" dirty="0" smtClean="0">
                <a:solidFill>
                  <a:schemeClr val="accent1">
                    <a:lumMod val="75000"/>
                  </a:schemeClr>
                </a:solidFill>
              </a:rPr>
              <a:t>, </a:t>
            </a:r>
            <a:r>
              <a:rPr lang="en-US" i="1" dirty="0" smtClean="0">
                <a:solidFill>
                  <a:schemeClr val="accent1">
                    <a:lumMod val="75000"/>
                  </a:schemeClr>
                </a:solidFill>
              </a:rPr>
              <a:t>sealing is necessary. In our case we intend to place in groove a vacuum rubber gasket</a:t>
            </a:r>
            <a:r>
              <a:rPr lang="ru-RU" i="1" dirty="0" smtClean="0">
                <a:solidFill>
                  <a:schemeClr val="accent1">
                    <a:lumMod val="75000"/>
                  </a:schemeClr>
                </a:solidFill>
              </a:rPr>
              <a:t>;</a:t>
            </a:r>
          </a:p>
          <a:p>
            <a:pPr algn="just">
              <a:spcAft>
                <a:spcPts val="1200"/>
              </a:spcAft>
              <a:buFont typeface="Arial" pitchFamily="34" charset="0"/>
              <a:buChar char="―"/>
            </a:pPr>
            <a:r>
              <a:rPr lang="ru-RU" i="1" dirty="0">
                <a:solidFill>
                  <a:schemeClr val="accent1">
                    <a:lumMod val="75000"/>
                  </a:schemeClr>
                </a:solidFill>
              </a:rPr>
              <a:t> </a:t>
            </a:r>
            <a:r>
              <a:rPr lang="en-US" i="1" dirty="0" smtClean="0">
                <a:solidFill>
                  <a:schemeClr val="accent1">
                    <a:lumMod val="75000"/>
                  </a:schemeClr>
                </a:solidFill>
              </a:rPr>
              <a:t>In our experience, such a seal does not require replacement for 15 years or more</a:t>
            </a:r>
            <a:r>
              <a:rPr lang="ru-RU" i="1" dirty="0" smtClean="0">
                <a:solidFill>
                  <a:schemeClr val="accent1">
                    <a:lumMod val="75000"/>
                  </a:schemeClr>
                </a:solidFill>
              </a:rPr>
              <a:t>.</a:t>
            </a:r>
            <a:endParaRPr lang="en-US" i="1" dirty="0">
              <a:solidFill>
                <a:schemeClr val="accent1">
                  <a:lumMod val="75000"/>
                </a:schemeClr>
              </a:solidFill>
            </a:endParaRPr>
          </a:p>
        </p:txBody>
      </p:sp>
      <p:pic>
        <p:nvPicPr>
          <p:cNvPr id="6" name="Рисунок 5"/>
          <p:cNvPicPr>
            <a:picLocks noChangeAspect="1"/>
          </p:cNvPicPr>
          <p:nvPr/>
        </p:nvPicPr>
        <p:blipFill>
          <a:blip r:embed="rId3"/>
          <a:stretch>
            <a:fillRect/>
          </a:stretch>
        </p:blipFill>
        <p:spPr>
          <a:xfrm>
            <a:off x="0" y="1453324"/>
            <a:ext cx="7915275" cy="3914775"/>
          </a:xfrm>
          <a:prstGeom prst="rect">
            <a:avLst/>
          </a:prstGeom>
        </p:spPr>
      </p:pic>
    </p:spTree>
    <p:extLst>
      <p:ext uri="{BB962C8B-B14F-4D97-AF65-F5344CB8AC3E}">
        <p14:creationId xmlns:p14="http://schemas.microsoft.com/office/powerpoint/2010/main" val="2448466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874" y="321616"/>
            <a:ext cx="8613909" cy="907084"/>
          </a:xfrm>
        </p:spPr>
        <p:txBody>
          <a:bodyPr/>
          <a:lstStyle/>
          <a:p>
            <a:pPr algn="ctr"/>
            <a:r>
              <a:rPr lang="en-US" i="1" dirty="0">
                <a:solidFill>
                  <a:schemeClr val="accent1">
                    <a:lumMod val="75000"/>
                  </a:schemeClr>
                </a:solidFill>
              </a:rPr>
              <a:t>Magnetic core, main parts</a:t>
            </a:r>
            <a:endParaRPr lang="ru-RU" i="1" dirty="0">
              <a:solidFill>
                <a:schemeClr val="accent1">
                  <a:lumMod val="75000"/>
                </a:schemeClr>
              </a:solidFill>
            </a:endParaRPr>
          </a:p>
        </p:txBody>
      </p:sp>
      <p:sp>
        <p:nvSpPr>
          <p:cNvPr id="5" name="Номер слайда 4"/>
          <p:cNvSpPr>
            <a:spLocks noGrp="1"/>
          </p:cNvSpPr>
          <p:nvPr>
            <p:ph type="sldNum" sz="quarter" idx="4"/>
          </p:nvPr>
        </p:nvSpPr>
        <p:spPr/>
        <p:txBody>
          <a:bodyPr/>
          <a:lstStyle/>
          <a:p>
            <a:fld id="{15F0A729-3F28-4ECB-8B85-A664232F1674}" type="slidenum">
              <a:rPr lang="ru-RU" smtClean="0"/>
              <a:pPr/>
              <a:t>9</a:t>
            </a:fld>
            <a:endParaRPr lang="ru-RU"/>
          </a:p>
        </p:txBody>
      </p:sp>
      <p:sp>
        <p:nvSpPr>
          <p:cNvPr id="4" name="TextBox 3"/>
          <p:cNvSpPr txBox="1"/>
          <p:nvPr/>
        </p:nvSpPr>
        <p:spPr>
          <a:xfrm>
            <a:off x="2417830" y="5904722"/>
            <a:ext cx="5814412" cy="369332"/>
          </a:xfrm>
          <a:prstGeom prst="rect">
            <a:avLst/>
          </a:prstGeom>
          <a:noFill/>
        </p:spPr>
        <p:txBody>
          <a:bodyPr wrap="none" rtlCol="0">
            <a:spAutoFit/>
          </a:bodyPr>
          <a:lstStyle/>
          <a:p>
            <a:r>
              <a:rPr lang="en-US" dirty="0" smtClean="0"/>
              <a:t>Fig</a:t>
            </a:r>
            <a:r>
              <a:rPr lang="ru-RU" dirty="0" smtClean="0"/>
              <a:t>.6 </a:t>
            </a:r>
            <a:r>
              <a:rPr lang="en-US" dirty="0" smtClean="0"/>
              <a:t>example implementation of </a:t>
            </a:r>
            <a:r>
              <a:rPr lang="ru-RU" dirty="0" smtClean="0"/>
              <a:t>«</a:t>
            </a:r>
            <a:r>
              <a:rPr lang="en-US" dirty="0" smtClean="0"/>
              <a:t>glasses</a:t>
            </a:r>
            <a:r>
              <a:rPr lang="ru-RU" dirty="0" smtClean="0"/>
              <a:t>»</a:t>
            </a:r>
            <a:r>
              <a:rPr lang="en-US" dirty="0" smtClean="0"/>
              <a:t> (</a:t>
            </a:r>
            <a:r>
              <a:rPr lang="en-US" dirty="0" err="1" smtClean="0"/>
              <a:t>cycinders</a:t>
            </a:r>
            <a:r>
              <a:rPr lang="en-US" dirty="0" smtClean="0"/>
              <a:t>)</a:t>
            </a:r>
            <a:endParaRPr lang="ru-RU" dirty="0"/>
          </a:p>
        </p:txBody>
      </p:sp>
      <p:sp>
        <p:nvSpPr>
          <p:cNvPr id="7" name="TextBox 6"/>
          <p:cNvSpPr txBox="1"/>
          <p:nvPr/>
        </p:nvSpPr>
        <p:spPr>
          <a:xfrm>
            <a:off x="8129017" y="1546554"/>
            <a:ext cx="3941064" cy="1200329"/>
          </a:xfrm>
          <a:prstGeom prst="rect">
            <a:avLst/>
          </a:prstGeom>
          <a:noFill/>
        </p:spPr>
        <p:txBody>
          <a:bodyPr wrap="square" rtlCol="0">
            <a:spAutoFit/>
          </a:bodyPr>
          <a:lstStyle/>
          <a:p>
            <a:pPr algn="just">
              <a:spcAft>
                <a:spcPts val="1200"/>
              </a:spcAft>
              <a:buFont typeface="Arial" pitchFamily="34" charset="0"/>
              <a:buChar char="―"/>
            </a:pPr>
            <a:r>
              <a:rPr lang="ru-RU" dirty="0">
                <a:solidFill>
                  <a:schemeClr val="accent1">
                    <a:lumMod val="75000"/>
                  </a:schemeClr>
                </a:solidFill>
              </a:rPr>
              <a:t> </a:t>
            </a:r>
            <a:r>
              <a:rPr lang="en-US" i="1" dirty="0" smtClean="0">
                <a:solidFill>
                  <a:schemeClr val="accent1">
                    <a:lumMod val="75000"/>
                  </a:schemeClr>
                </a:solidFill>
              </a:rPr>
              <a:t>The second options for vacuum sealing between the yoke discs can be to make steel </a:t>
            </a:r>
            <a:r>
              <a:rPr lang="ru-RU" i="1" dirty="0" smtClean="0">
                <a:solidFill>
                  <a:schemeClr val="accent1">
                    <a:lumMod val="75000"/>
                  </a:schemeClr>
                </a:solidFill>
              </a:rPr>
              <a:t>«</a:t>
            </a:r>
            <a:r>
              <a:rPr lang="en-US" i="1" dirty="0" smtClean="0">
                <a:solidFill>
                  <a:schemeClr val="accent1">
                    <a:lumMod val="75000"/>
                  </a:schemeClr>
                </a:solidFill>
              </a:rPr>
              <a:t>glasses</a:t>
            </a:r>
            <a:r>
              <a:rPr lang="ru-RU" i="1" dirty="0" smtClean="0">
                <a:solidFill>
                  <a:schemeClr val="accent1">
                    <a:lumMod val="75000"/>
                  </a:schemeClr>
                </a:solidFill>
              </a:rPr>
              <a:t>»</a:t>
            </a:r>
            <a:r>
              <a:rPr lang="en-US" i="1" dirty="0" smtClean="0">
                <a:solidFill>
                  <a:schemeClr val="accent1">
                    <a:lumMod val="75000"/>
                  </a:schemeClr>
                </a:solidFill>
              </a:rPr>
              <a:t> (cylinders)</a:t>
            </a:r>
            <a:endParaRPr lang="en-US" i="1" dirty="0">
              <a:solidFill>
                <a:schemeClr val="accent1">
                  <a:lumMod val="75000"/>
                </a:schemeClr>
              </a:solidFill>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72" y="1187895"/>
            <a:ext cx="7884896" cy="4280218"/>
          </a:xfrm>
          <a:prstGeom prst="rect">
            <a:avLst/>
          </a:prstGeom>
        </p:spPr>
      </p:pic>
    </p:spTree>
    <p:extLst>
      <p:ext uri="{BB962C8B-B14F-4D97-AF65-F5344CB8AC3E}">
        <p14:creationId xmlns:p14="http://schemas.microsoft.com/office/powerpoint/2010/main" val="30553307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Другая 1">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2951</TotalTime>
  <Words>877</Words>
  <Application>Microsoft Office PowerPoint</Application>
  <PresentationFormat>Широкоэкранный</PresentationFormat>
  <Paragraphs>117</Paragraphs>
  <Slides>18</Slides>
  <Notes>16</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18</vt:i4>
      </vt:variant>
    </vt:vector>
  </HeadingPairs>
  <TitlesOfParts>
    <vt:vector size="22" baseType="lpstr">
      <vt:lpstr>Arial</vt:lpstr>
      <vt:lpstr>Calibri</vt:lpstr>
      <vt:lpstr>Times New Roman</vt:lpstr>
      <vt:lpstr>Тема Office</vt:lpstr>
      <vt:lpstr>PARTICIPATION OF JSC NIIEFA IN THE CREATION OF SUPERCONDUCTING CYCLOTRON FOR PROTON THERAPY MSC-230    JSC «NIIEFA», St. Petersburg, Russia </vt:lpstr>
      <vt:lpstr>Main goals of JSC «NIIEFA» in this project</vt:lpstr>
      <vt:lpstr>Current state of work</vt:lpstr>
      <vt:lpstr>Magnetic core, main parameters and general view</vt:lpstr>
      <vt:lpstr>Magnetic core, main parts</vt:lpstr>
      <vt:lpstr>Magnetic core, main parts</vt:lpstr>
      <vt:lpstr>Magnetic core, main parts</vt:lpstr>
      <vt:lpstr>Magnetic core, main parts</vt:lpstr>
      <vt:lpstr>Magnetic core, main parts</vt:lpstr>
      <vt:lpstr>Magnetic core, main parts</vt:lpstr>
      <vt:lpstr>Magnetic core, main parts</vt:lpstr>
      <vt:lpstr>Magnetic core, main parts</vt:lpstr>
      <vt:lpstr>Resonance system</vt:lpstr>
      <vt:lpstr>Resonance system</vt:lpstr>
      <vt:lpstr>Resonance system</vt:lpstr>
      <vt:lpstr>Resonance system</vt:lpstr>
      <vt:lpstr>Issues on which we would like to hear your opinion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Зайцев Игорь Игоревич</dc:creator>
  <cp:lastModifiedBy>Яковенко Сергей Леонидович</cp:lastModifiedBy>
  <cp:revision>151</cp:revision>
  <cp:lastPrinted>2021-09-15T11:00:50Z</cp:lastPrinted>
  <dcterms:created xsi:type="dcterms:W3CDTF">2019-11-18T08:33:12Z</dcterms:created>
  <dcterms:modified xsi:type="dcterms:W3CDTF">2024-03-11T12:25:43Z</dcterms:modified>
</cp:coreProperties>
</file>