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1681" r:id="rId2"/>
    <p:sldId id="1685" r:id="rId3"/>
    <p:sldId id="1677" r:id="rId4"/>
    <p:sldId id="1679" r:id="rId5"/>
    <p:sldId id="1692" r:id="rId6"/>
    <p:sldId id="1687" r:id="rId7"/>
    <p:sldId id="1688" r:id="rId8"/>
    <p:sldId id="1689" r:id="rId9"/>
    <p:sldId id="1693" r:id="rId10"/>
    <p:sldId id="1678" r:id="rId11"/>
    <p:sldId id="1691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5" autoAdjust="0"/>
  </p:normalViewPr>
  <p:slideViewPr>
    <p:cSldViewPr snapToGrid="0">
      <p:cViewPr>
        <p:scale>
          <a:sx n="100" d="100"/>
          <a:sy n="100" d="100"/>
        </p:scale>
        <p:origin x="110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2DDCA31-B247-4185-8ADA-B42CED57DC74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03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6447D-A9AA-4FE5-9D03-40092C2B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27D818-F589-4760-B85D-8482B206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0E1AF-F62E-4193-B8AE-FCA6E93B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994-3F82-4BB3-B892-7DF696F0B6F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91259-A696-40D6-A94B-60E3DB22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64B15-DD26-4197-85D7-89546C64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EB72-26A6-4BD7-BA47-484C6E636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6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003F944-B730-466C-A7E3-A172810A89A5}" type="datetime1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11.03.2024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7DCA49-E7BB-451F-96FB-FA44EE1077D7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074C7-56BF-42F2-8251-0C5604E005FA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March,  2024       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C11E-ECAE-4144-96F7-A7198EFBB0C5}"/>
              </a:ext>
            </a:extLst>
          </p:cNvPr>
          <p:cNvSpPr txBox="1"/>
          <p:nvPr/>
        </p:nvSpPr>
        <p:spPr>
          <a:xfrm>
            <a:off x="228600" y="2268021"/>
            <a:ext cx="868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project MSC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30061" y="4584862"/>
            <a:ext cx="216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DengXian"/>
              </a:rPr>
              <a:t>Sergey 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ea typeface="DengXian"/>
              </a:rPr>
              <a:t>Yakovenko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1ABE5C-1A00-4457-96BC-9D11EFFB939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581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E08251-7F3A-4D69-9E6A-454704C7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35" y="876849"/>
            <a:ext cx="6314294" cy="51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TLSHAPE_TB_00000000000000000000000000000000_ScaleMarking1">
            <a:extLst>
              <a:ext uri="{FF2B5EF4-FFF2-40B4-BE49-F238E27FC236}">
                <a16:creationId xmlns:a16="http://schemas.microsoft.com/office/drawing/2014/main" id="{A304D7E0-4ABE-49AE-A6C6-A4C9680615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5620" y="1566117"/>
            <a:ext cx="223455" cy="23508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24" name="OTLSHAPE_TB_00000000000000000000000000000000_ScaleMarking1">
            <a:extLst>
              <a:ext uri="{FF2B5EF4-FFF2-40B4-BE49-F238E27FC236}">
                <a16:creationId xmlns:a16="http://schemas.microsoft.com/office/drawing/2014/main" id="{36929553-4EFE-499A-8B5C-60BA1016012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38316" y="1623580"/>
            <a:ext cx="197263" cy="12621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2023</a:t>
            </a:r>
          </a:p>
        </p:txBody>
      </p:sp>
      <p:sp>
        <p:nvSpPr>
          <p:cNvPr id="25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95090" y="1649303"/>
            <a:ext cx="197264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>
                <a:solidFill>
                  <a:srgbClr val="1F497D"/>
                </a:solidFill>
              </a:rPr>
              <a:t>2024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8209D25-AB79-47FB-84A9-DE4772692FA8}"/>
              </a:ext>
            </a:extLst>
          </p:cNvPr>
          <p:cNvCxnSpPr>
            <a:cxnSpLocks/>
          </p:cNvCxnSpPr>
          <p:nvPr/>
        </p:nvCxnSpPr>
        <p:spPr>
          <a:xfrm>
            <a:off x="1009357" y="1711083"/>
            <a:ext cx="0" cy="13513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6FA9065-7C91-4BB8-B8EE-A9D27CC26A5D}"/>
              </a:ext>
            </a:extLst>
          </p:cNvPr>
          <p:cNvCxnSpPr>
            <a:cxnSpLocks/>
          </p:cNvCxnSpPr>
          <p:nvPr/>
        </p:nvCxnSpPr>
        <p:spPr>
          <a:xfrm>
            <a:off x="2866645" y="1711083"/>
            <a:ext cx="0" cy="13513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5458753" y="1716572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graphicFrame>
        <p:nvGraphicFramePr>
          <p:cNvPr id="29" name="Таблица 70">
            <a:extLst>
              <a:ext uri="{FF2B5EF4-FFF2-40B4-BE49-F238E27FC236}">
                <a16:creationId xmlns:a16="http://schemas.microsoft.com/office/drawing/2014/main" id="{39A36FC7-95CF-4F01-A5B6-93F6B1696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75433"/>
              </p:ext>
            </p:extLst>
          </p:nvPr>
        </p:nvGraphicFramePr>
        <p:xfrm>
          <a:off x="837169" y="1957673"/>
          <a:ext cx="8101782" cy="3975452"/>
        </p:xfrm>
        <a:graphic>
          <a:graphicData uri="http://schemas.openxmlformats.org/drawingml/2006/table">
            <a:tbl>
              <a:tblPr firstRow="1" bandRow="1"/>
              <a:tblGrid>
                <a:gridCol w="213464">
                  <a:extLst>
                    <a:ext uri="{9D8B030D-6E8A-4147-A177-3AD203B41FA5}">
                      <a16:colId xmlns:a16="http://schemas.microsoft.com/office/drawing/2014/main" val="4150313812"/>
                    </a:ext>
                  </a:extLst>
                </a:gridCol>
                <a:gridCol w="211580">
                  <a:extLst>
                    <a:ext uri="{9D8B030D-6E8A-4147-A177-3AD203B41FA5}">
                      <a16:colId xmlns:a16="http://schemas.microsoft.com/office/drawing/2014/main" val="289808314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846400184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596494541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21194120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404222471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2996839312"/>
                    </a:ext>
                  </a:extLst>
                </a:gridCol>
                <a:gridCol w="257962">
                  <a:extLst>
                    <a:ext uri="{9D8B030D-6E8A-4147-A177-3AD203B41FA5}">
                      <a16:colId xmlns:a16="http://schemas.microsoft.com/office/drawing/2014/main" val="282002707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125695879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332920550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03928246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078797449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2662681759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2077866804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4102608901"/>
                    </a:ext>
                  </a:extLst>
                </a:gridCol>
                <a:gridCol w="251670">
                  <a:extLst>
                    <a:ext uri="{9D8B030D-6E8A-4147-A177-3AD203B41FA5}">
                      <a16:colId xmlns:a16="http://schemas.microsoft.com/office/drawing/2014/main" val="1715113953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173115774"/>
                    </a:ext>
                  </a:extLst>
                </a:gridCol>
                <a:gridCol w="264253">
                  <a:extLst>
                    <a:ext uri="{9D8B030D-6E8A-4147-A177-3AD203B41FA5}">
                      <a16:colId xmlns:a16="http://schemas.microsoft.com/office/drawing/2014/main" val="142084903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459412493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077677282"/>
                    </a:ext>
                  </a:extLst>
                </a:gridCol>
                <a:gridCol w="239087">
                  <a:extLst>
                    <a:ext uri="{9D8B030D-6E8A-4147-A177-3AD203B41FA5}">
                      <a16:colId xmlns:a16="http://schemas.microsoft.com/office/drawing/2014/main" val="3168393096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6263700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1430116508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475150672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305253896"/>
                    </a:ext>
                  </a:extLst>
                </a:gridCol>
                <a:gridCol w="201335">
                  <a:extLst>
                    <a:ext uri="{9D8B030D-6E8A-4147-A177-3AD203B41FA5}">
                      <a16:colId xmlns:a16="http://schemas.microsoft.com/office/drawing/2014/main" val="3344450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969287999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1138576149"/>
                    </a:ext>
                  </a:extLst>
                </a:gridCol>
                <a:gridCol w="207627">
                  <a:extLst>
                    <a:ext uri="{9D8B030D-6E8A-4147-A177-3AD203B41FA5}">
                      <a16:colId xmlns:a16="http://schemas.microsoft.com/office/drawing/2014/main" val="2748332162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1368318735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433313447"/>
                    </a:ext>
                  </a:extLst>
                </a:gridCol>
                <a:gridCol w="237818">
                  <a:extLst>
                    <a:ext uri="{9D8B030D-6E8A-4147-A177-3AD203B41FA5}">
                      <a16:colId xmlns:a16="http://schemas.microsoft.com/office/drawing/2014/main" val="3025249389"/>
                    </a:ext>
                  </a:extLst>
                </a:gridCol>
                <a:gridCol w="219075">
                  <a:extLst>
                    <a:ext uri="{9D8B030D-6E8A-4147-A177-3AD203B41FA5}">
                      <a16:colId xmlns:a16="http://schemas.microsoft.com/office/drawing/2014/main" val="369861831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2134891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73624382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680844416"/>
                    </a:ext>
                  </a:extLst>
                </a:gridCol>
              </a:tblGrid>
              <a:tr h="310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1583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7068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0877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878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02641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6202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6087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71835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7855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953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4164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1235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67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005416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6DE28C-464E-4642-8BF5-483918233438}"/>
              </a:ext>
            </a:extLst>
          </p:cNvPr>
          <p:cNvSpPr/>
          <p:nvPr/>
        </p:nvSpPr>
        <p:spPr>
          <a:xfrm>
            <a:off x="41543" y="2612596"/>
            <a:ext cx="12804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Cryogenic system </a:t>
            </a:r>
            <a:endParaRPr lang="ru-RU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7FC5A83-09EF-4747-ADA6-A42F28BD7AB4}"/>
              </a:ext>
            </a:extLst>
          </p:cNvPr>
          <p:cNvSpPr/>
          <p:nvPr/>
        </p:nvSpPr>
        <p:spPr>
          <a:xfrm>
            <a:off x="23575" y="3410157"/>
            <a:ext cx="167116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Ion Source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2D89DC-B0ED-4647-98D3-DD771523D9A1}"/>
              </a:ext>
            </a:extLst>
          </p:cNvPr>
          <p:cNvSpPr/>
          <p:nvPr/>
        </p:nvSpPr>
        <p:spPr>
          <a:xfrm>
            <a:off x="20285" y="2277571"/>
            <a:ext cx="108727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Final engineering design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97C4453-C3A4-45F1-BC4B-A669845E1D65}"/>
              </a:ext>
            </a:extLst>
          </p:cNvPr>
          <p:cNvSpPr/>
          <p:nvPr/>
        </p:nvSpPr>
        <p:spPr>
          <a:xfrm>
            <a:off x="33985" y="1985875"/>
            <a:ext cx="167429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Kick-off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1A4B2B-D328-45BA-A818-50034CAAA4D0}"/>
              </a:ext>
            </a:extLst>
          </p:cNvPr>
          <p:cNvSpPr/>
          <p:nvPr/>
        </p:nvSpPr>
        <p:spPr>
          <a:xfrm>
            <a:off x="9385" y="2871559"/>
            <a:ext cx="128048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Magnet System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67F2FF1-CCBB-4F68-97F6-F389A1566D30}"/>
              </a:ext>
            </a:extLst>
          </p:cNvPr>
          <p:cNvSpPr/>
          <p:nvPr/>
        </p:nvSpPr>
        <p:spPr>
          <a:xfrm>
            <a:off x="55225" y="3146669"/>
            <a:ext cx="1751333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RF system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94B20E7-945F-4AC6-B7C1-D87858E2805C}"/>
              </a:ext>
            </a:extLst>
          </p:cNvPr>
          <p:cNvSpPr/>
          <p:nvPr/>
        </p:nvSpPr>
        <p:spPr>
          <a:xfrm>
            <a:off x="-57239" y="1310967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Major activities</a:t>
            </a:r>
            <a:endParaRPr lang="ru-RU" sz="1200" b="1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88DE06EC-824D-4471-BEE5-81F3509E03CD}"/>
              </a:ext>
            </a:extLst>
          </p:cNvPr>
          <p:cNvSpPr/>
          <p:nvPr/>
        </p:nvSpPr>
        <p:spPr>
          <a:xfrm>
            <a:off x="11314" y="3945399"/>
            <a:ext cx="17602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Beam diagnostic </a:t>
            </a: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C7AE4B1-C8DF-479D-827C-405B66D7656F}"/>
              </a:ext>
            </a:extLst>
          </p:cNvPr>
          <p:cNvSpPr/>
          <p:nvPr/>
        </p:nvSpPr>
        <p:spPr>
          <a:xfrm>
            <a:off x="-7577" y="4584471"/>
            <a:ext cx="167116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Control System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38273C70-C055-4A1E-8AB0-4D2E66E03C95}"/>
              </a:ext>
            </a:extLst>
          </p:cNvPr>
          <p:cNvSpPr/>
          <p:nvPr/>
        </p:nvSpPr>
        <p:spPr>
          <a:xfrm>
            <a:off x="0" y="3692134"/>
            <a:ext cx="16738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Beam extraction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E251186-73F6-4ECA-85F9-4CD80FB5DBE9}"/>
              </a:ext>
            </a:extLst>
          </p:cNvPr>
          <p:cNvSpPr/>
          <p:nvPr/>
        </p:nvSpPr>
        <p:spPr>
          <a:xfrm>
            <a:off x="9385" y="5091534"/>
            <a:ext cx="1671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Integration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Assembly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EB0D08A3-3340-4952-8BB0-41B5D06D5E58}"/>
              </a:ext>
            </a:extLst>
          </p:cNvPr>
          <p:cNvSpPr/>
          <p:nvPr/>
        </p:nvSpPr>
        <p:spPr>
          <a:xfrm>
            <a:off x="-9086" y="5420055"/>
            <a:ext cx="1751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Beam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Commissioning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D653F4D4-E064-43CF-8D5B-DB842266AB89}"/>
              </a:ext>
            </a:extLst>
          </p:cNvPr>
          <p:cNvSpPr/>
          <p:nvPr/>
        </p:nvSpPr>
        <p:spPr>
          <a:xfrm>
            <a:off x="880119" y="2281342"/>
            <a:ext cx="6936060" cy="216883"/>
          </a:xfrm>
          <a:prstGeom prst="flowChartAlternateProcess">
            <a:avLst/>
          </a:prstGeom>
          <a:solidFill>
            <a:srgbClr val="9FF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Блок-схема: альтернативный процесс 102">
            <a:extLst>
              <a:ext uri="{FF2B5EF4-FFF2-40B4-BE49-F238E27FC236}">
                <a16:creationId xmlns:a16="http://schemas.microsoft.com/office/drawing/2014/main" id="{92AAAC70-7AAC-4ACB-B894-2D7FB629E85A}"/>
              </a:ext>
            </a:extLst>
          </p:cNvPr>
          <p:cNvSpPr/>
          <p:nvPr/>
        </p:nvSpPr>
        <p:spPr>
          <a:xfrm>
            <a:off x="1206735" y="2575614"/>
            <a:ext cx="7448550" cy="207018"/>
          </a:xfrm>
          <a:prstGeom prst="flowChartAlternateProcess">
            <a:avLst/>
          </a:prstGeom>
          <a:solidFill>
            <a:srgbClr val="DCC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Блок-схема: альтернативный процесс 103">
            <a:extLst>
              <a:ext uri="{FF2B5EF4-FFF2-40B4-BE49-F238E27FC236}">
                <a16:creationId xmlns:a16="http://schemas.microsoft.com/office/drawing/2014/main" id="{E10C28B8-95AB-4FD7-BD98-70D15B236134}"/>
              </a:ext>
            </a:extLst>
          </p:cNvPr>
          <p:cNvSpPr/>
          <p:nvPr/>
        </p:nvSpPr>
        <p:spPr>
          <a:xfrm>
            <a:off x="1121289" y="2846283"/>
            <a:ext cx="7367588" cy="203676"/>
          </a:xfrm>
          <a:prstGeom prst="flowChartAlternateProcess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Блок-схема: альтернативный процесс 104">
            <a:extLst>
              <a:ext uri="{FF2B5EF4-FFF2-40B4-BE49-F238E27FC236}">
                <a16:creationId xmlns:a16="http://schemas.microsoft.com/office/drawing/2014/main" id="{2CA6549C-3CA9-4347-9538-09417D5F8BBD}"/>
              </a:ext>
            </a:extLst>
          </p:cNvPr>
          <p:cNvSpPr/>
          <p:nvPr/>
        </p:nvSpPr>
        <p:spPr>
          <a:xfrm>
            <a:off x="4564005" y="3438474"/>
            <a:ext cx="3438943" cy="208909"/>
          </a:xfrm>
          <a:prstGeom prst="flowChartAlternateProcess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Блок-схема: альтернативный процесс 105">
            <a:extLst>
              <a:ext uri="{FF2B5EF4-FFF2-40B4-BE49-F238E27FC236}">
                <a16:creationId xmlns:a16="http://schemas.microsoft.com/office/drawing/2014/main" id="{EB58F4AB-F826-457E-B617-402617A7AB31}"/>
              </a:ext>
            </a:extLst>
          </p:cNvPr>
          <p:cNvSpPr/>
          <p:nvPr/>
        </p:nvSpPr>
        <p:spPr>
          <a:xfrm>
            <a:off x="880119" y="3182455"/>
            <a:ext cx="7749028" cy="191329"/>
          </a:xfrm>
          <a:prstGeom prst="flowChartAlternateProcess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Блок-схема: альтернативный процесс 106">
            <a:extLst>
              <a:ext uri="{FF2B5EF4-FFF2-40B4-BE49-F238E27FC236}">
                <a16:creationId xmlns:a16="http://schemas.microsoft.com/office/drawing/2014/main" id="{00126066-6750-4A61-BBE6-AD5BD21DC7F8}"/>
              </a:ext>
            </a:extLst>
          </p:cNvPr>
          <p:cNvSpPr/>
          <p:nvPr/>
        </p:nvSpPr>
        <p:spPr>
          <a:xfrm>
            <a:off x="4685980" y="3727430"/>
            <a:ext cx="2786383" cy="226989"/>
          </a:xfrm>
          <a:prstGeom prst="flowChartAlternateProcess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Блок-схема: альтернативный процесс 109">
            <a:extLst>
              <a:ext uri="{FF2B5EF4-FFF2-40B4-BE49-F238E27FC236}">
                <a16:creationId xmlns:a16="http://schemas.microsoft.com/office/drawing/2014/main" id="{3A57B4FA-3F24-4EC0-A33B-DF32794C0FC6}"/>
              </a:ext>
            </a:extLst>
          </p:cNvPr>
          <p:cNvSpPr/>
          <p:nvPr/>
        </p:nvSpPr>
        <p:spPr>
          <a:xfrm>
            <a:off x="4342539" y="4551591"/>
            <a:ext cx="4572444" cy="195789"/>
          </a:xfrm>
          <a:prstGeom prst="flowChartAlternateProcess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Блок-схема: альтернативный процесс 110">
            <a:extLst>
              <a:ext uri="{FF2B5EF4-FFF2-40B4-BE49-F238E27FC236}">
                <a16:creationId xmlns:a16="http://schemas.microsoft.com/office/drawing/2014/main" id="{8F330C60-542B-4641-AE53-2BAC16EF0A65}"/>
              </a:ext>
            </a:extLst>
          </p:cNvPr>
          <p:cNvSpPr/>
          <p:nvPr/>
        </p:nvSpPr>
        <p:spPr>
          <a:xfrm>
            <a:off x="4583983" y="4003417"/>
            <a:ext cx="3693638" cy="201758"/>
          </a:xfrm>
          <a:prstGeom prst="flowChartAlternateProcess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Блок-схема: альтернативный процесс 112">
            <a:extLst>
              <a:ext uri="{FF2B5EF4-FFF2-40B4-BE49-F238E27FC236}">
                <a16:creationId xmlns:a16="http://schemas.microsoft.com/office/drawing/2014/main" id="{40849A18-8FF1-4AA5-81DC-B92CD79BE27B}"/>
              </a:ext>
            </a:extLst>
          </p:cNvPr>
          <p:cNvSpPr/>
          <p:nvPr/>
        </p:nvSpPr>
        <p:spPr>
          <a:xfrm>
            <a:off x="3620496" y="4292025"/>
            <a:ext cx="4429200" cy="19977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Блок-схема: альтернативный процесс 114">
            <a:extLst>
              <a:ext uri="{FF2B5EF4-FFF2-40B4-BE49-F238E27FC236}">
                <a16:creationId xmlns:a16="http://schemas.microsoft.com/office/drawing/2014/main" id="{A7CE1649-981B-45FD-A446-E7844A3957D0}"/>
              </a:ext>
            </a:extLst>
          </p:cNvPr>
          <p:cNvSpPr/>
          <p:nvPr/>
        </p:nvSpPr>
        <p:spPr>
          <a:xfrm>
            <a:off x="1504950" y="4833010"/>
            <a:ext cx="6948225" cy="211915"/>
          </a:xfrm>
          <a:prstGeom prst="flowChartAlternateProcess">
            <a:avLst/>
          </a:prstGeom>
          <a:solidFill>
            <a:srgbClr val="10F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Блок-схема: альтернативный процесс 117">
            <a:extLst>
              <a:ext uri="{FF2B5EF4-FFF2-40B4-BE49-F238E27FC236}">
                <a16:creationId xmlns:a16="http://schemas.microsoft.com/office/drawing/2014/main" id="{46DF00DE-AFCD-445F-BE77-1E3755D53723}"/>
              </a:ext>
            </a:extLst>
          </p:cNvPr>
          <p:cNvSpPr/>
          <p:nvPr/>
        </p:nvSpPr>
        <p:spPr>
          <a:xfrm>
            <a:off x="8611608" y="5423384"/>
            <a:ext cx="308944" cy="186884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AA8D84-A4A8-4A9B-B61C-39D9A3ECC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56" y="2016781"/>
            <a:ext cx="182896" cy="187469"/>
          </a:xfrm>
          <a:prstGeom prst="rect">
            <a:avLst/>
          </a:prstGeom>
        </p:spPr>
      </p:pic>
      <p:sp>
        <p:nvSpPr>
          <p:cNvPr id="117" name="Блок-схема: альтернативный процесс 116">
            <a:extLst>
              <a:ext uri="{FF2B5EF4-FFF2-40B4-BE49-F238E27FC236}">
                <a16:creationId xmlns:a16="http://schemas.microsoft.com/office/drawing/2014/main" id="{C9E75227-B4B9-43B8-A976-883CE8E1FD4E}"/>
              </a:ext>
            </a:extLst>
          </p:cNvPr>
          <p:cNvSpPr/>
          <p:nvPr/>
        </p:nvSpPr>
        <p:spPr>
          <a:xfrm>
            <a:off x="8453174" y="5103978"/>
            <a:ext cx="407404" cy="229699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38621"/>
              </p:ext>
            </p:extLst>
          </p:nvPr>
        </p:nvGraphicFramePr>
        <p:xfrm>
          <a:off x="828004" y="1809932"/>
          <a:ext cx="8095128" cy="17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9">
                  <a:extLst>
                    <a:ext uri="{9D8B030D-6E8A-4147-A177-3AD203B41FA5}">
                      <a16:colId xmlns:a16="http://schemas.microsoft.com/office/drawing/2014/main" val="1391011709"/>
                    </a:ext>
                  </a:extLst>
                </a:gridCol>
                <a:gridCol w="227270">
                  <a:extLst>
                    <a:ext uri="{9D8B030D-6E8A-4147-A177-3AD203B41FA5}">
                      <a16:colId xmlns:a16="http://schemas.microsoft.com/office/drawing/2014/main" val="3811883883"/>
                    </a:ext>
                  </a:extLst>
                </a:gridCol>
                <a:gridCol w="245699">
                  <a:extLst>
                    <a:ext uri="{9D8B030D-6E8A-4147-A177-3AD203B41FA5}">
                      <a16:colId xmlns:a16="http://schemas.microsoft.com/office/drawing/2014/main" val="201917538"/>
                    </a:ext>
                  </a:extLst>
                </a:gridCol>
                <a:gridCol w="204330">
                  <a:extLst>
                    <a:ext uri="{9D8B030D-6E8A-4147-A177-3AD203B41FA5}">
                      <a16:colId xmlns:a16="http://schemas.microsoft.com/office/drawing/2014/main" val="420317358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62538278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1239242339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3342682664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4214252148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215913239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643840248"/>
                    </a:ext>
                  </a:extLst>
                </a:gridCol>
                <a:gridCol w="201336">
                  <a:extLst>
                    <a:ext uri="{9D8B030D-6E8A-4147-A177-3AD203B41FA5}">
                      <a16:colId xmlns:a16="http://schemas.microsoft.com/office/drawing/2014/main" val="2148807292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41012404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295232945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525917692"/>
                    </a:ext>
                  </a:extLst>
                </a:gridCol>
                <a:gridCol w="213919">
                  <a:extLst>
                    <a:ext uri="{9D8B030D-6E8A-4147-A177-3AD203B41FA5}">
                      <a16:colId xmlns:a16="http://schemas.microsoft.com/office/drawing/2014/main" val="3188211792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2718919744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1203981545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2460327512"/>
                    </a:ext>
                  </a:extLst>
                </a:gridCol>
                <a:gridCol w="251670">
                  <a:extLst>
                    <a:ext uri="{9D8B030D-6E8A-4147-A177-3AD203B41FA5}">
                      <a16:colId xmlns:a16="http://schemas.microsoft.com/office/drawing/2014/main" val="147390489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284842918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4374500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08920099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479672647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39443969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79516964"/>
                    </a:ext>
                  </a:extLst>
                </a:gridCol>
                <a:gridCol w="207627">
                  <a:extLst>
                    <a:ext uri="{9D8B030D-6E8A-4147-A177-3AD203B41FA5}">
                      <a16:colId xmlns:a16="http://schemas.microsoft.com/office/drawing/2014/main" val="177002700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633624968"/>
                    </a:ext>
                  </a:extLst>
                </a:gridCol>
                <a:gridCol w="207628">
                  <a:extLst>
                    <a:ext uri="{9D8B030D-6E8A-4147-A177-3AD203B41FA5}">
                      <a16:colId xmlns:a16="http://schemas.microsoft.com/office/drawing/2014/main" val="3644658727"/>
                    </a:ext>
                  </a:extLst>
                </a:gridCol>
                <a:gridCol w="213919">
                  <a:extLst>
                    <a:ext uri="{9D8B030D-6E8A-4147-A177-3AD203B41FA5}">
                      <a16:colId xmlns:a16="http://schemas.microsoft.com/office/drawing/2014/main" val="1554166925"/>
                    </a:ext>
                  </a:extLst>
                </a:gridCol>
                <a:gridCol w="244498">
                  <a:extLst>
                    <a:ext uri="{9D8B030D-6E8A-4147-A177-3AD203B41FA5}">
                      <a16:colId xmlns:a16="http://schemas.microsoft.com/office/drawing/2014/main" val="862088827"/>
                    </a:ext>
                  </a:extLst>
                </a:gridCol>
                <a:gridCol w="242888">
                  <a:extLst>
                    <a:ext uri="{9D8B030D-6E8A-4147-A177-3AD203B41FA5}">
                      <a16:colId xmlns:a16="http://schemas.microsoft.com/office/drawing/2014/main" val="24891357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986850102"/>
                    </a:ext>
                  </a:extLst>
                </a:gridCol>
                <a:gridCol w="192689">
                  <a:extLst>
                    <a:ext uri="{9D8B030D-6E8A-4147-A177-3AD203B41FA5}">
                      <a16:colId xmlns:a16="http://schemas.microsoft.com/office/drawing/2014/main" val="307736181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967732765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41342921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692756168"/>
                    </a:ext>
                  </a:extLst>
                </a:gridCol>
              </a:tblGrid>
              <a:tr h="136793"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baseline="0" dirty="0"/>
                        <a:t>12</a:t>
                      </a:r>
                      <a:endParaRPr lang="ru-RU" sz="700" b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3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4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3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4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i="0" baseline="0" dirty="0"/>
                        <a:t>1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i="0" baseline="0" dirty="0"/>
                        <a:t>2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 smtClean="0"/>
                        <a:t>3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 smtClean="0"/>
                        <a:t>4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6299766"/>
                  </a:ext>
                </a:extLst>
              </a:tr>
            </a:tbl>
          </a:graphicData>
        </a:graphic>
      </p:graphicFrame>
      <p:sp>
        <p:nvSpPr>
          <p:cNvPr id="44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42867" y="1649195"/>
            <a:ext cx="197264" cy="13976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 smtClean="0">
                <a:solidFill>
                  <a:srgbClr val="1F497D"/>
                </a:solidFill>
              </a:rPr>
              <a:t>2025</a:t>
            </a:r>
            <a:endParaRPr lang="en-US" sz="1200" kern="0" spc="-15" dirty="0">
              <a:solidFill>
                <a:srgbClr val="1F497D"/>
              </a:solidFill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8420251" y="1681651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FEA295F3-F4EC-4223-AE49-E1719CC065D8}"/>
              </a:ext>
            </a:extLst>
          </p:cNvPr>
          <p:cNvSpPr txBox="1">
            <a:spLocks/>
          </p:cNvSpPr>
          <p:nvPr/>
        </p:nvSpPr>
        <p:spPr>
          <a:xfrm>
            <a:off x="0" y="17929"/>
            <a:ext cx="9144000" cy="9187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388" tIns="45694" rIns="91388" bIns="45694" rtlCol="0" anchor="ctr">
            <a:normAutofit fontScale="97500"/>
          </a:bodyPr>
          <a:lstStyle>
            <a:defPPr>
              <a:defRPr lang="ru-RU"/>
            </a:defPPr>
            <a:lvl1pPr marL="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41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8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2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769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71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654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59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53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82551" y="405009"/>
            <a:ext cx="6978898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80000"/>
              </a:lnSpc>
              <a:defRPr/>
            </a:pPr>
            <a:r>
              <a:rPr lang="en-US" sz="3200" kern="0" cap="small" spc="-1" dirty="0">
                <a:latin typeface="+mj-lt"/>
              </a:rPr>
              <a:t>Timeline of MSC-230 Construction</a:t>
            </a:r>
            <a:endParaRPr lang="ru-RU" sz="3200" kern="0" dirty="0">
              <a:latin typeface="+mj-lt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F34565B-7B1C-4D97-9916-21B66CBF95A4}"/>
              </a:ext>
            </a:extLst>
          </p:cNvPr>
          <p:cNvSpPr/>
          <p:nvPr/>
        </p:nvSpPr>
        <p:spPr>
          <a:xfrm>
            <a:off x="0" y="4856545"/>
            <a:ext cx="176024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Infrastructure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8DE06EC-824D-4471-BEE5-81F3509E03CD}"/>
              </a:ext>
            </a:extLst>
          </p:cNvPr>
          <p:cNvSpPr/>
          <p:nvPr/>
        </p:nvSpPr>
        <p:spPr>
          <a:xfrm>
            <a:off x="25103" y="4276382"/>
            <a:ext cx="176024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Vacuum 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4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124277" y="1107871"/>
            <a:ext cx="8895445" cy="5042728"/>
            <a:chOff x="145802" y="1465757"/>
            <a:chExt cx="8852396" cy="497947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2" y="1465757"/>
              <a:ext cx="8852396" cy="497947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76950" y="1885712"/>
              <a:ext cx="857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Yoke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97825" y="4577718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Cryostat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350" y="3955493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Helium refrigerator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7456" y="4027787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Coils tie rods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3171" y="322887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Sectors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71310" y="3214097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RF system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5" name="Прямая соединительная линия 14"/>
            <p:cNvCxnSpPr>
              <a:endCxn id="8" idx="1"/>
            </p:cNvCxnSpPr>
            <p:nvPr/>
          </p:nvCxnSpPr>
          <p:spPr>
            <a:xfrm>
              <a:off x="5524500" y="1885712"/>
              <a:ext cx="552450" cy="18466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endCxn id="8" idx="1"/>
            </p:cNvCxnSpPr>
            <p:nvPr/>
          </p:nvCxnSpPr>
          <p:spPr>
            <a:xfrm flipV="1">
              <a:off x="5743575" y="2070378"/>
              <a:ext cx="333375" cy="512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5800725" y="2085816"/>
              <a:ext cx="276225" cy="9907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 flipV="1">
              <a:off x="4665772" y="4263522"/>
              <a:ext cx="253991" cy="4988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836443" y="3922038"/>
              <a:ext cx="481013" cy="3182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5467350" y="4240292"/>
              <a:ext cx="830577" cy="1268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155701" y="3515081"/>
              <a:ext cx="1115534" cy="4069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5190721" y="3515081"/>
              <a:ext cx="699227" cy="2576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5361802" y="5342686"/>
            <a:ext cx="353364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882"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MSC-230 – 3D conceptual design model</a:t>
            </a:r>
            <a:endParaRPr lang="ru-RU" dirty="0">
              <a:solidFill>
                <a:prstClr val="black"/>
              </a:solidFill>
            </a:endParaRPr>
          </a:p>
          <a:p>
            <a:pPr lvl="0" defTabSz="913882">
              <a:defRPr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D8637C-88ED-40B0-9675-9B462609BD5F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December 15,  2022        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Carrent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MSC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B9F0A86-BC56-4840-BA9D-E6C030D3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 of the project MSC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4CC8632-7C23-4AE2-8FB4-0DB6881D8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20376"/>
              </p:ext>
            </p:extLst>
          </p:nvPr>
        </p:nvGraphicFramePr>
        <p:xfrm>
          <a:off x="2121763" y="870009"/>
          <a:ext cx="5211191" cy="5452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type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Compat, SC coil, warm yoke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Ion source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PIG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Final energy, MeV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230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Beam extraction radius</a:t>
                      </a:r>
                      <a:r>
                        <a:rPr lang="en-GB" sz="1200" dirty="0">
                          <a:effectLst/>
                        </a:rPr>
                        <a:t>, mm 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1070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en-GB" sz="1200" dirty="0" err="1">
                          <a:effectLst/>
                        </a:rPr>
                        <a:t>agn</a:t>
                      </a:r>
                      <a:r>
                        <a:rPr lang="en-US" sz="1200" dirty="0">
                          <a:effectLst/>
                        </a:rPr>
                        <a:t>etic</a:t>
                      </a:r>
                      <a:r>
                        <a:rPr lang="en-GB" sz="1200" dirty="0">
                          <a:effectLst/>
                        </a:rPr>
                        <a:t> field (</a:t>
                      </a:r>
                      <a:r>
                        <a:rPr lang="en-GB" sz="1200" dirty="0" err="1">
                          <a:effectLst/>
                        </a:rPr>
                        <a:t>center</a:t>
                      </a:r>
                      <a:r>
                        <a:rPr lang="en-GB" sz="1200" dirty="0">
                          <a:effectLst/>
                        </a:rPr>
                        <a:t>), T</a:t>
                      </a:r>
                      <a:endParaRPr lang="en-US" sz="1200" dirty="0">
                        <a:effectLst/>
                        <a:latin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en-GB" sz="1200" dirty="0" err="1">
                          <a:effectLst/>
                        </a:rPr>
                        <a:t>agn</a:t>
                      </a:r>
                      <a:r>
                        <a:rPr lang="en-US" sz="1200" dirty="0">
                          <a:effectLst/>
                        </a:rPr>
                        <a:t>etic</a:t>
                      </a:r>
                      <a:r>
                        <a:rPr lang="en-GB" sz="1200" dirty="0">
                          <a:effectLst/>
                        </a:rPr>
                        <a:t> field (</a:t>
                      </a:r>
                      <a:r>
                        <a:rPr lang="en-US" sz="1200" dirty="0"/>
                        <a:t>extract. radius</a:t>
                      </a:r>
                      <a:r>
                        <a:rPr lang="en-GB" sz="1200" dirty="0">
                          <a:effectLst/>
                        </a:rPr>
                        <a:t>), T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Dimensions (</a:t>
                      </a:r>
                      <a:r>
                        <a:rPr lang="en-GB" sz="1200" dirty="0" err="1">
                          <a:effectLst/>
                        </a:rPr>
                        <a:t>height×width</a:t>
                      </a:r>
                      <a:r>
                        <a:rPr lang="en-GB" sz="1200" dirty="0">
                          <a:effectLst/>
                        </a:rPr>
                        <a:t>), mm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1700 </a:t>
                      </a:r>
                      <a:r>
                        <a:rPr lang="en-GB" sz="1200" dirty="0">
                          <a:effectLst/>
                        </a:rPr>
                        <a:t>× </a:t>
                      </a:r>
                      <a:r>
                        <a:rPr lang="en-GB" sz="1200" dirty="0" smtClean="0">
                          <a:effectLst/>
                        </a:rPr>
                        <a:t>3960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Weight, tonnes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130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Hill/Valley gap, mm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50/700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A*Turn number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270 000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RF frequency, MHz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106.5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Harmonic number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RF cavities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Voltage, </a:t>
                      </a:r>
                      <a:r>
                        <a:rPr lang="en-US" sz="1200" dirty="0">
                          <a:effectLst/>
                        </a:rPr>
                        <a:t>center/extraction </a:t>
                      </a:r>
                      <a:r>
                        <a:rPr lang="en-GB" sz="1200" dirty="0">
                          <a:effectLst/>
                        </a:rPr>
                        <a:t>kV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40/110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RF power, kW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turns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Beam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intensity (</a:t>
                      </a:r>
                      <a:r>
                        <a:rPr lang="en-US" sz="1200" dirty="0" smtClean="0">
                          <a:latin typeface="+mn-lt"/>
                        </a:rPr>
                        <a:t>Single pulse mode)</a:t>
                      </a:r>
                      <a:endParaRPr lang="en-US" sz="1200" b="1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930" marR="5293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298598684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duration,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 ̶  100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310217600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frequency,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Hz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  ̶  1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3085469885"/>
                  </a:ext>
                </a:extLst>
              </a:tr>
              <a:tr h="36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stability from pulse to pulse (on the flat part of the pulse)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5%.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3488919075"/>
                  </a:ext>
                </a:extLst>
              </a:tr>
              <a:tr h="1843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Beam intensity</a:t>
                      </a:r>
                      <a:r>
                        <a:rPr lang="en-GB" sz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200" dirty="0" smtClean="0">
                          <a:latin typeface="+mn-lt"/>
                        </a:rPr>
                        <a:t>Continuous mode)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714434393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19358769"/>
                  </a:ext>
                </a:extLst>
              </a:tr>
              <a:tr h="2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stability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5%</a:t>
                      </a: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85413426"/>
                  </a:ext>
                </a:extLst>
              </a:tr>
              <a:tr h="2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773152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" y="1376039"/>
            <a:ext cx="5015611" cy="49226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94" y="1286956"/>
            <a:ext cx="3785507" cy="494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78520" y="605189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initial </a:t>
            </a:r>
            <a:r>
              <a:rPr lang="en-US" dirty="0">
                <a:solidFill>
                  <a:srgbClr val="002060"/>
                </a:solidFill>
              </a:rPr>
              <a:t>version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86245" y="6008672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new version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01937" y="857694"/>
            <a:ext cx="3740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changes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b="6893"/>
          <a:stretch/>
        </p:blipFill>
        <p:spPr>
          <a:xfrm>
            <a:off x="826740" y="1402592"/>
            <a:ext cx="7139367" cy="443143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6757" y="6211717"/>
            <a:ext cx="6889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/>
              <a:t>Integrated design of the MSC230 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40787" y="833230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February </a:t>
            </a:r>
            <a:r>
              <a:rPr lang="en-US" dirty="0">
                <a:solidFill>
                  <a:srgbClr val="FF0000"/>
                </a:solidFill>
              </a:rPr>
              <a:t>2025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822F89-CCA3-4316-A34A-18A85D41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3602-3180-4BB8-B3AA-9BB5F06CB6CA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6682" y="738616"/>
            <a:ext cx="8070635" cy="5728565"/>
            <a:chOff x="505195" y="717081"/>
            <a:chExt cx="8133610" cy="57501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6464D27-5949-4BAC-BE9D-48D7A4B2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5" y="717081"/>
              <a:ext cx="8133610" cy="5750100"/>
            </a:xfrm>
            <a:prstGeom prst="rect">
              <a:avLst/>
            </a:prstGeom>
          </p:spPr>
        </p:pic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34403B96-D6BE-42EA-BE8B-6A1D3F7FA7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5619" y="4412902"/>
              <a:ext cx="264160" cy="400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4227D7D-F66D-4E94-931C-DD7032469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8460" y="4501571"/>
              <a:ext cx="558478" cy="841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4F0F5FBB-5B95-4D5C-844D-83A87B742F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29125" y="4354668"/>
              <a:ext cx="400050" cy="458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E26AF3-68BA-4DBE-9592-78F883CCDFAC}"/>
                </a:ext>
              </a:extLst>
            </p:cNvPr>
            <p:cNvSpPr txBox="1"/>
            <p:nvPr/>
          </p:nvSpPr>
          <p:spPr>
            <a:xfrm>
              <a:off x="4624203" y="4741290"/>
              <a:ext cx="161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cryocooler</a:t>
              </a:r>
              <a:r>
                <a:rPr lang="ru-RU" dirty="0" smtClean="0"/>
                <a:t>  </a:t>
              </a: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10590B-9A0C-4719-9974-5A805A613A38}"/>
                </a:ext>
              </a:extLst>
            </p:cNvPr>
            <p:cNvSpPr/>
            <p:nvPr/>
          </p:nvSpPr>
          <p:spPr>
            <a:xfrm>
              <a:off x="5726121" y="4737733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ТС4188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1842E6-1382-4127-BF06-AB410491345A}"/>
                </a:ext>
              </a:extLst>
            </p:cNvPr>
            <p:cNvSpPr txBox="1"/>
            <p:nvPr/>
          </p:nvSpPr>
          <p:spPr>
            <a:xfrm>
              <a:off x="2250281" y="5223626"/>
              <a:ext cx="2667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cryocooler</a:t>
              </a:r>
              <a:r>
                <a:rPr lang="ru-RU" dirty="0" smtClean="0">
                  <a:solidFill>
                    <a:srgbClr val="002060"/>
                  </a:solidFill>
                </a:rPr>
                <a:t> </a:t>
              </a:r>
              <a:r>
                <a:rPr lang="en-US" dirty="0">
                  <a:solidFill>
                    <a:srgbClr val="002060"/>
                  </a:solidFill>
                </a:rPr>
                <a:t>Operation 8</a:t>
              </a:r>
              <a:r>
                <a:rPr lang="ru-RU" dirty="0">
                  <a:solidFill>
                    <a:srgbClr val="002060"/>
                  </a:solidFill>
                </a:rPr>
                <a:t>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EF732F-98B3-4298-A109-E207F8926749}"/>
                </a:ext>
              </a:extLst>
            </p:cNvPr>
            <p:cNvSpPr txBox="1"/>
            <p:nvPr/>
          </p:nvSpPr>
          <p:spPr>
            <a:xfrm>
              <a:off x="2259829" y="4669628"/>
              <a:ext cx="216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HTS current leads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4530" y="1154615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March 2025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51160" y="6190182"/>
            <a:ext cx="6889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 smtClean="0"/>
              <a:t>Cold </a:t>
            </a:r>
            <a:r>
              <a:rPr lang="en-US" sz="1200" dirty="0"/>
              <a:t>mass design 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r>
              <a:rPr lang="en-US" sz="1200" dirty="0"/>
              <a:t>,</a:t>
            </a:r>
            <a:r>
              <a:rPr lang="en-US" sz="1200" dirty="0" smtClean="0">
                <a:latin typeface="Arial" panose="020B0604020202020204" pitchFamily="34" charset="0"/>
                <a:ea typeface="DengXian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DengXian"/>
              </a:rPr>
              <a:t>Hamlet </a:t>
            </a:r>
            <a:r>
              <a:rPr lang="en-US" sz="1200" dirty="0" err="1">
                <a:latin typeface="Arial" panose="020B0604020202020204" pitchFamily="34" charset="0"/>
                <a:ea typeface="DengXian"/>
              </a:rPr>
              <a:t>Khodzhibagiyan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942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6" y="1389217"/>
            <a:ext cx="4392458" cy="214835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307180"/>
              </p:ext>
            </p:extLst>
          </p:nvPr>
        </p:nvGraphicFramePr>
        <p:xfrm>
          <a:off x="5646199" y="2349857"/>
          <a:ext cx="2965142" cy="3400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4" imgW="19450383" imgH="22383881" progId="Visio.Drawing.15">
                  <p:embed/>
                </p:oleObj>
              </mc:Choice>
              <mc:Fallback>
                <p:oleObj r:id="rId4" imgW="19450383" imgH="22383881" progId="Visio.Drawing.15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199" y="2349857"/>
                        <a:ext cx="2965142" cy="3400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166" y="3661521"/>
            <a:ext cx="475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/>
              <a:t>Integrated design of the </a:t>
            </a:r>
            <a:r>
              <a:rPr lang="en-US" sz="1200" dirty="0" smtClean="0"/>
              <a:t>MSC230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2959" y="899356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February </a:t>
            </a:r>
            <a:r>
              <a:rPr lang="en-US" dirty="0">
                <a:solidFill>
                  <a:srgbClr val="FF0000"/>
                </a:solidFill>
              </a:rPr>
              <a:t>2025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RF system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678553"/>
              </p:ext>
            </p:extLst>
          </p:nvPr>
        </p:nvGraphicFramePr>
        <p:xfrm>
          <a:off x="5104236" y="1406520"/>
          <a:ext cx="4039764" cy="782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379">
                  <a:extLst>
                    <a:ext uri="{9D8B030D-6E8A-4147-A177-3AD203B41FA5}">
                      <a16:colId xmlns:a16="http://schemas.microsoft.com/office/drawing/2014/main" val="107467344"/>
                    </a:ext>
                  </a:extLst>
                </a:gridCol>
                <a:gridCol w="1595281">
                  <a:extLst>
                    <a:ext uri="{9D8B030D-6E8A-4147-A177-3AD203B41FA5}">
                      <a16:colId xmlns:a16="http://schemas.microsoft.com/office/drawing/2014/main" val="3878733906"/>
                    </a:ext>
                  </a:extLst>
                </a:gridCol>
                <a:gridCol w="1059104">
                  <a:extLst>
                    <a:ext uri="{9D8B030D-6E8A-4147-A177-3AD203B41FA5}">
                      <a16:colId xmlns:a16="http://schemas.microsoft.com/office/drawing/2014/main" val="181985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RF </a:t>
                      </a:r>
                      <a:r>
                        <a:rPr lang="en-US" sz="1200" dirty="0" smtClean="0">
                          <a:effectLst/>
                        </a:rPr>
                        <a:t>Generator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Hefei CAS Ion Medical and Technical Devices Co., Ltd.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January 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377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3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хема_SC-230_0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7382" r="29137" b="7382"/>
          <a:stretch>
            <a:fillRect/>
          </a:stretch>
        </p:blipFill>
        <p:spPr bwMode="auto">
          <a:xfrm>
            <a:off x="1908699" y="1709599"/>
            <a:ext cx="5486400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acuum system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4624" y="5873637"/>
            <a:ext cx="6314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Delivery </a:t>
            </a:r>
            <a:r>
              <a:rPr lang="en-US" dirty="0">
                <a:solidFill>
                  <a:srgbClr val="FF0000"/>
                </a:solidFill>
              </a:rPr>
              <a:t>and testing of vacuum </a:t>
            </a:r>
            <a:r>
              <a:rPr lang="en-US" dirty="0" smtClean="0">
                <a:solidFill>
                  <a:srgbClr val="FF0000"/>
                </a:solidFill>
              </a:rPr>
              <a:t>equipment,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December 2024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3502" y="1001883"/>
            <a:ext cx="5553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Vacuum scheme of the MSC-230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33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15064"/>
              </p:ext>
            </p:extLst>
          </p:nvPr>
        </p:nvGraphicFramePr>
        <p:xfrm>
          <a:off x="1832610" y="2245900"/>
          <a:ext cx="5478780" cy="2312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3415">
                  <a:extLst>
                    <a:ext uri="{9D8B030D-6E8A-4147-A177-3AD203B41FA5}">
                      <a16:colId xmlns:a16="http://schemas.microsoft.com/office/drawing/2014/main" val="1690237617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19446543"/>
                    </a:ext>
                  </a:extLst>
                </a:gridCol>
                <a:gridCol w="1620520">
                  <a:extLst>
                    <a:ext uri="{9D8B030D-6E8A-4147-A177-3AD203B41FA5}">
                      <a16:colId xmlns:a16="http://schemas.microsoft.com/office/drawing/2014/main" val="2818724015"/>
                    </a:ext>
                  </a:extLst>
                </a:gridCol>
                <a:gridCol w="1436370">
                  <a:extLst>
                    <a:ext uri="{9D8B030D-6E8A-4147-A177-3AD203B41FA5}">
                      <a16:colId xmlns:a16="http://schemas.microsoft.com/office/drawing/2014/main" val="79636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Electrostatic deflector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Hefei CAS Ion Medical and Technical Devices Co., Ltd.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October 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645929"/>
                  </a:ext>
                </a:extLst>
              </a:tr>
              <a:tr h="1334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Magnetic Field Measurement System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Hefei CAS Ion Medical and Technical Devices Co., Ltd.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August 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477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Ion source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December </a:t>
                      </a:r>
                      <a:r>
                        <a:rPr lang="en-US" sz="1100" dirty="0" smtClean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414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5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14972</TotalTime>
  <Words>551</Words>
  <Application>Microsoft Office PowerPoint</Application>
  <PresentationFormat>Экран (4:3)</PresentationFormat>
  <Paragraphs>165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DejaVu Sans</vt:lpstr>
      <vt:lpstr>DengXian</vt:lpstr>
      <vt:lpstr>Symbol</vt:lpstr>
      <vt:lpstr>Times</vt:lpstr>
      <vt:lpstr>Times New Roman</vt:lpstr>
      <vt:lpstr>Wingdings</vt:lpstr>
      <vt:lpstr>Office Theme</vt:lpstr>
      <vt:lpstr>Visio.Drawing.15</vt:lpstr>
      <vt:lpstr>Презентация PowerPoint</vt:lpstr>
      <vt:lpstr> Carrent status of the project MSC-230 </vt:lpstr>
      <vt:lpstr> Status of the project MSC-230  </vt:lpstr>
      <vt:lpstr>Current status of the project</vt:lpstr>
      <vt:lpstr>Current status of the Magnet</vt:lpstr>
      <vt:lpstr> </vt:lpstr>
      <vt:lpstr>Current status of the RF system</vt:lpstr>
      <vt:lpstr>Current status of the vacuum system</vt:lpstr>
      <vt:lpstr>Current status of the project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Vladimir</dc:creator>
  <dc:description/>
  <cp:lastModifiedBy>Яковенко Сергей Леонидович</cp:lastModifiedBy>
  <cp:revision>495</cp:revision>
  <cp:lastPrinted>2018-06-13T17:10:47Z</cp:lastPrinted>
  <dcterms:created xsi:type="dcterms:W3CDTF">2015-10-13T08:03:50Z</dcterms:created>
  <dcterms:modified xsi:type="dcterms:W3CDTF">2024-03-12T08:05:55Z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