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1681" r:id="rId2"/>
    <p:sldId id="1685" r:id="rId3"/>
    <p:sldId id="1677" r:id="rId4"/>
    <p:sldId id="1679" r:id="rId5"/>
    <p:sldId id="1692" r:id="rId6"/>
    <p:sldId id="1687" r:id="rId7"/>
    <p:sldId id="1688" r:id="rId8"/>
    <p:sldId id="1689" r:id="rId9"/>
    <p:sldId id="1693" r:id="rId10"/>
    <p:sldId id="1678" r:id="rId11"/>
    <p:sldId id="1694" r:id="rId12"/>
    <p:sldId id="1691" r:id="rId13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5" autoAdjust="0"/>
  </p:normalViewPr>
  <p:slideViewPr>
    <p:cSldViewPr snapToGrid="0">
      <p:cViewPr varScale="1">
        <p:scale>
          <a:sx n="106" d="100"/>
          <a:sy n="106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2DDCA31-B247-4185-8ADA-B42CED57DC74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DDCA31-B247-4185-8ADA-B42CED57DC74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03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6447D-A9AA-4FE5-9D03-40092C2B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27D818-F589-4760-B85D-8482B206E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0E1AF-F62E-4193-B8AE-FCA6E93B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994-3F82-4BB3-B892-7DF696F0B6F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91259-A696-40D6-A94B-60E3DB22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64B15-DD26-4197-85D7-89546C64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EB72-26A6-4BD7-BA47-484C6E636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6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A003F944-B730-466C-A7E3-A172810A89A5}" type="datetime1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13.03.2024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67DCA49-E7BB-451F-96FB-FA44EE1077D7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F074C7-56BF-42F2-8251-0C5604E005FA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March,  2024       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5C11E-ECAE-4144-96F7-A7198EFBB0C5}"/>
              </a:ext>
            </a:extLst>
          </p:cNvPr>
          <p:cNvSpPr txBox="1"/>
          <p:nvPr/>
        </p:nvSpPr>
        <p:spPr>
          <a:xfrm>
            <a:off x="228600" y="2268021"/>
            <a:ext cx="8686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Status 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project MSC</a:t>
            </a:r>
            <a:r>
              <a:rPr lang="ru-RU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endParaRPr lang="ru-RU" sz="5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30061" y="4584862"/>
            <a:ext cx="2163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ea typeface="DengXian"/>
              </a:rPr>
              <a:t>Sergey 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ea typeface="DengXian"/>
              </a:rPr>
              <a:t>Yakovenko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A1ABE5C-1A00-4457-96BC-9D11EFFB9394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581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status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E08251-7F3A-4D69-9E6A-454704C7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35" y="876849"/>
            <a:ext cx="6314294" cy="5177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A1ABE5C-1A00-4457-96BC-9D11EFFB9394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581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status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32" y="778598"/>
            <a:ext cx="7116024" cy="53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6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TLSHAPE_TB_00000000000000000000000000000000_ScaleMarking1">
            <a:extLst>
              <a:ext uri="{FF2B5EF4-FFF2-40B4-BE49-F238E27FC236}">
                <a16:creationId xmlns:a16="http://schemas.microsoft.com/office/drawing/2014/main" id="{A304D7E0-4ABE-49AE-A6C6-A4C9680615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45620" y="1566117"/>
            <a:ext cx="223455" cy="23508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685800">
              <a:defRPr/>
            </a:pPr>
            <a:r>
              <a:rPr lang="en-US" sz="1200" kern="0" spc="-15" dirty="0">
                <a:solidFill>
                  <a:srgbClr val="1F497D"/>
                </a:solidFill>
                <a:latin typeface="Calibri" panose="020F0502020204030204"/>
              </a:rPr>
              <a:t>2022</a:t>
            </a:r>
          </a:p>
        </p:txBody>
      </p:sp>
      <p:sp>
        <p:nvSpPr>
          <p:cNvPr id="24" name="OTLSHAPE_TB_00000000000000000000000000000000_ScaleMarking1">
            <a:extLst>
              <a:ext uri="{FF2B5EF4-FFF2-40B4-BE49-F238E27FC236}">
                <a16:creationId xmlns:a16="http://schemas.microsoft.com/office/drawing/2014/main" id="{36929553-4EFE-499A-8B5C-60BA1016012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38316" y="1623580"/>
            <a:ext cx="197263" cy="12621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685800">
              <a:defRPr/>
            </a:pPr>
            <a:r>
              <a:rPr lang="en-US" sz="1200" kern="0" spc="-15" dirty="0">
                <a:solidFill>
                  <a:srgbClr val="1F497D"/>
                </a:solidFill>
                <a:latin typeface="Calibri" panose="020F0502020204030204"/>
              </a:rPr>
              <a:t>2023</a:t>
            </a:r>
          </a:p>
        </p:txBody>
      </p:sp>
      <p:sp>
        <p:nvSpPr>
          <p:cNvPr id="25" name="OTLSHAPE_TB_00000000000000000000000000000000_ScaleMarking1">
            <a:extLst>
              <a:ext uri="{FF2B5EF4-FFF2-40B4-BE49-F238E27FC236}">
                <a16:creationId xmlns:a16="http://schemas.microsoft.com/office/drawing/2014/main" id="{D5B0CAFF-3A11-4D8C-9B99-19E646EE301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95090" y="1649303"/>
            <a:ext cx="197264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lvl="0">
              <a:defRPr/>
            </a:pPr>
            <a:r>
              <a:rPr lang="en-US" sz="1200" kern="0" spc="-15" dirty="0">
                <a:solidFill>
                  <a:srgbClr val="1F497D"/>
                </a:solidFill>
              </a:rPr>
              <a:t>2024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8209D25-AB79-47FB-84A9-DE4772692FA8}"/>
              </a:ext>
            </a:extLst>
          </p:cNvPr>
          <p:cNvCxnSpPr>
            <a:cxnSpLocks/>
          </p:cNvCxnSpPr>
          <p:nvPr/>
        </p:nvCxnSpPr>
        <p:spPr>
          <a:xfrm>
            <a:off x="1009357" y="1711083"/>
            <a:ext cx="0" cy="13513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6FA9065-7C91-4BB8-B8EE-A9D27CC26A5D}"/>
              </a:ext>
            </a:extLst>
          </p:cNvPr>
          <p:cNvCxnSpPr>
            <a:cxnSpLocks/>
          </p:cNvCxnSpPr>
          <p:nvPr/>
        </p:nvCxnSpPr>
        <p:spPr>
          <a:xfrm>
            <a:off x="2866645" y="1711083"/>
            <a:ext cx="0" cy="13513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7BBEA35-05A4-4C4C-9A3F-12B43A1B4E12}"/>
              </a:ext>
            </a:extLst>
          </p:cNvPr>
          <p:cNvCxnSpPr>
            <a:cxnSpLocks/>
          </p:cNvCxnSpPr>
          <p:nvPr/>
        </p:nvCxnSpPr>
        <p:spPr>
          <a:xfrm>
            <a:off x="5458753" y="1716572"/>
            <a:ext cx="193" cy="138704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graphicFrame>
        <p:nvGraphicFramePr>
          <p:cNvPr id="29" name="Таблица 70">
            <a:extLst>
              <a:ext uri="{FF2B5EF4-FFF2-40B4-BE49-F238E27FC236}">
                <a16:creationId xmlns:a16="http://schemas.microsoft.com/office/drawing/2014/main" id="{39A36FC7-95CF-4F01-A5B6-93F6B1696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275433"/>
              </p:ext>
            </p:extLst>
          </p:nvPr>
        </p:nvGraphicFramePr>
        <p:xfrm>
          <a:off x="837169" y="1957673"/>
          <a:ext cx="8101782" cy="3975452"/>
        </p:xfrm>
        <a:graphic>
          <a:graphicData uri="http://schemas.openxmlformats.org/drawingml/2006/table">
            <a:tbl>
              <a:tblPr firstRow="1" bandRow="1"/>
              <a:tblGrid>
                <a:gridCol w="213464">
                  <a:extLst>
                    <a:ext uri="{9D8B030D-6E8A-4147-A177-3AD203B41FA5}">
                      <a16:colId xmlns:a16="http://schemas.microsoft.com/office/drawing/2014/main" val="4150313812"/>
                    </a:ext>
                  </a:extLst>
                </a:gridCol>
                <a:gridCol w="211580">
                  <a:extLst>
                    <a:ext uri="{9D8B030D-6E8A-4147-A177-3AD203B41FA5}">
                      <a16:colId xmlns:a16="http://schemas.microsoft.com/office/drawing/2014/main" val="2898083140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3846400184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596494541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021194120"/>
                    </a:ext>
                  </a:extLst>
                </a:gridCol>
                <a:gridCol w="232794">
                  <a:extLst>
                    <a:ext uri="{9D8B030D-6E8A-4147-A177-3AD203B41FA5}">
                      <a16:colId xmlns:a16="http://schemas.microsoft.com/office/drawing/2014/main" val="3404222471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2996839312"/>
                    </a:ext>
                  </a:extLst>
                </a:gridCol>
                <a:gridCol w="257962">
                  <a:extLst>
                    <a:ext uri="{9D8B030D-6E8A-4147-A177-3AD203B41FA5}">
                      <a16:colId xmlns:a16="http://schemas.microsoft.com/office/drawing/2014/main" val="2820027075"/>
                    </a:ext>
                  </a:extLst>
                </a:gridCol>
                <a:gridCol w="245378">
                  <a:extLst>
                    <a:ext uri="{9D8B030D-6E8A-4147-A177-3AD203B41FA5}">
                      <a16:colId xmlns:a16="http://schemas.microsoft.com/office/drawing/2014/main" val="1256958795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332920550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003928246"/>
                    </a:ext>
                  </a:extLst>
                </a:gridCol>
                <a:gridCol w="226502">
                  <a:extLst>
                    <a:ext uri="{9D8B030D-6E8A-4147-A177-3AD203B41FA5}">
                      <a16:colId xmlns:a16="http://schemas.microsoft.com/office/drawing/2014/main" val="3078797449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2662681759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2077866804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4102608901"/>
                    </a:ext>
                  </a:extLst>
                </a:gridCol>
                <a:gridCol w="251670">
                  <a:extLst>
                    <a:ext uri="{9D8B030D-6E8A-4147-A177-3AD203B41FA5}">
                      <a16:colId xmlns:a16="http://schemas.microsoft.com/office/drawing/2014/main" val="1715113953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173115774"/>
                    </a:ext>
                  </a:extLst>
                </a:gridCol>
                <a:gridCol w="264253">
                  <a:extLst>
                    <a:ext uri="{9D8B030D-6E8A-4147-A177-3AD203B41FA5}">
                      <a16:colId xmlns:a16="http://schemas.microsoft.com/office/drawing/2014/main" val="142084903"/>
                    </a:ext>
                  </a:extLst>
                </a:gridCol>
                <a:gridCol w="270545">
                  <a:extLst>
                    <a:ext uri="{9D8B030D-6E8A-4147-A177-3AD203B41FA5}">
                      <a16:colId xmlns:a16="http://schemas.microsoft.com/office/drawing/2014/main" val="459412493"/>
                    </a:ext>
                  </a:extLst>
                </a:gridCol>
                <a:gridCol w="232794">
                  <a:extLst>
                    <a:ext uri="{9D8B030D-6E8A-4147-A177-3AD203B41FA5}">
                      <a16:colId xmlns:a16="http://schemas.microsoft.com/office/drawing/2014/main" val="3077677282"/>
                    </a:ext>
                  </a:extLst>
                </a:gridCol>
                <a:gridCol w="239087">
                  <a:extLst>
                    <a:ext uri="{9D8B030D-6E8A-4147-A177-3AD203B41FA5}">
                      <a16:colId xmlns:a16="http://schemas.microsoft.com/office/drawing/2014/main" val="3168393096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06263700"/>
                    </a:ext>
                  </a:extLst>
                </a:gridCol>
                <a:gridCol w="226502">
                  <a:extLst>
                    <a:ext uri="{9D8B030D-6E8A-4147-A177-3AD203B41FA5}">
                      <a16:colId xmlns:a16="http://schemas.microsoft.com/office/drawing/2014/main" val="1430116508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1475150672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305253896"/>
                    </a:ext>
                  </a:extLst>
                </a:gridCol>
                <a:gridCol w="201335">
                  <a:extLst>
                    <a:ext uri="{9D8B030D-6E8A-4147-A177-3AD203B41FA5}">
                      <a16:colId xmlns:a16="http://schemas.microsoft.com/office/drawing/2014/main" val="33444505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1969287999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1138576149"/>
                    </a:ext>
                  </a:extLst>
                </a:gridCol>
                <a:gridCol w="207627">
                  <a:extLst>
                    <a:ext uri="{9D8B030D-6E8A-4147-A177-3AD203B41FA5}">
                      <a16:colId xmlns:a16="http://schemas.microsoft.com/office/drawing/2014/main" val="2748332162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1368318735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433313447"/>
                    </a:ext>
                  </a:extLst>
                </a:gridCol>
                <a:gridCol w="237818">
                  <a:extLst>
                    <a:ext uri="{9D8B030D-6E8A-4147-A177-3AD203B41FA5}">
                      <a16:colId xmlns:a16="http://schemas.microsoft.com/office/drawing/2014/main" val="3025249389"/>
                    </a:ext>
                  </a:extLst>
                </a:gridCol>
                <a:gridCol w="219075">
                  <a:extLst>
                    <a:ext uri="{9D8B030D-6E8A-4147-A177-3AD203B41FA5}">
                      <a16:colId xmlns:a16="http://schemas.microsoft.com/office/drawing/2014/main" val="3698618317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213489193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736243827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680844416"/>
                    </a:ext>
                  </a:extLst>
                </a:gridCol>
              </a:tblGrid>
              <a:tr h="310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1583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7068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30877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33878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02641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56202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6087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71835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77855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8953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24164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11235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67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005416"/>
                  </a:ext>
                </a:extLst>
              </a:tr>
            </a:tbl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6DE28C-464E-4642-8BF5-483918233438}"/>
              </a:ext>
            </a:extLst>
          </p:cNvPr>
          <p:cNvSpPr/>
          <p:nvPr/>
        </p:nvSpPr>
        <p:spPr>
          <a:xfrm>
            <a:off x="41543" y="2612596"/>
            <a:ext cx="12804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Cryogenic system </a:t>
            </a:r>
            <a:endParaRPr lang="ru-RU" sz="750" b="1" kern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7FC5A83-09EF-4747-ADA6-A42F28BD7AB4}"/>
              </a:ext>
            </a:extLst>
          </p:cNvPr>
          <p:cNvSpPr/>
          <p:nvPr/>
        </p:nvSpPr>
        <p:spPr>
          <a:xfrm>
            <a:off x="23575" y="3410157"/>
            <a:ext cx="167116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Ion Source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12D89DC-B0ED-4647-98D3-DD771523D9A1}"/>
              </a:ext>
            </a:extLst>
          </p:cNvPr>
          <p:cNvSpPr/>
          <p:nvPr/>
        </p:nvSpPr>
        <p:spPr>
          <a:xfrm>
            <a:off x="20285" y="2277571"/>
            <a:ext cx="108727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Final engineering design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97C4453-C3A4-45F1-BC4B-A669845E1D65}"/>
              </a:ext>
            </a:extLst>
          </p:cNvPr>
          <p:cNvSpPr/>
          <p:nvPr/>
        </p:nvSpPr>
        <p:spPr>
          <a:xfrm>
            <a:off x="33985" y="1985875"/>
            <a:ext cx="167429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Kick-off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11A4B2B-D328-45BA-A818-50034CAAA4D0}"/>
              </a:ext>
            </a:extLst>
          </p:cNvPr>
          <p:cNvSpPr/>
          <p:nvPr/>
        </p:nvSpPr>
        <p:spPr>
          <a:xfrm>
            <a:off x="9385" y="2871559"/>
            <a:ext cx="128048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Magnet System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67F2FF1-CCBB-4F68-97F6-F389A1566D30}"/>
              </a:ext>
            </a:extLst>
          </p:cNvPr>
          <p:cNvSpPr/>
          <p:nvPr/>
        </p:nvSpPr>
        <p:spPr>
          <a:xfrm>
            <a:off x="55225" y="3146669"/>
            <a:ext cx="1751333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RF system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94B20E7-945F-4AC6-B7C1-D87858E2805C}"/>
              </a:ext>
            </a:extLst>
          </p:cNvPr>
          <p:cNvSpPr/>
          <p:nvPr/>
        </p:nvSpPr>
        <p:spPr>
          <a:xfrm>
            <a:off x="-57239" y="1310967"/>
            <a:ext cx="1178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Major activities</a:t>
            </a:r>
            <a:endParaRPr lang="ru-RU" sz="1200" b="1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88DE06EC-824D-4471-BEE5-81F3509E03CD}"/>
              </a:ext>
            </a:extLst>
          </p:cNvPr>
          <p:cNvSpPr/>
          <p:nvPr/>
        </p:nvSpPr>
        <p:spPr>
          <a:xfrm>
            <a:off x="11314" y="3945399"/>
            <a:ext cx="17602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Beam diagnostic </a:t>
            </a:r>
          </a:p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system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C7AE4B1-C8DF-479D-827C-405B66D7656F}"/>
              </a:ext>
            </a:extLst>
          </p:cNvPr>
          <p:cNvSpPr/>
          <p:nvPr/>
        </p:nvSpPr>
        <p:spPr>
          <a:xfrm>
            <a:off x="-7577" y="4584471"/>
            <a:ext cx="167116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Control System</a:t>
            </a: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38273C70-C055-4A1E-8AB0-4D2E66E03C95}"/>
              </a:ext>
            </a:extLst>
          </p:cNvPr>
          <p:cNvSpPr/>
          <p:nvPr/>
        </p:nvSpPr>
        <p:spPr>
          <a:xfrm>
            <a:off x="0" y="3692134"/>
            <a:ext cx="16738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Beam extraction </a:t>
            </a:r>
            <a:endParaRPr lang="en-US" sz="750" b="1" kern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system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5E251186-73F6-4ECA-85F9-4CD80FB5DBE9}"/>
              </a:ext>
            </a:extLst>
          </p:cNvPr>
          <p:cNvSpPr/>
          <p:nvPr/>
        </p:nvSpPr>
        <p:spPr>
          <a:xfrm>
            <a:off x="9385" y="5091534"/>
            <a:ext cx="1671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Integration </a:t>
            </a:r>
            <a:endParaRPr lang="en-US" sz="750" b="1" kern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Assembly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EB0D08A3-3340-4952-8BB0-41B5D06D5E58}"/>
              </a:ext>
            </a:extLst>
          </p:cNvPr>
          <p:cNvSpPr/>
          <p:nvPr/>
        </p:nvSpPr>
        <p:spPr>
          <a:xfrm>
            <a:off x="-9086" y="5420055"/>
            <a:ext cx="1751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>
                <a:solidFill>
                  <a:prstClr val="black"/>
                </a:solidFill>
                <a:latin typeface="Calibri" panose="020F0502020204030204"/>
              </a:rPr>
              <a:t>Beam </a:t>
            </a:r>
            <a:endParaRPr lang="en-US" sz="750" b="1" kern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Commissioning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D653F4D4-E064-43CF-8D5B-DB842266AB89}"/>
              </a:ext>
            </a:extLst>
          </p:cNvPr>
          <p:cNvSpPr/>
          <p:nvPr/>
        </p:nvSpPr>
        <p:spPr>
          <a:xfrm>
            <a:off x="880119" y="2281342"/>
            <a:ext cx="6936060" cy="216883"/>
          </a:xfrm>
          <a:prstGeom prst="flowChartAlternateProcess">
            <a:avLst/>
          </a:prstGeom>
          <a:solidFill>
            <a:srgbClr val="9FF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Блок-схема: альтернативный процесс 102">
            <a:extLst>
              <a:ext uri="{FF2B5EF4-FFF2-40B4-BE49-F238E27FC236}">
                <a16:creationId xmlns:a16="http://schemas.microsoft.com/office/drawing/2014/main" id="{92AAAC70-7AAC-4ACB-B894-2D7FB629E85A}"/>
              </a:ext>
            </a:extLst>
          </p:cNvPr>
          <p:cNvSpPr/>
          <p:nvPr/>
        </p:nvSpPr>
        <p:spPr>
          <a:xfrm>
            <a:off x="1206735" y="2575614"/>
            <a:ext cx="7448550" cy="207018"/>
          </a:xfrm>
          <a:prstGeom prst="flowChartAlternateProcess">
            <a:avLst/>
          </a:prstGeom>
          <a:solidFill>
            <a:srgbClr val="DCC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Блок-схема: альтернативный процесс 103">
            <a:extLst>
              <a:ext uri="{FF2B5EF4-FFF2-40B4-BE49-F238E27FC236}">
                <a16:creationId xmlns:a16="http://schemas.microsoft.com/office/drawing/2014/main" id="{E10C28B8-95AB-4FD7-BD98-70D15B236134}"/>
              </a:ext>
            </a:extLst>
          </p:cNvPr>
          <p:cNvSpPr/>
          <p:nvPr/>
        </p:nvSpPr>
        <p:spPr>
          <a:xfrm>
            <a:off x="1121289" y="2846283"/>
            <a:ext cx="7367588" cy="203676"/>
          </a:xfrm>
          <a:prstGeom prst="flowChartAlternateProcess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Блок-схема: альтернативный процесс 104">
            <a:extLst>
              <a:ext uri="{FF2B5EF4-FFF2-40B4-BE49-F238E27FC236}">
                <a16:creationId xmlns:a16="http://schemas.microsoft.com/office/drawing/2014/main" id="{2CA6549C-3CA9-4347-9538-09417D5F8BBD}"/>
              </a:ext>
            </a:extLst>
          </p:cNvPr>
          <p:cNvSpPr/>
          <p:nvPr/>
        </p:nvSpPr>
        <p:spPr>
          <a:xfrm>
            <a:off x="4564005" y="3438474"/>
            <a:ext cx="3438943" cy="208909"/>
          </a:xfrm>
          <a:prstGeom prst="flowChartAlternateProcess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Блок-схема: альтернативный процесс 105">
            <a:extLst>
              <a:ext uri="{FF2B5EF4-FFF2-40B4-BE49-F238E27FC236}">
                <a16:creationId xmlns:a16="http://schemas.microsoft.com/office/drawing/2014/main" id="{EB58F4AB-F826-457E-B617-402617A7AB31}"/>
              </a:ext>
            </a:extLst>
          </p:cNvPr>
          <p:cNvSpPr/>
          <p:nvPr/>
        </p:nvSpPr>
        <p:spPr>
          <a:xfrm>
            <a:off x="880119" y="3182455"/>
            <a:ext cx="7749028" cy="191329"/>
          </a:xfrm>
          <a:prstGeom prst="flowChartAlternateProcess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" name="Блок-схема: альтернативный процесс 106">
            <a:extLst>
              <a:ext uri="{FF2B5EF4-FFF2-40B4-BE49-F238E27FC236}">
                <a16:creationId xmlns:a16="http://schemas.microsoft.com/office/drawing/2014/main" id="{00126066-6750-4A61-BBE6-AD5BD21DC7F8}"/>
              </a:ext>
            </a:extLst>
          </p:cNvPr>
          <p:cNvSpPr/>
          <p:nvPr/>
        </p:nvSpPr>
        <p:spPr>
          <a:xfrm>
            <a:off x="4685980" y="3727430"/>
            <a:ext cx="2786383" cy="226989"/>
          </a:xfrm>
          <a:prstGeom prst="flowChartAlternateProcess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Блок-схема: альтернативный процесс 109">
            <a:extLst>
              <a:ext uri="{FF2B5EF4-FFF2-40B4-BE49-F238E27FC236}">
                <a16:creationId xmlns:a16="http://schemas.microsoft.com/office/drawing/2014/main" id="{3A57B4FA-3F24-4EC0-A33B-DF32794C0FC6}"/>
              </a:ext>
            </a:extLst>
          </p:cNvPr>
          <p:cNvSpPr/>
          <p:nvPr/>
        </p:nvSpPr>
        <p:spPr>
          <a:xfrm>
            <a:off x="4342539" y="4551591"/>
            <a:ext cx="4572444" cy="195789"/>
          </a:xfrm>
          <a:prstGeom prst="flowChartAlternateProcess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Блок-схема: альтернативный процесс 110">
            <a:extLst>
              <a:ext uri="{FF2B5EF4-FFF2-40B4-BE49-F238E27FC236}">
                <a16:creationId xmlns:a16="http://schemas.microsoft.com/office/drawing/2014/main" id="{8F330C60-542B-4641-AE53-2BAC16EF0A65}"/>
              </a:ext>
            </a:extLst>
          </p:cNvPr>
          <p:cNvSpPr/>
          <p:nvPr/>
        </p:nvSpPr>
        <p:spPr>
          <a:xfrm>
            <a:off x="4583983" y="4003417"/>
            <a:ext cx="3693638" cy="201758"/>
          </a:xfrm>
          <a:prstGeom prst="flowChartAlternateProcess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" name="Блок-схема: альтернативный процесс 112">
            <a:extLst>
              <a:ext uri="{FF2B5EF4-FFF2-40B4-BE49-F238E27FC236}">
                <a16:creationId xmlns:a16="http://schemas.microsoft.com/office/drawing/2014/main" id="{40849A18-8FF1-4AA5-81DC-B92CD79BE27B}"/>
              </a:ext>
            </a:extLst>
          </p:cNvPr>
          <p:cNvSpPr/>
          <p:nvPr/>
        </p:nvSpPr>
        <p:spPr>
          <a:xfrm>
            <a:off x="3620496" y="4292025"/>
            <a:ext cx="4429200" cy="199772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5" name="Блок-схема: альтернативный процесс 114">
            <a:extLst>
              <a:ext uri="{FF2B5EF4-FFF2-40B4-BE49-F238E27FC236}">
                <a16:creationId xmlns:a16="http://schemas.microsoft.com/office/drawing/2014/main" id="{A7CE1649-981B-45FD-A446-E7844A3957D0}"/>
              </a:ext>
            </a:extLst>
          </p:cNvPr>
          <p:cNvSpPr/>
          <p:nvPr/>
        </p:nvSpPr>
        <p:spPr>
          <a:xfrm>
            <a:off x="1504950" y="4833010"/>
            <a:ext cx="6948225" cy="211915"/>
          </a:xfrm>
          <a:prstGeom prst="flowChartAlternateProcess">
            <a:avLst/>
          </a:prstGeom>
          <a:solidFill>
            <a:srgbClr val="10F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8" name="Блок-схема: альтернативный процесс 117">
            <a:extLst>
              <a:ext uri="{FF2B5EF4-FFF2-40B4-BE49-F238E27FC236}">
                <a16:creationId xmlns:a16="http://schemas.microsoft.com/office/drawing/2014/main" id="{46DF00DE-AFCD-445F-BE77-1E3755D53723}"/>
              </a:ext>
            </a:extLst>
          </p:cNvPr>
          <p:cNvSpPr/>
          <p:nvPr/>
        </p:nvSpPr>
        <p:spPr>
          <a:xfrm>
            <a:off x="8611608" y="5423384"/>
            <a:ext cx="308944" cy="186884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AA8D84-A4A8-4A9B-B61C-39D9A3ECC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56" y="2016781"/>
            <a:ext cx="182896" cy="187469"/>
          </a:xfrm>
          <a:prstGeom prst="rect">
            <a:avLst/>
          </a:prstGeom>
        </p:spPr>
      </p:pic>
      <p:sp>
        <p:nvSpPr>
          <p:cNvPr id="117" name="Блок-схема: альтернативный процесс 116">
            <a:extLst>
              <a:ext uri="{FF2B5EF4-FFF2-40B4-BE49-F238E27FC236}">
                <a16:creationId xmlns:a16="http://schemas.microsoft.com/office/drawing/2014/main" id="{C9E75227-B4B9-43B8-A976-883CE8E1FD4E}"/>
              </a:ext>
            </a:extLst>
          </p:cNvPr>
          <p:cNvSpPr/>
          <p:nvPr/>
        </p:nvSpPr>
        <p:spPr>
          <a:xfrm>
            <a:off x="8453174" y="5103978"/>
            <a:ext cx="407404" cy="229699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38621"/>
              </p:ext>
            </p:extLst>
          </p:nvPr>
        </p:nvGraphicFramePr>
        <p:xfrm>
          <a:off x="828004" y="1809932"/>
          <a:ext cx="8095128" cy="175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49">
                  <a:extLst>
                    <a:ext uri="{9D8B030D-6E8A-4147-A177-3AD203B41FA5}">
                      <a16:colId xmlns:a16="http://schemas.microsoft.com/office/drawing/2014/main" val="1391011709"/>
                    </a:ext>
                  </a:extLst>
                </a:gridCol>
                <a:gridCol w="227270">
                  <a:extLst>
                    <a:ext uri="{9D8B030D-6E8A-4147-A177-3AD203B41FA5}">
                      <a16:colId xmlns:a16="http://schemas.microsoft.com/office/drawing/2014/main" val="3811883883"/>
                    </a:ext>
                  </a:extLst>
                </a:gridCol>
                <a:gridCol w="245699">
                  <a:extLst>
                    <a:ext uri="{9D8B030D-6E8A-4147-A177-3AD203B41FA5}">
                      <a16:colId xmlns:a16="http://schemas.microsoft.com/office/drawing/2014/main" val="201917538"/>
                    </a:ext>
                  </a:extLst>
                </a:gridCol>
                <a:gridCol w="204330">
                  <a:extLst>
                    <a:ext uri="{9D8B030D-6E8A-4147-A177-3AD203B41FA5}">
                      <a16:colId xmlns:a16="http://schemas.microsoft.com/office/drawing/2014/main" val="420317358"/>
                    </a:ext>
                  </a:extLst>
                </a:gridCol>
                <a:gridCol w="213920">
                  <a:extLst>
                    <a:ext uri="{9D8B030D-6E8A-4147-A177-3AD203B41FA5}">
                      <a16:colId xmlns:a16="http://schemas.microsoft.com/office/drawing/2014/main" val="3625382780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1239242339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3342682664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4214252148"/>
                    </a:ext>
                  </a:extLst>
                </a:gridCol>
                <a:gridCol w="232794">
                  <a:extLst>
                    <a:ext uri="{9D8B030D-6E8A-4147-A177-3AD203B41FA5}">
                      <a16:colId xmlns:a16="http://schemas.microsoft.com/office/drawing/2014/main" val="2159132396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643840248"/>
                    </a:ext>
                  </a:extLst>
                </a:gridCol>
                <a:gridCol w="201336">
                  <a:extLst>
                    <a:ext uri="{9D8B030D-6E8A-4147-A177-3AD203B41FA5}">
                      <a16:colId xmlns:a16="http://schemas.microsoft.com/office/drawing/2014/main" val="2148807292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3410124040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2952329455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1525917692"/>
                    </a:ext>
                  </a:extLst>
                </a:gridCol>
                <a:gridCol w="213919">
                  <a:extLst>
                    <a:ext uri="{9D8B030D-6E8A-4147-A177-3AD203B41FA5}">
                      <a16:colId xmlns:a16="http://schemas.microsoft.com/office/drawing/2014/main" val="3188211792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2718919744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1203981545"/>
                    </a:ext>
                  </a:extLst>
                </a:gridCol>
                <a:gridCol w="270545">
                  <a:extLst>
                    <a:ext uri="{9D8B030D-6E8A-4147-A177-3AD203B41FA5}">
                      <a16:colId xmlns:a16="http://schemas.microsoft.com/office/drawing/2014/main" val="2460327512"/>
                    </a:ext>
                  </a:extLst>
                </a:gridCol>
                <a:gridCol w="251670">
                  <a:extLst>
                    <a:ext uri="{9D8B030D-6E8A-4147-A177-3AD203B41FA5}">
                      <a16:colId xmlns:a16="http://schemas.microsoft.com/office/drawing/2014/main" val="1473904895"/>
                    </a:ext>
                  </a:extLst>
                </a:gridCol>
                <a:gridCol w="245378">
                  <a:extLst>
                    <a:ext uri="{9D8B030D-6E8A-4147-A177-3AD203B41FA5}">
                      <a16:colId xmlns:a16="http://schemas.microsoft.com/office/drawing/2014/main" val="2848429186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344374500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3408920099"/>
                    </a:ext>
                  </a:extLst>
                </a:gridCol>
                <a:gridCol w="226502">
                  <a:extLst>
                    <a:ext uri="{9D8B030D-6E8A-4147-A177-3AD203B41FA5}">
                      <a16:colId xmlns:a16="http://schemas.microsoft.com/office/drawing/2014/main" val="3479672647"/>
                    </a:ext>
                  </a:extLst>
                </a:gridCol>
                <a:gridCol w="213920">
                  <a:extLst>
                    <a:ext uri="{9D8B030D-6E8A-4147-A177-3AD203B41FA5}">
                      <a16:colId xmlns:a16="http://schemas.microsoft.com/office/drawing/2014/main" val="3394439690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079516964"/>
                    </a:ext>
                  </a:extLst>
                </a:gridCol>
                <a:gridCol w="207627">
                  <a:extLst>
                    <a:ext uri="{9D8B030D-6E8A-4147-A177-3AD203B41FA5}">
                      <a16:colId xmlns:a16="http://schemas.microsoft.com/office/drawing/2014/main" val="1770027005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633624968"/>
                    </a:ext>
                  </a:extLst>
                </a:gridCol>
                <a:gridCol w="207628">
                  <a:extLst>
                    <a:ext uri="{9D8B030D-6E8A-4147-A177-3AD203B41FA5}">
                      <a16:colId xmlns:a16="http://schemas.microsoft.com/office/drawing/2014/main" val="3644658727"/>
                    </a:ext>
                  </a:extLst>
                </a:gridCol>
                <a:gridCol w="213919">
                  <a:extLst>
                    <a:ext uri="{9D8B030D-6E8A-4147-A177-3AD203B41FA5}">
                      <a16:colId xmlns:a16="http://schemas.microsoft.com/office/drawing/2014/main" val="1554166925"/>
                    </a:ext>
                  </a:extLst>
                </a:gridCol>
                <a:gridCol w="244498">
                  <a:extLst>
                    <a:ext uri="{9D8B030D-6E8A-4147-A177-3AD203B41FA5}">
                      <a16:colId xmlns:a16="http://schemas.microsoft.com/office/drawing/2014/main" val="862088827"/>
                    </a:ext>
                  </a:extLst>
                </a:gridCol>
                <a:gridCol w="242888">
                  <a:extLst>
                    <a:ext uri="{9D8B030D-6E8A-4147-A177-3AD203B41FA5}">
                      <a16:colId xmlns:a16="http://schemas.microsoft.com/office/drawing/2014/main" val="24891357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986850102"/>
                    </a:ext>
                  </a:extLst>
                </a:gridCol>
                <a:gridCol w="192689">
                  <a:extLst>
                    <a:ext uri="{9D8B030D-6E8A-4147-A177-3AD203B41FA5}">
                      <a16:colId xmlns:a16="http://schemas.microsoft.com/office/drawing/2014/main" val="307736181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967732765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413429214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692756168"/>
                    </a:ext>
                  </a:extLst>
                </a:gridCol>
              </a:tblGrid>
              <a:tr h="136793"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5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6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7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8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9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10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11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0" baseline="0" dirty="0"/>
                        <a:t>12</a:t>
                      </a:r>
                      <a:endParaRPr lang="ru-RU" sz="700" b="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2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3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4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5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6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7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8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9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10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11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12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2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3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4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5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6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7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8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9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10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11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12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0" i="0" baseline="0" dirty="0"/>
                        <a:t>1</a:t>
                      </a:r>
                      <a:endParaRPr lang="ru-RU" sz="700" b="0" i="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0" i="0" baseline="0" dirty="0"/>
                        <a:t>2</a:t>
                      </a:r>
                      <a:endParaRPr lang="ru-RU" sz="700" b="0" i="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="0" i="0" baseline="0" dirty="0" smtClean="0"/>
                        <a:t>3</a:t>
                      </a:r>
                      <a:endParaRPr lang="ru-RU" sz="700" b="0" i="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="0" i="0" baseline="0" dirty="0" smtClean="0"/>
                        <a:t>4</a:t>
                      </a:r>
                      <a:endParaRPr lang="ru-RU" sz="700" b="0" i="0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6299766"/>
                  </a:ext>
                </a:extLst>
              </a:tr>
            </a:tbl>
          </a:graphicData>
        </a:graphic>
      </p:graphicFrame>
      <p:sp>
        <p:nvSpPr>
          <p:cNvPr id="44" name="OTLSHAPE_TB_00000000000000000000000000000000_ScaleMarking1">
            <a:extLst>
              <a:ext uri="{FF2B5EF4-FFF2-40B4-BE49-F238E27FC236}">
                <a16:creationId xmlns:a16="http://schemas.microsoft.com/office/drawing/2014/main" id="{D5B0CAFF-3A11-4D8C-9B99-19E646EE30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542867" y="1649195"/>
            <a:ext cx="197264" cy="13976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lvl="0">
              <a:defRPr/>
            </a:pPr>
            <a:r>
              <a:rPr lang="en-US" sz="1200" kern="0" spc="-15" dirty="0" smtClean="0">
                <a:solidFill>
                  <a:srgbClr val="1F497D"/>
                </a:solidFill>
              </a:rPr>
              <a:t>2025</a:t>
            </a:r>
            <a:endParaRPr lang="en-US" sz="1200" kern="0" spc="-15" dirty="0">
              <a:solidFill>
                <a:srgbClr val="1F497D"/>
              </a:solidFill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17BBEA35-05A4-4C4C-9A3F-12B43A1B4E12}"/>
              </a:ext>
            </a:extLst>
          </p:cNvPr>
          <p:cNvCxnSpPr>
            <a:cxnSpLocks/>
          </p:cNvCxnSpPr>
          <p:nvPr/>
        </p:nvCxnSpPr>
        <p:spPr>
          <a:xfrm>
            <a:off x="8420251" y="1681651"/>
            <a:ext cx="193" cy="138704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FEA295F3-F4EC-4223-AE49-E1719CC065D8}"/>
              </a:ext>
            </a:extLst>
          </p:cNvPr>
          <p:cNvSpPr txBox="1">
            <a:spLocks/>
          </p:cNvSpPr>
          <p:nvPr/>
        </p:nvSpPr>
        <p:spPr>
          <a:xfrm>
            <a:off x="0" y="17929"/>
            <a:ext cx="9144000" cy="9187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388" tIns="45694" rIns="91388" bIns="45694" rtlCol="0" anchor="ctr">
            <a:normAutofit fontScale="97500"/>
          </a:bodyPr>
          <a:lstStyle>
            <a:defPPr>
              <a:defRPr lang="ru-RU"/>
            </a:defPPr>
            <a:lvl1pPr marL="0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41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82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828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769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710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654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592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538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82551" y="405009"/>
            <a:ext cx="6978898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80000"/>
              </a:lnSpc>
              <a:defRPr/>
            </a:pPr>
            <a:r>
              <a:rPr lang="en-US" sz="3200" kern="0" cap="small" spc="-1" dirty="0">
                <a:latin typeface="+mj-lt"/>
              </a:rPr>
              <a:t>Timeline of MSC-230 Construction</a:t>
            </a:r>
            <a:endParaRPr lang="ru-RU" sz="3200" kern="0" dirty="0">
              <a:latin typeface="+mj-lt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F34565B-7B1C-4D97-9916-21B66CBF95A4}"/>
              </a:ext>
            </a:extLst>
          </p:cNvPr>
          <p:cNvSpPr/>
          <p:nvPr/>
        </p:nvSpPr>
        <p:spPr>
          <a:xfrm>
            <a:off x="0" y="4856545"/>
            <a:ext cx="176024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Infrastructure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8DE06EC-824D-4471-BEE5-81F3509E03CD}"/>
              </a:ext>
            </a:extLst>
          </p:cNvPr>
          <p:cNvSpPr/>
          <p:nvPr/>
        </p:nvSpPr>
        <p:spPr>
          <a:xfrm>
            <a:off x="25103" y="4276382"/>
            <a:ext cx="176024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 b="1" kern="0" dirty="0" smtClean="0">
                <a:solidFill>
                  <a:prstClr val="black"/>
                </a:solidFill>
                <a:latin typeface="Calibri" panose="020F0502020204030204"/>
              </a:rPr>
              <a:t>Vacuum system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44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/>
          <p:cNvGrpSpPr/>
          <p:nvPr/>
        </p:nvGrpSpPr>
        <p:grpSpPr>
          <a:xfrm>
            <a:off x="124277" y="1107871"/>
            <a:ext cx="8895445" cy="5042728"/>
            <a:chOff x="145802" y="1465757"/>
            <a:chExt cx="8852396" cy="497947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02" y="1465757"/>
              <a:ext cx="8852396" cy="497947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76950" y="1885712"/>
              <a:ext cx="857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Yoke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97825" y="4577718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Cryostat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350" y="3955493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Helium refrigerator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17456" y="4027787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Coils tie rods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3171" y="3228877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Sectors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71310" y="3214097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RF system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5" name="Прямая соединительная линия 14"/>
            <p:cNvCxnSpPr>
              <a:endCxn id="8" idx="1"/>
            </p:cNvCxnSpPr>
            <p:nvPr/>
          </p:nvCxnSpPr>
          <p:spPr>
            <a:xfrm>
              <a:off x="5524500" y="1885712"/>
              <a:ext cx="552450" cy="18466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>
              <a:endCxn id="8" idx="1"/>
            </p:cNvCxnSpPr>
            <p:nvPr/>
          </p:nvCxnSpPr>
          <p:spPr>
            <a:xfrm flipV="1">
              <a:off x="5743575" y="2070378"/>
              <a:ext cx="333375" cy="512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5800725" y="2085816"/>
              <a:ext cx="276225" cy="99075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 flipV="1">
              <a:off x="4665772" y="4263522"/>
              <a:ext cx="253991" cy="49886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5836443" y="3922038"/>
              <a:ext cx="481013" cy="3182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5467350" y="4240292"/>
              <a:ext cx="830577" cy="12681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3155701" y="3515081"/>
              <a:ext cx="1115534" cy="4069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5190721" y="3515081"/>
              <a:ext cx="699227" cy="2576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5361802" y="5342686"/>
            <a:ext cx="3533643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882"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MSC-230 – 3D conceptual design model</a:t>
            </a:r>
            <a:endParaRPr lang="ru-RU" dirty="0">
              <a:solidFill>
                <a:prstClr val="black"/>
              </a:solidFill>
            </a:endParaRPr>
          </a:p>
          <a:p>
            <a:pPr lvl="0" defTabSz="913882">
              <a:defRPr/>
            </a:pP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project MSC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074C7-56BF-42F2-8251-0C5604E005FA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March,  2024       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4CC8632-7C23-4AE2-8FB4-0DB6881D8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983915"/>
              </p:ext>
            </p:extLst>
          </p:nvPr>
        </p:nvGraphicFramePr>
        <p:xfrm>
          <a:off x="2121763" y="870009"/>
          <a:ext cx="5211191" cy="5452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2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Magnet type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Compat, SC coil, warm yoke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Ion source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PIG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Final energy, MeV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230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Beam extraction radius</a:t>
                      </a:r>
                      <a:r>
                        <a:rPr lang="en-GB" sz="1200" dirty="0">
                          <a:effectLst/>
                        </a:rPr>
                        <a:t>, mm 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1070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М</a:t>
                      </a:r>
                      <a:r>
                        <a:rPr lang="en-GB" sz="1200" dirty="0" err="1">
                          <a:effectLst/>
                        </a:rPr>
                        <a:t>agn</a:t>
                      </a:r>
                      <a:r>
                        <a:rPr lang="en-US" sz="1200" dirty="0">
                          <a:effectLst/>
                        </a:rPr>
                        <a:t>etic</a:t>
                      </a:r>
                      <a:r>
                        <a:rPr lang="en-GB" sz="1200" dirty="0">
                          <a:effectLst/>
                        </a:rPr>
                        <a:t> field (</a:t>
                      </a:r>
                      <a:r>
                        <a:rPr lang="en-GB" sz="1200" dirty="0" err="1">
                          <a:effectLst/>
                        </a:rPr>
                        <a:t>center</a:t>
                      </a:r>
                      <a:r>
                        <a:rPr lang="en-GB" sz="1200" dirty="0">
                          <a:effectLst/>
                        </a:rPr>
                        <a:t>), T</a:t>
                      </a:r>
                      <a:endParaRPr lang="en-US" sz="1200" dirty="0">
                        <a:effectLst/>
                        <a:latin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М</a:t>
                      </a:r>
                      <a:r>
                        <a:rPr lang="en-GB" sz="1200" dirty="0" err="1">
                          <a:effectLst/>
                        </a:rPr>
                        <a:t>agn</a:t>
                      </a:r>
                      <a:r>
                        <a:rPr lang="en-US" sz="1200" dirty="0">
                          <a:effectLst/>
                        </a:rPr>
                        <a:t>etic</a:t>
                      </a:r>
                      <a:r>
                        <a:rPr lang="en-GB" sz="1200" dirty="0">
                          <a:effectLst/>
                        </a:rPr>
                        <a:t> field (</a:t>
                      </a:r>
                      <a:r>
                        <a:rPr lang="en-US" sz="1200" dirty="0"/>
                        <a:t>extract. radius</a:t>
                      </a:r>
                      <a:r>
                        <a:rPr lang="en-GB" sz="1200" dirty="0">
                          <a:effectLst/>
                        </a:rPr>
                        <a:t>), T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Dimensions (</a:t>
                      </a:r>
                      <a:r>
                        <a:rPr lang="en-GB" sz="1200" dirty="0" err="1">
                          <a:effectLst/>
                        </a:rPr>
                        <a:t>height×width</a:t>
                      </a:r>
                      <a:r>
                        <a:rPr lang="en-GB" sz="1200" dirty="0">
                          <a:effectLst/>
                        </a:rPr>
                        <a:t>), mm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1800 </a:t>
                      </a:r>
                      <a:r>
                        <a:rPr lang="en-GB" sz="1200" dirty="0">
                          <a:effectLst/>
                        </a:rPr>
                        <a:t>× </a:t>
                      </a:r>
                      <a:r>
                        <a:rPr lang="en-GB" sz="1200" dirty="0" smtClean="0">
                          <a:effectLst/>
                        </a:rPr>
                        <a:t>4000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Weight, tonnes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130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Hill/Valley gap, mm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50/700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A*Turn number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270 000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RF frequency, MHz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106.5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Harmonic number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Number of RF cavities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4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Voltage, </a:t>
                      </a:r>
                      <a:r>
                        <a:rPr lang="en-US" sz="1200" dirty="0">
                          <a:effectLst/>
                        </a:rPr>
                        <a:t>center/extraction </a:t>
                      </a:r>
                      <a:r>
                        <a:rPr lang="en-GB" sz="1200" dirty="0">
                          <a:effectLst/>
                        </a:rPr>
                        <a:t>kV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40/110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RF power, kW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60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Number of turns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500</a:t>
                      </a: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Beam 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intensity (</a:t>
                      </a:r>
                      <a:r>
                        <a:rPr lang="en-US" sz="1200" dirty="0" smtClean="0">
                          <a:latin typeface="+mn-lt"/>
                        </a:rPr>
                        <a:t>Single pulse mode)</a:t>
                      </a:r>
                      <a:endParaRPr lang="en-US" sz="1200" b="1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2930" marR="5293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μA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μA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2298598684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 duration,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 ̶  100 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2310217600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 frequency,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Hz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  ̶  1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3085469885"/>
                  </a:ext>
                </a:extLst>
              </a:tr>
              <a:tr h="368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stability from pulse to pulse (on the flat part of the pulse) 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 5%.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3488919075"/>
                  </a:ext>
                </a:extLst>
              </a:tr>
              <a:tr h="18438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+mn-lt"/>
                        </a:rPr>
                        <a:t>Beam intensity</a:t>
                      </a:r>
                      <a:r>
                        <a:rPr lang="en-GB" sz="12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1200" dirty="0" smtClean="0">
                          <a:latin typeface="+mn-lt"/>
                        </a:rPr>
                        <a:t>Continuous mode)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2714434393"/>
                  </a:ext>
                </a:extLst>
              </a:tr>
              <a:tr h="18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μA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μA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1019358769"/>
                  </a:ext>
                </a:extLst>
              </a:tr>
              <a:tr h="239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stability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 5%</a:t>
                      </a: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85413426"/>
                  </a:ext>
                </a:extLst>
              </a:tr>
              <a:tr h="239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/>
                </a:tc>
                <a:extLst>
                  <a:ext uri="{0D108BD9-81ED-4DB2-BD59-A6C34878D82A}">
                    <a16:rowId xmlns:a16="http://schemas.microsoft.com/office/drawing/2014/main" val="7731520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project MSC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27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3" y="1376039"/>
            <a:ext cx="5015611" cy="49226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94" y="1286956"/>
            <a:ext cx="3785507" cy="494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378520" y="6051896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initial </a:t>
            </a:r>
            <a:r>
              <a:rPr lang="en-US" dirty="0">
                <a:solidFill>
                  <a:srgbClr val="002060"/>
                </a:solidFill>
              </a:rPr>
              <a:t>version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86245" y="6008672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new version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01937" y="857694"/>
            <a:ext cx="37401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changes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9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 b="6893"/>
          <a:stretch/>
        </p:blipFill>
        <p:spPr>
          <a:xfrm>
            <a:off x="826740" y="1402592"/>
            <a:ext cx="7139367" cy="4431436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86757" y="6211717"/>
            <a:ext cx="6889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ore </a:t>
            </a:r>
            <a:r>
              <a:rPr lang="en-US" sz="1200" dirty="0"/>
              <a:t>details in the </a:t>
            </a:r>
            <a:r>
              <a:rPr lang="en-US" sz="1200" dirty="0" smtClean="0"/>
              <a:t>report</a:t>
            </a:r>
            <a:r>
              <a:rPr lang="ru-RU" sz="1200" dirty="0" smtClean="0"/>
              <a:t> «</a:t>
            </a:r>
            <a:r>
              <a:rPr lang="en-US" sz="1200" dirty="0"/>
              <a:t>Integrated design of the MSC230 and manufacturing </a:t>
            </a:r>
            <a:r>
              <a:rPr lang="en-US" sz="1200" dirty="0" smtClean="0"/>
              <a:t>status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40787" y="833230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Complete production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February </a:t>
            </a:r>
            <a:r>
              <a:rPr lang="en-US" dirty="0">
                <a:solidFill>
                  <a:srgbClr val="FF0000"/>
                </a:solidFill>
              </a:rPr>
              <a:t>2025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9853" r="19768"/>
          <a:stretch/>
        </p:blipFill>
        <p:spPr bwMode="auto">
          <a:xfrm>
            <a:off x="1844675" y="1341755"/>
            <a:ext cx="5454650" cy="4174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16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A822F89-CCA3-4316-A34A-18A85D41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A3602-3180-4BB8-B3AA-9BB5F06CB6CA}"/>
              </a:ext>
            </a:extLst>
          </p:cNvPr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cryogenic system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36682" y="738616"/>
            <a:ext cx="8070635" cy="5728565"/>
            <a:chOff x="505195" y="717081"/>
            <a:chExt cx="8133610" cy="57501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6464D27-5949-4BAC-BE9D-48D7A4B2C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95" y="717081"/>
              <a:ext cx="8133610" cy="5750100"/>
            </a:xfrm>
            <a:prstGeom prst="rect">
              <a:avLst/>
            </a:prstGeom>
          </p:spPr>
        </p:pic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34403B96-D6BE-42EA-BE8B-6A1D3F7FA7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5619" y="4412902"/>
              <a:ext cx="264160" cy="4000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B4227D7D-F66D-4E94-931C-DD70324698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48460" y="4501571"/>
              <a:ext cx="558478" cy="8416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4F0F5FBB-5B95-4D5C-844D-83A87B742F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29125" y="4354668"/>
              <a:ext cx="400050" cy="4582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E26AF3-68BA-4DBE-9592-78F883CCDFAC}"/>
                </a:ext>
              </a:extLst>
            </p:cNvPr>
            <p:cNvSpPr txBox="1"/>
            <p:nvPr/>
          </p:nvSpPr>
          <p:spPr>
            <a:xfrm>
              <a:off x="4624203" y="4741290"/>
              <a:ext cx="1619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002060"/>
                  </a:solidFill>
                </a:rPr>
                <a:t>cryocooler</a:t>
              </a:r>
              <a:r>
                <a:rPr lang="ru-RU" dirty="0" smtClean="0"/>
                <a:t>  </a:t>
              </a: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610590B-9A0C-4719-9974-5A805A613A38}"/>
                </a:ext>
              </a:extLst>
            </p:cNvPr>
            <p:cNvSpPr/>
            <p:nvPr/>
          </p:nvSpPr>
          <p:spPr>
            <a:xfrm>
              <a:off x="5726121" y="4737733"/>
              <a:ext cx="1005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</a:rPr>
                <a:t>ТС4188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1842E6-1382-4127-BF06-AB410491345A}"/>
                </a:ext>
              </a:extLst>
            </p:cNvPr>
            <p:cNvSpPr txBox="1"/>
            <p:nvPr/>
          </p:nvSpPr>
          <p:spPr>
            <a:xfrm>
              <a:off x="2250281" y="5223626"/>
              <a:ext cx="2667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002060"/>
                  </a:solidFill>
                </a:rPr>
                <a:t>cryocooler</a:t>
              </a:r>
              <a:r>
                <a:rPr lang="ru-RU" dirty="0" smtClean="0">
                  <a:solidFill>
                    <a:srgbClr val="002060"/>
                  </a:solidFill>
                </a:rPr>
                <a:t> </a:t>
              </a:r>
              <a:r>
                <a:rPr lang="en-US" dirty="0">
                  <a:solidFill>
                    <a:srgbClr val="002060"/>
                  </a:solidFill>
                </a:rPr>
                <a:t>Operation 8</a:t>
              </a:r>
              <a:r>
                <a:rPr lang="ru-RU" dirty="0">
                  <a:solidFill>
                    <a:srgbClr val="002060"/>
                  </a:solidFill>
                </a:rPr>
                <a:t>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EF732F-98B3-4298-A109-E207F8926749}"/>
                </a:ext>
              </a:extLst>
            </p:cNvPr>
            <p:cNvSpPr txBox="1"/>
            <p:nvPr/>
          </p:nvSpPr>
          <p:spPr>
            <a:xfrm>
              <a:off x="2259829" y="4669628"/>
              <a:ext cx="2169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HTS current leads</a:t>
              </a:r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24530" y="1154615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omplete production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March 2025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51160" y="6190182"/>
            <a:ext cx="6889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ore </a:t>
            </a:r>
            <a:r>
              <a:rPr lang="en-US" sz="1200" dirty="0"/>
              <a:t>details in the </a:t>
            </a:r>
            <a:r>
              <a:rPr lang="en-US" sz="1200" dirty="0" smtClean="0"/>
              <a:t>report</a:t>
            </a:r>
            <a:r>
              <a:rPr lang="ru-RU" sz="1200" dirty="0" smtClean="0"/>
              <a:t> «</a:t>
            </a:r>
            <a:r>
              <a:rPr lang="en-US" sz="1200" dirty="0" smtClean="0"/>
              <a:t>Cold </a:t>
            </a:r>
            <a:r>
              <a:rPr lang="en-US" sz="1200" dirty="0"/>
              <a:t>mass design and manufacturing </a:t>
            </a:r>
            <a:r>
              <a:rPr lang="en-US" sz="1200" dirty="0" smtClean="0"/>
              <a:t>status</a:t>
            </a:r>
            <a:r>
              <a:rPr lang="ru-RU" sz="1200" dirty="0" smtClean="0"/>
              <a:t>»</a:t>
            </a:r>
            <a:r>
              <a:rPr lang="en-US" sz="1200" dirty="0"/>
              <a:t>,</a:t>
            </a:r>
            <a:r>
              <a:rPr lang="en-US" sz="1200" dirty="0" smtClean="0">
                <a:latin typeface="Arial" panose="020B0604020202020204" pitchFamily="34" charset="0"/>
                <a:ea typeface="DengXian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DengXian"/>
              </a:rPr>
              <a:t>Hamlet </a:t>
            </a:r>
            <a:r>
              <a:rPr lang="en-US" sz="1200" dirty="0" err="1">
                <a:latin typeface="Arial" panose="020B0604020202020204" pitchFamily="34" charset="0"/>
                <a:ea typeface="DengXian"/>
              </a:rPr>
              <a:t>Khodzhibagiyan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9423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06" y="1389217"/>
            <a:ext cx="4392458" cy="214835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307180"/>
              </p:ext>
            </p:extLst>
          </p:nvPr>
        </p:nvGraphicFramePr>
        <p:xfrm>
          <a:off x="5646199" y="2349857"/>
          <a:ext cx="2965142" cy="3400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4" imgW="19450383" imgH="22383881" progId="Visio.Drawing.15">
                  <p:embed/>
                </p:oleObj>
              </mc:Choice>
              <mc:Fallback>
                <p:oleObj r:id="rId4" imgW="19450383" imgH="22383881" progId="Visio.Drawing.15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199" y="2349857"/>
                        <a:ext cx="2965142" cy="34001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166" y="3661521"/>
            <a:ext cx="475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</a:t>
            </a:r>
            <a:r>
              <a:rPr lang="en-US" sz="1200" dirty="0" smtClean="0"/>
              <a:t>ore </a:t>
            </a:r>
            <a:r>
              <a:rPr lang="en-US" sz="1200" dirty="0"/>
              <a:t>details in the </a:t>
            </a:r>
            <a:r>
              <a:rPr lang="en-US" sz="1200" dirty="0" smtClean="0"/>
              <a:t>report</a:t>
            </a:r>
            <a:r>
              <a:rPr lang="ru-RU" sz="1200" dirty="0" smtClean="0"/>
              <a:t> «</a:t>
            </a:r>
            <a:r>
              <a:rPr lang="en-US" sz="1200" dirty="0"/>
              <a:t>Integrated design of the </a:t>
            </a:r>
            <a:r>
              <a:rPr lang="en-US" sz="1200" dirty="0" smtClean="0"/>
              <a:t>MSC230</a:t>
            </a:r>
          </a:p>
          <a:p>
            <a:pPr algn="ctr"/>
            <a:r>
              <a:rPr lang="en-US" sz="1200" dirty="0" smtClean="0"/>
              <a:t> </a:t>
            </a:r>
            <a:r>
              <a:rPr lang="en-US" sz="1200" dirty="0"/>
              <a:t>and manufacturing </a:t>
            </a:r>
            <a:r>
              <a:rPr lang="en-US" sz="1200" dirty="0" smtClean="0"/>
              <a:t>status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42959" y="899356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Complete production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February </a:t>
            </a:r>
            <a:r>
              <a:rPr lang="en-US" dirty="0">
                <a:solidFill>
                  <a:srgbClr val="FF0000"/>
                </a:solidFill>
              </a:rPr>
              <a:t>2025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RF system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678553"/>
              </p:ext>
            </p:extLst>
          </p:nvPr>
        </p:nvGraphicFramePr>
        <p:xfrm>
          <a:off x="5104236" y="1406520"/>
          <a:ext cx="4039764" cy="7828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5379">
                  <a:extLst>
                    <a:ext uri="{9D8B030D-6E8A-4147-A177-3AD203B41FA5}">
                      <a16:colId xmlns:a16="http://schemas.microsoft.com/office/drawing/2014/main" val="107467344"/>
                    </a:ext>
                  </a:extLst>
                </a:gridCol>
                <a:gridCol w="1595281">
                  <a:extLst>
                    <a:ext uri="{9D8B030D-6E8A-4147-A177-3AD203B41FA5}">
                      <a16:colId xmlns:a16="http://schemas.microsoft.com/office/drawing/2014/main" val="3878733906"/>
                    </a:ext>
                  </a:extLst>
                </a:gridCol>
                <a:gridCol w="1059104">
                  <a:extLst>
                    <a:ext uri="{9D8B030D-6E8A-4147-A177-3AD203B41FA5}">
                      <a16:colId xmlns:a16="http://schemas.microsoft.com/office/drawing/2014/main" val="1819850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RF </a:t>
                      </a:r>
                      <a:r>
                        <a:rPr lang="en-US" sz="1200" dirty="0" smtClean="0">
                          <a:effectLst/>
                        </a:rPr>
                        <a:t>Generator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Hefei CAS Ion Medical and Technical Devices Co., Ltd.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January 2025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377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34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хема_SC-230_0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 t="7382" r="29137" b="7382"/>
          <a:stretch>
            <a:fillRect/>
          </a:stretch>
        </p:blipFill>
        <p:spPr bwMode="auto">
          <a:xfrm>
            <a:off x="1908699" y="1709599"/>
            <a:ext cx="5486400" cy="40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acuum system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94624" y="5873637"/>
            <a:ext cx="6314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Delivery </a:t>
            </a:r>
            <a:r>
              <a:rPr lang="en-US" dirty="0">
                <a:solidFill>
                  <a:srgbClr val="FF0000"/>
                </a:solidFill>
              </a:rPr>
              <a:t>and testing of vacuum </a:t>
            </a:r>
            <a:r>
              <a:rPr lang="en-US" dirty="0" smtClean="0">
                <a:solidFill>
                  <a:srgbClr val="FF0000"/>
                </a:solidFill>
              </a:rPr>
              <a:t>equipment,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December 2024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93502" y="1001883"/>
            <a:ext cx="5553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Vacuum scheme of the MSC-230 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3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46D865-7CE2-450B-9C82-4D72A7E83661}"/>
              </a:ext>
            </a:extLst>
          </p:cNvPr>
          <p:cNvSpPr txBox="1"/>
          <p:nvPr/>
        </p:nvSpPr>
        <p:spPr>
          <a:xfrm>
            <a:off x="0" y="6519445"/>
            <a:ext cx="91440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expertise of the MSC-230 project      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14,  2024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Yakovenko Sergey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33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415064"/>
              </p:ext>
            </p:extLst>
          </p:nvPr>
        </p:nvGraphicFramePr>
        <p:xfrm>
          <a:off x="1832610" y="2245900"/>
          <a:ext cx="5478780" cy="2312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3415">
                  <a:extLst>
                    <a:ext uri="{9D8B030D-6E8A-4147-A177-3AD203B41FA5}">
                      <a16:colId xmlns:a16="http://schemas.microsoft.com/office/drawing/2014/main" val="1690237617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19446543"/>
                    </a:ext>
                  </a:extLst>
                </a:gridCol>
                <a:gridCol w="1620520">
                  <a:extLst>
                    <a:ext uri="{9D8B030D-6E8A-4147-A177-3AD203B41FA5}">
                      <a16:colId xmlns:a16="http://schemas.microsoft.com/office/drawing/2014/main" val="2818724015"/>
                    </a:ext>
                  </a:extLst>
                </a:gridCol>
                <a:gridCol w="1436370">
                  <a:extLst>
                    <a:ext uri="{9D8B030D-6E8A-4147-A177-3AD203B41FA5}">
                      <a16:colId xmlns:a16="http://schemas.microsoft.com/office/drawing/2014/main" val="796366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Electrostatic deflector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set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Hefei CAS Ion Medical and Technical Devices Co., Ltd.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October 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2645929"/>
                  </a:ext>
                </a:extLst>
              </a:tr>
              <a:tr h="1334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Magnetic Field Measurement System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set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Hefei CAS Ion Medical and Technical Devices Co., Ltd.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August 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2477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Ion source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1set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December </a:t>
                      </a:r>
                      <a:r>
                        <a:rPr lang="en-US" sz="1100" dirty="0" smtClean="0">
                          <a:effectLst/>
                        </a:rPr>
                        <a:t>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4149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54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15027</TotalTime>
  <Words>567</Words>
  <Application>Microsoft Office PowerPoint</Application>
  <PresentationFormat>Экран (4:3)</PresentationFormat>
  <Paragraphs>167</Paragraphs>
  <Slides>12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Calibri</vt:lpstr>
      <vt:lpstr>DejaVu Sans</vt:lpstr>
      <vt:lpstr>DengXian</vt:lpstr>
      <vt:lpstr>Symbol</vt:lpstr>
      <vt:lpstr>Times</vt:lpstr>
      <vt:lpstr>Times New Roman</vt:lpstr>
      <vt:lpstr>Wingdings</vt:lpstr>
      <vt:lpstr>Office Theme</vt:lpstr>
      <vt:lpstr>Visio.Drawing.15</vt:lpstr>
      <vt:lpstr>Презентация PowerPoint</vt:lpstr>
      <vt:lpstr> Current status of the project MSC-230 </vt:lpstr>
      <vt:lpstr> Current status of the project MSC-230 </vt:lpstr>
      <vt:lpstr>Current status of the project</vt:lpstr>
      <vt:lpstr>Current status of the Magnet</vt:lpstr>
      <vt:lpstr> </vt:lpstr>
      <vt:lpstr>Current status of the RF system</vt:lpstr>
      <vt:lpstr>Current status of the vacuum system</vt:lpstr>
      <vt:lpstr>Current status of the project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Vladimir</dc:creator>
  <dc:description/>
  <cp:lastModifiedBy>Яковенко Сергей Леонидович</cp:lastModifiedBy>
  <cp:revision>499</cp:revision>
  <cp:lastPrinted>2018-06-13T17:10:47Z</cp:lastPrinted>
  <dcterms:created xsi:type="dcterms:W3CDTF">2015-10-13T08:03:50Z</dcterms:created>
  <dcterms:modified xsi:type="dcterms:W3CDTF">2024-03-13T14:12:40Z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</vt:i4>
  </property>
</Properties>
</file>