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4" r:id="rId3"/>
    <p:sldId id="549" r:id="rId4"/>
    <p:sldId id="539" r:id="rId5"/>
    <p:sldId id="554" r:id="rId6"/>
    <p:sldId id="540" r:id="rId7"/>
    <p:sldId id="269" r:id="rId8"/>
    <p:sldId id="544" r:id="rId9"/>
    <p:sldId id="280" r:id="rId10"/>
    <p:sldId id="279" r:id="rId11"/>
    <p:sldId id="551" r:id="rId12"/>
    <p:sldId id="275" r:id="rId13"/>
    <p:sldId id="274" r:id="rId14"/>
    <p:sldId id="272" r:id="rId15"/>
    <p:sldId id="555" r:id="rId16"/>
    <p:sldId id="557" r:id="rId17"/>
    <p:sldId id="558" r:id="rId18"/>
    <p:sldId id="559" r:id="rId19"/>
    <p:sldId id="560" r:id="rId20"/>
    <p:sldId id="543" r:id="rId21"/>
    <p:sldId id="542" r:id="rId22"/>
    <p:sldId id="288"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4660"/>
  </p:normalViewPr>
  <p:slideViewPr>
    <p:cSldViewPr snapToGrid="0">
      <p:cViewPr varScale="1">
        <p:scale>
          <a:sx n="157" d="100"/>
          <a:sy n="157" d="100"/>
        </p:scale>
        <p:origin x="456"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E4B9E1-DDBD-476A-A317-81E5276C9A0B}" type="datetimeFigureOut">
              <a:rPr lang="en-GB" smtClean="0"/>
              <a:t>11/03/2024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5183AB-2234-47FC-B3C1-B7086842B251}" type="slidenum">
              <a:rPr lang="en-GB" smtClean="0"/>
              <a:t>‹#›</a:t>
            </a:fld>
            <a:endParaRPr lang="en-GB"/>
          </a:p>
        </p:txBody>
      </p:sp>
    </p:spTree>
    <p:extLst>
      <p:ext uri="{BB962C8B-B14F-4D97-AF65-F5344CB8AC3E}">
        <p14:creationId xmlns:p14="http://schemas.microsoft.com/office/powerpoint/2010/main" val="1713768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C18001-ADED-4AD8-99F7-3DC55B28EB55}"/>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19AC3E19-B078-44CE-8D4F-58553A8E40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9DB04B72-3C5F-4CFC-9134-2FDFA1D3DB3A}"/>
              </a:ext>
            </a:extLst>
          </p:cNvPr>
          <p:cNvSpPr>
            <a:spLocks noGrp="1"/>
          </p:cNvSpPr>
          <p:nvPr>
            <p:ph type="dt" sz="half" idx="10"/>
          </p:nvPr>
        </p:nvSpPr>
        <p:spPr/>
        <p:txBody>
          <a:bodyPr/>
          <a:lstStyle/>
          <a:p>
            <a:fld id="{21267F06-C44D-4ECB-A117-352340FA70EF}" type="datetime1">
              <a:rPr lang="ru-RU" smtClean="0"/>
              <a:t>11.03.2024</a:t>
            </a:fld>
            <a:endParaRPr lang="ru-RU"/>
          </a:p>
        </p:txBody>
      </p:sp>
      <p:sp>
        <p:nvSpPr>
          <p:cNvPr id="5" name="Нижний колонтитул 4">
            <a:extLst>
              <a:ext uri="{FF2B5EF4-FFF2-40B4-BE49-F238E27FC236}">
                <a16:creationId xmlns:a16="http://schemas.microsoft.com/office/drawing/2014/main" id="{1A3FC99C-F4C0-4704-9879-A060D7D40405}"/>
              </a:ext>
            </a:extLst>
          </p:cNvPr>
          <p:cNvSpPr>
            <a:spLocks noGrp="1"/>
          </p:cNvSpPr>
          <p:nvPr>
            <p:ph type="ftr" sz="quarter" idx="11"/>
          </p:nvPr>
        </p:nvSpPr>
        <p:spPr/>
        <p:txBody>
          <a:bodyPr/>
          <a:lstStyle/>
          <a:p>
            <a:r>
              <a:rPr lang="en-GB"/>
              <a:t>March 2024</a:t>
            </a:r>
            <a:endParaRPr lang="ru-RU"/>
          </a:p>
        </p:txBody>
      </p:sp>
      <p:sp>
        <p:nvSpPr>
          <p:cNvPr id="6" name="Номер слайда 5">
            <a:extLst>
              <a:ext uri="{FF2B5EF4-FFF2-40B4-BE49-F238E27FC236}">
                <a16:creationId xmlns:a16="http://schemas.microsoft.com/office/drawing/2014/main" id="{2D40CFCC-6168-49CE-A212-4A96CA06BE2F}"/>
              </a:ext>
            </a:extLst>
          </p:cNvPr>
          <p:cNvSpPr>
            <a:spLocks noGrp="1"/>
          </p:cNvSpPr>
          <p:nvPr>
            <p:ph type="sldNum" sz="quarter" idx="12"/>
          </p:nvPr>
        </p:nvSpPr>
        <p:spPr/>
        <p:txBody>
          <a:bodyPr/>
          <a:lstStyle/>
          <a:p>
            <a:fld id="{A55C00D6-B274-47D6-8B4A-FA559A184120}" type="slidenum">
              <a:rPr lang="ru-RU" smtClean="0"/>
              <a:t>‹#›</a:t>
            </a:fld>
            <a:endParaRPr lang="ru-RU"/>
          </a:p>
        </p:txBody>
      </p:sp>
    </p:spTree>
    <p:extLst>
      <p:ext uri="{BB962C8B-B14F-4D97-AF65-F5344CB8AC3E}">
        <p14:creationId xmlns:p14="http://schemas.microsoft.com/office/powerpoint/2010/main" val="3782259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79E1D3-709F-4481-972E-7105411775C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0065F5FE-788D-4733-8CE9-417E32DE20F4}"/>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0DDC905-74AC-499D-AEC9-E46D3EE097D3}"/>
              </a:ext>
            </a:extLst>
          </p:cNvPr>
          <p:cNvSpPr>
            <a:spLocks noGrp="1"/>
          </p:cNvSpPr>
          <p:nvPr>
            <p:ph type="dt" sz="half" idx="10"/>
          </p:nvPr>
        </p:nvSpPr>
        <p:spPr/>
        <p:txBody>
          <a:bodyPr/>
          <a:lstStyle/>
          <a:p>
            <a:fld id="{D6EC71F4-8603-43A7-9D50-252A0532EA9D}" type="datetime1">
              <a:rPr lang="ru-RU" smtClean="0"/>
              <a:t>11.03.2024</a:t>
            </a:fld>
            <a:endParaRPr lang="ru-RU"/>
          </a:p>
        </p:txBody>
      </p:sp>
      <p:sp>
        <p:nvSpPr>
          <p:cNvPr id="5" name="Нижний колонтитул 4">
            <a:extLst>
              <a:ext uri="{FF2B5EF4-FFF2-40B4-BE49-F238E27FC236}">
                <a16:creationId xmlns:a16="http://schemas.microsoft.com/office/drawing/2014/main" id="{5A25F28D-D51E-4688-B547-13F45DFF9D45}"/>
              </a:ext>
            </a:extLst>
          </p:cNvPr>
          <p:cNvSpPr>
            <a:spLocks noGrp="1"/>
          </p:cNvSpPr>
          <p:nvPr>
            <p:ph type="ftr" sz="quarter" idx="11"/>
          </p:nvPr>
        </p:nvSpPr>
        <p:spPr/>
        <p:txBody>
          <a:bodyPr/>
          <a:lstStyle/>
          <a:p>
            <a:r>
              <a:rPr lang="en-GB"/>
              <a:t>March 2024</a:t>
            </a:r>
            <a:endParaRPr lang="ru-RU"/>
          </a:p>
        </p:txBody>
      </p:sp>
      <p:sp>
        <p:nvSpPr>
          <p:cNvPr id="6" name="Номер слайда 5">
            <a:extLst>
              <a:ext uri="{FF2B5EF4-FFF2-40B4-BE49-F238E27FC236}">
                <a16:creationId xmlns:a16="http://schemas.microsoft.com/office/drawing/2014/main" id="{596F820E-3C85-4845-9BA8-09B38E820622}"/>
              </a:ext>
            </a:extLst>
          </p:cNvPr>
          <p:cNvSpPr>
            <a:spLocks noGrp="1"/>
          </p:cNvSpPr>
          <p:nvPr>
            <p:ph type="sldNum" sz="quarter" idx="12"/>
          </p:nvPr>
        </p:nvSpPr>
        <p:spPr/>
        <p:txBody>
          <a:bodyPr/>
          <a:lstStyle/>
          <a:p>
            <a:fld id="{A55C00D6-B274-47D6-8B4A-FA559A184120}" type="slidenum">
              <a:rPr lang="ru-RU" smtClean="0"/>
              <a:t>‹#›</a:t>
            </a:fld>
            <a:endParaRPr lang="ru-RU"/>
          </a:p>
        </p:txBody>
      </p:sp>
    </p:spTree>
    <p:extLst>
      <p:ext uri="{BB962C8B-B14F-4D97-AF65-F5344CB8AC3E}">
        <p14:creationId xmlns:p14="http://schemas.microsoft.com/office/powerpoint/2010/main" val="2946466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DDFFC2A2-5FB7-457D-867D-B738D75D458B}"/>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3974F6A2-B051-46EA-B4A3-2177D2C3E50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5DF122A-AE81-4685-93C6-DFE5D6138F67}"/>
              </a:ext>
            </a:extLst>
          </p:cNvPr>
          <p:cNvSpPr>
            <a:spLocks noGrp="1"/>
          </p:cNvSpPr>
          <p:nvPr>
            <p:ph type="dt" sz="half" idx="10"/>
          </p:nvPr>
        </p:nvSpPr>
        <p:spPr/>
        <p:txBody>
          <a:bodyPr/>
          <a:lstStyle/>
          <a:p>
            <a:fld id="{156FD0F5-0166-4762-95F0-294CCFB8F8A4}" type="datetime1">
              <a:rPr lang="ru-RU" smtClean="0"/>
              <a:t>11.03.2024</a:t>
            </a:fld>
            <a:endParaRPr lang="ru-RU"/>
          </a:p>
        </p:txBody>
      </p:sp>
      <p:sp>
        <p:nvSpPr>
          <p:cNvPr id="5" name="Нижний колонтитул 4">
            <a:extLst>
              <a:ext uri="{FF2B5EF4-FFF2-40B4-BE49-F238E27FC236}">
                <a16:creationId xmlns:a16="http://schemas.microsoft.com/office/drawing/2014/main" id="{98C81C69-C2CF-4584-954A-97A3326C7D11}"/>
              </a:ext>
            </a:extLst>
          </p:cNvPr>
          <p:cNvSpPr>
            <a:spLocks noGrp="1"/>
          </p:cNvSpPr>
          <p:nvPr>
            <p:ph type="ftr" sz="quarter" idx="11"/>
          </p:nvPr>
        </p:nvSpPr>
        <p:spPr/>
        <p:txBody>
          <a:bodyPr/>
          <a:lstStyle/>
          <a:p>
            <a:r>
              <a:rPr lang="en-GB"/>
              <a:t>March 2024</a:t>
            </a:r>
            <a:endParaRPr lang="ru-RU"/>
          </a:p>
        </p:txBody>
      </p:sp>
      <p:sp>
        <p:nvSpPr>
          <p:cNvPr id="6" name="Номер слайда 5">
            <a:extLst>
              <a:ext uri="{FF2B5EF4-FFF2-40B4-BE49-F238E27FC236}">
                <a16:creationId xmlns:a16="http://schemas.microsoft.com/office/drawing/2014/main" id="{BE2F1B42-933A-4707-A075-025552AD0C47}"/>
              </a:ext>
            </a:extLst>
          </p:cNvPr>
          <p:cNvSpPr>
            <a:spLocks noGrp="1"/>
          </p:cNvSpPr>
          <p:nvPr>
            <p:ph type="sldNum" sz="quarter" idx="12"/>
          </p:nvPr>
        </p:nvSpPr>
        <p:spPr/>
        <p:txBody>
          <a:bodyPr/>
          <a:lstStyle/>
          <a:p>
            <a:fld id="{A55C00D6-B274-47D6-8B4A-FA559A184120}" type="slidenum">
              <a:rPr lang="ru-RU" smtClean="0"/>
              <a:t>‹#›</a:t>
            </a:fld>
            <a:endParaRPr lang="ru-RU"/>
          </a:p>
        </p:txBody>
      </p:sp>
    </p:spTree>
    <p:extLst>
      <p:ext uri="{BB962C8B-B14F-4D97-AF65-F5344CB8AC3E}">
        <p14:creationId xmlns:p14="http://schemas.microsoft.com/office/powerpoint/2010/main" val="113941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Title Text"/>
          <p:cNvSpPr txBox="1">
            <a:spLocks noGrp="1"/>
          </p:cNvSpPr>
          <p:nvPr>
            <p:ph type="title"/>
          </p:nvPr>
        </p:nvSpPr>
        <p:spPr>
          <a:prstGeom prst="rect">
            <a:avLst/>
          </a:prstGeom>
        </p:spPr>
        <p:txBody>
          <a:bodyPr/>
          <a:lstStyle>
            <a:lvl1pPr>
              <a:defRPr spc="0">
                <a:effectLst>
                  <a:outerShdw blurRad="38100" dist="25400" dir="5400000" rotWithShape="0">
                    <a:srgbClr val="6E747A">
                      <a:alpha val="43000"/>
                    </a:srgbClr>
                  </a:outerShdw>
                </a:effectLst>
              </a:defRPr>
            </a:lvl1pPr>
          </a:lstStyle>
          <a:p>
            <a:r>
              <a:t>Title Text</a:t>
            </a:r>
          </a:p>
        </p:txBody>
      </p:sp>
      <p:sp>
        <p:nvSpPr>
          <p:cNvPr id="22" name="Body Level One…"/>
          <p:cNvSpPr txBox="1">
            <a:spLocks noGrp="1"/>
          </p:cNvSpPr>
          <p:nvPr>
            <p:ph type="body" idx="1"/>
          </p:nvPr>
        </p:nvSpPr>
        <p:spPr>
          <a:xfrm>
            <a:off x="676655" y="2011679"/>
            <a:ext cx="10753726" cy="376618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3630520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6976F4-9AFD-4479-8AF4-B9E7D70C788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C937380-BA1A-44BD-B3FF-EB8F54845F9F}"/>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D8791BE-4BB3-46C7-8440-B4B3D3290B0C}"/>
              </a:ext>
            </a:extLst>
          </p:cNvPr>
          <p:cNvSpPr>
            <a:spLocks noGrp="1"/>
          </p:cNvSpPr>
          <p:nvPr>
            <p:ph type="dt" sz="half" idx="10"/>
          </p:nvPr>
        </p:nvSpPr>
        <p:spPr/>
        <p:txBody>
          <a:bodyPr/>
          <a:lstStyle/>
          <a:p>
            <a:fld id="{9E1E5A89-878E-463D-9B6D-F66A3A578033}" type="datetime1">
              <a:rPr lang="ru-RU" smtClean="0"/>
              <a:t>11.03.2024</a:t>
            </a:fld>
            <a:endParaRPr lang="ru-RU"/>
          </a:p>
        </p:txBody>
      </p:sp>
      <p:sp>
        <p:nvSpPr>
          <p:cNvPr id="5" name="Нижний колонтитул 4">
            <a:extLst>
              <a:ext uri="{FF2B5EF4-FFF2-40B4-BE49-F238E27FC236}">
                <a16:creationId xmlns:a16="http://schemas.microsoft.com/office/drawing/2014/main" id="{8D0B67CC-DD6D-4D84-BA41-A681BF382F08}"/>
              </a:ext>
            </a:extLst>
          </p:cNvPr>
          <p:cNvSpPr>
            <a:spLocks noGrp="1"/>
          </p:cNvSpPr>
          <p:nvPr>
            <p:ph type="ftr" sz="quarter" idx="11"/>
          </p:nvPr>
        </p:nvSpPr>
        <p:spPr/>
        <p:txBody>
          <a:bodyPr/>
          <a:lstStyle/>
          <a:p>
            <a:r>
              <a:rPr lang="en-GB"/>
              <a:t>March 2024</a:t>
            </a:r>
            <a:endParaRPr lang="ru-RU"/>
          </a:p>
        </p:txBody>
      </p:sp>
      <p:sp>
        <p:nvSpPr>
          <p:cNvPr id="6" name="Номер слайда 5">
            <a:extLst>
              <a:ext uri="{FF2B5EF4-FFF2-40B4-BE49-F238E27FC236}">
                <a16:creationId xmlns:a16="http://schemas.microsoft.com/office/drawing/2014/main" id="{4326C9F5-D04E-421B-8540-311C450F7802}"/>
              </a:ext>
            </a:extLst>
          </p:cNvPr>
          <p:cNvSpPr>
            <a:spLocks noGrp="1"/>
          </p:cNvSpPr>
          <p:nvPr>
            <p:ph type="sldNum" sz="quarter" idx="12"/>
          </p:nvPr>
        </p:nvSpPr>
        <p:spPr/>
        <p:txBody>
          <a:bodyPr/>
          <a:lstStyle/>
          <a:p>
            <a:fld id="{A55C00D6-B274-47D6-8B4A-FA559A184120}" type="slidenum">
              <a:rPr lang="ru-RU" smtClean="0"/>
              <a:t>‹#›</a:t>
            </a:fld>
            <a:endParaRPr lang="ru-RU"/>
          </a:p>
        </p:txBody>
      </p:sp>
    </p:spTree>
    <p:extLst>
      <p:ext uri="{BB962C8B-B14F-4D97-AF65-F5344CB8AC3E}">
        <p14:creationId xmlns:p14="http://schemas.microsoft.com/office/powerpoint/2010/main" val="2224069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AB1A1E-D012-40D7-A28A-9E2322AE17E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7C023960-EB52-4030-B709-A78E5027E1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FA8B929C-0E22-47AF-9D93-85A0BE31B51F}"/>
              </a:ext>
            </a:extLst>
          </p:cNvPr>
          <p:cNvSpPr>
            <a:spLocks noGrp="1"/>
          </p:cNvSpPr>
          <p:nvPr>
            <p:ph type="dt" sz="half" idx="10"/>
          </p:nvPr>
        </p:nvSpPr>
        <p:spPr/>
        <p:txBody>
          <a:bodyPr/>
          <a:lstStyle/>
          <a:p>
            <a:fld id="{FB00B312-92BD-481D-8394-54966397E851}" type="datetime1">
              <a:rPr lang="ru-RU" smtClean="0"/>
              <a:t>11.03.2024</a:t>
            </a:fld>
            <a:endParaRPr lang="ru-RU"/>
          </a:p>
        </p:txBody>
      </p:sp>
      <p:sp>
        <p:nvSpPr>
          <p:cNvPr id="5" name="Нижний колонтитул 4">
            <a:extLst>
              <a:ext uri="{FF2B5EF4-FFF2-40B4-BE49-F238E27FC236}">
                <a16:creationId xmlns:a16="http://schemas.microsoft.com/office/drawing/2014/main" id="{394E0639-2302-42C4-9905-2BBD4CA7C585}"/>
              </a:ext>
            </a:extLst>
          </p:cNvPr>
          <p:cNvSpPr>
            <a:spLocks noGrp="1"/>
          </p:cNvSpPr>
          <p:nvPr>
            <p:ph type="ftr" sz="quarter" idx="11"/>
          </p:nvPr>
        </p:nvSpPr>
        <p:spPr/>
        <p:txBody>
          <a:bodyPr/>
          <a:lstStyle/>
          <a:p>
            <a:r>
              <a:rPr lang="en-GB"/>
              <a:t>March 2024</a:t>
            </a:r>
            <a:endParaRPr lang="ru-RU"/>
          </a:p>
        </p:txBody>
      </p:sp>
      <p:sp>
        <p:nvSpPr>
          <p:cNvPr id="6" name="Номер слайда 5">
            <a:extLst>
              <a:ext uri="{FF2B5EF4-FFF2-40B4-BE49-F238E27FC236}">
                <a16:creationId xmlns:a16="http://schemas.microsoft.com/office/drawing/2014/main" id="{96EA9CF4-BA99-409B-B891-C954E4B3E230}"/>
              </a:ext>
            </a:extLst>
          </p:cNvPr>
          <p:cNvSpPr>
            <a:spLocks noGrp="1"/>
          </p:cNvSpPr>
          <p:nvPr>
            <p:ph type="sldNum" sz="quarter" idx="12"/>
          </p:nvPr>
        </p:nvSpPr>
        <p:spPr/>
        <p:txBody>
          <a:bodyPr/>
          <a:lstStyle/>
          <a:p>
            <a:fld id="{A55C00D6-B274-47D6-8B4A-FA559A184120}" type="slidenum">
              <a:rPr lang="ru-RU" smtClean="0"/>
              <a:t>‹#›</a:t>
            </a:fld>
            <a:endParaRPr lang="ru-RU"/>
          </a:p>
        </p:txBody>
      </p:sp>
    </p:spTree>
    <p:extLst>
      <p:ext uri="{BB962C8B-B14F-4D97-AF65-F5344CB8AC3E}">
        <p14:creationId xmlns:p14="http://schemas.microsoft.com/office/powerpoint/2010/main" val="177594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A934B8-A55F-4A3A-BE12-89F46E7F665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BD3A129-ADAE-40DD-8C9D-BFDA7015BBF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10610904-E0C8-490D-A36F-68E5FAA09C3B}"/>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02D9B3C2-2FEC-489F-B9FB-279EA0412606}"/>
              </a:ext>
            </a:extLst>
          </p:cNvPr>
          <p:cNvSpPr>
            <a:spLocks noGrp="1"/>
          </p:cNvSpPr>
          <p:nvPr>
            <p:ph type="dt" sz="half" idx="10"/>
          </p:nvPr>
        </p:nvSpPr>
        <p:spPr/>
        <p:txBody>
          <a:bodyPr/>
          <a:lstStyle/>
          <a:p>
            <a:fld id="{78EDF165-2147-49CE-9D1C-51E47A7DE670}" type="datetime1">
              <a:rPr lang="ru-RU" smtClean="0"/>
              <a:t>11.03.2024</a:t>
            </a:fld>
            <a:endParaRPr lang="ru-RU"/>
          </a:p>
        </p:txBody>
      </p:sp>
      <p:sp>
        <p:nvSpPr>
          <p:cNvPr id="6" name="Нижний колонтитул 5">
            <a:extLst>
              <a:ext uri="{FF2B5EF4-FFF2-40B4-BE49-F238E27FC236}">
                <a16:creationId xmlns:a16="http://schemas.microsoft.com/office/drawing/2014/main" id="{B693A79B-C991-4F76-98C8-4D8F3FCACB39}"/>
              </a:ext>
            </a:extLst>
          </p:cNvPr>
          <p:cNvSpPr>
            <a:spLocks noGrp="1"/>
          </p:cNvSpPr>
          <p:nvPr>
            <p:ph type="ftr" sz="quarter" idx="11"/>
          </p:nvPr>
        </p:nvSpPr>
        <p:spPr/>
        <p:txBody>
          <a:bodyPr/>
          <a:lstStyle/>
          <a:p>
            <a:r>
              <a:rPr lang="en-GB"/>
              <a:t>March 2024</a:t>
            </a:r>
            <a:endParaRPr lang="ru-RU"/>
          </a:p>
        </p:txBody>
      </p:sp>
      <p:sp>
        <p:nvSpPr>
          <p:cNvPr id="7" name="Номер слайда 6">
            <a:extLst>
              <a:ext uri="{FF2B5EF4-FFF2-40B4-BE49-F238E27FC236}">
                <a16:creationId xmlns:a16="http://schemas.microsoft.com/office/drawing/2014/main" id="{F1DF24F5-FB99-4D13-8908-AA096D5FECA1}"/>
              </a:ext>
            </a:extLst>
          </p:cNvPr>
          <p:cNvSpPr>
            <a:spLocks noGrp="1"/>
          </p:cNvSpPr>
          <p:nvPr>
            <p:ph type="sldNum" sz="quarter" idx="12"/>
          </p:nvPr>
        </p:nvSpPr>
        <p:spPr/>
        <p:txBody>
          <a:bodyPr/>
          <a:lstStyle/>
          <a:p>
            <a:fld id="{A55C00D6-B274-47D6-8B4A-FA559A184120}" type="slidenum">
              <a:rPr lang="ru-RU" smtClean="0"/>
              <a:t>‹#›</a:t>
            </a:fld>
            <a:endParaRPr lang="ru-RU"/>
          </a:p>
        </p:txBody>
      </p:sp>
    </p:spTree>
    <p:extLst>
      <p:ext uri="{BB962C8B-B14F-4D97-AF65-F5344CB8AC3E}">
        <p14:creationId xmlns:p14="http://schemas.microsoft.com/office/powerpoint/2010/main" val="361345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0D1D42-C07E-4EAC-950F-E50AB0778939}"/>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19E83314-F9B7-4771-93BA-5C33663654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281B245-EDF4-4632-BA5B-79034BC961F9}"/>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2E1A9CFA-B68A-4543-A6E1-3640795D4B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48DB04A7-D943-44F7-B594-D550EA947EB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FA13D9AE-B983-4265-AED2-5C2ABCF9BBB5}"/>
              </a:ext>
            </a:extLst>
          </p:cNvPr>
          <p:cNvSpPr>
            <a:spLocks noGrp="1"/>
          </p:cNvSpPr>
          <p:nvPr>
            <p:ph type="dt" sz="half" idx="10"/>
          </p:nvPr>
        </p:nvSpPr>
        <p:spPr/>
        <p:txBody>
          <a:bodyPr/>
          <a:lstStyle/>
          <a:p>
            <a:fld id="{AE640ECA-87B6-4C95-92D2-CF036555843F}" type="datetime1">
              <a:rPr lang="ru-RU" smtClean="0"/>
              <a:t>11.03.2024</a:t>
            </a:fld>
            <a:endParaRPr lang="ru-RU"/>
          </a:p>
        </p:txBody>
      </p:sp>
      <p:sp>
        <p:nvSpPr>
          <p:cNvPr id="8" name="Нижний колонтитул 7">
            <a:extLst>
              <a:ext uri="{FF2B5EF4-FFF2-40B4-BE49-F238E27FC236}">
                <a16:creationId xmlns:a16="http://schemas.microsoft.com/office/drawing/2014/main" id="{55E003AE-C195-40B0-BD5D-AAE91EF97CDF}"/>
              </a:ext>
            </a:extLst>
          </p:cNvPr>
          <p:cNvSpPr>
            <a:spLocks noGrp="1"/>
          </p:cNvSpPr>
          <p:nvPr>
            <p:ph type="ftr" sz="quarter" idx="11"/>
          </p:nvPr>
        </p:nvSpPr>
        <p:spPr/>
        <p:txBody>
          <a:bodyPr/>
          <a:lstStyle/>
          <a:p>
            <a:r>
              <a:rPr lang="en-GB"/>
              <a:t>March 2024</a:t>
            </a:r>
            <a:endParaRPr lang="ru-RU"/>
          </a:p>
        </p:txBody>
      </p:sp>
      <p:sp>
        <p:nvSpPr>
          <p:cNvPr id="9" name="Номер слайда 8">
            <a:extLst>
              <a:ext uri="{FF2B5EF4-FFF2-40B4-BE49-F238E27FC236}">
                <a16:creationId xmlns:a16="http://schemas.microsoft.com/office/drawing/2014/main" id="{DCD5CEEC-0F15-4FF9-845F-60F647482141}"/>
              </a:ext>
            </a:extLst>
          </p:cNvPr>
          <p:cNvSpPr>
            <a:spLocks noGrp="1"/>
          </p:cNvSpPr>
          <p:nvPr>
            <p:ph type="sldNum" sz="quarter" idx="12"/>
          </p:nvPr>
        </p:nvSpPr>
        <p:spPr/>
        <p:txBody>
          <a:bodyPr/>
          <a:lstStyle/>
          <a:p>
            <a:fld id="{A55C00D6-B274-47D6-8B4A-FA559A184120}" type="slidenum">
              <a:rPr lang="ru-RU" smtClean="0"/>
              <a:t>‹#›</a:t>
            </a:fld>
            <a:endParaRPr lang="ru-RU"/>
          </a:p>
        </p:txBody>
      </p:sp>
    </p:spTree>
    <p:extLst>
      <p:ext uri="{BB962C8B-B14F-4D97-AF65-F5344CB8AC3E}">
        <p14:creationId xmlns:p14="http://schemas.microsoft.com/office/powerpoint/2010/main" val="3954269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B7E33B-E42F-49BA-BA4A-A4A8B63037E3}"/>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99229079-2D38-4E79-B1F7-0F07CB01F1EE}"/>
              </a:ext>
            </a:extLst>
          </p:cNvPr>
          <p:cNvSpPr>
            <a:spLocks noGrp="1"/>
          </p:cNvSpPr>
          <p:nvPr>
            <p:ph type="dt" sz="half" idx="10"/>
          </p:nvPr>
        </p:nvSpPr>
        <p:spPr/>
        <p:txBody>
          <a:bodyPr/>
          <a:lstStyle/>
          <a:p>
            <a:fld id="{036D00FD-B19F-487B-8955-425DADC1F21C}" type="datetime1">
              <a:rPr lang="ru-RU" smtClean="0"/>
              <a:t>11.03.2024</a:t>
            </a:fld>
            <a:endParaRPr lang="ru-RU"/>
          </a:p>
        </p:txBody>
      </p:sp>
      <p:sp>
        <p:nvSpPr>
          <p:cNvPr id="4" name="Нижний колонтитул 3">
            <a:extLst>
              <a:ext uri="{FF2B5EF4-FFF2-40B4-BE49-F238E27FC236}">
                <a16:creationId xmlns:a16="http://schemas.microsoft.com/office/drawing/2014/main" id="{65CE12B3-BC8A-4C39-9179-8D8399513200}"/>
              </a:ext>
            </a:extLst>
          </p:cNvPr>
          <p:cNvSpPr>
            <a:spLocks noGrp="1"/>
          </p:cNvSpPr>
          <p:nvPr>
            <p:ph type="ftr" sz="quarter" idx="11"/>
          </p:nvPr>
        </p:nvSpPr>
        <p:spPr/>
        <p:txBody>
          <a:bodyPr/>
          <a:lstStyle/>
          <a:p>
            <a:r>
              <a:rPr lang="en-GB"/>
              <a:t>March 2024</a:t>
            </a:r>
            <a:endParaRPr lang="ru-RU"/>
          </a:p>
        </p:txBody>
      </p:sp>
      <p:sp>
        <p:nvSpPr>
          <p:cNvPr id="5" name="Номер слайда 4">
            <a:extLst>
              <a:ext uri="{FF2B5EF4-FFF2-40B4-BE49-F238E27FC236}">
                <a16:creationId xmlns:a16="http://schemas.microsoft.com/office/drawing/2014/main" id="{2E2B5CAB-B9CC-4F56-AFBE-317C7AD6A8ED}"/>
              </a:ext>
            </a:extLst>
          </p:cNvPr>
          <p:cNvSpPr>
            <a:spLocks noGrp="1"/>
          </p:cNvSpPr>
          <p:nvPr>
            <p:ph type="sldNum" sz="quarter" idx="12"/>
          </p:nvPr>
        </p:nvSpPr>
        <p:spPr/>
        <p:txBody>
          <a:bodyPr/>
          <a:lstStyle/>
          <a:p>
            <a:fld id="{A55C00D6-B274-47D6-8B4A-FA559A184120}" type="slidenum">
              <a:rPr lang="ru-RU" smtClean="0"/>
              <a:t>‹#›</a:t>
            </a:fld>
            <a:endParaRPr lang="ru-RU"/>
          </a:p>
        </p:txBody>
      </p:sp>
    </p:spTree>
    <p:extLst>
      <p:ext uri="{BB962C8B-B14F-4D97-AF65-F5344CB8AC3E}">
        <p14:creationId xmlns:p14="http://schemas.microsoft.com/office/powerpoint/2010/main" val="565796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42BEA1F-78E3-4362-91A9-EC86FEEEBC4D}"/>
              </a:ext>
            </a:extLst>
          </p:cNvPr>
          <p:cNvSpPr>
            <a:spLocks noGrp="1"/>
          </p:cNvSpPr>
          <p:nvPr>
            <p:ph type="dt" sz="half" idx="10"/>
          </p:nvPr>
        </p:nvSpPr>
        <p:spPr/>
        <p:txBody>
          <a:bodyPr/>
          <a:lstStyle/>
          <a:p>
            <a:fld id="{172146B2-1CA9-48B6-B8F5-2D50532CCD91}" type="datetime1">
              <a:rPr lang="ru-RU" smtClean="0"/>
              <a:t>11.03.2024</a:t>
            </a:fld>
            <a:endParaRPr lang="ru-RU"/>
          </a:p>
        </p:txBody>
      </p:sp>
      <p:sp>
        <p:nvSpPr>
          <p:cNvPr id="3" name="Нижний колонтитул 2">
            <a:extLst>
              <a:ext uri="{FF2B5EF4-FFF2-40B4-BE49-F238E27FC236}">
                <a16:creationId xmlns:a16="http://schemas.microsoft.com/office/drawing/2014/main" id="{F391E99B-4774-49AF-8789-9E92359A6491}"/>
              </a:ext>
            </a:extLst>
          </p:cNvPr>
          <p:cNvSpPr>
            <a:spLocks noGrp="1"/>
          </p:cNvSpPr>
          <p:nvPr>
            <p:ph type="ftr" sz="quarter" idx="11"/>
          </p:nvPr>
        </p:nvSpPr>
        <p:spPr/>
        <p:txBody>
          <a:bodyPr/>
          <a:lstStyle/>
          <a:p>
            <a:r>
              <a:rPr lang="en-GB"/>
              <a:t>March 2024</a:t>
            </a:r>
            <a:endParaRPr lang="ru-RU"/>
          </a:p>
        </p:txBody>
      </p:sp>
      <p:sp>
        <p:nvSpPr>
          <p:cNvPr id="4" name="Номер слайда 3">
            <a:extLst>
              <a:ext uri="{FF2B5EF4-FFF2-40B4-BE49-F238E27FC236}">
                <a16:creationId xmlns:a16="http://schemas.microsoft.com/office/drawing/2014/main" id="{075BB833-DE96-426B-ADB8-EA105B392421}"/>
              </a:ext>
            </a:extLst>
          </p:cNvPr>
          <p:cNvSpPr>
            <a:spLocks noGrp="1"/>
          </p:cNvSpPr>
          <p:nvPr>
            <p:ph type="sldNum" sz="quarter" idx="12"/>
          </p:nvPr>
        </p:nvSpPr>
        <p:spPr/>
        <p:txBody>
          <a:bodyPr/>
          <a:lstStyle/>
          <a:p>
            <a:fld id="{A55C00D6-B274-47D6-8B4A-FA559A184120}" type="slidenum">
              <a:rPr lang="ru-RU" smtClean="0"/>
              <a:t>‹#›</a:t>
            </a:fld>
            <a:endParaRPr lang="ru-RU"/>
          </a:p>
        </p:txBody>
      </p:sp>
    </p:spTree>
    <p:extLst>
      <p:ext uri="{BB962C8B-B14F-4D97-AF65-F5344CB8AC3E}">
        <p14:creationId xmlns:p14="http://schemas.microsoft.com/office/powerpoint/2010/main" val="181084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323C1E-7DBC-4819-A2C9-519C5B48AD4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8560817-AF4E-41FF-B27E-56B06CE6C3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7B547EE-9A79-4DEE-9C69-CAE06D6295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EC81D28-3A24-49B6-8258-F4ED50E4C95E}"/>
              </a:ext>
            </a:extLst>
          </p:cNvPr>
          <p:cNvSpPr>
            <a:spLocks noGrp="1"/>
          </p:cNvSpPr>
          <p:nvPr>
            <p:ph type="dt" sz="half" idx="10"/>
          </p:nvPr>
        </p:nvSpPr>
        <p:spPr/>
        <p:txBody>
          <a:bodyPr/>
          <a:lstStyle/>
          <a:p>
            <a:fld id="{306BEB26-EC2E-4023-80C9-EB5C0C900CD1}" type="datetime1">
              <a:rPr lang="ru-RU" smtClean="0"/>
              <a:t>11.03.2024</a:t>
            </a:fld>
            <a:endParaRPr lang="ru-RU"/>
          </a:p>
        </p:txBody>
      </p:sp>
      <p:sp>
        <p:nvSpPr>
          <p:cNvPr id="6" name="Нижний колонтитул 5">
            <a:extLst>
              <a:ext uri="{FF2B5EF4-FFF2-40B4-BE49-F238E27FC236}">
                <a16:creationId xmlns:a16="http://schemas.microsoft.com/office/drawing/2014/main" id="{EC886C95-8575-487E-9298-4E3A7607A33A}"/>
              </a:ext>
            </a:extLst>
          </p:cNvPr>
          <p:cNvSpPr>
            <a:spLocks noGrp="1"/>
          </p:cNvSpPr>
          <p:nvPr>
            <p:ph type="ftr" sz="quarter" idx="11"/>
          </p:nvPr>
        </p:nvSpPr>
        <p:spPr/>
        <p:txBody>
          <a:bodyPr/>
          <a:lstStyle/>
          <a:p>
            <a:r>
              <a:rPr lang="en-GB"/>
              <a:t>March 2024</a:t>
            </a:r>
            <a:endParaRPr lang="ru-RU"/>
          </a:p>
        </p:txBody>
      </p:sp>
      <p:sp>
        <p:nvSpPr>
          <p:cNvPr id="7" name="Номер слайда 6">
            <a:extLst>
              <a:ext uri="{FF2B5EF4-FFF2-40B4-BE49-F238E27FC236}">
                <a16:creationId xmlns:a16="http://schemas.microsoft.com/office/drawing/2014/main" id="{361215F3-3C5F-4888-8A4B-82818E21B131}"/>
              </a:ext>
            </a:extLst>
          </p:cNvPr>
          <p:cNvSpPr>
            <a:spLocks noGrp="1"/>
          </p:cNvSpPr>
          <p:nvPr>
            <p:ph type="sldNum" sz="quarter" idx="12"/>
          </p:nvPr>
        </p:nvSpPr>
        <p:spPr/>
        <p:txBody>
          <a:bodyPr/>
          <a:lstStyle/>
          <a:p>
            <a:fld id="{A55C00D6-B274-47D6-8B4A-FA559A184120}" type="slidenum">
              <a:rPr lang="ru-RU" smtClean="0"/>
              <a:t>‹#›</a:t>
            </a:fld>
            <a:endParaRPr lang="ru-RU"/>
          </a:p>
        </p:txBody>
      </p:sp>
    </p:spTree>
    <p:extLst>
      <p:ext uri="{BB962C8B-B14F-4D97-AF65-F5344CB8AC3E}">
        <p14:creationId xmlns:p14="http://schemas.microsoft.com/office/powerpoint/2010/main" val="1942152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1BB87A-1E45-400A-AC49-1B9905B7F67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CC224AF6-A665-412E-BDDA-46BC98F3AE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DC1D6908-A59F-4E76-B88D-65BC028BE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28F580D-981E-4407-92F1-E05466F3A1A5}"/>
              </a:ext>
            </a:extLst>
          </p:cNvPr>
          <p:cNvSpPr>
            <a:spLocks noGrp="1"/>
          </p:cNvSpPr>
          <p:nvPr>
            <p:ph type="dt" sz="half" idx="10"/>
          </p:nvPr>
        </p:nvSpPr>
        <p:spPr/>
        <p:txBody>
          <a:bodyPr/>
          <a:lstStyle/>
          <a:p>
            <a:fld id="{00C5D4A1-44D5-4B5C-8F17-255BC46FDC73}" type="datetime1">
              <a:rPr lang="ru-RU" smtClean="0"/>
              <a:t>11.03.2024</a:t>
            </a:fld>
            <a:endParaRPr lang="ru-RU"/>
          </a:p>
        </p:txBody>
      </p:sp>
      <p:sp>
        <p:nvSpPr>
          <p:cNvPr id="6" name="Нижний колонтитул 5">
            <a:extLst>
              <a:ext uri="{FF2B5EF4-FFF2-40B4-BE49-F238E27FC236}">
                <a16:creationId xmlns:a16="http://schemas.microsoft.com/office/drawing/2014/main" id="{A7655508-A52C-4CC7-AB9F-641B2FF91341}"/>
              </a:ext>
            </a:extLst>
          </p:cNvPr>
          <p:cNvSpPr>
            <a:spLocks noGrp="1"/>
          </p:cNvSpPr>
          <p:nvPr>
            <p:ph type="ftr" sz="quarter" idx="11"/>
          </p:nvPr>
        </p:nvSpPr>
        <p:spPr/>
        <p:txBody>
          <a:bodyPr/>
          <a:lstStyle/>
          <a:p>
            <a:r>
              <a:rPr lang="en-GB"/>
              <a:t>March 2024</a:t>
            </a:r>
            <a:endParaRPr lang="ru-RU"/>
          </a:p>
        </p:txBody>
      </p:sp>
      <p:sp>
        <p:nvSpPr>
          <p:cNvPr id="7" name="Номер слайда 6">
            <a:extLst>
              <a:ext uri="{FF2B5EF4-FFF2-40B4-BE49-F238E27FC236}">
                <a16:creationId xmlns:a16="http://schemas.microsoft.com/office/drawing/2014/main" id="{1E8DFD06-62F2-47E8-894B-8C1A66BA6617}"/>
              </a:ext>
            </a:extLst>
          </p:cNvPr>
          <p:cNvSpPr>
            <a:spLocks noGrp="1"/>
          </p:cNvSpPr>
          <p:nvPr>
            <p:ph type="sldNum" sz="quarter" idx="12"/>
          </p:nvPr>
        </p:nvSpPr>
        <p:spPr/>
        <p:txBody>
          <a:bodyPr/>
          <a:lstStyle/>
          <a:p>
            <a:fld id="{A55C00D6-B274-47D6-8B4A-FA559A184120}" type="slidenum">
              <a:rPr lang="ru-RU" smtClean="0"/>
              <a:t>‹#›</a:t>
            </a:fld>
            <a:endParaRPr lang="ru-RU"/>
          </a:p>
        </p:txBody>
      </p:sp>
    </p:spTree>
    <p:extLst>
      <p:ext uri="{BB962C8B-B14F-4D97-AF65-F5344CB8AC3E}">
        <p14:creationId xmlns:p14="http://schemas.microsoft.com/office/powerpoint/2010/main" val="4233032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E4A54B-9AB2-48D1-BCB7-5BE57BD49E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BF3B1B08-508B-4FFC-BC5F-3F1AA70006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281F2CE-6811-4184-B458-7D955CF0E1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5594C3-BAFD-4B08-9A5A-39BE8D715796}" type="datetime1">
              <a:rPr lang="ru-RU" smtClean="0"/>
              <a:t>11.03.2024</a:t>
            </a:fld>
            <a:endParaRPr lang="ru-RU"/>
          </a:p>
        </p:txBody>
      </p:sp>
      <p:sp>
        <p:nvSpPr>
          <p:cNvPr id="5" name="Нижний колонтитул 4">
            <a:extLst>
              <a:ext uri="{FF2B5EF4-FFF2-40B4-BE49-F238E27FC236}">
                <a16:creationId xmlns:a16="http://schemas.microsoft.com/office/drawing/2014/main" id="{94AD31FF-F681-4AAF-8D74-D587C2B6D0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March 2024</a:t>
            </a:r>
            <a:endParaRPr lang="ru-RU"/>
          </a:p>
        </p:txBody>
      </p:sp>
      <p:sp>
        <p:nvSpPr>
          <p:cNvPr id="6" name="Номер слайда 5">
            <a:extLst>
              <a:ext uri="{FF2B5EF4-FFF2-40B4-BE49-F238E27FC236}">
                <a16:creationId xmlns:a16="http://schemas.microsoft.com/office/drawing/2014/main" id="{B4CABF10-0D60-4FD8-BAA7-EB2CD33EA2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5C00D6-B274-47D6-8B4A-FA559A184120}" type="slidenum">
              <a:rPr lang="ru-RU" smtClean="0"/>
              <a:t>‹#›</a:t>
            </a:fld>
            <a:endParaRPr lang="ru-RU"/>
          </a:p>
        </p:txBody>
      </p:sp>
    </p:spTree>
    <p:extLst>
      <p:ext uri="{BB962C8B-B14F-4D97-AF65-F5344CB8AC3E}">
        <p14:creationId xmlns:p14="http://schemas.microsoft.com/office/powerpoint/2010/main" val="4206312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emf"/><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6C0F044F-21AD-48FB-A228-8D2B824A9227}"/>
              </a:ext>
            </a:extLst>
          </p:cNvPr>
          <p:cNvSpPr>
            <a:spLocks noGrp="1"/>
          </p:cNvSpPr>
          <p:nvPr>
            <p:ph type="ctrTitle"/>
          </p:nvPr>
        </p:nvSpPr>
        <p:spPr>
          <a:xfrm>
            <a:off x="823442" y="921715"/>
            <a:ext cx="8404534" cy="2635993"/>
          </a:xfrm>
        </p:spPr>
        <p:txBody>
          <a:bodyPr anchor="b">
            <a:normAutofit/>
          </a:bodyPr>
          <a:lstStyle/>
          <a:p>
            <a:pPr algn="l">
              <a:defRPr sz="2400" b="1"/>
            </a:pPr>
            <a:br>
              <a:rPr lang="en-US" sz="2600" dirty="0"/>
            </a:br>
            <a:r>
              <a:rPr lang="en-GB" sz="2800" dirty="0">
                <a:effectLst/>
                <a:latin typeface="Arial" panose="020B0604020202020204" pitchFamily="34" charset="0"/>
              </a:rPr>
              <a:t>Central region </a:t>
            </a:r>
            <a:r>
              <a:rPr lang="en-GB" sz="2800" dirty="0">
                <a:latin typeface="Arial" panose="020B0604020202020204" pitchFamily="34" charset="0"/>
              </a:rPr>
              <a:t>o</a:t>
            </a:r>
            <a:r>
              <a:rPr lang="en-GB" sz="2800" dirty="0">
                <a:effectLst/>
                <a:latin typeface="Arial" panose="020B0604020202020204" pitchFamily="34" charset="0"/>
              </a:rPr>
              <a:t>ptimization and beam dynamics</a:t>
            </a:r>
            <a:r>
              <a:rPr lang="ru-RU" sz="2800" dirty="0">
                <a:effectLst/>
                <a:latin typeface="Arial" panose="020B0604020202020204" pitchFamily="34" charset="0"/>
              </a:rPr>
              <a:t> </a:t>
            </a:r>
            <a:r>
              <a:rPr lang="en-US" sz="2800" dirty="0">
                <a:effectLst/>
                <a:latin typeface="Arial" panose="020B0604020202020204" pitchFamily="34" charset="0"/>
              </a:rPr>
              <a:t>in the </a:t>
            </a:r>
            <a:r>
              <a:rPr lang="ru-RU" sz="2600" b="1" i="0" dirty="0">
                <a:effectLst/>
                <a:latin typeface="Roboto" panose="02000000000000000000" pitchFamily="2" charset="0"/>
                <a:ea typeface="Roboto" panose="02000000000000000000" pitchFamily="2" charset="0"/>
                <a:cs typeface="Roboto" panose="02000000000000000000" pitchFamily="2" charset="0"/>
              </a:rPr>
              <a:t>MSC230</a:t>
            </a:r>
            <a:r>
              <a:rPr lang="en-US" sz="2600" b="1" i="0" dirty="0">
                <a:effectLst/>
                <a:latin typeface="Roboto" panose="02000000000000000000" pitchFamily="2" charset="0"/>
                <a:ea typeface="Roboto" panose="02000000000000000000" pitchFamily="2" charset="0"/>
                <a:cs typeface="Roboto" panose="02000000000000000000" pitchFamily="2" charset="0"/>
              </a:rPr>
              <a:t> cyclotron</a:t>
            </a:r>
            <a:r>
              <a:rPr lang="ru-RU" sz="2600" b="1" i="0" dirty="0">
                <a:effectLst/>
                <a:latin typeface="Roboto" panose="02000000000000000000" pitchFamily="2" charset="0"/>
                <a:ea typeface="Roboto" panose="02000000000000000000" pitchFamily="2" charset="0"/>
                <a:cs typeface="Roboto" panose="02000000000000000000" pitchFamily="2" charset="0"/>
              </a:rPr>
              <a:t>.</a:t>
            </a:r>
            <a:br>
              <a:rPr lang="ru-RU" sz="2600" b="1" i="0" dirty="0">
                <a:effectLst/>
                <a:latin typeface="Roboto" panose="02000000000000000000" pitchFamily="2" charset="0"/>
                <a:ea typeface="Roboto" panose="02000000000000000000" pitchFamily="2" charset="0"/>
                <a:cs typeface="Roboto" panose="02000000000000000000" pitchFamily="2" charset="0"/>
              </a:rPr>
            </a:br>
            <a:endParaRPr lang="ru-RU" sz="2600" dirty="0"/>
          </a:p>
        </p:txBody>
      </p:sp>
      <p:sp>
        <p:nvSpPr>
          <p:cNvPr id="14" name="Rectangle 13">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Подзаголовок 2">
            <a:extLst>
              <a:ext uri="{FF2B5EF4-FFF2-40B4-BE49-F238E27FC236}">
                <a16:creationId xmlns:a16="http://schemas.microsoft.com/office/drawing/2014/main" id="{551F73A5-060F-4A46-9209-66CDF030C62C}"/>
              </a:ext>
            </a:extLst>
          </p:cNvPr>
          <p:cNvSpPr>
            <a:spLocks noGrp="1"/>
          </p:cNvSpPr>
          <p:nvPr>
            <p:ph type="subTitle" idx="1"/>
          </p:nvPr>
        </p:nvSpPr>
        <p:spPr>
          <a:xfrm>
            <a:off x="823441" y="4541263"/>
            <a:ext cx="5673611" cy="993905"/>
          </a:xfrm>
        </p:spPr>
        <p:txBody>
          <a:bodyPr anchor="t">
            <a:normAutofit fontScale="92500" lnSpcReduction="20000"/>
          </a:bodyPr>
          <a:lstStyle/>
          <a:p>
            <a:pPr algn="l">
              <a:defRPr sz="2400"/>
            </a:pPr>
            <a:r>
              <a:rPr lang="en-US" sz="2000" dirty="0">
                <a:solidFill>
                  <a:srgbClr val="FFFFFF"/>
                </a:solidFill>
              </a:rPr>
              <a:t>Karamysheva G.A.</a:t>
            </a:r>
          </a:p>
          <a:p>
            <a:pPr algn="l">
              <a:defRPr sz="2400"/>
            </a:pPr>
            <a:r>
              <a:rPr lang="en-US" sz="2000" dirty="0">
                <a:solidFill>
                  <a:srgbClr val="FFFFFF"/>
                </a:solidFill>
              </a:rPr>
              <a:t>on behalf of New Accelerator Department</a:t>
            </a:r>
          </a:p>
          <a:p>
            <a:pPr algn="l">
              <a:defRPr sz="2400"/>
            </a:pPr>
            <a:r>
              <a:rPr lang="en-US" sz="2000" dirty="0">
                <a:solidFill>
                  <a:srgbClr val="FFFFFF"/>
                </a:solidFill>
              </a:rPr>
              <a:t> DNLP JINR</a:t>
            </a:r>
            <a:endParaRPr lang="ru-RU" sz="2000" dirty="0">
              <a:solidFill>
                <a:srgbClr val="FFFFFF"/>
              </a:solidFill>
            </a:endParaRPr>
          </a:p>
        </p:txBody>
      </p:sp>
      <p:pic>
        <p:nvPicPr>
          <p:cNvPr id="7" name="Рисунок 2">
            <a:extLst>
              <a:ext uri="{FF2B5EF4-FFF2-40B4-BE49-F238E27FC236}">
                <a16:creationId xmlns:a16="http://schemas.microsoft.com/office/drawing/2014/main" id="{6A363F06-2BB8-4CDE-8081-1BECC96329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810750" y="594513"/>
            <a:ext cx="2150492" cy="12096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445">
            <a:extLst>
              <a:ext uri="{FF2B5EF4-FFF2-40B4-BE49-F238E27FC236}">
                <a16:creationId xmlns:a16="http://schemas.microsoft.com/office/drawing/2014/main" id="{B1690331-23F0-440D-A160-3BEF01C87D18}"/>
              </a:ext>
            </a:extLst>
          </p:cNvPr>
          <p:cNvSpPr>
            <a:spLocks noChangeArrowheads="1"/>
          </p:cNvSpPr>
          <p:nvPr/>
        </p:nvSpPr>
        <p:spPr bwMode="auto">
          <a:xfrm>
            <a:off x="10566039" y="1804164"/>
            <a:ext cx="639913" cy="33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7" tIns="45721" rIns="91437" bIns="45721"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600"/>
              </a:spcAft>
            </a:pPr>
            <a:r>
              <a:rPr lang="en-US" altLang="ru-RU" sz="1600" dirty="0">
                <a:solidFill>
                  <a:srgbClr val="002060"/>
                </a:solidFill>
                <a:latin typeface="Helvetica Neue"/>
              </a:rPr>
              <a:t>JINR</a:t>
            </a:r>
            <a:endParaRPr lang="en-GB" altLang="en-US" sz="1600" dirty="0">
              <a:solidFill>
                <a:srgbClr val="002060"/>
              </a:solidFill>
              <a:latin typeface="Helvetica Neue"/>
            </a:endParaRPr>
          </a:p>
        </p:txBody>
      </p:sp>
      <p:sp>
        <p:nvSpPr>
          <p:cNvPr id="4" name="Footer Placeholder 3">
            <a:extLst>
              <a:ext uri="{FF2B5EF4-FFF2-40B4-BE49-F238E27FC236}">
                <a16:creationId xmlns:a16="http://schemas.microsoft.com/office/drawing/2014/main" id="{BA08C95F-1409-50D2-7833-668CEA8D7EC8}"/>
              </a:ext>
            </a:extLst>
          </p:cNvPr>
          <p:cNvSpPr>
            <a:spLocks noGrp="1"/>
          </p:cNvSpPr>
          <p:nvPr>
            <p:ph type="ftr" sz="quarter" idx="11"/>
          </p:nvPr>
        </p:nvSpPr>
        <p:spPr/>
        <p:txBody>
          <a:bodyPr/>
          <a:lstStyle/>
          <a:p>
            <a:r>
              <a:rPr lang="en-GB" dirty="0"/>
              <a:t>March 2024</a:t>
            </a:r>
            <a:endParaRPr lang="ru-RU" dirty="0"/>
          </a:p>
        </p:txBody>
      </p:sp>
      <p:sp>
        <p:nvSpPr>
          <p:cNvPr id="5" name="Slide Number Placeholder 4">
            <a:extLst>
              <a:ext uri="{FF2B5EF4-FFF2-40B4-BE49-F238E27FC236}">
                <a16:creationId xmlns:a16="http://schemas.microsoft.com/office/drawing/2014/main" id="{D60D9848-B6E5-8746-BB53-998C054F62CD}"/>
              </a:ext>
            </a:extLst>
          </p:cNvPr>
          <p:cNvSpPr>
            <a:spLocks noGrp="1"/>
          </p:cNvSpPr>
          <p:nvPr>
            <p:ph type="sldNum" sz="quarter" idx="12"/>
          </p:nvPr>
        </p:nvSpPr>
        <p:spPr/>
        <p:txBody>
          <a:bodyPr/>
          <a:lstStyle/>
          <a:p>
            <a:fld id="{A55C00D6-B274-47D6-8B4A-FA559A184120}" type="slidenum">
              <a:rPr lang="ru-RU" smtClean="0"/>
              <a:t>1</a:t>
            </a:fld>
            <a:endParaRPr lang="ru-RU"/>
          </a:p>
        </p:txBody>
      </p:sp>
    </p:spTree>
    <p:extLst>
      <p:ext uri="{BB962C8B-B14F-4D97-AF65-F5344CB8AC3E}">
        <p14:creationId xmlns:p14="http://schemas.microsoft.com/office/powerpoint/2010/main" val="3378281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0261F77E-714D-4DEC-A9AA-2D6E5F54CC0E}"/>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2800" dirty="0">
                <a:solidFill>
                  <a:srgbClr val="FFFFFF"/>
                </a:solidFill>
              </a:rPr>
              <a:t>Central region optimization</a:t>
            </a:r>
            <a:r>
              <a:rPr lang="ru-RU" sz="2800" dirty="0">
                <a:solidFill>
                  <a:srgbClr val="FFFFFF"/>
                </a:solidFill>
              </a:rPr>
              <a:t> </a:t>
            </a:r>
            <a:endParaRPr lang="en-US" sz="2800" dirty="0">
              <a:solidFill>
                <a:srgbClr val="FFFFFF"/>
              </a:solidFill>
            </a:endParaRPr>
          </a:p>
        </p:txBody>
      </p:sp>
      <p:sp>
        <p:nvSpPr>
          <p:cNvPr id="3" name="Focusing element inside sector">
            <a:extLst>
              <a:ext uri="{FF2B5EF4-FFF2-40B4-BE49-F238E27FC236}">
                <a16:creationId xmlns:a16="http://schemas.microsoft.com/office/drawing/2014/main" id="{EE50C766-5CCD-B54A-925A-99C1FC20BC89}"/>
              </a:ext>
            </a:extLst>
          </p:cNvPr>
          <p:cNvSpPr txBox="1"/>
          <p:nvPr/>
        </p:nvSpPr>
        <p:spPr>
          <a:xfrm>
            <a:off x="699714" y="6043998"/>
            <a:ext cx="7429142"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r>
              <a:rPr lang="en-US" dirty="0"/>
              <a:t>Phase motion of the beam. Positive phase corresponds to lagging particles</a:t>
            </a:r>
            <a:endParaRPr dirty="0"/>
          </a:p>
        </p:txBody>
      </p:sp>
      <p:grpSp>
        <p:nvGrpSpPr>
          <p:cNvPr id="12" name="Group 11">
            <a:extLst>
              <a:ext uri="{FF2B5EF4-FFF2-40B4-BE49-F238E27FC236}">
                <a16:creationId xmlns:a16="http://schemas.microsoft.com/office/drawing/2014/main" id="{37E70BA5-BEC5-B37E-387B-939493DD2DEE}"/>
              </a:ext>
            </a:extLst>
          </p:cNvPr>
          <p:cNvGrpSpPr/>
          <p:nvPr/>
        </p:nvGrpSpPr>
        <p:grpSpPr>
          <a:xfrm>
            <a:off x="91216" y="1843147"/>
            <a:ext cx="7952884" cy="4062353"/>
            <a:chOff x="1786438" y="1265838"/>
            <a:chExt cx="8434388" cy="4574187"/>
          </a:xfrm>
        </p:grpSpPr>
        <p:pic>
          <p:nvPicPr>
            <p:cNvPr id="5" name="Picture 4">
              <a:extLst>
                <a:ext uri="{FF2B5EF4-FFF2-40B4-BE49-F238E27FC236}">
                  <a16:creationId xmlns:a16="http://schemas.microsoft.com/office/drawing/2014/main" id="{860BF3E3-66C6-7D35-07B6-39F8927B36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52" r="13916"/>
            <a:stretch/>
          </p:blipFill>
          <p:spPr>
            <a:xfrm>
              <a:off x="1786438" y="1265838"/>
              <a:ext cx="7177007" cy="4574187"/>
            </a:xfrm>
            <a:prstGeom prst="rect">
              <a:avLst/>
            </a:prstGeom>
          </p:spPr>
        </p:pic>
        <p:sp>
          <p:nvSpPr>
            <p:cNvPr id="6" name="Focusing element inside sector">
              <a:extLst>
                <a:ext uri="{FF2B5EF4-FFF2-40B4-BE49-F238E27FC236}">
                  <a16:creationId xmlns:a16="http://schemas.microsoft.com/office/drawing/2014/main" id="{DAFB4E72-B6A6-11FA-4B96-33DE759E9B42}"/>
                </a:ext>
              </a:extLst>
            </p:cNvPr>
            <p:cNvSpPr txBox="1"/>
            <p:nvPr/>
          </p:nvSpPr>
          <p:spPr>
            <a:xfrm>
              <a:off x="8080962" y="1426984"/>
              <a:ext cx="2139864"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r>
                <a:rPr lang="en-US" dirty="0"/>
                <a:t>optimized center</a:t>
              </a:r>
              <a:endParaRPr dirty="0"/>
            </a:p>
          </p:txBody>
        </p:sp>
        <p:sp>
          <p:nvSpPr>
            <p:cNvPr id="7" name="Line">
              <a:extLst>
                <a:ext uri="{FF2B5EF4-FFF2-40B4-BE49-F238E27FC236}">
                  <a16:creationId xmlns:a16="http://schemas.microsoft.com/office/drawing/2014/main" id="{47459402-D003-6382-7FFB-05C2D5F01786}"/>
                </a:ext>
              </a:extLst>
            </p:cNvPr>
            <p:cNvSpPr/>
            <p:nvPr/>
          </p:nvSpPr>
          <p:spPr>
            <a:xfrm flipH="1">
              <a:off x="5624763" y="1659646"/>
              <a:ext cx="2422475" cy="469943"/>
            </a:xfrm>
            <a:prstGeom prst="line">
              <a:avLst/>
            </a:prstGeom>
            <a:ln w="25400">
              <a:solidFill>
                <a:srgbClr val="000000"/>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8" name="Focusing element inside sector">
              <a:extLst>
                <a:ext uri="{FF2B5EF4-FFF2-40B4-BE49-F238E27FC236}">
                  <a16:creationId xmlns:a16="http://schemas.microsoft.com/office/drawing/2014/main" id="{3425FE71-F999-8165-6D3F-659C015DF921}"/>
                </a:ext>
              </a:extLst>
            </p:cNvPr>
            <p:cNvSpPr txBox="1"/>
            <p:nvPr/>
          </p:nvSpPr>
          <p:spPr>
            <a:xfrm>
              <a:off x="7505452" y="4352663"/>
              <a:ext cx="2667248"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r>
                <a:rPr lang="en-US" dirty="0"/>
                <a:t>axially-symmetric center</a:t>
              </a:r>
              <a:endParaRPr dirty="0"/>
            </a:p>
          </p:txBody>
        </p:sp>
        <p:sp>
          <p:nvSpPr>
            <p:cNvPr id="10" name="Line">
              <a:extLst>
                <a:ext uri="{FF2B5EF4-FFF2-40B4-BE49-F238E27FC236}">
                  <a16:creationId xmlns:a16="http://schemas.microsoft.com/office/drawing/2014/main" id="{E1331D3A-B5A5-F423-1C40-767781EA5898}"/>
                </a:ext>
              </a:extLst>
            </p:cNvPr>
            <p:cNvSpPr/>
            <p:nvPr/>
          </p:nvSpPr>
          <p:spPr>
            <a:xfrm flipH="1" flipV="1">
              <a:off x="6497052" y="3441031"/>
              <a:ext cx="974673" cy="1144293"/>
            </a:xfrm>
            <a:prstGeom prst="line">
              <a:avLst/>
            </a:prstGeom>
            <a:ln w="25400">
              <a:solidFill>
                <a:srgbClr val="000000"/>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grpSp>
      <p:pic>
        <p:nvPicPr>
          <p:cNvPr id="4" name="Picture 3">
            <a:extLst>
              <a:ext uri="{FF2B5EF4-FFF2-40B4-BE49-F238E27FC236}">
                <a16:creationId xmlns:a16="http://schemas.microsoft.com/office/drawing/2014/main" id="{94D99306-CA5E-25E5-24BC-41D7BF5D8A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17" r="13231"/>
          <a:stretch/>
        </p:blipFill>
        <p:spPr>
          <a:xfrm>
            <a:off x="7831472" y="2466491"/>
            <a:ext cx="4124325" cy="2588812"/>
          </a:xfrm>
          <a:prstGeom prst="rect">
            <a:avLst/>
          </a:prstGeom>
        </p:spPr>
      </p:pic>
      <p:sp>
        <p:nvSpPr>
          <p:cNvPr id="16" name="TextBox 15">
            <a:extLst>
              <a:ext uri="{FF2B5EF4-FFF2-40B4-BE49-F238E27FC236}">
                <a16:creationId xmlns:a16="http://schemas.microsoft.com/office/drawing/2014/main" id="{879CB085-35EC-8012-FC77-7AD2F1D91CD6}"/>
              </a:ext>
            </a:extLst>
          </p:cNvPr>
          <p:cNvSpPr txBox="1"/>
          <p:nvPr/>
        </p:nvSpPr>
        <p:spPr>
          <a:xfrm>
            <a:off x="8365059" y="5606355"/>
            <a:ext cx="3826941" cy="646331"/>
          </a:xfrm>
          <a:prstGeom prst="rect">
            <a:avLst/>
          </a:prstGeom>
          <a:noFill/>
        </p:spPr>
        <p:txBody>
          <a:bodyPr wrap="square">
            <a:spAutoFit/>
          </a:bodyPr>
          <a:lstStyle/>
          <a:p>
            <a:r>
              <a:rPr lang="en-US" dirty="0"/>
              <a:t>Energy spread versus phase for two options of the center region</a:t>
            </a:r>
            <a:r>
              <a:rPr lang="ru-RU" dirty="0"/>
              <a:t> </a:t>
            </a:r>
            <a:endParaRPr lang="en-GB" dirty="0"/>
          </a:p>
        </p:txBody>
      </p:sp>
      <p:sp>
        <p:nvSpPr>
          <p:cNvPr id="14" name="Footer Placeholder 13">
            <a:extLst>
              <a:ext uri="{FF2B5EF4-FFF2-40B4-BE49-F238E27FC236}">
                <a16:creationId xmlns:a16="http://schemas.microsoft.com/office/drawing/2014/main" id="{8F798F0A-BA33-30A9-C515-21AD1E0CE0D0}"/>
              </a:ext>
            </a:extLst>
          </p:cNvPr>
          <p:cNvSpPr>
            <a:spLocks noGrp="1"/>
          </p:cNvSpPr>
          <p:nvPr>
            <p:ph type="ftr" sz="quarter" idx="11"/>
          </p:nvPr>
        </p:nvSpPr>
        <p:spPr/>
        <p:txBody>
          <a:bodyPr/>
          <a:lstStyle/>
          <a:p>
            <a:r>
              <a:rPr lang="en-GB"/>
              <a:t>March 2024</a:t>
            </a:r>
            <a:endParaRPr lang="ru-RU"/>
          </a:p>
        </p:txBody>
      </p:sp>
      <p:sp>
        <p:nvSpPr>
          <p:cNvPr id="18" name="Slide Number Placeholder 17">
            <a:extLst>
              <a:ext uri="{FF2B5EF4-FFF2-40B4-BE49-F238E27FC236}">
                <a16:creationId xmlns:a16="http://schemas.microsoft.com/office/drawing/2014/main" id="{E71DD17F-2282-F633-82B2-D4F36193E941}"/>
              </a:ext>
            </a:extLst>
          </p:cNvPr>
          <p:cNvSpPr>
            <a:spLocks noGrp="1"/>
          </p:cNvSpPr>
          <p:nvPr>
            <p:ph type="sldNum" sz="quarter" idx="12"/>
          </p:nvPr>
        </p:nvSpPr>
        <p:spPr/>
        <p:txBody>
          <a:bodyPr/>
          <a:lstStyle/>
          <a:p>
            <a:fld id="{A55C00D6-B274-47D6-8B4A-FA559A184120}" type="slidenum">
              <a:rPr lang="ru-RU" smtClean="0"/>
              <a:t>10</a:t>
            </a:fld>
            <a:endParaRPr lang="ru-RU"/>
          </a:p>
        </p:txBody>
      </p:sp>
    </p:spTree>
    <p:extLst>
      <p:ext uri="{BB962C8B-B14F-4D97-AF65-F5344CB8AC3E}">
        <p14:creationId xmlns:p14="http://schemas.microsoft.com/office/powerpoint/2010/main" val="4188048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0261F77E-714D-4DEC-A9AA-2D6E5F54CC0E}"/>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2400" dirty="0">
                <a:solidFill>
                  <a:schemeClr val="bg1"/>
                </a:solidFill>
              </a:rPr>
              <a:t>Ph</a:t>
            </a:r>
            <a:r>
              <a:rPr lang="ru-RU" sz="2400" dirty="0">
                <a:solidFill>
                  <a:schemeClr val="bg1"/>
                </a:solidFill>
              </a:rPr>
              <a:t>а</a:t>
            </a:r>
            <a:r>
              <a:rPr lang="en-US" sz="2400" dirty="0">
                <a:solidFill>
                  <a:schemeClr val="bg1"/>
                </a:solidFill>
              </a:rPr>
              <a:t>se acceptance of the center</a:t>
            </a:r>
          </a:p>
        </p:txBody>
      </p:sp>
      <p:pic>
        <p:nvPicPr>
          <p:cNvPr id="7" name="Picture 2" descr="Picture 2">
            <a:extLst>
              <a:ext uri="{FF2B5EF4-FFF2-40B4-BE49-F238E27FC236}">
                <a16:creationId xmlns:a16="http://schemas.microsoft.com/office/drawing/2014/main" id="{790F72E9-2600-082D-3E2E-1494AD13D233}"/>
              </a:ext>
            </a:extLst>
          </p:cNvPr>
          <p:cNvPicPr>
            <a:picLocks noChangeAspect="1"/>
          </p:cNvPicPr>
          <p:nvPr/>
        </p:nvPicPr>
        <p:blipFill rotWithShape="1">
          <a:blip r:embed="rId2"/>
          <a:srcRect t="4398"/>
          <a:stretch/>
        </p:blipFill>
        <p:spPr>
          <a:xfrm>
            <a:off x="699712" y="1694793"/>
            <a:ext cx="9243117" cy="4473518"/>
          </a:xfrm>
          <a:prstGeom prst="rect">
            <a:avLst/>
          </a:prstGeom>
          <a:ln w="12700">
            <a:miter lim="400000"/>
          </a:ln>
        </p:spPr>
      </p:pic>
      <p:sp>
        <p:nvSpPr>
          <p:cNvPr id="8" name="Focusing element inside sector">
            <a:extLst>
              <a:ext uri="{FF2B5EF4-FFF2-40B4-BE49-F238E27FC236}">
                <a16:creationId xmlns:a16="http://schemas.microsoft.com/office/drawing/2014/main" id="{7AE8D45B-DC67-73EF-FA2B-B78B694FCA19}"/>
              </a:ext>
            </a:extLst>
          </p:cNvPr>
          <p:cNvSpPr txBox="1"/>
          <p:nvPr/>
        </p:nvSpPr>
        <p:spPr>
          <a:xfrm>
            <a:off x="699710" y="6096861"/>
            <a:ext cx="8376234" cy="3795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rPr dirty="0"/>
              <a:t>Integral transmission: axially-symmetric - </a:t>
            </a:r>
            <a:r>
              <a:rPr lang="en-US" dirty="0"/>
              <a:t>10</a:t>
            </a:r>
            <a:r>
              <a:rPr dirty="0"/>
              <a:t>% /optimized - </a:t>
            </a:r>
            <a:r>
              <a:rPr lang="en-US" dirty="0"/>
              <a:t>14</a:t>
            </a:r>
            <a:r>
              <a:rPr dirty="0"/>
              <a:t>%</a:t>
            </a:r>
          </a:p>
        </p:txBody>
      </p:sp>
      <p:sp>
        <p:nvSpPr>
          <p:cNvPr id="10" name="Footer Placeholder 9">
            <a:extLst>
              <a:ext uri="{FF2B5EF4-FFF2-40B4-BE49-F238E27FC236}">
                <a16:creationId xmlns:a16="http://schemas.microsoft.com/office/drawing/2014/main" id="{A055B16E-8284-5307-7A19-5CF9C6E7FF9E}"/>
              </a:ext>
            </a:extLst>
          </p:cNvPr>
          <p:cNvSpPr>
            <a:spLocks noGrp="1"/>
          </p:cNvSpPr>
          <p:nvPr>
            <p:ph type="ftr" sz="quarter" idx="11"/>
          </p:nvPr>
        </p:nvSpPr>
        <p:spPr/>
        <p:txBody>
          <a:bodyPr/>
          <a:lstStyle/>
          <a:p>
            <a:r>
              <a:rPr lang="en-GB"/>
              <a:t>March 2024</a:t>
            </a:r>
            <a:endParaRPr lang="ru-RU"/>
          </a:p>
        </p:txBody>
      </p:sp>
      <p:sp>
        <p:nvSpPr>
          <p:cNvPr id="12" name="Slide Number Placeholder 11">
            <a:extLst>
              <a:ext uri="{FF2B5EF4-FFF2-40B4-BE49-F238E27FC236}">
                <a16:creationId xmlns:a16="http://schemas.microsoft.com/office/drawing/2014/main" id="{BB2D5EB6-4900-4893-23DD-C5DFFCD4AB3A}"/>
              </a:ext>
            </a:extLst>
          </p:cNvPr>
          <p:cNvSpPr>
            <a:spLocks noGrp="1"/>
          </p:cNvSpPr>
          <p:nvPr>
            <p:ph type="sldNum" sz="quarter" idx="12"/>
          </p:nvPr>
        </p:nvSpPr>
        <p:spPr/>
        <p:txBody>
          <a:bodyPr/>
          <a:lstStyle/>
          <a:p>
            <a:fld id="{A55C00D6-B274-47D6-8B4A-FA559A184120}" type="slidenum">
              <a:rPr lang="ru-RU" smtClean="0"/>
              <a:t>11</a:t>
            </a:fld>
            <a:endParaRPr lang="ru-RU"/>
          </a:p>
        </p:txBody>
      </p:sp>
    </p:spTree>
    <p:extLst>
      <p:ext uri="{BB962C8B-B14F-4D97-AF65-F5344CB8AC3E}">
        <p14:creationId xmlns:p14="http://schemas.microsoft.com/office/powerpoint/2010/main" val="2659352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0261F77E-714D-4DEC-A9AA-2D6E5F54CC0E}"/>
              </a:ext>
            </a:extLst>
          </p:cNvPr>
          <p:cNvSpPr>
            <a:spLocks noGrp="1"/>
          </p:cNvSpPr>
          <p:nvPr>
            <p:ph type="title"/>
          </p:nvPr>
        </p:nvSpPr>
        <p:spPr>
          <a:xfrm>
            <a:off x="699714" y="353160"/>
            <a:ext cx="7545652" cy="898581"/>
          </a:xfrm>
        </p:spPr>
        <p:txBody>
          <a:bodyPr vert="horz" lIns="91440" tIns="45720" rIns="91440" bIns="45720" rtlCol="0" anchor="ctr">
            <a:normAutofit fontScale="90000"/>
          </a:bodyPr>
          <a:lstStyle/>
          <a:p>
            <a:r>
              <a:rPr lang="en-US" sz="2800" dirty="0">
                <a:solidFill>
                  <a:srgbClr val="FFFFFF"/>
                </a:solidFill>
              </a:rPr>
              <a:t>Beam trajectories in the central region. The color of the trajectories reflects the phase of oscillations of the </a:t>
            </a:r>
            <a:r>
              <a:rPr lang="en-US" sz="2800" dirty="0" err="1">
                <a:solidFill>
                  <a:srgbClr val="FFFFFF"/>
                </a:solidFill>
              </a:rPr>
              <a:t>elec-tromagnetic</a:t>
            </a:r>
            <a:r>
              <a:rPr lang="en-US" sz="2800" dirty="0">
                <a:solidFill>
                  <a:srgbClr val="FFFFFF"/>
                </a:solidFill>
              </a:rPr>
              <a:t> field of the accelerating system.</a:t>
            </a:r>
          </a:p>
        </p:txBody>
      </p:sp>
      <p:pic>
        <p:nvPicPr>
          <p:cNvPr id="8" name="Рисунок 4">
            <a:extLst>
              <a:ext uri="{FF2B5EF4-FFF2-40B4-BE49-F238E27FC236}">
                <a16:creationId xmlns:a16="http://schemas.microsoft.com/office/drawing/2014/main" id="{494F0A14-B3F6-CC1F-011D-A8CAA312AC47}"/>
              </a:ext>
            </a:extLst>
          </p:cNvPr>
          <p:cNvPicPr>
            <a:picLocks noChangeAspect="1"/>
          </p:cNvPicPr>
          <p:nvPr/>
        </p:nvPicPr>
        <p:blipFill>
          <a:blip r:embed="rId2"/>
          <a:stretch>
            <a:fillRect/>
          </a:stretch>
        </p:blipFill>
        <p:spPr>
          <a:xfrm>
            <a:off x="863267" y="2116054"/>
            <a:ext cx="4539633" cy="3850430"/>
          </a:xfrm>
          <a:prstGeom prst="rect">
            <a:avLst/>
          </a:prstGeom>
        </p:spPr>
      </p:pic>
      <p:pic>
        <p:nvPicPr>
          <p:cNvPr id="14" name="Рисунок 4">
            <a:extLst>
              <a:ext uri="{FF2B5EF4-FFF2-40B4-BE49-F238E27FC236}">
                <a16:creationId xmlns:a16="http://schemas.microsoft.com/office/drawing/2014/main" id="{790E0DB3-4F77-C952-39F8-42C5CE4308DE}"/>
              </a:ext>
            </a:extLst>
          </p:cNvPr>
          <p:cNvPicPr>
            <a:picLocks noChangeAspect="1"/>
          </p:cNvPicPr>
          <p:nvPr/>
        </p:nvPicPr>
        <p:blipFill>
          <a:blip r:embed="rId3"/>
          <a:stretch>
            <a:fillRect/>
          </a:stretch>
        </p:blipFill>
        <p:spPr>
          <a:xfrm>
            <a:off x="660738" y="2041019"/>
            <a:ext cx="5334000" cy="4000500"/>
          </a:xfrm>
          <a:prstGeom prst="rect">
            <a:avLst/>
          </a:prstGeom>
        </p:spPr>
      </p:pic>
      <p:pic>
        <p:nvPicPr>
          <p:cNvPr id="16" name="Рисунок 5">
            <a:extLst>
              <a:ext uri="{FF2B5EF4-FFF2-40B4-BE49-F238E27FC236}">
                <a16:creationId xmlns:a16="http://schemas.microsoft.com/office/drawing/2014/main" id="{3E5E65D3-D788-A069-E85E-AAC3E3CAE6E4}"/>
              </a:ext>
            </a:extLst>
          </p:cNvPr>
          <p:cNvPicPr>
            <a:picLocks noChangeAspect="1"/>
          </p:cNvPicPr>
          <p:nvPr/>
        </p:nvPicPr>
        <p:blipFill>
          <a:blip r:embed="rId4"/>
          <a:stretch>
            <a:fillRect/>
          </a:stretch>
        </p:blipFill>
        <p:spPr>
          <a:xfrm>
            <a:off x="645692" y="2041019"/>
            <a:ext cx="5334000" cy="4000500"/>
          </a:xfrm>
          <a:prstGeom prst="rect">
            <a:avLst/>
          </a:prstGeom>
        </p:spPr>
      </p:pic>
      <p:pic>
        <p:nvPicPr>
          <p:cNvPr id="10" name="Рисунок 5">
            <a:extLst>
              <a:ext uri="{FF2B5EF4-FFF2-40B4-BE49-F238E27FC236}">
                <a16:creationId xmlns:a16="http://schemas.microsoft.com/office/drawing/2014/main" id="{5EC820DB-DDFC-F732-AD88-1F56A505453E}"/>
              </a:ext>
            </a:extLst>
          </p:cNvPr>
          <p:cNvPicPr>
            <a:picLocks noChangeAspect="1"/>
          </p:cNvPicPr>
          <p:nvPr/>
        </p:nvPicPr>
        <p:blipFill>
          <a:blip r:embed="rId5"/>
          <a:stretch>
            <a:fillRect/>
          </a:stretch>
        </p:blipFill>
        <p:spPr>
          <a:xfrm>
            <a:off x="660740" y="1832155"/>
            <a:ext cx="5333999" cy="4524195"/>
          </a:xfrm>
          <a:prstGeom prst="rect">
            <a:avLst/>
          </a:prstGeom>
        </p:spPr>
      </p:pic>
      <p:pic>
        <p:nvPicPr>
          <p:cNvPr id="3" name="Рисунок 8">
            <a:extLst>
              <a:ext uri="{FF2B5EF4-FFF2-40B4-BE49-F238E27FC236}">
                <a16:creationId xmlns:a16="http://schemas.microsoft.com/office/drawing/2014/main" id="{B48633F1-A634-48FB-FB3A-2249551388BC}"/>
              </a:ext>
            </a:extLst>
          </p:cNvPr>
          <p:cNvPicPr>
            <a:picLocks noChangeAspect="1"/>
          </p:cNvPicPr>
          <p:nvPr/>
        </p:nvPicPr>
        <p:blipFill>
          <a:blip r:embed="rId6"/>
          <a:stretch>
            <a:fillRect/>
          </a:stretch>
        </p:blipFill>
        <p:spPr>
          <a:xfrm>
            <a:off x="6197262" y="1928621"/>
            <a:ext cx="3762375" cy="2821781"/>
          </a:xfrm>
          <a:prstGeom prst="rect">
            <a:avLst/>
          </a:prstGeom>
        </p:spPr>
      </p:pic>
      <p:pic>
        <p:nvPicPr>
          <p:cNvPr id="4" name="Рисунок 9">
            <a:extLst>
              <a:ext uri="{FF2B5EF4-FFF2-40B4-BE49-F238E27FC236}">
                <a16:creationId xmlns:a16="http://schemas.microsoft.com/office/drawing/2014/main" id="{D0476FEF-2D1E-2081-0FCF-7CCF7F307122}"/>
              </a:ext>
            </a:extLst>
          </p:cNvPr>
          <p:cNvPicPr>
            <a:picLocks noChangeAspect="1"/>
          </p:cNvPicPr>
          <p:nvPr/>
        </p:nvPicPr>
        <p:blipFill>
          <a:blip r:embed="rId7"/>
          <a:stretch>
            <a:fillRect/>
          </a:stretch>
        </p:blipFill>
        <p:spPr>
          <a:xfrm>
            <a:off x="8588541" y="3820775"/>
            <a:ext cx="3629025" cy="2721769"/>
          </a:xfrm>
          <a:prstGeom prst="rect">
            <a:avLst/>
          </a:prstGeom>
        </p:spPr>
      </p:pic>
      <p:sp>
        <p:nvSpPr>
          <p:cNvPr id="6" name="TextBox 5">
            <a:extLst>
              <a:ext uri="{FF2B5EF4-FFF2-40B4-BE49-F238E27FC236}">
                <a16:creationId xmlns:a16="http://schemas.microsoft.com/office/drawing/2014/main" id="{0D9D2133-F90C-0B1F-AD77-DB8E27747B75}"/>
              </a:ext>
            </a:extLst>
          </p:cNvPr>
          <p:cNvSpPr txBox="1"/>
          <p:nvPr/>
        </p:nvSpPr>
        <p:spPr>
          <a:xfrm>
            <a:off x="6652647" y="5277141"/>
            <a:ext cx="2276733" cy="369332"/>
          </a:xfrm>
          <a:prstGeom prst="rect">
            <a:avLst/>
          </a:prstGeom>
          <a:noFill/>
        </p:spPr>
        <p:txBody>
          <a:bodyPr wrap="square">
            <a:spAutoFit/>
          </a:bodyPr>
          <a:lstStyle/>
          <a:p>
            <a:r>
              <a:rPr lang="en-GB" dirty="0"/>
              <a:t>Transmission -10%</a:t>
            </a:r>
          </a:p>
        </p:txBody>
      </p:sp>
      <p:sp>
        <p:nvSpPr>
          <p:cNvPr id="5" name="Footer Placeholder 4">
            <a:extLst>
              <a:ext uri="{FF2B5EF4-FFF2-40B4-BE49-F238E27FC236}">
                <a16:creationId xmlns:a16="http://schemas.microsoft.com/office/drawing/2014/main" id="{F6CDE826-B9A7-9306-058F-7122B4EBFC20}"/>
              </a:ext>
            </a:extLst>
          </p:cNvPr>
          <p:cNvSpPr>
            <a:spLocks noGrp="1"/>
          </p:cNvSpPr>
          <p:nvPr>
            <p:ph type="ftr" sz="quarter" idx="11"/>
          </p:nvPr>
        </p:nvSpPr>
        <p:spPr/>
        <p:txBody>
          <a:bodyPr/>
          <a:lstStyle/>
          <a:p>
            <a:r>
              <a:rPr lang="en-GB"/>
              <a:t>March 2024</a:t>
            </a:r>
            <a:endParaRPr lang="ru-RU"/>
          </a:p>
        </p:txBody>
      </p:sp>
      <p:sp>
        <p:nvSpPr>
          <p:cNvPr id="7" name="Slide Number Placeholder 6">
            <a:extLst>
              <a:ext uri="{FF2B5EF4-FFF2-40B4-BE49-F238E27FC236}">
                <a16:creationId xmlns:a16="http://schemas.microsoft.com/office/drawing/2014/main" id="{EC61EABE-BF01-5309-3C25-E1C71FBC9FEA}"/>
              </a:ext>
            </a:extLst>
          </p:cNvPr>
          <p:cNvSpPr>
            <a:spLocks noGrp="1"/>
          </p:cNvSpPr>
          <p:nvPr>
            <p:ph type="sldNum" sz="quarter" idx="12"/>
          </p:nvPr>
        </p:nvSpPr>
        <p:spPr/>
        <p:txBody>
          <a:bodyPr/>
          <a:lstStyle/>
          <a:p>
            <a:fld id="{A55C00D6-B274-47D6-8B4A-FA559A184120}" type="slidenum">
              <a:rPr lang="ru-RU" smtClean="0"/>
              <a:t>12</a:t>
            </a:fld>
            <a:endParaRPr lang="ru-RU"/>
          </a:p>
        </p:txBody>
      </p:sp>
    </p:spTree>
    <p:extLst>
      <p:ext uri="{BB962C8B-B14F-4D97-AF65-F5344CB8AC3E}">
        <p14:creationId xmlns:p14="http://schemas.microsoft.com/office/powerpoint/2010/main" val="106478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0261F77E-714D-4DEC-A9AA-2D6E5F54CC0E}"/>
              </a:ext>
            </a:extLst>
          </p:cNvPr>
          <p:cNvSpPr>
            <a:spLocks noGrp="1"/>
          </p:cNvSpPr>
          <p:nvPr>
            <p:ph type="title"/>
          </p:nvPr>
        </p:nvSpPr>
        <p:spPr>
          <a:xfrm>
            <a:off x="699713" y="353160"/>
            <a:ext cx="9512435" cy="898581"/>
          </a:xfrm>
        </p:spPr>
        <p:txBody>
          <a:bodyPr vert="horz" lIns="91440" tIns="45720" rIns="91440" bIns="45720" rtlCol="0" anchor="ctr">
            <a:normAutofit/>
          </a:bodyPr>
          <a:lstStyle/>
          <a:p>
            <a:r>
              <a:rPr lang="en-US" sz="2800" dirty="0">
                <a:solidFill>
                  <a:srgbClr val="FFFFFF"/>
                </a:solidFill>
              </a:rPr>
              <a:t>RF Magnetic field of the accelerating system of the cyclotron</a:t>
            </a:r>
            <a:br>
              <a:rPr lang="ru-RU" sz="2800" dirty="0">
                <a:solidFill>
                  <a:srgbClr val="FFFFFF"/>
                </a:solidFill>
              </a:rPr>
            </a:br>
            <a:endParaRPr lang="en-US" sz="2800" dirty="0">
              <a:solidFill>
                <a:srgbClr val="FFFFFF"/>
              </a:solidFill>
            </a:endParaRPr>
          </a:p>
        </p:txBody>
      </p:sp>
      <p:pic>
        <p:nvPicPr>
          <p:cNvPr id="4" name="Объект 3">
            <a:extLst>
              <a:ext uri="{FF2B5EF4-FFF2-40B4-BE49-F238E27FC236}">
                <a16:creationId xmlns:a16="http://schemas.microsoft.com/office/drawing/2014/main" id="{72CF4F63-8B43-4354-8F72-3438D7BE1F4B}"/>
              </a:ext>
            </a:extLst>
          </p:cNvPr>
          <p:cNvPicPr>
            <a:picLocks noGrp="1" noChangeAspect="1"/>
          </p:cNvPicPr>
          <p:nvPr>
            <p:ph idx="1"/>
          </p:nvPr>
        </p:nvPicPr>
        <p:blipFill rotWithShape="1">
          <a:blip r:embed="rId2"/>
          <a:srcRect l="27075" r="26921"/>
          <a:stretch/>
        </p:blipFill>
        <p:spPr>
          <a:xfrm>
            <a:off x="407065" y="2373497"/>
            <a:ext cx="3954018" cy="3846328"/>
          </a:xfrm>
          <a:prstGeom prst="rect">
            <a:avLst/>
          </a:prstGeom>
        </p:spPr>
      </p:pic>
      <p:pic>
        <p:nvPicPr>
          <p:cNvPr id="5" name="Объект 3">
            <a:extLst>
              <a:ext uri="{FF2B5EF4-FFF2-40B4-BE49-F238E27FC236}">
                <a16:creationId xmlns:a16="http://schemas.microsoft.com/office/drawing/2014/main" id="{EE60B856-A47A-C145-458C-69415B53241B}"/>
              </a:ext>
            </a:extLst>
          </p:cNvPr>
          <p:cNvPicPr>
            <a:picLocks noChangeAspect="1"/>
          </p:cNvPicPr>
          <p:nvPr/>
        </p:nvPicPr>
        <p:blipFill rotWithShape="1">
          <a:blip r:embed="rId2"/>
          <a:srcRect l="93470"/>
          <a:stretch/>
        </p:blipFill>
        <p:spPr>
          <a:xfrm>
            <a:off x="4347170" y="2373497"/>
            <a:ext cx="561336" cy="3846328"/>
          </a:xfrm>
          <a:prstGeom prst="rect">
            <a:avLst/>
          </a:prstGeom>
        </p:spPr>
      </p:pic>
      <p:pic>
        <p:nvPicPr>
          <p:cNvPr id="6" name="Picture 5" descr="A graph of a ph scale&#10;&#10;Description automatically generated with medium confidence">
            <a:extLst>
              <a:ext uri="{FF2B5EF4-FFF2-40B4-BE49-F238E27FC236}">
                <a16:creationId xmlns:a16="http://schemas.microsoft.com/office/drawing/2014/main" id="{6CE08622-37FB-AE27-C1DE-3373E22A2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930" y="2188746"/>
            <a:ext cx="5641223" cy="2644324"/>
          </a:xfrm>
          <a:prstGeom prst="rect">
            <a:avLst/>
          </a:prstGeom>
        </p:spPr>
      </p:pic>
      <p:sp>
        <p:nvSpPr>
          <p:cNvPr id="8" name="TextBox 7">
            <a:extLst>
              <a:ext uri="{FF2B5EF4-FFF2-40B4-BE49-F238E27FC236}">
                <a16:creationId xmlns:a16="http://schemas.microsoft.com/office/drawing/2014/main" id="{51BF0FE3-1777-A16D-74CA-6A8E2FEC7AA3}"/>
              </a:ext>
            </a:extLst>
          </p:cNvPr>
          <p:cNvSpPr txBox="1"/>
          <p:nvPr/>
        </p:nvSpPr>
        <p:spPr>
          <a:xfrm>
            <a:off x="5751095" y="5122203"/>
            <a:ext cx="6096000" cy="646331"/>
          </a:xfrm>
          <a:prstGeom prst="rect">
            <a:avLst/>
          </a:prstGeom>
          <a:noFill/>
        </p:spPr>
        <p:txBody>
          <a:bodyPr wrap="square">
            <a:spAutoFit/>
          </a:bodyPr>
          <a:lstStyle/>
          <a:p>
            <a:r>
              <a:rPr lang="en-US" sz="1800" dirty="0"/>
              <a:t>Maximum value of the RF magnetic field in the accelerating gaps</a:t>
            </a:r>
            <a:r>
              <a:rPr lang="ru-RU" sz="1800" dirty="0"/>
              <a:t> </a:t>
            </a:r>
            <a:r>
              <a:rPr lang="en-US" dirty="0"/>
              <a:t>(R=1000 mm)</a:t>
            </a:r>
            <a:endParaRPr lang="en-GB" dirty="0"/>
          </a:p>
        </p:txBody>
      </p:sp>
      <p:sp>
        <p:nvSpPr>
          <p:cNvPr id="10" name="Footer Placeholder 9">
            <a:extLst>
              <a:ext uri="{FF2B5EF4-FFF2-40B4-BE49-F238E27FC236}">
                <a16:creationId xmlns:a16="http://schemas.microsoft.com/office/drawing/2014/main" id="{552403A9-2E3F-BC07-2FA2-A7968FA090E0}"/>
              </a:ext>
            </a:extLst>
          </p:cNvPr>
          <p:cNvSpPr>
            <a:spLocks noGrp="1"/>
          </p:cNvSpPr>
          <p:nvPr>
            <p:ph type="ftr" sz="quarter" idx="11"/>
          </p:nvPr>
        </p:nvSpPr>
        <p:spPr/>
        <p:txBody>
          <a:bodyPr/>
          <a:lstStyle/>
          <a:p>
            <a:r>
              <a:rPr lang="en-GB"/>
              <a:t>March 2024</a:t>
            </a:r>
            <a:endParaRPr lang="ru-RU"/>
          </a:p>
        </p:txBody>
      </p:sp>
      <p:sp>
        <p:nvSpPr>
          <p:cNvPr id="12" name="Slide Number Placeholder 11">
            <a:extLst>
              <a:ext uri="{FF2B5EF4-FFF2-40B4-BE49-F238E27FC236}">
                <a16:creationId xmlns:a16="http://schemas.microsoft.com/office/drawing/2014/main" id="{1DE25C14-F573-1FF1-6F58-A4CC9985FEAD}"/>
              </a:ext>
            </a:extLst>
          </p:cNvPr>
          <p:cNvSpPr>
            <a:spLocks noGrp="1"/>
          </p:cNvSpPr>
          <p:nvPr>
            <p:ph type="sldNum" sz="quarter" idx="12"/>
          </p:nvPr>
        </p:nvSpPr>
        <p:spPr/>
        <p:txBody>
          <a:bodyPr/>
          <a:lstStyle/>
          <a:p>
            <a:fld id="{A55C00D6-B274-47D6-8B4A-FA559A184120}" type="slidenum">
              <a:rPr lang="ru-RU" smtClean="0"/>
              <a:t>13</a:t>
            </a:fld>
            <a:endParaRPr lang="ru-RU" dirty="0"/>
          </a:p>
        </p:txBody>
      </p:sp>
      <p:sp>
        <p:nvSpPr>
          <p:cNvPr id="3" name="Прямоугольник 2">
            <a:extLst>
              <a:ext uri="{FF2B5EF4-FFF2-40B4-BE49-F238E27FC236}">
                <a16:creationId xmlns:a16="http://schemas.microsoft.com/office/drawing/2014/main" id="{11C7517F-5D23-478B-8592-824F96DBA0DA}"/>
              </a:ext>
            </a:extLst>
          </p:cNvPr>
          <p:cNvSpPr/>
          <p:nvPr/>
        </p:nvSpPr>
        <p:spPr>
          <a:xfrm>
            <a:off x="383967" y="6169580"/>
            <a:ext cx="5179623" cy="369332"/>
          </a:xfrm>
          <a:prstGeom prst="rect">
            <a:avLst/>
          </a:prstGeom>
        </p:spPr>
        <p:txBody>
          <a:bodyPr wrap="none">
            <a:spAutoFit/>
          </a:bodyPr>
          <a:lstStyle/>
          <a:p>
            <a:pPr algn="ctr">
              <a:spcBef>
                <a:spcPts val="300"/>
              </a:spcBef>
              <a:spcAft>
                <a:spcPts val="600"/>
              </a:spcAft>
            </a:pPr>
            <a:r>
              <a:rPr lang="en-US" dirty="0">
                <a:latin typeface="Times New Roman" panose="02020603050405020304" pitchFamily="18" charset="0"/>
                <a:ea typeface="Times New Roman" panose="02020603050405020304" pitchFamily="18" charset="0"/>
              </a:rPr>
              <a:t>Magnetic field distribution of the accelerating system.</a:t>
            </a:r>
            <a:endParaRPr lang="ru-RU" dirty="0">
              <a:latin typeface="Times New Roman" panose="02020603050405020304" pitchFamily="18" charset="0"/>
              <a:ea typeface="Times New Roman" panose="02020603050405020304" pitchFamily="18" charset="0"/>
            </a:endParaRPr>
          </a:p>
        </p:txBody>
      </p:sp>
      <p:sp>
        <p:nvSpPr>
          <p:cNvPr id="7" name="Прямоугольник 6">
            <a:extLst>
              <a:ext uri="{FF2B5EF4-FFF2-40B4-BE49-F238E27FC236}">
                <a16:creationId xmlns:a16="http://schemas.microsoft.com/office/drawing/2014/main" id="{5B92D160-09F8-4B4C-91CA-8F2456E83B34}"/>
              </a:ext>
            </a:extLst>
          </p:cNvPr>
          <p:cNvSpPr/>
          <p:nvPr/>
        </p:nvSpPr>
        <p:spPr>
          <a:xfrm>
            <a:off x="172769" y="1693094"/>
            <a:ext cx="8376627" cy="307777"/>
          </a:xfrm>
          <a:prstGeom prst="rect">
            <a:avLst/>
          </a:prstGeom>
        </p:spPr>
        <p:txBody>
          <a:bodyPr wrap="square">
            <a:spAutoFit/>
          </a:bodyPr>
          <a:lstStyle/>
          <a:p>
            <a:r>
              <a:rPr lang="en-US" sz="1400" dirty="0"/>
              <a:t>The RF magnetic field of the accelerating system is shown in Figures below</a:t>
            </a:r>
            <a:endParaRPr lang="ru-RU" sz="1400" dirty="0"/>
          </a:p>
        </p:txBody>
      </p:sp>
    </p:spTree>
    <p:extLst>
      <p:ext uri="{BB962C8B-B14F-4D97-AF65-F5344CB8AC3E}">
        <p14:creationId xmlns:p14="http://schemas.microsoft.com/office/powerpoint/2010/main" val="3848844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Rectangle 10">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0261F77E-714D-4DEC-A9AA-2D6E5F54CC0E}"/>
              </a:ext>
            </a:extLst>
          </p:cNvPr>
          <p:cNvSpPr>
            <a:spLocks noGrp="1"/>
          </p:cNvSpPr>
          <p:nvPr>
            <p:ph type="title"/>
          </p:nvPr>
        </p:nvSpPr>
        <p:spPr>
          <a:xfrm>
            <a:off x="699713" y="353160"/>
            <a:ext cx="9625723" cy="898581"/>
          </a:xfrm>
        </p:spPr>
        <p:txBody>
          <a:bodyPr vert="horz" lIns="91440" tIns="45720" rIns="91440" bIns="45720" rtlCol="0" anchor="ctr">
            <a:normAutofit/>
          </a:bodyPr>
          <a:lstStyle/>
          <a:p>
            <a:r>
              <a:rPr lang="en-US" sz="2800" dirty="0">
                <a:solidFill>
                  <a:srgbClr val="FFFFFF"/>
                </a:solidFill>
              </a:rPr>
              <a:t>RF Magnetic field of the accelerating system of the cyclotron</a:t>
            </a:r>
          </a:p>
        </p:txBody>
      </p:sp>
      <p:pic>
        <p:nvPicPr>
          <p:cNvPr id="8" name="Объект 3">
            <a:extLst>
              <a:ext uri="{FF2B5EF4-FFF2-40B4-BE49-F238E27FC236}">
                <a16:creationId xmlns:a16="http://schemas.microsoft.com/office/drawing/2014/main" id="{27696F88-6161-D774-67C4-9ACF2A82E92A}"/>
              </a:ext>
            </a:extLst>
          </p:cNvPr>
          <p:cNvPicPr>
            <a:picLocks noChangeAspect="1"/>
          </p:cNvPicPr>
          <p:nvPr/>
        </p:nvPicPr>
        <p:blipFill rotWithShape="1">
          <a:blip r:embed="rId2"/>
          <a:srcRect l="7835" r="8126"/>
          <a:stretch/>
        </p:blipFill>
        <p:spPr>
          <a:xfrm>
            <a:off x="5606641" y="2532222"/>
            <a:ext cx="6276722" cy="3396855"/>
          </a:xfrm>
          <a:prstGeom prst="rect">
            <a:avLst/>
          </a:prstGeom>
        </p:spPr>
      </p:pic>
      <p:sp>
        <p:nvSpPr>
          <p:cNvPr id="14" name="TextBox 13">
            <a:extLst>
              <a:ext uri="{FF2B5EF4-FFF2-40B4-BE49-F238E27FC236}">
                <a16:creationId xmlns:a16="http://schemas.microsoft.com/office/drawing/2014/main" id="{932ABA6D-CBE0-4A39-2BA9-0D98A08D53CE}"/>
              </a:ext>
            </a:extLst>
          </p:cNvPr>
          <p:cNvSpPr txBox="1"/>
          <p:nvPr/>
        </p:nvSpPr>
        <p:spPr>
          <a:xfrm>
            <a:off x="414072" y="5929077"/>
            <a:ext cx="5423414" cy="584775"/>
          </a:xfrm>
          <a:prstGeom prst="rect">
            <a:avLst/>
          </a:prstGeom>
          <a:noFill/>
        </p:spPr>
        <p:txBody>
          <a:bodyPr wrap="square">
            <a:spAutoFit/>
          </a:bodyPr>
          <a:lstStyle/>
          <a:p>
            <a:r>
              <a:rPr lang="ru-RU" sz="1600" dirty="0"/>
              <a:t>Азимутальная протяженность резонатора (между максимумами электрического поля)</a:t>
            </a:r>
            <a:endParaRPr lang="en-GB" sz="1600" dirty="0"/>
          </a:p>
        </p:txBody>
      </p:sp>
      <p:sp>
        <p:nvSpPr>
          <p:cNvPr id="16" name="TextBox 15">
            <a:extLst>
              <a:ext uri="{FF2B5EF4-FFF2-40B4-BE49-F238E27FC236}">
                <a16:creationId xmlns:a16="http://schemas.microsoft.com/office/drawing/2014/main" id="{1B055E1A-F6E5-A5BE-E14C-E79D8775E778}"/>
              </a:ext>
            </a:extLst>
          </p:cNvPr>
          <p:cNvSpPr txBox="1"/>
          <p:nvPr/>
        </p:nvSpPr>
        <p:spPr>
          <a:xfrm>
            <a:off x="5895237" y="1659880"/>
            <a:ext cx="6097348" cy="1077218"/>
          </a:xfrm>
          <a:prstGeom prst="rect">
            <a:avLst/>
          </a:prstGeom>
          <a:noFill/>
        </p:spPr>
        <p:txBody>
          <a:bodyPr wrap="square">
            <a:spAutoFit/>
          </a:bodyPr>
          <a:lstStyle/>
          <a:p>
            <a:r>
              <a:rPr lang="en-US" sz="1600" dirty="0"/>
              <a:t>Therefore, it is important to estimate the magnitude of the possible influence of the magnetic field of the accelerating system on the motion of the beam. To carry out such an assessment, the magnetic field map of the accelerating system was used for beam tracking. </a:t>
            </a:r>
            <a:endParaRPr lang="en-GB" dirty="0"/>
          </a:p>
        </p:txBody>
      </p:sp>
      <p:cxnSp>
        <p:nvCxnSpPr>
          <p:cNvPr id="19" name="Straight Arrow Connector 18">
            <a:extLst>
              <a:ext uri="{FF2B5EF4-FFF2-40B4-BE49-F238E27FC236}">
                <a16:creationId xmlns:a16="http://schemas.microsoft.com/office/drawing/2014/main" id="{DEE8E02E-EE90-A944-220C-DF54AF3F1E44}"/>
              </a:ext>
            </a:extLst>
          </p:cNvPr>
          <p:cNvCxnSpPr/>
          <p:nvPr/>
        </p:nvCxnSpPr>
        <p:spPr>
          <a:xfrm flipV="1">
            <a:off x="2079653" y="4547724"/>
            <a:ext cx="0" cy="3317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Объект 3">
            <a:extLst>
              <a:ext uri="{FF2B5EF4-FFF2-40B4-BE49-F238E27FC236}">
                <a16:creationId xmlns:a16="http://schemas.microsoft.com/office/drawing/2014/main" id="{DC0FB46F-1E46-2E53-9D49-458C576ED215}"/>
              </a:ext>
            </a:extLst>
          </p:cNvPr>
          <p:cNvPicPr>
            <a:picLocks noChangeAspect="1"/>
          </p:cNvPicPr>
          <p:nvPr/>
        </p:nvPicPr>
        <p:blipFill rotWithShape="1">
          <a:blip r:embed="rId3"/>
          <a:srcRect l="8811" r="7409"/>
          <a:stretch/>
        </p:blipFill>
        <p:spPr>
          <a:xfrm>
            <a:off x="1066800" y="3651889"/>
            <a:ext cx="3682353" cy="2366681"/>
          </a:xfrm>
          <a:prstGeom prst="rect">
            <a:avLst/>
          </a:prstGeom>
        </p:spPr>
      </p:pic>
      <p:sp>
        <p:nvSpPr>
          <p:cNvPr id="4" name="Footer Placeholder 3">
            <a:extLst>
              <a:ext uri="{FF2B5EF4-FFF2-40B4-BE49-F238E27FC236}">
                <a16:creationId xmlns:a16="http://schemas.microsoft.com/office/drawing/2014/main" id="{A1454FBA-B022-5DAE-651E-9DB9B2702A59}"/>
              </a:ext>
            </a:extLst>
          </p:cNvPr>
          <p:cNvSpPr>
            <a:spLocks noGrp="1"/>
          </p:cNvSpPr>
          <p:nvPr>
            <p:ph type="ftr" sz="quarter" idx="11"/>
          </p:nvPr>
        </p:nvSpPr>
        <p:spPr>
          <a:xfrm>
            <a:off x="3233928" y="6490111"/>
            <a:ext cx="4114800" cy="365125"/>
          </a:xfrm>
        </p:spPr>
        <p:txBody>
          <a:bodyPr/>
          <a:lstStyle/>
          <a:p>
            <a:r>
              <a:rPr lang="en-GB" dirty="0"/>
              <a:t>March 2024</a:t>
            </a:r>
            <a:endParaRPr lang="ru-RU" dirty="0"/>
          </a:p>
        </p:txBody>
      </p:sp>
      <p:sp>
        <p:nvSpPr>
          <p:cNvPr id="5" name="Slide Number Placeholder 4">
            <a:extLst>
              <a:ext uri="{FF2B5EF4-FFF2-40B4-BE49-F238E27FC236}">
                <a16:creationId xmlns:a16="http://schemas.microsoft.com/office/drawing/2014/main" id="{A104AB04-BDD2-E8D7-61FC-1C221E30B678}"/>
              </a:ext>
            </a:extLst>
          </p:cNvPr>
          <p:cNvSpPr>
            <a:spLocks noGrp="1"/>
          </p:cNvSpPr>
          <p:nvPr>
            <p:ph type="sldNum" sz="quarter" idx="12"/>
          </p:nvPr>
        </p:nvSpPr>
        <p:spPr/>
        <p:txBody>
          <a:bodyPr/>
          <a:lstStyle/>
          <a:p>
            <a:fld id="{A55C00D6-B274-47D6-8B4A-FA559A184120}" type="slidenum">
              <a:rPr lang="ru-RU" smtClean="0"/>
              <a:t>14</a:t>
            </a:fld>
            <a:endParaRPr lang="ru-RU"/>
          </a:p>
        </p:txBody>
      </p:sp>
      <p:sp>
        <p:nvSpPr>
          <p:cNvPr id="6" name="Прямоугольник 5">
            <a:extLst>
              <a:ext uri="{FF2B5EF4-FFF2-40B4-BE49-F238E27FC236}">
                <a16:creationId xmlns:a16="http://schemas.microsoft.com/office/drawing/2014/main" id="{00D18873-6146-4BA0-A1BE-1C22EB63F07C}"/>
              </a:ext>
            </a:extLst>
          </p:cNvPr>
          <p:cNvSpPr/>
          <p:nvPr/>
        </p:nvSpPr>
        <p:spPr>
          <a:xfrm>
            <a:off x="65995" y="1839470"/>
            <a:ext cx="5540646" cy="1569660"/>
          </a:xfrm>
          <a:prstGeom prst="rect">
            <a:avLst/>
          </a:prstGeom>
        </p:spPr>
        <p:txBody>
          <a:bodyPr wrap="square">
            <a:spAutoFit/>
          </a:bodyPr>
          <a:lstStyle/>
          <a:p>
            <a:r>
              <a:rPr lang="en-US" sz="1600" dirty="0"/>
              <a:t>It is known that in cyclotrons with spiral-shaped accelerating resonators, the magnetic field of the accelerating system can influence the beam motion. In the MSC 230 cyclotron, the azimuthal width of the resonators in the output zone is about 27 degrees, which is significantly less than the optimal width for the fourth acceleration harmonic. </a:t>
            </a:r>
            <a:endParaRPr lang="ru-RU" sz="1600" dirty="0"/>
          </a:p>
        </p:txBody>
      </p:sp>
      <p:sp>
        <p:nvSpPr>
          <p:cNvPr id="7" name="Прямоугольник 6">
            <a:extLst>
              <a:ext uri="{FF2B5EF4-FFF2-40B4-BE49-F238E27FC236}">
                <a16:creationId xmlns:a16="http://schemas.microsoft.com/office/drawing/2014/main" id="{16E5A60C-C131-48AC-A2E3-761263001E21}"/>
              </a:ext>
            </a:extLst>
          </p:cNvPr>
          <p:cNvSpPr/>
          <p:nvPr/>
        </p:nvSpPr>
        <p:spPr>
          <a:xfrm>
            <a:off x="5966743" y="5733631"/>
            <a:ext cx="6096000" cy="830997"/>
          </a:xfrm>
          <a:prstGeom prst="rect">
            <a:avLst/>
          </a:prstGeom>
        </p:spPr>
        <p:txBody>
          <a:bodyPr>
            <a:spAutoFit/>
          </a:bodyPr>
          <a:lstStyle/>
          <a:p>
            <a:r>
              <a:rPr lang="en-US" sz="1600" dirty="0"/>
              <a:t>Phase motion of the beam during acceleration with (yellow color) and without taking into account the magnetic field of the accelerating system (red color).</a:t>
            </a:r>
            <a:endParaRPr lang="ru-RU" sz="1600" dirty="0"/>
          </a:p>
        </p:txBody>
      </p:sp>
    </p:spTree>
    <p:extLst>
      <p:ext uri="{BB962C8B-B14F-4D97-AF65-F5344CB8AC3E}">
        <p14:creationId xmlns:p14="http://schemas.microsoft.com/office/powerpoint/2010/main" val="241451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0261F77E-714D-4DEC-A9AA-2D6E5F54CC0E}"/>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2800" dirty="0">
                <a:solidFill>
                  <a:srgbClr val="FFFFFF"/>
                </a:solidFill>
              </a:rPr>
              <a:t>Beam extraction (first harmonic of the magnetic field &lt;5 G)</a:t>
            </a:r>
          </a:p>
        </p:txBody>
      </p:sp>
      <p:sp>
        <p:nvSpPr>
          <p:cNvPr id="5" name="Footer Placeholder 4">
            <a:extLst>
              <a:ext uri="{FF2B5EF4-FFF2-40B4-BE49-F238E27FC236}">
                <a16:creationId xmlns:a16="http://schemas.microsoft.com/office/drawing/2014/main" id="{DFE1DC9A-9EDA-653E-1AAF-FF3EBE69EA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March 2024</a:t>
            </a: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4CE26C9-EBB9-526A-F359-868982B0F8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5C00D6-B274-47D6-8B4A-FA559A184120}"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9FF3E1DA-9AA5-26C1-841E-2892103BC54A}"/>
              </a:ext>
            </a:extLst>
          </p:cNvPr>
          <p:cNvSpPr>
            <a:spLocks noGrp="1"/>
          </p:cNvSpPr>
          <p:nvPr>
            <p:ph idx="1"/>
          </p:nvPr>
        </p:nvSpPr>
        <p:spPr>
          <a:xfrm>
            <a:off x="3020056" y="3472272"/>
            <a:ext cx="4659794" cy="1275498"/>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Horizontal emittance </a:t>
            </a:r>
            <a:r>
              <a:rPr kumimoji="0" lang="en-US"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ε</a:t>
            </a:r>
            <a:r>
              <a:rPr kumimoji="0" lang="en-US" altLang="ru-RU" sz="1400" b="0" i="0" u="none" strike="noStrike" cap="none" normalizeH="0" baseline="-3000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r>
              <a:rPr kumimoji="0" lang="ru-RU"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1.4 </a:t>
            </a:r>
            <a:r>
              <a:rPr kumimoji="0" lang="en-US"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π</a:t>
            </a:r>
            <a:r>
              <a:rPr kumimoji="0" lang="ru-RU"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mm</a:t>
            </a:r>
            <a:r>
              <a:rPr kumimoji="0" lang="ru-RU"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Cambria Math" panose="02040503050406030204" pitchFamily="18" charset="0"/>
              </a:rPr>
              <a:t>⋅</a:t>
            </a:r>
            <a:r>
              <a:rPr kumimoji="0" lang="en-US"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Cambria Math" panose="02040503050406030204" pitchFamily="18" charset="0"/>
              </a:rPr>
              <a:t>mrad</a:t>
            </a:r>
            <a:r>
              <a:rPr kumimoji="0" lang="ru-RU"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ru-RU"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Vertical emittance </a:t>
            </a:r>
            <a:r>
              <a:rPr kumimoji="0" lang="en-US"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ε</a:t>
            </a:r>
            <a:r>
              <a:rPr kumimoji="0" lang="en-US" altLang="ru-RU" sz="1400" b="0" i="0" u="none" strike="noStrike" cap="none" normalizeH="0" baseline="-3000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z</a:t>
            </a:r>
            <a:r>
              <a:rPr kumimoji="0" lang="ru-RU"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0.8 </a:t>
            </a:r>
            <a:r>
              <a:rPr kumimoji="0" lang="en-US"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π</a:t>
            </a:r>
            <a:r>
              <a:rPr kumimoji="0" lang="ru-RU"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mm</a:t>
            </a:r>
            <a:r>
              <a:rPr kumimoji="0" lang="ru-RU"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Cambria Math" panose="02040503050406030204" pitchFamily="18" charset="0"/>
              </a:rPr>
              <a:t>⋅</a:t>
            </a:r>
            <a:r>
              <a:rPr lang="en-US" altLang="ru-RU" sz="1400" dirty="0" err="1">
                <a:latin typeface="Times New Roman" panose="02020603050405020304" pitchFamily="18" charset="0"/>
                <a:ea typeface="Calibri" panose="020F0502020204030204" pitchFamily="34" charset="0"/>
                <a:cs typeface="Times New Roman" panose="02020603050405020304" pitchFamily="18" charset="0"/>
              </a:rPr>
              <a:t>mrad</a:t>
            </a:r>
            <a:r>
              <a:rPr kumimoji="0" lang="ru-RU"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GB" altLang="ru-RU"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Energy spread </a:t>
            </a:r>
            <a:r>
              <a:rPr kumimoji="0" lang="en-US"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δW</a:t>
            </a:r>
            <a:r>
              <a:rPr kumimoji="0" lang="ru-RU"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±0.5%. </a:t>
            </a:r>
          </a:p>
          <a:p>
            <a:pPr marL="0" marR="0" lvl="0" indent="0" algn="l" defTabSz="914400" rtl="0" eaLnBrk="0" fontAlgn="base" latinLnBrk="0" hangingPunct="0">
              <a:lnSpc>
                <a:spcPct val="100000"/>
              </a:lnSpc>
              <a:spcBef>
                <a:spcPct val="0"/>
              </a:spcBef>
              <a:spcAft>
                <a:spcPct val="0"/>
              </a:spcAft>
              <a:buClrTx/>
              <a:buSzTx/>
              <a:buFontTx/>
              <a:buNone/>
              <a:tabLst/>
            </a:pPr>
            <a:r>
              <a:rPr lang="en-US" altLang="ru-RU"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Losses </a:t>
            </a:r>
            <a:r>
              <a:rPr lang="ru-RU" altLang="ru-RU"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20%</a:t>
            </a:r>
            <a:endParaRPr kumimoji="0" lang="ru-RU"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Рисунок 11287">
            <a:extLst>
              <a:ext uri="{FF2B5EF4-FFF2-40B4-BE49-F238E27FC236}">
                <a16:creationId xmlns:a16="http://schemas.microsoft.com/office/drawing/2014/main" id="{30018AF3-9C92-579D-C243-8C435D59DE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5247" t="19971" r="7080" b="13910"/>
          <a:stretch>
            <a:fillRect/>
          </a:stretch>
        </p:blipFill>
        <p:spPr bwMode="auto">
          <a:xfrm>
            <a:off x="144325" y="3070563"/>
            <a:ext cx="2790825" cy="1704975"/>
          </a:xfrm>
          <a:prstGeom prst="rect">
            <a:avLst/>
          </a:prstGeom>
          <a:noFill/>
          <a:extLst>
            <a:ext uri="{909E8E84-426E-40DD-AFC4-6F175D3DCCD1}">
              <a14:hiddenFill xmlns:a14="http://schemas.microsoft.com/office/drawing/2010/main">
                <a:solidFill>
                  <a:srgbClr val="FFFFFF"/>
                </a:solidFill>
              </a14:hiddenFill>
            </a:ext>
          </a:extLst>
        </p:spPr>
      </p:pic>
      <p:pic>
        <p:nvPicPr>
          <p:cNvPr id="14" name="Рисунок 11293">
            <a:extLst>
              <a:ext uri="{FF2B5EF4-FFF2-40B4-BE49-F238E27FC236}">
                <a16:creationId xmlns:a16="http://schemas.microsoft.com/office/drawing/2014/main" id="{EB9175B4-8950-9EF1-C624-3CE0996F1D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4373" t="20689" r="6865" b="15627"/>
          <a:stretch>
            <a:fillRect/>
          </a:stretch>
        </p:blipFill>
        <p:spPr bwMode="auto">
          <a:xfrm>
            <a:off x="101462" y="4645260"/>
            <a:ext cx="2876550" cy="1676400"/>
          </a:xfrm>
          <a:prstGeom prst="rect">
            <a:avLst/>
          </a:prstGeom>
          <a:noFill/>
          <a:extLst>
            <a:ext uri="{909E8E84-426E-40DD-AFC4-6F175D3DCCD1}">
              <a14:hiddenFill xmlns:a14="http://schemas.microsoft.com/office/drawing/2010/main">
                <a:solidFill>
                  <a:srgbClr val="FFFFFF"/>
                </a:solidFill>
              </a14:hiddenFill>
            </a:ext>
          </a:extLst>
        </p:spPr>
      </p:pic>
      <p:sp>
        <p:nvSpPr>
          <p:cNvPr id="22" name="Прямоугольник 7">
            <a:extLst>
              <a:ext uri="{FF2B5EF4-FFF2-40B4-BE49-F238E27FC236}">
                <a16:creationId xmlns:a16="http://schemas.microsoft.com/office/drawing/2014/main" id="{DA37BF32-57EA-CE87-082D-334D0AA285DD}"/>
              </a:ext>
            </a:extLst>
          </p:cNvPr>
          <p:cNvSpPr/>
          <p:nvPr/>
        </p:nvSpPr>
        <p:spPr>
          <a:xfrm>
            <a:off x="1346001" y="4657405"/>
            <a:ext cx="45719" cy="1458979"/>
          </a:xfrm>
          <a:prstGeom prst="rect">
            <a:avLst/>
          </a:prstGeom>
          <a:noFill/>
          <a:ln w="127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i="0" u="none" strike="noStrike" normalizeH="0" baseline="0">
              <a:uFillTx/>
              <a:latin typeface="+mj-lt"/>
              <a:ea typeface="+mj-ea"/>
              <a:cs typeface="+mj-cs"/>
              <a:sym typeface="Calibri"/>
            </a:endParaRPr>
          </a:p>
        </p:txBody>
      </p:sp>
      <p:sp>
        <p:nvSpPr>
          <p:cNvPr id="25" name="TextBox 24">
            <a:extLst>
              <a:ext uri="{FF2B5EF4-FFF2-40B4-BE49-F238E27FC236}">
                <a16:creationId xmlns:a16="http://schemas.microsoft.com/office/drawing/2014/main" id="{09BD9B93-C176-579F-3C37-4C7D342FBBBB}"/>
              </a:ext>
            </a:extLst>
          </p:cNvPr>
          <p:cNvSpPr txBox="1"/>
          <p:nvPr/>
        </p:nvSpPr>
        <p:spPr>
          <a:xfrm>
            <a:off x="1206681" y="6294776"/>
            <a:ext cx="2459978" cy="307777"/>
          </a:xfrm>
          <a:prstGeom prst="rect">
            <a:avLst/>
          </a:prstGeom>
          <a:noFill/>
        </p:spPr>
        <p:txBody>
          <a:bodyPr wrap="square">
            <a:spAutoFit/>
          </a:bodyPr>
          <a:lstStyle/>
          <a:p>
            <a:r>
              <a:rPr lang="en-US" altLang="ru-RU" sz="1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Septum  </a:t>
            </a:r>
            <a:r>
              <a:rPr lang="en-US" altLang="ru-RU"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(thickness 0.1</a:t>
            </a:r>
            <a:r>
              <a:rPr lang="ru-RU" altLang="ru-RU"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5 </a:t>
            </a:r>
            <a:r>
              <a:rPr lang="en-US" altLang="ru-RU"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mm)</a:t>
            </a:r>
            <a:endParaRPr lang="en-GB" sz="1400" dirty="0">
              <a:solidFill>
                <a:srgbClr val="FF0000"/>
              </a:solidFill>
            </a:endParaRPr>
          </a:p>
        </p:txBody>
      </p:sp>
      <p:sp>
        <p:nvSpPr>
          <p:cNvPr id="3" name="Arrow: Left 2">
            <a:extLst>
              <a:ext uri="{FF2B5EF4-FFF2-40B4-BE49-F238E27FC236}">
                <a16:creationId xmlns:a16="http://schemas.microsoft.com/office/drawing/2014/main" id="{95F8FC57-8809-5BB8-47A7-D478AD7C5B49}"/>
              </a:ext>
            </a:extLst>
          </p:cNvPr>
          <p:cNvSpPr/>
          <p:nvPr/>
        </p:nvSpPr>
        <p:spPr>
          <a:xfrm rot="2781538">
            <a:off x="1344642" y="6214174"/>
            <a:ext cx="295831" cy="59728"/>
          </a:xfrm>
          <a:prstGeom prst="left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7" name="TextBox 6">
            <a:extLst>
              <a:ext uri="{FF2B5EF4-FFF2-40B4-BE49-F238E27FC236}">
                <a16:creationId xmlns:a16="http://schemas.microsoft.com/office/drawing/2014/main" id="{A17EC3A4-BC3D-80EE-C42E-194BE84A1E28}"/>
              </a:ext>
            </a:extLst>
          </p:cNvPr>
          <p:cNvSpPr txBox="1"/>
          <p:nvPr/>
        </p:nvSpPr>
        <p:spPr>
          <a:xfrm>
            <a:off x="319653" y="2298650"/>
            <a:ext cx="4303422" cy="369332"/>
          </a:xfrm>
          <a:prstGeom prst="rect">
            <a:avLst/>
          </a:prstGeom>
          <a:noFill/>
        </p:spPr>
        <p:txBody>
          <a:bodyPr wrap="square">
            <a:spAutoFit/>
          </a:bodyPr>
          <a:lstStyle/>
          <a:p>
            <a:r>
              <a:rPr lang="en-US" altLang="ru-RU"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Beam profile on the entrance to the deflector</a:t>
            </a:r>
            <a:endParaRPr lang="en-GB" dirty="0"/>
          </a:p>
        </p:txBody>
      </p:sp>
      <p:pic>
        <p:nvPicPr>
          <p:cNvPr id="4" name="Рисунок 10">
            <a:extLst>
              <a:ext uri="{FF2B5EF4-FFF2-40B4-BE49-F238E27FC236}">
                <a16:creationId xmlns:a16="http://schemas.microsoft.com/office/drawing/2014/main" id="{47C22F2D-2A15-717C-A84B-8685CFB23BA3}"/>
              </a:ext>
            </a:extLst>
          </p:cNvPr>
          <p:cNvPicPr>
            <a:picLocks noChangeAspect="1"/>
          </p:cNvPicPr>
          <p:nvPr/>
        </p:nvPicPr>
        <p:blipFill>
          <a:blip r:embed="rId4"/>
          <a:stretch>
            <a:fillRect/>
          </a:stretch>
        </p:blipFill>
        <p:spPr>
          <a:xfrm>
            <a:off x="9458993" y="2566074"/>
            <a:ext cx="2458711" cy="2862504"/>
          </a:xfrm>
          <a:prstGeom prst="rect">
            <a:avLst/>
          </a:prstGeom>
        </p:spPr>
      </p:pic>
      <p:pic>
        <p:nvPicPr>
          <p:cNvPr id="8" name="Рисунок 11">
            <a:extLst>
              <a:ext uri="{FF2B5EF4-FFF2-40B4-BE49-F238E27FC236}">
                <a16:creationId xmlns:a16="http://schemas.microsoft.com/office/drawing/2014/main" id="{57F3FC63-5EBF-1191-2E5C-9F103BBBC544}"/>
              </a:ext>
            </a:extLst>
          </p:cNvPr>
          <p:cNvPicPr>
            <a:picLocks noChangeAspect="1"/>
          </p:cNvPicPr>
          <p:nvPr/>
        </p:nvPicPr>
        <p:blipFill>
          <a:blip r:embed="rId5"/>
          <a:stretch>
            <a:fillRect/>
          </a:stretch>
        </p:blipFill>
        <p:spPr>
          <a:xfrm>
            <a:off x="7038109" y="2567046"/>
            <a:ext cx="2381430" cy="2891578"/>
          </a:xfrm>
          <a:prstGeom prst="rect">
            <a:avLst/>
          </a:prstGeom>
        </p:spPr>
      </p:pic>
    </p:spTree>
    <p:extLst>
      <p:ext uri="{BB962C8B-B14F-4D97-AF65-F5344CB8AC3E}">
        <p14:creationId xmlns:p14="http://schemas.microsoft.com/office/powerpoint/2010/main" val="3493628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0261F77E-714D-4DEC-A9AA-2D6E5F54CC0E}"/>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2800" dirty="0">
                <a:solidFill>
                  <a:srgbClr val="FFFFFF"/>
                </a:solidFill>
              </a:rPr>
              <a:t>Beam extraction (first harmonic of the magnetic field &lt;5 G)</a:t>
            </a:r>
          </a:p>
        </p:txBody>
      </p:sp>
      <p:sp>
        <p:nvSpPr>
          <p:cNvPr id="5" name="Footer Placeholder 4">
            <a:extLst>
              <a:ext uri="{FF2B5EF4-FFF2-40B4-BE49-F238E27FC236}">
                <a16:creationId xmlns:a16="http://schemas.microsoft.com/office/drawing/2014/main" id="{DFE1DC9A-9EDA-653E-1AAF-FF3EBE69EA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March 2024</a:t>
            </a: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4CE26C9-EBB9-526A-F359-868982B0F8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5C00D6-B274-47D6-8B4A-FA559A184120}"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23" name="Picture 3">
            <a:extLst>
              <a:ext uri="{FF2B5EF4-FFF2-40B4-BE49-F238E27FC236}">
                <a16:creationId xmlns:a16="http://schemas.microsoft.com/office/drawing/2014/main" id="{894AACA5-A9C7-B767-9086-FD29A74E5A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424" y="3429000"/>
            <a:ext cx="6652679" cy="264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3">
            <a:extLst>
              <a:ext uri="{FF2B5EF4-FFF2-40B4-BE49-F238E27FC236}">
                <a16:creationId xmlns:a16="http://schemas.microsoft.com/office/drawing/2014/main" id="{0E70C9ED-A343-941D-4AA6-0BC99B0AD179}"/>
              </a:ext>
            </a:extLst>
          </p:cNvPr>
          <p:cNvSpPr>
            <a:spLocks noChangeArrowheads="1"/>
          </p:cNvSpPr>
          <p:nvPr/>
        </p:nvSpPr>
        <p:spPr bwMode="auto">
          <a:xfrm>
            <a:off x="699714" y="6281636"/>
            <a:ext cx="43561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Magnet channels’ position is marked by blue color</a:t>
            </a:r>
            <a:endParaRPr lang="ru-RU" altLang="ru-RU" sz="1600" dirty="0">
              <a:ea typeface="Calibri" panose="020F0502020204030204" pitchFamily="34" charset="0"/>
              <a:cs typeface="Times New Roman" panose="02020603050405020304" pitchFamily="18" charset="0"/>
            </a:endParaRPr>
          </a:p>
        </p:txBody>
      </p:sp>
      <p:graphicFrame>
        <p:nvGraphicFramePr>
          <p:cNvPr id="26" name="Таблица 4">
            <a:extLst>
              <a:ext uri="{FF2B5EF4-FFF2-40B4-BE49-F238E27FC236}">
                <a16:creationId xmlns:a16="http://schemas.microsoft.com/office/drawing/2014/main" id="{8B80C8FF-47ED-BA1C-3229-BA005F3E734A}"/>
              </a:ext>
            </a:extLst>
          </p:cNvPr>
          <p:cNvGraphicFramePr>
            <a:graphicFrameLocks noGrp="1"/>
          </p:cNvGraphicFramePr>
          <p:nvPr>
            <p:extLst>
              <p:ext uri="{D42A27DB-BD31-4B8C-83A1-F6EECF244321}">
                <p14:modId xmlns:p14="http://schemas.microsoft.com/office/powerpoint/2010/main" val="1165517525"/>
              </p:ext>
            </p:extLst>
          </p:nvPr>
        </p:nvGraphicFramePr>
        <p:xfrm>
          <a:off x="1461139" y="1651161"/>
          <a:ext cx="3943351" cy="1575460"/>
        </p:xfrm>
        <a:graphic>
          <a:graphicData uri="http://schemas.openxmlformats.org/drawingml/2006/table">
            <a:tbl>
              <a:tblPr firstRow="1" firstCol="1" bandRow="1">
                <a:tableStyleId>{5C22544A-7EE6-4342-B048-85BDC9FD1C3A}</a:tableStyleId>
              </a:tblPr>
              <a:tblGrid>
                <a:gridCol w="930042">
                  <a:extLst>
                    <a:ext uri="{9D8B030D-6E8A-4147-A177-3AD203B41FA5}">
                      <a16:colId xmlns:a16="http://schemas.microsoft.com/office/drawing/2014/main" val="20000"/>
                    </a:ext>
                  </a:extLst>
                </a:gridCol>
                <a:gridCol w="1484125">
                  <a:extLst>
                    <a:ext uri="{9D8B030D-6E8A-4147-A177-3AD203B41FA5}">
                      <a16:colId xmlns:a16="http://schemas.microsoft.com/office/drawing/2014/main" val="20001"/>
                    </a:ext>
                  </a:extLst>
                </a:gridCol>
                <a:gridCol w="1529184">
                  <a:extLst>
                    <a:ext uri="{9D8B030D-6E8A-4147-A177-3AD203B41FA5}">
                      <a16:colId xmlns:a16="http://schemas.microsoft.com/office/drawing/2014/main" val="20002"/>
                    </a:ext>
                  </a:extLst>
                </a:gridCol>
              </a:tblGrid>
              <a:tr h="393865">
                <a:tc>
                  <a:txBody>
                    <a:bodyPr/>
                    <a:lstStyle/>
                    <a:p>
                      <a:pPr>
                        <a:lnSpc>
                          <a:spcPct val="150000"/>
                        </a:lnSpc>
                        <a:spcAft>
                          <a:spcPts val="0"/>
                        </a:spcAft>
                      </a:pPr>
                      <a:r>
                        <a:rPr lang="ru-RU" sz="1400" dirty="0">
                          <a:effectLst/>
                        </a:rPr>
                        <a:t> </a:t>
                      </a:r>
                      <a:endParaRPr lang="ru-RU" sz="1200" dirty="0">
                        <a:solidFill>
                          <a:srgbClr val="000000"/>
                        </a:solidFill>
                        <a:effectLst/>
                        <a:latin typeface="Times New Roman" panose="02020603050405020304" pitchFamily="18" charset="0"/>
                        <a:ea typeface="Calibri" panose="020F0502020204030204" pitchFamily="34" charset="0"/>
                      </a:endParaRPr>
                    </a:p>
                  </a:txBody>
                  <a:tcPr marL="68568" marR="68568" marT="0" marB="0"/>
                </a:tc>
                <a:tc>
                  <a:txBody>
                    <a:bodyPr/>
                    <a:lstStyle/>
                    <a:p>
                      <a:pPr>
                        <a:lnSpc>
                          <a:spcPct val="150000"/>
                        </a:lnSpc>
                        <a:spcAft>
                          <a:spcPts val="0"/>
                        </a:spcAft>
                      </a:pPr>
                      <a:r>
                        <a:rPr lang="en-US" sz="1400" dirty="0">
                          <a:effectLst/>
                        </a:rPr>
                        <a:t>MC1</a:t>
                      </a:r>
                      <a:endParaRPr lang="ru-RU" sz="1200" dirty="0">
                        <a:solidFill>
                          <a:srgbClr val="000000"/>
                        </a:solidFill>
                        <a:effectLst/>
                        <a:latin typeface="Times New Roman" panose="02020603050405020304" pitchFamily="18" charset="0"/>
                        <a:ea typeface="Calibri" panose="020F0502020204030204" pitchFamily="34" charset="0"/>
                      </a:endParaRPr>
                    </a:p>
                  </a:txBody>
                  <a:tcPr marL="68568" marR="68568" marT="0" marB="0"/>
                </a:tc>
                <a:tc>
                  <a:txBody>
                    <a:bodyPr/>
                    <a:lstStyle/>
                    <a:p>
                      <a:pPr>
                        <a:lnSpc>
                          <a:spcPct val="150000"/>
                        </a:lnSpc>
                        <a:spcAft>
                          <a:spcPts val="0"/>
                        </a:spcAft>
                      </a:pPr>
                      <a:r>
                        <a:rPr lang="en-US" sz="1400" dirty="0">
                          <a:effectLst/>
                        </a:rPr>
                        <a:t>MC2</a:t>
                      </a:r>
                      <a:endParaRPr lang="ru-RU" sz="1200" dirty="0">
                        <a:solidFill>
                          <a:srgbClr val="000000"/>
                        </a:solidFill>
                        <a:effectLst/>
                        <a:latin typeface="Times New Roman" panose="02020603050405020304" pitchFamily="18" charset="0"/>
                        <a:ea typeface="Calibri" panose="020F0502020204030204" pitchFamily="34" charset="0"/>
                      </a:endParaRPr>
                    </a:p>
                  </a:txBody>
                  <a:tcPr marL="68568" marR="68568" marT="0" marB="0"/>
                </a:tc>
                <a:extLst>
                  <a:ext uri="{0D108BD9-81ED-4DB2-BD59-A6C34878D82A}">
                    <a16:rowId xmlns:a16="http://schemas.microsoft.com/office/drawing/2014/main" val="10000"/>
                  </a:ext>
                </a:extLst>
              </a:tr>
              <a:tr h="393865">
                <a:tc>
                  <a:txBody>
                    <a:bodyPr/>
                    <a:lstStyle/>
                    <a:p>
                      <a:pPr>
                        <a:lnSpc>
                          <a:spcPct val="150000"/>
                        </a:lnSpc>
                        <a:spcAft>
                          <a:spcPts val="0"/>
                        </a:spcAft>
                      </a:pPr>
                      <a:r>
                        <a:rPr lang="en-US" sz="1400">
                          <a:effectLst/>
                        </a:rPr>
                        <a:t>Aperture</a:t>
                      </a:r>
                      <a:endParaRPr lang="ru-RU" sz="1200">
                        <a:solidFill>
                          <a:srgbClr val="000000"/>
                        </a:solidFill>
                        <a:effectLst/>
                        <a:latin typeface="Times New Roman" panose="02020603050405020304" pitchFamily="18" charset="0"/>
                        <a:ea typeface="Calibri" panose="020F0502020204030204" pitchFamily="34" charset="0"/>
                      </a:endParaRPr>
                    </a:p>
                  </a:txBody>
                  <a:tcPr marL="68568" marR="68568" marT="0" marB="0"/>
                </a:tc>
                <a:tc>
                  <a:txBody>
                    <a:bodyPr/>
                    <a:lstStyle/>
                    <a:p>
                      <a:pPr>
                        <a:lnSpc>
                          <a:spcPct val="150000"/>
                        </a:lnSpc>
                        <a:spcAft>
                          <a:spcPts val="0"/>
                        </a:spcAft>
                      </a:pPr>
                      <a:r>
                        <a:rPr lang="en-US" sz="1400">
                          <a:effectLst/>
                        </a:rPr>
                        <a:t>10 mm</a:t>
                      </a:r>
                      <a:endParaRPr lang="ru-RU" sz="1200">
                        <a:solidFill>
                          <a:srgbClr val="000000"/>
                        </a:solidFill>
                        <a:effectLst/>
                        <a:latin typeface="Times New Roman" panose="02020603050405020304" pitchFamily="18" charset="0"/>
                        <a:ea typeface="Calibri" panose="020F0502020204030204" pitchFamily="34" charset="0"/>
                      </a:endParaRPr>
                    </a:p>
                  </a:txBody>
                  <a:tcPr marL="68568" marR="68568" marT="0" marB="0"/>
                </a:tc>
                <a:tc>
                  <a:txBody>
                    <a:bodyPr/>
                    <a:lstStyle/>
                    <a:p>
                      <a:pPr>
                        <a:lnSpc>
                          <a:spcPct val="150000"/>
                        </a:lnSpc>
                        <a:spcAft>
                          <a:spcPts val="0"/>
                        </a:spcAft>
                      </a:pPr>
                      <a:r>
                        <a:rPr lang="en-US" sz="1400">
                          <a:effectLst/>
                        </a:rPr>
                        <a:t>10 mm</a:t>
                      </a:r>
                      <a:endParaRPr lang="ru-RU" sz="1200">
                        <a:solidFill>
                          <a:srgbClr val="000000"/>
                        </a:solidFill>
                        <a:effectLst/>
                        <a:latin typeface="Times New Roman" panose="02020603050405020304" pitchFamily="18" charset="0"/>
                        <a:ea typeface="Calibri" panose="020F0502020204030204" pitchFamily="34" charset="0"/>
                      </a:endParaRPr>
                    </a:p>
                  </a:txBody>
                  <a:tcPr marL="68568" marR="68568" marT="0" marB="0"/>
                </a:tc>
                <a:extLst>
                  <a:ext uri="{0D108BD9-81ED-4DB2-BD59-A6C34878D82A}">
                    <a16:rowId xmlns:a16="http://schemas.microsoft.com/office/drawing/2014/main" val="10001"/>
                  </a:ext>
                </a:extLst>
              </a:tr>
              <a:tr h="393865">
                <a:tc>
                  <a:txBody>
                    <a:bodyPr/>
                    <a:lstStyle/>
                    <a:p>
                      <a:pPr>
                        <a:lnSpc>
                          <a:spcPct val="150000"/>
                        </a:lnSpc>
                        <a:spcAft>
                          <a:spcPts val="0"/>
                        </a:spcAft>
                      </a:pPr>
                      <a:r>
                        <a:rPr lang="en-US" sz="1400">
                          <a:effectLst/>
                        </a:rPr>
                        <a:t>Gradient</a:t>
                      </a:r>
                      <a:endParaRPr lang="ru-RU" sz="1200">
                        <a:solidFill>
                          <a:srgbClr val="000000"/>
                        </a:solidFill>
                        <a:effectLst/>
                        <a:latin typeface="Times New Roman" panose="02020603050405020304" pitchFamily="18" charset="0"/>
                        <a:ea typeface="Calibri" panose="020F0502020204030204" pitchFamily="34" charset="0"/>
                      </a:endParaRPr>
                    </a:p>
                  </a:txBody>
                  <a:tcPr marL="68568" marR="68568" marT="0" marB="0"/>
                </a:tc>
                <a:tc>
                  <a:txBody>
                    <a:bodyPr/>
                    <a:lstStyle/>
                    <a:p>
                      <a:pPr>
                        <a:lnSpc>
                          <a:spcPct val="150000"/>
                        </a:lnSpc>
                        <a:spcAft>
                          <a:spcPts val="0"/>
                        </a:spcAft>
                      </a:pPr>
                      <a:r>
                        <a:rPr lang="en-US" sz="1400" dirty="0">
                          <a:effectLst/>
                        </a:rPr>
                        <a:t>100 </a:t>
                      </a:r>
                      <a:r>
                        <a:rPr lang="en-US" sz="1400" dirty="0" err="1">
                          <a:effectLst/>
                        </a:rPr>
                        <a:t>Gs</a:t>
                      </a:r>
                      <a:r>
                        <a:rPr lang="en-US" sz="1400" dirty="0">
                          <a:effectLst/>
                        </a:rPr>
                        <a:t>/mm</a:t>
                      </a:r>
                      <a:endParaRPr lang="ru-RU" sz="1200" dirty="0">
                        <a:solidFill>
                          <a:srgbClr val="000000"/>
                        </a:solidFill>
                        <a:effectLst/>
                        <a:latin typeface="Times New Roman" panose="02020603050405020304" pitchFamily="18" charset="0"/>
                        <a:ea typeface="Calibri" panose="020F0502020204030204" pitchFamily="34" charset="0"/>
                      </a:endParaRPr>
                    </a:p>
                  </a:txBody>
                  <a:tcPr marL="68568" marR="68568" marT="0" marB="0"/>
                </a:tc>
                <a:tc>
                  <a:txBody>
                    <a:bodyPr/>
                    <a:lstStyle/>
                    <a:p>
                      <a:pPr>
                        <a:lnSpc>
                          <a:spcPct val="150000"/>
                        </a:lnSpc>
                        <a:spcAft>
                          <a:spcPts val="0"/>
                        </a:spcAft>
                      </a:pPr>
                      <a:r>
                        <a:rPr lang="en-US" sz="1400" dirty="0">
                          <a:effectLst/>
                        </a:rPr>
                        <a:t>170</a:t>
                      </a:r>
                      <a:r>
                        <a:rPr lang="ru-RU" sz="1400" dirty="0">
                          <a:effectLst/>
                        </a:rPr>
                        <a:t>0</a:t>
                      </a:r>
                      <a:r>
                        <a:rPr lang="en-US" sz="1400" dirty="0" err="1">
                          <a:effectLst/>
                        </a:rPr>
                        <a:t>Gs</a:t>
                      </a:r>
                      <a:r>
                        <a:rPr lang="en-US" sz="1400" dirty="0">
                          <a:effectLst/>
                        </a:rPr>
                        <a:t>/mm</a:t>
                      </a:r>
                      <a:endParaRPr lang="ru-RU" sz="1200" dirty="0">
                        <a:solidFill>
                          <a:srgbClr val="000000"/>
                        </a:solidFill>
                        <a:effectLst/>
                        <a:latin typeface="Times New Roman" panose="02020603050405020304" pitchFamily="18" charset="0"/>
                        <a:ea typeface="Calibri" panose="020F0502020204030204" pitchFamily="34" charset="0"/>
                      </a:endParaRPr>
                    </a:p>
                  </a:txBody>
                  <a:tcPr marL="68568" marR="68568" marT="0" marB="0"/>
                </a:tc>
                <a:extLst>
                  <a:ext uri="{0D108BD9-81ED-4DB2-BD59-A6C34878D82A}">
                    <a16:rowId xmlns:a16="http://schemas.microsoft.com/office/drawing/2014/main" val="10002"/>
                  </a:ext>
                </a:extLst>
              </a:tr>
              <a:tr h="393865">
                <a:tc>
                  <a:txBody>
                    <a:bodyPr/>
                    <a:lstStyle/>
                    <a:p>
                      <a:pPr>
                        <a:lnSpc>
                          <a:spcPct val="150000"/>
                        </a:lnSpc>
                        <a:spcAft>
                          <a:spcPts val="0"/>
                        </a:spcAft>
                      </a:pPr>
                      <a:r>
                        <a:rPr lang="en-US" sz="1400">
                          <a:effectLst/>
                        </a:rPr>
                        <a:t>Bz shift</a:t>
                      </a:r>
                      <a:endParaRPr lang="ru-RU" sz="1200">
                        <a:solidFill>
                          <a:srgbClr val="000000"/>
                        </a:solidFill>
                        <a:effectLst/>
                        <a:latin typeface="Times New Roman" panose="02020603050405020304" pitchFamily="18" charset="0"/>
                        <a:ea typeface="Calibri" panose="020F0502020204030204" pitchFamily="34" charset="0"/>
                      </a:endParaRPr>
                    </a:p>
                  </a:txBody>
                  <a:tcPr marL="68568" marR="68568" marT="0" marB="0"/>
                </a:tc>
                <a:tc>
                  <a:txBody>
                    <a:bodyPr/>
                    <a:lstStyle/>
                    <a:p>
                      <a:pPr>
                        <a:lnSpc>
                          <a:spcPct val="150000"/>
                        </a:lnSpc>
                        <a:spcAft>
                          <a:spcPts val="0"/>
                        </a:spcAft>
                      </a:pPr>
                      <a:r>
                        <a:rPr lang="en-US" sz="1400" dirty="0">
                          <a:effectLst/>
                        </a:rPr>
                        <a:t>-600 </a:t>
                      </a:r>
                      <a:r>
                        <a:rPr lang="en-US" sz="1400" dirty="0" err="1">
                          <a:effectLst/>
                        </a:rPr>
                        <a:t>Gs</a:t>
                      </a:r>
                      <a:endParaRPr lang="ru-RU" sz="1200" dirty="0">
                        <a:solidFill>
                          <a:srgbClr val="000000"/>
                        </a:solidFill>
                        <a:effectLst/>
                        <a:latin typeface="Times New Roman" panose="02020603050405020304" pitchFamily="18" charset="0"/>
                        <a:ea typeface="Calibri" panose="020F0502020204030204" pitchFamily="34" charset="0"/>
                      </a:endParaRPr>
                    </a:p>
                  </a:txBody>
                  <a:tcPr marL="68568" marR="68568" marT="0" marB="0"/>
                </a:tc>
                <a:tc>
                  <a:txBody>
                    <a:bodyPr/>
                    <a:lstStyle/>
                    <a:p>
                      <a:pPr>
                        <a:lnSpc>
                          <a:spcPct val="150000"/>
                        </a:lnSpc>
                        <a:spcAft>
                          <a:spcPts val="0"/>
                        </a:spcAft>
                      </a:pPr>
                      <a:r>
                        <a:rPr lang="en-US" sz="1400" dirty="0">
                          <a:effectLst/>
                        </a:rPr>
                        <a:t>0 </a:t>
                      </a:r>
                      <a:r>
                        <a:rPr lang="en-US" sz="1400" dirty="0" err="1">
                          <a:effectLst/>
                        </a:rPr>
                        <a:t>Gs</a:t>
                      </a:r>
                      <a:endParaRPr lang="ru-RU" sz="1200" dirty="0">
                        <a:solidFill>
                          <a:srgbClr val="000000"/>
                        </a:solidFill>
                        <a:effectLst/>
                        <a:latin typeface="Times New Roman" panose="02020603050405020304" pitchFamily="18" charset="0"/>
                        <a:ea typeface="Calibri" panose="020F0502020204030204" pitchFamily="34" charset="0"/>
                      </a:endParaRPr>
                    </a:p>
                  </a:txBody>
                  <a:tcPr marL="68568" marR="68568" marT="0" marB="0"/>
                </a:tc>
                <a:extLst>
                  <a:ext uri="{0D108BD9-81ED-4DB2-BD59-A6C34878D82A}">
                    <a16:rowId xmlns:a16="http://schemas.microsoft.com/office/drawing/2014/main" val="10003"/>
                  </a:ext>
                </a:extLst>
              </a:tr>
            </a:tbl>
          </a:graphicData>
        </a:graphic>
      </p:graphicFrame>
      <p:pic>
        <p:nvPicPr>
          <p:cNvPr id="7" name="Рисунок 9">
            <a:extLst>
              <a:ext uri="{FF2B5EF4-FFF2-40B4-BE49-F238E27FC236}">
                <a16:creationId xmlns:a16="http://schemas.microsoft.com/office/drawing/2014/main" id="{0D16BDFE-1DB5-9758-0141-A99001363AB7}"/>
              </a:ext>
            </a:extLst>
          </p:cNvPr>
          <p:cNvPicPr/>
          <p:nvPr/>
        </p:nvPicPr>
        <p:blipFill rotWithShape="1">
          <a:blip r:embed="rId3" cstate="print">
            <a:extLst>
              <a:ext uri="{28A0092B-C50C-407E-A947-70E740481C1C}">
                <a14:useLocalDpi xmlns:a14="http://schemas.microsoft.com/office/drawing/2010/main" val="0"/>
              </a:ext>
            </a:extLst>
          </a:blip>
          <a:srcRect l="28153" r="20896"/>
          <a:stretch/>
        </p:blipFill>
        <p:spPr bwMode="auto">
          <a:xfrm rot="5400000">
            <a:off x="7552590" y="2412927"/>
            <a:ext cx="3961173" cy="41147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31726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0261F77E-714D-4DEC-A9AA-2D6E5F54CC0E}"/>
              </a:ext>
            </a:extLst>
          </p:cNvPr>
          <p:cNvSpPr>
            <a:spLocks noGrp="1"/>
          </p:cNvSpPr>
          <p:nvPr>
            <p:ph type="title"/>
          </p:nvPr>
        </p:nvSpPr>
        <p:spPr>
          <a:xfrm>
            <a:off x="699714" y="353160"/>
            <a:ext cx="8281554" cy="898581"/>
          </a:xfrm>
        </p:spPr>
        <p:txBody>
          <a:bodyPr vert="horz" lIns="91440" tIns="45720" rIns="91440" bIns="45720" rtlCol="0" anchor="ctr">
            <a:normAutofit/>
          </a:bodyPr>
          <a:lstStyle/>
          <a:p>
            <a:r>
              <a:rPr lang="en-US" sz="2800" dirty="0">
                <a:solidFill>
                  <a:srgbClr val="FFFFFF"/>
                </a:solidFill>
              </a:rPr>
              <a:t>Beam extraction. First magnetic channel.</a:t>
            </a:r>
            <a:br>
              <a:rPr lang="en-US" sz="2800" dirty="0">
                <a:solidFill>
                  <a:srgbClr val="FFFFFF"/>
                </a:solidFill>
              </a:rPr>
            </a:br>
            <a:endParaRPr lang="en-US" sz="2800" dirty="0">
              <a:solidFill>
                <a:srgbClr val="FFFFFF"/>
              </a:solidFill>
            </a:endParaRPr>
          </a:p>
        </p:txBody>
      </p:sp>
      <p:sp>
        <p:nvSpPr>
          <p:cNvPr id="5" name="Footer Placeholder 4">
            <a:extLst>
              <a:ext uri="{FF2B5EF4-FFF2-40B4-BE49-F238E27FC236}">
                <a16:creationId xmlns:a16="http://schemas.microsoft.com/office/drawing/2014/main" id="{DFE1DC9A-9EDA-653E-1AAF-FF3EBE69EA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March 2024</a:t>
            </a: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4CE26C9-EBB9-526A-F359-868982B0F8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5C00D6-B274-47D6-8B4A-FA559A184120}"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C9DD7EF-2BD8-E11F-66C7-3AE6245C60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320" y="1692447"/>
            <a:ext cx="5732463"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4AA7AE61-3923-4E18-12FB-30FBF2AAC7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782" y="4291185"/>
            <a:ext cx="572135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7B838CB9-41C6-5165-9DF1-FB265C40F744}"/>
              </a:ext>
            </a:extLst>
          </p:cNvPr>
          <p:cNvSpPr txBox="1"/>
          <p:nvPr/>
        </p:nvSpPr>
        <p:spPr>
          <a:xfrm>
            <a:off x="7098224" y="2200852"/>
            <a:ext cx="4796725" cy="1477328"/>
          </a:xfrm>
          <a:prstGeom prst="rect">
            <a:avLst/>
          </a:prstGeom>
          <a:noFill/>
        </p:spPr>
        <p:txBody>
          <a:bodyPr wrap="square">
            <a:spAutoFit/>
          </a:bodyPr>
          <a:lstStyle/>
          <a:p>
            <a:r>
              <a:rPr lang="en-GB" dirty="0"/>
              <a:t>Cross section of the MC1 corrector (upper half). </a:t>
            </a:r>
          </a:p>
          <a:p>
            <a:endParaRPr lang="en-GB" dirty="0"/>
          </a:p>
          <a:p>
            <a:r>
              <a:rPr lang="en-GB" dirty="0"/>
              <a:t>Blue line – from -6 to 6 mm, </a:t>
            </a:r>
          </a:p>
          <a:p>
            <a:endParaRPr lang="en-GB" dirty="0"/>
          </a:p>
          <a:p>
            <a:r>
              <a:rPr lang="en-GB" dirty="0"/>
              <a:t>0 mm is the position of the central particle.</a:t>
            </a:r>
          </a:p>
        </p:txBody>
      </p:sp>
      <p:sp>
        <p:nvSpPr>
          <p:cNvPr id="12" name="TextBox 11">
            <a:extLst>
              <a:ext uri="{FF2B5EF4-FFF2-40B4-BE49-F238E27FC236}">
                <a16:creationId xmlns:a16="http://schemas.microsoft.com/office/drawing/2014/main" id="{7063D9F6-CF93-BF25-4CC5-4C631FD29070}"/>
              </a:ext>
            </a:extLst>
          </p:cNvPr>
          <p:cNvSpPr txBox="1"/>
          <p:nvPr/>
        </p:nvSpPr>
        <p:spPr>
          <a:xfrm>
            <a:off x="6934846" y="4839545"/>
            <a:ext cx="6094708" cy="646331"/>
          </a:xfrm>
          <a:prstGeom prst="rect">
            <a:avLst/>
          </a:prstGeom>
          <a:noFill/>
        </p:spPr>
        <p:txBody>
          <a:bodyPr wrap="square">
            <a:spAutoFit/>
          </a:bodyPr>
          <a:lstStyle/>
          <a:p>
            <a:r>
              <a:rPr lang="en-GB" dirty="0"/>
              <a:t>Field change by channel ( in Gauss)</a:t>
            </a:r>
          </a:p>
          <a:p>
            <a:r>
              <a:rPr lang="en-GB" dirty="0"/>
              <a:t> for Z = 0mm (red), 3 mm (green), 5 mm (blue)</a:t>
            </a:r>
          </a:p>
        </p:txBody>
      </p:sp>
    </p:spTree>
    <p:extLst>
      <p:ext uri="{BB962C8B-B14F-4D97-AF65-F5344CB8AC3E}">
        <p14:creationId xmlns:p14="http://schemas.microsoft.com/office/powerpoint/2010/main" val="1591889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0261F77E-714D-4DEC-A9AA-2D6E5F54CC0E}"/>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2800" dirty="0">
                <a:solidFill>
                  <a:srgbClr val="FFFFFF"/>
                </a:solidFill>
              </a:rPr>
              <a:t>Beam extraction. Second magnetic channel.</a:t>
            </a:r>
          </a:p>
        </p:txBody>
      </p:sp>
      <p:sp>
        <p:nvSpPr>
          <p:cNvPr id="5" name="Footer Placeholder 4">
            <a:extLst>
              <a:ext uri="{FF2B5EF4-FFF2-40B4-BE49-F238E27FC236}">
                <a16:creationId xmlns:a16="http://schemas.microsoft.com/office/drawing/2014/main" id="{DFE1DC9A-9EDA-653E-1AAF-FF3EBE69EA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March 2024</a:t>
            </a: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4CE26C9-EBB9-526A-F359-868982B0F8C3}"/>
              </a:ext>
            </a:extLst>
          </p:cNvPr>
          <p:cNvSpPr>
            <a:spLocks noGrp="1"/>
          </p:cNvSpPr>
          <p:nvPr>
            <p:ph type="sldNum" sz="quarter" idx="12"/>
          </p:nvPr>
        </p:nvSpPr>
        <p:spPr>
          <a:xfrm>
            <a:off x="7229475" y="706571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5C00D6-B274-47D6-8B4A-FA559A184120}"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3A2CDD3-34C7-9112-B9E6-26F12377E9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86" y="1801811"/>
            <a:ext cx="4722812"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a:extLst>
              <a:ext uri="{FF2B5EF4-FFF2-40B4-BE49-F238E27FC236}">
                <a16:creationId xmlns:a16="http://schemas.microsoft.com/office/drawing/2014/main" id="{D5D42CC6-0710-6B9D-4CE5-CFC895FC0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49" y="4608512"/>
            <a:ext cx="5934075"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FA2C354A-BA20-FFC2-FA75-6652EAA2F498}"/>
              </a:ext>
            </a:extLst>
          </p:cNvPr>
          <p:cNvSpPr txBox="1"/>
          <p:nvPr/>
        </p:nvSpPr>
        <p:spPr>
          <a:xfrm>
            <a:off x="6216757" y="2109150"/>
            <a:ext cx="6094708" cy="1477328"/>
          </a:xfrm>
          <a:prstGeom prst="rect">
            <a:avLst/>
          </a:prstGeom>
          <a:noFill/>
        </p:spPr>
        <p:txBody>
          <a:bodyPr wrap="square">
            <a:spAutoFit/>
          </a:bodyPr>
          <a:lstStyle/>
          <a:p>
            <a:r>
              <a:rPr lang="en-GB" dirty="0"/>
              <a:t>Cross section of the MC2 corrector (upper half). </a:t>
            </a:r>
          </a:p>
          <a:p>
            <a:endParaRPr lang="en-GB" dirty="0"/>
          </a:p>
          <a:p>
            <a:r>
              <a:rPr lang="en-GB" dirty="0"/>
              <a:t>Blue line – from -6 to 6 mm, </a:t>
            </a:r>
          </a:p>
          <a:p>
            <a:endParaRPr lang="en-GB" dirty="0"/>
          </a:p>
          <a:p>
            <a:r>
              <a:rPr lang="en-GB" dirty="0"/>
              <a:t>0 mm is the position of the central particle.</a:t>
            </a:r>
          </a:p>
        </p:txBody>
      </p:sp>
      <p:sp>
        <p:nvSpPr>
          <p:cNvPr id="10" name="TextBox 7">
            <a:extLst>
              <a:ext uri="{FF2B5EF4-FFF2-40B4-BE49-F238E27FC236}">
                <a16:creationId xmlns:a16="http://schemas.microsoft.com/office/drawing/2014/main" id="{502024CE-4827-EFA8-C6A1-4FC86F68372F}"/>
              </a:ext>
            </a:extLst>
          </p:cNvPr>
          <p:cNvSpPr txBox="1">
            <a:spLocks noChangeArrowheads="1"/>
          </p:cNvSpPr>
          <p:nvPr/>
        </p:nvSpPr>
        <p:spPr bwMode="auto">
          <a:xfrm>
            <a:off x="6875463" y="5217864"/>
            <a:ext cx="29176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GB" altLang="ru-RU" dirty="0">
                <a:latin typeface="Times New Roman" panose="02020603050405020304" pitchFamily="18" charset="0"/>
                <a:cs typeface="Calibri" panose="020F0502020204030204" pitchFamily="34" charset="0"/>
              </a:rPr>
              <a:t>Contribution of MC2 to the magnetic field.</a:t>
            </a:r>
            <a:endParaRPr lang="ru-RU" altLang="ru-RU" dirty="0"/>
          </a:p>
        </p:txBody>
      </p:sp>
    </p:spTree>
    <p:extLst>
      <p:ext uri="{BB962C8B-B14F-4D97-AF65-F5344CB8AC3E}">
        <p14:creationId xmlns:p14="http://schemas.microsoft.com/office/powerpoint/2010/main" val="230295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0261F77E-714D-4DEC-A9AA-2D6E5F54CC0E}"/>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2800" dirty="0">
                <a:solidFill>
                  <a:srgbClr val="FFFFFF"/>
                </a:solidFill>
              </a:rPr>
              <a:t>Beam extraction</a:t>
            </a:r>
          </a:p>
        </p:txBody>
      </p:sp>
      <p:sp>
        <p:nvSpPr>
          <p:cNvPr id="5" name="Footer Placeholder 4">
            <a:extLst>
              <a:ext uri="{FF2B5EF4-FFF2-40B4-BE49-F238E27FC236}">
                <a16:creationId xmlns:a16="http://schemas.microsoft.com/office/drawing/2014/main" id="{DFE1DC9A-9EDA-653E-1AAF-FF3EBE69EA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March 2024</a:t>
            </a: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4CE26C9-EBB9-526A-F359-868982B0F8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5C00D6-B274-47D6-8B4A-FA559A184120}"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Рисунок 2">
            <a:extLst>
              <a:ext uri="{FF2B5EF4-FFF2-40B4-BE49-F238E27FC236}">
                <a16:creationId xmlns:a16="http://schemas.microsoft.com/office/drawing/2014/main" id="{82E966A0-25AD-4C41-8DA1-B6237B0BA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587"/>
          <a:stretch>
            <a:fillRect/>
          </a:stretch>
        </p:blipFill>
        <p:spPr bwMode="auto">
          <a:xfrm>
            <a:off x="4648220" y="1603915"/>
            <a:ext cx="6825798" cy="2362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a:extLst>
              <a:ext uri="{FF2B5EF4-FFF2-40B4-BE49-F238E27FC236}">
                <a16:creationId xmlns:a16="http://schemas.microsoft.com/office/drawing/2014/main" id="{EB3AF537-DE24-2543-E522-A38654575B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18"/>
          <a:stretch>
            <a:fillRect/>
          </a:stretch>
        </p:blipFill>
        <p:spPr bwMode="auto">
          <a:xfrm>
            <a:off x="4713442" y="4102646"/>
            <a:ext cx="6695354" cy="240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a:extLst>
              <a:ext uri="{FF2B5EF4-FFF2-40B4-BE49-F238E27FC236}">
                <a16:creationId xmlns:a16="http://schemas.microsoft.com/office/drawing/2014/main" id="{C73B820F-AB25-5B31-3C07-38492731C4A9}"/>
              </a:ext>
            </a:extLst>
          </p:cNvPr>
          <p:cNvSpPr txBox="1">
            <a:spLocks noChangeArrowheads="1"/>
          </p:cNvSpPr>
          <p:nvPr/>
        </p:nvSpPr>
        <p:spPr bwMode="auto">
          <a:xfrm>
            <a:off x="317715" y="4834468"/>
            <a:ext cx="379483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ru-RU" dirty="0">
                <a:latin typeface="Times New Roman" panose="02020603050405020304" pitchFamily="18" charset="0"/>
                <a:cs typeface="Calibri" panose="020F0502020204030204" pitchFamily="34" charset="0"/>
              </a:rPr>
              <a:t>Extracted beam, vertically</a:t>
            </a:r>
          </a:p>
          <a:p>
            <a:r>
              <a:rPr lang="en-US" altLang="ru-RU" dirty="0">
                <a:solidFill>
                  <a:srgbClr val="000000"/>
                </a:solidFill>
                <a:latin typeface="Times New Roman" panose="02020603050405020304" pitchFamily="18" charset="0"/>
                <a:cs typeface="Calibri" panose="020F0502020204030204" pitchFamily="34" charset="0"/>
              </a:rPr>
              <a:t>Vertical</a:t>
            </a:r>
            <a:r>
              <a:rPr lang="ru-RU" altLang="ru-RU" dirty="0">
                <a:solidFill>
                  <a:srgbClr val="000000"/>
                </a:solidFill>
                <a:latin typeface="Times New Roman" panose="02020603050405020304" pitchFamily="18" charset="0"/>
                <a:cs typeface="Calibri" panose="020F0502020204030204" pitchFamily="34" charset="0"/>
              </a:rPr>
              <a:t> </a:t>
            </a:r>
            <a:r>
              <a:rPr lang="en-US" altLang="ru-RU" dirty="0">
                <a:solidFill>
                  <a:srgbClr val="000000"/>
                </a:solidFill>
                <a:latin typeface="Times New Roman" panose="02020603050405020304" pitchFamily="18" charset="0"/>
                <a:cs typeface="Calibri" panose="020F0502020204030204" pitchFamily="34" charset="0"/>
              </a:rPr>
              <a:t>emittance at the exit out of the cyclotron is about </a:t>
            </a:r>
            <a:r>
              <a:rPr lang="ru-RU" altLang="ru-RU" dirty="0">
                <a:solidFill>
                  <a:srgbClr val="000000"/>
                </a:solidFill>
                <a:latin typeface="Times New Roman" panose="02020603050405020304" pitchFamily="18" charset="0"/>
                <a:cs typeface="Calibri" panose="020F0502020204030204" pitchFamily="34" charset="0"/>
              </a:rPr>
              <a:t>~ 2 </a:t>
            </a:r>
            <a:r>
              <a:rPr lang="en-US" altLang="ru-RU" dirty="0">
                <a:solidFill>
                  <a:srgbClr val="000000"/>
                </a:solidFill>
                <a:latin typeface="Times New Roman" panose="02020603050405020304" pitchFamily="18" charset="0"/>
                <a:cs typeface="Calibri" panose="020F0502020204030204" pitchFamily="34" charset="0"/>
                <a:sym typeface="Symbol" panose="05050102010706020507" pitchFamily="18" charset="2"/>
              </a:rPr>
              <a:t></a:t>
            </a:r>
            <a:r>
              <a:rPr lang="en-US" altLang="ru-RU" dirty="0">
                <a:solidFill>
                  <a:srgbClr val="000000"/>
                </a:solidFill>
                <a:latin typeface="Times New Roman" panose="02020603050405020304" pitchFamily="18" charset="0"/>
                <a:cs typeface="Calibri" panose="020F0502020204030204" pitchFamily="34" charset="0"/>
              </a:rPr>
              <a:t> </a:t>
            </a:r>
            <a:r>
              <a:rPr lang="en-US" altLang="ru-RU" dirty="0">
                <a:solidFill>
                  <a:srgbClr val="000000"/>
                </a:solidFill>
                <a:latin typeface="Times New Roman" panose="02020603050405020304" pitchFamily="18" charset="0"/>
                <a:cs typeface="Calibri" panose="020F0502020204030204" pitchFamily="34" charset="0"/>
                <a:sym typeface="Symbol" panose="05050102010706020507" pitchFamily="18" charset="2"/>
              </a:rPr>
              <a:t></a:t>
            </a:r>
            <a:r>
              <a:rPr lang="en-US" altLang="ru-RU" dirty="0">
                <a:solidFill>
                  <a:srgbClr val="000000"/>
                </a:solidFill>
                <a:latin typeface="Times New Roman" panose="02020603050405020304" pitchFamily="18" charset="0"/>
                <a:cs typeface="Calibri" panose="020F0502020204030204" pitchFamily="34" charset="0"/>
              </a:rPr>
              <a:t>mm </a:t>
            </a:r>
            <a:r>
              <a:rPr lang="en-US" altLang="ru-RU" dirty="0">
                <a:solidFill>
                  <a:srgbClr val="000000"/>
                </a:solidFill>
                <a:latin typeface="Times New Roman" panose="02020603050405020304" pitchFamily="18" charset="0"/>
                <a:cs typeface="Calibri" panose="020F0502020204030204" pitchFamily="34" charset="0"/>
                <a:sym typeface="Symbol" panose="05050102010706020507" pitchFamily="18" charset="2"/>
              </a:rPr>
              <a:t></a:t>
            </a:r>
            <a:r>
              <a:rPr lang="en-US" altLang="ru-RU" dirty="0" err="1">
                <a:solidFill>
                  <a:srgbClr val="000000"/>
                </a:solidFill>
                <a:latin typeface="Times New Roman" panose="02020603050405020304" pitchFamily="18" charset="0"/>
                <a:cs typeface="Calibri" panose="020F0502020204030204" pitchFamily="34" charset="0"/>
              </a:rPr>
              <a:t>mrad</a:t>
            </a:r>
            <a:endParaRPr lang="ru-RU" altLang="ru-RU" dirty="0"/>
          </a:p>
        </p:txBody>
      </p:sp>
      <p:sp>
        <p:nvSpPr>
          <p:cNvPr id="8" name="TextBox 7">
            <a:extLst>
              <a:ext uri="{FF2B5EF4-FFF2-40B4-BE49-F238E27FC236}">
                <a16:creationId xmlns:a16="http://schemas.microsoft.com/office/drawing/2014/main" id="{E2768830-3CBF-4E75-5EC4-5733281AA2D7}"/>
              </a:ext>
            </a:extLst>
          </p:cNvPr>
          <p:cNvSpPr txBox="1">
            <a:spLocks noChangeArrowheads="1"/>
          </p:cNvSpPr>
          <p:nvPr/>
        </p:nvSpPr>
        <p:spPr bwMode="auto">
          <a:xfrm>
            <a:off x="224725" y="2309896"/>
            <a:ext cx="442349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ru-RU" dirty="0">
                <a:latin typeface="Times New Roman" panose="02020603050405020304" pitchFamily="18" charset="0"/>
                <a:cs typeface="Calibri" panose="020F0502020204030204" pitchFamily="34" charset="0"/>
              </a:rPr>
              <a:t>Extracted beam, horizontally</a:t>
            </a:r>
          </a:p>
          <a:p>
            <a:r>
              <a:rPr lang="en-US" altLang="ru-RU" dirty="0">
                <a:solidFill>
                  <a:srgbClr val="000000"/>
                </a:solidFill>
                <a:latin typeface="Times New Roman" panose="02020603050405020304" pitchFamily="18" charset="0"/>
                <a:cs typeface="Calibri" panose="020F0502020204030204" pitchFamily="34" charset="0"/>
              </a:rPr>
              <a:t>Horizontal emittance at the exit out of the cyclotron is about </a:t>
            </a:r>
            <a:r>
              <a:rPr lang="ru-RU" altLang="ru-RU" dirty="0">
                <a:solidFill>
                  <a:srgbClr val="000000"/>
                </a:solidFill>
                <a:latin typeface="Times New Roman" panose="02020603050405020304" pitchFamily="18" charset="0"/>
                <a:cs typeface="Calibri" panose="020F0502020204030204" pitchFamily="34" charset="0"/>
              </a:rPr>
              <a:t> ~ 8 </a:t>
            </a:r>
            <a:r>
              <a:rPr lang="en-US" altLang="ru-RU" dirty="0">
                <a:solidFill>
                  <a:srgbClr val="000000"/>
                </a:solidFill>
                <a:latin typeface="Times New Roman" panose="02020603050405020304" pitchFamily="18" charset="0"/>
                <a:cs typeface="Calibri" panose="020F0502020204030204" pitchFamily="34" charset="0"/>
                <a:sym typeface="Symbol" panose="05050102010706020507" pitchFamily="18" charset="2"/>
              </a:rPr>
              <a:t></a:t>
            </a:r>
            <a:r>
              <a:rPr lang="en-US" altLang="ru-RU" dirty="0">
                <a:solidFill>
                  <a:srgbClr val="000000"/>
                </a:solidFill>
                <a:latin typeface="Times New Roman" panose="02020603050405020304" pitchFamily="18" charset="0"/>
                <a:cs typeface="Calibri" panose="020F0502020204030204" pitchFamily="34" charset="0"/>
              </a:rPr>
              <a:t> </a:t>
            </a:r>
            <a:r>
              <a:rPr lang="en-US" altLang="ru-RU" dirty="0">
                <a:solidFill>
                  <a:srgbClr val="000000"/>
                </a:solidFill>
                <a:latin typeface="Times New Roman" panose="02020603050405020304" pitchFamily="18" charset="0"/>
                <a:cs typeface="Calibri" panose="020F0502020204030204" pitchFamily="34" charset="0"/>
                <a:sym typeface="Symbol" panose="05050102010706020507" pitchFamily="18" charset="2"/>
              </a:rPr>
              <a:t></a:t>
            </a:r>
            <a:r>
              <a:rPr lang="en-US" altLang="ru-RU" dirty="0">
                <a:solidFill>
                  <a:srgbClr val="000000"/>
                </a:solidFill>
                <a:latin typeface="Times New Roman" panose="02020603050405020304" pitchFamily="18" charset="0"/>
                <a:cs typeface="Calibri" panose="020F0502020204030204" pitchFamily="34" charset="0"/>
              </a:rPr>
              <a:t>mm </a:t>
            </a:r>
            <a:r>
              <a:rPr lang="en-US" altLang="ru-RU" dirty="0">
                <a:solidFill>
                  <a:srgbClr val="000000"/>
                </a:solidFill>
                <a:latin typeface="Times New Roman" panose="02020603050405020304" pitchFamily="18" charset="0"/>
                <a:cs typeface="Calibri" panose="020F0502020204030204" pitchFamily="34" charset="0"/>
                <a:sym typeface="Symbol" panose="05050102010706020507" pitchFamily="18" charset="2"/>
              </a:rPr>
              <a:t></a:t>
            </a:r>
            <a:r>
              <a:rPr lang="en-US" altLang="ru-RU" dirty="0" err="1">
                <a:solidFill>
                  <a:srgbClr val="000000"/>
                </a:solidFill>
                <a:latin typeface="Times New Roman" panose="02020603050405020304" pitchFamily="18" charset="0"/>
                <a:cs typeface="Calibri" panose="020F0502020204030204" pitchFamily="34" charset="0"/>
              </a:rPr>
              <a:t>mrad</a:t>
            </a:r>
            <a:r>
              <a:rPr lang="ru-RU" altLang="ru-RU" dirty="0">
                <a:solidFill>
                  <a:srgbClr val="000000"/>
                </a:solidFill>
                <a:latin typeface="Times New Roman" panose="02020603050405020304" pitchFamily="18" charset="0"/>
                <a:cs typeface="Calibri" panose="020F0502020204030204" pitchFamily="34" charset="0"/>
              </a:rPr>
              <a:t>,</a:t>
            </a:r>
            <a:endParaRPr lang="ru-RU" altLang="ru-RU" dirty="0"/>
          </a:p>
        </p:txBody>
      </p:sp>
    </p:spTree>
    <p:extLst>
      <p:ext uri="{BB962C8B-B14F-4D97-AF65-F5344CB8AC3E}">
        <p14:creationId xmlns:p14="http://schemas.microsoft.com/office/powerpoint/2010/main" val="1660249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01C5F53-2779-4F7B-987B-58E8A8F9CCAF}"/>
              </a:ext>
            </a:extLst>
          </p:cNvPr>
          <p:cNvSpPr>
            <a:spLocks noGrp="1"/>
          </p:cNvSpPr>
          <p:nvPr>
            <p:ph idx="1"/>
          </p:nvPr>
        </p:nvSpPr>
        <p:spPr>
          <a:xfrm>
            <a:off x="10636" y="1177926"/>
            <a:ext cx="4608992" cy="4761107"/>
          </a:xfrm>
        </p:spPr>
        <p:txBody>
          <a:bodyPr>
            <a:noAutofit/>
          </a:bodyPr>
          <a:lstStyle/>
          <a:p>
            <a:pPr marL="0" indent="0" algn="just">
              <a:buNone/>
            </a:pPr>
            <a:r>
              <a:rPr lang="en-US" sz="1800" kern="800" dirty="0">
                <a:effectLst/>
                <a:latin typeface="Times New Roman" panose="02020603050405020304" pitchFamily="18" charset="0"/>
                <a:ea typeface="Times New Roman" panose="02020603050405020304" pitchFamily="18" charset="0"/>
              </a:rPr>
              <a:t>Virtual prototyping (VP) is a design method based on computer-aided design (CAD) technologies. Unlike the classical design approach, in which all the components of an object are first developed separately and then put together over several iterations, virtual prototyping involves working with a prototype of the entire product, from the early stages of development until its completion. To introduce the virtual prototyping method into cyclotron development practice, we created a </a:t>
            </a:r>
            <a:r>
              <a:rPr lang="en-US" sz="1800" kern="800" dirty="0" err="1">
                <a:effectLst/>
                <a:latin typeface="Times New Roman" panose="02020603050405020304" pitchFamily="18" charset="0"/>
                <a:ea typeface="Times New Roman" panose="02020603050405020304" pitchFamily="18" charset="0"/>
              </a:rPr>
              <a:t>Matlab</a:t>
            </a:r>
            <a:r>
              <a:rPr lang="en-US" sz="1800" kern="800" dirty="0">
                <a:effectLst/>
                <a:latin typeface="Times New Roman" panose="02020603050405020304" pitchFamily="18" charset="0"/>
                <a:ea typeface="Times New Roman" panose="02020603050405020304" pitchFamily="18" charset="0"/>
              </a:rPr>
              <a:t>-based platform that encapsulates distributed VP components and provides a mechanism for their interaction. The main components of the software we use to develop the cyclotron are CAD (</a:t>
            </a:r>
            <a:r>
              <a:rPr lang="en-US" sz="1800" kern="800" dirty="0" err="1">
                <a:effectLst/>
                <a:latin typeface="Times New Roman" panose="02020603050405020304" pitchFamily="18" charset="0"/>
                <a:ea typeface="Times New Roman" panose="02020603050405020304" pitchFamily="18" charset="0"/>
              </a:rPr>
              <a:t>Solidworks</a:t>
            </a:r>
            <a:r>
              <a:rPr lang="en-US" sz="1800" kern="800" dirty="0">
                <a:effectLst/>
                <a:latin typeface="Times New Roman" panose="02020603050405020304" pitchFamily="18" charset="0"/>
                <a:ea typeface="Times New Roman" panose="02020603050405020304" pitchFamily="18" charset="0"/>
              </a:rPr>
              <a:t>), various CST Studio modules, as well as analysis and tracing programs that we created in </a:t>
            </a:r>
            <a:r>
              <a:rPr lang="en-US" sz="1800" kern="800" dirty="0" err="1">
                <a:effectLst/>
                <a:latin typeface="Times New Roman" panose="02020603050405020304" pitchFamily="18" charset="0"/>
                <a:ea typeface="Times New Roman" panose="02020603050405020304" pitchFamily="18" charset="0"/>
              </a:rPr>
              <a:t>Matlab</a:t>
            </a:r>
            <a:r>
              <a:rPr lang="en-US" sz="1800" kern="800" dirty="0">
                <a:effectLst/>
                <a:latin typeface="Times New Roman" panose="02020603050405020304" pitchFamily="18" charset="0"/>
                <a:ea typeface="Times New Roman" panose="02020603050405020304" pitchFamily="18" charset="0"/>
              </a:rPr>
              <a:t> earlier, optimized and adapted for new tasks now.</a:t>
            </a:r>
            <a:endParaRPr lang="en-GB" sz="1800" dirty="0">
              <a:effectLst/>
              <a:latin typeface="Times New Roman" panose="02020603050405020304" pitchFamily="18" charset="0"/>
              <a:ea typeface="Times New Roman" panose="02020603050405020304" pitchFamily="18" charset="0"/>
            </a:endParaRPr>
          </a:p>
          <a:p>
            <a:pPr marL="0" indent="0" algn="just">
              <a:buNone/>
            </a:pPr>
            <a:endParaRPr lang="ru-RU" sz="1800" dirty="0"/>
          </a:p>
        </p:txBody>
      </p:sp>
      <p:sp>
        <p:nvSpPr>
          <p:cNvPr id="4" name="Прямоугольник: скругленные углы 3">
            <a:extLst>
              <a:ext uri="{FF2B5EF4-FFF2-40B4-BE49-F238E27FC236}">
                <a16:creationId xmlns:a16="http://schemas.microsoft.com/office/drawing/2014/main" id="{2D8966E3-E751-2EA6-B85A-2FD7831420C2}"/>
              </a:ext>
            </a:extLst>
          </p:cNvPr>
          <p:cNvSpPr>
            <a:spLocks noChangeArrowheads="1"/>
          </p:cNvSpPr>
          <p:nvPr/>
        </p:nvSpPr>
        <p:spPr bwMode="auto">
          <a:xfrm>
            <a:off x="4630264" y="1206378"/>
            <a:ext cx="7456714" cy="1539702"/>
          </a:xfrm>
          <a:prstGeom prst="roundRect">
            <a:avLst>
              <a:gd name="adj" fmla="val 16667"/>
            </a:avLst>
          </a:prstGeom>
          <a:solidFill>
            <a:srgbClr val="D5DCE4"/>
          </a:solidFill>
          <a:ln w="12700">
            <a:solidFill>
              <a:srgbClr val="5B9BD5"/>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400" dirty="0">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0B517E5-A735-4619-AD3A-EFCC32F42600}"/>
              </a:ext>
            </a:extLst>
          </p:cNvPr>
          <p:cNvSpPr txBox="1"/>
          <p:nvPr/>
        </p:nvSpPr>
        <p:spPr>
          <a:xfrm>
            <a:off x="5739926" y="1235851"/>
            <a:ext cx="5048250" cy="400110"/>
          </a:xfrm>
          <a:prstGeom prst="rect">
            <a:avLst/>
          </a:prstGeom>
          <a:noFill/>
        </p:spPr>
        <p:txBody>
          <a:bodyPr wrap="square" rtlCol="0">
            <a:spAutoFit/>
          </a:bodyPr>
          <a:lstStyle/>
          <a:p>
            <a:pPr algn="ctr"/>
            <a:r>
              <a:rPr lang="en-US" sz="2000" b="1" dirty="0"/>
              <a:t>MATLAB</a:t>
            </a:r>
            <a:endParaRPr lang="ru-RU" sz="2000" b="1" dirty="0"/>
          </a:p>
        </p:txBody>
      </p:sp>
      <p:sp>
        <p:nvSpPr>
          <p:cNvPr id="6" name="TextBox 5">
            <a:extLst>
              <a:ext uri="{FF2B5EF4-FFF2-40B4-BE49-F238E27FC236}">
                <a16:creationId xmlns:a16="http://schemas.microsoft.com/office/drawing/2014/main" id="{C0F1673D-AC62-4C5A-A105-9EF1AF18A308}"/>
              </a:ext>
            </a:extLst>
          </p:cNvPr>
          <p:cNvSpPr txBox="1"/>
          <p:nvPr/>
        </p:nvSpPr>
        <p:spPr>
          <a:xfrm>
            <a:off x="4692176" y="1711206"/>
            <a:ext cx="3038475" cy="120032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dirty="0">
                <a:latin typeface="Arial Rounded MT Bold" panose="020F0704030504030204" pitchFamily="34" charset="0"/>
                <a:ea typeface="Calibri" panose="020F0502020204030204" pitchFamily="34" charset="0"/>
                <a:cs typeface="Times New Roman" panose="02020603050405020304" pitchFamily="18" charset="0"/>
              </a:rPr>
              <a:t>S</a:t>
            </a:r>
            <a:r>
              <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cripts for determining the shape of sectors and cavities</a:t>
            </a:r>
            <a:endParaRPr kumimoji="0" lang="ru-RU"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endParaRPr lang="ru-RU" dirty="0"/>
          </a:p>
        </p:txBody>
      </p:sp>
      <p:sp>
        <p:nvSpPr>
          <p:cNvPr id="7" name="TextBox 6">
            <a:extLst>
              <a:ext uri="{FF2B5EF4-FFF2-40B4-BE49-F238E27FC236}">
                <a16:creationId xmlns:a16="http://schemas.microsoft.com/office/drawing/2014/main" id="{0E296D21-7CE2-4CB7-9064-17F684B7C0D6}"/>
              </a:ext>
            </a:extLst>
          </p:cNvPr>
          <p:cNvSpPr txBox="1"/>
          <p:nvPr/>
        </p:nvSpPr>
        <p:spPr>
          <a:xfrm>
            <a:off x="8506938" y="1781088"/>
            <a:ext cx="3654877"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CORD </a:t>
            </a: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Closed Orbits Dynamics</a:t>
            </a:r>
            <a:endParaRPr kumimoji="0" lang="en-US" altLang="en-US" sz="1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Beam tracking </a:t>
            </a:r>
            <a:endParaRPr kumimoji="0" lang="en-US" altLang="en-US" sz="1800" b="0" i="0" u="none" strike="noStrike" cap="none" normalizeH="0" baseline="0" dirty="0">
              <a:ln>
                <a:noFill/>
              </a:ln>
              <a:solidFill>
                <a:schemeClr val="tx1"/>
              </a:solidFill>
              <a:effectLst/>
            </a:endParaRPr>
          </a:p>
          <a:p>
            <a:endParaRPr lang="ru-RU" dirty="0"/>
          </a:p>
        </p:txBody>
      </p:sp>
      <p:sp>
        <p:nvSpPr>
          <p:cNvPr id="8" name="Прямоугольник: скругленные углы 11">
            <a:extLst>
              <a:ext uri="{FF2B5EF4-FFF2-40B4-BE49-F238E27FC236}">
                <a16:creationId xmlns:a16="http://schemas.microsoft.com/office/drawing/2014/main" id="{638000D8-4A90-4458-9654-3288DA8EC06B}"/>
              </a:ext>
            </a:extLst>
          </p:cNvPr>
          <p:cNvSpPr>
            <a:spLocks noChangeArrowheads="1"/>
          </p:cNvSpPr>
          <p:nvPr/>
        </p:nvSpPr>
        <p:spPr bwMode="auto">
          <a:xfrm>
            <a:off x="4630265" y="2944691"/>
            <a:ext cx="3400424" cy="2565680"/>
          </a:xfrm>
          <a:prstGeom prst="roundRect">
            <a:avLst>
              <a:gd name="adj" fmla="val 16667"/>
            </a:avLst>
          </a:prstGeom>
          <a:solidFill>
            <a:srgbClr val="D5DCE4"/>
          </a:solidFill>
          <a:ln w="12700">
            <a:solidFill>
              <a:srgbClr val="5B9BD5"/>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72224B13-FD19-48BA-86F8-C9E4E5DF1F25}"/>
              </a:ext>
            </a:extLst>
          </p:cNvPr>
          <p:cNvSpPr txBox="1"/>
          <p:nvPr/>
        </p:nvSpPr>
        <p:spPr>
          <a:xfrm>
            <a:off x="4963638" y="3011003"/>
            <a:ext cx="2857500" cy="252376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SOLIDWORKS</a:t>
            </a:r>
            <a:endParaRPr kumimoji="0" lang="en-US" altLang="en-US" sz="2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CAD</a:t>
            </a:r>
            <a:endParaRPr kumimoji="0" lang="en-US"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Parametrized integrated </a:t>
            </a:r>
            <a:endParaRPr kumimoji="0" lang="en-US"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model of the cyclotron: </a:t>
            </a:r>
            <a:endParaRPr kumimoji="0" lang="ru-RU" altLang="en-US" sz="16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Magnet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RF system     </a:t>
            </a:r>
          </a:p>
          <a:p>
            <a:pPr lvl="0" algn="ctr" defTabSz="914400" eaLnBrk="0" fontAlgn="base" hangingPunct="0">
              <a:spcBef>
                <a:spcPct val="0"/>
              </a:spcBef>
              <a:spcAft>
                <a:spcPct val="0"/>
              </a:spcAft>
            </a:pPr>
            <a:r>
              <a:rPr lang="en-US" altLang="en-US" sz="1600" dirty="0">
                <a:latin typeface="Arial" panose="020B0604020202020204" pitchFamily="34" charset="0"/>
                <a:ea typeface="Calibri" panose="020F0502020204030204" pitchFamily="34" charset="0"/>
                <a:cs typeface="Arial" panose="020B0604020202020204" pitchFamily="34" charset="0"/>
              </a:rPr>
              <a:t>Deflector / Inflector</a:t>
            </a:r>
            <a:endParaRPr kumimoji="0" lang="en-US" altLang="en-US" sz="1600" b="0" i="0" u="none" strike="noStrike" cap="none" normalizeH="0" baseline="0" dirty="0">
              <a:ln>
                <a:noFill/>
              </a:ln>
              <a:solidFill>
                <a:schemeClr val="tx1"/>
              </a:solidFill>
              <a:effectLst/>
            </a:endParaRPr>
          </a:p>
        </p:txBody>
      </p:sp>
      <p:sp>
        <p:nvSpPr>
          <p:cNvPr id="10" name="Прямоугольник: скругленные углы 8">
            <a:extLst>
              <a:ext uri="{FF2B5EF4-FFF2-40B4-BE49-F238E27FC236}">
                <a16:creationId xmlns:a16="http://schemas.microsoft.com/office/drawing/2014/main" id="{074880DF-CC75-4443-AD7B-AF564B624108}"/>
              </a:ext>
            </a:extLst>
          </p:cNvPr>
          <p:cNvSpPr>
            <a:spLocks noChangeArrowheads="1"/>
          </p:cNvSpPr>
          <p:nvPr/>
        </p:nvSpPr>
        <p:spPr bwMode="auto">
          <a:xfrm>
            <a:off x="8287864" y="2974680"/>
            <a:ext cx="3799114" cy="2535692"/>
          </a:xfrm>
          <a:prstGeom prst="roundRect">
            <a:avLst>
              <a:gd name="adj" fmla="val 16667"/>
            </a:avLst>
          </a:prstGeom>
          <a:solidFill>
            <a:srgbClr val="D5DCE4"/>
          </a:solidFill>
          <a:ln w="12700">
            <a:solidFill>
              <a:srgbClr val="5B9BD5"/>
            </a:solidFill>
            <a:miter lim="800000"/>
            <a:headEnd/>
            <a:tailEnd/>
          </a:ln>
        </p:spPr>
        <p:txBody>
          <a:bodyPr vert="horz" wrap="square" lIns="91440" tIns="45720" rIns="91440" bIns="45720" numCol="1" anchor="ctr" anchorCtr="0" compatLnSpc="1">
            <a:prstTxWarp prst="textNoShape">
              <a:avLst/>
            </a:prstTxWarp>
          </a:bodyPr>
          <a:lstStyle/>
          <a:p>
            <a:pPr lvl="0" algn="ctr" defTabSz="914400" eaLnBrk="0" fontAlgn="base" hangingPunct="0">
              <a:spcBef>
                <a:spcPct val="0"/>
              </a:spcBef>
              <a:spcAft>
                <a:spcPct val="0"/>
              </a:spcAft>
            </a:pPr>
            <a:endParaRPr lang="en-US" altLang="en-US" sz="1400" dirty="0">
              <a:latin typeface="Arial Rounded MT Bold" panose="020F0704030504030204" pitchFamily="34" charset="0"/>
              <a:ea typeface="Calibri" panose="020F0502020204030204" pitchFamily="34" charset="0"/>
              <a:cs typeface="Times New Roman" panose="02020603050405020304" pitchFamily="18" charset="0"/>
            </a:endParaRPr>
          </a:p>
          <a:p>
            <a:pPr lvl="0" algn="ctr" defTabSz="914400" eaLnBrk="0" fontAlgn="base" hangingPunct="0">
              <a:spcBef>
                <a:spcPct val="0"/>
              </a:spcBef>
              <a:spcAft>
                <a:spcPct val="0"/>
              </a:spcAft>
            </a:pPr>
            <a:endParaRPr lang="en-US" altLang="en-US" sz="1400" dirty="0">
              <a:latin typeface="Arial Rounded MT Bold" panose="020F0704030504030204" pitchFamily="34" charset="0"/>
              <a:ea typeface="Calibri" panose="020F0502020204030204" pitchFamily="34" charset="0"/>
              <a:cs typeface="Times New Roman" panose="02020603050405020304" pitchFamily="18" charset="0"/>
            </a:endParaRPr>
          </a:p>
          <a:p>
            <a:pPr lvl="0" algn="ctr" defTabSz="914400" eaLnBrk="0" fontAlgn="base" hangingPunct="0">
              <a:spcBef>
                <a:spcPct val="0"/>
              </a:spcBef>
              <a:spcAft>
                <a:spcPct val="0"/>
              </a:spcAft>
            </a:pPr>
            <a:r>
              <a:rPr lang="en-US" altLang="en-US" sz="1400" dirty="0">
                <a:latin typeface="Arial Rounded MT Bold" panose="020F0704030504030204" pitchFamily="34" charset="0"/>
                <a:ea typeface="Calibri" panose="020F0502020204030204" pitchFamily="34" charset="0"/>
                <a:cs typeface="Times New Roman" panose="02020603050405020304" pitchFamily="18" charset="0"/>
              </a:rPr>
              <a:t>Simulation results</a:t>
            </a:r>
            <a:endParaRPr lang="en-US" altLang="en-US" sz="1400" dirty="0"/>
          </a:p>
          <a:p>
            <a:pPr lvl="0" algn="ctr" defTabSz="914400" eaLnBrk="0" fontAlgn="base" hangingPunct="0">
              <a:spcBef>
                <a:spcPct val="0"/>
              </a:spcBef>
              <a:spcAft>
                <a:spcPct val="0"/>
              </a:spcAft>
            </a:pPr>
            <a:r>
              <a:rPr lang="en-US" altLang="en-US" sz="1400" dirty="0">
                <a:latin typeface="Arial Rounded MT Bold" panose="020F0704030504030204" pitchFamily="34" charset="0"/>
                <a:ea typeface="Calibri" panose="020F0502020204030204" pitchFamily="34" charset="0"/>
                <a:cs typeface="Times New Roman" panose="02020603050405020304" pitchFamily="18" charset="0"/>
              </a:rPr>
              <a:t>(2D/3D field maps)</a:t>
            </a:r>
            <a:endParaRPr lang="en-US" altLang="en-US" sz="1400" dirty="0">
              <a:latin typeface="Arial" panose="020B0604020202020204" pitchFamily="34" charset="0"/>
            </a:endParaRPr>
          </a:p>
          <a:p>
            <a:pPr algn="ctr" eaLnBrk="0" fontAlgn="base" hangingPunct="0">
              <a:spcBef>
                <a:spcPct val="0"/>
              </a:spcBef>
              <a:spcAft>
                <a:spcPct val="0"/>
              </a:spcAft>
            </a:pPr>
            <a:endParaRPr kumimoji="0" lang="en-US" altLang="en-US" sz="14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algn="ctr" eaLnBrk="0" fontAlgn="base" hangingPunct="0">
              <a:spcBef>
                <a:spcPct val="0"/>
              </a:spcBef>
              <a:spcAft>
                <a:spcPct val="0"/>
              </a:spcAft>
            </a:pPr>
            <a:r>
              <a:rPr kumimoji="0" lang="en-US" altLang="en-US" sz="20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CST studio/ </a:t>
            </a:r>
            <a:r>
              <a:rPr kumimoji="0" lang="en-US" altLang="en-US" sz="2000" b="0" i="0" u="none" strike="noStrike" cap="none" normalizeH="0" baseline="0" dirty="0" err="1">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Comsol</a:t>
            </a:r>
            <a:r>
              <a:rPr kumimoji="0" lang="en-US" altLang="en-US" sz="20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a:t>
            </a:r>
            <a:r>
              <a:rPr kumimoji="0" lang="en-US" altLang="en-US" sz="2000" b="0" i="0" u="none" strike="noStrike" cap="none" normalizeH="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Tosca</a:t>
            </a:r>
            <a:endParaRPr kumimoji="0" lang="ru-RU" altLang="en-US" sz="20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Magnetostatic</a:t>
            </a:r>
          </a:p>
          <a:p>
            <a:pPr algn="ctr" defTabSz="914400" eaLnBrk="0" fontAlgn="base" hangingPunct="0">
              <a:spcBef>
                <a:spcPct val="0"/>
              </a:spcBef>
              <a:spcAft>
                <a:spcPct val="0"/>
              </a:spcAft>
            </a:pPr>
            <a:r>
              <a:rPr lang="en-US" altLang="en-US" sz="1600" dirty="0">
                <a:latin typeface="Arial" panose="020B0604020202020204" pitchFamily="34" charset="0"/>
                <a:ea typeface="Calibri" panose="020F0502020204030204" pitchFamily="34" charset="0"/>
                <a:cs typeface="Arial" panose="020B0604020202020204" pitchFamily="34" charset="0"/>
              </a:rPr>
              <a:t>RF eigenmode</a:t>
            </a:r>
            <a:endParaRPr lang="en-US" altLang="en-US" sz="1600" dirty="0"/>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Electrostatic</a:t>
            </a:r>
            <a:endParaRPr kumimoji="0" lang="ru-RU"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endParaRPr>
          </a:p>
        </p:txBody>
      </p:sp>
      <p:sp>
        <p:nvSpPr>
          <p:cNvPr id="11" name="Стрелка: вниз 10">
            <a:extLst>
              <a:ext uri="{FF2B5EF4-FFF2-40B4-BE49-F238E27FC236}">
                <a16:creationId xmlns:a16="http://schemas.microsoft.com/office/drawing/2014/main" id="{0E7F5E78-D790-4794-A384-81EE59D4128B}"/>
              </a:ext>
            </a:extLst>
          </p:cNvPr>
          <p:cNvSpPr/>
          <p:nvPr/>
        </p:nvSpPr>
        <p:spPr>
          <a:xfrm>
            <a:off x="6142014" y="2632704"/>
            <a:ext cx="428625" cy="5274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a:extLst>
              <a:ext uri="{FF2B5EF4-FFF2-40B4-BE49-F238E27FC236}">
                <a16:creationId xmlns:a16="http://schemas.microsoft.com/office/drawing/2014/main" id="{8DC00443-055A-47A5-9CB1-19F0B30E15A9}"/>
              </a:ext>
            </a:extLst>
          </p:cNvPr>
          <p:cNvSpPr/>
          <p:nvPr/>
        </p:nvSpPr>
        <p:spPr>
          <a:xfrm>
            <a:off x="7935438" y="4079121"/>
            <a:ext cx="571500" cy="400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верх 12">
            <a:extLst>
              <a:ext uri="{FF2B5EF4-FFF2-40B4-BE49-F238E27FC236}">
                <a16:creationId xmlns:a16="http://schemas.microsoft.com/office/drawing/2014/main" id="{66FF149D-62AF-4523-84F1-ED1DC10F746D}"/>
              </a:ext>
            </a:extLst>
          </p:cNvPr>
          <p:cNvSpPr/>
          <p:nvPr/>
        </p:nvSpPr>
        <p:spPr>
          <a:xfrm>
            <a:off x="9992838" y="2517478"/>
            <a:ext cx="428625" cy="5309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лево 14">
            <a:extLst>
              <a:ext uri="{FF2B5EF4-FFF2-40B4-BE49-F238E27FC236}">
                <a16:creationId xmlns:a16="http://schemas.microsoft.com/office/drawing/2014/main" id="{E81E4300-FE19-4913-97F2-D549ED0ED06B}"/>
              </a:ext>
            </a:extLst>
          </p:cNvPr>
          <p:cNvSpPr/>
          <p:nvPr/>
        </p:nvSpPr>
        <p:spPr>
          <a:xfrm>
            <a:off x="7898020" y="1983183"/>
            <a:ext cx="506185" cy="3362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itle 1">
            <a:extLst>
              <a:ext uri="{FF2B5EF4-FFF2-40B4-BE49-F238E27FC236}">
                <a16:creationId xmlns:a16="http://schemas.microsoft.com/office/drawing/2014/main" id="{A1D44764-2A91-4DF3-998E-16F814950CAE}"/>
              </a:ext>
            </a:extLst>
          </p:cNvPr>
          <p:cNvSpPr txBox="1">
            <a:spLocks/>
          </p:cNvSpPr>
          <p:nvPr/>
        </p:nvSpPr>
        <p:spPr>
          <a:xfrm>
            <a:off x="349354" y="57846"/>
            <a:ext cx="11493291" cy="1060210"/>
          </a:xfrm>
          <a:prstGeom prst="rect">
            <a:avLst/>
          </a:prstGeom>
          <a:gradFill>
            <a:gsLst>
              <a:gs pos="81000">
                <a:srgbClr val="002060"/>
              </a:gs>
              <a:gs pos="99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900"/>
              </a:spcBef>
              <a:spcAft>
                <a:spcPts val="300"/>
              </a:spcAft>
            </a:pPr>
            <a:r>
              <a:rPr lang="en-GB" sz="2400" b="1" kern="800" cap="all"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Virtual prototyping of a cyclotron</a:t>
            </a:r>
            <a:r>
              <a:rPr lang="en-GB" sz="2400" b="1" kern="800" cap="all"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 </a:t>
            </a:r>
          </a:p>
        </p:txBody>
      </p:sp>
      <p:sp>
        <p:nvSpPr>
          <p:cNvPr id="2" name="Slide Number Placeholder 1">
            <a:extLst>
              <a:ext uri="{FF2B5EF4-FFF2-40B4-BE49-F238E27FC236}">
                <a16:creationId xmlns:a16="http://schemas.microsoft.com/office/drawing/2014/main" id="{060ED241-3064-0AA9-5D92-5E113FE75116}"/>
              </a:ext>
            </a:extLst>
          </p:cNvPr>
          <p:cNvSpPr>
            <a:spLocks noGrp="1"/>
          </p:cNvSpPr>
          <p:nvPr>
            <p:ph type="sldNum" sz="quarter" idx="2"/>
          </p:nvPr>
        </p:nvSpPr>
        <p:spPr/>
        <p:txBody>
          <a:bodyPr/>
          <a:lstStyle/>
          <a:p>
            <a:fld id="{86CB4B4D-7CA3-9044-876B-883B54F8677D}" type="slidenum">
              <a:rPr lang="en-GB" smtClean="0"/>
              <a:t>2</a:t>
            </a:fld>
            <a:endParaRPr lang="en-GB"/>
          </a:p>
        </p:txBody>
      </p:sp>
    </p:spTree>
    <p:extLst>
      <p:ext uri="{BB962C8B-B14F-4D97-AF65-F5344CB8AC3E}">
        <p14:creationId xmlns:p14="http://schemas.microsoft.com/office/powerpoint/2010/main" val="182447363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0261F77E-714D-4DEC-A9AA-2D6E5F54CC0E}"/>
              </a:ext>
            </a:extLst>
          </p:cNvPr>
          <p:cNvSpPr>
            <a:spLocks noGrp="1"/>
          </p:cNvSpPr>
          <p:nvPr>
            <p:ph type="title"/>
          </p:nvPr>
        </p:nvSpPr>
        <p:spPr>
          <a:xfrm>
            <a:off x="699714" y="353160"/>
            <a:ext cx="8913624" cy="898581"/>
          </a:xfrm>
        </p:spPr>
        <p:txBody>
          <a:bodyPr vert="horz" lIns="91440" tIns="45720" rIns="91440" bIns="45720" rtlCol="0" anchor="ctr">
            <a:normAutofit/>
          </a:bodyPr>
          <a:lstStyle/>
          <a:p>
            <a:r>
              <a:rPr lang="en-US" sz="2800" dirty="0">
                <a:solidFill>
                  <a:srgbClr val="FFFFFF"/>
                </a:solidFill>
              </a:rPr>
              <a:t>Beam tracing in the acceleration zone</a:t>
            </a:r>
            <a:br>
              <a:rPr lang="en-US" sz="2800" dirty="0">
                <a:solidFill>
                  <a:srgbClr val="FFFFFF"/>
                </a:solidFill>
              </a:rPr>
            </a:br>
            <a:r>
              <a:rPr lang="en-US" sz="2800" dirty="0">
                <a:solidFill>
                  <a:srgbClr val="FFFFFF"/>
                </a:solidFill>
              </a:rPr>
              <a:t>(first harmonic of the magnetic field 30 G)</a:t>
            </a:r>
          </a:p>
        </p:txBody>
      </p:sp>
      <p:pic>
        <p:nvPicPr>
          <p:cNvPr id="7" name="Объект 3">
            <a:extLst>
              <a:ext uri="{FF2B5EF4-FFF2-40B4-BE49-F238E27FC236}">
                <a16:creationId xmlns:a16="http://schemas.microsoft.com/office/drawing/2014/main" id="{BADC4139-71F0-BE66-4CAE-CB3D310687ED}"/>
              </a:ext>
            </a:extLst>
          </p:cNvPr>
          <p:cNvPicPr>
            <a:picLocks noGrp="1" noChangeAspect="1"/>
          </p:cNvPicPr>
          <p:nvPr>
            <p:ph idx="1"/>
          </p:nvPr>
        </p:nvPicPr>
        <p:blipFill rotWithShape="1">
          <a:blip r:embed="rId2"/>
          <a:srcRect l="8426" r="6665"/>
          <a:stretch/>
        </p:blipFill>
        <p:spPr>
          <a:xfrm>
            <a:off x="404601" y="4564325"/>
            <a:ext cx="4798577" cy="2159000"/>
          </a:xfrm>
          <a:prstGeom prst="rect">
            <a:avLst/>
          </a:prstGeom>
        </p:spPr>
      </p:pic>
      <p:pic>
        <p:nvPicPr>
          <p:cNvPr id="8" name="Рисунок 4">
            <a:extLst>
              <a:ext uri="{FF2B5EF4-FFF2-40B4-BE49-F238E27FC236}">
                <a16:creationId xmlns:a16="http://schemas.microsoft.com/office/drawing/2014/main" id="{8AEE1BEE-051E-B9C9-8AE0-85E93F242435}"/>
              </a:ext>
            </a:extLst>
          </p:cNvPr>
          <p:cNvPicPr>
            <a:picLocks noChangeAspect="1"/>
          </p:cNvPicPr>
          <p:nvPr/>
        </p:nvPicPr>
        <p:blipFill>
          <a:blip r:embed="rId3"/>
          <a:stretch>
            <a:fillRect/>
          </a:stretch>
        </p:blipFill>
        <p:spPr>
          <a:xfrm>
            <a:off x="6096000" y="2385867"/>
            <a:ext cx="5334000" cy="4000500"/>
          </a:xfrm>
          <a:prstGeom prst="rect">
            <a:avLst/>
          </a:prstGeom>
        </p:spPr>
      </p:pic>
      <p:pic>
        <p:nvPicPr>
          <p:cNvPr id="10" name="Рисунок 6">
            <a:extLst>
              <a:ext uri="{FF2B5EF4-FFF2-40B4-BE49-F238E27FC236}">
                <a16:creationId xmlns:a16="http://schemas.microsoft.com/office/drawing/2014/main" id="{0FDD4B73-73C7-CBEB-412A-16CC1F6BFFCC}"/>
              </a:ext>
            </a:extLst>
          </p:cNvPr>
          <p:cNvPicPr>
            <a:picLocks noChangeAspect="1"/>
          </p:cNvPicPr>
          <p:nvPr/>
        </p:nvPicPr>
        <p:blipFill rotWithShape="1">
          <a:blip r:embed="rId4"/>
          <a:srcRect l="7196" t="4778" r="6354"/>
          <a:stretch/>
        </p:blipFill>
        <p:spPr>
          <a:xfrm>
            <a:off x="331773" y="2451887"/>
            <a:ext cx="4871403" cy="2486565"/>
          </a:xfrm>
          <a:prstGeom prst="rect">
            <a:avLst/>
          </a:prstGeom>
        </p:spPr>
      </p:pic>
      <p:sp>
        <p:nvSpPr>
          <p:cNvPr id="3" name="Footer Placeholder 2">
            <a:extLst>
              <a:ext uri="{FF2B5EF4-FFF2-40B4-BE49-F238E27FC236}">
                <a16:creationId xmlns:a16="http://schemas.microsoft.com/office/drawing/2014/main" id="{0523F30A-B76C-ED00-631B-B637102D804D}"/>
              </a:ext>
            </a:extLst>
          </p:cNvPr>
          <p:cNvSpPr>
            <a:spLocks noGrp="1"/>
          </p:cNvSpPr>
          <p:nvPr>
            <p:ph type="ftr" sz="quarter" idx="11"/>
          </p:nvPr>
        </p:nvSpPr>
        <p:spPr/>
        <p:txBody>
          <a:bodyPr/>
          <a:lstStyle/>
          <a:p>
            <a:r>
              <a:rPr lang="en-GB"/>
              <a:t>March 2024</a:t>
            </a:r>
            <a:endParaRPr lang="ru-RU"/>
          </a:p>
        </p:txBody>
      </p:sp>
      <p:sp>
        <p:nvSpPr>
          <p:cNvPr id="4" name="Slide Number Placeholder 3">
            <a:extLst>
              <a:ext uri="{FF2B5EF4-FFF2-40B4-BE49-F238E27FC236}">
                <a16:creationId xmlns:a16="http://schemas.microsoft.com/office/drawing/2014/main" id="{191764E7-59EC-4DA6-C198-FB40C82CF4A1}"/>
              </a:ext>
            </a:extLst>
          </p:cNvPr>
          <p:cNvSpPr>
            <a:spLocks noGrp="1"/>
          </p:cNvSpPr>
          <p:nvPr>
            <p:ph type="sldNum" sz="quarter" idx="12"/>
          </p:nvPr>
        </p:nvSpPr>
        <p:spPr/>
        <p:txBody>
          <a:bodyPr/>
          <a:lstStyle/>
          <a:p>
            <a:fld id="{A55C00D6-B274-47D6-8B4A-FA559A184120}" type="slidenum">
              <a:rPr lang="ru-RU" smtClean="0"/>
              <a:t>20</a:t>
            </a:fld>
            <a:endParaRPr lang="ru-RU"/>
          </a:p>
        </p:txBody>
      </p:sp>
    </p:spTree>
    <p:extLst>
      <p:ext uri="{BB962C8B-B14F-4D97-AF65-F5344CB8AC3E}">
        <p14:creationId xmlns:p14="http://schemas.microsoft.com/office/powerpoint/2010/main" val="3638065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0261F77E-714D-4DEC-A9AA-2D6E5F54CC0E}"/>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2800" dirty="0">
                <a:solidFill>
                  <a:srgbClr val="FFFFFF"/>
                </a:solidFill>
              </a:rPr>
              <a:t>Beam acceleration from ion source to exit</a:t>
            </a:r>
          </a:p>
        </p:txBody>
      </p:sp>
      <p:pic>
        <p:nvPicPr>
          <p:cNvPr id="3" name="Объект 5">
            <a:extLst>
              <a:ext uri="{FF2B5EF4-FFF2-40B4-BE49-F238E27FC236}">
                <a16:creationId xmlns:a16="http://schemas.microsoft.com/office/drawing/2014/main" id="{0053D2B1-4168-2033-586A-378BB082B5CB}"/>
              </a:ext>
            </a:extLst>
          </p:cNvPr>
          <p:cNvPicPr>
            <a:picLocks noGrp="1" noChangeAspect="1"/>
          </p:cNvPicPr>
          <p:nvPr>
            <p:ph idx="1"/>
          </p:nvPr>
        </p:nvPicPr>
        <p:blipFill rotWithShape="1">
          <a:blip r:embed="rId2"/>
          <a:srcRect l="22401" r="20623"/>
          <a:stretch/>
        </p:blipFill>
        <p:spPr>
          <a:xfrm>
            <a:off x="288660" y="1576447"/>
            <a:ext cx="4256314" cy="4351338"/>
          </a:xfrm>
          <a:prstGeom prst="rect">
            <a:avLst/>
          </a:prstGeom>
        </p:spPr>
      </p:pic>
      <p:pic>
        <p:nvPicPr>
          <p:cNvPr id="4" name="Рисунок 7">
            <a:extLst>
              <a:ext uri="{FF2B5EF4-FFF2-40B4-BE49-F238E27FC236}">
                <a16:creationId xmlns:a16="http://schemas.microsoft.com/office/drawing/2014/main" id="{8972DD26-ED1C-5554-C06A-AE05C1AB8E4B}"/>
              </a:ext>
            </a:extLst>
          </p:cNvPr>
          <p:cNvPicPr>
            <a:picLocks noChangeAspect="1"/>
          </p:cNvPicPr>
          <p:nvPr/>
        </p:nvPicPr>
        <p:blipFill rotWithShape="1">
          <a:blip r:embed="rId3"/>
          <a:srcRect l="15891" r="14910"/>
          <a:stretch/>
        </p:blipFill>
        <p:spPr>
          <a:xfrm>
            <a:off x="4407531" y="1741857"/>
            <a:ext cx="4841966" cy="4075713"/>
          </a:xfrm>
          <a:prstGeom prst="rect">
            <a:avLst/>
          </a:prstGeom>
        </p:spPr>
      </p:pic>
      <p:sp>
        <p:nvSpPr>
          <p:cNvPr id="5" name="Footer Placeholder 4">
            <a:extLst>
              <a:ext uri="{FF2B5EF4-FFF2-40B4-BE49-F238E27FC236}">
                <a16:creationId xmlns:a16="http://schemas.microsoft.com/office/drawing/2014/main" id="{DFE1DC9A-9EDA-653E-1AAF-FF3EBE69EA99}"/>
              </a:ext>
            </a:extLst>
          </p:cNvPr>
          <p:cNvSpPr>
            <a:spLocks noGrp="1"/>
          </p:cNvSpPr>
          <p:nvPr>
            <p:ph type="ftr" sz="quarter" idx="11"/>
          </p:nvPr>
        </p:nvSpPr>
        <p:spPr/>
        <p:txBody>
          <a:bodyPr/>
          <a:lstStyle/>
          <a:p>
            <a:r>
              <a:rPr lang="en-GB"/>
              <a:t>March 2024</a:t>
            </a:r>
            <a:endParaRPr lang="ru-RU"/>
          </a:p>
        </p:txBody>
      </p:sp>
      <p:sp>
        <p:nvSpPr>
          <p:cNvPr id="6" name="Slide Number Placeholder 5">
            <a:extLst>
              <a:ext uri="{FF2B5EF4-FFF2-40B4-BE49-F238E27FC236}">
                <a16:creationId xmlns:a16="http://schemas.microsoft.com/office/drawing/2014/main" id="{94CE26C9-EBB9-526A-F359-868982B0F8C3}"/>
              </a:ext>
            </a:extLst>
          </p:cNvPr>
          <p:cNvSpPr>
            <a:spLocks noGrp="1"/>
          </p:cNvSpPr>
          <p:nvPr>
            <p:ph type="sldNum" sz="quarter" idx="12"/>
          </p:nvPr>
        </p:nvSpPr>
        <p:spPr/>
        <p:txBody>
          <a:bodyPr/>
          <a:lstStyle/>
          <a:p>
            <a:fld id="{A55C00D6-B274-47D6-8B4A-FA559A184120}" type="slidenum">
              <a:rPr lang="ru-RU" smtClean="0"/>
              <a:t>21</a:t>
            </a:fld>
            <a:endParaRPr lang="ru-RU"/>
          </a:p>
        </p:txBody>
      </p:sp>
      <p:sp>
        <p:nvSpPr>
          <p:cNvPr id="7" name="Прямоугольник 6">
            <a:extLst>
              <a:ext uri="{FF2B5EF4-FFF2-40B4-BE49-F238E27FC236}">
                <a16:creationId xmlns:a16="http://schemas.microsoft.com/office/drawing/2014/main" id="{7A835729-325B-4D69-8F9D-CBD514C75B93}"/>
              </a:ext>
            </a:extLst>
          </p:cNvPr>
          <p:cNvSpPr/>
          <p:nvPr/>
        </p:nvSpPr>
        <p:spPr>
          <a:xfrm>
            <a:off x="386853" y="5927785"/>
            <a:ext cx="8675934" cy="369332"/>
          </a:xfrm>
          <a:prstGeom prst="rect">
            <a:avLst/>
          </a:prstGeom>
        </p:spPr>
        <p:txBody>
          <a:bodyPr wrap="square">
            <a:spAutoFit/>
          </a:bodyPr>
          <a:lstStyle/>
          <a:p>
            <a:pPr algn="ctr">
              <a:spcBef>
                <a:spcPts val="300"/>
              </a:spcBef>
              <a:spcAft>
                <a:spcPts val="600"/>
              </a:spcAft>
            </a:pPr>
            <a:r>
              <a:rPr lang="en-US" dirty="0">
                <a:latin typeface="Times New Roman" panose="02020603050405020304" pitchFamily="18" charset="0"/>
                <a:ea typeface="Times New Roman" panose="02020603050405020304" pitchFamily="18" charset="0"/>
              </a:rPr>
              <a:t> Tracing the beam from the ion source to the exit from the cyclotron.</a:t>
            </a:r>
            <a:endParaRPr lang="ru-RU" dirty="0">
              <a:latin typeface="Times New Roman" panose="02020603050405020304" pitchFamily="18" charset="0"/>
              <a:ea typeface="Times New Roman" panose="02020603050405020304" pitchFamily="18" charset="0"/>
            </a:endParaRPr>
          </a:p>
        </p:txBody>
      </p:sp>
      <p:pic>
        <p:nvPicPr>
          <p:cNvPr id="8" name="Объект 5">
            <a:extLst>
              <a:ext uri="{FF2B5EF4-FFF2-40B4-BE49-F238E27FC236}">
                <a16:creationId xmlns:a16="http://schemas.microsoft.com/office/drawing/2014/main" id="{F1BE4D1E-5928-CBA0-D1C2-BD3F33B027EC}"/>
              </a:ext>
            </a:extLst>
          </p:cNvPr>
          <p:cNvPicPr>
            <a:picLocks noChangeAspect="1"/>
          </p:cNvPicPr>
          <p:nvPr/>
        </p:nvPicPr>
        <p:blipFill rotWithShape="1">
          <a:blip r:embed="rId4"/>
          <a:srcRect l="4813" r="7440" b="2743"/>
          <a:stretch/>
        </p:blipFill>
        <p:spPr>
          <a:xfrm>
            <a:off x="9493736" y="1653752"/>
            <a:ext cx="2014915" cy="1886112"/>
          </a:xfrm>
          <a:prstGeom prst="rect">
            <a:avLst/>
          </a:prstGeom>
        </p:spPr>
      </p:pic>
      <p:sp>
        <p:nvSpPr>
          <p:cNvPr id="12" name="TextBox 11">
            <a:extLst>
              <a:ext uri="{FF2B5EF4-FFF2-40B4-BE49-F238E27FC236}">
                <a16:creationId xmlns:a16="http://schemas.microsoft.com/office/drawing/2014/main" id="{3617143B-D992-D162-ADA2-95E99B123AFC}"/>
              </a:ext>
            </a:extLst>
          </p:cNvPr>
          <p:cNvSpPr txBox="1"/>
          <p:nvPr/>
        </p:nvSpPr>
        <p:spPr>
          <a:xfrm>
            <a:off x="9298982" y="3545620"/>
            <a:ext cx="2533327" cy="3170099"/>
          </a:xfrm>
          <a:prstGeom prst="rect">
            <a:avLst/>
          </a:prstGeom>
          <a:noFill/>
        </p:spPr>
        <p:txBody>
          <a:bodyPr wrap="square">
            <a:spAutoFit/>
          </a:bodyPr>
          <a:lstStyle/>
          <a:p>
            <a:pPr indent="118745" algn="just"/>
            <a:r>
              <a:rPr lang="en-US" sz="1400" kern="800" dirty="0">
                <a:effectLst/>
                <a:latin typeface="Times New Roman" panose="02020603050405020304" pitchFamily="18" charset="0"/>
                <a:ea typeface="Times New Roman" panose="02020603050405020304" pitchFamily="18" charset="0"/>
              </a:rPr>
              <a:t>We limited the electric field in the deflector to 100 kV/cm.</a:t>
            </a:r>
            <a:endParaRPr lang="ru-RU" sz="1400" kern="800" dirty="0">
              <a:effectLst/>
              <a:latin typeface="Times New Roman" panose="02020603050405020304" pitchFamily="18" charset="0"/>
              <a:ea typeface="Times New Roman" panose="02020603050405020304" pitchFamily="18" charset="0"/>
            </a:endParaRPr>
          </a:p>
          <a:p>
            <a:pPr indent="118745" algn="just"/>
            <a:r>
              <a:rPr lang="en-US" sz="1400" kern="800" dirty="0">
                <a:effectLst/>
                <a:latin typeface="Times New Roman" panose="02020603050405020304" pitchFamily="18" charset="0"/>
                <a:ea typeface="Times New Roman" panose="02020603050405020304" pitchFamily="18" charset="0"/>
              </a:rPr>
              <a:t>The beam, deflected by the deflector, passes through accelerating RF resonators and magnetic channels. Passive magnetic channels are located between the sectors, the first reduces the average magnetic field by 2000 G and provides a gradient of 1000 G/cm, the second provides a gradient of 1700 G/cm.</a:t>
            </a:r>
            <a:endParaRPr lang="en-GB" sz="1400" dirty="0">
              <a:effectLst/>
              <a:latin typeface="Times New Roman" panose="02020603050405020304" pitchFamily="18" charset="0"/>
              <a:ea typeface="Times New Roman" panose="02020603050405020304" pitchFamily="18" charset="0"/>
            </a:endParaRPr>
          </a:p>
          <a:p>
            <a:pPr indent="118745" algn="just"/>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16682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7" name="Rectangle 48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ectangle 48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ectangle 49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ectangle 49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ectangle 49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Freeform: Shape 49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0" name="Title 1"/>
          <p:cNvSpPr txBox="1">
            <a:spLocks noGrp="1"/>
          </p:cNvSpPr>
          <p:nvPr>
            <p:ph type="title"/>
          </p:nvPr>
        </p:nvSpPr>
        <p:spPr>
          <a:xfrm>
            <a:off x="1314824" y="735106"/>
            <a:ext cx="10053763" cy="2928470"/>
          </a:xfrm>
          <a:prstGeom prst="rect">
            <a:avLst/>
          </a:prstGeom>
        </p:spPr>
        <p:txBody>
          <a:bodyPr vert="horz" lIns="91440" tIns="45720" rIns="91440" bIns="45720" rtlCol="0" anchor="b">
            <a:noAutofit/>
          </a:bodyPr>
          <a:lstStyle/>
          <a:p>
            <a:pPr>
              <a:defRPr>
                <a:effectLst/>
              </a:defRPr>
            </a:pPr>
            <a:r>
              <a:rPr lang="en-GB" sz="3600" dirty="0">
                <a:solidFill>
                  <a:schemeClr val="bg1"/>
                </a:solidFill>
              </a:rPr>
              <a:t>Any questions?</a:t>
            </a:r>
            <a:br>
              <a:rPr lang="en-GB" b="1" dirty="0">
                <a:solidFill>
                  <a:schemeClr val="bg1"/>
                </a:solidFill>
              </a:rPr>
            </a:br>
            <a:br>
              <a:rPr lang="en-US" kern="1200" dirty="0">
                <a:solidFill>
                  <a:srgbClr val="FFFFFF"/>
                </a:solidFill>
                <a:latin typeface="+mj-lt"/>
                <a:ea typeface="+mj-ea"/>
                <a:cs typeface="+mj-cs"/>
              </a:rPr>
            </a:br>
            <a:br>
              <a:rPr lang="en-US" kern="1200" dirty="0">
                <a:solidFill>
                  <a:srgbClr val="FFFFFF"/>
                </a:solidFill>
                <a:latin typeface="+mj-lt"/>
                <a:ea typeface="+mj-ea"/>
                <a:cs typeface="+mj-cs"/>
              </a:rPr>
            </a:br>
            <a:r>
              <a:rPr lang="en-US" kern="1200" dirty="0">
                <a:solidFill>
                  <a:srgbClr val="FFFFFF"/>
                </a:solidFill>
                <a:latin typeface="+mj-lt"/>
                <a:ea typeface="+mj-ea"/>
                <a:cs typeface="+mj-cs"/>
              </a:rPr>
              <a:t>Thank you for your attention!</a:t>
            </a:r>
            <a:br>
              <a:rPr lang="en-US"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482" name="Slide Number Placeholder 5"/>
          <p:cNvSpPr txBox="1">
            <a:spLocks noGrp="1"/>
          </p:cNvSpPr>
          <p:nvPr>
            <p:ph type="sldNum" sz="quarter" idx="2"/>
          </p:nvPr>
        </p:nvSpPr>
        <p:spPr>
          <a:xfrm>
            <a:off x="11704320" y="6446837"/>
            <a:ext cx="448056" cy="36512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ctr">
            <a:norm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hangingPunct="1">
              <a:spcAft>
                <a:spcPts val="600"/>
              </a:spcAft>
            </a:pPr>
            <a:fld id="{86CB4B4D-7CA3-9044-876B-883B54F8677D}" type="slidenum">
              <a:rPr lang="en-US" sz="1100">
                <a:solidFill>
                  <a:schemeClr val="tx1">
                    <a:lumMod val="50000"/>
                    <a:lumOff val="50000"/>
                  </a:schemeClr>
                </a:solidFill>
                <a:latin typeface="+mn-lt"/>
                <a:ea typeface="+mn-ea"/>
                <a:cs typeface="+mn-cs"/>
              </a:rPr>
              <a:pPr hangingPunct="1">
                <a:spcAft>
                  <a:spcPts val="600"/>
                </a:spcAft>
              </a:pPr>
              <a:t>22</a:t>
            </a:fld>
            <a:endParaRPr lang="en-US" sz="1100">
              <a:solidFill>
                <a:schemeClr val="tx1">
                  <a:lumMod val="50000"/>
                  <a:lumOff val="50000"/>
                </a:schemeClr>
              </a:solidFill>
              <a:latin typeface="+mn-lt"/>
              <a:ea typeface="+mn-ea"/>
              <a:cs typeface="+mn-cs"/>
            </a:endParaRPr>
          </a:p>
        </p:txBody>
      </p:sp>
      <p:sp>
        <p:nvSpPr>
          <p:cNvPr id="2" name="Footer Placeholder 1">
            <a:extLst>
              <a:ext uri="{FF2B5EF4-FFF2-40B4-BE49-F238E27FC236}">
                <a16:creationId xmlns:a16="http://schemas.microsoft.com/office/drawing/2014/main" id="{E856B643-95E5-D976-E70E-FA3E9A829548}"/>
              </a:ext>
            </a:extLst>
          </p:cNvPr>
          <p:cNvSpPr>
            <a:spLocks noGrp="1"/>
          </p:cNvSpPr>
          <p:nvPr>
            <p:ph type="ftr" sz="quarter" idx="11"/>
          </p:nvPr>
        </p:nvSpPr>
        <p:spPr/>
        <p:txBody>
          <a:bodyPr/>
          <a:lstStyle/>
          <a:p>
            <a:r>
              <a:rPr lang="en-GB"/>
              <a:t>March 2024</a:t>
            </a:r>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0261F77E-714D-4DEC-A9AA-2D6E5F54CC0E}"/>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2800" b="1" dirty="0">
                <a:solidFill>
                  <a:srgbClr val="FFFFFF"/>
                </a:solidFill>
                <a:latin typeface="Times New Roman" panose="02020603050405020304" pitchFamily="18" charset="0"/>
                <a:cs typeface="Times New Roman" panose="02020603050405020304" pitchFamily="18" charset="0"/>
              </a:rPr>
              <a:t>Beam dynamics programs used for cyclotron development </a:t>
            </a:r>
          </a:p>
        </p:txBody>
      </p:sp>
      <p:sp>
        <p:nvSpPr>
          <p:cNvPr id="3" name="Content Placeholder 4">
            <a:extLst>
              <a:ext uri="{FF2B5EF4-FFF2-40B4-BE49-F238E27FC236}">
                <a16:creationId xmlns:a16="http://schemas.microsoft.com/office/drawing/2014/main" id="{6F9F27A2-246D-A6CC-B4FA-A288DEB8AD5A}"/>
              </a:ext>
            </a:extLst>
          </p:cNvPr>
          <p:cNvSpPr>
            <a:spLocks noGrp="1"/>
          </p:cNvSpPr>
          <p:nvPr>
            <p:ph idx="1"/>
          </p:nvPr>
        </p:nvSpPr>
        <p:spPr>
          <a:xfrm>
            <a:off x="304126" y="1902064"/>
            <a:ext cx="10515600" cy="3485482"/>
          </a:xfrm>
        </p:spPr>
        <p:txBody>
          <a:bodyPr>
            <a:normAutofit/>
          </a:bodyPr>
          <a:lstStyle/>
          <a:p>
            <a:endParaRPr lang="en-US" dirty="0"/>
          </a:p>
          <a:p>
            <a:r>
              <a:rPr lang="ru-RU" dirty="0">
                <a:latin typeface="Times New Roman" panose="02020603050405020304" pitchFamily="18" charset="0"/>
                <a:cs typeface="Times New Roman" panose="02020603050405020304" pitchFamily="18" charset="0"/>
              </a:rPr>
              <a:t>1. </a:t>
            </a:r>
            <a:r>
              <a:rPr lang="en-US" dirty="0">
                <a:latin typeface="Times New Roman" panose="02020603050405020304" pitchFamily="18" charset="0"/>
                <a:cs typeface="Times New Roman" panose="02020603050405020304" pitchFamily="18" charset="0"/>
              </a:rPr>
              <a:t>CORD (Closed </a:t>
            </a:r>
            <a:r>
              <a:rPr lang="en-US" dirty="0" err="1">
                <a:latin typeface="Times New Roman" panose="02020603050405020304" pitchFamily="18" charset="0"/>
                <a:cs typeface="Times New Roman" panose="02020603050405020304" pitchFamily="18" charset="0"/>
              </a:rPr>
              <a:t>ORbit</a:t>
            </a:r>
            <a:r>
              <a:rPr lang="en-US" dirty="0">
                <a:latin typeface="Times New Roman" panose="02020603050405020304" pitchFamily="18" charset="0"/>
                <a:cs typeface="Times New Roman" panose="02020603050405020304" pitchFamily="18" charset="0"/>
              </a:rPr>
              <a:t> Dynamics) - </a:t>
            </a:r>
            <a:r>
              <a:rPr lang="en-US" kern="800" dirty="0">
                <a:latin typeface="Times New Roman" panose="02020603050405020304" pitchFamily="18" charset="0"/>
                <a:ea typeface="Times New Roman" panose="02020603050405020304" pitchFamily="18" charset="0"/>
                <a:cs typeface="Times New Roman" panose="02020603050405020304" pitchFamily="18" charset="0"/>
              </a:rPr>
              <a:t>to analyze motion in closed equilibrium orbits</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2</a:t>
            </a:r>
            <a:r>
              <a:rPr lang="ru-RU" dirty="0">
                <a:latin typeface="Times New Roman" panose="02020603050405020304" pitchFamily="18" charset="0"/>
                <a:cs typeface="Times New Roman" panose="02020603050405020304" pitchFamily="18" charset="0"/>
              </a:rPr>
              <a:t>. </a:t>
            </a:r>
            <a:r>
              <a:rPr lang="en-US" kern="800" dirty="0">
                <a:latin typeface="Times New Roman" panose="02020603050405020304" pitchFamily="18" charset="0"/>
                <a:cs typeface="Times New Roman" panose="02020603050405020304" pitchFamily="18" charset="0"/>
              </a:rPr>
              <a:t>B</a:t>
            </a:r>
            <a:r>
              <a:rPr lang="en-US" kern="800" dirty="0">
                <a:latin typeface="Times New Roman" panose="02020603050405020304" pitchFamily="18" charset="0"/>
                <a:ea typeface="Times New Roman" panose="02020603050405020304" pitchFamily="18" charset="0"/>
                <a:cs typeface="Times New Roman" panose="02020603050405020304" pitchFamily="18" charset="0"/>
              </a:rPr>
              <a:t>eam tracing (integrating a system of differential equations of motion with 3D maps of electromagnetic fields). Since magnetic field measurements are carried out only in the median plane a subroutine for correct recalculation of the magnetic field outside the median plane was created and verified. </a:t>
            </a:r>
            <a:endParaRPr lang="ru-RU" dirty="0">
              <a:latin typeface="Times New Roman" panose="02020603050405020304" pitchFamily="18" charset="0"/>
              <a:cs typeface="Times New Roman" panose="02020603050405020304" pitchFamily="18" charset="0"/>
            </a:endParaRPr>
          </a:p>
          <a:p>
            <a:pPr marL="0" indent="0">
              <a:buNone/>
            </a:pPr>
            <a:endParaRPr lang="ru-RU" dirty="0"/>
          </a:p>
        </p:txBody>
      </p:sp>
      <p:sp>
        <p:nvSpPr>
          <p:cNvPr id="4" name="Footer Placeholder 3">
            <a:extLst>
              <a:ext uri="{FF2B5EF4-FFF2-40B4-BE49-F238E27FC236}">
                <a16:creationId xmlns:a16="http://schemas.microsoft.com/office/drawing/2014/main" id="{F69ECD09-0BD6-BFD3-1552-25624863F1D5}"/>
              </a:ext>
            </a:extLst>
          </p:cNvPr>
          <p:cNvSpPr>
            <a:spLocks noGrp="1"/>
          </p:cNvSpPr>
          <p:nvPr>
            <p:ph type="ftr" sz="quarter" idx="11"/>
          </p:nvPr>
        </p:nvSpPr>
        <p:spPr/>
        <p:txBody>
          <a:bodyPr/>
          <a:lstStyle/>
          <a:p>
            <a:r>
              <a:rPr lang="en-GB"/>
              <a:t>March 2024</a:t>
            </a:r>
            <a:endParaRPr lang="ru-RU"/>
          </a:p>
        </p:txBody>
      </p:sp>
      <p:sp>
        <p:nvSpPr>
          <p:cNvPr id="6" name="Slide Number Placeholder 5">
            <a:extLst>
              <a:ext uri="{FF2B5EF4-FFF2-40B4-BE49-F238E27FC236}">
                <a16:creationId xmlns:a16="http://schemas.microsoft.com/office/drawing/2014/main" id="{9EB9D908-5C35-0DBD-EC60-925B74AF95E3}"/>
              </a:ext>
            </a:extLst>
          </p:cNvPr>
          <p:cNvSpPr>
            <a:spLocks noGrp="1"/>
          </p:cNvSpPr>
          <p:nvPr>
            <p:ph type="sldNum" sz="quarter" idx="12"/>
          </p:nvPr>
        </p:nvSpPr>
        <p:spPr/>
        <p:txBody>
          <a:bodyPr/>
          <a:lstStyle/>
          <a:p>
            <a:fld id="{A55C00D6-B274-47D6-8B4A-FA559A184120}" type="slidenum">
              <a:rPr lang="ru-RU" smtClean="0"/>
              <a:t>3</a:t>
            </a:fld>
            <a:endParaRPr lang="ru-RU"/>
          </a:p>
        </p:txBody>
      </p:sp>
    </p:spTree>
    <p:extLst>
      <p:ext uri="{BB962C8B-B14F-4D97-AF65-F5344CB8AC3E}">
        <p14:creationId xmlns:p14="http://schemas.microsoft.com/office/powerpoint/2010/main" val="514983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0261F77E-714D-4DEC-A9AA-2D6E5F54CC0E}"/>
              </a:ext>
            </a:extLst>
          </p:cNvPr>
          <p:cNvSpPr>
            <a:spLocks noGrp="1"/>
          </p:cNvSpPr>
          <p:nvPr>
            <p:ph type="title"/>
          </p:nvPr>
        </p:nvSpPr>
        <p:spPr>
          <a:xfrm>
            <a:off x="699713" y="353160"/>
            <a:ext cx="7429142" cy="898581"/>
          </a:xfrm>
        </p:spPr>
        <p:txBody>
          <a:bodyPr vert="horz" lIns="91440" tIns="45720" rIns="91440" bIns="45720" rtlCol="0" anchor="ctr">
            <a:noAutofit/>
          </a:bodyPr>
          <a:lstStyle/>
          <a:p>
            <a:r>
              <a:rPr lang="ru-RU" sz="2800" b="1" dirty="0">
                <a:solidFill>
                  <a:schemeClr val="bg1"/>
                </a:solidFill>
                <a:latin typeface="Times New Roman" panose="02020603050405020304" pitchFamily="18" charset="0"/>
                <a:cs typeface="Times New Roman" panose="02020603050405020304" pitchFamily="18" charset="0"/>
              </a:rPr>
              <a:t>CORD (Closed ORbit </a:t>
            </a:r>
            <a:r>
              <a:rPr lang="ru-RU" sz="2800" b="1" dirty="0" err="1">
                <a:solidFill>
                  <a:schemeClr val="bg1"/>
                </a:solidFill>
                <a:latin typeface="Times New Roman" panose="02020603050405020304" pitchFamily="18" charset="0"/>
                <a:cs typeface="Times New Roman" panose="02020603050405020304" pitchFamily="18" charset="0"/>
              </a:rPr>
              <a:t>Dynamics</a:t>
            </a:r>
            <a:r>
              <a:rPr lang="ru-RU" sz="2800" b="1" dirty="0">
                <a:solidFill>
                  <a:schemeClr val="bg1"/>
                </a:solidFill>
                <a:latin typeface="Times New Roman" panose="02020603050405020304" pitchFamily="18" charset="0"/>
                <a:cs typeface="Times New Roman" panose="02020603050405020304" pitchFamily="18" charset="0"/>
              </a:rPr>
              <a:t>)</a:t>
            </a:r>
            <a:r>
              <a:rPr lang="en-US" sz="2800" b="1" dirty="0">
                <a:solidFill>
                  <a:schemeClr val="bg1"/>
                </a:solidFill>
                <a:latin typeface="Times New Roman" panose="02020603050405020304" pitchFamily="18" charset="0"/>
                <a:cs typeface="Times New Roman" panose="02020603050405020304" pitchFamily="18" charset="0"/>
              </a:rPr>
              <a:t>-</a:t>
            </a:r>
            <a:r>
              <a:rPr lang="ru-RU" sz="2800" b="1" dirty="0">
                <a:solidFill>
                  <a:schemeClr val="bg1"/>
                </a:solidFill>
                <a:latin typeface="Times New Roman" panose="02020603050405020304" pitchFamily="18" charset="0"/>
                <a:cs typeface="Times New Roman" panose="02020603050405020304" pitchFamily="18" charset="0"/>
              </a:rPr>
              <a:t> </a:t>
            </a:r>
            <a:r>
              <a:rPr lang="en-GB" sz="2800" b="1" dirty="0">
                <a:solidFill>
                  <a:schemeClr val="bg1"/>
                </a:solidFill>
                <a:latin typeface="Times New Roman" panose="02020603050405020304" pitchFamily="18" charset="0"/>
                <a:cs typeface="Times New Roman" panose="02020603050405020304" pitchFamily="18" charset="0"/>
              </a:rPr>
              <a:t> </a:t>
            </a:r>
            <a:br>
              <a:rPr lang="en-GB" sz="2800" b="1" dirty="0">
                <a:solidFill>
                  <a:schemeClr val="bg1"/>
                </a:solidFill>
                <a:latin typeface="Times New Roman" panose="02020603050405020304" pitchFamily="18" charset="0"/>
                <a:cs typeface="Times New Roman" panose="02020603050405020304" pitchFamily="18" charset="0"/>
              </a:rPr>
            </a:br>
            <a:r>
              <a:rPr lang="en-GB" sz="2800" b="1" dirty="0">
                <a:solidFill>
                  <a:schemeClr val="bg1"/>
                </a:solidFill>
                <a:latin typeface="Times New Roman" panose="02020603050405020304" pitchFamily="18" charset="0"/>
                <a:cs typeface="Times New Roman" panose="02020603050405020304" pitchFamily="18" charset="0"/>
              </a:rPr>
              <a:t>code for </a:t>
            </a:r>
            <a:r>
              <a:rPr lang="en-GB" sz="2800" b="1" dirty="0" err="1">
                <a:solidFill>
                  <a:schemeClr val="bg1"/>
                </a:solidFill>
                <a:latin typeface="Times New Roman" panose="02020603050405020304" pitchFamily="18" charset="0"/>
                <a:cs typeface="Times New Roman" panose="02020603050405020304" pitchFamily="18" charset="0"/>
              </a:rPr>
              <a:t>analyzing</a:t>
            </a:r>
            <a:r>
              <a:rPr lang="en-GB" sz="2800" b="1" dirty="0">
                <a:solidFill>
                  <a:schemeClr val="bg1"/>
                </a:solidFill>
                <a:latin typeface="Times New Roman" panose="02020603050405020304" pitchFamily="18" charset="0"/>
                <a:cs typeface="Times New Roman" panose="02020603050405020304" pitchFamily="18" charset="0"/>
              </a:rPr>
              <a:t> maps of magnetic and accelerating fields in equilibrium closed orbits. </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4" name="Focusing element inside sector">
            <a:extLst>
              <a:ext uri="{FF2B5EF4-FFF2-40B4-BE49-F238E27FC236}">
                <a16:creationId xmlns:a16="http://schemas.microsoft.com/office/drawing/2014/main" id="{123B05BD-2AC6-A1EB-1381-3778E0CC789D}"/>
              </a:ext>
            </a:extLst>
          </p:cNvPr>
          <p:cNvSpPr txBox="1"/>
          <p:nvPr/>
        </p:nvSpPr>
        <p:spPr>
          <a:xfrm>
            <a:off x="1616571" y="7544222"/>
            <a:ext cx="8376232"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Variation in the kinetic energies of the particles at R=10 cm.</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0A86BDB-8B4A-6A92-73D5-E2C89871DD87}"/>
              </a:ext>
            </a:extLst>
          </p:cNvPr>
          <p:cNvSpPr txBox="1"/>
          <p:nvPr/>
        </p:nvSpPr>
        <p:spPr>
          <a:xfrm>
            <a:off x="174298" y="1645349"/>
            <a:ext cx="6097348" cy="1754326"/>
          </a:xfrm>
          <a:prstGeom prst="rect">
            <a:avLst/>
          </a:prstGeom>
          <a:noFill/>
        </p:spPr>
        <p:txBody>
          <a:bodyPr wrap="square">
            <a:spAutoFit/>
          </a:bodyPr>
          <a:lstStyle/>
          <a:p>
            <a:pPr marL="0" indent="0">
              <a:buNone/>
            </a:pPr>
            <a:endParaRPr lang="en-US" sz="1800" b="1" dirty="0"/>
          </a:p>
          <a:p>
            <a:pPr marL="0" indent="0">
              <a:buNone/>
            </a:pPr>
            <a:r>
              <a:rPr lang="en-US" sz="1800" kern="800" dirty="0">
                <a:effectLst/>
                <a:latin typeface="Times New Roman" panose="02020603050405020304" pitchFamily="18" charset="0"/>
                <a:ea typeface="Times New Roman" panose="02020603050405020304" pitchFamily="18" charset="0"/>
              </a:rPr>
              <a:t>CORD (Closed </a:t>
            </a:r>
            <a:r>
              <a:rPr lang="en-US" sz="1800" kern="800" dirty="0" err="1">
                <a:effectLst/>
                <a:latin typeface="Times New Roman" panose="02020603050405020304" pitchFamily="18" charset="0"/>
                <a:ea typeface="Times New Roman" panose="02020603050405020304" pitchFamily="18" charset="0"/>
              </a:rPr>
              <a:t>ORbit</a:t>
            </a:r>
            <a:r>
              <a:rPr lang="en-US" sz="1800" kern="800" dirty="0">
                <a:effectLst/>
                <a:latin typeface="Times New Roman" panose="02020603050405020304" pitchFamily="18" charset="0"/>
                <a:ea typeface="Times New Roman" panose="02020603050405020304" pitchFamily="18" charset="0"/>
              </a:rPr>
              <a:t> Dynamics) allows </a:t>
            </a:r>
            <a:r>
              <a:rPr lang="en-US" kern="800" dirty="0">
                <a:latin typeface="Times New Roman" panose="02020603050405020304" pitchFamily="18" charset="0"/>
                <a:ea typeface="Times New Roman" panose="02020603050405020304" pitchFamily="18" charset="0"/>
              </a:rPr>
              <a:t>us</a:t>
            </a:r>
            <a:r>
              <a:rPr lang="en-US" sz="1800" kern="800" dirty="0">
                <a:effectLst/>
                <a:latin typeface="Times New Roman" panose="02020603050405020304" pitchFamily="18" charset="0"/>
                <a:ea typeface="Times New Roman" panose="02020603050405020304" pitchFamily="18" charset="0"/>
              </a:rPr>
              <a:t> to obtain information about the average and isochronous field, lower and multiple harmonics of the magnet structure, the frequency of particle rotation depending on the radius, and the frequencies of </a:t>
            </a:r>
            <a:r>
              <a:rPr lang="en-US" sz="1800" kern="800" dirty="0" err="1">
                <a:effectLst/>
                <a:latin typeface="Times New Roman" panose="02020603050405020304" pitchFamily="18" charset="0"/>
                <a:ea typeface="Times New Roman" panose="02020603050405020304" pitchFamily="18" charset="0"/>
              </a:rPr>
              <a:t>betatron</a:t>
            </a:r>
            <a:r>
              <a:rPr lang="en-US" sz="1800" kern="800" dirty="0">
                <a:effectLst/>
                <a:latin typeface="Times New Roman" panose="02020603050405020304" pitchFamily="18" charset="0"/>
                <a:ea typeface="Times New Roman" panose="02020603050405020304" pitchFamily="18" charset="0"/>
              </a:rPr>
              <a:t> oscillations. </a:t>
            </a:r>
            <a:endParaRPr lang="ru-RU" sz="1800" dirty="0"/>
          </a:p>
        </p:txBody>
      </p:sp>
      <p:pic>
        <p:nvPicPr>
          <p:cNvPr id="12" name="Объект 5">
            <a:extLst>
              <a:ext uri="{FF2B5EF4-FFF2-40B4-BE49-F238E27FC236}">
                <a16:creationId xmlns:a16="http://schemas.microsoft.com/office/drawing/2014/main" id="{C53D6749-15AA-F4AD-269D-664EA3D010FD}"/>
              </a:ext>
            </a:extLst>
          </p:cNvPr>
          <p:cNvPicPr>
            <a:picLocks noGrp="1" noChangeAspect="1"/>
          </p:cNvPicPr>
          <p:nvPr>
            <p:ph idx="1"/>
          </p:nvPr>
        </p:nvPicPr>
        <p:blipFill rotWithShape="1">
          <a:blip r:embed="rId2"/>
          <a:srcRect l="4813" r="7440" b="2743"/>
          <a:stretch/>
        </p:blipFill>
        <p:spPr>
          <a:xfrm>
            <a:off x="6642526" y="1624118"/>
            <a:ext cx="2014915" cy="1886112"/>
          </a:xfrm>
          <a:prstGeom prst="rect">
            <a:avLst/>
          </a:prstGeom>
        </p:spPr>
      </p:pic>
      <p:pic>
        <p:nvPicPr>
          <p:cNvPr id="14" name="Рисунок 6">
            <a:extLst>
              <a:ext uri="{FF2B5EF4-FFF2-40B4-BE49-F238E27FC236}">
                <a16:creationId xmlns:a16="http://schemas.microsoft.com/office/drawing/2014/main" id="{65A877FF-D942-D25A-965D-E5B81BDF5796}"/>
              </a:ext>
            </a:extLst>
          </p:cNvPr>
          <p:cNvPicPr>
            <a:picLocks noChangeAspect="1"/>
          </p:cNvPicPr>
          <p:nvPr/>
        </p:nvPicPr>
        <p:blipFill rotWithShape="1">
          <a:blip r:embed="rId3"/>
          <a:srcRect l="5116" t="2000" b="2873"/>
          <a:stretch/>
        </p:blipFill>
        <p:spPr>
          <a:xfrm>
            <a:off x="9198591" y="1624118"/>
            <a:ext cx="2155209" cy="1822696"/>
          </a:xfrm>
          <a:prstGeom prst="rect">
            <a:avLst/>
          </a:prstGeom>
        </p:spPr>
      </p:pic>
      <p:pic>
        <p:nvPicPr>
          <p:cNvPr id="18" name="Объект 3">
            <a:extLst>
              <a:ext uri="{FF2B5EF4-FFF2-40B4-BE49-F238E27FC236}">
                <a16:creationId xmlns:a16="http://schemas.microsoft.com/office/drawing/2014/main" id="{DF14BAFA-AE1F-770C-B76D-33F8C0C9B8FD}"/>
              </a:ext>
            </a:extLst>
          </p:cNvPr>
          <p:cNvPicPr>
            <a:picLocks noChangeAspect="1"/>
          </p:cNvPicPr>
          <p:nvPr/>
        </p:nvPicPr>
        <p:blipFill>
          <a:blip r:embed="rId4"/>
          <a:stretch>
            <a:fillRect/>
          </a:stretch>
        </p:blipFill>
        <p:spPr>
          <a:xfrm>
            <a:off x="6430703" y="3908703"/>
            <a:ext cx="2544335" cy="1909316"/>
          </a:xfrm>
          <a:prstGeom prst="rect">
            <a:avLst/>
          </a:prstGeom>
        </p:spPr>
      </p:pic>
      <p:pic>
        <p:nvPicPr>
          <p:cNvPr id="19" name="Рисунок 4">
            <a:extLst>
              <a:ext uri="{FF2B5EF4-FFF2-40B4-BE49-F238E27FC236}">
                <a16:creationId xmlns:a16="http://schemas.microsoft.com/office/drawing/2014/main" id="{B972FD3F-5F1B-792E-3F29-9B2E6A25FE41}"/>
              </a:ext>
            </a:extLst>
          </p:cNvPr>
          <p:cNvPicPr>
            <a:picLocks noChangeAspect="1"/>
          </p:cNvPicPr>
          <p:nvPr/>
        </p:nvPicPr>
        <p:blipFill>
          <a:blip r:embed="rId5"/>
          <a:stretch>
            <a:fillRect/>
          </a:stretch>
        </p:blipFill>
        <p:spPr>
          <a:xfrm>
            <a:off x="9034403" y="3931497"/>
            <a:ext cx="2483583" cy="1863727"/>
          </a:xfrm>
          <a:prstGeom prst="rect">
            <a:avLst/>
          </a:prstGeom>
        </p:spPr>
      </p:pic>
      <p:sp>
        <p:nvSpPr>
          <p:cNvPr id="21" name="TextBox 20">
            <a:extLst>
              <a:ext uri="{FF2B5EF4-FFF2-40B4-BE49-F238E27FC236}">
                <a16:creationId xmlns:a16="http://schemas.microsoft.com/office/drawing/2014/main" id="{1E8DD59D-A9D9-39E4-0DB5-569A760E5F1E}"/>
              </a:ext>
            </a:extLst>
          </p:cNvPr>
          <p:cNvSpPr txBox="1"/>
          <p:nvPr/>
        </p:nvSpPr>
        <p:spPr>
          <a:xfrm>
            <a:off x="6634701" y="3513047"/>
            <a:ext cx="3199213" cy="307777"/>
          </a:xfrm>
          <a:prstGeom prst="rect">
            <a:avLst/>
          </a:prstGeom>
          <a:noFill/>
        </p:spPr>
        <p:txBody>
          <a:bodyPr wrap="square">
            <a:spAutoFit/>
          </a:bodyPr>
          <a:lstStyle/>
          <a:p>
            <a:r>
              <a:rPr lang="en-US" sz="1400" dirty="0"/>
              <a:t>Lower number harmonics</a:t>
            </a:r>
            <a:endParaRPr lang="ru-RU" sz="1400" dirty="0"/>
          </a:p>
        </p:txBody>
      </p:sp>
      <p:sp>
        <p:nvSpPr>
          <p:cNvPr id="22" name="TextBox 21">
            <a:extLst>
              <a:ext uri="{FF2B5EF4-FFF2-40B4-BE49-F238E27FC236}">
                <a16:creationId xmlns:a16="http://schemas.microsoft.com/office/drawing/2014/main" id="{1F18DAA3-FF94-2C8A-8A85-E8EBE1D9927A}"/>
              </a:ext>
            </a:extLst>
          </p:cNvPr>
          <p:cNvSpPr txBox="1"/>
          <p:nvPr/>
        </p:nvSpPr>
        <p:spPr>
          <a:xfrm>
            <a:off x="9159411" y="3481643"/>
            <a:ext cx="2525480" cy="307777"/>
          </a:xfrm>
          <a:prstGeom prst="rect">
            <a:avLst/>
          </a:prstGeom>
          <a:noFill/>
        </p:spPr>
        <p:txBody>
          <a:bodyPr wrap="square">
            <a:spAutoFit/>
          </a:bodyPr>
          <a:lstStyle/>
          <a:p>
            <a:r>
              <a:rPr lang="en-US" sz="1400" dirty="0"/>
              <a:t>Mean magnetic field and flutter</a:t>
            </a:r>
            <a:endParaRPr lang="ru-RU" sz="1400" dirty="0"/>
          </a:p>
        </p:txBody>
      </p:sp>
      <p:sp>
        <p:nvSpPr>
          <p:cNvPr id="3" name="TextBox 2">
            <a:extLst>
              <a:ext uri="{FF2B5EF4-FFF2-40B4-BE49-F238E27FC236}">
                <a16:creationId xmlns:a16="http://schemas.microsoft.com/office/drawing/2014/main" id="{69EE3FEA-9259-F76C-85EC-ABC508889BBC}"/>
              </a:ext>
            </a:extLst>
          </p:cNvPr>
          <p:cNvSpPr txBox="1"/>
          <p:nvPr/>
        </p:nvSpPr>
        <p:spPr>
          <a:xfrm>
            <a:off x="6430703" y="5868290"/>
            <a:ext cx="3199213" cy="523220"/>
          </a:xfrm>
          <a:prstGeom prst="rect">
            <a:avLst/>
          </a:prstGeom>
          <a:noFill/>
        </p:spPr>
        <p:txBody>
          <a:bodyPr wrap="square">
            <a:spAutoFit/>
          </a:bodyPr>
          <a:lstStyle/>
          <a:p>
            <a:r>
              <a:rPr lang="en-US" sz="1400" dirty="0"/>
              <a:t>Difference between average and isochronous field</a:t>
            </a:r>
            <a:endParaRPr lang="ru-RU" sz="1400" dirty="0"/>
          </a:p>
        </p:txBody>
      </p:sp>
      <p:sp>
        <p:nvSpPr>
          <p:cNvPr id="5" name="TextBox 4">
            <a:extLst>
              <a:ext uri="{FF2B5EF4-FFF2-40B4-BE49-F238E27FC236}">
                <a16:creationId xmlns:a16="http://schemas.microsoft.com/office/drawing/2014/main" id="{2EDE207C-15C7-B68D-6C9E-DF64A48AE353}"/>
              </a:ext>
            </a:extLst>
          </p:cNvPr>
          <p:cNvSpPr txBox="1"/>
          <p:nvPr/>
        </p:nvSpPr>
        <p:spPr>
          <a:xfrm>
            <a:off x="9295353" y="5859855"/>
            <a:ext cx="2676514" cy="307777"/>
          </a:xfrm>
          <a:prstGeom prst="rect">
            <a:avLst/>
          </a:prstGeom>
          <a:noFill/>
        </p:spPr>
        <p:txBody>
          <a:bodyPr wrap="square">
            <a:spAutoFit/>
          </a:bodyPr>
          <a:lstStyle/>
          <a:p>
            <a:r>
              <a:rPr lang="en-US" sz="1400" kern="800" dirty="0">
                <a:latin typeface="Times New Roman" panose="02020603050405020304" pitchFamily="18" charset="0"/>
                <a:ea typeface="Times New Roman" panose="02020603050405020304" pitchFamily="18" charset="0"/>
              </a:rPr>
              <a:t>F</a:t>
            </a:r>
            <a:r>
              <a:rPr lang="en-US" sz="1400" kern="800" dirty="0">
                <a:effectLst/>
                <a:latin typeface="Times New Roman" panose="02020603050405020304" pitchFamily="18" charset="0"/>
                <a:ea typeface="Times New Roman" panose="02020603050405020304" pitchFamily="18" charset="0"/>
              </a:rPr>
              <a:t>requency of particle rotation </a:t>
            </a:r>
            <a:endParaRPr lang="ru-RU" sz="1400" dirty="0"/>
          </a:p>
        </p:txBody>
      </p:sp>
      <p:pic>
        <p:nvPicPr>
          <p:cNvPr id="6" name="Объект 4">
            <a:extLst>
              <a:ext uri="{FF2B5EF4-FFF2-40B4-BE49-F238E27FC236}">
                <a16:creationId xmlns:a16="http://schemas.microsoft.com/office/drawing/2014/main" id="{41F8EDB2-8152-7482-AFF8-6802F48FB1A0}"/>
              </a:ext>
            </a:extLst>
          </p:cNvPr>
          <p:cNvPicPr>
            <a:picLocks noChangeAspect="1"/>
          </p:cNvPicPr>
          <p:nvPr/>
        </p:nvPicPr>
        <p:blipFill>
          <a:blip r:embed="rId6"/>
          <a:stretch>
            <a:fillRect/>
          </a:stretch>
        </p:blipFill>
        <p:spPr>
          <a:xfrm>
            <a:off x="26954" y="3509834"/>
            <a:ext cx="2869693" cy="2153471"/>
          </a:xfrm>
          <a:prstGeom prst="rect">
            <a:avLst/>
          </a:prstGeom>
        </p:spPr>
      </p:pic>
      <p:sp>
        <p:nvSpPr>
          <p:cNvPr id="16" name="TextBox 15">
            <a:extLst>
              <a:ext uri="{FF2B5EF4-FFF2-40B4-BE49-F238E27FC236}">
                <a16:creationId xmlns:a16="http://schemas.microsoft.com/office/drawing/2014/main" id="{7C58C436-416B-0E8B-1088-C3A8A5A3150D}"/>
              </a:ext>
            </a:extLst>
          </p:cNvPr>
          <p:cNvSpPr txBox="1"/>
          <p:nvPr/>
        </p:nvSpPr>
        <p:spPr>
          <a:xfrm>
            <a:off x="220133" y="5833130"/>
            <a:ext cx="2676514" cy="523220"/>
          </a:xfrm>
          <a:prstGeom prst="rect">
            <a:avLst/>
          </a:prstGeom>
          <a:noFill/>
        </p:spPr>
        <p:txBody>
          <a:bodyPr wrap="square">
            <a:spAutoFit/>
          </a:bodyPr>
          <a:lstStyle/>
          <a:p>
            <a:r>
              <a:rPr lang="en-US" sz="1400" dirty="0" err="1"/>
              <a:t>Betatron</a:t>
            </a:r>
            <a:r>
              <a:rPr lang="en-US" sz="1400" dirty="0"/>
              <a:t> frequencies along the radius</a:t>
            </a:r>
            <a:endParaRPr lang="ru-RU" sz="1400" dirty="0"/>
          </a:p>
        </p:txBody>
      </p:sp>
      <p:sp>
        <p:nvSpPr>
          <p:cNvPr id="20" name="TextBox 19">
            <a:extLst>
              <a:ext uri="{FF2B5EF4-FFF2-40B4-BE49-F238E27FC236}">
                <a16:creationId xmlns:a16="http://schemas.microsoft.com/office/drawing/2014/main" id="{FE33132A-0E07-2779-642C-9D54174294A3}"/>
              </a:ext>
            </a:extLst>
          </p:cNvPr>
          <p:cNvSpPr txBox="1"/>
          <p:nvPr/>
        </p:nvSpPr>
        <p:spPr>
          <a:xfrm>
            <a:off x="3353847" y="6328072"/>
            <a:ext cx="2676514" cy="307777"/>
          </a:xfrm>
          <a:prstGeom prst="rect">
            <a:avLst/>
          </a:prstGeom>
          <a:noFill/>
        </p:spPr>
        <p:txBody>
          <a:bodyPr wrap="square">
            <a:spAutoFit/>
          </a:bodyPr>
          <a:lstStyle/>
          <a:p>
            <a:r>
              <a:rPr lang="en-GB" sz="1400" dirty="0" err="1"/>
              <a:t>Betatron</a:t>
            </a:r>
            <a:r>
              <a:rPr lang="en-GB" sz="1400" dirty="0"/>
              <a:t> frequency diagram</a:t>
            </a:r>
            <a:endParaRPr lang="ru-RU" sz="1400" dirty="0"/>
          </a:p>
        </p:txBody>
      </p:sp>
      <p:pic>
        <p:nvPicPr>
          <p:cNvPr id="8" name="Рисунок 5">
            <a:extLst>
              <a:ext uri="{FF2B5EF4-FFF2-40B4-BE49-F238E27FC236}">
                <a16:creationId xmlns:a16="http://schemas.microsoft.com/office/drawing/2014/main" id="{8DEE31B0-3C1D-A926-D5C3-9A64A660BEA4}"/>
              </a:ext>
            </a:extLst>
          </p:cNvPr>
          <p:cNvPicPr>
            <a:picLocks noChangeAspect="1"/>
          </p:cNvPicPr>
          <p:nvPr/>
        </p:nvPicPr>
        <p:blipFill>
          <a:blip r:embed="rId7"/>
          <a:stretch>
            <a:fillRect/>
          </a:stretch>
        </p:blipFill>
        <p:spPr>
          <a:xfrm>
            <a:off x="2772808" y="3054590"/>
            <a:ext cx="3362905" cy="3478061"/>
          </a:xfrm>
          <a:prstGeom prst="rect">
            <a:avLst/>
          </a:prstGeom>
        </p:spPr>
      </p:pic>
      <p:pic>
        <p:nvPicPr>
          <p:cNvPr id="7" name="Объект 3">
            <a:extLst>
              <a:ext uri="{FF2B5EF4-FFF2-40B4-BE49-F238E27FC236}">
                <a16:creationId xmlns:a16="http://schemas.microsoft.com/office/drawing/2014/main" id="{B71938CF-F233-0898-BF0E-E6EBBDDE8ABD}"/>
              </a:ext>
            </a:extLst>
          </p:cNvPr>
          <p:cNvPicPr>
            <a:picLocks noChangeAspect="1"/>
          </p:cNvPicPr>
          <p:nvPr/>
        </p:nvPicPr>
        <p:blipFill>
          <a:blip r:embed="rId8"/>
          <a:stretch>
            <a:fillRect/>
          </a:stretch>
        </p:blipFill>
        <p:spPr>
          <a:xfrm>
            <a:off x="2764983" y="3054590"/>
            <a:ext cx="3362905" cy="3478061"/>
          </a:xfrm>
          <a:prstGeom prst="rect">
            <a:avLst/>
          </a:prstGeom>
        </p:spPr>
      </p:pic>
      <p:sp>
        <p:nvSpPr>
          <p:cNvPr id="23" name="Footer Placeholder 22">
            <a:extLst>
              <a:ext uri="{FF2B5EF4-FFF2-40B4-BE49-F238E27FC236}">
                <a16:creationId xmlns:a16="http://schemas.microsoft.com/office/drawing/2014/main" id="{44BDA4DD-17C9-B3E9-CCC8-DE1954118B33}"/>
              </a:ext>
            </a:extLst>
          </p:cNvPr>
          <p:cNvSpPr>
            <a:spLocks noGrp="1"/>
          </p:cNvSpPr>
          <p:nvPr>
            <p:ph type="ftr" sz="quarter" idx="11"/>
          </p:nvPr>
        </p:nvSpPr>
        <p:spPr>
          <a:xfrm>
            <a:off x="4021725" y="6488903"/>
            <a:ext cx="4114800" cy="365125"/>
          </a:xfrm>
        </p:spPr>
        <p:txBody>
          <a:bodyPr/>
          <a:lstStyle/>
          <a:p>
            <a:r>
              <a:rPr lang="en-GB" dirty="0"/>
              <a:t>March 2024</a:t>
            </a:r>
            <a:endParaRPr lang="ru-RU" dirty="0"/>
          </a:p>
        </p:txBody>
      </p:sp>
      <p:sp>
        <p:nvSpPr>
          <p:cNvPr id="24" name="Slide Number Placeholder 23">
            <a:extLst>
              <a:ext uri="{FF2B5EF4-FFF2-40B4-BE49-F238E27FC236}">
                <a16:creationId xmlns:a16="http://schemas.microsoft.com/office/drawing/2014/main" id="{972AE75F-6939-EEDE-463D-411ECEA67C2B}"/>
              </a:ext>
            </a:extLst>
          </p:cNvPr>
          <p:cNvSpPr>
            <a:spLocks noGrp="1"/>
          </p:cNvSpPr>
          <p:nvPr>
            <p:ph type="sldNum" sz="quarter" idx="12"/>
          </p:nvPr>
        </p:nvSpPr>
        <p:spPr/>
        <p:txBody>
          <a:bodyPr/>
          <a:lstStyle/>
          <a:p>
            <a:fld id="{A55C00D6-B274-47D6-8B4A-FA559A184120}" type="slidenum">
              <a:rPr lang="ru-RU" smtClean="0"/>
              <a:t>4</a:t>
            </a:fld>
            <a:endParaRPr lang="ru-RU" dirty="0"/>
          </a:p>
        </p:txBody>
      </p:sp>
    </p:spTree>
    <p:extLst>
      <p:ext uri="{BB962C8B-B14F-4D97-AF65-F5344CB8AC3E}">
        <p14:creationId xmlns:p14="http://schemas.microsoft.com/office/powerpoint/2010/main" val="353452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0261F77E-714D-4DEC-A9AA-2D6E5F54CC0E}"/>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ru-RU" sz="2800" b="1" dirty="0">
                <a:solidFill>
                  <a:schemeClr val="bg1"/>
                </a:solidFill>
                <a:latin typeface="Times New Roman" panose="02020603050405020304" pitchFamily="18" charset="0"/>
                <a:cs typeface="Times New Roman" panose="02020603050405020304" pitchFamily="18" charset="0"/>
              </a:rPr>
              <a:t>CORD (Closed </a:t>
            </a:r>
            <a:r>
              <a:rPr lang="ru-RU" sz="2800" b="1" dirty="0" err="1">
                <a:solidFill>
                  <a:schemeClr val="bg1"/>
                </a:solidFill>
                <a:latin typeface="Times New Roman" panose="02020603050405020304" pitchFamily="18" charset="0"/>
                <a:cs typeface="Times New Roman" panose="02020603050405020304" pitchFamily="18" charset="0"/>
              </a:rPr>
              <a:t>ORbit</a:t>
            </a:r>
            <a:r>
              <a:rPr lang="ru-RU" sz="2800" b="1" dirty="0">
                <a:solidFill>
                  <a:schemeClr val="bg1"/>
                </a:solidFill>
                <a:latin typeface="Times New Roman" panose="02020603050405020304" pitchFamily="18" charset="0"/>
                <a:cs typeface="Times New Roman" panose="02020603050405020304" pitchFamily="18" charset="0"/>
              </a:rPr>
              <a:t> </a:t>
            </a:r>
            <a:r>
              <a:rPr lang="ru-RU" sz="2800" b="1" dirty="0" err="1">
                <a:solidFill>
                  <a:schemeClr val="bg1"/>
                </a:solidFill>
                <a:latin typeface="Times New Roman" panose="02020603050405020304" pitchFamily="18" charset="0"/>
                <a:cs typeface="Times New Roman" panose="02020603050405020304" pitchFamily="18" charset="0"/>
              </a:rPr>
              <a:t>Dynamics</a:t>
            </a:r>
            <a:r>
              <a:rPr lang="en-US" sz="2800" b="1" dirty="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0A86BDB-8B4A-6A92-73D5-E2C89871DD87}"/>
              </a:ext>
            </a:extLst>
          </p:cNvPr>
          <p:cNvSpPr txBox="1"/>
          <p:nvPr/>
        </p:nvSpPr>
        <p:spPr>
          <a:xfrm>
            <a:off x="545128" y="1603915"/>
            <a:ext cx="648290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n-US" sz="1800" b="0" i="0" u="none" strike="noStrike" kern="8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8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Analysis of the accelerating field provides information about the azimuthal extent of the cavities</a:t>
            </a:r>
            <a:r>
              <a:rPr lang="en-US" kern="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kern="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between maximum/minimum of electric field distribution) </a:t>
            </a:r>
            <a:endPar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19A38556-A8EB-A347-81A5-A6DAB99C4C2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March 2024</a:t>
            </a: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BBC46FC9-9239-F4A0-1836-C1EC9D1E88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5C00D6-B274-47D6-8B4A-FA559A184120}"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66AFD13-6D0A-990E-D9BB-DCD99C73EABA}"/>
              </a:ext>
            </a:extLst>
          </p:cNvPr>
          <p:cNvSpPr txBox="1"/>
          <p:nvPr/>
        </p:nvSpPr>
        <p:spPr>
          <a:xfrm>
            <a:off x="8420682" y="5419667"/>
            <a:ext cx="542341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Azimuthal extension of the cavity</a:t>
            </a:r>
          </a:p>
        </p:txBody>
      </p:sp>
      <p:pic>
        <p:nvPicPr>
          <p:cNvPr id="21" name="Объект 20">
            <a:extLst>
              <a:ext uri="{FF2B5EF4-FFF2-40B4-BE49-F238E27FC236}">
                <a16:creationId xmlns:a16="http://schemas.microsoft.com/office/drawing/2014/main" id="{ED4422E2-4D79-4695-8549-F726B0D7288C}"/>
              </a:ext>
            </a:extLst>
          </p:cNvPr>
          <p:cNvPicPr>
            <a:picLocks noGrp="1" noChangeAspect="1"/>
          </p:cNvPicPr>
          <p:nvPr>
            <p:ph idx="1"/>
          </p:nvPr>
        </p:nvPicPr>
        <p:blipFill rotWithShape="1">
          <a:blip r:embed="rId2"/>
          <a:srcRect l="29266" t="-3467" r="29283" b="3467"/>
          <a:stretch/>
        </p:blipFill>
        <p:spPr>
          <a:xfrm>
            <a:off x="545128" y="2579770"/>
            <a:ext cx="3023492" cy="3057157"/>
          </a:xfrm>
          <a:prstGeom prst="rect">
            <a:avLst/>
          </a:prstGeom>
        </p:spPr>
      </p:pic>
      <p:pic>
        <p:nvPicPr>
          <p:cNvPr id="8" name="Picture 7" descr="A diagram of a circular graph&#10;&#10;Description automatically generated">
            <a:extLst>
              <a:ext uri="{FF2B5EF4-FFF2-40B4-BE49-F238E27FC236}">
                <a16:creationId xmlns:a16="http://schemas.microsoft.com/office/drawing/2014/main" id="{01DE0924-A545-9F23-50F8-6374C06844CD}"/>
              </a:ext>
            </a:extLst>
          </p:cNvPr>
          <p:cNvPicPr>
            <a:picLocks noChangeAspect="1"/>
          </p:cNvPicPr>
          <p:nvPr/>
        </p:nvPicPr>
        <p:blipFill rotWithShape="1">
          <a:blip r:embed="rId3">
            <a:extLst>
              <a:ext uri="{28A0092B-C50C-407E-A947-70E740481C1C}">
                <a14:useLocalDpi xmlns:a14="http://schemas.microsoft.com/office/drawing/2010/main" val="0"/>
              </a:ext>
            </a:extLst>
          </a:blip>
          <a:srcRect l="19518" r="19386" b="5335"/>
          <a:stretch/>
        </p:blipFill>
        <p:spPr>
          <a:xfrm>
            <a:off x="3825434" y="2441193"/>
            <a:ext cx="4123555" cy="3411300"/>
          </a:xfrm>
          <a:prstGeom prst="rect">
            <a:avLst/>
          </a:prstGeom>
        </p:spPr>
      </p:pic>
      <p:pic>
        <p:nvPicPr>
          <p:cNvPr id="12" name="Объект 3">
            <a:extLst>
              <a:ext uri="{FF2B5EF4-FFF2-40B4-BE49-F238E27FC236}">
                <a16:creationId xmlns:a16="http://schemas.microsoft.com/office/drawing/2014/main" id="{BD967BF5-D245-41E4-2601-C3707F6E5CDD}"/>
              </a:ext>
            </a:extLst>
          </p:cNvPr>
          <p:cNvPicPr>
            <a:picLocks noChangeAspect="1"/>
          </p:cNvPicPr>
          <p:nvPr/>
        </p:nvPicPr>
        <p:blipFill rotWithShape="1">
          <a:blip r:embed="rId4"/>
          <a:srcRect l="8811" r="7409"/>
          <a:stretch/>
        </p:blipFill>
        <p:spPr>
          <a:xfrm>
            <a:off x="7702659" y="2553057"/>
            <a:ext cx="4347274" cy="2795578"/>
          </a:xfrm>
          <a:prstGeom prst="rect">
            <a:avLst/>
          </a:prstGeom>
        </p:spPr>
      </p:pic>
      <p:sp>
        <p:nvSpPr>
          <p:cNvPr id="16" name="TextBox 15">
            <a:extLst>
              <a:ext uri="{FF2B5EF4-FFF2-40B4-BE49-F238E27FC236}">
                <a16:creationId xmlns:a16="http://schemas.microsoft.com/office/drawing/2014/main" id="{536DFC6F-DB90-FE56-B7B5-A85324311630}"/>
              </a:ext>
            </a:extLst>
          </p:cNvPr>
          <p:cNvSpPr txBox="1"/>
          <p:nvPr/>
        </p:nvSpPr>
        <p:spPr>
          <a:xfrm>
            <a:off x="641211" y="5788999"/>
            <a:ext cx="275617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Electric field distribution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A7F3A7A-ACF8-E7E0-F485-AA9226160C09}"/>
              </a:ext>
            </a:extLst>
          </p:cNvPr>
          <p:cNvSpPr txBox="1"/>
          <p:nvPr/>
        </p:nvSpPr>
        <p:spPr>
          <a:xfrm>
            <a:off x="4038600" y="5731320"/>
            <a:ext cx="6923868"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Maximum/minimum of electric field distribution</a:t>
            </a:r>
            <a:endParaRPr lang="en-GB" dirty="0"/>
          </a:p>
        </p:txBody>
      </p:sp>
    </p:spTree>
    <p:extLst>
      <p:ext uri="{BB962C8B-B14F-4D97-AF65-F5344CB8AC3E}">
        <p14:creationId xmlns:p14="http://schemas.microsoft.com/office/powerpoint/2010/main" val="2276929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0261F77E-714D-4DEC-A9AA-2D6E5F54CC0E}"/>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ru-RU" sz="2800" b="1" dirty="0">
                <a:solidFill>
                  <a:schemeClr val="bg1"/>
                </a:solidFill>
                <a:latin typeface="Times New Roman" panose="02020603050405020304" pitchFamily="18" charset="0"/>
                <a:cs typeface="Times New Roman" panose="02020603050405020304" pitchFamily="18" charset="0"/>
              </a:rPr>
              <a:t>CORD (Closed </a:t>
            </a:r>
            <a:r>
              <a:rPr lang="ru-RU" sz="2800" b="1" dirty="0" err="1">
                <a:solidFill>
                  <a:schemeClr val="bg1"/>
                </a:solidFill>
                <a:latin typeface="Times New Roman" panose="02020603050405020304" pitchFamily="18" charset="0"/>
                <a:cs typeface="Times New Roman" panose="02020603050405020304" pitchFamily="18" charset="0"/>
              </a:rPr>
              <a:t>ORbit</a:t>
            </a:r>
            <a:r>
              <a:rPr lang="ru-RU" sz="2800" b="1" dirty="0">
                <a:solidFill>
                  <a:schemeClr val="bg1"/>
                </a:solidFill>
                <a:latin typeface="Times New Roman" panose="02020603050405020304" pitchFamily="18" charset="0"/>
                <a:cs typeface="Times New Roman" panose="02020603050405020304" pitchFamily="18" charset="0"/>
              </a:rPr>
              <a:t> </a:t>
            </a:r>
            <a:r>
              <a:rPr lang="ru-RU" sz="2800" b="1" dirty="0" err="1">
                <a:solidFill>
                  <a:schemeClr val="bg1"/>
                </a:solidFill>
                <a:latin typeface="Times New Roman" panose="02020603050405020304" pitchFamily="18" charset="0"/>
                <a:cs typeface="Times New Roman" panose="02020603050405020304" pitchFamily="18" charset="0"/>
              </a:rPr>
              <a:t>Dynamics</a:t>
            </a:r>
            <a:r>
              <a:rPr lang="en-US" sz="2800" b="1" dirty="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4" name="Focusing element inside sector">
            <a:extLst>
              <a:ext uri="{FF2B5EF4-FFF2-40B4-BE49-F238E27FC236}">
                <a16:creationId xmlns:a16="http://schemas.microsoft.com/office/drawing/2014/main" id="{123B05BD-2AC6-A1EB-1381-3778E0CC789D}"/>
              </a:ext>
            </a:extLst>
          </p:cNvPr>
          <p:cNvSpPr txBox="1"/>
          <p:nvPr/>
        </p:nvSpPr>
        <p:spPr>
          <a:xfrm>
            <a:off x="1616571" y="7534795"/>
            <a:ext cx="8376232"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Variation in the kinetic energies of the particles at R=10 cm.</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0A86BDB-8B4A-6A92-73D5-E2C89871DD87}"/>
              </a:ext>
            </a:extLst>
          </p:cNvPr>
          <p:cNvSpPr txBox="1"/>
          <p:nvPr/>
        </p:nvSpPr>
        <p:spPr>
          <a:xfrm>
            <a:off x="545128" y="1603915"/>
            <a:ext cx="648290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1.</a:t>
            </a:r>
            <a:r>
              <a:rPr lang="en-US" sz="1800" kern="800" dirty="0">
                <a:effectLst/>
                <a:latin typeface="Times New Roman" panose="02020603050405020304" pitchFamily="18" charset="0"/>
                <a:ea typeface="Times New Roman" panose="02020603050405020304" pitchFamily="18" charset="0"/>
              </a:rPr>
              <a:t> Analysis of the accelerating field provides information about the distribution of the accelerating voltage along the radius, the maximum energy gain per turn. </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Рисунок 4">
            <a:extLst>
              <a:ext uri="{FF2B5EF4-FFF2-40B4-BE49-F238E27FC236}">
                <a16:creationId xmlns:a16="http://schemas.microsoft.com/office/drawing/2014/main" id="{5D89F951-D3FE-21BA-C006-EC7B9E7E44E7}"/>
              </a:ext>
            </a:extLst>
          </p:cNvPr>
          <p:cNvPicPr>
            <a:picLocks noChangeAspect="1"/>
          </p:cNvPicPr>
          <p:nvPr/>
        </p:nvPicPr>
        <p:blipFill rotWithShape="1">
          <a:blip r:embed="rId2"/>
          <a:srcRect l="7066" r="7374" b="1710"/>
          <a:stretch/>
        </p:blipFill>
        <p:spPr>
          <a:xfrm>
            <a:off x="7139735" y="1539558"/>
            <a:ext cx="4379331" cy="2782393"/>
          </a:xfrm>
          <a:prstGeom prst="rect">
            <a:avLst/>
          </a:prstGeom>
        </p:spPr>
      </p:pic>
      <p:pic>
        <p:nvPicPr>
          <p:cNvPr id="18" name="Объект 3">
            <a:extLst>
              <a:ext uri="{FF2B5EF4-FFF2-40B4-BE49-F238E27FC236}">
                <a16:creationId xmlns:a16="http://schemas.microsoft.com/office/drawing/2014/main" id="{89C9AEF2-00D7-8CF5-C8EE-81762671CA2F}"/>
              </a:ext>
            </a:extLst>
          </p:cNvPr>
          <p:cNvPicPr>
            <a:picLocks noChangeAspect="1"/>
          </p:cNvPicPr>
          <p:nvPr/>
        </p:nvPicPr>
        <p:blipFill rotWithShape="1">
          <a:blip r:embed="rId3"/>
          <a:srcRect l="6101" r="7041"/>
          <a:stretch/>
        </p:blipFill>
        <p:spPr>
          <a:xfrm>
            <a:off x="7139737" y="4174336"/>
            <a:ext cx="4455236" cy="2763476"/>
          </a:xfrm>
          <a:prstGeom prst="rect">
            <a:avLst/>
          </a:prstGeom>
        </p:spPr>
      </p:pic>
      <p:sp>
        <p:nvSpPr>
          <p:cNvPr id="3" name="Footer Placeholder 2">
            <a:extLst>
              <a:ext uri="{FF2B5EF4-FFF2-40B4-BE49-F238E27FC236}">
                <a16:creationId xmlns:a16="http://schemas.microsoft.com/office/drawing/2014/main" id="{19A38556-A8EB-A347-81A5-A6DAB99C4C27}"/>
              </a:ext>
            </a:extLst>
          </p:cNvPr>
          <p:cNvSpPr>
            <a:spLocks noGrp="1"/>
          </p:cNvSpPr>
          <p:nvPr>
            <p:ph type="ftr" sz="quarter" idx="11"/>
          </p:nvPr>
        </p:nvSpPr>
        <p:spPr/>
        <p:txBody>
          <a:bodyPr/>
          <a:lstStyle/>
          <a:p>
            <a:r>
              <a:rPr lang="en-GB"/>
              <a:t>March 2024</a:t>
            </a:r>
            <a:endParaRPr lang="ru-RU"/>
          </a:p>
        </p:txBody>
      </p:sp>
      <p:sp>
        <p:nvSpPr>
          <p:cNvPr id="5" name="Slide Number Placeholder 4">
            <a:extLst>
              <a:ext uri="{FF2B5EF4-FFF2-40B4-BE49-F238E27FC236}">
                <a16:creationId xmlns:a16="http://schemas.microsoft.com/office/drawing/2014/main" id="{BBC46FC9-9239-F4A0-1836-C1EC9D1E885E}"/>
              </a:ext>
            </a:extLst>
          </p:cNvPr>
          <p:cNvSpPr>
            <a:spLocks noGrp="1"/>
          </p:cNvSpPr>
          <p:nvPr>
            <p:ph type="sldNum" sz="quarter" idx="12"/>
          </p:nvPr>
        </p:nvSpPr>
        <p:spPr/>
        <p:txBody>
          <a:bodyPr/>
          <a:lstStyle/>
          <a:p>
            <a:fld id="{A55C00D6-B274-47D6-8B4A-FA559A184120}" type="slidenum">
              <a:rPr lang="ru-RU" smtClean="0"/>
              <a:t>6</a:t>
            </a:fld>
            <a:endParaRPr lang="ru-RU"/>
          </a:p>
        </p:txBody>
      </p:sp>
      <p:sp>
        <p:nvSpPr>
          <p:cNvPr id="16" name="TextBox 15">
            <a:extLst>
              <a:ext uri="{FF2B5EF4-FFF2-40B4-BE49-F238E27FC236}">
                <a16:creationId xmlns:a16="http://schemas.microsoft.com/office/drawing/2014/main" id="{1C96FF7B-6185-44BA-A264-5ED89DC17859}"/>
              </a:ext>
            </a:extLst>
          </p:cNvPr>
          <p:cNvSpPr txBox="1"/>
          <p:nvPr/>
        </p:nvSpPr>
        <p:spPr>
          <a:xfrm>
            <a:off x="399343" y="5311856"/>
            <a:ext cx="6364114" cy="1754326"/>
          </a:xfrm>
          <a:prstGeom prst="rect">
            <a:avLst/>
          </a:prstGeom>
          <a:noFill/>
        </p:spPr>
        <p:txBody>
          <a:bodyPr wrap="square">
            <a:spAutoFit/>
          </a:bodyPr>
          <a:lstStyle/>
          <a:p>
            <a:r>
              <a:rPr lang="en-GB" b="0" i="0" dirty="0">
                <a:effectLst/>
                <a:latin typeface="Times New Roman" panose="02020603050405020304" pitchFamily="18" charset="0"/>
                <a:cs typeface="Times New Roman" panose="02020603050405020304" pitchFamily="18" charset="0"/>
              </a:rPr>
              <a:t>The voltage across the accelerating </a:t>
            </a:r>
            <a:r>
              <a:rPr lang="en-GB" i="0" dirty="0">
                <a:effectLst/>
                <a:latin typeface="Times New Roman" panose="02020603050405020304" pitchFamily="18" charset="0"/>
                <a:cs typeface="Times New Roman" panose="02020603050405020304" pitchFamily="18" charset="0"/>
              </a:rPr>
              <a:t>gaps is </a:t>
            </a:r>
            <a:r>
              <a:rPr lang="en-GB" b="0" i="0" dirty="0">
                <a:effectLst/>
                <a:latin typeface="Times New Roman" panose="02020603050405020304" pitchFamily="18" charset="0"/>
                <a:cs typeface="Times New Roman" panose="02020603050405020304" pitchFamily="18" charset="0"/>
              </a:rPr>
              <a:t>the integral of the electric field intensity vector along the circle arc from the middle of the cavity to the middle of the sector in the median plane (red lines)</a:t>
            </a:r>
          </a:p>
          <a:p>
            <a:br>
              <a:rPr lang="en-GB" b="0" i="0" dirty="0">
                <a:solidFill>
                  <a:srgbClr val="202124"/>
                </a:solidFill>
                <a:effectLst/>
                <a:latin typeface="arial" panose="020B0604020202020204" pitchFamily="34" charset="0"/>
              </a:rPr>
            </a:br>
            <a:endParaRPr lang="en-US" dirty="0"/>
          </a:p>
        </p:txBody>
      </p:sp>
      <p:grpSp>
        <p:nvGrpSpPr>
          <p:cNvPr id="28" name="Group 27">
            <a:extLst>
              <a:ext uri="{FF2B5EF4-FFF2-40B4-BE49-F238E27FC236}">
                <a16:creationId xmlns:a16="http://schemas.microsoft.com/office/drawing/2014/main" id="{CB562D5E-6496-C4C9-1B7E-B694084B8A5D}"/>
              </a:ext>
            </a:extLst>
          </p:cNvPr>
          <p:cNvGrpSpPr/>
          <p:nvPr/>
        </p:nvGrpSpPr>
        <p:grpSpPr>
          <a:xfrm>
            <a:off x="838200" y="2631701"/>
            <a:ext cx="3538334" cy="4370208"/>
            <a:chOff x="1628119" y="582802"/>
            <a:chExt cx="3538334" cy="4370208"/>
          </a:xfrm>
        </p:grpSpPr>
        <p:pic>
          <p:nvPicPr>
            <p:cNvPr id="21" name="Picture 20" descr="A circular design with green and white dots&#10;&#10;Description automatically generated">
              <a:extLst>
                <a:ext uri="{FF2B5EF4-FFF2-40B4-BE49-F238E27FC236}">
                  <a16:creationId xmlns:a16="http://schemas.microsoft.com/office/drawing/2014/main" id="{067BB86C-DD63-5253-A558-F08D565A40CF}"/>
                </a:ext>
              </a:extLst>
            </p:cNvPr>
            <p:cNvPicPr>
              <a:picLocks noChangeAspect="1"/>
            </p:cNvPicPr>
            <p:nvPr/>
          </p:nvPicPr>
          <p:blipFill rotWithShape="1">
            <a:blip r:embed="rId4">
              <a:extLst>
                <a:ext uri="{28A0092B-C50C-407E-A947-70E740481C1C}">
                  <a14:useLocalDpi xmlns:a14="http://schemas.microsoft.com/office/drawing/2010/main" val="0"/>
                </a:ext>
              </a:extLst>
            </a:blip>
            <a:srcRect l="33065" r="38850" b="49594"/>
            <a:stretch/>
          </p:blipFill>
          <p:spPr>
            <a:xfrm>
              <a:off x="1628119" y="582802"/>
              <a:ext cx="3424145" cy="2571104"/>
            </a:xfrm>
            <a:prstGeom prst="rect">
              <a:avLst/>
            </a:prstGeom>
          </p:spPr>
        </p:pic>
        <p:sp>
          <p:nvSpPr>
            <p:cNvPr id="24" name="Arc 23">
              <a:extLst>
                <a:ext uri="{FF2B5EF4-FFF2-40B4-BE49-F238E27FC236}">
                  <a16:creationId xmlns:a16="http://schemas.microsoft.com/office/drawing/2014/main" id="{76250E87-B00F-B480-3292-0E1FBC624F4E}"/>
                </a:ext>
              </a:extLst>
            </p:cNvPr>
            <p:cNvSpPr/>
            <p:nvPr/>
          </p:nvSpPr>
          <p:spPr>
            <a:xfrm rot="19345333">
              <a:off x="2498362" y="2092758"/>
              <a:ext cx="2249414" cy="2226966"/>
            </a:xfrm>
            <a:prstGeom prst="arc">
              <a:avLst>
                <a:gd name="adj1" fmla="val 18434967"/>
                <a:gd name="adj2" fmla="val 20773144"/>
              </a:avLst>
            </a:prstGeom>
            <a:ln>
              <a:solidFill>
                <a:srgbClr val="C0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26" name="Arc 25">
              <a:extLst>
                <a:ext uri="{FF2B5EF4-FFF2-40B4-BE49-F238E27FC236}">
                  <a16:creationId xmlns:a16="http://schemas.microsoft.com/office/drawing/2014/main" id="{7E441862-378B-A8D3-FB62-7497670623E0}"/>
                </a:ext>
              </a:extLst>
            </p:cNvPr>
            <p:cNvSpPr/>
            <p:nvPr/>
          </p:nvSpPr>
          <p:spPr>
            <a:xfrm rot="19570255">
              <a:off x="2295288" y="1925433"/>
              <a:ext cx="2602056" cy="2622021"/>
            </a:xfrm>
            <a:prstGeom prst="arc">
              <a:avLst>
                <a:gd name="adj1" fmla="val 17900781"/>
                <a:gd name="adj2" fmla="val 20386588"/>
              </a:avLst>
            </a:prstGeom>
            <a:ln>
              <a:solidFill>
                <a:srgbClr val="C0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27" name="Arc 26">
              <a:extLst>
                <a:ext uri="{FF2B5EF4-FFF2-40B4-BE49-F238E27FC236}">
                  <a16:creationId xmlns:a16="http://schemas.microsoft.com/office/drawing/2014/main" id="{D414F9E1-7028-E4BA-5AFD-FE0B15F89E6D}"/>
                </a:ext>
              </a:extLst>
            </p:cNvPr>
            <p:cNvSpPr/>
            <p:nvPr/>
          </p:nvSpPr>
          <p:spPr>
            <a:xfrm rot="18993571">
              <a:off x="1968685" y="1626671"/>
              <a:ext cx="3197768" cy="3326339"/>
            </a:xfrm>
            <a:prstGeom prst="arc">
              <a:avLst>
                <a:gd name="adj1" fmla="val 18210495"/>
                <a:gd name="adj2" fmla="val 20841816"/>
              </a:avLst>
            </a:prstGeom>
            <a:ln>
              <a:solidFill>
                <a:srgbClr val="C0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2611360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8D950F6B-414B-4A57-AEF7-54C211A4C2B9}"/>
              </a:ext>
            </a:extLst>
          </p:cNvPr>
          <p:cNvSpPr>
            <a:spLocks noGrp="1"/>
          </p:cNvSpPr>
          <p:nvPr>
            <p:ph type="title"/>
          </p:nvPr>
        </p:nvSpPr>
        <p:spPr>
          <a:xfrm>
            <a:off x="699714" y="353160"/>
            <a:ext cx="8700318" cy="898581"/>
          </a:xfrm>
        </p:spPr>
        <p:txBody>
          <a:bodyPr vert="horz" lIns="91440" tIns="45720" rIns="91440" bIns="45720" rtlCol="0" anchor="ctr">
            <a:noAutofit/>
          </a:bodyPr>
          <a:lstStyle/>
          <a:p>
            <a:r>
              <a:rPr lang="ru-RU" sz="3200" b="1" dirty="0">
                <a:solidFill>
                  <a:schemeClr val="bg1"/>
                </a:solidFill>
              </a:rPr>
              <a:t>CORD (Closed ORbit Dynamics)</a:t>
            </a:r>
            <a:br>
              <a:rPr lang="ru-RU" sz="3200" dirty="0">
                <a:solidFill>
                  <a:srgbClr val="FFFFFF"/>
                </a:solidFill>
              </a:rPr>
            </a:br>
            <a:endParaRPr lang="en-US" sz="3200" dirty="0">
              <a:solidFill>
                <a:srgbClr val="FFFFFF"/>
              </a:solidFill>
            </a:endParaRPr>
          </a:p>
        </p:txBody>
      </p:sp>
      <p:pic>
        <p:nvPicPr>
          <p:cNvPr id="7" name="Объект 5">
            <a:extLst>
              <a:ext uri="{FF2B5EF4-FFF2-40B4-BE49-F238E27FC236}">
                <a16:creationId xmlns:a16="http://schemas.microsoft.com/office/drawing/2014/main" id="{694D9600-EC91-C50B-37A9-B6FF18B6B288}"/>
              </a:ext>
            </a:extLst>
          </p:cNvPr>
          <p:cNvPicPr>
            <a:picLocks noGrp="1" noChangeAspect="1"/>
          </p:cNvPicPr>
          <p:nvPr>
            <p:ph idx="1"/>
          </p:nvPr>
        </p:nvPicPr>
        <p:blipFill rotWithShape="1">
          <a:blip r:embed="rId2"/>
          <a:srcRect l="8584" t="3137" r="4265" b="657"/>
          <a:stretch/>
        </p:blipFill>
        <p:spPr>
          <a:xfrm>
            <a:off x="830213" y="4326050"/>
            <a:ext cx="4252993" cy="2555642"/>
          </a:xfrm>
          <a:prstGeom prst="rect">
            <a:avLst/>
          </a:prstGeom>
        </p:spPr>
      </p:pic>
      <p:pic>
        <p:nvPicPr>
          <p:cNvPr id="5" name="Рисунок 4">
            <a:extLst>
              <a:ext uri="{FF2B5EF4-FFF2-40B4-BE49-F238E27FC236}">
                <a16:creationId xmlns:a16="http://schemas.microsoft.com/office/drawing/2014/main" id="{D94758AF-CB32-428A-B043-3604E0887D18}"/>
              </a:ext>
            </a:extLst>
          </p:cNvPr>
          <p:cNvPicPr>
            <a:picLocks noChangeAspect="1"/>
          </p:cNvPicPr>
          <p:nvPr/>
        </p:nvPicPr>
        <p:blipFill rotWithShape="1">
          <a:blip r:embed="rId3"/>
          <a:srcRect l="5303" t="3768" r="6953" b="3963"/>
          <a:stretch/>
        </p:blipFill>
        <p:spPr>
          <a:xfrm>
            <a:off x="6955191" y="2088292"/>
            <a:ext cx="4101653" cy="4722502"/>
          </a:xfrm>
          <a:prstGeom prst="rect">
            <a:avLst/>
          </a:prstGeom>
        </p:spPr>
      </p:pic>
      <p:pic>
        <p:nvPicPr>
          <p:cNvPr id="4" name="Объект 3">
            <a:extLst>
              <a:ext uri="{FF2B5EF4-FFF2-40B4-BE49-F238E27FC236}">
                <a16:creationId xmlns:a16="http://schemas.microsoft.com/office/drawing/2014/main" id="{EC28E7F0-DC00-2812-010B-0B77CCF640A6}"/>
              </a:ext>
            </a:extLst>
          </p:cNvPr>
          <p:cNvPicPr>
            <a:picLocks noChangeAspect="1"/>
          </p:cNvPicPr>
          <p:nvPr/>
        </p:nvPicPr>
        <p:blipFill rotWithShape="1">
          <a:blip r:embed="rId4"/>
          <a:srcRect l="7835" r="8126"/>
          <a:stretch/>
        </p:blipFill>
        <p:spPr>
          <a:xfrm>
            <a:off x="615665" y="2113599"/>
            <a:ext cx="4196631" cy="1972784"/>
          </a:xfrm>
          <a:prstGeom prst="rect">
            <a:avLst/>
          </a:prstGeom>
        </p:spPr>
      </p:pic>
      <p:sp>
        <p:nvSpPr>
          <p:cNvPr id="3" name="Footer Placeholder 2">
            <a:extLst>
              <a:ext uri="{FF2B5EF4-FFF2-40B4-BE49-F238E27FC236}">
                <a16:creationId xmlns:a16="http://schemas.microsoft.com/office/drawing/2014/main" id="{0411349D-9CF2-38CA-4861-77A36E9066C3}"/>
              </a:ext>
            </a:extLst>
          </p:cNvPr>
          <p:cNvSpPr>
            <a:spLocks noGrp="1"/>
          </p:cNvSpPr>
          <p:nvPr>
            <p:ph type="ftr" sz="quarter" idx="11"/>
          </p:nvPr>
        </p:nvSpPr>
        <p:spPr/>
        <p:txBody>
          <a:bodyPr/>
          <a:lstStyle/>
          <a:p>
            <a:r>
              <a:rPr lang="en-GB"/>
              <a:t>March 2024</a:t>
            </a:r>
            <a:endParaRPr lang="ru-RU" dirty="0"/>
          </a:p>
        </p:txBody>
      </p:sp>
      <p:sp>
        <p:nvSpPr>
          <p:cNvPr id="6" name="Slide Number Placeholder 5">
            <a:extLst>
              <a:ext uri="{FF2B5EF4-FFF2-40B4-BE49-F238E27FC236}">
                <a16:creationId xmlns:a16="http://schemas.microsoft.com/office/drawing/2014/main" id="{CEF4E3C8-E9B9-D0FA-A199-73FED3DEC359}"/>
              </a:ext>
            </a:extLst>
          </p:cNvPr>
          <p:cNvSpPr>
            <a:spLocks noGrp="1"/>
          </p:cNvSpPr>
          <p:nvPr>
            <p:ph type="sldNum" sz="quarter" idx="12"/>
          </p:nvPr>
        </p:nvSpPr>
        <p:spPr/>
        <p:txBody>
          <a:bodyPr/>
          <a:lstStyle/>
          <a:p>
            <a:fld id="{A55C00D6-B274-47D6-8B4A-FA559A184120}" type="slidenum">
              <a:rPr lang="ru-RU" smtClean="0"/>
              <a:t>7</a:t>
            </a:fld>
            <a:endParaRPr lang="ru-RU" dirty="0"/>
          </a:p>
        </p:txBody>
      </p:sp>
      <p:sp>
        <p:nvSpPr>
          <p:cNvPr id="8" name="Прямоугольник 7">
            <a:extLst>
              <a:ext uri="{FF2B5EF4-FFF2-40B4-BE49-F238E27FC236}">
                <a16:creationId xmlns:a16="http://schemas.microsoft.com/office/drawing/2014/main" id="{389CA09D-9EAA-4194-9CF1-85A1C80F2AA0}"/>
              </a:ext>
            </a:extLst>
          </p:cNvPr>
          <p:cNvSpPr/>
          <p:nvPr/>
        </p:nvSpPr>
        <p:spPr>
          <a:xfrm>
            <a:off x="565688" y="1623831"/>
            <a:ext cx="10624582" cy="646331"/>
          </a:xfrm>
          <a:prstGeom prst="rect">
            <a:avLst/>
          </a:prstGeom>
        </p:spPr>
        <p:txBody>
          <a:bodyPr wrap="square">
            <a:spAutoFit/>
          </a:bodyPr>
          <a:lstStyle/>
          <a:p>
            <a:r>
              <a:rPr lang="en-US" dirty="0"/>
              <a:t>Code calculates the orbital step and the number of turns along the radius, and calculates the phase motion of the central particle by iterative procedure </a:t>
            </a:r>
            <a:endParaRPr lang="ru-RU" dirty="0"/>
          </a:p>
        </p:txBody>
      </p:sp>
      <p:sp>
        <p:nvSpPr>
          <p:cNvPr id="10" name="TextBox 9">
            <a:extLst>
              <a:ext uri="{FF2B5EF4-FFF2-40B4-BE49-F238E27FC236}">
                <a16:creationId xmlns:a16="http://schemas.microsoft.com/office/drawing/2014/main" id="{0145C5E1-EC81-3512-ED12-45CB6652A412}"/>
              </a:ext>
            </a:extLst>
          </p:cNvPr>
          <p:cNvSpPr txBox="1"/>
          <p:nvPr/>
        </p:nvSpPr>
        <p:spPr>
          <a:xfrm>
            <a:off x="4862273" y="2363642"/>
            <a:ext cx="2362104" cy="1477328"/>
          </a:xfrm>
          <a:prstGeom prst="rect">
            <a:avLst/>
          </a:prstGeom>
          <a:noFill/>
        </p:spPr>
        <p:txBody>
          <a:bodyPr wrap="square">
            <a:spAutoFit/>
          </a:bodyPr>
          <a:lstStyle/>
          <a:p>
            <a:r>
              <a:rPr lang="en-US" dirty="0"/>
              <a:t>phase motion of the </a:t>
            </a:r>
          </a:p>
          <a:p>
            <a:endParaRPr lang="en-US" dirty="0"/>
          </a:p>
          <a:p>
            <a:r>
              <a:rPr lang="en-US" dirty="0"/>
              <a:t>      beam (tracking) </a:t>
            </a:r>
          </a:p>
          <a:p>
            <a:endParaRPr lang="en-US" dirty="0"/>
          </a:p>
          <a:p>
            <a:r>
              <a:rPr lang="en-US" dirty="0"/>
              <a:t>central particle (CORD)</a:t>
            </a:r>
            <a:endParaRPr lang="en-GB" dirty="0"/>
          </a:p>
        </p:txBody>
      </p:sp>
      <p:sp>
        <p:nvSpPr>
          <p:cNvPr id="15" name="Arrow: Right 14">
            <a:extLst>
              <a:ext uri="{FF2B5EF4-FFF2-40B4-BE49-F238E27FC236}">
                <a16:creationId xmlns:a16="http://schemas.microsoft.com/office/drawing/2014/main" id="{36CD7EFD-056A-0B71-83BB-3FAA3D09530E}"/>
              </a:ext>
            </a:extLst>
          </p:cNvPr>
          <p:cNvSpPr/>
          <p:nvPr/>
        </p:nvSpPr>
        <p:spPr>
          <a:xfrm rot="9928369">
            <a:off x="4595247" y="3131702"/>
            <a:ext cx="565689"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Right 16">
            <a:extLst>
              <a:ext uri="{FF2B5EF4-FFF2-40B4-BE49-F238E27FC236}">
                <a16:creationId xmlns:a16="http://schemas.microsoft.com/office/drawing/2014/main" id="{65C5FF36-171C-8B22-9718-9772D525E095}"/>
              </a:ext>
            </a:extLst>
          </p:cNvPr>
          <p:cNvSpPr/>
          <p:nvPr/>
        </p:nvSpPr>
        <p:spPr>
          <a:xfrm rot="20534317">
            <a:off x="7135241" y="3473716"/>
            <a:ext cx="565689"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Right 18">
            <a:extLst>
              <a:ext uri="{FF2B5EF4-FFF2-40B4-BE49-F238E27FC236}">
                <a16:creationId xmlns:a16="http://schemas.microsoft.com/office/drawing/2014/main" id="{7475BE36-5AF4-EC70-450D-10CE74F3699C}"/>
              </a:ext>
            </a:extLst>
          </p:cNvPr>
          <p:cNvSpPr/>
          <p:nvPr/>
        </p:nvSpPr>
        <p:spPr>
          <a:xfrm rot="3300226" flipV="1">
            <a:off x="6786995" y="4172062"/>
            <a:ext cx="925751"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3772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0261F77E-714D-4DEC-A9AA-2D6E5F54CC0E}"/>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2800" dirty="0">
                <a:solidFill>
                  <a:srgbClr val="FFFFFF"/>
                </a:solidFill>
              </a:rPr>
              <a:t>Central region optimization </a:t>
            </a:r>
          </a:p>
        </p:txBody>
      </p:sp>
      <p:pic>
        <p:nvPicPr>
          <p:cNvPr id="3" name="Picture 2">
            <a:extLst>
              <a:ext uri="{FF2B5EF4-FFF2-40B4-BE49-F238E27FC236}">
                <a16:creationId xmlns:a16="http://schemas.microsoft.com/office/drawing/2014/main" id="{DAAC7C28-A433-B695-B5AC-3E41A129A6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714" y="1982057"/>
            <a:ext cx="2295280" cy="2033999"/>
          </a:xfrm>
          <a:prstGeom prst="rect">
            <a:avLst/>
          </a:prstGeom>
        </p:spPr>
      </p:pic>
      <p:pic>
        <p:nvPicPr>
          <p:cNvPr id="6" name="Picture 2">
            <a:extLst>
              <a:ext uri="{FF2B5EF4-FFF2-40B4-BE49-F238E27FC236}">
                <a16:creationId xmlns:a16="http://schemas.microsoft.com/office/drawing/2014/main" id="{CDB05865-3BA6-9E6A-23F3-C9FF1C627F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241" r="3436" b="7848"/>
          <a:stretch/>
        </p:blipFill>
        <p:spPr>
          <a:xfrm>
            <a:off x="396623" y="4614567"/>
            <a:ext cx="2901462" cy="1586438"/>
          </a:xfrm>
          <a:prstGeom prst="rect">
            <a:avLst/>
          </a:prstGeom>
        </p:spPr>
      </p:pic>
      <p:sp>
        <p:nvSpPr>
          <p:cNvPr id="12" name="TextBox 11">
            <a:extLst>
              <a:ext uri="{FF2B5EF4-FFF2-40B4-BE49-F238E27FC236}">
                <a16:creationId xmlns:a16="http://schemas.microsoft.com/office/drawing/2014/main" id="{AB1ECC34-41E8-09F8-69BF-178E4B78AE51}"/>
              </a:ext>
            </a:extLst>
          </p:cNvPr>
          <p:cNvSpPr txBox="1"/>
          <p:nvPr/>
        </p:nvSpPr>
        <p:spPr>
          <a:xfrm>
            <a:off x="3275189" y="5186799"/>
            <a:ext cx="8520188" cy="954107"/>
          </a:xfrm>
          <a:prstGeom prst="rect">
            <a:avLst/>
          </a:prstGeom>
          <a:noFill/>
        </p:spPr>
        <p:txBody>
          <a:bodyPr wrap="square">
            <a:spAutoFit/>
          </a:bodyPr>
          <a:lstStyle/>
          <a:p>
            <a:r>
              <a:rPr lang="ru-RU" sz="1400" dirty="0"/>
              <a:t>To ensure vertical focusing, we create a bump (radial gradient) of the magnetic field (</a:t>
            </a:r>
            <a:r>
              <a:rPr lang="en-US" sz="1400" dirty="0"/>
              <a:t>6</a:t>
            </a:r>
            <a:r>
              <a:rPr lang="ru-RU" sz="1400" dirty="0"/>
              <a:t>0-100 Gauss). </a:t>
            </a:r>
            <a:endParaRPr lang="en-US" sz="1400" dirty="0"/>
          </a:p>
          <a:p>
            <a:r>
              <a:rPr lang="ru-RU" sz="1400" dirty="0"/>
              <a:t>Magnetic focusing prompted by the decreasing magnetic field begins after a radius R = </a:t>
            </a:r>
            <a:r>
              <a:rPr lang="en-US" sz="1400" dirty="0"/>
              <a:t>4</a:t>
            </a:r>
            <a:r>
              <a:rPr lang="ru-RU" sz="1400" dirty="0"/>
              <a:t>0 mm</a:t>
            </a:r>
          </a:p>
          <a:p>
            <a:r>
              <a:rPr lang="ru-RU" sz="1400" dirty="0"/>
              <a:t>For R&lt; </a:t>
            </a:r>
            <a:r>
              <a:rPr lang="en-US" sz="1400" dirty="0"/>
              <a:t>4</a:t>
            </a:r>
            <a:r>
              <a:rPr lang="ru-RU" sz="1400" dirty="0"/>
              <a:t>0 mm the accelerating electric field provides vertical focusing of lagging particles. </a:t>
            </a:r>
            <a:endParaRPr lang="en-US" sz="1400" dirty="0"/>
          </a:p>
          <a:p>
            <a:endParaRPr lang="ru-RU" sz="1400" dirty="0"/>
          </a:p>
        </p:txBody>
      </p:sp>
      <p:sp>
        <p:nvSpPr>
          <p:cNvPr id="16" name="TextBox 15">
            <a:extLst>
              <a:ext uri="{FF2B5EF4-FFF2-40B4-BE49-F238E27FC236}">
                <a16:creationId xmlns:a16="http://schemas.microsoft.com/office/drawing/2014/main" id="{5FA5448D-CDCF-DCDC-370B-56B8FD386422}"/>
              </a:ext>
            </a:extLst>
          </p:cNvPr>
          <p:cNvSpPr txBox="1"/>
          <p:nvPr/>
        </p:nvSpPr>
        <p:spPr>
          <a:xfrm>
            <a:off x="4742982" y="4348085"/>
            <a:ext cx="3062743" cy="584775"/>
          </a:xfrm>
          <a:prstGeom prst="rect">
            <a:avLst/>
          </a:prstGeom>
          <a:noFill/>
        </p:spPr>
        <p:txBody>
          <a:bodyPr wrap="square">
            <a:spAutoFit/>
          </a:bodyPr>
          <a:lstStyle/>
          <a:p>
            <a:r>
              <a:rPr lang="en-US" sz="1600" dirty="0"/>
              <a:t>Average magnetic field along the radius (top) </a:t>
            </a:r>
            <a:r>
              <a:rPr lang="ru-RU" sz="1600" dirty="0"/>
              <a:t>60-90 Гс</a:t>
            </a:r>
            <a:endParaRPr lang="en-GB" sz="1600" dirty="0"/>
          </a:p>
        </p:txBody>
      </p:sp>
      <p:sp>
        <p:nvSpPr>
          <p:cNvPr id="19" name="TextBox 18">
            <a:extLst>
              <a:ext uri="{FF2B5EF4-FFF2-40B4-BE49-F238E27FC236}">
                <a16:creationId xmlns:a16="http://schemas.microsoft.com/office/drawing/2014/main" id="{262FA662-C8A8-9B0E-55B2-04E979068ABC}"/>
              </a:ext>
            </a:extLst>
          </p:cNvPr>
          <p:cNvSpPr txBox="1"/>
          <p:nvPr/>
        </p:nvSpPr>
        <p:spPr>
          <a:xfrm>
            <a:off x="8024585" y="4157369"/>
            <a:ext cx="3864620" cy="954107"/>
          </a:xfrm>
          <a:prstGeom prst="rect">
            <a:avLst/>
          </a:prstGeom>
          <a:noFill/>
        </p:spPr>
        <p:txBody>
          <a:bodyPr wrap="square">
            <a:spAutoFit/>
          </a:bodyPr>
          <a:lstStyle/>
          <a:p>
            <a:r>
              <a:rPr lang="en-US" sz="1400" dirty="0" err="1"/>
              <a:t>Betatron</a:t>
            </a:r>
            <a:r>
              <a:rPr lang="en-US" sz="1400" dirty="0"/>
              <a:t> oscillation frequencies in the central region. The black solid line is the frequency of vertical </a:t>
            </a:r>
            <a:r>
              <a:rPr lang="en-US" sz="1400" dirty="0" err="1"/>
              <a:t>betatron</a:t>
            </a:r>
            <a:r>
              <a:rPr lang="en-US" sz="1400" dirty="0"/>
              <a:t> oscillations, the blue dots are the frequency of radial oscillations Q </a:t>
            </a:r>
            <a:r>
              <a:rPr lang="en-US" sz="1400" baseline="-25000" dirty="0"/>
              <a:t>r </a:t>
            </a:r>
            <a:r>
              <a:rPr lang="en-US" sz="1400" dirty="0"/>
              <a:t>-1.</a:t>
            </a:r>
            <a:endParaRPr lang="ru-RU" sz="1400" dirty="0"/>
          </a:p>
        </p:txBody>
      </p:sp>
      <p:sp>
        <p:nvSpPr>
          <p:cNvPr id="7" name="Footer Placeholder 6">
            <a:extLst>
              <a:ext uri="{FF2B5EF4-FFF2-40B4-BE49-F238E27FC236}">
                <a16:creationId xmlns:a16="http://schemas.microsoft.com/office/drawing/2014/main" id="{E8E0B49C-DE79-F820-15D3-DA2FFDD5C15A}"/>
              </a:ext>
            </a:extLst>
          </p:cNvPr>
          <p:cNvSpPr>
            <a:spLocks noGrp="1"/>
          </p:cNvSpPr>
          <p:nvPr>
            <p:ph type="ftr" sz="quarter" idx="11"/>
          </p:nvPr>
        </p:nvSpPr>
        <p:spPr/>
        <p:txBody>
          <a:bodyPr/>
          <a:lstStyle/>
          <a:p>
            <a:r>
              <a:rPr lang="en-GB" dirty="0"/>
              <a:t>March 2024</a:t>
            </a:r>
            <a:endParaRPr lang="ru-RU" dirty="0"/>
          </a:p>
        </p:txBody>
      </p:sp>
      <p:sp>
        <p:nvSpPr>
          <p:cNvPr id="8" name="Slide Number Placeholder 7">
            <a:extLst>
              <a:ext uri="{FF2B5EF4-FFF2-40B4-BE49-F238E27FC236}">
                <a16:creationId xmlns:a16="http://schemas.microsoft.com/office/drawing/2014/main" id="{2440D876-8C2B-F2C0-CD54-0FDEB144161F}"/>
              </a:ext>
            </a:extLst>
          </p:cNvPr>
          <p:cNvSpPr>
            <a:spLocks noGrp="1"/>
          </p:cNvSpPr>
          <p:nvPr>
            <p:ph type="sldNum" sz="quarter" idx="12"/>
          </p:nvPr>
        </p:nvSpPr>
        <p:spPr/>
        <p:txBody>
          <a:bodyPr/>
          <a:lstStyle/>
          <a:p>
            <a:fld id="{A55C00D6-B274-47D6-8B4A-FA559A184120}" type="slidenum">
              <a:rPr lang="ru-RU" smtClean="0"/>
              <a:t>8</a:t>
            </a:fld>
            <a:endParaRPr lang="ru-RU"/>
          </a:p>
        </p:txBody>
      </p:sp>
      <p:pic>
        <p:nvPicPr>
          <p:cNvPr id="10" name="Рисунок 1">
            <a:extLst>
              <a:ext uri="{FF2B5EF4-FFF2-40B4-BE49-F238E27FC236}">
                <a16:creationId xmlns:a16="http://schemas.microsoft.com/office/drawing/2014/main" id="{D8E87783-73DA-8A17-FAF8-140A1C5666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2510" y="1828434"/>
            <a:ext cx="3174355" cy="2379347"/>
          </a:xfrm>
          <a:prstGeom prst="rect">
            <a:avLst/>
          </a:prstGeom>
          <a:noFill/>
          <a:ln>
            <a:noFill/>
          </a:ln>
        </p:spPr>
      </p:pic>
      <p:pic>
        <p:nvPicPr>
          <p:cNvPr id="14" name="Рисунок 2">
            <a:extLst>
              <a:ext uri="{FF2B5EF4-FFF2-40B4-BE49-F238E27FC236}">
                <a16:creationId xmlns:a16="http://schemas.microsoft.com/office/drawing/2014/main" id="{A29D494C-BE29-EEF3-31AF-3F0F2AECE4A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86865" y="1800412"/>
            <a:ext cx="3062742" cy="2295686"/>
          </a:xfrm>
          <a:prstGeom prst="rect">
            <a:avLst/>
          </a:prstGeom>
          <a:noFill/>
          <a:ln>
            <a:noFill/>
          </a:ln>
        </p:spPr>
      </p:pic>
    </p:spTree>
    <p:extLst>
      <p:ext uri="{BB962C8B-B14F-4D97-AF65-F5344CB8AC3E}">
        <p14:creationId xmlns:p14="http://schemas.microsoft.com/office/powerpoint/2010/main" val="693624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0261F77E-714D-4DEC-A9AA-2D6E5F54CC0E}"/>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2800" dirty="0">
                <a:solidFill>
                  <a:srgbClr val="FFFFFF"/>
                </a:solidFill>
              </a:rPr>
              <a:t>Central region optimization</a:t>
            </a:r>
            <a:r>
              <a:rPr lang="ru-RU" sz="2800" dirty="0">
                <a:solidFill>
                  <a:srgbClr val="FFFFFF"/>
                </a:solidFill>
              </a:rPr>
              <a:t> </a:t>
            </a:r>
            <a:endParaRPr lang="en-US" sz="2800" dirty="0">
              <a:solidFill>
                <a:srgbClr val="FFFFFF"/>
              </a:solidFill>
            </a:endParaRPr>
          </a:p>
        </p:txBody>
      </p:sp>
      <p:pic>
        <p:nvPicPr>
          <p:cNvPr id="3" name="Picture 2">
            <a:extLst>
              <a:ext uri="{FF2B5EF4-FFF2-40B4-BE49-F238E27FC236}">
                <a16:creationId xmlns:a16="http://schemas.microsoft.com/office/drawing/2014/main" id="{92203BF4-2BC4-B69A-AF83-DDD1D86F906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096" r="21797"/>
          <a:stretch/>
        </p:blipFill>
        <p:spPr>
          <a:xfrm>
            <a:off x="1497609" y="2164423"/>
            <a:ext cx="2848708" cy="3047578"/>
          </a:xfrm>
          <a:prstGeom prst="rect">
            <a:avLst/>
          </a:prstGeom>
        </p:spPr>
      </p:pic>
      <p:grpSp>
        <p:nvGrpSpPr>
          <p:cNvPr id="4" name="Группа 2">
            <a:extLst>
              <a:ext uri="{FF2B5EF4-FFF2-40B4-BE49-F238E27FC236}">
                <a16:creationId xmlns:a16="http://schemas.microsoft.com/office/drawing/2014/main" id="{EC20BEA5-29D6-A785-0B34-5B46ACA8919B}"/>
              </a:ext>
            </a:extLst>
          </p:cNvPr>
          <p:cNvGrpSpPr/>
          <p:nvPr/>
        </p:nvGrpSpPr>
        <p:grpSpPr>
          <a:xfrm>
            <a:off x="964431" y="2086331"/>
            <a:ext cx="4343475" cy="2805975"/>
            <a:chOff x="2782736" y="1692006"/>
            <a:chExt cx="6519125" cy="3935881"/>
          </a:xfrm>
        </p:grpSpPr>
        <p:sp>
          <p:nvSpPr>
            <p:cNvPr id="5" name="Focusing element inside sector">
              <a:extLst>
                <a:ext uri="{FF2B5EF4-FFF2-40B4-BE49-F238E27FC236}">
                  <a16:creationId xmlns:a16="http://schemas.microsoft.com/office/drawing/2014/main" id="{55D9DAD9-2D4D-03BD-21B7-EC0ECEEC45AB}"/>
                </a:ext>
              </a:extLst>
            </p:cNvPr>
            <p:cNvSpPr txBox="1"/>
            <p:nvPr/>
          </p:nvSpPr>
          <p:spPr>
            <a:xfrm>
              <a:off x="2782736" y="4140370"/>
              <a:ext cx="1014898" cy="34881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r>
                <a:rPr lang="en-US" sz="1600" dirty="0"/>
                <a:t>Ion source</a:t>
              </a:r>
              <a:endParaRPr sz="1600" dirty="0"/>
            </a:p>
          </p:txBody>
        </p:sp>
        <p:sp>
          <p:nvSpPr>
            <p:cNvPr id="6" name="Line">
              <a:extLst>
                <a:ext uri="{FF2B5EF4-FFF2-40B4-BE49-F238E27FC236}">
                  <a16:creationId xmlns:a16="http://schemas.microsoft.com/office/drawing/2014/main" id="{C258A8E9-F650-4C16-DCC0-983D0AB313CC}"/>
                </a:ext>
              </a:extLst>
            </p:cNvPr>
            <p:cNvSpPr/>
            <p:nvPr/>
          </p:nvSpPr>
          <p:spPr>
            <a:xfrm flipV="1">
              <a:off x="3813177" y="4205027"/>
              <a:ext cx="1421263" cy="105236"/>
            </a:xfrm>
            <a:prstGeom prst="line">
              <a:avLst/>
            </a:prstGeom>
            <a:ln w="25400">
              <a:solidFill>
                <a:srgbClr val="000000"/>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7" name="Focusing element inside sector">
              <a:extLst>
                <a:ext uri="{FF2B5EF4-FFF2-40B4-BE49-F238E27FC236}">
                  <a16:creationId xmlns:a16="http://schemas.microsoft.com/office/drawing/2014/main" id="{71E46BC3-616B-4CF1-9A14-E291F30260D8}"/>
                </a:ext>
              </a:extLst>
            </p:cNvPr>
            <p:cNvSpPr txBox="1"/>
            <p:nvPr/>
          </p:nvSpPr>
          <p:spPr>
            <a:xfrm>
              <a:off x="3797634" y="5279074"/>
              <a:ext cx="1073648" cy="34881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r>
                <a:rPr lang="en-US" sz="1600" dirty="0"/>
                <a:t>puller</a:t>
              </a:r>
              <a:endParaRPr sz="1600" dirty="0"/>
            </a:p>
          </p:txBody>
        </p:sp>
        <p:sp>
          <p:nvSpPr>
            <p:cNvPr id="8" name="Line">
              <a:extLst>
                <a:ext uri="{FF2B5EF4-FFF2-40B4-BE49-F238E27FC236}">
                  <a16:creationId xmlns:a16="http://schemas.microsoft.com/office/drawing/2014/main" id="{E29B2718-3089-C383-6C76-89B3BD59A6E0}"/>
                </a:ext>
              </a:extLst>
            </p:cNvPr>
            <p:cNvSpPr/>
            <p:nvPr/>
          </p:nvSpPr>
          <p:spPr>
            <a:xfrm flipV="1">
              <a:off x="4357064" y="4414782"/>
              <a:ext cx="1160769" cy="951765"/>
            </a:xfrm>
            <a:prstGeom prst="line">
              <a:avLst/>
            </a:prstGeom>
            <a:ln w="25400">
              <a:solidFill>
                <a:srgbClr val="000000"/>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0" name="Focusing element inside sector">
              <a:extLst>
                <a:ext uri="{FF2B5EF4-FFF2-40B4-BE49-F238E27FC236}">
                  <a16:creationId xmlns:a16="http://schemas.microsoft.com/office/drawing/2014/main" id="{A4165D9E-E810-767D-0BF8-B07EBC271D32}"/>
                </a:ext>
              </a:extLst>
            </p:cNvPr>
            <p:cNvSpPr txBox="1"/>
            <p:nvPr/>
          </p:nvSpPr>
          <p:spPr>
            <a:xfrm>
              <a:off x="7929440" y="1692006"/>
              <a:ext cx="1231663" cy="83464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r>
                <a:rPr lang="en-US" sz="1600" dirty="0"/>
                <a:t>dummy </a:t>
              </a:r>
              <a:r>
                <a:rPr lang="en-US" sz="1600" dirty="0" err="1"/>
                <a:t>dee</a:t>
              </a:r>
              <a:endParaRPr sz="1600" dirty="0"/>
            </a:p>
          </p:txBody>
        </p:sp>
        <p:sp>
          <p:nvSpPr>
            <p:cNvPr id="12" name="Line">
              <a:extLst>
                <a:ext uri="{FF2B5EF4-FFF2-40B4-BE49-F238E27FC236}">
                  <a16:creationId xmlns:a16="http://schemas.microsoft.com/office/drawing/2014/main" id="{25598386-F26B-9BB2-E624-81435EF624F5}"/>
                </a:ext>
              </a:extLst>
            </p:cNvPr>
            <p:cNvSpPr/>
            <p:nvPr/>
          </p:nvSpPr>
          <p:spPr>
            <a:xfrm flipH="1">
              <a:off x="6685761" y="2157533"/>
              <a:ext cx="1437008" cy="884598"/>
            </a:xfrm>
            <a:prstGeom prst="line">
              <a:avLst/>
            </a:prstGeom>
            <a:ln w="25400">
              <a:solidFill>
                <a:srgbClr val="000000"/>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4" name="Focusing element inside sector">
              <a:extLst>
                <a:ext uri="{FF2B5EF4-FFF2-40B4-BE49-F238E27FC236}">
                  <a16:creationId xmlns:a16="http://schemas.microsoft.com/office/drawing/2014/main" id="{44071900-387C-A35A-FAE7-ABAAAB9A7EB6}"/>
                </a:ext>
              </a:extLst>
            </p:cNvPr>
            <p:cNvSpPr txBox="1"/>
            <p:nvPr/>
          </p:nvSpPr>
          <p:spPr>
            <a:xfrm>
              <a:off x="2871576" y="1874429"/>
              <a:ext cx="1462882" cy="34881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r>
                <a:rPr lang="en-US" sz="1600" dirty="0"/>
                <a:t>upper cross</a:t>
              </a:r>
              <a:endParaRPr sz="1600" dirty="0"/>
            </a:p>
          </p:txBody>
        </p:sp>
        <p:sp>
          <p:nvSpPr>
            <p:cNvPr id="16" name="Line">
              <a:extLst>
                <a:ext uri="{FF2B5EF4-FFF2-40B4-BE49-F238E27FC236}">
                  <a16:creationId xmlns:a16="http://schemas.microsoft.com/office/drawing/2014/main" id="{A9C1FF35-4193-3F5E-12DD-C6FBFB58FB42}"/>
                </a:ext>
              </a:extLst>
            </p:cNvPr>
            <p:cNvSpPr/>
            <p:nvPr/>
          </p:nvSpPr>
          <p:spPr>
            <a:xfrm>
              <a:off x="4087327" y="2110611"/>
              <a:ext cx="1567911" cy="1045907"/>
            </a:xfrm>
            <a:prstGeom prst="line">
              <a:avLst/>
            </a:prstGeom>
            <a:ln w="25400">
              <a:solidFill>
                <a:srgbClr val="000000"/>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8" name="Focusing element inside sector">
              <a:extLst>
                <a:ext uri="{FF2B5EF4-FFF2-40B4-BE49-F238E27FC236}">
                  <a16:creationId xmlns:a16="http://schemas.microsoft.com/office/drawing/2014/main" id="{1C8244F7-53C0-B8BD-352F-1C5F2B33F1AA}"/>
                </a:ext>
              </a:extLst>
            </p:cNvPr>
            <p:cNvSpPr txBox="1"/>
            <p:nvPr/>
          </p:nvSpPr>
          <p:spPr>
            <a:xfrm>
              <a:off x="7840150" y="3809142"/>
              <a:ext cx="1014898" cy="34881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r>
                <a:rPr lang="en-US" sz="1600" dirty="0" err="1"/>
                <a:t>dee</a:t>
              </a:r>
              <a:endParaRPr sz="1600" dirty="0"/>
            </a:p>
          </p:txBody>
        </p:sp>
        <p:sp>
          <p:nvSpPr>
            <p:cNvPr id="19" name="Line">
              <a:extLst>
                <a:ext uri="{FF2B5EF4-FFF2-40B4-BE49-F238E27FC236}">
                  <a16:creationId xmlns:a16="http://schemas.microsoft.com/office/drawing/2014/main" id="{9D0F4130-6412-E76D-DCCF-18BDDC504D8E}"/>
                </a:ext>
              </a:extLst>
            </p:cNvPr>
            <p:cNvSpPr/>
            <p:nvPr/>
          </p:nvSpPr>
          <p:spPr>
            <a:xfrm flipH="1" flipV="1">
              <a:off x="6913333" y="3938930"/>
              <a:ext cx="919004" cy="68634"/>
            </a:xfrm>
            <a:prstGeom prst="line">
              <a:avLst/>
            </a:prstGeom>
            <a:ln w="25400">
              <a:solidFill>
                <a:srgbClr val="000000"/>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0" name="Focusing element inside sector">
              <a:extLst>
                <a:ext uri="{FF2B5EF4-FFF2-40B4-BE49-F238E27FC236}">
                  <a16:creationId xmlns:a16="http://schemas.microsoft.com/office/drawing/2014/main" id="{90B7557B-799D-84EB-8833-9334174B4484}"/>
                </a:ext>
              </a:extLst>
            </p:cNvPr>
            <p:cNvSpPr txBox="1"/>
            <p:nvPr/>
          </p:nvSpPr>
          <p:spPr>
            <a:xfrm>
              <a:off x="7742054" y="4772093"/>
              <a:ext cx="1559807" cy="53244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r>
                <a:rPr lang="en-US" sz="1600" dirty="0"/>
                <a:t>diaphragm</a:t>
              </a:r>
              <a:r>
                <a:rPr lang="en-US" dirty="0"/>
                <a:t> </a:t>
              </a:r>
              <a:endParaRPr dirty="0"/>
            </a:p>
          </p:txBody>
        </p:sp>
        <p:sp>
          <p:nvSpPr>
            <p:cNvPr id="21" name="Line">
              <a:extLst>
                <a:ext uri="{FF2B5EF4-FFF2-40B4-BE49-F238E27FC236}">
                  <a16:creationId xmlns:a16="http://schemas.microsoft.com/office/drawing/2014/main" id="{2CD09F6E-5077-F046-A5A0-C36C12E92622}"/>
                </a:ext>
              </a:extLst>
            </p:cNvPr>
            <p:cNvSpPr/>
            <p:nvPr/>
          </p:nvSpPr>
          <p:spPr>
            <a:xfrm flipH="1" flipV="1">
              <a:off x="6375812" y="4694371"/>
              <a:ext cx="1336177" cy="351952"/>
            </a:xfrm>
            <a:prstGeom prst="line">
              <a:avLst/>
            </a:prstGeom>
            <a:ln w="25400">
              <a:solidFill>
                <a:srgbClr val="000000"/>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grpSp>
      <p:pic>
        <p:nvPicPr>
          <p:cNvPr id="22" name="Picture 1">
            <a:extLst>
              <a:ext uri="{FF2B5EF4-FFF2-40B4-BE49-F238E27FC236}">
                <a16:creationId xmlns:a16="http://schemas.microsoft.com/office/drawing/2014/main" id="{8C8C3776-DA1A-35BD-0DE1-95CB8268D4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786" t="5167" r="23660" b="5795"/>
          <a:stretch/>
        </p:blipFill>
        <p:spPr>
          <a:xfrm>
            <a:off x="5506003" y="2158140"/>
            <a:ext cx="3164033" cy="3053861"/>
          </a:xfrm>
          <a:prstGeom prst="rect">
            <a:avLst/>
          </a:prstGeom>
        </p:spPr>
      </p:pic>
      <p:sp>
        <p:nvSpPr>
          <p:cNvPr id="23" name="Прямоугольник 3">
            <a:extLst>
              <a:ext uri="{FF2B5EF4-FFF2-40B4-BE49-F238E27FC236}">
                <a16:creationId xmlns:a16="http://schemas.microsoft.com/office/drawing/2014/main" id="{AF1E82A5-0CD0-E21D-7BE1-ECEA971F2E04}"/>
              </a:ext>
            </a:extLst>
          </p:cNvPr>
          <p:cNvSpPr/>
          <p:nvPr/>
        </p:nvSpPr>
        <p:spPr>
          <a:xfrm>
            <a:off x="1747850" y="5927000"/>
            <a:ext cx="1817036" cy="369332"/>
          </a:xfrm>
          <a:prstGeom prst="rect">
            <a:avLst/>
          </a:prstGeom>
        </p:spPr>
        <p:txBody>
          <a:bodyPr wrap="none">
            <a:spAutoFit/>
          </a:bodyPr>
          <a:lstStyle/>
          <a:p>
            <a:r>
              <a:rPr lang="en-US" dirty="0"/>
              <a:t>axially-symmetric</a:t>
            </a:r>
            <a:endParaRPr lang="ru-RU" dirty="0"/>
          </a:p>
        </p:txBody>
      </p:sp>
      <p:sp>
        <p:nvSpPr>
          <p:cNvPr id="24" name="Прямоугольник 4">
            <a:extLst>
              <a:ext uri="{FF2B5EF4-FFF2-40B4-BE49-F238E27FC236}">
                <a16:creationId xmlns:a16="http://schemas.microsoft.com/office/drawing/2014/main" id="{5BC7D8E3-5DAD-39C8-A8FD-05080444CE50}"/>
              </a:ext>
            </a:extLst>
          </p:cNvPr>
          <p:cNvSpPr/>
          <p:nvPr/>
        </p:nvSpPr>
        <p:spPr>
          <a:xfrm>
            <a:off x="6611285" y="5927000"/>
            <a:ext cx="1117807" cy="369332"/>
          </a:xfrm>
          <a:prstGeom prst="rect">
            <a:avLst/>
          </a:prstGeom>
        </p:spPr>
        <p:txBody>
          <a:bodyPr wrap="none">
            <a:spAutoFit/>
          </a:bodyPr>
          <a:lstStyle/>
          <a:p>
            <a:r>
              <a:rPr lang="en-US" dirty="0"/>
              <a:t>optimized</a:t>
            </a:r>
            <a:endParaRPr lang="ru-RU" dirty="0"/>
          </a:p>
        </p:txBody>
      </p:sp>
      <p:sp>
        <p:nvSpPr>
          <p:cNvPr id="25" name="Footer Placeholder 24">
            <a:extLst>
              <a:ext uri="{FF2B5EF4-FFF2-40B4-BE49-F238E27FC236}">
                <a16:creationId xmlns:a16="http://schemas.microsoft.com/office/drawing/2014/main" id="{98A642F3-7158-7188-B737-6BEC43A379A9}"/>
              </a:ext>
            </a:extLst>
          </p:cNvPr>
          <p:cNvSpPr>
            <a:spLocks noGrp="1"/>
          </p:cNvSpPr>
          <p:nvPr>
            <p:ph type="ftr" sz="quarter" idx="11"/>
          </p:nvPr>
        </p:nvSpPr>
        <p:spPr/>
        <p:txBody>
          <a:bodyPr/>
          <a:lstStyle/>
          <a:p>
            <a:r>
              <a:rPr lang="en-GB"/>
              <a:t>March 2024</a:t>
            </a:r>
            <a:endParaRPr lang="ru-RU"/>
          </a:p>
        </p:txBody>
      </p:sp>
      <p:sp>
        <p:nvSpPr>
          <p:cNvPr id="26" name="Slide Number Placeholder 25">
            <a:extLst>
              <a:ext uri="{FF2B5EF4-FFF2-40B4-BE49-F238E27FC236}">
                <a16:creationId xmlns:a16="http://schemas.microsoft.com/office/drawing/2014/main" id="{A34A8816-A4AE-A9BF-9FDC-CA77D5C5A3D4}"/>
              </a:ext>
            </a:extLst>
          </p:cNvPr>
          <p:cNvSpPr>
            <a:spLocks noGrp="1"/>
          </p:cNvSpPr>
          <p:nvPr>
            <p:ph type="sldNum" sz="quarter" idx="12"/>
          </p:nvPr>
        </p:nvSpPr>
        <p:spPr/>
        <p:txBody>
          <a:bodyPr/>
          <a:lstStyle/>
          <a:p>
            <a:fld id="{A55C00D6-B274-47D6-8B4A-FA559A184120}" type="slidenum">
              <a:rPr lang="ru-RU" smtClean="0"/>
              <a:t>9</a:t>
            </a:fld>
            <a:endParaRPr lang="ru-RU"/>
          </a:p>
        </p:txBody>
      </p:sp>
      <p:sp>
        <p:nvSpPr>
          <p:cNvPr id="28" name="TextBox 27">
            <a:extLst>
              <a:ext uri="{FF2B5EF4-FFF2-40B4-BE49-F238E27FC236}">
                <a16:creationId xmlns:a16="http://schemas.microsoft.com/office/drawing/2014/main" id="{2C89B46F-AD77-4CA2-2519-E89B7212B4EF}"/>
              </a:ext>
            </a:extLst>
          </p:cNvPr>
          <p:cNvSpPr txBox="1"/>
          <p:nvPr/>
        </p:nvSpPr>
        <p:spPr>
          <a:xfrm>
            <a:off x="8739825" y="1737598"/>
            <a:ext cx="3426994" cy="3970318"/>
          </a:xfrm>
          <a:prstGeom prst="rect">
            <a:avLst/>
          </a:prstGeom>
          <a:noFill/>
        </p:spPr>
        <p:txBody>
          <a:bodyPr wrap="square">
            <a:spAutoFit/>
          </a:bodyPr>
          <a:lstStyle/>
          <a:p>
            <a:pPr lvl="0"/>
            <a:r>
              <a:rPr lang="en-US" dirty="0"/>
              <a:t>Accelerating voltage is the central region – </a:t>
            </a:r>
            <a:r>
              <a:rPr lang="en-US" b="1" dirty="0"/>
              <a:t>40-50 kV</a:t>
            </a:r>
            <a:r>
              <a:rPr lang="en-US" dirty="0"/>
              <a:t>;</a:t>
            </a:r>
          </a:p>
          <a:p>
            <a:pPr lvl="0"/>
            <a:r>
              <a:rPr lang="en-US" dirty="0"/>
              <a:t>Kilpatrick limit    </a:t>
            </a:r>
            <a:r>
              <a:rPr lang="en-US" b="1" dirty="0"/>
              <a:t>Es = 120 kV/cm</a:t>
            </a:r>
            <a:r>
              <a:rPr lang="en-US" dirty="0"/>
              <a:t>;</a:t>
            </a:r>
          </a:p>
          <a:p>
            <a:pPr lvl="0"/>
            <a:r>
              <a:rPr lang="en-US" dirty="0"/>
              <a:t>In the direction, perpendicular to the magnetic field lines, the magnetic field prevents electrical break-down -&gt; the electric field strength can be 1.5 higher than the Kilpatrick limit;</a:t>
            </a:r>
          </a:p>
          <a:p>
            <a:r>
              <a:rPr lang="en-US" dirty="0"/>
              <a:t>Therefore, the first </a:t>
            </a:r>
            <a:r>
              <a:rPr lang="en-US" b="1" dirty="0"/>
              <a:t>gap width is 2.5-4 mm </a:t>
            </a:r>
            <a:r>
              <a:rPr lang="en-US" dirty="0"/>
              <a:t>.</a:t>
            </a:r>
          </a:p>
          <a:p>
            <a:r>
              <a:rPr lang="en-US" dirty="0"/>
              <a:t>Corner rounding is necessary to reduce the values of local electric fields.</a:t>
            </a:r>
          </a:p>
        </p:txBody>
      </p:sp>
    </p:spTree>
    <p:extLst>
      <p:ext uri="{BB962C8B-B14F-4D97-AF65-F5344CB8AC3E}">
        <p14:creationId xmlns:p14="http://schemas.microsoft.com/office/powerpoint/2010/main" val="217031191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13036</TotalTime>
  <Words>1417</Words>
  <Application>Microsoft Office PowerPoint</Application>
  <PresentationFormat>Широкоэкранный</PresentationFormat>
  <Paragraphs>193</Paragraphs>
  <Slides>22</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22</vt:i4>
      </vt:variant>
    </vt:vector>
  </HeadingPairs>
  <TitlesOfParts>
    <vt:vector size="31" baseType="lpstr">
      <vt:lpstr>Arial</vt:lpstr>
      <vt:lpstr>Arial</vt:lpstr>
      <vt:lpstr>Arial Rounded MT Bold</vt:lpstr>
      <vt:lpstr>Calibri</vt:lpstr>
      <vt:lpstr>Calibri Light</vt:lpstr>
      <vt:lpstr>Helvetica Neue</vt:lpstr>
      <vt:lpstr>Roboto</vt:lpstr>
      <vt:lpstr>Times New Roman</vt:lpstr>
      <vt:lpstr>Тема Office</vt:lpstr>
      <vt:lpstr> Central region optimization and beam dynamics in the MSC230 cyclotron. </vt:lpstr>
      <vt:lpstr>Презентация PowerPoint</vt:lpstr>
      <vt:lpstr>Beam dynamics programs used for cyclotron development </vt:lpstr>
      <vt:lpstr>CORD (Closed ORbit Dynamics)-   code for analyzing maps of magnetic and accelerating fields in equilibrium closed orbits. </vt:lpstr>
      <vt:lpstr>CORD (Closed ORbit Dynamics)</vt:lpstr>
      <vt:lpstr>CORD (Closed ORbit Dynamics)</vt:lpstr>
      <vt:lpstr>CORD (Closed ORbit Dynamics) </vt:lpstr>
      <vt:lpstr>Central region optimization </vt:lpstr>
      <vt:lpstr>Central region optimization </vt:lpstr>
      <vt:lpstr>Central region optimization </vt:lpstr>
      <vt:lpstr>Phаse acceptance of the center</vt:lpstr>
      <vt:lpstr>Beam trajectories in the central region. The color of the trajectories reflects the phase of oscillations of the elec-tromagnetic field of the accelerating system.</vt:lpstr>
      <vt:lpstr>RF Magnetic field of the accelerating system of the cyclotron </vt:lpstr>
      <vt:lpstr>RF Magnetic field of the accelerating system of the cyclotron</vt:lpstr>
      <vt:lpstr>Beam extraction (first harmonic of the magnetic field &lt;5 G)</vt:lpstr>
      <vt:lpstr>Beam extraction (first harmonic of the magnetic field &lt;5 G)</vt:lpstr>
      <vt:lpstr>Beam extraction. First magnetic channel. </vt:lpstr>
      <vt:lpstr>Beam extraction. Second magnetic channel.</vt:lpstr>
      <vt:lpstr>Beam extraction</vt:lpstr>
      <vt:lpstr>Beam tracing in the acceleration zone (first harmonic of the magnetic field 30 G)</vt:lpstr>
      <vt:lpstr>Beam acceleration from ion source to exit</vt:lpstr>
      <vt:lpstr>Any questions?   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Galina Karamysheva</dc:creator>
  <cp:lastModifiedBy>Galina Karamysheva</cp:lastModifiedBy>
  <cp:revision>122</cp:revision>
  <dcterms:created xsi:type="dcterms:W3CDTF">2023-08-21T13:11:57Z</dcterms:created>
  <dcterms:modified xsi:type="dcterms:W3CDTF">2024-03-11T12:57:12Z</dcterms:modified>
</cp:coreProperties>
</file>