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 id="2147483688" r:id="rId2"/>
    <p:sldMasterId id="2147483704" r:id="rId3"/>
    <p:sldMasterId id="2147483720" r:id="rId4"/>
    <p:sldMasterId id="2147483736" r:id="rId5"/>
  </p:sldMasterIdLst>
  <p:notesMasterIdLst>
    <p:notesMasterId r:id="rId37"/>
  </p:notesMasterIdLst>
  <p:sldIdLst>
    <p:sldId id="301" r:id="rId6"/>
    <p:sldId id="302" r:id="rId7"/>
    <p:sldId id="290" r:id="rId8"/>
    <p:sldId id="288" r:id="rId9"/>
    <p:sldId id="293" r:id="rId10"/>
    <p:sldId id="277" r:id="rId11"/>
    <p:sldId id="292" r:id="rId12"/>
    <p:sldId id="282" r:id="rId13"/>
    <p:sldId id="297" r:id="rId14"/>
    <p:sldId id="275" r:id="rId15"/>
    <p:sldId id="298" r:id="rId16"/>
    <p:sldId id="300" r:id="rId17"/>
    <p:sldId id="278" r:id="rId18"/>
    <p:sldId id="279" r:id="rId19"/>
    <p:sldId id="303" r:id="rId20"/>
    <p:sldId id="280" r:id="rId21"/>
    <p:sldId id="270" r:id="rId22"/>
    <p:sldId id="271" r:id="rId23"/>
    <p:sldId id="272" r:id="rId24"/>
    <p:sldId id="273" r:id="rId25"/>
    <p:sldId id="304" r:id="rId26"/>
    <p:sldId id="305" r:id="rId27"/>
    <p:sldId id="306" r:id="rId28"/>
    <p:sldId id="269" r:id="rId29"/>
    <p:sldId id="274" r:id="rId30"/>
    <p:sldId id="268" r:id="rId31"/>
    <p:sldId id="311" r:id="rId32"/>
    <p:sldId id="312" r:id="rId33"/>
    <p:sldId id="309" r:id="rId34"/>
    <p:sldId id="281" r:id="rId35"/>
    <p:sldId id="31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8FF"/>
    <a:srgbClr val="0000FF"/>
    <a:srgbClr val="0092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p:cViewPr>
        <p:scale>
          <a:sx n="109" d="100"/>
          <a:sy n="109" d="100"/>
        </p:scale>
        <p:origin x="-970"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T1_RU_JINR</a:t>
            </a:r>
            <a:r>
              <a:rPr lang="ru-RU"/>
              <a:t> </a:t>
            </a:r>
            <a:r>
              <a:rPr lang="en-US"/>
              <a:t>Logical CPU</a:t>
            </a:r>
          </a:p>
        </c:rich>
      </c:tx>
      <c:layout/>
      <c:overlay val="0"/>
    </c:title>
    <c:autoTitleDeleted val="0"/>
    <c:plotArea>
      <c:layout>
        <c:manualLayout>
          <c:layoutTarget val="inner"/>
          <c:xMode val="edge"/>
          <c:yMode val="edge"/>
          <c:x val="0.12049329803409362"/>
          <c:y val="0.18451037383435395"/>
          <c:w val="0.83826050384233775"/>
          <c:h val="0.69847195411193741"/>
        </c:manualLayout>
      </c:layout>
      <c:barChart>
        <c:barDir val="col"/>
        <c:grouping val="clustered"/>
        <c:varyColors val="0"/>
        <c:ser>
          <c:idx val="0"/>
          <c:order val="0"/>
          <c:tx>
            <c:strRef>
              <c:f>Лист1!$C$2</c:f>
              <c:strCache>
                <c:ptCount val="1"/>
                <c:pt idx="0">
                  <c:v>Logical CPU</c:v>
                </c:pt>
              </c:strCache>
            </c:strRef>
          </c:tx>
          <c:invertIfNegative val="0"/>
          <c:cat>
            <c:numRef>
              <c:f>Лист1!$A$3:$A$6</c:f>
              <c:numCache>
                <c:formatCode>General</c:formatCode>
                <c:ptCount val="4"/>
                <c:pt idx="0">
                  <c:v>2014</c:v>
                </c:pt>
                <c:pt idx="1">
                  <c:v>2015</c:v>
                </c:pt>
                <c:pt idx="2">
                  <c:v>2016</c:v>
                </c:pt>
                <c:pt idx="3">
                  <c:v>2017</c:v>
                </c:pt>
              </c:numCache>
            </c:numRef>
          </c:cat>
          <c:val>
            <c:numRef>
              <c:f>Лист1!$C$3:$C$6</c:f>
              <c:numCache>
                <c:formatCode>General</c:formatCode>
                <c:ptCount val="4"/>
                <c:pt idx="0">
                  <c:v>1200</c:v>
                </c:pt>
                <c:pt idx="1">
                  <c:v>2400</c:v>
                </c:pt>
                <c:pt idx="2">
                  <c:v>3600</c:v>
                </c:pt>
                <c:pt idx="3">
                  <c:v>4160</c:v>
                </c:pt>
              </c:numCache>
            </c:numRef>
          </c:val>
          <c:extLst xmlns:c16r2="http://schemas.microsoft.com/office/drawing/2015/06/chart">
            <c:ext xmlns:c16="http://schemas.microsoft.com/office/drawing/2014/chart" uri="{C3380CC4-5D6E-409C-BE32-E72D297353CC}">
              <c16:uniqueId val="{00000000-F839-454B-9DE8-2436B748D286}"/>
            </c:ext>
          </c:extLst>
        </c:ser>
        <c:dLbls>
          <c:showLegendKey val="0"/>
          <c:showVal val="0"/>
          <c:showCatName val="0"/>
          <c:showSerName val="0"/>
          <c:showPercent val="0"/>
          <c:showBubbleSize val="0"/>
        </c:dLbls>
        <c:gapWidth val="150"/>
        <c:axId val="307904512"/>
        <c:axId val="350411776"/>
      </c:barChart>
      <c:catAx>
        <c:axId val="307904512"/>
        <c:scaling>
          <c:orientation val="minMax"/>
        </c:scaling>
        <c:delete val="0"/>
        <c:axPos val="b"/>
        <c:numFmt formatCode="General" sourceLinked="1"/>
        <c:majorTickMark val="out"/>
        <c:minorTickMark val="none"/>
        <c:tickLblPos val="nextTo"/>
        <c:txPr>
          <a:bodyPr/>
          <a:lstStyle/>
          <a:p>
            <a:pPr>
              <a:defRPr b="1"/>
            </a:pPr>
            <a:endParaRPr lang="ru-RU"/>
          </a:p>
        </c:txPr>
        <c:crossAx val="350411776"/>
        <c:crosses val="autoZero"/>
        <c:auto val="1"/>
        <c:lblAlgn val="ctr"/>
        <c:lblOffset val="100"/>
        <c:noMultiLvlLbl val="0"/>
      </c:catAx>
      <c:valAx>
        <c:axId val="350411776"/>
        <c:scaling>
          <c:orientation val="minMax"/>
        </c:scaling>
        <c:delete val="0"/>
        <c:axPos val="l"/>
        <c:majorGridlines/>
        <c:numFmt formatCode="General" sourceLinked="1"/>
        <c:majorTickMark val="out"/>
        <c:minorTickMark val="none"/>
        <c:tickLblPos val="nextTo"/>
        <c:txPr>
          <a:bodyPr/>
          <a:lstStyle/>
          <a:p>
            <a:pPr>
              <a:defRPr b="1"/>
            </a:pPr>
            <a:endParaRPr lang="ru-RU"/>
          </a:p>
        </c:txPr>
        <c:crossAx val="307904512"/>
        <c:crosses val="autoZero"/>
        <c:crossBetween val="between"/>
      </c:valAx>
      <c:spPr>
        <a:solidFill>
          <a:schemeClr val="accent3">
            <a:lumMod val="40000"/>
            <a:lumOff val="60000"/>
          </a:schemeClr>
        </a:solid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GB"/>
              <a:t>T1_RU_JINR</a:t>
            </a:r>
            <a:r>
              <a:rPr lang="ru-RU"/>
              <a:t> </a:t>
            </a:r>
            <a:r>
              <a:rPr lang="en-GB"/>
              <a:t>HEPSPEC06</a:t>
            </a:r>
          </a:p>
        </c:rich>
      </c:tx>
      <c:layout/>
      <c:overlay val="0"/>
    </c:title>
    <c:autoTitleDeleted val="0"/>
    <c:plotArea>
      <c:layout/>
      <c:barChart>
        <c:barDir val="col"/>
        <c:grouping val="clustered"/>
        <c:varyColors val="0"/>
        <c:ser>
          <c:idx val="0"/>
          <c:order val="0"/>
          <c:tx>
            <c:strRef>
              <c:f>Лист1!$D$2</c:f>
              <c:strCache>
                <c:ptCount val="1"/>
                <c:pt idx="0">
                  <c:v>HEPSPEC06</c:v>
                </c:pt>
              </c:strCache>
            </c:strRef>
          </c:tx>
          <c:invertIfNegative val="0"/>
          <c:cat>
            <c:numRef>
              <c:f>Лист1!$A$3:$A$6</c:f>
              <c:numCache>
                <c:formatCode>General</c:formatCode>
                <c:ptCount val="4"/>
                <c:pt idx="0">
                  <c:v>2014</c:v>
                </c:pt>
                <c:pt idx="1">
                  <c:v>2015</c:v>
                </c:pt>
                <c:pt idx="2">
                  <c:v>2016</c:v>
                </c:pt>
                <c:pt idx="3">
                  <c:v>2017</c:v>
                </c:pt>
              </c:numCache>
            </c:numRef>
          </c:cat>
          <c:val>
            <c:numRef>
              <c:f>Лист1!$D$3:$D$6</c:f>
              <c:numCache>
                <c:formatCode>General</c:formatCode>
                <c:ptCount val="4"/>
                <c:pt idx="0">
                  <c:v>18024</c:v>
                </c:pt>
                <c:pt idx="1">
                  <c:v>39420</c:v>
                </c:pt>
                <c:pt idx="2">
                  <c:v>54072</c:v>
                </c:pt>
                <c:pt idx="3">
                  <c:v>63731</c:v>
                </c:pt>
              </c:numCache>
            </c:numRef>
          </c:val>
          <c:extLst xmlns:c16r2="http://schemas.microsoft.com/office/drawing/2015/06/chart">
            <c:ext xmlns:c16="http://schemas.microsoft.com/office/drawing/2014/chart" uri="{C3380CC4-5D6E-409C-BE32-E72D297353CC}">
              <c16:uniqueId val="{00000000-99D3-4EA1-A0D6-1C4B317671F3}"/>
            </c:ext>
          </c:extLst>
        </c:ser>
        <c:dLbls>
          <c:showLegendKey val="0"/>
          <c:showVal val="0"/>
          <c:showCatName val="0"/>
          <c:showSerName val="0"/>
          <c:showPercent val="0"/>
          <c:showBubbleSize val="0"/>
        </c:dLbls>
        <c:gapWidth val="150"/>
        <c:axId val="372585216"/>
        <c:axId val="372586752"/>
      </c:barChart>
      <c:catAx>
        <c:axId val="372585216"/>
        <c:scaling>
          <c:orientation val="minMax"/>
        </c:scaling>
        <c:delete val="0"/>
        <c:axPos val="b"/>
        <c:numFmt formatCode="General" sourceLinked="1"/>
        <c:majorTickMark val="out"/>
        <c:minorTickMark val="none"/>
        <c:tickLblPos val="nextTo"/>
        <c:txPr>
          <a:bodyPr/>
          <a:lstStyle/>
          <a:p>
            <a:pPr>
              <a:defRPr b="1"/>
            </a:pPr>
            <a:endParaRPr lang="ru-RU"/>
          </a:p>
        </c:txPr>
        <c:crossAx val="372586752"/>
        <c:crosses val="autoZero"/>
        <c:auto val="1"/>
        <c:lblAlgn val="ctr"/>
        <c:lblOffset val="100"/>
        <c:noMultiLvlLbl val="0"/>
      </c:catAx>
      <c:valAx>
        <c:axId val="372586752"/>
        <c:scaling>
          <c:orientation val="minMax"/>
        </c:scaling>
        <c:delete val="0"/>
        <c:axPos val="l"/>
        <c:majorGridlines/>
        <c:numFmt formatCode="General" sourceLinked="1"/>
        <c:majorTickMark val="out"/>
        <c:minorTickMark val="none"/>
        <c:tickLblPos val="nextTo"/>
        <c:txPr>
          <a:bodyPr/>
          <a:lstStyle/>
          <a:p>
            <a:pPr>
              <a:defRPr b="1"/>
            </a:pPr>
            <a:endParaRPr lang="ru-RU"/>
          </a:p>
        </c:txPr>
        <c:crossAx val="372585216"/>
        <c:crosses val="autoZero"/>
        <c:crossBetween val="between"/>
      </c:valAx>
      <c:spPr>
        <a:solidFill>
          <a:schemeClr val="accent3">
            <a:lumMod val="40000"/>
            <a:lumOff val="60000"/>
          </a:schemeClr>
        </a:solid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en-GB"/>
              <a:t>T1_RU_JINR</a:t>
            </a:r>
            <a:r>
              <a:rPr lang="ru-RU"/>
              <a:t> </a:t>
            </a:r>
            <a:r>
              <a:rPr lang="en-GB"/>
              <a:t>Disk (TB)</a:t>
            </a:r>
          </a:p>
        </c:rich>
      </c:tx>
      <c:layout/>
      <c:overlay val="0"/>
    </c:title>
    <c:autoTitleDeleted val="0"/>
    <c:plotArea>
      <c:layout>
        <c:manualLayout>
          <c:layoutTarget val="inner"/>
          <c:xMode val="edge"/>
          <c:yMode val="edge"/>
          <c:x val="0.13204545260661485"/>
          <c:y val="0.20210666375036454"/>
          <c:w val="0.83906325089645484"/>
          <c:h val="0.69999161563137946"/>
        </c:manualLayout>
      </c:layout>
      <c:barChart>
        <c:barDir val="col"/>
        <c:grouping val="clustered"/>
        <c:varyColors val="0"/>
        <c:ser>
          <c:idx val="0"/>
          <c:order val="0"/>
          <c:tx>
            <c:strRef>
              <c:f>Лист1!$E$2</c:f>
              <c:strCache>
                <c:ptCount val="1"/>
                <c:pt idx="0">
                  <c:v>Disk (TB)</c:v>
                </c:pt>
              </c:strCache>
            </c:strRef>
          </c:tx>
          <c:invertIfNegative val="0"/>
          <c:cat>
            <c:numRef>
              <c:f>Лист1!$A$3:$A$6</c:f>
              <c:numCache>
                <c:formatCode>General</c:formatCode>
                <c:ptCount val="4"/>
                <c:pt idx="0">
                  <c:v>2014</c:v>
                </c:pt>
                <c:pt idx="1">
                  <c:v>2015</c:v>
                </c:pt>
                <c:pt idx="2">
                  <c:v>2016</c:v>
                </c:pt>
                <c:pt idx="3">
                  <c:v>2017</c:v>
                </c:pt>
              </c:numCache>
            </c:numRef>
          </c:cat>
          <c:val>
            <c:numRef>
              <c:f>Лист1!$E$3:$E$6</c:f>
              <c:numCache>
                <c:formatCode>General</c:formatCode>
                <c:ptCount val="4"/>
                <c:pt idx="0">
                  <c:v>652.5</c:v>
                </c:pt>
                <c:pt idx="1">
                  <c:v>2567.4140000000002</c:v>
                </c:pt>
                <c:pt idx="2">
                  <c:v>3477.4369999999999</c:v>
                </c:pt>
                <c:pt idx="3">
                  <c:v>5943.7</c:v>
                </c:pt>
              </c:numCache>
            </c:numRef>
          </c:val>
          <c:extLst xmlns:c16r2="http://schemas.microsoft.com/office/drawing/2015/06/chart">
            <c:ext xmlns:c16="http://schemas.microsoft.com/office/drawing/2014/chart" uri="{C3380CC4-5D6E-409C-BE32-E72D297353CC}">
              <c16:uniqueId val="{00000000-A5B1-4CB7-B762-5D53E026628B}"/>
            </c:ext>
          </c:extLst>
        </c:ser>
        <c:dLbls>
          <c:showLegendKey val="0"/>
          <c:showVal val="0"/>
          <c:showCatName val="0"/>
          <c:showSerName val="0"/>
          <c:showPercent val="0"/>
          <c:showBubbleSize val="0"/>
        </c:dLbls>
        <c:gapWidth val="150"/>
        <c:axId val="398832384"/>
        <c:axId val="398833920"/>
      </c:barChart>
      <c:catAx>
        <c:axId val="398832384"/>
        <c:scaling>
          <c:orientation val="minMax"/>
        </c:scaling>
        <c:delete val="0"/>
        <c:axPos val="b"/>
        <c:numFmt formatCode="General" sourceLinked="1"/>
        <c:majorTickMark val="out"/>
        <c:minorTickMark val="none"/>
        <c:tickLblPos val="nextTo"/>
        <c:txPr>
          <a:bodyPr/>
          <a:lstStyle/>
          <a:p>
            <a:pPr>
              <a:defRPr b="1"/>
            </a:pPr>
            <a:endParaRPr lang="ru-RU"/>
          </a:p>
        </c:txPr>
        <c:crossAx val="398833920"/>
        <c:crosses val="autoZero"/>
        <c:auto val="1"/>
        <c:lblAlgn val="ctr"/>
        <c:lblOffset val="100"/>
        <c:noMultiLvlLbl val="0"/>
      </c:catAx>
      <c:valAx>
        <c:axId val="398833920"/>
        <c:scaling>
          <c:orientation val="minMax"/>
          <c:max val="6000"/>
        </c:scaling>
        <c:delete val="0"/>
        <c:axPos val="l"/>
        <c:majorGridlines/>
        <c:numFmt formatCode="General" sourceLinked="1"/>
        <c:majorTickMark val="out"/>
        <c:minorTickMark val="none"/>
        <c:tickLblPos val="nextTo"/>
        <c:txPr>
          <a:bodyPr/>
          <a:lstStyle/>
          <a:p>
            <a:pPr>
              <a:defRPr b="1"/>
            </a:pPr>
            <a:endParaRPr lang="ru-RU"/>
          </a:p>
        </c:txPr>
        <c:crossAx val="398832384"/>
        <c:crosses val="autoZero"/>
        <c:crossBetween val="between"/>
      </c:valAx>
      <c:spPr>
        <a:solidFill>
          <a:schemeClr val="accent3">
            <a:lumMod val="40000"/>
            <a:lumOff val="60000"/>
          </a:schemeClr>
        </a:solidFill>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GB"/>
              <a:t>T1_RU_JINR Tape (TB)</a:t>
            </a:r>
          </a:p>
        </c:rich>
      </c:tx>
      <c:layout/>
      <c:overlay val="0"/>
    </c:title>
    <c:autoTitleDeleted val="0"/>
    <c:plotArea>
      <c:layout/>
      <c:barChart>
        <c:barDir val="col"/>
        <c:grouping val="clustered"/>
        <c:varyColors val="0"/>
        <c:ser>
          <c:idx val="0"/>
          <c:order val="0"/>
          <c:tx>
            <c:strRef>
              <c:f>Лист1!$F$2</c:f>
              <c:strCache>
                <c:ptCount val="1"/>
                <c:pt idx="0">
                  <c:v>Tape (TB)</c:v>
                </c:pt>
              </c:strCache>
            </c:strRef>
          </c:tx>
          <c:invertIfNegative val="0"/>
          <c:cat>
            <c:numRef>
              <c:f>Лист1!$A$3:$A$6</c:f>
              <c:numCache>
                <c:formatCode>General</c:formatCode>
                <c:ptCount val="4"/>
                <c:pt idx="0">
                  <c:v>2014</c:v>
                </c:pt>
                <c:pt idx="1">
                  <c:v>2015</c:v>
                </c:pt>
                <c:pt idx="2">
                  <c:v>2016</c:v>
                </c:pt>
                <c:pt idx="3">
                  <c:v>2017</c:v>
                </c:pt>
              </c:numCache>
            </c:numRef>
          </c:cat>
          <c:val>
            <c:numRef>
              <c:f>Лист1!$F$3:$F$6</c:f>
              <c:numCache>
                <c:formatCode>General</c:formatCode>
                <c:ptCount val="4"/>
                <c:pt idx="0">
                  <c:v>0</c:v>
                </c:pt>
                <c:pt idx="1">
                  <c:v>5478.317</c:v>
                </c:pt>
                <c:pt idx="2">
                  <c:v>5478.317</c:v>
                </c:pt>
                <c:pt idx="3">
                  <c:v>9119.1270000000004</c:v>
                </c:pt>
              </c:numCache>
            </c:numRef>
          </c:val>
          <c:extLst xmlns:c16r2="http://schemas.microsoft.com/office/drawing/2015/06/chart">
            <c:ext xmlns:c16="http://schemas.microsoft.com/office/drawing/2014/chart" uri="{C3380CC4-5D6E-409C-BE32-E72D297353CC}">
              <c16:uniqueId val="{00000000-ECC8-41F3-B093-95B1A1E9C001}"/>
            </c:ext>
          </c:extLst>
        </c:ser>
        <c:dLbls>
          <c:showLegendKey val="0"/>
          <c:showVal val="0"/>
          <c:showCatName val="0"/>
          <c:showSerName val="0"/>
          <c:showPercent val="0"/>
          <c:showBubbleSize val="0"/>
        </c:dLbls>
        <c:gapWidth val="150"/>
        <c:axId val="18590720"/>
        <c:axId val="18604800"/>
      </c:barChart>
      <c:catAx>
        <c:axId val="18590720"/>
        <c:scaling>
          <c:orientation val="minMax"/>
        </c:scaling>
        <c:delete val="0"/>
        <c:axPos val="b"/>
        <c:numFmt formatCode="General" sourceLinked="1"/>
        <c:majorTickMark val="out"/>
        <c:minorTickMark val="none"/>
        <c:tickLblPos val="nextTo"/>
        <c:txPr>
          <a:bodyPr/>
          <a:lstStyle/>
          <a:p>
            <a:pPr>
              <a:defRPr b="1"/>
            </a:pPr>
            <a:endParaRPr lang="ru-RU"/>
          </a:p>
        </c:txPr>
        <c:crossAx val="18604800"/>
        <c:crosses val="autoZero"/>
        <c:auto val="1"/>
        <c:lblAlgn val="ctr"/>
        <c:lblOffset val="100"/>
        <c:noMultiLvlLbl val="0"/>
      </c:catAx>
      <c:valAx>
        <c:axId val="18604800"/>
        <c:scaling>
          <c:orientation val="minMax"/>
        </c:scaling>
        <c:delete val="0"/>
        <c:axPos val="l"/>
        <c:majorGridlines/>
        <c:numFmt formatCode="General" sourceLinked="1"/>
        <c:majorTickMark val="out"/>
        <c:minorTickMark val="none"/>
        <c:tickLblPos val="nextTo"/>
        <c:txPr>
          <a:bodyPr/>
          <a:lstStyle/>
          <a:p>
            <a:pPr>
              <a:defRPr b="1"/>
            </a:pPr>
            <a:endParaRPr lang="ru-RU"/>
          </a:p>
        </c:txPr>
        <c:crossAx val="18590720"/>
        <c:crosses val="autoZero"/>
        <c:crossBetween val="between"/>
      </c:valAx>
      <c:spPr>
        <a:solidFill>
          <a:schemeClr val="accent3">
            <a:lumMod val="40000"/>
            <a:lumOff val="60000"/>
          </a:schemeClr>
        </a:solidFill>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979C1-156B-4EBB-B700-B56A3F3DBD14}" type="datetimeFigureOut">
              <a:rPr lang="ru-RU" smtClean="0"/>
              <a:t>10.09.2018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46042-20AD-48BD-BD4D-FC1490A4CDA5}" type="slidenum">
              <a:rPr lang="ru-RU" smtClean="0"/>
              <a:t>‹#›</a:t>
            </a:fld>
            <a:endParaRPr lang="ru-RU"/>
          </a:p>
        </p:txBody>
      </p:sp>
    </p:spTree>
    <p:extLst>
      <p:ext uri="{BB962C8B-B14F-4D97-AF65-F5344CB8AC3E}">
        <p14:creationId xmlns:p14="http://schemas.microsoft.com/office/powerpoint/2010/main" val="163087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50938" y="692150"/>
            <a:ext cx="4557712" cy="3417888"/>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EF3EDC7D-F40F-4680-830A-AC490BB7F18E}" type="slidenum">
              <a:rPr lang="en-US" altLang="ru-RU"/>
              <a:pPr/>
              <a:t>4</a:t>
            </a:fld>
            <a:endParaRPr lang="en-US" altLang="ru-RU"/>
          </a:p>
        </p:txBody>
      </p:sp>
      <p:sp>
        <p:nvSpPr>
          <p:cNvPr id="7"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A2C3ADF-2AC7-4E6C-875E-70838779232C}" type="slidenum">
              <a:rPr lang="en-US" sz="1200">
                <a:latin typeface="+mn-lt"/>
              </a:rPr>
              <a:pPr algn="r" fontAlgn="auto">
                <a:spcBef>
                  <a:spcPts val="0"/>
                </a:spcBef>
                <a:spcAft>
                  <a:spcPts val="0"/>
                </a:spcAft>
                <a:defRPr/>
              </a:pPr>
              <a:t>4</a:t>
            </a:fld>
            <a:endParaRPr lang="en-US" sz="1200">
              <a:latin typeface="+mn-lt"/>
            </a:endParaRPr>
          </a:p>
        </p:txBody>
      </p:sp>
      <p:sp>
        <p:nvSpPr>
          <p:cNvPr id="48131"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48132" name="Rectangle 3"/>
          <p:cNvSpPr>
            <a:spLocks noGrp="1" noChangeArrowheads="1"/>
          </p:cNvSpPr>
          <p:nvPr>
            <p:ph type="body" idx="1"/>
          </p:nvPr>
        </p:nvSpPr>
        <p:spPr/>
        <p:txBody>
          <a:bodyPr/>
          <a:lstStyle/>
          <a:p>
            <a:r>
              <a:rPr lang="en-US" altLang="ru-RU" b="1">
                <a:solidFill>
                  <a:srgbClr val="0033CC"/>
                </a:solidFill>
              </a:rPr>
              <a:t>The primary Tier-1 tasks can be divided into:</a:t>
            </a:r>
          </a:p>
          <a:p>
            <a:r>
              <a:rPr lang="en-US" altLang="ru-RU"/>
              <a:t> recording raw data from CERN and storing them on tape (critical);</a:t>
            </a:r>
          </a:p>
          <a:p>
            <a:r>
              <a:rPr lang="en-US" altLang="ru-RU"/>
              <a:t> recording processed data from CERN and storing them on disk (less critical);</a:t>
            </a:r>
          </a:p>
          <a:p>
            <a:r>
              <a:rPr lang="en-US" altLang="ru-RU"/>
              <a:t> providing data to other Tier-1 / Tier-2;</a:t>
            </a:r>
          </a:p>
          <a:p>
            <a:r>
              <a:rPr lang="en-US" altLang="ru-RU"/>
              <a:t> reprocessing raw data;</a:t>
            </a:r>
          </a:p>
          <a:p>
            <a:r>
              <a:rPr lang="en-US" altLang="ru-RU"/>
              <a:t> event simulation calculations.</a:t>
            </a:r>
          </a:p>
          <a:p>
            <a:endParaRPr lang="en-US"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a:ln/>
        </p:spPr>
      </p:sp>
      <p:sp>
        <p:nvSpPr>
          <p:cNvPr id="389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a:t>На базе Центрального информационно-вычислительного комплекса ОИЯИ (ЦИВК ОИЯИ) развивается Многофункциональный центр хранения, обработки и анализа данных, который призван обеспечить широкий спектр возможностей пользователям на основе входящих в него компонент: грид-инфраструктура уровня </a:t>
            </a:r>
            <a:r>
              <a:rPr lang="en-US" altLang="ru-RU"/>
              <a:t>Tier</a:t>
            </a:r>
            <a:r>
              <a:rPr lang="ru-RU" altLang="ru-RU"/>
              <a:t>1 и Tier2 для поддержки экспериментов на LHC (ATLAS, Alice, CMS, LHCB), FAIR (CBM, PANDA) и других масштабных экспериментов; вычислительный кластер общего назначения; инфраструктура «Облачных вычислений»; вычислительный гетерогенный кластер </a:t>
            </a:r>
            <a:r>
              <a:rPr lang="en-US" altLang="ru-RU"/>
              <a:t>HybriLIT</a:t>
            </a:r>
            <a:r>
              <a:rPr lang="ru-RU" altLang="ru-RU"/>
              <a:t>; учебно-исследовательская инфраструктура для распределенных и параллельных вычислений.</a:t>
            </a:r>
          </a:p>
          <a:p>
            <a:r>
              <a:rPr lang="en-US" altLang="ru-RU"/>
              <a:t> </a:t>
            </a:r>
            <a:endParaRPr lang="ru-RU" altLang="ru-RU"/>
          </a:p>
          <a:p>
            <a:r>
              <a:rPr lang="ru-RU" altLang="ru-RU"/>
              <a:t>В 2014 году проводились интенсивные работы по модернизации инженерной инфраструктуры Многофункционального центра, была введена в эксплуатацию новая система охолождения, установлен новый источник бесперебойного питания, установлен ленточный робот и вычислительные модули.    </a:t>
            </a:r>
          </a:p>
          <a:p>
            <a:r>
              <a:rPr lang="ru-RU" altLang="ru-RU"/>
              <a:t> </a:t>
            </a:r>
          </a:p>
          <a:p>
            <a:r>
              <a:rPr lang="en-US" altLang="ru-RU"/>
              <a:t>The existing Central Information and Computing Complex  of  JINR (CICC JINR) is evolving into a Multifunctional Centre for Data Storage, Processing and Analysis aimed at providing to its users a wide range of possibilities through its main components: a grid-infrastructure at Tier1 and  Tier2 levels devoted to the support of the LHC experiments (ATLAS, ALICE, CMS, LHCb), FAIR (CBM, PANDA) and other large-scale experiments; a general purpose computing cluster; a cloud computing infrastructure; the heterogeneous computing cluster HybriLIT; an education and research infrastructure for distributed and parallel computations. </a:t>
            </a:r>
          </a:p>
          <a:p>
            <a:r>
              <a:rPr lang="en-US" altLang="ru-RU"/>
              <a:t>In 2014 works on the modernization of the underlying engineering infrastructure of the Multifunctional Center were done: a new cooling system was brought into operation; there were installed a new uninterruptible power supply unit, a tape robot, and computing modules.</a:t>
            </a:r>
            <a:r>
              <a:rPr lang="ru-RU" altLang="ru-RU"/>
              <a:t> </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1645292-D603-4328-93CC-F553840571B9}" type="slidenum">
              <a:rPr lang="ru-RU" sz="1200">
                <a:latin typeface="+mn-lt"/>
              </a:rPr>
              <a:pPr algn="r" fontAlgn="auto">
                <a:spcBef>
                  <a:spcPts val="0"/>
                </a:spcBef>
                <a:spcAft>
                  <a:spcPts val="0"/>
                </a:spcAft>
                <a:defRPr/>
              </a:pPr>
              <a:t>9</a:t>
            </a:fld>
            <a:endParaRPr lang="ru-RU" sz="120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8109AB-B9F6-4C4A-9265-B3D4DFD83D2F}" type="slidenum">
              <a:rPr lang="ru-RU" smtClean="0"/>
              <a:t>10</a:t>
            </a:fld>
            <a:endParaRPr lang="ru-RU"/>
          </a:p>
        </p:txBody>
      </p:sp>
    </p:spTree>
    <p:extLst>
      <p:ext uri="{BB962C8B-B14F-4D97-AF65-F5344CB8AC3E}">
        <p14:creationId xmlns:p14="http://schemas.microsoft.com/office/powerpoint/2010/main" val="248505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917BA2F-1FD8-47B2-BF1E-CB91C58F2317}" type="datetime1">
              <a:rPr lang="ru-RU" smtClean="0"/>
              <a:t>10.09.2018</a:t>
            </a:fld>
            <a:endParaRPr lang="ru-RU"/>
          </a:p>
        </p:txBody>
      </p:sp>
      <p:sp>
        <p:nvSpPr>
          <p:cNvPr id="5" name="Footer Placeholder 4"/>
          <p:cNvSpPr>
            <a:spLocks noGrp="1"/>
          </p:cNvSpPr>
          <p:nvPr>
            <p:ph type="ftr" sz="quarter" idx="11"/>
          </p:nvPr>
        </p:nvSpPr>
        <p:spPr/>
        <p:txBody>
          <a:bodyPr/>
          <a:lstStyle/>
          <a:p>
            <a:r>
              <a:rPr lang="en-GB" smtClean="0"/>
              <a:t>T.Strizh, CMS Tier1 at JINR, GRID2018</a:t>
            </a:r>
            <a:endParaRPr lang="ru-RU"/>
          </a:p>
        </p:txBody>
      </p:sp>
      <p:sp>
        <p:nvSpPr>
          <p:cNvPr id="6" name="Slide Number Placeholder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362173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6B9F63-7754-4B34-9A43-CE442AD1E80B}" type="datetime1">
              <a:rPr lang="ru-RU" smtClean="0"/>
              <a:t>10.09.2018</a:t>
            </a:fld>
            <a:endParaRPr lang="ru-RU"/>
          </a:p>
        </p:txBody>
      </p:sp>
      <p:sp>
        <p:nvSpPr>
          <p:cNvPr id="5" name="Footer Placeholder 4"/>
          <p:cNvSpPr>
            <a:spLocks noGrp="1"/>
          </p:cNvSpPr>
          <p:nvPr>
            <p:ph type="ftr" sz="quarter" idx="11"/>
          </p:nvPr>
        </p:nvSpPr>
        <p:spPr/>
        <p:txBody>
          <a:bodyPr/>
          <a:lstStyle/>
          <a:p>
            <a:r>
              <a:rPr lang="en-GB" smtClean="0"/>
              <a:t>T.Strizh, CMS Tier1 at JINR, GRID2018</a:t>
            </a:r>
            <a:endParaRPr lang="ru-RU"/>
          </a:p>
        </p:txBody>
      </p:sp>
      <p:sp>
        <p:nvSpPr>
          <p:cNvPr id="6" name="Slide Number Placeholder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1474118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2AE95E7A-46C6-442D-9FC2-615B41073F8B}" type="datetime1">
              <a:rPr lang="ru-RU" smtClean="0"/>
              <a:t>10.09.2018</a:t>
            </a:fld>
            <a:endParaRPr lang="ru-RU"/>
          </a:p>
        </p:txBody>
      </p:sp>
      <p:sp>
        <p:nvSpPr>
          <p:cNvPr id="5" name="Footer Placeholder 4"/>
          <p:cNvSpPr>
            <a:spLocks noGrp="1"/>
          </p:cNvSpPr>
          <p:nvPr>
            <p:ph type="ftr" sz="quarter" idx="11"/>
          </p:nvPr>
        </p:nvSpPr>
        <p:spPr/>
        <p:txBody>
          <a:bodyPr/>
          <a:lstStyle/>
          <a:p>
            <a:r>
              <a:rPr lang="en-GB" smtClean="0"/>
              <a:t>T.Strizh, CMS Tier1 at JINR, GRID2018</a:t>
            </a:r>
            <a:endParaRPr lang="ru-RU"/>
          </a:p>
        </p:txBody>
      </p:sp>
      <p:sp>
        <p:nvSpPr>
          <p:cNvPr id="6" name="Slide Number Placeholder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22034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a:t>Образец заголовка</a:t>
            </a:r>
            <a:endParaRPr lang="es-ES"/>
          </a:p>
        </p:txBody>
      </p:sp>
      <p:sp>
        <p:nvSpPr>
          <p:cNvPr id="3" name="2 Marcador de fecha"/>
          <p:cNvSpPr>
            <a:spLocks noGrp="1"/>
          </p:cNvSpPr>
          <p:nvPr>
            <p:ph type="dt" sz="half" idx="10"/>
          </p:nvPr>
        </p:nvSpPr>
        <p:spPr/>
        <p:txBody>
          <a:bodyPr/>
          <a:lstStyle/>
          <a:p>
            <a:fld id="{39FF9B22-4F49-4DFE-9F00-00EAA858D966}" type="datetime1">
              <a:rPr lang="ru-RU" smtClean="0"/>
              <a:t>10.09.2018</a:t>
            </a:fld>
            <a:endParaRPr lang="ru-RU"/>
          </a:p>
        </p:txBody>
      </p:sp>
      <p:sp>
        <p:nvSpPr>
          <p:cNvPr id="4" name="3 Marcador de pie de página"/>
          <p:cNvSpPr>
            <a:spLocks noGrp="1"/>
          </p:cNvSpPr>
          <p:nvPr>
            <p:ph type="ftr" sz="quarter" idx="11"/>
          </p:nvPr>
        </p:nvSpPr>
        <p:spPr/>
        <p:txBody>
          <a:bodyPr/>
          <a:lstStyle/>
          <a:p>
            <a:r>
              <a:rPr lang="en-GB" smtClean="0"/>
              <a:t>T.Strizh, CMS Tier1 at JINR, GRID2018</a:t>
            </a:r>
            <a:endParaRPr lang="ru-RU"/>
          </a:p>
        </p:txBody>
      </p:sp>
      <p:sp>
        <p:nvSpPr>
          <p:cNvPr id="5" name="4 Marcador de número de diapositiva"/>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3241911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lstStyle/>
          <a:p>
            <a:r>
              <a:rPr lang="ru-RU"/>
              <a:t>Образец заголовка</a:t>
            </a:r>
          </a:p>
        </p:txBody>
      </p:sp>
      <p:sp>
        <p:nvSpPr>
          <p:cNvPr id="3" name="Объект 2"/>
          <p:cNvSpPr>
            <a:spLocks noGrp="1"/>
          </p:cNvSpPr>
          <p:nvPr>
            <p:ph sz="half" idx="1"/>
          </p:nvPr>
        </p:nvSpPr>
        <p:spPr>
          <a:xfrm>
            <a:off x="467544" y="1052736"/>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4008" y="1052736"/>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79FBBED-86B9-45BE-B944-8D952593CEA0}" type="datetime1">
              <a:rPr lang="ru-RU" smtClean="0"/>
              <a:t>10.09.2018</a:t>
            </a:fld>
            <a:endParaRPr lang="ru-RU"/>
          </a:p>
        </p:txBody>
      </p:sp>
      <p:sp>
        <p:nvSpPr>
          <p:cNvPr id="6" name="Нижний колонтитул 5"/>
          <p:cNvSpPr>
            <a:spLocks noGrp="1"/>
          </p:cNvSpPr>
          <p:nvPr>
            <p:ph type="ftr" sz="quarter" idx="11"/>
          </p:nvPr>
        </p:nvSpPr>
        <p:spPr/>
        <p:txBody>
          <a:bodyPr/>
          <a:lstStyle/>
          <a:p>
            <a:r>
              <a:rPr lang="en-GB" smtClean="0"/>
              <a:t>T.Strizh, CMS Tier1 at JINR, GRID2018</a:t>
            </a:r>
            <a:endParaRPr lang="ru-RU"/>
          </a:p>
        </p:txBody>
      </p:sp>
      <p:sp>
        <p:nvSpPr>
          <p:cNvPr id="7" name="Номер слайда 6"/>
          <p:cNvSpPr>
            <a:spLocks noGrp="1"/>
          </p:cNvSpPr>
          <p:nvPr>
            <p:ph type="sldNum" sz="quarter" idx="12"/>
          </p:nvPr>
        </p:nvSpPr>
        <p:spPr/>
        <p:txBody>
          <a:bodyPr/>
          <a:lstStyle/>
          <a:p>
            <a:fld id="{2600CD22-F241-4319-8634-3C30517418F0}" type="slidenum">
              <a:rPr lang="ru-RU" smtClean="0"/>
              <a:t>‹#›</a:t>
            </a:fld>
            <a:endParaRPr lang="ru-RU"/>
          </a:p>
        </p:txBody>
      </p:sp>
      <p:sp>
        <p:nvSpPr>
          <p:cNvPr id="8" name="Объект 2"/>
          <p:cNvSpPr>
            <a:spLocks noGrp="1"/>
          </p:cNvSpPr>
          <p:nvPr>
            <p:ph sz="half" idx="13"/>
          </p:nvPr>
        </p:nvSpPr>
        <p:spPr>
          <a:xfrm>
            <a:off x="467544" y="3861048"/>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Объект 2"/>
          <p:cNvSpPr>
            <a:spLocks noGrp="1"/>
          </p:cNvSpPr>
          <p:nvPr>
            <p:ph sz="half" idx="14"/>
          </p:nvPr>
        </p:nvSpPr>
        <p:spPr>
          <a:xfrm>
            <a:off x="4644008" y="3861048"/>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02150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9FCCC84-CCD7-4CF0-848A-2D6EE924E74D}" type="datetime1">
              <a:rPr lang="ru-RU" smtClean="0"/>
              <a:t>10.09.2018</a:t>
            </a:fld>
            <a:endParaRPr lang="ru-RU"/>
          </a:p>
        </p:txBody>
      </p:sp>
      <p:sp>
        <p:nvSpPr>
          <p:cNvPr id="4" name="Нижний колонтитул 3"/>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3436039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63"/>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F945495-037E-4970-9F3B-65F08F3FAB86}" type="datetime1">
              <a:rPr lang="ru-RU" smtClean="0"/>
              <a:t>10.09.2018</a:t>
            </a:fld>
            <a:endParaRPr lang="ru-RU"/>
          </a:p>
        </p:txBody>
      </p:sp>
      <p:sp>
        <p:nvSpPr>
          <p:cNvPr id="5" name="Нижний колонтитул 4"/>
          <p:cNvSpPr>
            <a:spLocks noGrp="1"/>
          </p:cNvSpPr>
          <p:nvPr>
            <p:ph type="ftr" sz="quarter" idx="11"/>
          </p:nvPr>
        </p:nvSpPr>
        <p:spPr/>
        <p:txBody>
          <a:bodyPr/>
          <a:lstStyle/>
          <a:p>
            <a:r>
              <a:rPr lang="en-GB" smtClean="0"/>
              <a:t>T.Strizh, CMS Tier1 at JINR, GRID2018</a:t>
            </a:r>
            <a:endParaRPr lang="ru-RU"/>
          </a:p>
        </p:txBody>
      </p:sp>
      <p:sp>
        <p:nvSpPr>
          <p:cNvPr id="6" name="Номер слайда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2496613274"/>
      </p:ext>
    </p:extLst>
  </p:cSld>
  <p:clrMapOvr>
    <a:masterClrMapping/>
  </p:clrMapOvr>
  <p:transition spd="slow">
    <p:randomBar dir="ver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4FDF435-CD70-417A-BA0D-E0B60963BC3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85BAB8C6-FE75-4E98-AC1D-2E83103A6A10}"/>
              </a:ext>
            </a:extLst>
          </p:cNvPr>
          <p:cNvSpPr>
            <a:spLocks noGrp="1"/>
          </p:cNvSpPr>
          <p:nvPr>
            <p:ph type="dt" sz="half" idx="10"/>
          </p:nvPr>
        </p:nvSpPr>
        <p:spPr/>
        <p:txBody>
          <a:bodyPr/>
          <a:lstStyle/>
          <a:p>
            <a:fld id="{77BE4532-B85B-4982-9187-E10D04C49129}" type="datetime1">
              <a:rPr lang="ru-RU" smtClean="0"/>
              <a:t>10.09.2018</a:t>
            </a:fld>
            <a:endParaRPr lang="ru-RU"/>
          </a:p>
        </p:txBody>
      </p:sp>
      <p:sp>
        <p:nvSpPr>
          <p:cNvPr id="4" name="Нижний колонтитул 3">
            <a:extLst>
              <a:ext uri="{FF2B5EF4-FFF2-40B4-BE49-F238E27FC236}">
                <a16:creationId xmlns:a16="http://schemas.microsoft.com/office/drawing/2014/main" xmlns="" id="{EBE0CCB3-55CF-4100-BA74-097A7934FEF4}"/>
              </a:ext>
            </a:extLst>
          </p:cNvPr>
          <p:cNvSpPr>
            <a:spLocks noGrp="1"/>
          </p:cNvSpPr>
          <p:nvPr>
            <p:ph type="ftr" sz="quarter" idx="11"/>
          </p:nvPr>
        </p:nvSpPr>
        <p:spPr/>
        <p:txBody>
          <a:bodyPr/>
          <a:lstStyle/>
          <a:p>
            <a:r>
              <a:rPr lang="en-GB" smtClean="0"/>
              <a:t>T.Strizh, CMS Tier1 at JINR, GRID2018</a:t>
            </a:r>
            <a:endParaRPr lang="ru-RU"/>
          </a:p>
        </p:txBody>
      </p:sp>
      <p:sp>
        <p:nvSpPr>
          <p:cNvPr id="5" name="Номер слайда 4">
            <a:extLst>
              <a:ext uri="{FF2B5EF4-FFF2-40B4-BE49-F238E27FC236}">
                <a16:creationId xmlns:a16="http://schemas.microsoft.com/office/drawing/2014/main" xmlns="" id="{65A253AC-B94A-4E75-9B2E-5FECFC99C97F}"/>
              </a:ext>
            </a:extLst>
          </p:cNvPr>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1628347383"/>
      </p:ext>
    </p:extLst>
  </p:cSld>
  <p:clrMapOvr>
    <a:masterClrMapping/>
  </p:clrMapOvr>
  <p:transition spd="slow">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C9C2269-7B24-40CD-A09F-648476FB3E46}" type="datetime1">
              <a:rPr lang="ru-RU" smtClean="0"/>
              <a:t>10.09.2018</a:t>
            </a:fld>
            <a:endParaRPr lang="ru-RU"/>
          </a:p>
        </p:txBody>
      </p:sp>
      <p:sp>
        <p:nvSpPr>
          <p:cNvPr id="5" name="Нижний колонтитул 4"/>
          <p:cNvSpPr>
            <a:spLocks noGrp="1"/>
          </p:cNvSpPr>
          <p:nvPr>
            <p:ph type="ftr" sz="quarter" idx="11"/>
          </p:nvPr>
        </p:nvSpPr>
        <p:spPr/>
        <p:txBody>
          <a:bodyPr/>
          <a:lstStyle/>
          <a:p>
            <a:r>
              <a:rPr lang="en-GB" smtClean="0"/>
              <a:t>T.Strizh, CMS Tier1 at JINR, GRID2018</a:t>
            </a:r>
            <a:endParaRPr lang="ru-RU"/>
          </a:p>
        </p:txBody>
      </p:sp>
      <p:sp>
        <p:nvSpPr>
          <p:cNvPr id="6" name="Номер слайда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1350993256"/>
      </p:ext>
    </p:extLst>
  </p:cSld>
  <p:clrMapOvr>
    <a:masterClrMapping/>
  </p:clrMapOvr>
  <p:transition spd="slow">
    <p:randomBar dir="vert"/>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8"/>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05E7F55-998D-4092-84DB-BB844971EB53}" type="datetime1">
              <a:rPr lang="ru-RU" smtClean="0"/>
              <a:t>10.09.2018</a:t>
            </a:fld>
            <a:endParaRPr lang="ru-RU"/>
          </a:p>
        </p:txBody>
      </p:sp>
      <p:sp>
        <p:nvSpPr>
          <p:cNvPr id="5" name="Нижний колонтитул 4"/>
          <p:cNvSpPr>
            <a:spLocks noGrp="1"/>
          </p:cNvSpPr>
          <p:nvPr>
            <p:ph type="ftr" sz="quarter" idx="11"/>
          </p:nvPr>
        </p:nvSpPr>
        <p:spPr/>
        <p:txBody>
          <a:bodyPr/>
          <a:lstStyle/>
          <a:p>
            <a:r>
              <a:rPr lang="en-GB" smtClean="0"/>
              <a:t>T.Strizh, CMS Tier1 at JINR, GRID2018</a:t>
            </a:r>
            <a:endParaRPr lang="ru-RU"/>
          </a:p>
        </p:txBody>
      </p:sp>
      <p:sp>
        <p:nvSpPr>
          <p:cNvPr id="6" name="Номер слайда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332378505"/>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2F1865E-424F-4B83-BC0E-23CA5CD2CF92}" type="datetime1">
              <a:rPr lang="ru-RU" smtClean="0"/>
              <a:t>10.09.2018</a:t>
            </a:fld>
            <a:endParaRPr lang="ru-RU"/>
          </a:p>
        </p:txBody>
      </p:sp>
      <p:sp>
        <p:nvSpPr>
          <p:cNvPr id="6" name="Нижний колонтитул 5"/>
          <p:cNvSpPr>
            <a:spLocks noGrp="1"/>
          </p:cNvSpPr>
          <p:nvPr>
            <p:ph type="ftr" sz="quarter" idx="11"/>
          </p:nvPr>
        </p:nvSpPr>
        <p:spPr/>
        <p:txBody>
          <a:bodyPr/>
          <a:lstStyle/>
          <a:p>
            <a:r>
              <a:rPr lang="en-GB" smtClean="0"/>
              <a:t>T.Strizh, CMS Tier1 at JINR, GRID2018</a:t>
            </a:r>
            <a:endParaRPr lang="ru-RU"/>
          </a:p>
        </p:txBody>
      </p:sp>
      <p:sp>
        <p:nvSpPr>
          <p:cNvPr id="7" name="Номер слайда 6"/>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82634405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5F1E83C-2491-4CD7-B8EA-42C51E0F6CB4}" type="datetime1">
              <a:rPr lang="ru-RU" smtClean="0"/>
              <a:t>10.09.2018</a:t>
            </a:fld>
            <a:endParaRPr lang="ru-RU"/>
          </a:p>
        </p:txBody>
      </p:sp>
      <p:sp>
        <p:nvSpPr>
          <p:cNvPr id="5" name="Footer Placeholder 4"/>
          <p:cNvSpPr>
            <a:spLocks noGrp="1"/>
          </p:cNvSpPr>
          <p:nvPr>
            <p:ph type="ftr" sz="quarter" idx="11"/>
          </p:nvPr>
        </p:nvSpPr>
        <p:spPr/>
        <p:txBody>
          <a:bodyPr/>
          <a:lstStyle/>
          <a:p>
            <a:r>
              <a:rPr lang="en-GB" smtClean="0"/>
              <a:t>T.Strizh, CMS Tier1 at JINR, GRID2018</a:t>
            </a:r>
            <a:endParaRPr lang="ru-RU"/>
          </a:p>
        </p:txBody>
      </p:sp>
      <p:sp>
        <p:nvSpPr>
          <p:cNvPr id="6" name="Slide Number Placeholder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3813511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8" name="Нижний колонтитул 7"/>
          <p:cNvSpPr>
            <a:spLocks noGrp="1"/>
          </p:cNvSpPr>
          <p:nvPr>
            <p:ph type="ftr" sz="quarter" idx="11"/>
          </p:nvPr>
        </p:nvSpPr>
        <p:spPr>
          <a:xfrm>
            <a:off x="3131840" y="6492875"/>
            <a:ext cx="2895600" cy="365125"/>
          </a:xfrm>
        </p:spPr>
        <p:txBody>
          <a:bodyPr/>
          <a:lstStyle>
            <a:lvl1pPr>
              <a:defRPr sz="1000"/>
            </a:lvl1pPr>
          </a:lstStyle>
          <a:p>
            <a:r>
              <a:rPr lang="en-GB" dirty="0" err="1" smtClean="0"/>
              <a:t>T.Strizh</a:t>
            </a:r>
            <a:r>
              <a:rPr lang="en-GB" dirty="0" smtClean="0"/>
              <a:t>, CMS Tier1 at JINR, GRID2018</a:t>
            </a:r>
            <a:endParaRPr lang="ru-RU" dirty="0"/>
          </a:p>
        </p:txBody>
      </p:sp>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1352FDD-EFEA-4C3D-A338-51CAEA31E2F2}" type="datetime1">
              <a:rPr lang="ru-RU" smtClean="0"/>
              <a:t>10.09.2018</a:t>
            </a:fld>
            <a:endParaRPr lang="ru-RU"/>
          </a:p>
        </p:txBody>
      </p:sp>
      <p:sp>
        <p:nvSpPr>
          <p:cNvPr id="9" name="Номер слайда 8"/>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2175535479"/>
      </p:ext>
    </p:extLst>
  </p:cSld>
  <p:clrMapOvr>
    <a:masterClrMapping/>
  </p:clrMapOvr>
  <p:transition spd="slow">
    <p:randomBar dir="vert"/>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5A9F803-72EE-4DB6-ABA1-615DB0D79DA5}" type="datetime1">
              <a:rPr lang="ru-RU" smtClean="0"/>
              <a:t>10.09.2018</a:t>
            </a:fld>
            <a:endParaRPr lang="ru-RU" dirty="0"/>
          </a:p>
        </p:txBody>
      </p:sp>
      <p:sp>
        <p:nvSpPr>
          <p:cNvPr id="4" name="Нижний колонтитул 3"/>
          <p:cNvSpPr>
            <a:spLocks noGrp="1"/>
          </p:cNvSpPr>
          <p:nvPr>
            <p:ph type="ftr" sz="quarter" idx="11"/>
          </p:nvPr>
        </p:nvSpPr>
        <p:spPr>
          <a:xfrm>
            <a:off x="3131840" y="6492875"/>
            <a:ext cx="2895600" cy="365125"/>
          </a:xfrm>
        </p:spPr>
        <p:txBody>
          <a:bodyPr/>
          <a:lstStyle>
            <a:lvl1pPr>
              <a:defRPr sz="1000"/>
            </a:lvl1pPr>
          </a:lstStyle>
          <a:p>
            <a:r>
              <a:rPr lang="en-GB" dirty="0" err="1" smtClean="0"/>
              <a:t>T.Strizh</a:t>
            </a:r>
            <a:r>
              <a:rPr lang="en-GB" dirty="0" smtClean="0"/>
              <a:t>, CMS Tier1 at JINR, GRID2018</a:t>
            </a:r>
            <a:endParaRPr lang="ru-RU" dirty="0"/>
          </a:p>
        </p:txBody>
      </p:sp>
      <p:sp>
        <p:nvSpPr>
          <p:cNvPr id="5" name="Номер слайда 4"/>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2866197768"/>
      </p:ext>
    </p:extLst>
  </p:cSld>
  <p:clrMapOvr>
    <a:masterClrMapping/>
  </p:clrMapOvr>
  <p:transition spd="slow">
    <p:randomBar dir="vert"/>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F75A54C-DCF1-455B-9D31-BE2F15F5A56B}" type="datetime1">
              <a:rPr lang="ru-RU" smtClean="0"/>
              <a:t>10.09.2018</a:t>
            </a:fld>
            <a:endParaRPr lang="ru-RU"/>
          </a:p>
        </p:txBody>
      </p:sp>
      <p:sp>
        <p:nvSpPr>
          <p:cNvPr id="3" name="Нижний колонтитул 2"/>
          <p:cNvSpPr>
            <a:spLocks noGrp="1"/>
          </p:cNvSpPr>
          <p:nvPr>
            <p:ph type="ftr" sz="quarter" idx="11"/>
          </p:nvPr>
        </p:nvSpPr>
        <p:spPr>
          <a:xfrm>
            <a:off x="3131840" y="6478177"/>
            <a:ext cx="2895600" cy="365125"/>
          </a:xfrm>
        </p:spPr>
        <p:txBody>
          <a:bodyPr/>
          <a:lstStyle/>
          <a:p>
            <a:r>
              <a:rPr lang="en-GB" sz="1000" dirty="0" err="1" smtClean="0"/>
              <a:t>T.Strizh</a:t>
            </a:r>
            <a:r>
              <a:rPr lang="en-GB" sz="1000" dirty="0" smtClean="0"/>
              <a:t>, CMS Tier1 at JINR, GRID2</a:t>
            </a:r>
            <a:r>
              <a:rPr lang="en-GB" dirty="0" smtClean="0"/>
              <a:t>018</a:t>
            </a:r>
            <a:endParaRPr lang="ru-RU" dirty="0"/>
          </a:p>
        </p:txBody>
      </p:sp>
      <p:sp>
        <p:nvSpPr>
          <p:cNvPr id="4" name="Номер слайда 3"/>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1827910356"/>
      </p:ext>
    </p:extLst>
  </p:cSld>
  <p:clrMapOvr>
    <a:masterClrMapping/>
  </p:clrMapOvr>
  <p:transition spd="slow">
    <p:randomBar dir="vert"/>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8"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1"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A804578-E4AD-40E1-AB09-2F450F63A3FD}" type="datetime1">
              <a:rPr lang="ru-RU" smtClean="0"/>
              <a:t>10.09.2018</a:t>
            </a:fld>
            <a:endParaRPr lang="ru-RU"/>
          </a:p>
        </p:txBody>
      </p:sp>
      <p:sp>
        <p:nvSpPr>
          <p:cNvPr id="6" name="Нижний колонтитул 5"/>
          <p:cNvSpPr>
            <a:spLocks noGrp="1"/>
          </p:cNvSpPr>
          <p:nvPr>
            <p:ph type="ftr" sz="quarter" idx="11"/>
          </p:nvPr>
        </p:nvSpPr>
        <p:spPr>
          <a:xfrm>
            <a:off x="3131840" y="6492875"/>
            <a:ext cx="2895600" cy="365125"/>
          </a:xfrm>
        </p:spPr>
        <p:txBody>
          <a:bodyPr/>
          <a:lstStyle>
            <a:lvl1pPr>
              <a:defRPr sz="1000"/>
            </a:lvl1pPr>
          </a:lstStyle>
          <a:p>
            <a:r>
              <a:rPr lang="en-GB" dirty="0" err="1" smtClean="0"/>
              <a:t>T.Strizh</a:t>
            </a:r>
            <a:r>
              <a:rPr lang="en-GB" dirty="0" smtClean="0"/>
              <a:t>, CMS Tier1 at JINR, GRID2018</a:t>
            </a:r>
            <a:endParaRPr lang="ru-RU" dirty="0"/>
          </a:p>
        </p:txBody>
      </p:sp>
      <p:sp>
        <p:nvSpPr>
          <p:cNvPr id="7" name="Номер слайда 6"/>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332999910"/>
      </p:ext>
    </p:extLst>
  </p:cSld>
  <p:clrMapOvr>
    <a:masterClrMapping/>
  </p:clrMapOvr>
  <p:transition spd="slow">
    <p:randomBar dir="vert"/>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ED99353-454E-451C-BD6E-BE2D5A0530F9}" type="datetime1">
              <a:rPr lang="ru-RU" smtClean="0"/>
              <a:t>10.09.2018</a:t>
            </a:fld>
            <a:endParaRPr lang="ru-RU"/>
          </a:p>
        </p:txBody>
      </p:sp>
      <p:sp>
        <p:nvSpPr>
          <p:cNvPr id="6" name="Нижний колонтитул 5"/>
          <p:cNvSpPr>
            <a:spLocks noGrp="1"/>
          </p:cNvSpPr>
          <p:nvPr>
            <p:ph type="ftr" sz="quarter" idx="11"/>
          </p:nvPr>
        </p:nvSpPr>
        <p:spPr>
          <a:xfrm>
            <a:off x="3131840" y="6492875"/>
            <a:ext cx="2895600" cy="365125"/>
          </a:xfrm>
        </p:spPr>
        <p:txBody>
          <a:bodyPr/>
          <a:lstStyle>
            <a:lvl1pPr>
              <a:defRPr sz="1000"/>
            </a:lvl1pPr>
          </a:lstStyle>
          <a:p>
            <a:r>
              <a:rPr lang="en-GB" dirty="0" err="1" smtClean="0"/>
              <a:t>T.Strizh</a:t>
            </a:r>
            <a:r>
              <a:rPr lang="en-GB" dirty="0" smtClean="0"/>
              <a:t>, CMS Tier1 at JINR, GRID2018</a:t>
            </a:r>
            <a:endParaRPr lang="ru-RU" dirty="0"/>
          </a:p>
        </p:txBody>
      </p:sp>
      <p:sp>
        <p:nvSpPr>
          <p:cNvPr id="7" name="Номер слайда 6"/>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1070373502"/>
      </p:ext>
    </p:extLst>
  </p:cSld>
  <p:clrMapOvr>
    <a:masterClrMapping/>
  </p:clrMapOvr>
  <p:transition spd="slow">
    <p:randomBar dir="vert"/>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4C103E6-D5E0-4BD5-9F1F-F2B1BFEB7032}" type="datetime1">
              <a:rPr lang="ru-RU" smtClean="0"/>
              <a:t>10.09.2018</a:t>
            </a:fld>
            <a:endParaRPr lang="ru-RU"/>
          </a:p>
        </p:txBody>
      </p:sp>
      <p:sp>
        <p:nvSpPr>
          <p:cNvPr id="5" name="Нижний колонтитул 4"/>
          <p:cNvSpPr>
            <a:spLocks noGrp="1"/>
          </p:cNvSpPr>
          <p:nvPr>
            <p:ph type="ftr" sz="quarter" idx="11"/>
          </p:nvPr>
        </p:nvSpPr>
        <p:spPr>
          <a:xfrm>
            <a:off x="3131840" y="6485157"/>
            <a:ext cx="2895600" cy="365125"/>
          </a:xfrm>
        </p:spPr>
        <p:txBody>
          <a:bodyPr/>
          <a:lstStyle>
            <a:lvl1pPr>
              <a:defRPr sz="1000"/>
            </a:lvl1pPr>
          </a:lstStyle>
          <a:p>
            <a:r>
              <a:rPr lang="en-GB" dirty="0" err="1" smtClean="0"/>
              <a:t>T.Strizh</a:t>
            </a:r>
            <a:r>
              <a:rPr lang="en-GB" dirty="0" smtClean="0"/>
              <a:t>, CMS Tier1 at JINR, GRID2018</a:t>
            </a:r>
            <a:endParaRPr lang="ru-RU" dirty="0"/>
          </a:p>
        </p:txBody>
      </p:sp>
      <p:sp>
        <p:nvSpPr>
          <p:cNvPr id="6" name="Номер слайда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2872192945"/>
      </p:ext>
    </p:extLst>
  </p:cSld>
  <p:clrMapOvr>
    <a:masterClrMapping/>
  </p:clrMapOvr>
  <p:transition spd="slow">
    <p:randomBar dir="vert"/>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6"/>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6"/>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48AA596-1272-400F-8987-BDFEA0BF4221}" type="datetime1">
              <a:rPr lang="ru-RU" smtClean="0"/>
              <a:t>10.09.2018</a:t>
            </a:fld>
            <a:endParaRPr lang="ru-RU"/>
          </a:p>
        </p:txBody>
      </p:sp>
      <p:sp>
        <p:nvSpPr>
          <p:cNvPr id="5" name="Нижний колонтитул 4"/>
          <p:cNvSpPr>
            <a:spLocks noGrp="1"/>
          </p:cNvSpPr>
          <p:nvPr>
            <p:ph type="ftr" sz="quarter" idx="11"/>
          </p:nvPr>
        </p:nvSpPr>
        <p:spPr>
          <a:xfrm>
            <a:off x="3131840" y="6492875"/>
            <a:ext cx="2895600" cy="365125"/>
          </a:xfrm>
        </p:spPr>
        <p:txBody>
          <a:bodyPr/>
          <a:lstStyle>
            <a:lvl1pPr>
              <a:defRPr sz="1000"/>
            </a:lvl1pPr>
          </a:lstStyle>
          <a:p>
            <a:r>
              <a:rPr lang="en-GB" dirty="0" err="1" smtClean="0"/>
              <a:t>T.Strizh</a:t>
            </a:r>
            <a:r>
              <a:rPr lang="en-GB" dirty="0" smtClean="0"/>
              <a:t>, CMS Tier1 at JINR, GRID2018</a:t>
            </a:r>
            <a:endParaRPr lang="ru-RU" dirty="0"/>
          </a:p>
        </p:txBody>
      </p:sp>
      <p:sp>
        <p:nvSpPr>
          <p:cNvPr id="6" name="Номер слайда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4059748202"/>
      </p:ext>
    </p:extLst>
  </p:cSld>
  <p:clrMapOvr>
    <a:masterClrMapping/>
  </p:clrMapOvr>
  <p:transition spd="slow">
    <p:randomBar dir="vert"/>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2_Заголовок и объект">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DF08C3D-9492-4100-9812-DEF960FB290C}"/>
              </a:ext>
            </a:extLst>
          </p:cNvPr>
          <p:cNvPicPr>
            <a:picLocks noChangeAspect="1"/>
          </p:cNvPicPr>
          <p:nvPr userDrawn="1"/>
        </p:nvPicPr>
        <p:blipFill>
          <a:blip r:embed="rId3"/>
          <a:stretch>
            <a:fillRect/>
          </a:stretch>
        </p:blipFill>
        <p:spPr>
          <a:xfrm>
            <a:off x="107504" y="116632"/>
            <a:ext cx="720080" cy="501874"/>
          </a:xfrm>
          <a:prstGeom prst="rect">
            <a:avLst/>
          </a:prstGeom>
        </p:spPr>
      </p:pic>
    </p:spTree>
    <p:extLst>
      <p:ext uri="{BB962C8B-B14F-4D97-AF65-F5344CB8AC3E}">
        <p14:creationId xmlns:p14="http://schemas.microsoft.com/office/powerpoint/2010/main" val="3468426714"/>
      </p:ext>
    </p:extLst>
  </p:cSld>
  <p:clrMapOvr>
    <a:masterClrMapping/>
  </p:clrMapOvr>
  <p:transition spd="slow">
    <p:randomBar dir="vert"/>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3_Заголовок и объект">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DDACDF6F-E09F-4B7E-9E6A-504C5ED3992B}"/>
              </a:ext>
            </a:extLst>
          </p:cNvPr>
          <p:cNvPicPr>
            <a:picLocks noChangeAspect="1"/>
          </p:cNvPicPr>
          <p:nvPr userDrawn="1"/>
        </p:nvPicPr>
        <p:blipFill>
          <a:blip r:embed="rId3"/>
          <a:stretch>
            <a:fillRect/>
          </a:stretch>
        </p:blipFill>
        <p:spPr>
          <a:xfrm>
            <a:off x="107504" y="34699"/>
            <a:ext cx="719390" cy="499915"/>
          </a:xfrm>
          <a:prstGeom prst="rect">
            <a:avLst/>
          </a:prstGeom>
        </p:spPr>
      </p:pic>
    </p:spTree>
    <p:extLst>
      <p:ext uri="{BB962C8B-B14F-4D97-AF65-F5344CB8AC3E}">
        <p14:creationId xmlns:p14="http://schemas.microsoft.com/office/powerpoint/2010/main" val="170260914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lstStyle/>
          <a:p>
            <a:r>
              <a:rPr lang="ru-RU"/>
              <a:t>Образец заголовка</a:t>
            </a:r>
          </a:p>
        </p:txBody>
      </p:sp>
      <p:sp>
        <p:nvSpPr>
          <p:cNvPr id="3" name="Объект 2"/>
          <p:cNvSpPr>
            <a:spLocks noGrp="1"/>
          </p:cNvSpPr>
          <p:nvPr>
            <p:ph sz="half" idx="1"/>
          </p:nvPr>
        </p:nvSpPr>
        <p:spPr>
          <a:xfrm>
            <a:off x="467544" y="1052736"/>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4008" y="1052736"/>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D6CA865-8176-4C81-8B5E-0268B9A8DCEE}" type="datetime1">
              <a:rPr lang="ru-RU" smtClean="0"/>
              <a:t>10.09.2018</a:t>
            </a:fld>
            <a:endParaRPr lang="ru-RU"/>
          </a:p>
        </p:txBody>
      </p:sp>
      <p:sp>
        <p:nvSpPr>
          <p:cNvPr id="6" name="Нижний колонтитул 5"/>
          <p:cNvSpPr>
            <a:spLocks noGrp="1"/>
          </p:cNvSpPr>
          <p:nvPr>
            <p:ph type="ftr" sz="quarter" idx="11"/>
          </p:nvPr>
        </p:nvSpPr>
        <p:spPr/>
        <p:txBody>
          <a:bodyPr/>
          <a:lstStyle/>
          <a:p>
            <a:r>
              <a:rPr lang="en-GB" smtClean="0"/>
              <a:t>T.Strizh, CMS Tier1 at JINR, GRID2018</a:t>
            </a:r>
            <a:endParaRPr lang="ru-RU"/>
          </a:p>
        </p:txBody>
      </p:sp>
      <p:sp>
        <p:nvSpPr>
          <p:cNvPr id="7" name="Номер слайда 6"/>
          <p:cNvSpPr>
            <a:spLocks noGrp="1"/>
          </p:cNvSpPr>
          <p:nvPr>
            <p:ph type="sldNum" sz="quarter" idx="12"/>
          </p:nvPr>
        </p:nvSpPr>
        <p:spPr/>
        <p:txBody>
          <a:bodyPr/>
          <a:lstStyle/>
          <a:p>
            <a:fld id="{2600CD22-F241-4319-8634-3C30517418F0}" type="slidenum">
              <a:rPr lang="ru-RU" smtClean="0"/>
              <a:t>‹#›</a:t>
            </a:fld>
            <a:endParaRPr lang="ru-RU"/>
          </a:p>
        </p:txBody>
      </p:sp>
      <p:sp>
        <p:nvSpPr>
          <p:cNvPr id="8" name="Объект 2"/>
          <p:cNvSpPr>
            <a:spLocks noGrp="1"/>
          </p:cNvSpPr>
          <p:nvPr>
            <p:ph sz="half" idx="13"/>
          </p:nvPr>
        </p:nvSpPr>
        <p:spPr>
          <a:xfrm>
            <a:off x="467544" y="3861048"/>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Объект 2"/>
          <p:cNvSpPr>
            <a:spLocks noGrp="1"/>
          </p:cNvSpPr>
          <p:nvPr>
            <p:ph sz="half" idx="14"/>
          </p:nvPr>
        </p:nvSpPr>
        <p:spPr>
          <a:xfrm>
            <a:off x="4644008" y="3861048"/>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254272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ru-RU"/>
              <a:t>Образец заголовка</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4DE61E4-627D-417C-B50C-67DAD23B3FB6}" type="datetime1">
              <a:rPr lang="ru-RU" smtClean="0"/>
              <a:t>10.09.2018</a:t>
            </a:fld>
            <a:endParaRPr lang="ru-RU"/>
          </a:p>
        </p:txBody>
      </p:sp>
      <p:sp>
        <p:nvSpPr>
          <p:cNvPr id="5" name="Footer Placeholder 4"/>
          <p:cNvSpPr>
            <a:spLocks noGrp="1"/>
          </p:cNvSpPr>
          <p:nvPr>
            <p:ph type="ftr" sz="quarter" idx="11"/>
          </p:nvPr>
        </p:nvSpPr>
        <p:spPr/>
        <p:txBody>
          <a:bodyPr/>
          <a:lstStyle/>
          <a:p>
            <a:r>
              <a:rPr lang="en-GB" smtClean="0"/>
              <a:t>T.Strizh, CMS Tier1 at JINR, GRID2018</a:t>
            </a:r>
            <a:endParaRPr lang="ru-RU"/>
          </a:p>
        </p:txBody>
      </p:sp>
      <p:sp>
        <p:nvSpPr>
          <p:cNvPr id="6" name="Slide Number Placeholder 5"/>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882314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203ADA8-0053-4660-8ADD-9C567469D72D}" type="datetime1">
              <a:rPr lang="ru-RU" smtClean="0">
                <a:solidFill>
                  <a:prstClr val="white">
                    <a:tint val="75000"/>
                  </a:prstClr>
                </a:solidFill>
              </a:r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7752324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94315E5-851B-49C8-A19E-7C79A5A66C4F}" type="datetime1">
              <a:rPr lang="ru-RU" smtClean="0">
                <a:solidFill>
                  <a:prstClr val="white">
                    <a:tint val="75000"/>
                  </a:prstClr>
                </a:solidFill>
              </a:r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1216341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26CCBEB-77DE-433E-A33D-EE08B7B628D5}" type="datetime1">
              <a:rPr lang="ru-RU" smtClean="0">
                <a:solidFill>
                  <a:prstClr val="white">
                    <a:tint val="75000"/>
                  </a:prstClr>
                </a:solidFill>
              </a:r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78227901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E0A8513-B059-43F8-82A0-4CFA9B973F39}" type="datetime1">
              <a:rPr lang="ru-RU" smtClean="0">
                <a:solidFill>
                  <a:prstClr val="white">
                    <a:tint val="75000"/>
                  </a:prstClr>
                </a:solidFill>
              </a:rPr>
              <a:t>10.09.2018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5310183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BD4FCCE-CC85-4A3B-9AAF-A2CEF8F46121}" type="datetime1">
              <a:rPr lang="ru-RU" smtClean="0">
                <a:solidFill>
                  <a:prstClr val="white">
                    <a:tint val="75000"/>
                  </a:prstClr>
                </a:solidFill>
              </a:rPr>
              <a:t>10.09.2018</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5821830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2DA9762-068A-4E3C-8EAF-09FD591B3994}" type="datetime1">
              <a:rPr lang="ru-RU" smtClean="0">
                <a:solidFill>
                  <a:prstClr val="white">
                    <a:tint val="75000"/>
                  </a:prstClr>
                </a:solidFill>
              </a:rPr>
              <a:t>10.09.2018</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009762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9AA842-95EF-48AB-94B7-87B6587B7ED9}" type="datetime1">
              <a:rPr lang="ru-RU" smtClean="0">
                <a:solidFill>
                  <a:prstClr val="white">
                    <a:tint val="75000"/>
                  </a:prstClr>
                </a:solidFill>
              </a:rPr>
              <a:t>10.09.2018</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7989872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FBB80C2-3A2C-4561-8B28-DB023DAC627E}" type="datetime1">
              <a:rPr lang="ru-RU" smtClean="0">
                <a:solidFill>
                  <a:prstClr val="white">
                    <a:tint val="75000"/>
                  </a:prstClr>
                </a:solidFill>
              </a:rPr>
              <a:t>10.09.2018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942489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0BA1E4D-0CCC-487F-8B8F-10AAE8D9D3E0}" type="datetime1">
              <a:rPr lang="ru-RU" smtClean="0">
                <a:solidFill>
                  <a:prstClr val="white">
                    <a:tint val="75000"/>
                  </a:prstClr>
                </a:solidFill>
              </a:rPr>
              <a:t>10.09.2018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0789540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60B835-1E8A-4979-B2A3-4286279FDC9A}" type="datetime1">
              <a:rPr lang="ru-RU" smtClean="0">
                <a:solidFill>
                  <a:prstClr val="white">
                    <a:tint val="75000"/>
                  </a:prstClr>
                </a:solidFill>
              </a:r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430613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47B09C0-62C6-4373-BF20-E19404E76FDF}" type="datetime1">
              <a:rPr lang="ru-RU" smtClean="0"/>
              <a:t>10.09.2018</a:t>
            </a:fld>
            <a:endParaRPr lang="ru-RU"/>
          </a:p>
        </p:txBody>
      </p:sp>
      <p:sp>
        <p:nvSpPr>
          <p:cNvPr id="6" name="Footer Placeholder 5"/>
          <p:cNvSpPr>
            <a:spLocks noGrp="1"/>
          </p:cNvSpPr>
          <p:nvPr>
            <p:ph type="ftr" sz="quarter" idx="11"/>
          </p:nvPr>
        </p:nvSpPr>
        <p:spPr/>
        <p:txBody>
          <a:bodyPr/>
          <a:lstStyle/>
          <a:p>
            <a:r>
              <a:rPr lang="en-GB" smtClean="0"/>
              <a:t>T.Strizh, CMS Tier1 at JINR, GRID2018</a:t>
            </a:r>
            <a:endParaRPr lang="ru-RU"/>
          </a:p>
        </p:txBody>
      </p:sp>
      <p:sp>
        <p:nvSpPr>
          <p:cNvPr id="7" name="Slide Number Placeholder 6"/>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647424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6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6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2621129-CFA9-4921-A788-7964E854B171}" type="datetime1">
              <a:rPr lang="ru-RU" smtClean="0">
                <a:solidFill>
                  <a:prstClr val="white">
                    <a:tint val="75000"/>
                  </a:prstClr>
                </a:solidFill>
              </a:r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r>
              <a:rPr lang="en-GB" smtClean="0">
                <a:solidFill>
                  <a:prstClr val="white">
                    <a:tint val="75000"/>
                  </a:prstClr>
                </a:solidFill>
              </a:rPr>
              <a:t>T.Strizh, CMS Tier1 at JINR, GRID2018</a:t>
            </a:r>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58988661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2_Заголовок и объект">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3458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88169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1_Титульный слайд">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880"/>
          </a:xfrm>
          <a:prstGeom prst="rect">
            <a:avLst/>
          </a:prstGeom>
        </p:spPr>
        <p:txBody>
          <a:bodyPr lIns="0" tIns="0" rIns="0" bIns="0" anchor="ctr"/>
          <a:lstStyle/>
          <a:p>
            <a:r>
              <a:rPr lang="ru-RU"/>
              <a:t>Образец заголовка</a:t>
            </a:r>
            <a:endParaRPr/>
          </a:p>
        </p:txBody>
      </p:sp>
      <p:sp>
        <p:nvSpPr>
          <p:cNvPr id="6" name="PlaceHolder 2"/>
          <p:cNvSpPr>
            <a:spLocks noGrp="1"/>
          </p:cNvSpPr>
          <p:nvPr>
            <p:ph type="subTitle"/>
          </p:nvPr>
        </p:nvSpPr>
        <p:spPr>
          <a:xfrm>
            <a:off x="457200" y="1604520"/>
            <a:ext cx="8229240" cy="3977640"/>
          </a:xfrm>
          <a:prstGeom prst="rect">
            <a:avLst/>
          </a:prstGeom>
        </p:spPr>
        <p:txBody>
          <a:bodyPr lIns="0" tIns="0" rIns="0" bIns="0" anchor="ctr"/>
          <a:lstStyle/>
          <a:p>
            <a:pPr algn="ctr"/>
            <a:r>
              <a:rPr lang="ru-RU"/>
              <a:t>Образец подзаголовка</a:t>
            </a:r>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8477" y="44624"/>
            <a:ext cx="73026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24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68625" y="6362700"/>
            <a:ext cx="2133600" cy="365125"/>
          </a:xfrm>
        </p:spPr>
        <p:txBody>
          <a:bodyPr/>
          <a:lstStyle>
            <a:lvl1pPr algn="l">
              <a:defRPr sz="900">
                <a:solidFill>
                  <a:srgbClr val="0C377B">
                    <a:tint val="75000"/>
                  </a:srgbClr>
                </a:solidFill>
                <a:latin typeface="Arial"/>
              </a:defRPr>
            </a:lvl1pPr>
          </a:lstStyle>
          <a:p>
            <a:pPr>
              <a:defRPr/>
            </a:pPr>
            <a:fld id="{0C4FC52B-3CD6-4EF2-840D-40911B04A92B}" type="datetime1">
              <a:rPr lang="ru-RU" smtClean="0"/>
              <a:t>10.09.2018</a:t>
            </a:fld>
            <a:endParaRPr lang="en-US" dirty="0"/>
          </a:p>
        </p:txBody>
      </p:sp>
      <p:sp>
        <p:nvSpPr>
          <p:cNvPr id="3" name="Footer Placeholder 2"/>
          <p:cNvSpPr>
            <a:spLocks noGrp="1"/>
          </p:cNvSpPr>
          <p:nvPr>
            <p:ph type="ftr" sz="quarter" idx="11"/>
          </p:nvPr>
        </p:nvSpPr>
        <p:spPr>
          <a:xfrm>
            <a:off x="5183188" y="6356350"/>
            <a:ext cx="2895600" cy="365125"/>
          </a:xfrm>
        </p:spPr>
        <p:txBody>
          <a:bodyPr/>
          <a:lstStyle>
            <a:lvl1pPr algn="ctr">
              <a:defRPr sz="900">
                <a:solidFill>
                  <a:srgbClr val="0C377B">
                    <a:tint val="75000"/>
                  </a:srgbClr>
                </a:solidFill>
                <a:latin typeface="Arial"/>
              </a:defRPr>
            </a:lvl1pPr>
          </a:lstStyle>
          <a:p>
            <a:pPr>
              <a:defRPr/>
            </a:pPr>
            <a:r>
              <a:rPr lang="en-US" smtClean="0"/>
              <a:t>T.Strizh, CMS Tier1 at JINR, GRID2018</a:t>
            </a:r>
            <a:endParaRPr lang="en-US" dirty="0"/>
          </a:p>
        </p:txBody>
      </p:sp>
      <p:sp>
        <p:nvSpPr>
          <p:cNvPr id="4" name="Slide Number Placeholder 3"/>
          <p:cNvSpPr>
            <a:spLocks noGrp="1"/>
          </p:cNvSpPr>
          <p:nvPr>
            <p:ph type="sldNum" sz="quarter" idx="12"/>
          </p:nvPr>
        </p:nvSpPr>
        <p:spPr>
          <a:xfrm>
            <a:off x="8185150" y="6356350"/>
            <a:ext cx="501650" cy="365125"/>
          </a:xfrm>
        </p:spPr>
        <p:txBody>
          <a:bodyPr/>
          <a:lstStyle>
            <a:lvl1pPr algn="r">
              <a:defRPr sz="900">
                <a:solidFill>
                  <a:srgbClr val="0C377B">
                    <a:tint val="75000"/>
                  </a:srgbClr>
                </a:solidFill>
                <a:latin typeface="Arial"/>
              </a:defRPr>
            </a:lvl1pPr>
          </a:lstStyle>
          <a:p>
            <a:pPr>
              <a:defRPr/>
            </a:pPr>
            <a:fld id="{83780FA5-09A8-406D-ABE1-F44697978BCF}" type="slidenum">
              <a:rPr lang="en-US"/>
              <a:pPr>
                <a:defRPr/>
              </a:pPr>
              <a:t>‹#›</a:t>
            </a:fld>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8424" y="116632"/>
            <a:ext cx="618307" cy="42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527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3_Заголовок и объект">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83458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995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47"/>
            <a:ext cx="7772400" cy="1470026"/>
          </a:xfrm>
          <a:prstGeom prst="rect">
            <a:avLst/>
          </a:prstGeom>
        </p:spPr>
        <p:txBody>
          <a:bodyPr/>
          <a:lstStyle/>
          <a:p>
            <a:r>
              <a:rPr lang="ru-RU"/>
              <a:t>Образец заголовка</a:t>
            </a:r>
            <a:endParaRP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111676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Заголовок и объект">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lang="ru-RU"/>
              <a:t>Образец заголовка</a:t>
            </a:r>
            <a:endParaRPr/>
          </a:p>
        </p:txBody>
      </p:sp>
      <p:sp>
        <p:nvSpPr>
          <p:cNvPr id="21" name="Body Level One…"/>
          <p:cNvSpPr txBox="1">
            <a:spLocks noGrp="1"/>
          </p:cNvSpPr>
          <p:nvPr>
            <p:ph type="body" idx="1"/>
          </p:nvPr>
        </p:nvSpPr>
        <p:spPr>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632144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Заголовок раздела">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22"/>
            <a:ext cx="7772401" cy="1362076"/>
          </a:xfrm>
          <a:prstGeom prst="rect">
            <a:avLst/>
          </a:prstGeom>
        </p:spPr>
        <p:txBody>
          <a:bodyPr anchor="t"/>
          <a:lstStyle>
            <a:lvl1pPr algn="l">
              <a:defRPr sz="4000" b="1" cap="all"/>
            </a:lvl1pPr>
          </a:lstStyle>
          <a:p>
            <a:r>
              <a:rPr lang="ru-RU"/>
              <a:t>Образец заголовка</a:t>
            </a:r>
            <a:endParaRP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lvl1pPr>
            <a:lvl2pPr marL="0" indent="457200">
              <a:spcBef>
                <a:spcPts val="400"/>
              </a:spcBef>
              <a:buSzTx/>
              <a:buFontTx/>
              <a:buNone/>
              <a:defRPr sz="2000"/>
            </a:lvl2pPr>
            <a:lvl3pPr marL="0" indent="914400">
              <a:spcBef>
                <a:spcPts val="400"/>
              </a:spcBef>
              <a:buSzTx/>
              <a:buFontTx/>
              <a:buNone/>
              <a:defRPr sz="2000"/>
            </a:lvl3pPr>
            <a:lvl4pPr marL="0" indent="1371600">
              <a:spcBef>
                <a:spcPts val="400"/>
              </a:spcBef>
              <a:buSzTx/>
              <a:buFontTx/>
              <a:buNone/>
              <a:defRPr sz="2000"/>
            </a:lvl4pPr>
            <a:lvl5pPr marL="0" indent="1828800">
              <a:spcBef>
                <a:spcPts val="400"/>
              </a:spcBef>
              <a:buSzTx/>
              <a:buFontTx/>
              <a:buNone/>
              <a:defRPr sz="20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449178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Два объекта">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rPr lang="ru-RU"/>
              <a:t>Образец заголовка</a:t>
            </a:r>
            <a:endParaRPr/>
          </a:p>
        </p:txBody>
      </p:sp>
      <p:sp>
        <p:nvSpPr>
          <p:cNvPr id="39" name="Body Level One…"/>
          <p:cNvSpPr txBox="1">
            <a:spLocks noGrp="1"/>
          </p:cNvSpPr>
          <p:nvPr>
            <p:ph type="body" sz="half" idx="1"/>
          </p:nvPr>
        </p:nvSpPr>
        <p:spPr>
          <a:xfrm>
            <a:off x="457200" y="1600206"/>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714185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Сравнение">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rPr lang="ru-RU"/>
              <a:t>Образец заголовка</a:t>
            </a:r>
            <a:endParaRP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9" name="Текст 4"/>
          <p:cNvSpPr>
            <a:spLocks noGrp="1"/>
          </p:cNvSpPr>
          <p:nvPr>
            <p:ph type="body" sz="quarter" idx="13"/>
          </p:nvPr>
        </p:nvSpPr>
        <p:spPr>
          <a:xfrm>
            <a:off x="4645035" y="1535112"/>
            <a:ext cx="4041776" cy="639763"/>
          </a:xfrm>
          <a:prstGeom prst="rect">
            <a:avLst/>
          </a:prstGeom>
        </p:spPr>
        <p:txBody>
          <a:bodyPr anchor="b"/>
          <a:lstStyle/>
          <a:p>
            <a:pPr marL="0" lvl="0" indent="0">
              <a:spcBef>
                <a:spcPts val="500"/>
              </a:spcBef>
              <a:buSzTx/>
              <a:buFontTx/>
              <a:buNone/>
              <a:defRPr sz="2400" b="1"/>
            </a:pPr>
            <a:r>
              <a:rPr lang="ru-RU"/>
              <a:t>Образец текста</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52721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33845" y="2507551"/>
            <a:ext cx="386715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2507551"/>
            <a:ext cx="38862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978BFAF8-368F-48AC-8FFA-2902FC02AAB9}" type="datetime1">
              <a:rPr lang="ru-RU" smtClean="0"/>
              <a:t>10.09.2018</a:t>
            </a:fld>
            <a:endParaRPr lang="ru-RU"/>
          </a:p>
        </p:txBody>
      </p:sp>
      <p:sp>
        <p:nvSpPr>
          <p:cNvPr id="8" name="Footer Placeholder 7"/>
          <p:cNvSpPr>
            <a:spLocks noGrp="1"/>
          </p:cNvSpPr>
          <p:nvPr>
            <p:ph type="ftr" sz="quarter" idx="11"/>
          </p:nvPr>
        </p:nvSpPr>
        <p:spPr/>
        <p:txBody>
          <a:bodyPr/>
          <a:lstStyle/>
          <a:p>
            <a:r>
              <a:rPr lang="en-GB" smtClean="0"/>
              <a:t>T.Strizh, CMS Tier1 at JINR, GRID2018</a:t>
            </a:r>
            <a:endParaRPr lang="ru-RU"/>
          </a:p>
        </p:txBody>
      </p:sp>
      <p:sp>
        <p:nvSpPr>
          <p:cNvPr id="9" name="Slide Number Placeholder 8"/>
          <p:cNvSpPr>
            <a:spLocks noGrp="1"/>
          </p:cNvSpPr>
          <p:nvPr>
            <p:ph type="sldNum" sz="quarter" idx="12"/>
          </p:nvPr>
        </p:nvSpPr>
        <p:spPr/>
        <p:txBody>
          <a:bodyPr/>
          <a:lstStyle/>
          <a:p>
            <a:fld id="{2600CD22-F241-4319-8634-3C30517418F0}"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2501195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Только заголовок">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rPr lang="ru-RU"/>
              <a:t>Образец заголовка</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698561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Пустой слайд">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857297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Объект с подписью">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rPr lang="ru-RU"/>
              <a:t>Образец заголовка</a:t>
            </a:r>
            <a:endParaRPr/>
          </a:p>
        </p:txBody>
      </p:sp>
      <p:sp>
        <p:nvSpPr>
          <p:cNvPr id="73" name="Body Level One…"/>
          <p:cNvSpPr txBox="1">
            <a:spLocks noGrp="1"/>
          </p:cNvSpPr>
          <p:nvPr>
            <p:ph type="body" idx="1"/>
          </p:nvPr>
        </p:nvSpPr>
        <p:spPr>
          <a:xfrm>
            <a:off x="3575050" y="273071"/>
            <a:ext cx="5111750" cy="5853114"/>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74" name="Текст 3"/>
          <p:cNvSpPr>
            <a:spLocks noGrp="1"/>
          </p:cNvSpPr>
          <p:nvPr>
            <p:ph type="body" sz="half" idx="13"/>
          </p:nvPr>
        </p:nvSpPr>
        <p:spPr>
          <a:xfrm>
            <a:off x="457201" y="1435103"/>
            <a:ext cx="3008315" cy="4691063"/>
          </a:xfrm>
          <a:prstGeom prst="rect">
            <a:avLst/>
          </a:prstGeom>
        </p:spPr>
        <p:txBody>
          <a:bodyPr/>
          <a:lstStyle/>
          <a:p>
            <a:pPr marL="0" lvl="0" indent="0">
              <a:spcBef>
                <a:spcPts val="300"/>
              </a:spcBef>
              <a:buSzTx/>
              <a:buFontTx/>
              <a:buNone/>
              <a:defRPr sz="1400"/>
            </a:pPr>
            <a:r>
              <a:rPr lang="ru-RU"/>
              <a:t>Образец текста</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591542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Рисунок с подписью">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rPr lang="ru-RU"/>
              <a:t>Образец заголовка</a:t>
            </a:r>
            <a:endParaRPr/>
          </a:p>
        </p:txBody>
      </p:sp>
      <p:sp>
        <p:nvSpPr>
          <p:cNvPr id="83" name="Рисунок 2"/>
          <p:cNvSpPr>
            <a:spLocks noGrp="1"/>
          </p:cNvSpPr>
          <p:nvPr>
            <p:ph type="pic" sz="half" idx="13"/>
          </p:nvPr>
        </p:nvSpPr>
        <p:spPr>
          <a:xfrm>
            <a:off x="1792288" y="612775"/>
            <a:ext cx="5486401" cy="4114800"/>
          </a:xfrm>
          <a:prstGeom prst="rect">
            <a:avLst/>
          </a:prstGeom>
        </p:spPr>
        <p:txBody>
          <a:bodyPr lIns="91439" rIns="91439">
            <a:noAutofit/>
          </a:bodyPr>
          <a:lstStyle/>
          <a:p>
            <a:r>
              <a:rPr lang="ru-RU"/>
              <a:t>Вставка рисунка</a:t>
            </a:r>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7900869"/>
      </p:ext>
    </p:extLst>
  </p:cSld>
  <p:clrMapOvr>
    <a:masterClrMapping/>
  </p:clrMapOvr>
  <p:transition spd="med"/>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Заголовок и вертикальный текст">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rPr lang="ru-RU"/>
              <a:t>Образец заголовка</a:t>
            </a:r>
            <a:endParaRPr/>
          </a:p>
        </p:txBody>
      </p:sp>
      <p:sp>
        <p:nvSpPr>
          <p:cNvPr id="93" name="Body Level One…"/>
          <p:cNvSpPr txBox="1">
            <a:spLocks noGrp="1"/>
          </p:cNvSpPr>
          <p:nvPr>
            <p:ph type="body" idx="1"/>
          </p:nvPr>
        </p:nvSpPr>
        <p:spPr>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272672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reserve="1">
  <p:cSld name="Вертикальный заголовок и текст">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60"/>
            <a:ext cx="2057400" cy="5851526"/>
          </a:xfrm>
          <a:prstGeom prst="rect">
            <a:avLst/>
          </a:prstGeom>
        </p:spPr>
        <p:txBody>
          <a:bodyPr/>
          <a:lstStyle/>
          <a:p>
            <a:r>
              <a:rPr lang="ru-RU"/>
              <a:t>Образец заголовка</a:t>
            </a:r>
            <a:endParaRPr/>
          </a:p>
        </p:txBody>
      </p:sp>
      <p:sp>
        <p:nvSpPr>
          <p:cNvPr id="102" name="Body Level One…"/>
          <p:cNvSpPr txBox="1">
            <a:spLocks noGrp="1"/>
          </p:cNvSpPr>
          <p:nvPr>
            <p:ph type="body" idx="1"/>
          </p:nvPr>
        </p:nvSpPr>
        <p:spPr>
          <a:xfrm>
            <a:off x="457200" y="274660"/>
            <a:ext cx="6019800" cy="5851526"/>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331999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reserve="1">
  <p:cSld name="2_Заголовок и объект">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4365250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1_Титульный слайд">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85800" y="2130480"/>
            <a:ext cx="7772041" cy="1469881"/>
          </a:xfrm>
          <a:prstGeom prst="rect">
            <a:avLst/>
          </a:prstGeom>
        </p:spPr>
        <p:txBody>
          <a:bodyPr lIns="0" tIns="0" rIns="0" bIns="0"/>
          <a:lstStyle/>
          <a:p>
            <a:r>
              <a:rPr lang="ru-RU"/>
              <a:t>Образец заголовка</a:t>
            </a:r>
            <a:endParaRPr/>
          </a:p>
        </p:txBody>
      </p:sp>
      <p:sp>
        <p:nvSpPr>
          <p:cNvPr id="119" name="Body Level One…"/>
          <p:cNvSpPr txBox="1">
            <a:spLocks noGrp="1"/>
          </p:cNvSpPr>
          <p:nvPr>
            <p:ph type="body" idx="1"/>
          </p:nvPr>
        </p:nvSpPr>
        <p:spPr>
          <a:xfrm>
            <a:off x="457200" y="1604519"/>
            <a:ext cx="8229241" cy="3977642"/>
          </a:xfrm>
          <a:prstGeom prst="rect">
            <a:avLst/>
          </a:prstGeom>
        </p:spPr>
        <p:txBody>
          <a:bodyPr lIns="0" tIns="0" rIns="0" bIns="0"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121"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035161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Vide">
    <p:spTree>
      <p:nvGrpSpPr>
        <p:cNvPr id="1" name=""/>
        <p:cNvGrpSpPr/>
        <p:nvPr/>
      </p:nvGrpSpPr>
      <p:grpSpPr>
        <a:xfrm>
          <a:off x="0" y="0"/>
          <a:ext cx="0" cy="0"/>
          <a:chOff x="0" y="0"/>
          <a:chExt cx="0" cy="0"/>
        </a:xfrm>
      </p:grpSpPr>
      <p:sp>
        <p:nvSpPr>
          <p:cNvPr id="129" name="Slide Number"/>
          <p:cNvSpPr txBox="1">
            <a:spLocks noGrp="1"/>
          </p:cNvSpPr>
          <p:nvPr>
            <p:ph type="sldNum" sz="quarter" idx="2"/>
          </p:nvPr>
        </p:nvSpPr>
        <p:spPr>
          <a:xfrm>
            <a:off x="8455523" y="6431562"/>
            <a:ext cx="231278" cy="214701"/>
          </a:xfrm>
          <a:prstGeom prst="rect">
            <a:avLst/>
          </a:prstGeom>
        </p:spPr>
        <p:txBody>
          <a:bodyPr/>
          <a:lstStyle>
            <a:lvl1pPr>
              <a:defRPr sz="900">
                <a:solidFill>
                  <a:srgbClr val="888EA8"/>
                </a:solidFill>
              </a:defRPr>
            </a:lvl1pPr>
          </a:lstStyle>
          <a:p>
            <a:fld id="{86CB4B4D-7CA3-9044-876B-883B54F8677D}" type="slidenum">
              <a:rPr/>
              <a:pPr/>
              <a:t>‹#›</a:t>
            </a:fld>
            <a:endParaRPr/>
          </a:p>
        </p:txBody>
      </p:sp>
    </p:spTree>
    <p:extLst>
      <p:ext uri="{BB962C8B-B14F-4D97-AF65-F5344CB8AC3E}">
        <p14:creationId xmlns:p14="http://schemas.microsoft.com/office/powerpoint/2010/main" val="425718452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3_Заголовок и объект">
    <p:spTree>
      <p:nvGrpSpPr>
        <p:cNvPr id="1" name=""/>
        <p:cNvGrpSpPr/>
        <p:nvPr/>
      </p:nvGrpSpPr>
      <p:grpSpPr>
        <a:xfrm>
          <a:off x="0" y="0"/>
          <a:ext cx="0" cy="0"/>
          <a:chOff x="0" y="0"/>
          <a:chExt cx="0" cy="0"/>
        </a:xfrm>
      </p:grpSpPr>
      <p:sp>
        <p:nvSpPr>
          <p:cNvPr id="137"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914530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B4D952-FBF5-4E1C-9539-46B05BFB5FC3}" type="datetime1">
              <a:rPr lang="ru-RU" smtClean="0"/>
              <a:t>10.09.2018</a:t>
            </a:fld>
            <a:endParaRPr lang="ru-RU"/>
          </a:p>
        </p:txBody>
      </p:sp>
      <p:sp>
        <p:nvSpPr>
          <p:cNvPr id="4" name="Footer Placeholder 3"/>
          <p:cNvSpPr>
            <a:spLocks noGrp="1"/>
          </p:cNvSpPr>
          <p:nvPr>
            <p:ph type="ftr" sz="quarter" idx="11"/>
          </p:nvPr>
        </p:nvSpPr>
        <p:spPr/>
        <p:txBody>
          <a:bodyPr/>
          <a:lstStyle/>
          <a:p>
            <a:r>
              <a:rPr lang="en-GB" smtClean="0"/>
              <a:t>T.Strizh, CMS Tier1 at JINR, GRID2018</a:t>
            </a:r>
            <a:endParaRPr lang="ru-RU"/>
          </a:p>
        </p:txBody>
      </p:sp>
      <p:sp>
        <p:nvSpPr>
          <p:cNvPr id="5" name="Slide Number Placeholder 4"/>
          <p:cNvSpPr>
            <a:spLocks noGrp="1"/>
          </p:cNvSpPr>
          <p:nvPr>
            <p:ph type="sldNum" sz="quarter" idx="12"/>
          </p:nvPr>
        </p:nvSpPr>
        <p:spPr/>
        <p:txBody>
          <a:bodyPr/>
          <a:lstStyle/>
          <a:p>
            <a:fld id="{2600CD22-F241-4319-8634-3C30517418F0}" type="slidenum">
              <a:rPr lang="ru-RU" smtClean="0"/>
              <a:t>‹#›</a:t>
            </a:fld>
            <a:endParaRPr lang="ru-RU"/>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777220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63"/>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17088802"/>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4FDF435-CD70-417A-BA0D-E0B60963BC3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85BAB8C6-FE75-4E98-AC1D-2E83103A6A10}"/>
              </a:ext>
            </a:extLst>
          </p:cNvPr>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4" name="Нижний колонтитул 3">
            <a:extLst>
              <a:ext uri="{FF2B5EF4-FFF2-40B4-BE49-F238E27FC236}">
                <a16:creationId xmlns="" xmlns:a16="http://schemas.microsoft.com/office/drawing/2014/main" id="{EBE0CCB3-55CF-4100-BA74-097A7934FEF4}"/>
              </a:ext>
            </a:extLst>
          </p:cNvPr>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a:extLst>
              <a:ext uri="{FF2B5EF4-FFF2-40B4-BE49-F238E27FC236}">
                <a16:creationId xmlns="" xmlns:a16="http://schemas.microsoft.com/office/drawing/2014/main" id="{65A253AC-B94A-4E75-9B2E-5FECFC99C97F}"/>
              </a:ext>
            </a:extLst>
          </p:cNvPr>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729359601"/>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12574474"/>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8"/>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743367056"/>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07473154"/>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483126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dirty="0">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49031303"/>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72278933"/>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8"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1"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88482800"/>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80830847"/>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C96BC-5D37-422A-9C65-3425D27DFB1B}" type="datetime1">
              <a:rPr lang="ru-RU" smtClean="0"/>
              <a:t>10.09.2018</a:t>
            </a:fld>
            <a:endParaRPr lang="ru-RU"/>
          </a:p>
        </p:txBody>
      </p:sp>
      <p:sp>
        <p:nvSpPr>
          <p:cNvPr id="3" name="Footer Placeholder 2"/>
          <p:cNvSpPr>
            <a:spLocks noGrp="1"/>
          </p:cNvSpPr>
          <p:nvPr>
            <p:ph type="ftr" sz="quarter" idx="11"/>
          </p:nvPr>
        </p:nvSpPr>
        <p:spPr/>
        <p:txBody>
          <a:bodyPr/>
          <a:lstStyle/>
          <a:p>
            <a:r>
              <a:rPr lang="en-GB" smtClean="0"/>
              <a:t>T.Strizh, CMS Tier1 at JINR, GRID2018</a:t>
            </a:r>
            <a:endParaRPr lang="ru-RU"/>
          </a:p>
        </p:txBody>
      </p:sp>
      <p:sp>
        <p:nvSpPr>
          <p:cNvPr id="4" name="Slide Number Placeholder 3"/>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4052840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29848245"/>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6"/>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6"/>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78264430"/>
      </p:ext>
    </p:extLst>
  </p:cSld>
  <p:clrMapOvr>
    <a:masterClrMapping/>
  </p:clrMapOvr>
  <p:transition spd="slow">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2_Заголовок и объект">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FDF08C3D-9492-4100-9812-DEF960FB290C}"/>
              </a:ext>
            </a:extLst>
          </p:cNvPr>
          <p:cNvPicPr>
            <a:picLocks noChangeAspect="1"/>
          </p:cNvPicPr>
          <p:nvPr userDrawn="1"/>
        </p:nvPicPr>
        <p:blipFill>
          <a:blip r:embed="rId3"/>
          <a:stretch>
            <a:fillRect/>
          </a:stretch>
        </p:blipFill>
        <p:spPr>
          <a:xfrm>
            <a:off x="107504" y="116632"/>
            <a:ext cx="720080" cy="501874"/>
          </a:xfrm>
          <a:prstGeom prst="rect">
            <a:avLst/>
          </a:prstGeom>
        </p:spPr>
      </p:pic>
    </p:spTree>
    <p:extLst>
      <p:ext uri="{BB962C8B-B14F-4D97-AF65-F5344CB8AC3E}">
        <p14:creationId xmlns:p14="http://schemas.microsoft.com/office/powerpoint/2010/main" val="3544435826"/>
      </p:ext>
    </p:extLst>
  </p:cSld>
  <p:clrMapOvr>
    <a:masterClrMapping/>
  </p:clrMapOvr>
  <p:transition spd="slow">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3_Заголовок и объект">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DDACDF6F-E09F-4B7E-9E6A-504C5ED3992B}"/>
              </a:ext>
            </a:extLst>
          </p:cNvPr>
          <p:cNvPicPr>
            <a:picLocks noChangeAspect="1"/>
          </p:cNvPicPr>
          <p:nvPr userDrawn="1"/>
        </p:nvPicPr>
        <p:blipFill>
          <a:blip r:embed="rId3"/>
          <a:stretch>
            <a:fillRect/>
          </a:stretch>
        </p:blipFill>
        <p:spPr>
          <a:xfrm>
            <a:off x="107504" y="34699"/>
            <a:ext cx="719390" cy="499915"/>
          </a:xfrm>
          <a:prstGeom prst="rect">
            <a:avLst/>
          </a:prstGeom>
        </p:spPr>
      </p:pic>
    </p:spTree>
    <p:extLst>
      <p:ext uri="{BB962C8B-B14F-4D97-AF65-F5344CB8AC3E}">
        <p14:creationId xmlns:p14="http://schemas.microsoft.com/office/powerpoint/2010/main" val="2630004806"/>
      </p:ext>
    </p:extLst>
  </p:cSld>
  <p:clrMapOvr>
    <a:masterClrMapping/>
  </p:clrMapOvr>
  <p:transition spd="slow">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lstStyle/>
          <a:p>
            <a:r>
              <a:rPr lang="ru-RU"/>
              <a:t>Образец заголовка</a:t>
            </a:r>
          </a:p>
        </p:txBody>
      </p:sp>
      <p:sp>
        <p:nvSpPr>
          <p:cNvPr id="3" name="Объект 2"/>
          <p:cNvSpPr>
            <a:spLocks noGrp="1"/>
          </p:cNvSpPr>
          <p:nvPr>
            <p:ph sz="half" idx="1"/>
          </p:nvPr>
        </p:nvSpPr>
        <p:spPr>
          <a:xfrm>
            <a:off x="467544" y="1052736"/>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4008" y="1052736"/>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sp>
        <p:nvSpPr>
          <p:cNvPr id="8" name="Объект 2"/>
          <p:cNvSpPr>
            <a:spLocks noGrp="1"/>
          </p:cNvSpPr>
          <p:nvPr>
            <p:ph sz="half" idx="13"/>
          </p:nvPr>
        </p:nvSpPr>
        <p:spPr>
          <a:xfrm>
            <a:off x="467544" y="3861048"/>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Объект 2"/>
          <p:cNvSpPr>
            <a:spLocks noGrp="1"/>
          </p:cNvSpPr>
          <p:nvPr>
            <p:ph sz="half" idx="14"/>
          </p:nvPr>
        </p:nvSpPr>
        <p:spPr>
          <a:xfrm>
            <a:off x="4644008" y="3861048"/>
            <a:ext cx="4038600" cy="269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52603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ru-RU"/>
              <a:t>Образец заголовка</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31926DC9-6FAB-4648-8D60-C7E12942B54E}" type="datetime1">
              <a:rPr lang="ru-RU" smtClean="0"/>
              <a:t>10.09.2018</a:t>
            </a:fld>
            <a:endParaRPr lang="ru-RU"/>
          </a:p>
        </p:txBody>
      </p:sp>
      <p:sp>
        <p:nvSpPr>
          <p:cNvPr id="6" name="Footer Placeholder 5"/>
          <p:cNvSpPr>
            <a:spLocks noGrp="1"/>
          </p:cNvSpPr>
          <p:nvPr>
            <p:ph type="ftr" sz="quarter" idx="11"/>
          </p:nvPr>
        </p:nvSpPr>
        <p:spPr/>
        <p:txBody>
          <a:bodyPr/>
          <a:lstStyle/>
          <a:p>
            <a:r>
              <a:rPr lang="en-GB" smtClean="0"/>
              <a:t>T.Strizh, CMS Tier1 at JINR, GRID2018</a:t>
            </a:r>
            <a:endParaRPr lang="ru-RU"/>
          </a:p>
        </p:txBody>
      </p:sp>
      <p:sp>
        <p:nvSpPr>
          <p:cNvPr id="7" name="Slide Number Placeholder 6"/>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262613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ru-RU"/>
              <a:t>Образец заголовка</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DDCA6342-6201-4701-A6FE-2E3A15AD4FA2}" type="datetime1">
              <a:rPr lang="ru-RU" smtClean="0"/>
              <a:t>10.09.2018</a:t>
            </a:fld>
            <a:endParaRPr lang="ru-RU"/>
          </a:p>
        </p:txBody>
      </p:sp>
      <p:sp>
        <p:nvSpPr>
          <p:cNvPr id="6" name="Footer Placeholder 5"/>
          <p:cNvSpPr>
            <a:spLocks noGrp="1"/>
          </p:cNvSpPr>
          <p:nvPr>
            <p:ph type="ftr" sz="quarter" idx="11"/>
          </p:nvPr>
        </p:nvSpPr>
        <p:spPr/>
        <p:txBody>
          <a:bodyPr/>
          <a:lstStyle/>
          <a:p>
            <a:r>
              <a:rPr lang="en-GB" smtClean="0"/>
              <a:t>T.Strizh, CMS Tier1 at JINR, GRID2018</a:t>
            </a:r>
            <a:endParaRPr lang="ru-RU"/>
          </a:p>
        </p:txBody>
      </p:sp>
      <p:sp>
        <p:nvSpPr>
          <p:cNvPr id="7" name="Slide Number Placeholder 6"/>
          <p:cNvSpPr>
            <a:spLocks noGrp="1"/>
          </p:cNvSpPr>
          <p:nvPr>
            <p:ph type="sldNum" sz="quarter" idx="12"/>
          </p:nvPr>
        </p:nvSpPr>
        <p:spPr/>
        <p:txBody>
          <a:bodyPr/>
          <a:lstStyle/>
          <a:p>
            <a:fld id="{2600CD22-F241-4319-8634-3C30517418F0}" type="slidenum">
              <a:rPr lang="ru-RU" smtClean="0"/>
              <a:t>‹#›</a:t>
            </a:fld>
            <a:endParaRPr lang="ru-RU"/>
          </a:p>
        </p:txBody>
      </p:sp>
    </p:spTree>
    <p:extLst>
      <p:ext uri="{BB962C8B-B14F-4D97-AF65-F5344CB8AC3E}">
        <p14:creationId xmlns:p14="http://schemas.microsoft.com/office/powerpoint/2010/main" val="72435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pn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png"/><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1.png"/><Relationship Id="rId2" Type="http://schemas.openxmlformats.org/officeDocument/2006/relationships/slideLayout" Target="../slideLayouts/slideLayout61.xml"/><Relationship Id="rId16"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8895F013-CFA8-4C61-805B-202B3D07349D}" type="datetime1">
              <a:rPr lang="ru-RU" smtClean="0"/>
              <a:t>10.09.2018</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lang="en-GB" smtClean="0"/>
              <a:t>T.Strizh, CMS Tier1 at JINR, GRID2018</a:t>
            </a:r>
            <a:endParaRPr lang="ru-RU"/>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2600CD22-F241-4319-8634-3C30517418F0}" type="slidenum">
              <a:rPr lang="ru-RU" smtClean="0"/>
              <a:t>‹#›</a:t>
            </a:fld>
            <a:endParaRPr lang="ru-RU"/>
          </a:p>
        </p:txBody>
      </p:sp>
    </p:spTree>
    <p:extLst>
      <p:ext uri="{BB962C8B-B14F-4D97-AF65-F5344CB8AC3E}">
        <p14:creationId xmlns:p14="http://schemas.microsoft.com/office/powerpoint/2010/main" val="31773478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60" r:id="rId1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7B833-4488-42B2-AFCF-E2333DB6E8C9}" type="datetime1">
              <a:rPr lang="ru-RU" smtClean="0"/>
              <a:t>10.09.2018</a:t>
            </a:fld>
            <a:endParaRPr lang="ru-RU"/>
          </a:p>
        </p:txBody>
      </p:sp>
      <p:sp>
        <p:nvSpPr>
          <p:cNvPr id="5" name="Нижний колонтитул 4"/>
          <p:cNvSpPr>
            <a:spLocks noGrp="1"/>
          </p:cNvSpPr>
          <p:nvPr>
            <p:ph type="ftr" sz="quarter" idx="3"/>
          </p:nvPr>
        </p:nvSpPr>
        <p:spPr>
          <a:xfrm>
            <a:off x="3131840" y="6492875"/>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GB" dirty="0" err="1" smtClean="0"/>
              <a:t>T.Strizh</a:t>
            </a:r>
            <a:r>
              <a:rPr lang="en-GB" dirty="0" smtClean="0"/>
              <a:t>, CMS Tier1 at JINR, GRID2018</a:t>
            </a:r>
            <a:endParaRPr lang="ru-RU" dirty="0"/>
          </a:p>
        </p:txBody>
      </p:sp>
      <p:sp>
        <p:nvSpPr>
          <p:cNvPr id="6" name="Номер слайда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CD22-F241-4319-8634-3C30517418F0}" type="slidenum">
              <a:rPr lang="ru-RU" smtClean="0"/>
              <a:t>‹#›</a:t>
            </a:fld>
            <a:endParaRPr lang="ru-RU"/>
          </a:p>
        </p:txBody>
      </p:sp>
      <p:pic>
        <p:nvPicPr>
          <p:cNvPr id="7" name="Рисунок 6">
            <a:extLst>
              <a:ext uri="{FF2B5EF4-FFF2-40B4-BE49-F238E27FC236}">
                <a16:creationId xmlns:a16="http://schemas.microsoft.com/office/drawing/2014/main" xmlns="" id="{9749FCF4-4AA7-4D39-A15F-B23E00F5C69E}"/>
              </a:ext>
            </a:extLst>
          </p:cNvPr>
          <p:cNvPicPr>
            <a:picLocks noChangeAspect="1"/>
          </p:cNvPicPr>
          <p:nvPr userDrawn="1"/>
        </p:nvPicPr>
        <p:blipFill>
          <a:blip r:embed="rId17"/>
          <a:stretch>
            <a:fillRect/>
          </a:stretch>
        </p:blipFill>
        <p:spPr>
          <a:xfrm>
            <a:off x="107504" y="150797"/>
            <a:ext cx="804742" cy="560881"/>
          </a:xfrm>
          <a:prstGeom prst="rect">
            <a:avLst/>
          </a:prstGeom>
        </p:spPr>
      </p:pic>
    </p:spTree>
    <p:extLst>
      <p:ext uri="{BB962C8B-B14F-4D97-AF65-F5344CB8AC3E}">
        <p14:creationId xmlns:p14="http://schemas.microsoft.com/office/powerpoint/2010/main" val="2514385093"/>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transition spd="slow">
    <p:randomBar dir="vert"/>
  </p:transition>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7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E231B-2889-4D7D-B1E0-0E31F497A670}" type="datetime1">
              <a:rPr lang="ru-RU" smtClean="0">
                <a:solidFill>
                  <a:prstClr val="white">
                    <a:tint val="75000"/>
                  </a:prstClr>
                </a:solidFill>
              </a:rPr>
              <a:t>10.09.2018</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3124200" y="6525344"/>
            <a:ext cx="2895600" cy="196153"/>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GB" dirty="0" err="1" smtClean="0">
                <a:solidFill>
                  <a:prstClr val="white">
                    <a:tint val="75000"/>
                  </a:prstClr>
                </a:solidFill>
              </a:rPr>
              <a:t>T.Strizh</a:t>
            </a:r>
            <a:r>
              <a:rPr lang="en-GB" dirty="0" smtClean="0">
                <a:solidFill>
                  <a:prstClr val="white">
                    <a:tint val="75000"/>
                  </a:prstClr>
                </a:solidFill>
              </a:rPr>
              <a:t>, CMS Tier1 at JINR, GRID2018</a:t>
            </a:r>
            <a:endParaRPr lang="ru-RU" dirty="0">
              <a:solidFill>
                <a:prstClr val="white">
                  <a:tint val="75000"/>
                </a:prstClr>
              </a:solidFill>
            </a:endParaRPr>
          </a:p>
        </p:txBody>
      </p:sp>
      <p:sp>
        <p:nvSpPr>
          <p:cNvPr id="6" name="Номер слайда 5"/>
          <p:cNvSpPr>
            <a:spLocks noGrp="1"/>
          </p:cNvSpPr>
          <p:nvPr>
            <p:ph type="sldNum" sz="quarter" idx="4"/>
          </p:nvPr>
        </p:nvSpPr>
        <p:spPr>
          <a:xfrm>
            <a:off x="6553200" y="63563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pic>
        <p:nvPicPr>
          <p:cNvPr id="7" name="Рисунок 6">
            <a:extLst>
              <a:ext uri="{FF2B5EF4-FFF2-40B4-BE49-F238E27FC236}">
                <a16:creationId xmlns:a16="http://schemas.microsoft.com/office/drawing/2014/main" xmlns="" id="{75421D04-DF57-4B35-8A12-893E53D752D4}"/>
              </a:ext>
            </a:extLst>
          </p:cNvPr>
          <p:cNvPicPr>
            <a:picLocks noChangeAspect="1"/>
          </p:cNvPicPr>
          <p:nvPr userDrawn="1"/>
        </p:nvPicPr>
        <p:blipFill>
          <a:blip r:embed="rId17"/>
          <a:stretch>
            <a:fillRect/>
          </a:stretch>
        </p:blipFill>
        <p:spPr>
          <a:xfrm>
            <a:off x="107504" y="116632"/>
            <a:ext cx="720080" cy="501874"/>
          </a:xfrm>
          <a:prstGeom prst="rect">
            <a:avLst/>
          </a:prstGeom>
        </p:spPr>
      </p:pic>
    </p:spTree>
    <p:extLst>
      <p:ext uri="{BB962C8B-B14F-4D97-AF65-F5344CB8AC3E}">
        <p14:creationId xmlns:p14="http://schemas.microsoft.com/office/powerpoint/2010/main" val="620298137"/>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F497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6"/>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13144" y="6406807"/>
            <a:ext cx="273657" cy="264255"/>
          </a:xfrm>
          <a:prstGeom prst="rect">
            <a:avLst/>
          </a:prstGeom>
          <a:ln w="12700">
            <a:miter lim="400000"/>
          </a:ln>
        </p:spPr>
        <p:txBody>
          <a:bodyPr wrap="none" lIns="45719" rIns="45719" anchor="ctr">
            <a:spAutoFit/>
          </a:bodyPr>
          <a:lstStyle>
            <a:lvl1pPr algn="r">
              <a:defRPr sz="1200">
                <a:solidFill>
                  <a:srgbClr val="FFFFFF"/>
                </a:solidFill>
              </a:defRPr>
            </a:lvl1pPr>
          </a:lstStyle>
          <a:p>
            <a:pPr hangingPunct="0"/>
            <a:fld id="{86CB4B4D-7CA3-9044-876B-883B54F8677D}" type="slidenum">
              <a:rPr kern="0">
                <a:latin typeface="Arial"/>
                <a:cs typeface="Arial"/>
                <a:sym typeface="Arial"/>
              </a:rPr>
              <a:pPr hangingPunct="0"/>
              <a:t>‹#›</a:t>
            </a:fld>
            <a:endParaRPr kern="0">
              <a:latin typeface="Arial"/>
              <a:cs typeface="Arial"/>
              <a:sym typeface="Arial"/>
            </a:endParaRPr>
          </a:p>
        </p:txBody>
      </p:sp>
      <p:pic>
        <p:nvPicPr>
          <p:cNvPr id="5" name="Рисунок 4">
            <a:extLst>
              <a:ext uri="{FF2B5EF4-FFF2-40B4-BE49-F238E27FC236}">
                <a16:creationId xmlns:a16="http://schemas.microsoft.com/office/drawing/2014/main" xmlns="" id="{7880D069-93A9-41FC-AC68-44AD0221E19B}"/>
              </a:ext>
            </a:extLst>
          </p:cNvPr>
          <p:cNvPicPr>
            <a:picLocks noChangeAspect="1"/>
          </p:cNvPicPr>
          <p:nvPr userDrawn="1"/>
        </p:nvPicPr>
        <p:blipFill>
          <a:blip r:embed="rId17"/>
          <a:stretch>
            <a:fillRect/>
          </a:stretch>
        </p:blipFill>
        <p:spPr>
          <a:xfrm>
            <a:off x="97505" y="92071"/>
            <a:ext cx="719390" cy="499915"/>
          </a:xfrm>
          <a:prstGeom prst="rect">
            <a:avLst/>
          </a:prstGeom>
        </p:spPr>
      </p:pic>
    </p:spTree>
    <p:extLst>
      <p:ext uri="{BB962C8B-B14F-4D97-AF65-F5344CB8AC3E}">
        <p14:creationId xmlns:p14="http://schemas.microsoft.com/office/powerpoint/2010/main" val="11013914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ransition spd="med"/>
  <p:hf hdr="0" dt="0"/>
  <p:txStyles>
    <p:titleStyle>
      <a:lvl1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1pPr>
      <a:lvl2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2pPr>
      <a:lvl3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3pPr>
      <a:lvl4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4pPr>
      <a:lvl5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5pPr>
      <a:lvl6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6pPr>
      <a:lvl7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7pPr>
      <a:lvl8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8pPr>
      <a:lvl9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Arial"/>
          <a:ea typeface="Arial"/>
          <a:cs typeface="Arial"/>
          <a:sym typeface="Arial"/>
        </a:defRPr>
      </a:lvl9pPr>
    </p:titleStyle>
    <p:body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4D245-1DC1-417D-9046-72BB5E75E541}" type="datetimeFigureOut">
              <a:rPr lang="ru-RU" smtClean="0">
                <a:solidFill>
                  <a:prstClr val="white">
                    <a:tint val="75000"/>
                  </a:prstClr>
                </a:solidFill>
              </a:rPr>
              <a:pPr/>
              <a:t>10.09.2018</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CD22-F241-4319-8634-3C30517418F0}" type="slidenum">
              <a:rPr lang="ru-RU" smtClean="0">
                <a:solidFill>
                  <a:prstClr val="white">
                    <a:tint val="75000"/>
                  </a:prstClr>
                </a:solidFill>
              </a:rPr>
              <a:pPr/>
              <a:t>‹#›</a:t>
            </a:fld>
            <a:endParaRPr lang="ru-RU">
              <a:solidFill>
                <a:prstClr val="white">
                  <a:tint val="75000"/>
                </a:prstClr>
              </a:solidFill>
            </a:endParaRPr>
          </a:p>
        </p:txBody>
      </p:sp>
      <p:pic>
        <p:nvPicPr>
          <p:cNvPr id="7" name="Рисунок 6">
            <a:extLst>
              <a:ext uri="{FF2B5EF4-FFF2-40B4-BE49-F238E27FC236}">
                <a16:creationId xmlns="" xmlns:a16="http://schemas.microsoft.com/office/drawing/2014/main" id="{9749FCF4-4AA7-4D39-A15F-B23E00F5C69E}"/>
              </a:ext>
            </a:extLst>
          </p:cNvPr>
          <p:cNvPicPr>
            <a:picLocks noChangeAspect="1"/>
          </p:cNvPicPr>
          <p:nvPr userDrawn="1"/>
        </p:nvPicPr>
        <p:blipFill>
          <a:blip r:embed="rId17"/>
          <a:stretch>
            <a:fillRect/>
          </a:stretch>
        </p:blipFill>
        <p:spPr>
          <a:xfrm>
            <a:off x="107504" y="150797"/>
            <a:ext cx="804742" cy="560881"/>
          </a:xfrm>
          <a:prstGeom prst="rect">
            <a:avLst/>
          </a:prstGeom>
        </p:spPr>
      </p:pic>
    </p:spTree>
    <p:extLst>
      <p:ext uri="{BB962C8B-B14F-4D97-AF65-F5344CB8AC3E}">
        <p14:creationId xmlns:p14="http://schemas.microsoft.com/office/powerpoint/2010/main" val="2914644019"/>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2.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2.xml"/><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9.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799" y="2420888"/>
            <a:ext cx="7772400" cy="1470025"/>
          </a:xfrm>
        </p:spPr>
        <p:txBody>
          <a:bodyPr>
            <a:noAutofit/>
          </a:bodyPr>
          <a:lstStyle/>
          <a:p>
            <a:r>
              <a:rPr lang="en-US" sz="4800" b="1" dirty="0">
                <a:ln w="12700">
                  <a:solidFill>
                    <a:srgbClr val="FFC000"/>
                  </a:solidFill>
                  <a:prstDash val="solid"/>
                </a:ln>
                <a:solidFill>
                  <a:srgbClr val="FFFF00"/>
                </a:solidFill>
                <a:effectLst>
                  <a:outerShdw dist="38100" dir="2640000" algn="bl" rotWithShape="0">
                    <a:schemeClr val="tx2">
                      <a:lumMod val="75000"/>
                    </a:schemeClr>
                  </a:outerShdw>
                </a:effectLst>
              </a:rPr>
              <a:t>The CMS Tier1 at JINR: </a:t>
            </a:r>
            <a:r>
              <a:rPr lang="ru-RU" sz="4800" b="1" dirty="0">
                <a:ln w="12700">
                  <a:solidFill>
                    <a:srgbClr val="FFC000"/>
                  </a:solidFill>
                  <a:prstDash val="solid"/>
                </a:ln>
                <a:solidFill>
                  <a:srgbClr val="FFFF00"/>
                </a:solidFill>
                <a:effectLst>
                  <a:outerShdw dist="38100" dir="2640000" algn="bl" rotWithShape="0">
                    <a:schemeClr val="tx2">
                      <a:lumMod val="75000"/>
                    </a:schemeClr>
                  </a:outerShdw>
                </a:effectLst>
              </a:rPr>
              <a:t/>
            </a:r>
            <a:br>
              <a:rPr lang="ru-RU" sz="4800" b="1" dirty="0">
                <a:ln w="12700">
                  <a:solidFill>
                    <a:srgbClr val="FFC000"/>
                  </a:solidFill>
                  <a:prstDash val="solid"/>
                </a:ln>
                <a:solidFill>
                  <a:srgbClr val="FFFF00"/>
                </a:solidFill>
                <a:effectLst>
                  <a:outerShdw dist="38100" dir="2640000" algn="bl" rotWithShape="0">
                    <a:schemeClr val="tx2">
                      <a:lumMod val="75000"/>
                    </a:schemeClr>
                  </a:outerShdw>
                </a:effectLst>
              </a:rPr>
            </a:br>
            <a:r>
              <a:rPr lang="en-US" sz="4800" b="1" dirty="0">
                <a:ln w="12700">
                  <a:solidFill>
                    <a:srgbClr val="FFC000"/>
                  </a:solidFill>
                  <a:prstDash val="solid"/>
                </a:ln>
                <a:solidFill>
                  <a:srgbClr val="FFFF00"/>
                </a:solidFill>
                <a:effectLst>
                  <a:outerShdw dist="38100" dir="2640000" algn="bl" rotWithShape="0">
                    <a:schemeClr val="tx2">
                      <a:lumMod val="75000"/>
                    </a:schemeClr>
                  </a:outerShdw>
                </a:effectLst>
              </a:rPr>
              <a:t>five years of operations</a:t>
            </a:r>
            <a:endParaRPr lang="ru-RU" sz="4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sp>
        <p:nvSpPr>
          <p:cNvPr id="3" name="Подзаголовок 2"/>
          <p:cNvSpPr>
            <a:spLocks noGrp="1"/>
          </p:cNvSpPr>
          <p:nvPr>
            <p:ph type="subTitle" idx="1"/>
          </p:nvPr>
        </p:nvSpPr>
        <p:spPr>
          <a:xfrm>
            <a:off x="899592" y="3861048"/>
            <a:ext cx="7128792" cy="2592288"/>
          </a:xfrm>
        </p:spPr>
        <p:txBody>
          <a:bodyPr>
            <a:normAutofit fontScale="32500" lnSpcReduction="20000"/>
          </a:bodyPr>
          <a:lstStyle/>
          <a:p>
            <a:r>
              <a:rPr lang="en-GB" dirty="0">
                <a:solidFill>
                  <a:schemeClr val="tx1"/>
                </a:solidFill>
              </a:rPr>
              <a:t>    </a:t>
            </a:r>
          </a:p>
          <a:p>
            <a:pPr>
              <a:lnSpc>
                <a:spcPct val="120000"/>
              </a:lnSpc>
            </a:pPr>
            <a:r>
              <a:rPr lang="en-GB" sz="4500" dirty="0">
                <a:solidFill>
                  <a:schemeClr val="tx1"/>
                </a:solidFill>
              </a:rPr>
              <a:t>    </a:t>
            </a:r>
            <a:r>
              <a:rPr lang="en-GB" sz="4500" b="1" dirty="0">
                <a:solidFill>
                  <a:schemeClr val="tx1"/>
                </a:solidFill>
              </a:rPr>
              <a:t>Andrey </a:t>
            </a:r>
            <a:r>
              <a:rPr lang="en-GB" sz="4500" b="1" dirty="0" err="1">
                <a:solidFill>
                  <a:schemeClr val="tx1"/>
                </a:solidFill>
              </a:rPr>
              <a:t>Baginyan</a:t>
            </a:r>
            <a:r>
              <a:rPr lang="en-GB" sz="4500" b="1" dirty="0">
                <a:solidFill>
                  <a:schemeClr val="tx1"/>
                </a:solidFill>
              </a:rPr>
              <a:t>,   Anton </a:t>
            </a:r>
            <a:r>
              <a:rPr lang="en-GB" sz="4500" b="1" dirty="0" err="1">
                <a:solidFill>
                  <a:schemeClr val="tx1"/>
                </a:solidFill>
              </a:rPr>
              <a:t>Balandin</a:t>
            </a:r>
            <a:r>
              <a:rPr lang="en-GB" sz="4500" b="1" dirty="0">
                <a:solidFill>
                  <a:schemeClr val="tx1"/>
                </a:solidFill>
              </a:rPr>
              <a:t>,  Sergey </a:t>
            </a:r>
            <a:r>
              <a:rPr lang="en-GB" sz="4500" b="1" dirty="0" err="1">
                <a:solidFill>
                  <a:schemeClr val="tx1"/>
                </a:solidFill>
              </a:rPr>
              <a:t>Belov</a:t>
            </a:r>
            <a:r>
              <a:rPr lang="en-GB" sz="4500" b="1" dirty="0">
                <a:solidFill>
                  <a:schemeClr val="tx1"/>
                </a:solidFill>
              </a:rPr>
              <a:t>, </a:t>
            </a:r>
          </a:p>
          <a:p>
            <a:pPr>
              <a:lnSpc>
                <a:spcPct val="120000"/>
              </a:lnSpc>
            </a:pPr>
            <a:r>
              <a:rPr lang="en-GB" sz="4500" b="1" dirty="0">
                <a:solidFill>
                  <a:schemeClr val="tx1"/>
                </a:solidFill>
              </a:rPr>
              <a:t> Andrey </a:t>
            </a:r>
            <a:r>
              <a:rPr lang="en-GB" sz="4500" b="1" dirty="0" err="1">
                <a:solidFill>
                  <a:schemeClr val="tx1"/>
                </a:solidFill>
              </a:rPr>
              <a:t>Dolbilov</a:t>
            </a:r>
            <a:r>
              <a:rPr lang="en-GB" sz="4500" b="1" dirty="0">
                <a:solidFill>
                  <a:schemeClr val="tx1"/>
                </a:solidFill>
              </a:rPr>
              <a:t>,   Alexey </a:t>
            </a:r>
            <a:r>
              <a:rPr lang="en-GB" sz="4500" b="1" dirty="0" err="1">
                <a:solidFill>
                  <a:schemeClr val="tx1"/>
                </a:solidFill>
              </a:rPr>
              <a:t>Golunov</a:t>
            </a:r>
            <a:r>
              <a:rPr lang="en-GB" sz="4500" b="1" dirty="0">
                <a:solidFill>
                  <a:schemeClr val="tx1"/>
                </a:solidFill>
              </a:rPr>
              <a:t>,  Natalia </a:t>
            </a:r>
            <a:r>
              <a:rPr lang="en-GB" sz="4500" b="1" dirty="0" err="1">
                <a:solidFill>
                  <a:schemeClr val="tx1"/>
                </a:solidFill>
              </a:rPr>
              <a:t>Gromova</a:t>
            </a:r>
            <a:r>
              <a:rPr lang="en-GB" sz="4500" b="1" dirty="0">
                <a:solidFill>
                  <a:schemeClr val="tx1"/>
                </a:solidFill>
              </a:rPr>
              <a:t>,</a:t>
            </a:r>
          </a:p>
          <a:p>
            <a:pPr>
              <a:lnSpc>
                <a:spcPct val="120000"/>
              </a:lnSpc>
            </a:pPr>
            <a:r>
              <a:rPr lang="en-GB" sz="4500" b="1" dirty="0">
                <a:solidFill>
                  <a:schemeClr val="tx1"/>
                </a:solidFill>
              </a:rPr>
              <a:t> Ivan </a:t>
            </a:r>
            <a:r>
              <a:rPr lang="en-GB" sz="4500" b="1" dirty="0" err="1">
                <a:solidFill>
                  <a:schemeClr val="tx1"/>
                </a:solidFill>
              </a:rPr>
              <a:t>Kadochnikov</a:t>
            </a:r>
            <a:r>
              <a:rPr lang="en-GB" sz="4500" b="1" dirty="0">
                <a:solidFill>
                  <a:schemeClr val="tx1"/>
                </a:solidFill>
              </a:rPr>
              <a:t>, Ivan </a:t>
            </a:r>
            <a:r>
              <a:rPr lang="en-GB" sz="4500" b="1" dirty="0" err="1">
                <a:solidFill>
                  <a:schemeClr val="tx1"/>
                </a:solidFill>
              </a:rPr>
              <a:t>Kashunin</a:t>
            </a:r>
            <a:r>
              <a:rPr lang="en-GB" sz="4500" b="1" dirty="0">
                <a:solidFill>
                  <a:schemeClr val="tx1"/>
                </a:solidFill>
              </a:rPr>
              <a:t>, Vladimir </a:t>
            </a:r>
            <a:r>
              <a:rPr lang="en-GB" sz="4500" b="1" dirty="0" err="1">
                <a:solidFill>
                  <a:schemeClr val="tx1"/>
                </a:solidFill>
              </a:rPr>
              <a:t>Korenkov</a:t>
            </a:r>
            <a:r>
              <a:rPr lang="en-GB" sz="4500" b="1" dirty="0">
                <a:solidFill>
                  <a:schemeClr val="tx1"/>
                </a:solidFill>
              </a:rPr>
              <a:t>, Valery </a:t>
            </a:r>
            <a:r>
              <a:rPr lang="en-GB" sz="4500" b="1" dirty="0" err="1">
                <a:solidFill>
                  <a:schemeClr val="tx1"/>
                </a:solidFill>
              </a:rPr>
              <a:t>Mitsyn</a:t>
            </a:r>
            <a:r>
              <a:rPr lang="en-GB" sz="4500" b="1" dirty="0">
                <a:solidFill>
                  <a:schemeClr val="tx1"/>
                </a:solidFill>
              </a:rPr>
              <a:t>, </a:t>
            </a:r>
          </a:p>
          <a:p>
            <a:pPr>
              <a:lnSpc>
                <a:spcPct val="120000"/>
              </a:lnSpc>
            </a:pPr>
            <a:r>
              <a:rPr lang="en-GB" sz="4500" b="1" dirty="0">
                <a:solidFill>
                  <a:schemeClr val="tx1"/>
                </a:solidFill>
              </a:rPr>
              <a:t>Igor </a:t>
            </a:r>
            <a:r>
              <a:rPr lang="en-GB" sz="4500" b="1" dirty="0" err="1">
                <a:solidFill>
                  <a:schemeClr val="tx1"/>
                </a:solidFill>
              </a:rPr>
              <a:t>Pelevanyuk</a:t>
            </a:r>
            <a:r>
              <a:rPr lang="en-GB" sz="4500" b="1" dirty="0">
                <a:solidFill>
                  <a:schemeClr val="tx1"/>
                </a:solidFill>
              </a:rPr>
              <a:t>, Sergei </a:t>
            </a:r>
            <a:r>
              <a:rPr lang="en-GB" sz="4500" b="1" dirty="0" err="1">
                <a:solidFill>
                  <a:schemeClr val="tx1"/>
                </a:solidFill>
              </a:rPr>
              <a:t>Shmatov</a:t>
            </a:r>
            <a:r>
              <a:rPr lang="en-GB" sz="4500" b="1" dirty="0">
                <a:solidFill>
                  <a:schemeClr val="tx1"/>
                </a:solidFill>
              </a:rPr>
              <a:t>, </a:t>
            </a:r>
            <a:r>
              <a:rPr lang="en-GB" sz="4500" b="1" u="sng" dirty="0">
                <a:solidFill>
                  <a:schemeClr val="tx1"/>
                </a:solidFill>
              </a:rPr>
              <a:t>Tatiana </a:t>
            </a:r>
            <a:r>
              <a:rPr lang="en-GB" sz="4500" b="1" u="sng" dirty="0" err="1">
                <a:solidFill>
                  <a:schemeClr val="tx1"/>
                </a:solidFill>
              </a:rPr>
              <a:t>Strizh</a:t>
            </a:r>
            <a:r>
              <a:rPr lang="en-GB" sz="4500" b="1" dirty="0">
                <a:solidFill>
                  <a:schemeClr val="tx1"/>
                </a:solidFill>
              </a:rPr>
              <a:t>, Vladimir </a:t>
            </a:r>
            <a:r>
              <a:rPr lang="en-GB" sz="4500" b="1" dirty="0" err="1">
                <a:solidFill>
                  <a:schemeClr val="tx1"/>
                </a:solidFill>
              </a:rPr>
              <a:t>Trofimov</a:t>
            </a:r>
            <a:r>
              <a:rPr lang="en-GB" sz="4500" b="1" dirty="0">
                <a:solidFill>
                  <a:schemeClr val="tx1"/>
                </a:solidFill>
              </a:rPr>
              <a:t>, </a:t>
            </a:r>
          </a:p>
          <a:p>
            <a:pPr>
              <a:lnSpc>
                <a:spcPct val="120000"/>
              </a:lnSpc>
            </a:pPr>
            <a:r>
              <a:rPr lang="en-GB" sz="4500" b="1" dirty="0">
                <a:solidFill>
                  <a:schemeClr val="tx1"/>
                </a:solidFill>
              </a:rPr>
              <a:t>Nikolay </a:t>
            </a:r>
            <a:r>
              <a:rPr lang="en-GB" sz="4500" b="1" dirty="0" err="1">
                <a:solidFill>
                  <a:schemeClr val="tx1"/>
                </a:solidFill>
              </a:rPr>
              <a:t>Voytishin</a:t>
            </a:r>
            <a:r>
              <a:rPr lang="en-GB" sz="4500" b="1" dirty="0">
                <a:solidFill>
                  <a:schemeClr val="tx1"/>
                </a:solidFill>
              </a:rPr>
              <a:t>, Victor </a:t>
            </a:r>
            <a:r>
              <a:rPr lang="en-GB" sz="4500" b="1" dirty="0" err="1">
                <a:solidFill>
                  <a:schemeClr val="tx1"/>
                </a:solidFill>
              </a:rPr>
              <a:t>Zhiltsov</a:t>
            </a:r>
            <a:r>
              <a:rPr lang="en-GB" sz="4500" b="1" dirty="0">
                <a:solidFill>
                  <a:schemeClr val="tx1"/>
                </a:solidFill>
              </a:rPr>
              <a:t> </a:t>
            </a:r>
          </a:p>
          <a:p>
            <a:pPr>
              <a:lnSpc>
                <a:spcPct val="120000"/>
              </a:lnSpc>
            </a:pPr>
            <a:endParaRPr lang="en-GB" sz="4500" b="1" dirty="0">
              <a:solidFill>
                <a:schemeClr val="tx1"/>
              </a:solidFill>
            </a:endParaRPr>
          </a:p>
          <a:p>
            <a:pPr>
              <a:lnSpc>
                <a:spcPct val="120000"/>
              </a:lnSpc>
            </a:pPr>
            <a:r>
              <a:rPr lang="en-GB" sz="4500" b="1" dirty="0">
                <a:solidFill>
                  <a:schemeClr val="tx1"/>
                </a:solidFill>
              </a:rPr>
              <a:t>JOINT INSTITUTE FOR NUCLEAR RESEARCH</a:t>
            </a:r>
          </a:p>
          <a:p>
            <a:endParaRPr lang="en-GB" dirty="0">
              <a:solidFill>
                <a:schemeClr val="tx1"/>
              </a:solidFill>
            </a:endParaRPr>
          </a:p>
          <a:p>
            <a:endParaRPr lang="ru-RU" dirty="0">
              <a:solidFill>
                <a:schemeClr val="tx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86" y="116632"/>
            <a:ext cx="9021828" cy="2119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64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5508104" y="3812549"/>
            <a:ext cx="3449159" cy="2610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8262"/>
          <a:stretch/>
        </p:blipFill>
        <p:spPr>
          <a:xfrm>
            <a:off x="127461" y="3807138"/>
            <a:ext cx="3024298" cy="2615585"/>
          </a:xfrm>
          <a:prstGeom prst="round2DiagRect">
            <a:avLst>
              <a:gd name="adj1" fmla="val 16667"/>
              <a:gd name="adj2" fmla="val 0"/>
            </a:avLst>
          </a:prstGeom>
          <a:ln w="88900" cap="sq">
            <a:solidFill>
              <a:schemeClr val="accent1">
                <a:lumMod val="20000"/>
                <a:lumOff val="80000"/>
              </a:schemeClr>
            </a:solidFill>
            <a:miter lim="800000"/>
          </a:ln>
          <a:effectLst>
            <a:outerShdw blurRad="254000" algn="tl" rotWithShape="0">
              <a:srgbClr val="000000">
                <a:alpha val="43000"/>
              </a:srgbClr>
            </a:outerShdw>
          </a:effectLst>
        </p:spPr>
      </p:pic>
      <p:sp>
        <p:nvSpPr>
          <p:cNvPr id="3" name="Подзаголовок 2"/>
          <p:cNvSpPr>
            <a:spLocks noGrp="1"/>
          </p:cNvSpPr>
          <p:nvPr>
            <p:ph type="subTitle" idx="4294967295"/>
          </p:nvPr>
        </p:nvSpPr>
        <p:spPr>
          <a:xfrm>
            <a:off x="5472113" y="247650"/>
            <a:ext cx="3671887" cy="4910138"/>
          </a:xfrm>
        </p:spPr>
        <p:txBody>
          <a:bodyPr>
            <a:normAutofit/>
          </a:bodyPr>
          <a:lstStyle/>
          <a:p>
            <a:pPr marL="0" indent="0" algn="ctr">
              <a:lnSpc>
                <a:spcPct val="80000"/>
              </a:lnSpc>
              <a:buNone/>
              <a:defRPr/>
            </a:pP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Network and telecommunication channels</a:t>
            </a:r>
          </a:p>
          <a:p>
            <a:pPr marL="0" indent="0" algn="r">
              <a:buNone/>
            </a:pPr>
            <a:r>
              <a:rPr lang="en-US" sz="2000" b="1" dirty="0"/>
              <a:t>One of the most important components of JINR Tier1 providing access to resources and the possibility to work with the big data is a network infrastructure.</a:t>
            </a:r>
          </a:p>
        </p:txBody>
      </p:sp>
      <p:sp>
        <p:nvSpPr>
          <p:cNvPr id="2" name="Прямоугольник 1"/>
          <p:cNvSpPr/>
          <p:nvPr/>
        </p:nvSpPr>
        <p:spPr>
          <a:xfrm>
            <a:off x="3275856" y="3594142"/>
            <a:ext cx="2116725" cy="3046988"/>
          </a:xfrm>
          <a:prstGeom prst="rect">
            <a:avLst/>
          </a:prstGeom>
        </p:spPr>
        <p:txBody>
          <a:bodyPr wrap="square">
            <a:spAutoFit/>
          </a:bodyPr>
          <a:lstStyle/>
          <a:p>
            <a:r>
              <a:rPr lang="en-US" sz="1600" b="1" dirty="0"/>
              <a:t>Local Area Network </a:t>
            </a:r>
            <a:r>
              <a:rPr lang="en-US" sz="1600" dirty="0"/>
              <a:t>– 10 Gbps, </a:t>
            </a:r>
          </a:p>
          <a:p>
            <a:r>
              <a:rPr lang="en-US" sz="1600" dirty="0"/>
              <a:t>planned upgrade to 100 Gbps</a:t>
            </a:r>
          </a:p>
          <a:p>
            <a:r>
              <a:rPr lang="en-US" sz="1600" b="1" dirty="0"/>
              <a:t>Wide Area Network </a:t>
            </a:r>
            <a:r>
              <a:rPr lang="en-US" sz="1600" dirty="0"/>
              <a:t>– 100Gbps, </a:t>
            </a:r>
          </a:p>
          <a:p>
            <a:r>
              <a:rPr lang="en-US" sz="1600" b="1" dirty="0" err="1"/>
              <a:t>LHCOPN</a:t>
            </a:r>
            <a:r>
              <a:rPr lang="en-US" sz="1600" b="1" dirty="0"/>
              <a:t> </a:t>
            </a:r>
            <a:r>
              <a:rPr lang="en-US" sz="1600" dirty="0"/>
              <a:t>- 2x10Gbps</a:t>
            </a:r>
          </a:p>
          <a:p>
            <a:r>
              <a:rPr lang="en-US" sz="1600" b="1" dirty="0" err="1"/>
              <a:t>LHCONE</a:t>
            </a:r>
            <a:r>
              <a:rPr lang="en-US" sz="1600" b="1" dirty="0"/>
              <a:t> </a:t>
            </a:r>
            <a:r>
              <a:rPr lang="en-US" sz="1600" dirty="0"/>
              <a:t>– 10 Gbps</a:t>
            </a:r>
          </a:p>
          <a:p>
            <a:r>
              <a:rPr lang="en-US" sz="1600" dirty="0"/>
              <a:t>Upgrade WAN to 2x100Gbps planned</a:t>
            </a:r>
          </a:p>
          <a:p>
            <a:r>
              <a:rPr lang="en-US" sz="1600" dirty="0"/>
              <a:t>IPv6/IPv4</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78" y="258903"/>
            <a:ext cx="525073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ижний колонтитул 4"/>
          <p:cNvSpPr>
            <a:spLocks noGrp="1"/>
          </p:cNvSpPr>
          <p:nvPr>
            <p:ph type="ftr" sz="quarter" idx="11"/>
          </p:nvPr>
        </p:nvSpPr>
        <p:spPr/>
        <p:txBody>
          <a:bodyPr/>
          <a:lstStyle/>
          <a:p>
            <a:r>
              <a:rPr lang="en-GB" smtClean="0"/>
              <a:t>T.Strizh, CMS Tier1 at JINR, GRID2018</a:t>
            </a:r>
            <a:endParaRPr lang="ru-RU"/>
          </a:p>
        </p:txBody>
      </p:sp>
      <p:sp>
        <p:nvSpPr>
          <p:cNvPr id="6" name="Номер слайда 5"/>
          <p:cNvSpPr>
            <a:spLocks noGrp="1"/>
          </p:cNvSpPr>
          <p:nvPr>
            <p:ph type="sldNum" sz="quarter" idx="12"/>
          </p:nvPr>
        </p:nvSpPr>
        <p:spPr/>
        <p:txBody>
          <a:bodyPr/>
          <a:lstStyle/>
          <a:p>
            <a:fld id="{2600CD22-F241-4319-8634-3C30517418F0}" type="slidenum">
              <a:rPr lang="ru-RU" smtClean="0"/>
              <a:t>10</a:t>
            </a:fld>
            <a:endParaRPr lang="ru-RU"/>
          </a:p>
        </p:txBody>
      </p:sp>
    </p:spTree>
    <p:extLst>
      <p:ext uri="{BB962C8B-B14F-4D97-AF65-F5344CB8AC3E}">
        <p14:creationId xmlns:p14="http://schemas.microsoft.com/office/powerpoint/2010/main" val="537824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400" y="-47625"/>
            <a:ext cx="8229600" cy="1143000"/>
          </a:xfrm>
        </p:spPr>
        <p:txBody>
          <a:bodyPr>
            <a:normAutofit/>
          </a:bodyPr>
          <a:lstStyle/>
          <a:p>
            <a:pPr>
              <a:lnSpc>
                <a:spcPct val="80000"/>
              </a:lnSpc>
              <a:spcBef>
                <a:spcPct val="20000"/>
              </a:spcBef>
              <a:defRPr/>
            </a:pP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Tier1 network –BROCADE factory</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539" y="3535247"/>
            <a:ext cx="4680521" cy="285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35" y="1271364"/>
            <a:ext cx="3884825" cy="558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29940" y="946032"/>
            <a:ext cx="4833720" cy="2554545"/>
          </a:xfrm>
          <a:prstGeom prst="rect">
            <a:avLst/>
          </a:prstGeom>
          <a:noFill/>
        </p:spPr>
        <p:txBody>
          <a:bodyPr wrap="square" rtlCol="0">
            <a:spAutoFit/>
          </a:bodyPr>
          <a:lstStyle/>
          <a:p>
            <a:r>
              <a:rPr lang="en-US" sz="1600" b="1" dirty="0"/>
              <a:t>Diagram of a network architecture implemented Tier1 module. The module consists of twenty-four (24) racks, sixteen (16) of which are filled with a server equipment, and eight (8) allocated for the module cooling and to create the desired climate. Ten (10) racks are filled with disk servers. Three (3) racks are allocated by the computing blade servers. Servers that provide Grid infrastructure occupy three (3) racks.</a:t>
            </a:r>
            <a:endParaRPr lang="ru-RU" sz="1600"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54" y="134215"/>
            <a:ext cx="157321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ижний колонтитул 2"/>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11</a:t>
            </a:fld>
            <a:endParaRPr lang="ru-RU"/>
          </a:p>
        </p:txBody>
      </p:sp>
    </p:spTree>
    <p:extLst>
      <p:ext uri="{BB962C8B-B14F-4D97-AF65-F5344CB8AC3E}">
        <p14:creationId xmlns:p14="http://schemas.microsoft.com/office/powerpoint/2010/main" val="373913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600" y="368462"/>
            <a:ext cx="7354887" cy="576262"/>
          </a:xfrm>
        </p:spPr>
        <p:txBody>
          <a:bodyPr>
            <a:noAutofit/>
          </a:bodyPr>
          <a:lstStyle/>
          <a:p>
            <a:pPr>
              <a:lnSpc>
                <a:spcPct val="80000"/>
              </a:lnSpc>
              <a:spcBef>
                <a:spcPct val="20000"/>
              </a:spcBef>
              <a:defRPr/>
            </a:pPr>
            <a:r>
              <a:rPr lang="en-US" sz="2800" b="1" dirty="0" smtClean="0">
                <a:ln w="12700">
                  <a:solidFill>
                    <a:srgbClr val="FFC000"/>
                  </a:solidFill>
                  <a:prstDash val="solid"/>
                </a:ln>
                <a:solidFill>
                  <a:srgbClr val="FFFF00"/>
                </a:solidFill>
                <a:effectLst>
                  <a:outerShdw dist="38100" dir="2640000" algn="bl" rotWithShape="0">
                    <a:schemeClr val="tx2">
                      <a:lumMod val="75000"/>
                    </a:schemeClr>
                  </a:outerShdw>
                </a:effectLst>
              </a:rPr>
              <a:t>Servers </a:t>
            </a: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to support the grid-WLCG environment</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pic>
        <p:nvPicPr>
          <p:cNvPr id="4" name="Объект 3"/>
          <p:cNvPicPr>
            <a:picLocks noGrp="1" noChangeAspect="1"/>
          </p:cNvPicPr>
          <p:nvPr>
            <p:ph idx="4294967295"/>
          </p:nvPr>
        </p:nvPicPr>
        <p:blipFill>
          <a:blip r:embed="rId2"/>
          <a:stretch>
            <a:fillRect/>
          </a:stretch>
        </p:blipFill>
        <p:spPr>
          <a:xfrm>
            <a:off x="-45478" y="2132856"/>
            <a:ext cx="5767388" cy="4273550"/>
          </a:xfrm>
          <a:prstGeom prst="rect">
            <a:avLst/>
          </a:prstGeom>
          <a:solidFill>
            <a:schemeClr val="accent3">
              <a:lumMod val="40000"/>
              <a:lumOff val="60000"/>
            </a:schemeClr>
          </a:solidFill>
        </p:spPr>
      </p:pic>
      <p:sp>
        <p:nvSpPr>
          <p:cNvPr id="5" name="Прямоугольник 4"/>
          <p:cNvSpPr/>
          <p:nvPr/>
        </p:nvSpPr>
        <p:spPr>
          <a:xfrm>
            <a:off x="539552" y="1598010"/>
            <a:ext cx="4502386" cy="461665"/>
          </a:xfrm>
          <a:prstGeom prst="rect">
            <a:avLst/>
          </a:prstGeom>
        </p:spPr>
        <p:txBody>
          <a:bodyPr wrap="none">
            <a:spAutoFit/>
          </a:bodyPr>
          <a:lstStyle/>
          <a:p>
            <a:r>
              <a:rPr lang="en-US" sz="2400" b="1" dirty="0">
                <a:solidFill>
                  <a:srgbClr val="FFC000"/>
                </a:solidFill>
              </a:rPr>
              <a:t>Logical structure of the Tier1 </a:t>
            </a:r>
            <a:endParaRPr lang="ru-RU" sz="2400" b="1" dirty="0">
              <a:solidFill>
                <a:srgbClr val="FFC000"/>
              </a:solidFill>
            </a:endParaRPr>
          </a:p>
        </p:txBody>
      </p:sp>
      <p:sp>
        <p:nvSpPr>
          <p:cNvPr id="6" name="Прямоугольник 5"/>
          <p:cNvSpPr/>
          <p:nvPr/>
        </p:nvSpPr>
        <p:spPr>
          <a:xfrm>
            <a:off x="5702363" y="1340768"/>
            <a:ext cx="3312368" cy="5632311"/>
          </a:xfrm>
          <a:prstGeom prst="rect">
            <a:avLst/>
          </a:prstGeom>
        </p:spPr>
        <p:txBody>
          <a:bodyPr wrap="square">
            <a:spAutoFit/>
          </a:bodyPr>
          <a:lstStyle/>
          <a:p>
            <a:r>
              <a:rPr lang="en-US" sz="2000" b="1" dirty="0"/>
              <a:t>WLCG services are installed with software EMI-3. </a:t>
            </a:r>
          </a:p>
          <a:p>
            <a:r>
              <a:rPr lang="en-US" sz="2000" b="1" dirty="0"/>
              <a:t>Currently, 21 services WLCG are installed to provide: </a:t>
            </a:r>
          </a:p>
          <a:p>
            <a:pPr marL="285750" indent="-285750">
              <a:buFont typeface="Wingdings" panose="05000000000000000000" pitchFamily="2" charset="2"/>
              <a:buChar char="Ø"/>
            </a:pPr>
            <a:r>
              <a:rPr lang="en-US" sz="2000" b="1" dirty="0"/>
              <a:t>user and virtual organizations (VO) authorization; </a:t>
            </a:r>
          </a:p>
          <a:p>
            <a:pPr marL="285750" indent="-285750">
              <a:buFont typeface="Wingdings" panose="05000000000000000000" pitchFamily="2" charset="2"/>
              <a:buChar char="Ø"/>
            </a:pPr>
            <a:r>
              <a:rPr lang="en-US" sz="2000" b="1" dirty="0"/>
              <a:t>task run from VO remote services. </a:t>
            </a:r>
          </a:p>
          <a:p>
            <a:pPr marL="285750" indent="-285750">
              <a:buFont typeface="Wingdings" panose="05000000000000000000" pitchFamily="2" charset="2"/>
              <a:buChar char="Ø"/>
            </a:pPr>
            <a:r>
              <a:rPr lang="en-US" sz="2000" b="1" dirty="0"/>
              <a:t>the WLCG information system;</a:t>
            </a:r>
          </a:p>
          <a:p>
            <a:pPr marL="285750" indent="-285750">
              <a:buFont typeface="Wingdings" panose="05000000000000000000" pitchFamily="2" charset="2"/>
              <a:buChar char="Ø"/>
            </a:pPr>
            <a:r>
              <a:rPr lang="en-US" sz="2000" b="1" dirty="0"/>
              <a:t>different algorithms of remote testing and verification of the service environment on local resources. </a:t>
            </a:r>
          </a:p>
        </p:txBody>
      </p:sp>
      <p:sp>
        <p:nvSpPr>
          <p:cNvPr id="3" name="Нижний колонтитул 2"/>
          <p:cNvSpPr>
            <a:spLocks noGrp="1"/>
          </p:cNvSpPr>
          <p:nvPr>
            <p:ph type="ftr" sz="quarter" idx="11"/>
          </p:nvPr>
        </p:nvSpPr>
        <p:spPr/>
        <p:txBody>
          <a:bodyPr/>
          <a:lstStyle/>
          <a:p>
            <a:r>
              <a:rPr lang="en-GB" smtClean="0"/>
              <a:t>T.Strizh, CMS Tier1 at JINR, GRID2018</a:t>
            </a:r>
            <a:endParaRPr lang="ru-RU"/>
          </a:p>
        </p:txBody>
      </p:sp>
      <p:sp>
        <p:nvSpPr>
          <p:cNvPr id="7" name="Номер слайда 6"/>
          <p:cNvSpPr>
            <a:spLocks noGrp="1"/>
          </p:cNvSpPr>
          <p:nvPr>
            <p:ph type="sldNum" sz="quarter" idx="12"/>
          </p:nvPr>
        </p:nvSpPr>
        <p:spPr/>
        <p:txBody>
          <a:bodyPr/>
          <a:lstStyle/>
          <a:p>
            <a:fld id="{2600CD22-F241-4319-8634-3C30517418F0}" type="slidenum">
              <a:rPr lang="ru-RU" smtClean="0"/>
              <a:t>12</a:t>
            </a:fld>
            <a:endParaRPr lang="ru-RU"/>
          </a:p>
        </p:txBody>
      </p:sp>
    </p:spTree>
    <p:extLst>
      <p:ext uri="{BB962C8B-B14F-4D97-AF65-F5344CB8AC3E}">
        <p14:creationId xmlns:p14="http://schemas.microsoft.com/office/powerpoint/2010/main" val="4094796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p:cNvGraphicFramePr>
          <p:nvPr>
            <p:extLst>
              <p:ext uri="{D42A27DB-BD31-4B8C-83A1-F6EECF244321}">
                <p14:modId xmlns:p14="http://schemas.microsoft.com/office/powerpoint/2010/main" val="2238884155"/>
              </p:ext>
            </p:extLst>
          </p:nvPr>
        </p:nvGraphicFramePr>
        <p:xfrm>
          <a:off x="683568" y="935732"/>
          <a:ext cx="3766894" cy="29284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Диаграмма 3"/>
          <p:cNvGraphicFramePr>
            <a:graphicFrameLocks/>
          </p:cNvGraphicFramePr>
          <p:nvPr>
            <p:extLst>
              <p:ext uri="{D42A27DB-BD31-4B8C-83A1-F6EECF244321}">
                <p14:modId xmlns:p14="http://schemas.microsoft.com/office/powerpoint/2010/main" val="1466635667"/>
              </p:ext>
            </p:extLst>
          </p:nvPr>
        </p:nvGraphicFramePr>
        <p:xfrm>
          <a:off x="4499992" y="935732"/>
          <a:ext cx="4176464" cy="2932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a:graphicFrameLocks/>
          </p:cNvGraphicFramePr>
          <p:nvPr>
            <p:extLst>
              <p:ext uri="{D42A27DB-BD31-4B8C-83A1-F6EECF244321}">
                <p14:modId xmlns:p14="http://schemas.microsoft.com/office/powerpoint/2010/main" val="3838223144"/>
              </p:ext>
            </p:extLst>
          </p:nvPr>
        </p:nvGraphicFramePr>
        <p:xfrm>
          <a:off x="683568" y="3713222"/>
          <a:ext cx="3759274" cy="29322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Диаграмма 5"/>
          <p:cNvGraphicFramePr>
            <a:graphicFrameLocks/>
          </p:cNvGraphicFramePr>
          <p:nvPr>
            <p:extLst>
              <p:ext uri="{D42A27DB-BD31-4B8C-83A1-F6EECF244321}">
                <p14:modId xmlns:p14="http://schemas.microsoft.com/office/powerpoint/2010/main" val="3964864158"/>
              </p:ext>
            </p:extLst>
          </p:nvPr>
        </p:nvGraphicFramePr>
        <p:xfrm>
          <a:off x="4526662" y="3789040"/>
          <a:ext cx="4199324" cy="2867824"/>
        </p:xfrm>
        <a:graphic>
          <a:graphicData uri="http://schemas.openxmlformats.org/drawingml/2006/chart">
            <c:chart xmlns:c="http://schemas.openxmlformats.org/drawingml/2006/chart" xmlns:r="http://schemas.openxmlformats.org/officeDocument/2006/relationships" r:id="rId5"/>
          </a:graphicData>
        </a:graphic>
      </p:graphicFrame>
      <p:sp>
        <p:nvSpPr>
          <p:cNvPr id="2" name="Прямоугольник 1"/>
          <p:cNvSpPr/>
          <p:nvPr/>
        </p:nvSpPr>
        <p:spPr>
          <a:xfrm>
            <a:off x="3048565" y="299854"/>
            <a:ext cx="2956194" cy="437043"/>
          </a:xfrm>
          <a:prstGeom prst="rect">
            <a:avLst/>
          </a:prstGeom>
        </p:spPr>
        <p:txBody>
          <a:bodyPr wrap="none">
            <a:spAutoFit/>
          </a:bodyPr>
          <a:lstStyle/>
          <a:p>
            <a:pPr algn="ctr">
              <a:lnSpc>
                <a:spcPct val="80000"/>
              </a:lnSpc>
              <a:spcBef>
                <a:spcPct val="20000"/>
              </a:spcBef>
              <a:defRPr/>
            </a:pPr>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Tier1 resources </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7" name="Нижний колонтитул 6"/>
          <p:cNvSpPr>
            <a:spLocks noGrp="1"/>
          </p:cNvSpPr>
          <p:nvPr>
            <p:ph type="ftr" sz="quarter" idx="11"/>
          </p:nvPr>
        </p:nvSpPr>
        <p:spPr/>
        <p:txBody>
          <a:bodyPr/>
          <a:lstStyle/>
          <a:p>
            <a:r>
              <a:rPr lang="en-GB" smtClean="0"/>
              <a:t>T.Strizh, CMS Tier1 at JINR, GRID2018</a:t>
            </a:r>
            <a:endParaRPr lang="ru-RU"/>
          </a:p>
        </p:txBody>
      </p:sp>
      <p:sp>
        <p:nvSpPr>
          <p:cNvPr id="8" name="Номер слайда 7"/>
          <p:cNvSpPr>
            <a:spLocks noGrp="1"/>
          </p:cNvSpPr>
          <p:nvPr>
            <p:ph type="sldNum" sz="quarter" idx="12"/>
          </p:nvPr>
        </p:nvSpPr>
        <p:spPr/>
        <p:txBody>
          <a:bodyPr/>
          <a:lstStyle/>
          <a:p>
            <a:fld id="{2600CD22-F241-4319-8634-3C30517418F0}" type="slidenum">
              <a:rPr lang="ru-RU" smtClean="0"/>
              <a:t>13</a:t>
            </a:fld>
            <a:endParaRPr lang="ru-RU"/>
          </a:p>
        </p:txBody>
      </p:sp>
    </p:spTree>
    <p:extLst>
      <p:ext uri="{BB962C8B-B14F-4D97-AF65-F5344CB8AC3E}">
        <p14:creationId xmlns:p14="http://schemas.microsoft.com/office/powerpoint/2010/main" val="2256634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4294967295"/>
          </p:nvPr>
        </p:nvSpPr>
        <p:spPr>
          <a:xfrm>
            <a:off x="0" y="1341438"/>
            <a:ext cx="4243388" cy="5903912"/>
          </a:xfrm>
        </p:spPr>
        <p:txBody>
          <a:bodyPr>
            <a:normAutofit fontScale="32500" lnSpcReduction="20000"/>
          </a:bodyPr>
          <a:lstStyle/>
          <a:p>
            <a:pPr marL="0" indent="0">
              <a:buNone/>
            </a:pPr>
            <a:endParaRPr lang="ru-RU" sz="3500" b="1" dirty="0"/>
          </a:p>
          <a:p>
            <a:pPr marL="0" indent="0">
              <a:buNone/>
            </a:pPr>
            <a:r>
              <a:rPr lang="en-GB" sz="5500" b="1" dirty="0">
                <a:solidFill>
                  <a:srgbClr val="FFC000"/>
                </a:solidFill>
              </a:rPr>
              <a:t>Computing Elements (CE)</a:t>
            </a:r>
          </a:p>
          <a:p>
            <a:pPr marL="0" indent="0">
              <a:buNone/>
            </a:pPr>
            <a:r>
              <a:rPr lang="en-GB" sz="4900" b="1" dirty="0"/>
              <a:t>* </a:t>
            </a:r>
            <a:r>
              <a:rPr lang="en-GB" sz="4900" b="1" i="1" dirty="0"/>
              <a:t>Worker Node (WN)</a:t>
            </a:r>
          </a:p>
          <a:p>
            <a:pPr marL="0" indent="0">
              <a:buNone/>
            </a:pPr>
            <a:r>
              <a:rPr lang="en-GB" sz="4900" b="1" dirty="0"/>
              <a:t>   </a:t>
            </a:r>
            <a:r>
              <a:rPr lang="en-US" sz="4900" b="1" dirty="0"/>
              <a:t>Typically </a:t>
            </a:r>
            <a:r>
              <a:rPr lang="en-US" sz="4900" b="1" dirty="0" err="1"/>
              <a:t>SuperMicro</a:t>
            </a:r>
            <a:r>
              <a:rPr lang="en-US" sz="4900" b="1" dirty="0"/>
              <a:t> Blade</a:t>
            </a:r>
            <a:endParaRPr lang="ru-RU" sz="4900" b="1" dirty="0"/>
          </a:p>
          <a:p>
            <a:pPr marL="0" indent="0">
              <a:buNone/>
            </a:pPr>
            <a:endParaRPr lang="en-GB" sz="4900" b="1" dirty="0"/>
          </a:p>
          <a:p>
            <a:pPr marL="0" indent="0">
              <a:buNone/>
            </a:pPr>
            <a:r>
              <a:rPr lang="en-GB" sz="4900" b="1" dirty="0"/>
              <a:t>100 64-bit machines: 2 x CPU (Xeon X5675 @ 3.07GHz, 6 cores per processor); 48GB RAM, 2x1000GB SATA-II; 2x1GbE.</a:t>
            </a:r>
            <a:endParaRPr lang="ru-RU" sz="4900" b="1" dirty="0"/>
          </a:p>
          <a:p>
            <a:pPr marL="0" indent="0">
              <a:buNone/>
            </a:pPr>
            <a:r>
              <a:rPr lang="en-GB" sz="4900" b="1" dirty="0"/>
              <a:t>1</a:t>
            </a:r>
            <a:r>
              <a:rPr lang="ru-RU" sz="4900" b="1" dirty="0"/>
              <a:t>75</a:t>
            </a:r>
            <a:r>
              <a:rPr lang="en-GB" sz="4900" b="1" dirty="0"/>
              <a:t> 64-bit machines: 2 x CPU (Xeon E5-2680 v2 @ 2.80GHz, 10 cores per processor), 64GB RAM; 2x1000GB SATA-II; 2x1GbE.</a:t>
            </a:r>
          </a:p>
          <a:p>
            <a:pPr marL="0" indent="0">
              <a:buNone/>
            </a:pPr>
            <a:endParaRPr lang="en-GB" sz="4900" b="1" dirty="0"/>
          </a:p>
          <a:p>
            <a:pPr marL="0" indent="0">
              <a:buNone/>
            </a:pPr>
            <a:r>
              <a:rPr lang="en-GB" sz="4900" b="1" dirty="0">
                <a:solidFill>
                  <a:srgbClr val="FFC000"/>
                </a:solidFill>
              </a:rPr>
              <a:t>Total: </a:t>
            </a:r>
            <a:r>
              <a:rPr lang="ru-RU" sz="4900" b="1" dirty="0">
                <a:solidFill>
                  <a:srgbClr val="FFC000"/>
                </a:solidFill>
              </a:rPr>
              <a:t>4720</a:t>
            </a:r>
            <a:r>
              <a:rPr lang="en-GB" sz="4900" b="1" dirty="0">
                <a:solidFill>
                  <a:srgbClr val="FFC000"/>
                </a:solidFill>
              </a:rPr>
              <a:t> core/slots for batch.</a:t>
            </a:r>
          </a:p>
          <a:p>
            <a:pPr marL="0" indent="0">
              <a:buNone/>
            </a:pPr>
            <a:endParaRPr lang="en-GB" sz="4900" b="1" dirty="0"/>
          </a:p>
          <a:p>
            <a:pPr marL="0" indent="0">
              <a:buNone/>
            </a:pPr>
            <a:r>
              <a:rPr lang="en-GB" sz="4900" b="1" dirty="0"/>
              <a:t>* </a:t>
            </a:r>
            <a:r>
              <a:rPr lang="en-GB" sz="4900" b="1" i="1" dirty="0">
                <a:solidFill>
                  <a:srgbClr val="FFC000"/>
                </a:solidFill>
              </a:rPr>
              <a:t>Software</a:t>
            </a:r>
          </a:p>
          <a:p>
            <a:pPr marL="0" indent="0">
              <a:buNone/>
            </a:pPr>
            <a:r>
              <a:rPr lang="en-GB" sz="4900" b="1" dirty="0"/>
              <a:t>    OS: Scientific Linux release 6 x86_64.</a:t>
            </a:r>
          </a:p>
          <a:p>
            <a:pPr marL="0" indent="0">
              <a:buNone/>
            </a:pPr>
            <a:r>
              <a:rPr lang="en-GB" sz="4900" b="1" dirty="0"/>
              <a:t>    BATCH : Torque </a:t>
            </a:r>
            <a:r>
              <a:rPr lang="ru-RU" sz="4900" b="1" dirty="0"/>
              <a:t>4.2.10</a:t>
            </a:r>
            <a:r>
              <a:rPr lang="en-GB" sz="4900" b="1" dirty="0"/>
              <a:t> (home made)</a:t>
            </a:r>
          </a:p>
          <a:p>
            <a:pPr marL="0" indent="0">
              <a:buNone/>
            </a:pPr>
            <a:r>
              <a:rPr lang="en-GB" sz="4900" b="1" dirty="0"/>
              <a:t>    Maui 3.3.2 (home made)</a:t>
            </a:r>
          </a:p>
          <a:p>
            <a:pPr marL="0" indent="0">
              <a:buNone/>
            </a:pPr>
            <a:r>
              <a:rPr lang="en-GB" sz="4900" b="1" dirty="0"/>
              <a:t>    CMS </a:t>
            </a:r>
            <a:r>
              <a:rPr lang="en-GB" sz="4900" b="1" dirty="0" err="1"/>
              <a:t>Phedex</a:t>
            </a:r>
            <a:r>
              <a:rPr lang="en-GB" sz="4900" b="1" dirty="0"/>
              <a:t> </a:t>
            </a:r>
          </a:p>
          <a:p>
            <a:pPr marL="0" indent="0">
              <a:buNone/>
            </a:pPr>
            <a:endParaRPr lang="ru-RU" b="1" dirty="0"/>
          </a:p>
        </p:txBody>
      </p:sp>
      <p:sp>
        <p:nvSpPr>
          <p:cNvPr id="6" name="Объект 5"/>
          <p:cNvSpPr>
            <a:spLocks noGrp="1"/>
          </p:cNvSpPr>
          <p:nvPr>
            <p:ph sz="half" idx="4294967295"/>
          </p:nvPr>
        </p:nvSpPr>
        <p:spPr>
          <a:xfrm>
            <a:off x="4031680" y="260648"/>
            <a:ext cx="5112320" cy="6480175"/>
          </a:xfrm>
        </p:spPr>
        <p:txBody>
          <a:bodyPr>
            <a:noAutofit/>
          </a:bodyPr>
          <a:lstStyle/>
          <a:p>
            <a:pPr marL="0" indent="0">
              <a:spcBef>
                <a:spcPts val="0"/>
              </a:spcBef>
              <a:spcAft>
                <a:spcPts val="0"/>
              </a:spcAft>
              <a:buNone/>
            </a:pPr>
            <a:r>
              <a:rPr lang="en-GB" sz="1800" b="1" dirty="0">
                <a:solidFill>
                  <a:srgbClr val="FFC000"/>
                </a:solidFill>
              </a:rPr>
              <a:t>Storage Elements(SE)</a:t>
            </a:r>
          </a:p>
          <a:p>
            <a:pPr marL="0" indent="0">
              <a:spcBef>
                <a:spcPts val="0"/>
              </a:spcBef>
              <a:spcAft>
                <a:spcPts val="0"/>
              </a:spcAft>
              <a:buNone/>
            </a:pPr>
            <a:r>
              <a:rPr lang="en-GB" sz="1800" b="1" dirty="0">
                <a:solidFill>
                  <a:srgbClr val="FFC000"/>
                </a:solidFill>
              </a:rPr>
              <a:t>Storage System:</a:t>
            </a:r>
            <a:r>
              <a:rPr lang="ru-RU" sz="1800" b="1" dirty="0">
                <a:solidFill>
                  <a:srgbClr val="FFC000"/>
                </a:solidFill>
              </a:rPr>
              <a:t> </a:t>
            </a:r>
            <a:r>
              <a:rPr lang="en-GB" sz="1800" b="1" dirty="0">
                <a:solidFill>
                  <a:srgbClr val="FFC000"/>
                </a:solidFill>
              </a:rPr>
              <a:t> </a:t>
            </a:r>
            <a:r>
              <a:rPr lang="en-GB" sz="1800" b="1" dirty="0" err="1">
                <a:solidFill>
                  <a:srgbClr val="FFC000"/>
                </a:solidFill>
              </a:rPr>
              <a:t>dCache</a:t>
            </a:r>
            <a:r>
              <a:rPr lang="en-GB" sz="1800" b="1" dirty="0">
                <a:solidFill>
                  <a:srgbClr val="FFC000"/>
                </a:solidFill>
              </a:rPr>
              <a:t> </a:t>
            </a:r>
            <a:endParaRPr lang="ru-RU" sz="1800" b="1" dirty="0">
              <a:solidFill>
                <a:srgbClr val="FFC000"/>
              </a:solidFill>
            </a:endParaRPr>
          </a:p>
          <a:p>
            <a:pPr marL="0" indent="0">
              <a:spcBef>
                <a:spcPts val="0"/>
              </a:spcBef>
              <a:spcAft>
                <a:spcPts val="0"/>
              </a:spcAft>
              <a:buNone/>
            </a:pPr>
            <a:r>
              <a:rPr lang="en-GB" sz="1300" b="1" i="1" dirty="0"/>
              <a:t>* </a:t>
            </a:r>
            <a:r>
              <a:rPr lang="en-GB" sz="1300" b="1" i="1" dirty="0">
                <a:solidFill>
                  <a:srgbClr val="FFC000"/>
                </a:solidFill>
              </a:rPr>
              <a:t>Hardware</a:t>
            </a:r>
          </a:p>
          <a:p>
            <a:pPr marL="0" indent="0">
              <a:spcBef>
                <a:spcPts val="0"/>
              </a:spcBef>
              <a:spcAft>
                <a:spcPts val="0"/>
              </a:spcAft>
              <a:buNone/>
            </a:pPr>
            <a:r>
              <a:rPr lang="en-US" sz="1300" b="1" i="1" u="sng" dirty="0"/>
              <a:t>Typically Supermicro and DELL</a:t>
            </a:r>
            <a:endParaRPr lang="ru-RU" sz="1300" b="1" i="1" u="sng" dirty="0"/>
          </a:p>
          <a:p>
            <a:pPr marL="0" indent="0">
              <a:spcBef>
                <a:spcPts val="0"/>
              </a:spcBef>
              <a:spcAft>
                <a:spcPts val="0"/>
              </a:spcAft>
              <a:buNone/>
            </a:pPr>
            <a:r>
              <a:rPr lang="en-GB" sz="1300" b="1" i="1" dirty="0"/>
              <a:t>1st - Disk Only:</a:t>
            </a:r>
          </a:p>
          <a:p>
            <a:pPr marL="400050" lvl="1" indent="0">
              <a:spcBef>
                <a:spcPts val="0"/>
              </a:spcBef>
              <a:buNone/>
            </a:pPr>
            <a:r>
              <a:rPr lang="en-GB" sz="1200" b="1" dirty="0"/>
              <a:t>3</a:t>
            </a:r>
            <a:r>
              <a:rPr lang="ru-RU" sz="1200" b="1" dirty="0"/>
              <a:t>1</a:t>
            </a:r>
            <a:r>
              <a:rPr lang="en-GB" sz="1200" b="1" dirty="0"/>
              <a:t> disk servers: 2 x CPU (Xeon E5-2650 @ 2.00GHz); 128GB RAM; </a:t>
            </a:r>
            <a:r>
              <a:rPr lang="ru-RU" sz="1200" b="1" dirty="0"/>
              <a:t>112</a:t>
            </a:r>
            <a:r>
              <a:rPr lang="en-GB" sz="1200" b="1" dirty="0"/>
              <a:t>TB h/w ZFS (24x</a:t>
            </a:r>
            <a:r>
              <a:rPr lang="ru-RU" sz="1200" b="1" dirty="0"/>
              <a:t>6</a:t>
            </a:r>
            <a:r>
              <a:rPr lang="en-GB" sz="1200" b="1" dirty="0"/>
              <a:t>000GB NL SAS); 2x10G.</a:t>
            </a:r>
          </a:p>
          <a:p>
            <a:pPr marL="400050" lvl="1" indent="0">
              <a:spcBef>
                <a:spcPts val="0"/>
              </a:spcBef>
              <a:buNone/>
            </a:pPr>
            <a:r>
              <a:rPr lang="ru-RU" sz="1200" b="1" dirty="0"/>
              <a:t>12</a:t>
            </a:r>
            <a:r>
              <a:rPr lang="en-GB" sz="1200" b="1" dirty="0"/>
              <a:t> disk servers: 2 x CPU (Xeon E5-2660 @ 2.60GHz); 128GB RAM; 7</a:t>
            </a:r>
            <a:r>
              <a:rPr lang="ru-RU" sz="1200" b="1" dirty="0"/>
              <a:t>0</a:t>
            </a:r>
            <a:r>
              <a:rPr lang="en-GB" sz="1200" b="1" dirty="0"/>
              <a:t>TB ZFS (16x6000GB NL SAS); 2x10G.</a:t>
            </a:r>
          </a:p>
          <a:p>
            <a:pPr marL="400050" lvl="1" indent="0">
              <a:spcBef>
                <a:spcPts val="0"/>
              </a:spcBef>
              <a:buNone/>
            </a:pPr>
            <a:r>
              <a:rPr lang="ru-RU" sz="1200" b="1" dirty="0"/>
              <a:t>8</a:t>
            </a:r>
            <a:r>
              <a:rPr lang="en-GB" sz="1200" b="1" dirty="0"/>
              <a:t> disk servers: 2 x CPU (Xeon E5-2650 @ 2.29GHz)  128GB RAM; 150TB ZFS (24x8000GB NLSAS), 2x10G</a:t>
            </a:r>
            <a:endParaRPr lang="ru-RU" sz="1200" b="1" dirty="0"/>
          </a:p>
          <a:p>
            <a:pPr marL="400050" lvl="1" indent="0">
              <a:spcBef>
                <a:spcPts val="0"/>
              </a:spcBef>
              <a:buNone/>
            </a:pPr>
            <a:r>
              <a:rPr lang="ru-RU" sz="1200" b="1" dirty="0"/>
              <a:t>12</a:t>
            </a:r>
            <a:r>
              <a:rPr lang="en-GB" sz="1200" b="1" dirty="0"/>
              <a:t> disk servers: 2 x CPU (Xeon E5-26</a:t>
            </a:r>
            <a:r>
              <a:rPr lang="ru-RU" sz="1200" b="1" dirty="0"/>
              <a:t>6</a:t>
            </a:r>
            <a:r>
              <a:rPr lang="en-GB" sz="1200" b="1" dirty="0"/>
              <a:t>0 @ 2.</a:t>
            </a:r>
            <a:r>
              <a:rPr lang="ru-RU" sz="1200" b="1" dirty="0"/>
              <a:t>60</a:t>
            </a:r>
            <a:r>
              <a:rPr lang="en-GB" sz="1200" b="1" dirty="0"/>
              <a:t>GHz)  128GB RAM; 150TB </a:t>
            </a:r>
            <a:r>
              <a:rPr lang="en-GB" sz="1200" b="1" dirty="0" err="1"/>
              <a:t>ZFS</a:t>
            </a:r>
            <a:r>
              <a:rPr lang="en-GB" sz="1200" b="1" dirty="0"/>
              <a:t> (24x8000GB NLSAS), 2x10G</a:t>
            </a:r>
          </a:p>
          <a:p>
            <a:pPr marL="0" indent="0">
              <a:spcBef>
                <a:spcPts val="0"/>
              </a:spcBef>
              <a:spcAft>
                <a:spcPts val="0"/>
              </a:spcAft>
              <a:buNone/>
            </a:pPr>
            <a:r>
              <a:rPr lang="en-GB" sz="1400" b="1" dirty="0">
                <a:solidFill>
                  <a:srgbClr val="FFC000"/>
                </a:solidFill>
              </a:rPr>
              <a:t>Total space: </a:t>
            </a:r>
            <a:r>
              <a:rPr lang="ru-RU" sz="1400" b="1" dirty="0">
                <a:solidFill>
                  <a:srgbClr val="FFC000"/>
                </a:solidFill>
              </a:rPr>
              <a:t>7</a:t>
            </a:r>
            <a:r>
              <a:rPr lang="en-GB" sz="1400" b="1" dirty="0">
                <a:solidFill>
                  <a:srgbClr val="FFC000"/>
                </a:solidFill>
              </a:rPr>
              <a:t>.</a:t>
            </a:r>
            <a:r>
              <a:rPr lang="ru-RU" sz="1400" b="1" dirty="0">
                <a:solidFill>
                  <a:srgbClr val="FFC000"/>
                </a:solidFill>
              </a:rPr>
              <a:t>2</a:t>
            </a:r>
            <a:r>
              <a:rPr lang="en-GB" sz="1400" b="1" dirty="0">
                <a:solidFill>
                  <a:srgbClr val="FFC000"/>
                </a:solidFill>
              </a:rPr>
              <a:t>PB</a:t>
            </a:r>
          </a:p>
          <a:p>
            <a:pPr marL="400050" lvl="1" indent="0">
              <a:spcBef>
                <a:spcPts val="0"/>
              </a:spcBef>
              <a:spcAft>
                <a:spcPts val="0"/>
              </a:spcAft>
              <a:buNone/>
            </a:pPr>
            <a:r>
              <a:rPr lang="en-GB" sz="1200" b="1" dirty="0"/>
              <a:t>3 head node machines: 2 x CPU (Xeon E5-2683 @ 2.00GHz); 128GB RAM; 4x1000GB SAS h/w RAID10; 2x10G.</a:t>
            </a:r>
          </a:p>
          <a:p>
            <a:pPr marL="400050" lvl="1" indent="0">
              <a:spcBef>
                <a:spcPts val="0"/>
              </a:spcBef>
              <a:spcAft>
                <a:spcPts val="0"/>
              </a:spcAft>
              <a:buNone/>
            </a:pPr>
            <a:r>
              <a:rPr lang="en-GB" sz="1200" b="1" dirty="0"/>
              <a:t>8 </a:t>
            </a:r>
            <a:r>
              <a:rPr lang="en-GB" sz="1200" b="1" dirty="0" err="1"/>
              <a:t>KVM</a:t>
            </a:r>
            <a:r>
              <a:rPr lang="en-GB" sz="1200" b="1" dirty="0"/>
              <a:t> for access protocols support.</a:t>
            </a:r>
          </a:p>
          <a:p>
            <a:pPr marL="0" indent="0">
              <a:spcBef>
                <a:spcPts val="0"/>
              </a:spcBef>
              <a:spcAft>
                <a:spcPts val="0"/>
              </a:spcAft>
              <a:buNone/>
            </a:pPr>
            <a:r>
              <a:rPr lang="en-GB" sz="1300" b="1" i="1" dirty="0">
                <a:effectLst>
                  <a:outerShdw blurRad="38100" dist="38100" dir="2700000" algn="tl">
                    <a:srgbClr val="000000">
                      <a:alpha val="43137"/>
                    </a:srgbClr>
                  </a:outerShdw>
                </a:effectLst>
              </a:rPr>
              <a:t>2nd - support Mass Storage System:</a:t>
            </a:r>
          </a:p>
          <a:p>
            <a:pPr marL="400050" lvl="1" indent="0">
              <a:spcBef>
                <a:spcPts val="0"/>
              </a:spcBef>
              <a:spcAft>
                <a:spcPts val="0"/>
              </a:spcAft>
              <a:buNone/>
            </a:pPr>
            <a:r>
              <a:rPr lang="en-GB" sz="1200" b="1" dirty="0"/>
              <a:t>8 disk servers: 2xCPU (Xeon X5650 @2.67GHz); 96GB RAM; 63TB h/w RAID6 (24x3000GB SATAIII); 2x10G; </a:t>
            </a:r>
            <a:r>
              <a:rPr lang="en-GB" sz="1200" b="1" dirty="0" err="1"/>
              <a:t>Qlogic</a:t>
            </a:r>
            <a:r>
              <a:rPr lang="en-GB" sz="1200" b="1" dirty="0"/>
              <a:t> Dual 8Gb FC.</a:t>
            </a:r>
            <a:endParaRPr lang="ru-RU" sz="1200" b="1" dirty="0"/>
          </a:p>
          <a:p>
            <a:pPr marL="400050" lvl="1" indent="0">
              <a:spcBef>
                <a:spcPts val="0"/>
              </a:spcBef>
              <a:spcAft>
                <a:spcPts val="0"/>
              </a:spcAft>
              <a:buNone/>
            </a:pPr>
            <a:r>
              <a:rPr lang="en-GB" sz="1200" b="1" dirty="0"/>
              <a:t>8 disk servers: 2 x CPU (E5-2640 v4 @ 2.40GHz); 128GB RAM; 70TB ZFS (16x6000GB NLSAS); 2x10G; </a:t>
            </a:r>
            <a:r>
              <a:rPr lang="en-GB" sz="1200" b="1" dirty="0" err="1"/>
              <a:t>Qlogic</a:t>
            </a:r>
            <a:r>
              <a:rPr lang="en-GB" sz="1200" b="1" dirty="0"/>
              <a:t> Dual 16Gb FC.</a:t>
            </a:r>
          </a:p>
          <a:p>
            <a:pPr marL="0" indent="0">
              <a:spcBef>
                <a:spcPts val="0"/>
              </a:spcBef>
              <a:spcAft>
                <a:spcPts val="0"/>
              </a:spcAft>
              <a:buNone/>
            </a:pPr>
            <a:r>
              <a:rPr lang="en-GB" sz="1400" b="1" dirty="0">
                <a:solidFill>
                  <a:srgbClr val="FFC000"/>
                </a:solidFill>
              </a:rPr>
              <a:t>Total disk buffer space: </a:t>
            </a:r>
            <a:r>
              <a:rPr lang="ru-RU" sz="1400" b="1" dirty="0">
                <a:solidFill>
                  <a:srgbClr val="FFC000"/>
                </a:solidFill>
              </a:rPr>
              <a:t>1.1 </a:t>
            </a:r>
            <a:r>
              <a:rPr lang="en-GB" sz="1400" b="1" dirty="0">
                <a:solidFill>
                  <a:srgbClr val="FFC000"/>
                </a:solidFill>
              </a:rPr>
              <a:t>PB.</a:t>
            </a:r>
          </a:p>
          <a:p>
            <a:pPr marL="0" indent="0">
              <a:spcBef>
                <a:spcPts val="0"/>
              </a:spcBef>
              <a:spcAft>
                <a:spcPts val="0"/>
              </a:spcAft>
              <a:buNone/>
            </a:pPr>
            <a:r>
              <a:rPr lang="en-GB" sz="1400" b="1" dirty="0">
                <a:solidFill>
                  <a:srgbClr val="FFC000"/>
                </a:solidFill>
              </a:rPr>
              <a:t>1 tape robot: IBM TS3500, </a:t>
            </a:r>
            <a:r>
              <a:rPr lang="en-US" sz="1400" b="1" dirty="0">
                <a:solidFill>
                  <a:srgbClr val="FFC000"/>
                </a:solidFill>
              </a:rPr>
              <a:t>10</a:t>
            </a:r>
            <a:r>
              <a:rPr lang="ru-RU" sz="1400" b="1" dirty="0">
                <a:solidFill>
                  <a:srgbClr val="FFC000"/>
                </a:solidFill>
              </a:rPr>
              <a:t> </a:t>
            </a:r>
            <a:r>
              <a:rPr lang="en-GB" sz="1400" b="1" dirty="0">
                <a:solidFill>
                  <a:srgbClr val="FFC000"/>
                </a:solidFill>
              </a:rPr>
              <a:t>PB</a:t>
            </a:r>
            <a:endParaRPr lang="ru-RU" sz="1400" b="1" dirty="0">
              <a:solidFill>
                <a:srgbClr val="FFC000"/>
              </a:solidFill>
            </a:endParaRPr>
          </a:p>
          <a:p>
            <a:pPr marL="400050" lvl="1" indent="0">
              <a:spcBef>
                <a:spcPts val="0"/>
              </a:spcBef>
              <a:spcAft>
                <a:spcPts val="0"/>
              </a:spcAft>
              <a:buNone/>
            </a:pPr>
            <a:r>
              <a:rPr lang="ru-RU" sz="1200" b="1" dirty="0"/>
              <a:t>344</a:t>
            </a:r>
            <a:r>
              <a:rPr lang="en-GB" sz="1200" b="1" dirty="0"/>
              <a:t>0xLTO-6 data cartridges; 12xLTO</a:t>
            </a:r>
            <a:r>
              <a:rPr lang="ru-RU" sz="1200" b="1" dirty="0"/>
              <a:t>-</a:t>
            </a:r>
            <a:r>
              <a:rPr lang="en-GB" sz="1200" b="1" dirty="0"/>
              <a:t>6 tape drives FC8.</a:t>
            </a:r>
          </a:p>
          <a:p>
            <a:pPr marL="400050" lvl="1" indent="0">
              <a:spcBef>
                <a:spcPts val="0"/>
              </a:spcBef>
              <a:spcAft>
                <a:spcPts val="0"/>
              </a:spcAft>
              <a:buNone/>
            </a:pPr>
            <a:r>
              <a:rPr lang="en-GB" sz="1200" b="1" dirty="0"/>
              <a:t>3 head node machines: 2 x CPU (Xeon E5-2683 v3 @ 2.00GHz); 128GB RAM; 4x1000GB SAS h/w RAID10; 2x10G.</a:t>
            </a:r>
          </a:p>
          <a:p>
            <a:pPr marL="400050" lvl="1" indent="0">
              <a:spcBef>
                <a:spcPts val="0"/>
              </a:spcBef>
              <a:spcAft>
                <a:spcPts val="0"/>
              </a:spcAft>
              <a:buNone/>
            </a:pPr>
            <a:r>
              <a:rPr lang="en-GB" sz="1200" b="1" dirty="0"/>
              <a:t>6 </a:t>
            </a:r>
            <a:r>
              <a:rPr lang="en-GB" sz="1200" b="1" dirty="0" err="1"/>
              <a:t>KVM</a:t>
            </a:r>
            <a:r>
              <a:rPr lang="en-GB" sz="1200" b="1" dirty="0"/>
              <a:t> machines for access protocols support</a:t>
            </a:r>
            <a:endParaRPr lang="ru-RU" sz="1200" b="1" dirty="0"/>
          </a:p>
          <a:p>
            <a:pPr marL="0" indent="0">
              <a:spcBef>
                <a:spcPts val="0"/>
              </a:spcBef>
              <a:spcAft>
                <a:spcPts val="0"/>
              </a:spcAft>
              <a:buNone/>
            </a:pPr>
            <a:r>
              <a:rPr lang="en-GB" sz="1300" b="1" i="1" dirty="0">
                <a:solidFill>
                  <a:srgbClr val="FFC000"/>
                </a:solidFill>
              </a:rPr>
              <a:t>* Software</a:t>
            </a:r>
          </a:p>
          <a:p>
            <a:pPr marL="400050" lvl="1" indent="0">
              <a:spcBef>
                <a:spcPts val="0"/>
              </a:spcBef>
              <a:spcAft>
                <a:spcPts val="0"/>
              </a:spcAft>
              <a:buNone/>
            </a:pPr>
            <a:r>
              <a:rPr lang="en-GB" sz="1300" b="1" dirty="0"/>
              <a:t>dCache-</a:t>
            </a:r>
            <a:r>
              <a:rPr lang="ru-RU" sz="1300" b="1" dirty="0"/>
              <a:t>3</a:t>
            </a:r>
            <a:r>
              <a:rPr lang="en-GB" sz="1300" b="1" dirty="0"/>
              <a:t>.</a:t>
            </a:r>
            <a:r>
              <a:rPr lang="ru-RU" sz="1300" b="1" dirty="0"/>
              <a:t>2</a:t>
            </a:r>
            <a:endParaRPr lang="en-GB" sz="1300" b="1" dirty="0"/>
          </a:p>
          <a:p>
            <a:pPr marL="400050" lvl="1" indent="0">
              <a:spcBef>
                <a:spcPts val="0"/>
              </a:spcBef>
              <a:spcAft>
                <a:spcPts val="0"/>
              </a:spcAft>
              <a:buNone/>
            </a:pPr>
            <a:r>
              <a:rPr lang="en-GB" sz="1300" b="1" dirty="0" err="1"/>
              <a:t>Enstore</a:t>
            </a:r>
            <a:r>
              <a:rPr lang="en-GB" sz="1300" b="1" dirty="0"/>
              <a:t> 4.2.2 for tape robot. </a:t>
            </a:r>
            <a:endParaRPr lang="ru-RU" sz="1300" b="1" dirty="0"/>
          </a:p>
        </p:txBody>
      </p:sp>
      <p:sp>
        <p:nvSpPr>
          <p:cNvPr id="4" name="Прямоугольник 3"/>
          <p:cNvSpPr/>
          <p:nvPr/>
        </p:nvSpPr>
        <p:spPr>
          <a:xfrm>
            <a:off x="899592" y="620688"/>
            <a:ext cx="2956194" cy="867930"/>
          </a:xfrm>
          <a:prstGeom prst="rect">
            <a:avLst/>
          </a:prstGeom>
        </p:spPr>
        <p:txBody>
          <a:bodyPr wrap="none">
            <a:spAutoFit/>
          </a:bodyPr>
          <a:lstStyle/>
          <a:p>
            <a:pPr algn="ctr">
              <a:lnSpc>
                <a:spcPct val="80000"/>
              </a:lnSpc>
              <a:spcBef>
                <a:spcPct val="20000"/>
              </a:spcBef>
              <a:defRPr/>
            </a:pPr>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Tier1 resources </a:t>
            </a:r>
          </a:p>
          <a:p>
            <a:pPr algn="ctr">
              <a:lnSpc>
                <a:spcPct val="80000"/>
              </a:lnSpc>
              <a:spcBef>
                <a:spcPct val="20000"/>
              </a:spcBef>
              <a:defRPr/>
            </a:pPr>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2018</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3" name="Номер слайда 2"/>
          <p:cNvSpPr>
            <a:spLocks noGrp="1"/>
          </p:cNvSpPr>
          <p:nvPr>
            <p:ph type="sldNum" sz="quarter" idx="12"/>
          </p:nvPr>
        </p:nvSpPr>
        <p:spPr/>
        <p:txBody>
          <a:bodyPr/>
          <a:lstStyle/>
          <a:p>
            <a:fld id="{2600CD22-F241-4319-8634-3C30517418F0}" type="slidenum">
              <a:rPr lang="ru-RU" smtClean="0"/>
              <a:t>14</a:t>
            </a:fld>
            <a:endParaRPr lang="ru-RU"/>
          </a:p>
        </p:txBody>
      </p:sp>
    </p:spTree>
    <p:extLst>
      <p:ext uri="{BB962C8B-B14F-4D97-AF65-F5344CB8AC3E}">
        <p14:creationId xmlns:p14="http://schemas.microsoft.com/office/powerpoint/2010/main" val="4284371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4294967295"/>
          </p:nvPr>
        </p:nvSpPr>
        <p:spPr>
          <a:xfrm>
            <a:off x="5219700" y="2890838"/>
            <a:ext cx="3924300" cy="1150937"/>
          </a:xfrm>
        </p:spPr>
        <p:txBody>
          <a:bodyPr>
            <a:noAutofit/>
          </a:bodyPr>
          <a:lstStyle/>
          <a:p>
            <a:pPr marL="0" indent="0">
              <a:spcBef>
                <a:spcPts val="0"/>
              </a:spcBef>
              <a:spcAft>
                <a:spcPts val="0"/>
              </a:spcAft>
              <a:buNone/>
            </a:pPr>
            <a:r>
              <a:rPr lang="en-GB" sz="1800" b="1" dirty="0">
                <a:solidFill>
                  <a:srgbClr val="FFC000"/>
                </a:solidFill>
              </a:rPr>
              <a:t>SE  disk</a:t>
            </a:r>
            <a:r>
              <a:rPr lang="ru-RU" sz="1800" b="1" dirty="0">
                <a:solidFill>
                  <a:srgbClr val="FFC000"/>
                </a:solidFill>
              </a:rPr>
              <a:t> </a:t>
            </a:r>
            <a:r>
              <a:rPr lang="en-GB" sz="1800" b="1" dirty="0">
                <a:solidFill>
                  <a:srgbClr val="FFC000"/>
                </a:solidFill>
              </a:rPr>
              <a:t>only </a:t>
            </a:r>
            <a:r>
              <a:rPr lang="ru-RU" sz="1800" b="1" dirty="0">
                <a:solidFill>
                  <a:srgbClr val="FFC000"/>
                </a:solidFill>
              </a:rPr>
              <a:t>2018 </a:t>
            </a:r>
            <a:endParaRPr lang="en-GB" sz="1800" b="1" dirty="0">
              <a:solidFill>
                <a:srgbClr val="FFC000"/>
              </a:solidFill>
            </a:endParaRPr>
          </a:p>
          <a:p>
            <a:pPr marL="0" indent="0">
              <a:spcBef>
                <a:spcPts val="0"/>
              </a:spcBef>
              <a:spcAft>
                <a:spcPts val="0"/>
              </a:spcAft>
              <a:buNone/>
            </a:pPr>
            <a:r>
              <a:rPr lang="en-GB" sz="2400" b="1" i="1" u="sng" dirty="0"/>
              <a:t>Total</a:t>
            </a:r>
            <a:r>
              <a:rPr lang="en-GB" sz="2400" b="1" dirty="0">
                <a:solidFill>
                  <a:srgbClr val="0000FF"/>
                </a:solidFill>
              </a:rPr>
              <a:t> 		</a:t>
            </a:r>
            <a:r>
              <a:rPr lang="ru-RU" sz="2400" dirty="0"/>
              <a:t>36.50 </a:t>
            </a:r>
            <a:r>
              <a:rPr lang="en-US" sz="2400" dirty="0"/>
              <a:t>PB</a:t>
            </a:r>
            <a:endParaRPr lang="en-GB" sz="2400" dirty="0"/>
          </a:p>
          <a:p>
            <a:pPr marL="0" indent="0">
              <a:spcBef>
                <a:spcPts val="0"/>
              </a:spcBef>
              <a:buNone/>
            </a:pPr>
            <a:r>
              <a:rPr lang="en-US" sz="2400" b="1" i="1" u="sng" dirty="0"/>
              <a:t>new files</a:t>
            </a:r>
            <a:r>
              <a:rPr lang="en-US" sz="2400" b="1" i="1" dirty="0"/>
              <a:t>          </a:t>
            </a:r>
            <a:r>
              <a:rPr lang="ru-RU" sz="2400" dirty="0"/>
              <a:t>11.19</a:t>
            </a:r>
            <a:r>
              <a:rPr lang="en-US" sz="2400" dirty="0"/>
              <a:t>  PB</a:t>
            </a:r>
            <a:endParaRPr lang="en-GB" sz="2400" dirty="0"/>
          </a:p>
          <a:p>
            <a:pPr marL="0" indent="0">
              <a:spcBef>
                <a:spcPts val="0"/>
              </a:spcBef>
              <a:spcAft>
                <a:spcPts val="0"/>
              </a:spcAft>
              <a:buNone/>
            </a:pPr>
            <a:endParaRPr lang="en-GB" sz="2400" b="1" i="1" u="sng" dirty="0"/>
          </a:p>
        </p:txBody>
      </p:sp>
      <p:sp>
        <p:nvSpPr>
          <p:cNvPr id="4" name="Прямоугольник 3"/>
          <p:cNvSpPr/>
          <p:nvPr/>
        </p:nvSpPr>
        <p:spPr>
          <a:xfrm>
            <a:off x="899592" y="116632"/>
            <a:ext cx="6696744" cy="437043"/>
          </a:xfrm>
          <a:prstGeom prst="rect">
            <a:avLst/>
          </a:prstGeom>
        </p:spPr>
        <p:txBody>
          <a:bodyPr wrap="square">
            <a:spAutoFit/>
          </a:bodyPr>
          <a:lstStyle/>
          <a:p>
            <a:pPr algn="ctr">
              <a:lnSpc>
                <a:spcPct val="80000"/>
              </a:lnSpc>
              <a:spcBef>
                <a:spcPct val="20000"/>
              </a:spcBef>
              <a:defRPr/>
            </a:pPr>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Tier1 </a:t>
            </a: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data exchange</a:t>
            </a:r>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 </a:t>
            </a:r>
            <a:r>
              <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2017 - </a:t>
            </a:r>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2018</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7" name="Объект 5"/>
          <p:cNvSpPr txBox="1">
            <a:spLocks/>
          </p:cNvSpPr>
          <p:nvPr/>
        </p:nvSpPr>
        <p:spPr>
          <a:xfrm>
            <a:off x="5041980" y="4068187"/>
            <a:ext cx="3960440" cy="12102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GB" sz="1800" b="1" dirty="0">
                <a:solidFill>
                  <a:srgbClr val="FFC000"/>
                </a:solidFill>
              </a:rPr>
              <a:t>SE </a:t>
            </a:r>
            <a:r>
              <a:rPr lang="en-US" sz="1800" b="1" dirty="0">
                <a:solidFill>
                  <a:srgbClr val="FFC000"/>
                </a:solidFill>
              </a:rPr>
              <a:t>Buffer</a:t>
            </a:r>
            <a:r>
              <a:rPr lang="en-GB" sz="1800" b="1" dirty="0">
                <a:solidFill>
                  <a:srgbClr val="FFC000"/>
                </a:solidFill>
              </a:rPr>
              <a:t> + Tape </a:t>
            </a:r>
            <a:r>
              <a:rPr lang="ru-RU" sz="1800" b="1" dirty="0">
                <a:solidFill>
                  <a:srgbClr val="FFC000"/>
                </a:solidFill>
              </a:rPr>
              <a:t>2018 </a:t>
            </a:r>
            <a:endParaRPr lang="en-GB" sz="1800" b="1" dirty="0">
              <a:solidFill>
                <a:srgbClr val="FFC000"/>
              </a:solidFill>
            </a:endParaRPr>
          </a:p>
          <a:p>
            <a:pPr marL="0" indent="0">
              <a:spcBef>
                <a:spcPts val="0"/>
              </a:spcBef>
              <a:buNone/>
            </a:pPr>
            <a:r>
              <a:rPr lang="en-GB" sz="2400" b="1" i="1" u="sng" dirty="0"/>
              <a:t>Total</a:t>
            </a:r>
            <a:r>
              <a:rPr lang="en-GB" sz="2400" b="1" dirty="0">
                <a:solidFill>
                  <a:srgbClr val="0000FF"/>
                </a:solidFill>
              </a:rPr>
              <a:t> 		</a:t>
            </a:r>
            <a:r>
              <a:rPr lang="ru-RU" sz="2400" dirty="0"/>
              <a:t>6.78  </a:t>
            </a:r>
            <a:r>
              <a:rPr lang="en-US" sz="2400" dirty="0"/>
              <a:t>PB</a:t>
            </a:r>
            <a:endParaRPr lang="en-GB" sz="2400" dirty="0"/>
          </a:p>
          <a:p>
            <a:pPr marL="0" indent="0">
              <a:spcBef>
                <a:spcPts val="0"/>
              </a:spcBef>
              <a:buNone/>
            </a:pPr>
            <a:r>
              <a:rPr lang="en-US" sz="2400" b="1" i="1" u="sng" dirty="0"/>
              <a:t>new files</a:t>
            </a:r>
            <a:r>
              <a:rPr lang="en-US" sz="2400" b="1" i="1" dirty="0"/>
              <a:t>          </a:t>
            </a:r>
            <a:r>
              <a:rPr lang="ru-RU" sz="2400" dirty="0"/>
              <a:t>3.38 </a:t>
            </a:r>
            <a:r>
              <a:rPr lang="en-US" sz="2400" dirty="0"/>
              <a:t>  PB</a:t>
            </a:r>
            <a:r>
              <a:rPr lang="ru-RU" sz="2400" dirty="0"/>
              <a:t> </a:t>
            </a:r>
            <a:endParaRPr lang="en-GB" sz="2400" b="1" i="1" u="sng" dirty="0"/>
          </a:p>
        </p:txBody>
      </p:sp>
      <p:sp>
        <p:nvSpPr>
          <p:cNvPr id="8" name="Объект 5"/>
          <p:cNvSpPr txBox="1">
            <a:spLocks/>
          </p:cNvSpPr>
          <p:nvPr/>
        </p:nvSpPr>
        <p:spPr>
          <a:xfrm>
            <a:off x="4984292" y="5273824"/>
            <a:ext cx="3960440" cy="11795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GB" sz="1800" b="1" dirty="0">
                <a:solidFill>
                  <a:srgbClr val="FFC000"/>
                </a:solidFill>
              </a:rPr>
              <a:t>SE Buffer + Tape </a:t>
            </a:r>
            <a:r>
              <a:rPr lang="ru-RU" sz="1800" b="1" dirty="0">
                <a:solidFill>
                  <a:srgbClr val="FFC000"/>
                </a:solidFill>
              </a:rPr>
              <a:t>201</a:t>
            </a:r>
            <a:r>
              <a:rPr lang="en-US" sz="1800" b="1" dirty="0">
                <a:solidFill>
                  <a:srgbClr val="FFC000"/>
                </a:solidFill>
              </a:rPr>
              <a:t>7</a:t>
            </a:r>
            <a:r>
              <a:rPr lang="ru-RU" sz="1800" b="1" dirty="0">
                <a:solidFill>
                  <a:srgbClr val="FFC000"/>
                </a:solidFill>
              </a:rPr>
              <a:t> </a:t>
            </a:r>
            <a:endParaRPr lang="en-GB" sz="1800" b="1" dirty="0">
              <a:solidFill>
                <a:srgbClr val="FFC000"/>
              </a:solidFill>
            </a:endParaRPr>
          </a:p>
          <a:p>
            <a:pPr marL="0" indent="0">
              <a:spcBef>
                <a:spcPts val="0"/>
              </a:spcBef>
              <a:buNone/>
            </a:pPr>
            <a:r>
              <a:rPr lang="en-GB" sz="2400" b="1" i="1" u="sng" dirty="0"/>
              <a:t>Total</a:t>
            </a:r>
            <a:r>
              <a:rPr lang="en-GB" sz="2400" b="1" dirty="0">
                <a:solidFill>
                  <a:srgbClr val="0000FF"/>
                </a:solidFill>
              </a:rPr>
              <a:t> 		</a:t>
            </a:r>
            <a:r>
              <a:rPr lang="ru-RU" sz="2400" dirty="0"/>
              <a:t>3.64   </a:t>
            </a:r>
            <a:r>
              <a:rPr lang="en-US" sz="2400" dirty="0"/>
              <a:t>PB</a:t>
            </a:r>
            <a:endParaRPr lang="en-GB" sz="2400" dirty="0"/>
          </a:p>
          <a:p>
            <a:pPr marL="0" indent="0">
              <a:spcBef>
                <a:spcPts val="0"/>
              </a:spcBef>
              <a:buNone/>
            </a:pPr>
            <a:r>
              <a:rPr lang="en-US" sz="2400" b="1" i="1" u="sng" dirty="0"/>
              <a:t>new files</a:t>
            </a:r>
            <a:r>
              <a:rPr lang="en-US" sz="2400" b="1" i="1" dirty="0"/>
              <a:t>          </a:t>
            </a:r>
            <a:r>
              <a:rPr lang="ru-RU" sz="2400" dirty="0"/>
              <a:t>1.52  </a:t>
            </a:r>
            <a:r>
              <a:rPr lang="en-US" sz="2400" dirty="0"/>
              <a:t> PB</a:t>
            </a:r>
            <a:r>
              <a:rPr lang="ru-RU" sz="2400" dirty="0"/>
              <a:t> </a:t>
            </a:r>
            <a:endParaRPr lang="en-GB" sz="2400" b="1" i="1" u="sng" dirty="0"/>
          </a:p>
        </p:txBody>
      </p:sp>
      <p:pic>
        <p:nvPicPr>
          <p:cNvPr id="1027" name="Picture 3" descr="C:\Users\Admin\Desktop\ЛИТ\C06I85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124744"/>
            <a:ext cx="1935890" cy="2806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50769"/>
            <a:ext cx="2726434" cy="2780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3" y="4041776"/>
            <a:ext cx="4927307" cy="269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23714" y="764704"/>
            <a:ext cx="4572000" cy="2031325"/>
          </a:xfrm>
          <a:prstGeom prst="rect">
            <a:avLst/>
          </a:prstGeom>
        </p:spPr>
        <p:txBody>
          <a:bodyPr>
            <a:spAutoFit/>
          </a:bodyPr>
          <a:lstStyle/>
          <a:p>
            <a:r>
              <a:rPr lang="en-US" b="1" dirty="0"/>
              <a:t>157 sites worldwide reads data from our </a:t>
            </a:r>
          </a:p>
          <a:p>
            <a:r>
              <a:rPr lang="en-US" b="1" dirty="0"/>
              <a:t>	SE </a:t>
            </a:r>
            <a:r>
              <a:rPr lang="en-US" b="1" dirty="0" err="1"/>
              <a:t>Buffer+Tape</a:t>
            </a:r>
            <a:r>
              <a:rPr lang="en-US" b="1" dirty="0"/>
              <a:t> </a:t>
            </a:r>
          </a:p>
          <a:p>
            <a:r>
              <a:rPr lang="en-US" b="1" dirty="0"/>
              <a:t>140 sites writes new file </a:t>
            </a:r>
          </a:p>
          <a:p>
            <a:r>
              <a:rPr lang="en-US" b="1" dirty="0"/>
              <a:t>Leaders are CERN, KIT(Germany), </a:t>
            </a:r>
            <a:r>
              <a:rPr lang="en-US" b="1" dirty="0" err="1"/>
              <a:t>RAL</a:t>
            </a:r>
            <a:r>
              <a:rPr lang="en-US" b="1" dirty="0"/>
              <a:t> (UK)</a:t>
            </a:r>
          </a:p>
          <a:p>
            <a:r>
              <a:rPr lang="en-US" b="1" dirty="0"/>
              <a:t>316 sites</a:t>
            </a:r>
            <a:r>
              <a:rPr lang="ru-RU" b="1" dirty="0"/>
              <a:t> </a:t>
            </a:r>
            <a:r>
              <a:rPr lang="en-US" b="1" dirty="0"/>
              <a:t>worldwide reads data from our</a:t>
            </a:r>
          </a:p>
          <a:p>
            <a:r>
              <a:rPr lang="en-US" b="1" dirty="0"/>
              <a:t>	SE Disk only</a:t>
            </a:r>
          </a:p>
          <a:p>
            <a:r>
              <a:rPr lang="en-US" b="1" dirty="0"/>
              <a:t>150 sites writes new files</a:t>
            </a:r>
            <a:endParaRPr lang="ru-RU" b="1" dirty="0"/>
          </a:p>
        </p:txBody>
      </p:sp>
      <p:sp>
        <p:nvSpPr>
          <p:cNvPr id="3" name="Нижний колонтитул 2"/>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15</a:t>
            </a:fld>
            <a:endParaRPr lang="ru-RU"/>
          </a:p>
        </p:txBody>
      </p:sp>
    </p:spTree>
    <p:extLst>
      <p:ext uri="{BB962C8B-B14F-4D97-AF65-F5344CB8AC3E}">
        <p14:creationId xmlns:p14="http://schemas.microsoft.com/office/powerpoint/2010/main" val="1529208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188640"/>
            <a:ext cx="8136904" cy="437043"/>
          </a:xfrm>
          <a:prstGeom prst="rect">
            <a:avLst/>
          </a:prstGeom>
          <a:noFill/>
        </p:spPr>
        <p:txBody>
          <a:bodyPr wrap="square" rtlCol="0">
            <a:spAutoFit/>
          </a:bodyPr>
          <a:lstStyle/>
          <a:p>
            <a:pPr algn="ctr">
              <a:lnSpc>
                <a:spcPct val="80000"/>
              </a:lnSpc>
              <a:spcBef>
                <a:spcPct val="20000"/>
              </a:spcBef>
              <a:defRPr/>
            </a:pP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Tier1 hardware monitoring</a:t>
            </a:r>
            <a:r>
              <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 +</a:t>
            </a: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 </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pic>
        <p:nvPicPr>
          <p:cNvPr id="2" name="Рисунок 1">
            <a:extLst>
              <a:ext uri="{FF2B5EF4-FFF2-40B4-BE49-F238E27FC236}">
                <a16:creationId xmlns:a16="http://schemas.microsoft.com/office/drawing/2014/main" xmlns="" id="{30E82E31-D925-4332-B95D-FF567301D5B4}"/>
              </a:ext>
            </a:extLst>
          </p:cNvPr>
          <p:cNvPicPr>
            <a:picLocks noChangeAspect="1"/>
          </p:cNvPicPr>
          <p:nvPr/>
        </p:nvPicPr>
        <p:blipFill rotWithShape="1">
          <a:blip r:embed="rId2"/>
          <a:srcRect t="12942" r="24401" b="5530"/>
          <a:stretch/>
        </p:blipFill>
        <p:spPr>
          <a:xfrm>
            <a:off x="107504" y="1556791"/>
            <a:ext cx="6264696" cy="4363940"/>
          </a:xfrm>
          <a:prstGeom prst="rect">
            <a:avLst/>
          </a:prstGeom>
        </p:spPr>
      </p:pic>
      <p:sp>
        <p:nvSpPr>
          <p:cNvPr id="3" name="TextBox 2"/>
          <p:cNvSpPr txBox="1"/>
          <p:nvPr/>
        </p:nvSpPr>
        <p:spPr>
          <a:xfrm>
            <a:off x="467544" y="6237312"/>
            <a:ext cx="8280920" cy="369332"/>
          </a:xfrm>
          <a:prstGeom prst="rect">
            <a:avLst/>
          </a:prstGeom>
          <a:noFill/>
        </p:spPr>
        <p:txBody>
          <a:bodyPr wrap="square" rtlCol="0">
            <a:spAutoFit/>
          </a:bodyPr>
          <a:lstStyle/>
          <a:p>
            <a:endParaRPr lang="ru-RU" dirty="0"/>
          </a:p>
        </p:txBody>
      </p:sp>
      <p:sp>
        <p:nvSpPr>
          <p:cNvPr id="4" name="Прямоугольник 3"/>
          <p:cNvSpPr/>
          <p:nvPr/>
        </p:nvSpPr>
        <p:spPr>
          <a:xfrm>
            <a:off x="107504" y="763635"/>
            <a:ext cx="9036496" cy="646331"/>
          </a:xfrm>
          <a:prstGeom prst="rect">
            <a:avLst/>
          </a:prstGeom>
        </p:spPr>
        <p:txBody>
          <a:bodyPr wrap="square">
            <a:spAutoFit/>
          </a:bodyPr>
          <a:lstStyle/>
          <a:p>
            <a:r>
              <a:rPr lang="en-US" b="1" dirty="0"/>
              <a:t>For a robust performance of the complex it is necessary to monitor the state of all nodes and services - from the supply system to the robotized tape library. </a:t>
            </a:r>
          </a:p>
        </p:txBody>
      </p:sp>
      <p:sp>
        <p:nvSpPr>
          <p:cNvPr id="6" name="Прямоугольник 5"/>
          <p:cNvSpPr/>
          <p:nvPr/>
        </p:nvSpPr>
        <p:spPr>
          <a:xfrm>
            <a:off x="179512" y="6098812"/>
            <a:ext cx="8892480" cy="646331"/>
          </a:xfrm>
          <a:prstGeom prst="rect">
            <a:avLst/>
          </a:prstGeom>
        </p:spPr>
        <p:txBody>
          <a:bodyPr wrap="square">
            <a:spAutoFit/>
          </a:bodyPr>
          <a:lstStyle/>
          <a:p>
            <a:r>
              <a:rPr lang="en-US" b="1" dirty="0"/>
              <a:t>The system allows one, in a real time mode, to observe the whole computing complex state and send the system alerts to users via e-mail, </a:t>
            </a:r>
            <a:r>
              <a:rPr lang="en-US" b="1" dirty="0" err="1"/>
              <a:t>sms</a:t>
            </a:r>
            <a:r>
              <a:rPr lang="en-US" b="1" dirty="0"/>
              <a:t>, etc.</a:t>
            </a:r>
          </a:p>
        </p:txBody>
      </p:sp>
      <p:sp>
        <p:nvSpPr>
          <p:cNvPr id="7" name="Прямоугольник 6"/>
          <p:cNvSpPr/>
          <p:nvPr/>
        </p:nvSpPr>
        <p:spPr>
          <a:xfrm>
            <a:off x="6337664" y="1700808"/>
            <a:ext cx="4572000" cy="4801314"/>
          </a:xfrm>
          <a:prstGeom prst="rect">
            <a:avLst/>
          </a:prstGeom>
        </p:spPr>
        <p:txBody>
          <a:bodyPr>
            <a:spAutoFit/>
          </a:bodyPr>
          <a:lstStyle/>
          <a:p>
            <a:r>
              <a:rPr lang="en-US" b="1" dirty="0"/>
              <a:t>Monitoring data are</a:t>
            </a:r>
          </a:p>
          <a:p>
            <a:r>
              <a:rPr lang="en-US" b="1" dirty="0"/>
              <a:t>collected from the wide </a:t>
            </a:r>
          </a:p>
          <a:p>
            <a:r>
              <a:rPr lang="en-US" b="1" dirty="0"/>
              <a:t>range of hardware and </a:t>
            </a:r>
          </a:p>
          <a:p>
            <a:r>
              <a:rPr lang="en-US" b="1" dirty="0"/>
              <a:t>software related to Tier1 </a:t>
            </a:r>
          </a:p>
          <a:p>
            <a:pPr marL="285750" indent="-285750">
              <a:buFont typeface="Arial" panose="020B0604020202020204" pitchFamily="34" charset="0"/>
              <a:buChar char="•"/>
            </a:pPr>
            <a:r>
              <a:rPr lang="en-US" sz="1600" b="1" dirty="0"/>
              <a:t>cooling systems, </a:t>
            </a:r>
          </a:p>
          <a:p>
            <a:pPr marL="285750" indent="-285750">
              <a:buFont typeface="Arial" panose="020B0604020202020204" pitchFamily="34" charset="0"/>
              <a:buChar char="•"/>
            </a:pPr>
            <a:r>
              <a:rPr lang="en-US" sz="1600" b="1" dirty="0"/>
              <a:t>temperature sensors, </a:t>
            </a:r>
          </a:p>
          <a:p>
            <a:pPr marL="285750" indent="-285750">
              <a:buFont typeface="Arial" panose="020B0604020202020204" pitchFamily="34" charset="0"/>
              <a:buChar char="•"/>
            </a:pPr>
            <a:r>
              <a:rPr lang="en-US" sz="1600" b="1" dirty="0"/>
              <a:t>uninterruptable power </a:t>
            </a:r>
          </a:p>
          <a:p>
            <a:pPr marL="285750" indent="-285750">
              <a:buFont typeface="Arial" panose="020B0604020202020204" pitchFamily="34" charset="0"/>
              <a:buChar char="•"/>
            </a:pPr>
            <a:r>
              <a:rPr lang="en-US" sz="1600" b="1" dirty="0"/>
              <a:t>supplies (UPS), </a:t>
            </a:r>
          </a:p>
          <a:p>
            <a:pPr marL="285750" indent="-285750">
              <a:buFont typeface="Arial" panose="020B0604020202020204" pitchFamily="34" charset="0"/>
              <a:buChar char="•"/>
            </a:pPr>
            <a:r>
              <a:rPr lang="en-US" sz="1600" b="1" dirty="0"/>
              <a:t>computing servers, </a:t>
            </a:r>
          </a:p>
          <a:p>
            <a:pPr marL="285750" indent="-285750">
              <a:buFont typeface="Arial" panose="020B0604020202020204" pitchFamily="34" charset="0"/>
              <a:buChar char="•"/>
            </a:pPr>
            <a:r>
              <a:rPr lang="en-US" sz="1600" b="1" dirty="0"/>
              <a:t>disk arrays, </a:t>
            </a:r>
          </a:p>
          <a:p>
            <a:pPr marL="285750" indent="-285750">
              <a:buFont typeface="Arial" panose="020B0604020202020204" pitchFamily="34" charset="0"/>
              <a:buChar char="•"/>
            </a:pPr>
            <a:r>
              <a:rPr lang="en-US" sz="1600" b="1" dirty="0"/>
              <a:t>managing services, </a:t>
            </a:r>
          </a:p>
          <a:p>
            <a:pPr marL="285750" indent="-285750">
              <a:buFont typeface="Arial" panose="020B0604020202020204" pitchFamily="34" charset="0"/>
              <a:buChar char="•"/>
            </a:pPr>
            <a:r>
              <a:rPr lang="en-US" sz="1600" b="1" dirty="0"/>
              <a:t>L2 and L3 switches/routers</a:t>
            </a:r>
          </a:p>
          <a:p>
            <a:pPr marL="285750" indent="-285750">
              <a:buFont typeface="Arial" panose="020B0604020202020204" pitchFamily="34" charset="0"/>
              <a:buChar char="•"/>
            </a:pPr>
            <a:r>
              <a:rPr lang="en-US" sz="1600" b="1" dirty="0"/>
              <a:t>tape robot.</a:t>
            </a:r>
          </a:p>
          <a:p>
            <a:r>
              <a:rPr lang="en-US" b="1" dirty="0"/>
              <a:t>~ 850 elements are under </a:t>
            </a:r>
          </a:p>
          <a:p>
            <a:r>
              <a:rPr lang="en-US" b="1" dirty="0"/>
              <a:t>   observation</a:t>
            </a:r>
          </a:p>
          <a:p>
            <a:r>
              <a:rPr lang="en-US" b="1" dirty="0"/>
              <a:t>~ 8000 checks in real time</a:t>
            </a:r>
          </a:p>
          <a:p>
            <a:r>
              <a:rPr lang="en-US" b="1" dirty="0"/>
              <a:t>~ 100 scripts</a:t>
            </a:r>
          </a:p>
          <a:p>
            <a:endParaRPr lang="en-US" b="1" dirty="0"/>
          </a:p>
        </p:txBody>
      </p:sp>
      <p:sp>
        <p:nvSpPr>
          <p:cNvPr id="8" name="Нижний колонтитул 7"/>
          <p:cNvSpPr>
            <a:spLocks noGrp="1"/>
          </p:cNvSpPr>
          <p:nvPr>
            <p:ph type="ftr" sz="quarter" idx="11"/>
          </p:nvPr>
        </p:nvSpPr>
        <p:spPr/>
        <p:txBody>
          <a:bodyPr/>
          <a:lstStyle/>
          <a:p>
            <a:r>
              <a:rPr lang="en-GB" smtClean="0"/>
              <a:t>T.Strizh, CMS Tier1 at JINR, GRID2018</a:t>
            </a:r>
            <a:endParaRPr lang="ru-RU"/>
          </a:p>
        </p:txBody>
      </p:sp>
      <p:sp>
        <p:nvSpPr>
          <p:cNvPr id="9" name="Номер слайда 8"/>
          <p:cNvSpPr>
            <a:spLocks noGrp="1"/>
          </p:cNvSpPr>
          <p:nvPr>
            <p:ph type="sldNum" sz="quarter" idx="12"/>
          </p:nvPr>
        </p:nvSpPr>
        <p:spPr/>
        <p:txBody>
          <a:bodyPr/>
          <a:lstStyle/>
          <a:p>
            <a:fld id="{2600CD22-F241-4319-8634-3C30517418F0}" type="slidenum">
              <a:rPr lang="ru-RU" smtClean="0"/>
              <a:t>16</a:t>
            </a:fld>
            <a:endParaRPr lang="ru-RU"/>
          </a:p>
        </p:txBody>
      </p:sp>
    </p:spTree>
    <p:extLst>
      <p:ext uri="{BB962C8B-B14F-4D97-AF65-F5344CB8AC3E}">
        <p14:creationId xmlns:p14="http://schemas.microsoft.com/office/powerpoint/2010/main" val="60696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952"/>
            <a:ext cx="7886700" cy="1325563"/>
          </a:xfrm>
        </p:spPr>
        <p:txBody>
          <a:bodyPr/>
          <a:lstStyle/>
          <a:p>
            <a:pPr>
              <a:lnSpc>
                <a:spcPct val="80000"/>
              </a:lnSpc>
              <a:spcBef>
                <a:spcPct val="20000"/>
              </a:spcBef>
              <a:defRPr/>
            </a:pP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Tier1 services </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sp>
        <p:nvSpPr>
          <p:cNvPr id="3" name="Объект 2"/>
          <p:cNvSpPr>
            <a:spLocks noGrp="1"/>
          </p:cNvSpPr>
          <p:nvPr>
            <p:ph idx="1"/>
          </p:nvPr>
        </p:nvSpPr>
        <p:spPr>
          <a:xfrm>
            <a:off x="382473" y="1298086"/>
            <a:ext cx="5059973" cy="5164259"/>
          </a:xfrm>
        </p:spPr>
        <p:txBody>
          <a:bodyPr>
            <a:normAutofit fontScale="92500"/>
          </a:bodyPr>
          <a:lstStyle/>
          <a:p>
            <a:pPr marL="0" indent="0">
              <a:buNone/>
            </a:pPr>
            <a:r>
              <a:rPr lang="en-US" sz="2200" b="1" dirty="0"/>
              <a:t>Apart from hardware metrics, service metrics are scattered among many internal and external systems. </a:t>
            </a:r>
          </a:p>
          <a:p>
            <a:pPr marL="0" indent="0">
              <a:buNone/>
            </a:pPr>
            <a:r>
              <a:rPr lang="en-US" sz="2200" b="1" dirty="0"/>
              <a:t>This information relates to </a:t>
            </a:r>
          </a:p>
          <a:p>
            <a:pPr lvl="1"/>
            <a:r>
              <a:rPr lang="en-US" sz="1800" b="1" dirty="0"/>
              <a:t>data transfers, </a:t>
            </a:r>
          </a:p>
          <a:p>
            <a:pPr lvl="1"/>
            <a:r>
              <a:rPr lang="en-US" sz="1800" b="1" dirty="0"/>
              <a:t>data storage, </a:t>
            </a:r>
          </a:p>
          <a:p>
            <a:pPr lvl="1"/>
            <a:r>
              <a:rPr lang="en-US" sz="1800" b="1" dirty="0"/>
              <a:t>data processing. </a:t>
            </a:r>
          </a:p>
          <a:p>
            <a:pPr marL="0" indent="0">
              <a:buNone/>
            </a:pPr>
            <a:r>
              <a:rPr lang="en-US" sz="2200" b="1" dirty="0"/>
              <a:t>In order to keep track of the services admin should regularly check several dozens of web pages. Interpretation of data is more complex.</a:t>
            </a:r>
          </a:p>
          <a:p>
            <a:pPr marL="0" indent="0">
              <a:buNone/>
            </a:pPr>
            <a:r>
              <a:rPr lang="en-US" sz="2200" b="1" dirty="0"/>
              <a:t>Aim is:</a:t>
            </a:r>
          </a:p>
          <a:p>
            <a:pPr lvl="1"/>
            <a:r>
              <a:rPr lang="en-US" sz="1800" b="1" dirty="0"/>
              <a:t>Provide a single source of aggregated monitoring information.</a:t>
            </a:r>
          </a:p>
          <a:p>
            <a:pPr lvl="1"/>
            <a:r>
              <a:rPr lang="en-US" sz="1800" b="1" dirty="0"/>
              <a:t>Perform basic analysis of data and provide status of the system.</a:t>
            </a:r>
            <a:endParaRPr lang="ru-RU" sz="1800" b="1" dirty="0"/>
          </a:p>
        </p:txBody>
      </p:sp>
      <p:grpSp>
        <p:nvGrpSpPr>
          <p:cNvPr id="10" name="Группа 9"/>
          <p:cNvGrpSpPr/>
          <p:nvPr/>
        </p:nvGrpSpPr>
        <p:grpSpPr>
          <a:xfrm>
            <a:off x="5675831" y="1047579"/>
            <a:ext cx="3293366" cy="5510929"/>
            <a:chOff x="5675831" y="1047579"/>
            <a:chExt cx="3293366" cy="5510929"/>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9310" y="5010500"/>
              <a:ext cx="1638844" cy="1548008"/>
            </a:xfrm>
            <a:prstGeom prst="rect">
              <a:avLst/>
            </a:prstGeom>
            <a:ln>
              <a:solidFill>
                <a:schemeClr val="tx1"/>
              </a:solidFill>
            </a:ln>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5831" y="4435415"/>
              <a:ext cx="1579243" cy="1379883"/>
            </a:xfrm>
            <a:prstGeom prst="rect">
              <a:avLst/>
            </a:prstGeom>
            <a:ln>
              <a:solidFill>
                <a:schemeClr val="tx1"/>
              </a:solidFill>
            </a:ln>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0467" y="1047579"/>
              <a:ext cx="3277687" cy="567872"/>
            </a:xfrm>
            <a:prstGeom prst="rect">
              <a:avLst/>
            </a:prstGeom>
            <a:ln>
              <a:solidFill>
                <a:schemeClr val="tx1"/>
              </a:solidFill>
            </a:ln>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311" y="3331357"/>
              <a:ext cx="1639886" cy="1565957"/>
            </a:xfrm>
            <a:prstGeom prst="rect">
              <a:avLst/>
            </a:prstGeom>
            <a:ln>
              <a:solidFill>
                <a:schemeClr val="tx1"/>
              </a:solidFill>
            </a:ln>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5832" y="3331357"/>
              <a:ext cx="1579243" cy="985666"/>
            </a:xfrm>
            <a:prstGeom prst="rect">
              <a:avLst/>
            </a:prstGeom>
            <a:ln>
              <a:solidFill>
                <a:schemeClr val="tx1"/>
              </a:solidFill>
            </a:ln>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5832" y="1652367"/>
              <a:ext cx="3292322" cy="1560597"/>
            </a:xfrm>
            <a:prstGeom prst="rect">
              <a:avLst/>
            </a:prstGeom>
            <a:ln>
              <a:solidFill>
                <a:schemeClr val="tx1"/>
              </a:solidFill>
            </a:ln>
          </p:spPr>
        </p:pic>
      </p:grpSp>
      <p:sp>
        <p:nvSpPr>
          <p:cNvPr id="11" name="Нижний колонтитул 10"/>
          <p:cNvSpPr>
            <a:spLocks noGrp="1"/>
          </p:cNvSpPr>
          <p:nvPr>
            <p:ph type="ftr" sz="quarter" idx="11"/>
          </p:nvPr>
        </p:nvSpPr>
        <p:spPr/>
        <p:txBody>
          <a:bodyPr/>
          <a:lstStyle/>
          <a:p>
            <a:r>
              <a:rPr lang="en-GB" smtClean="0"/>
              <a:t>T.Strizh, CMS Tier1 at JINR, GRID2018</a:t>
            </a:r>
            <a:endParaRPr lang="ru-RU"/>
          </a:p>
        </p:txBody>
      </p:sp>
      <p:sp>
        <p:nvSpPr>
          <p:cNvPr id="12" name="Номер слайда 11"/>
          <p:cNvSpPr>
            <a:spLocks noGrp="1"/>
          </p:cNvSpPr>
          <p:nvPr>
            <p:ph type="sldNum" sz="quarter" idx="12"/>
          </p:nvPr>
        </p:nvSpPr>
        <p:spPr/>
        <p:txBody>
          <a:bodyPr/>
          <a:lstStyle/>
          <a:p>
            <a:fld id="{2600CD22-F241-4319-8634-3C30517418F0}" type="slidenum">
              <a:rPr lang="ru-RU" smtClean="0"/>
              <a:t>17</a:t>
            </a:fld>
            <a:endParaRPr lang="ru-RU"/>
          </a:p>
        </p:txBody>
      </p:sp>
    </p:spTree>
    <p:extLst>
      <p:ext uri="{BB962C8B-B14F-4D97-AF65-F5344CB8AC3E}">
        <p14:creationId xmlns:p14="http://schemas.microsoft.com/office/powerpoint/2010/main" val="49461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8434"/>
            <a:ext cx="7886700" cy="1325563"/>
          </a:xfrm>
        </p:spPr>
        <p:txBody>
          <a:bodyPr>
            <a:normAutofit/>
          </a:bodyPr>
          <a:lstStyle/>
          <a:p>
            <a:pPr>
              <a:lnSpc>
                <a:spcPct val="80000"/>
              </a:lnSpc>
              <a:spcBef>
                <a:spcPct val="20000"/>
              </a:spcBef>
              <a:defRPr/>
            </a:pP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Tier1 services monitoring </a:t>
            </a:r>
            <a:r>
              <a:rPr lang="en-US" sz="2800" b="1" dirty="0" smtClean="0">
                <a:ln w="12700">
                  <a:solidFill>
                    <a:srgbClr val="FFC000"/>
                  </a:solidFill>
                  <a:prstDash val="solid"/>
                </a:ln>
                <a:solidFill>
                  <a:srgbClr val="FFFF00"/>
                </a:solidFill>
                <a:effectLst>
                  <a:outerShdw dist="38100" dir="2640000" algn="bl" rotWithShape="0">
                    <a:schemeClr val="tx2">
                      <a:lumMod val="75000"/>
                    </a:schemeClr>
                  </a:outerShdw>
                </a:effectLst>
              </a:rPr>
              <a:t>system (I)</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sp>
        <p:nvSpPr>
          <p:cNvPr id="3" name="Объект 2"/>
          <p:cNvSpPr>
            <a:spLocks noGrp="1"/>
          </p:cNvSpPr>
          <p:nvPr>
            <p:ph idx="1"/>
          </p:nvPr>
        </p:nvSpPr>
        <p:spPr>
          <a:xfrm>
            <a:off x="395888" y="941000"/>
            <a:ext cx="8352224" cy="1558325"/>
          </a:xfrm>
        </p:spPr>
        <p:txBody>
          <a:bodyPr>
            <a:normAutofit/>
          </a:bodyPr>
          <a:lstStyle/>
          <a:p>
            <a:pPr marL="0" indent="0">
              <a:buNone/>
            </a:pPr>
            <a:r>
              <a:rPr lang="en-US" sz="2200" dirty="0"/>
              <a:t>Idea is to collect, aggregate and analyze data from different sources. Then provide in comprehensive form on the web page. In case of critical failures – inform administrators.</a:t>
            </a:r>
            <a:endParaRPr lang="ru-RU" sz="2200" dirty="0"/>
          </a:p>
        </p:txBody>
      </p:sp>
      <p:grpSp>
        <p:nvGrpSpPr>
          <p:cNvPr id="10" name="Группа 9"/>
          <p:cNvGrpSpPr/>
          <p:nvPr/>
        </p:nvGrpSpPr>
        <p:grpSpPr>
          <a:xfrm>
            <a:off x="485525" y="3513908"/>
            <a:ext cx="1395528" cy="2691902"/>
            <a:chOff x="5675831" y="1047579"/>
            <a:chExt cx="3293366" cy="5510929"/>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9310" y="5010500"/>
              <a:ext cx="1638844" cy="1548008"/>
            </a:xfrm>
            <a:prstGeom prst="rect">
              <a:avLst/>
            </a:prstGeom>
            <a:ln>
              <a:solidFill>
                <a:schemeClr val="tx1"/>
              </a:solidFill>
            </a:ln>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5831" y="4435415"/>
              <a:ext cx="1579243" cy="1379883"/>
            </a:xfrm>
            <a:prstGeom prst="rect">
              <a:avLst/>
            </a:prstGeom>
            <a:ln>
              <a:solidFill>
                <a:schemeClr val="tx1"/>
              </a:solidFill>
            </a:ln>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0467" y="1047579"/>
              <a:ext cx="3277687" cy="567872"/>
            </a:xfrm>
            <a:prstGeom prst="rect">
              <a:avLst/>
            </a:prstGeom>
            <a:ln>
              <a:solidFill>
                <a:schemeClr val="tx1"/>
              </a:solidFill>
            </a:ln>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311" y="3331357"/>
              <a:ext cx="1639886" cy="1565957"/>
            </a:xfrm>
            <a:prstGeom prst="rect">
              <a:avLst/>
            </a:prstGeom>
            <a:ln>
              <a:solidFill>
                <a:schemeClr val="tx1"/>
              </a:solidFill>
            </a:ln>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5832" y="3331357"/>
              <a:ext cx="1579243" cy="985666"/>
            </a:xfrm>
            <a:prstGeom prst="rect">
              <a:avLst/>
            </a:prstGeom>
            <a:ln>
              <a:solidFill>
                <a:schemeClr val="tx1"/>
              </a:solidFill>
            </a:ln>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5832" y="1652367"/>
              <a:ext cx="3292322" cy="1560597"/>
            </a:xfrm>
            <a:prstGeom prst="rect">
              <a:avLst/>
            </a:prstGeom>
            <a:ln>
              <a:solidFill>
                <a:schemeClr val="tx1"/>
              </a:solidFill>
            </a:ln>
          </p:spPr>
        </p:pic>
      </p:grpSp>
      <p:sp>
        <p:nvSpPr>
          <p:cNvPr id="17" name="TextBox 16"/>
          <p:cNvSpPr txBox="1"/>
          <p:nvPr/>
        </p:nvSpPr>
        <p:spPr>
          <a:xfrm>
            <a:off x="474914" y="2865331"/>
            <a:ext cx="1461407" cy="369332"/>
          </a:xfrm>
          <a:prstGeom prst="rect">
            <a:avLst/>
          </a:prstGeom>
          <a:noFill/>
        </p:spPr>
        <p:txBody>
          <a:bodyPr wrap="square" rtlCol="0">
            <a:spAutoFit/>
          </a:bodyPr>
          <a:lstStyle/>
          <a:p>
            <a:pPr algn="ctr"/>
            <a:r>
              <a:rPr lang="en-US" dirty="0"/>
              <a:t>Data Sources</a:t>
            </a:r>
            <a:endParaRPr lang="ru-RU" dirty="0"/>
          </a:p>
        </p:txBody>
      </p:sp>
      <p:pic>
        <p:nvPicPr>
          <p:cNvPr id="18" name="Рисунок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2661806" y="4364626"/>
            <a:ext cx="804125" cy="804125"/>
          </a:xfrm>
          <a:prstGeom prst="rect">
            <a:avLst/>
          </a:prstGeom>
          <a:effectLst>
            <a:outerShdw blurRad="50800" dist="38100" dir="2700000" algn="tl" rotWithShape="0">
              <a:schemeClr val="tx1">
                <a:alpha val="40000"/>
              </a:schemeClr>
            </a:outerShdw>
          </a:effectLst>
        </p:spPr>
      </p:pic>
      <p:sp>
        <p:nvSpPr>
          <p:cNvPr id="19" name="TextBox 18"/>
          <p:cNvSpPr txBox="1"/>
          <p:nvPr/>
        </p:nvSpPr>
        <p:spPr>
          <a:xfrm>
            <a:off x="2333164" y="3718295"/>
            <a:ext cx="1461407" cy="646331"/>
          </a:xfrm>
          <a:prstGeom prst="rect">
            <a:avLst/>
          </a:prstGeom>
          <a:noFill/>
        </p:spPr>
        <p:txBody>
          <a:bodyPr wrap="square" rtlCol="0">
            <a:spAutoFit/>
          </a:bodyPr>
          <a:lstStyle/>
          <a:p>
            <a:pPr algn="ctr"/>
            <a:r>
              <a:rPr lang="en-US" dirty="0"/>
              <a:t>Filter JINR related</a:t>
            </a:r>
            <a:endParaRPr lang="ru-RU" dirty="0"/>
          </a:p>
        </p:txBody>
      </p:sp>
      <p:cxnSp>
        <p:nvCxnSpPr>
          <p:cNvPr id="21" name="Прямая со стрелкой 20"/>
          <p:cNvCxnSpPr/>
          <p:nvPr/>
        </p:nvCxnSpPr>
        <p:spPr>
          <a:xfrm>
            <a:off x="1913771" y="3809326"/>
            <a:ext cx="748035" cy="762299"/>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cxnSp>
        <p:nvCxnSpPr>
          <p:cNvPr id="22" name="Прямая со стрелкой 21"/>
          <p:cNvCxnSpPr/>
          <p:nvPr/>
        </p:nvCxnSpPr>
        <p:spPr>
          <a:xfrm>
            <a:off x="1896970" y="4743465"/>
            <a:ext cx="731676" cy="1948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cxnSp>
        <p:nvCxnSpPr>
          <p:cNvPr id="24" name="Прямая со стрелкой 23"/>
          <p:cNvCxnSpPr/>
          <p:nvPr/>
        </p:nvCxnSpPr>
        <p:spPr>
          <a:xfrm flipV="1">
            <a:off x="1880611" y="4957489"/>
            <a:ext cx="781195" cy="660532"/>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26" name="Блок-схема: магнитный диск 25"/>
          <p:cNvSpPr/>
          <p:nvPr/>
        </p:nvSpPr>
        <p:spPr>
          <a:xfrm>
            <a:off x="4213964" y="4078004"/>
            <a:ext cx="1054981" cy="13924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Database</a:t>
            </a:r>
            <a:endParaRPr lang="ru-RU" sz="1600" dirty="0"/>
          </a:p>
        </p:txBody>
      </p:sp>
      <p:cxnSp>
        <p:nvCxnSpPr>
          <p:cNvPr id="30" name="Прямая со стрелкой 29"/>
          <p:cNvCxnSpPr/>
          <p:nvPr/>
        </p:nvCxnSpPr>
        <p:spPr>
          <a:xfrm>
            <a:off x="3515896" y="4735465"/>
            <a:ext cx="63572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3515896" y="4902418"/>
            <a:ext cx="63572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3515896" y="4578002"/>
            <a:ext cx="63572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010750" y="5499131"/>
            <a:ext cx="1461407" cy="646331"/>
          </a:xfrm>
          <a:prstGeom prst="rect">
            <a:avLst/>
          </a:prstGeom>
          <a:noFill/>
        </p:spPr>
        <p:txBody>
          <a:bodyPr wrap="square" rtlCol="0">
            <a:spAutoFit/>
          </a:bodyPr>
          <a:lstStyle/>
          <a:p>
            <a:pPr algn="ctr"/>
            <a:r>
              <a:rPr lang="en-US" dirty="0"/>
              <a:t>Store the data</a:t>
            </a:r>
            <a:endParaRPr lang="ru-RU" dirty="0"/>
          </a:p>
        </p:txBody>
      </p:sp>
      <p:pic>
        <p:nvPicPr>
          <p:cNvPr id="34" name="Рисунок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6492" y="4207412"/>
            <a:ext cx="1091586" cy="1091586"/>
          </a:xfrm>
          <a:prstGeom prst="rect">
            <a:avLst/>
          </a:prstGeom>
          <a:effectLst>
            <a:outerShdw blurRad="50800" dist="38100" dir="2700000" algn="tl" rotWithShape="0">
              <a:schemeClr val="tx1">
                <a:alpha val="40000"/>
              </a:schemeClr>
            </a:outerShdw>
          </a:effectLst>
        </p:spPr>
      </p:pic>
      <p:sp>
        <p:nvSpPr>
          <p:cNvPr id="35" name="TextBox 34"/>
          <p:cNvSpPr txBox="1"/>
          <p:nvPr/>
        </p:nvSpPr>
        <p:spPr>
          <a:xfrm>
            <a:off x="7121581" y="3790000"/>
            <a:ext cx="1461407" cy="369332"/>
          </a:xfrm>
          <a:prstGeom prst="rect">
            <a:avLst/>
          </a:prstGeom>
          <a:noFill/>
        </p:spPr>
        <p:txBody>
          <a:bodyPr wrap="square" rtlCol="0">
            <a:spAutoFit/>
          </a:bodyPr>
          <a:lstStyle/>
          <a:p>
            <a:pPr algn="ctr"/>
            <a:r>
              <a:rPr lang="en-US" dirty="0"/>
              <a:t>Analyze</a:t>
            </a:r>
            <a:endParaRPr lang="ru-RU" dirty="0"/>
          </a:p>
        </p:txBody>
      </p:sp>
      <p:cxnSp>
        <p:nvCxnSpPr>
          <p:cNvPr id="36" name="Прямая со стрелкой 35"/>
          <p:cNvCxnSpPr/>
          <p:nvPr/>
        </p:nvCxnSpPr>
        <p:spPr>
          <a:xfrm>
            <a:off x="5472157" y="4836419"/>
            <a:ext cx="15817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a:off x="5472157" y="4957403"/>
            <a:ext cx="15817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a:off x="5472157" y="4726102"/>
            <a:ext cx="15817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flipH="1">
            <a:off x="5442447" y="4525430"/>
            <a:ext cx="1611496" cy="0"/>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5309799" y="4156098"/>
            <a:ext cx="1909608" cy="369332"/>
          </a:xfrm>
          <a:prstGeom prst="rect">
            <a:avLst/>
          </a:prstGeom>
          <a:noFill/>
        </p:spPr>
        <p:txBody>
          <a:bodyPr wrap="square" rtlCol="0">
            <a:spAutoFit/>
          </a:bodyPr>
          <a:lstStyle/>
          <a:p>
            <a:pPr algn="ctr"/>
            <a:r>
              <a:rPr lang="en-US" dirty="0"/>
              <a:t>Service statuses</a:t>
            </a:r>
            <a:endParaRPr lang="ru-RU" dirty="0"/>
          </a:p>
        </p:txBody>
      </p:sp>
      <p:pic>
        <p:nvPicPr>
          <p:cNvPr id="54" name="Рисунок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7087" y="2579624"/>
            <a:ext cx="886831" cy="886831"/>
          </a:xfrm>
          <a:prstGeom prst="rect">
            <a:avLst/>
          </a:prstGeom>
        </p:spPr>
      </p:pic>
      <p:cxnSp>
        <p:nvCxnSpPr>
          <p:cNvPr id="55" name="Прямая со стрелкой 54"/>
          <p:cNvCxnSpPr/>
          <p:nvPr/>
        </p:nvCxnSpPr>
        <p:spPr>
          <a:xfrm flipH="1" flipV="1">
            <a:off x="4805498" y="3483605"/>
            <a:ext cx="7008" cy="4340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flipH="1" flipV="1">
            <a:off x="4914900" y="3483603"/>
            <a:ext cx="34" cy="4294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flipH="1" flipV="1">
            <a:off x="4692288" y="3483603"/>
            <a:ext cx="8300" cy="4294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flipH="1" flipV="1">
            <a:off x="4583555" y="3483603"/>
            <a:ext cx="7530" cy="429414"/>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77" name="TextBox 76"/>
          <p:cNvSpPr txBox="1"/>
          <p:nvPr/>
        </p:nvSpPr>
        <p:spPr>
          <a:xfrm>
            <a:off x="3907603" y="2216961"/>
            <a:ext cx="1705798" cy="369332"/>
          </a:xfrm>
          <a:prstGeom prst="rect">
            <a:avLst/>
          </a:prstGeom>
          <a:noFill/>
        </p:spPr>
        <p:txBody>
          <a:bodyPr wrap="square" rtlCol="0">
            <a:spAutoFit/>
          </a:bodyPr>
          <a:lstStyle/>
          <a:p>
            <a:pPr algn="ctr"/>
            <a:r>
              <a:rPr lang="en-US" dirty="0"/>
              <a:t>Web interface</a:t>
            </a:r>
            <a:endParaRPr lang="ru-RU" dirty="0"/>
          </a:p>
        </p:txBody>
      </p:sp>
      <p:grpSp>
        <p:nvGrpSpPr>
          <p:cNvPr id="83" name="Группа 82"/>
          <p:cNvGrpSpPr/>
          <p:nvPr/>
        </p:nvGrpSpPr>
        <p:grpSpPr>
          <a:xfrm>
            <a:off x="7425658" y="5485286"/>
            <a:ext cx="853251" cy="320040"/>
            <a:chOff x="2941319" y="6057900"/>
            <a:chExt cx="853251" cy="320040"/>
          </a:xfrm>
        </p:grpSpPr>
        <p:sp>
          <p:nvSpPr>
            <p:cNvPr id="82" name="Скругленный прямоугольник 81"/>
            <p:cNvSpPr/>
            <p:nvPr/>
          </p:nvSpPr>
          <p:spPr>
            <a:xfrm>
              <a:off x="2941319" y="6057900"/>
              <a:ext cx="853251" cy="304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80" name="Рисунок 79"/>
            <p:cNvPicPr>
              <a:picLocks noChangeAspect="1"/>
            </p:cNvPicPr>
            <p:nvPr/>
          </p:nvPicPr>
          <p:blipFill rotWithShape="1">
            <a:blip r:embed="rId11" cstate="print">
              <a:extLst>
                <a:ext uri="{28A0092B-C50C-407E-A947-70E740481C1C}">
                  <a14:useLocalDpi xmlns:a14="http://schemas.microsoft.com/office/drawing/2010/main" val="0"/>
                </a:ext>
              </a:extLst>
            </a:blip>
            <a:srcRect t="26398" b="21046"/>
            <a:stretch/>
          </p:blipFill>
          <p:spPr>
            <a:xfrm>
              <a:off x="2967318" y="6057900"/>
              <a:ext cx="801251" cy="320040"/>
            </a:xfrm>
            <a:prstGeom prst="rect">
              <a:avLst/>
            </a:prstGeom>
          </p:spPr>
        </p:pic>
      </p:grpSp>
      <p:grpSp>
        <p:nvGrpSpPr>
          <p:cNvPr id="84" name="Группа 83"/>
          <p:cNvGrpSpPr/>
          <p:nvPr/>
        </p:nvGrpSpPr>
        <p:grpSpPr>
          <a:xfrm>
            <a:off x="2593430" y="5267419"/>
            <a:ext cx="853251" cy="320040"/>
            <a:chOff x="2941319" y="6057900"/>
            <a:chExt cx="853251" cy="320040"/>
          </a:xfrm>
        </p:grpSpPr>
        <p:sp>
          <p:nvSpPr>
            <p:cNvPr id="85" name="Скругленный прямоугольник 84"/>
            <p:cNvSpPr/>
            <p:nvPr/>
          </p:nvSpPr>
          <p:spPr>
            <a:xfrm>
              <a:off x="2941319" y="6057900"/>
              <a:ext cx="853251" cy="304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86" name="Рисунок 85"/>
            <p:cNvPicPr>
              <a:picLocks noChangeAspect="1"/>
            </p:cNvPicPr>
            <p:nvPr/>
          </p:nvPicPr>
          <p:blipFill rotWithShape="1">
            <a:blip r:embed="rId11" cstate="print">
              <a:extLst>
                <a:ext uri="{28A0092B-C50C-407E-A947-70E740481C1C}">
                  <a14:useLocalDpi xmlns:a14="http://schemas.microsoft.com/office/drawing/2010/main" val="0"/>
                </a:ext>
              </a:extLst>
            </a:blip>
            <a:srcRect t="26398" b="21046"/>
            <a:stretch/>
          </p:blipFill>
          <p:spPr>
            <a:xfrm>
              <a:off x="2967318" y="6057900"/>
              <a:ext cx="801251" cy="320040"/>
            </a:xfrm>
            <a:prstGeom prst="rect">
              <a:avLst/>
            </a:prstGeom>
          </p:spPr>
        </p:pic>
      </p:grpSp>
      <p:sp>
        <p:nvSpPr>
          <p:cNvPr id="89" name="Скругленный прямоугольник 88"/>
          <p:cNvSpPr/>
          <p:nvPr/>
        </p:nvSpPr>
        <p:spPr>
          <a:xfrm>
            <a:off x="4954832" y="3614615"/>
            <a:ext cx="853251" cy="304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87" name="Рисунок 8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0962" y="3669309"/>
            <a:ext cx="560989" cy="195411"/>
          </a:xfrm>
          <a:prstGeom prst="rect">
            <a:avLst/>
          </a:prstGeom>
        </p:spPr>
      </p:pic>
      <p:grpSp>
        <p:nvGrpSpPr>
          <p:cNvPr id="100" name="Группа 99"/>
          <p:cNvGrpSpPr/>
          <p:nvPr/>
        </p:nvGrpSpPr>
        <p:grpSpPr>
          <a:xfrm>
            <a:off x="5256719" y="2608299"/>
            <a:ext cx="781335" cy="404882"/>
            <a:chOff x="5256719" y="2608299"/>
            <a:chExt cx="781335" cy="404882"/>
          </a:xfrm>
        </p:grpSpPr>
        <p:sp>
          <p:nvSpPr>
            <p:cNvPr id="91" name="Скругленный прямоугольник 90"/>
            <p:cNvSpPr/>
            <p:nvPr/>
          </p:nvSpPr>
          <p:spPr>
            <a:xfrm>
              <a:off x="5256719" y="2608299"/>
              <a:ext cx="781335" cy="3947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94" name="Рисунок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29795" y="2623954"/>
              <a:ext cx="664281" cy="389227"/>
            </a:xfrm>
            <a:prstGeom prst="rect">
              <a:avLst/>
            </a:prstGeom>
          </p:spPr>
        </p:pic>
      </p:grpSp>
      <p:grpSp>
        <p:nvGrpSpPr>
          <p:cNvPr id="101" name="Группа 100"/>
          <p:cNvGrpSpPr/>
          <p:nvPr/>
        </p:nvGrpSpPr>
        <p:grpSpPr>
          <a:xfrm>
            <a:off x="6119953" y="2609803"/>
            <a:ext cx="1039939" cy="394734"/>
            <a:chOff x="6167242" y="2608299"/>
            <a:chExt cx="1039939" cy="394734"/>
          </a:xfrm>
        </p:grpSpPr>
        <p:sp>
          <p:nvSpPr>
            <p:cNvPr id="97" name="Скругленный прямоугольник 96"/>
            <p:cNvSpPr/>
            <p:nvPr/>
          </p:nvSpPr>
          <p:spPr>
            <a:xfrm>
              <a:off x="6167242" y="2608299"/>
              <a:ext cx="1039939" cy="3947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93" name="Рисунок 9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50824" y="2692360"/>
              <a:ext cx="896819" cy="252889"/>
            </a:xfrm>
            <a:prstGeom prst="rect">
              <a:avLst/>
            </a:prstGeom>
          </p:spPr>
        </p:pic>
      </p:grpSp>
      <p:grpSp>
        <p:nvGrpSpPr>
          <p:cNvPr id="99" name="Группа 98"/>
          <p:cNvGrpSpPr/>
          <p:nvPr/>
        </p:nvGrpSpPr>
        <p:grpSpPr>
          <a:xfrm>
            <a:off x="5256719" y="3071306"/>
            <a:ext cx="1039939" cy="394734"/>
            <a:chOff x="5288113" y="3088869"/>
            <a:chExt cx="1039939" cy="394734"/>
          </a:xfrm>
        </p:grpSpPr>
        <p:sp>
          <p:nvSpPr>
            <p:cNvPr id="98" name="Скругленный прямоугольник 97"/>
            <p:cNvSpPr/>
            <p:nvPr/>
          </p:nvSpPr>
          <p:spPr>
            <a:xfrm>
              <a:off x="5288113" y="3088869"/>
              <a:ext cx="1039939" cy="3947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96" name="Рисунок 9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01876" y="3159343"/>
              <a:ext cx="1012412" cy="254128"/>
            </a:xfrm>
            <a:prstGeom prst="rect">
              <a:avLst/>
            </a:prstGeom>
          </p:spPr>
        </p:pic>
      </p:grpSp>
      <p:sp>
        <p:nvSpPr>
          <p:cNvPr id="103" name="Скругленный прямоугольник 102"/>
          <p:cNvSpPr/>
          <p:nvPr/>
        </p:nvSpPr>
        <p:spPr>
          <a:xfrm>
            <a:off x="6373703" y="3066232"/>
            <a:ext cx="1195104" cy="3947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95" name="Рисунок 9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25369" y="3104872"/>
            <a:ext cx="1243438" cy="325746"/>
          </a:xfrm>
          <a:prstGeom prst="rect">
            <a:avLst/>
          </a:prstGeom>
        </p:spPr>
      </p:pic>
      <p:sp>
        <p:nvSpPr>
          <p:cNvPr id="4" name="Нижний колонтитул 3"/>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18</a:t>
            </a:fld>
            <a:endParaRPr lang="ru-RU"/>
          </a:p>
        </p:txBody>
      </p:sp>
    </p:spTree>
    <p:extLst>
      <p:ext uri="{BB962C8B-B14F-4D97-AF65-F5344CB8AC3E}">
        <p14:creationId xmlns:p14="http://schemas.microsoft.com/office/powerpoint/2010/main" val="418494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344" y="-99392"/>
            <a:ext cx="7886700" cy="1325563"/>
          </a:xfrm>
        </p:spPr>
        <p:txBody>
          <a:bodyPr>
            <a:normAutofit/>
          </a:bodyPr>
          <a:lstStyle/>
          <a:p>
            <a:pPr>
              <a:lnSpc>
                <a:spcPct val="80000"/>
              </a:lnSpc>
              <a:spcBef>
                <a:spcPct val="20000"/>
              </a:spcBef>
              <a:defRPr/>
            </a:pP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Tier1 services monitoring </a:t>
            </a:r>
            <a:r>
              <a:rPr lang="en-US" sz="2800" b="1" dirty="0" smtClean="0">
                <a:ln w="12700">
                  <a:solidFill>
                    <a:srgbClr val="FFC000"/>
                  </a:solidFill>
                  <a:prstDash val="solid"/>
                </a:ln>
                <a:solidFill>
                  <a:srgbClr val="FFFF00"/>
                </a:solidFill>
                <a:effectLst>
                  <a:outerShdw dist="38100" dir="2640000" algn="bl" rotWithShape="0">
                    <a:schemeClr val="tx2">
                      <a:lumMod val="75000"/>
                    </a:schemeClr>
                  </a:outerShdw>
                </a:effectLst>
              </a:rPr>
              <a:t>system (II)</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pic>
        <p:nvPicPr>
          <p:cNvPr id="62" name="Рисунок 61"/>
          <p:cNvPicPr>
            <a:picLocks noChangeAspect="1"/>
          </p:cNvPicPr>
          <p:nvPr/>
        </p:nvPicPr>
        <p:blipFill rotWithShape="1">
          <a:blip r:embed="rId2">
            <a:extLst>
              <a:ext uri="{28A0092B-C50C-407E-A947-70E740481C1C}">
                <a14:useLocalDpi xmlns:a14="http://schemas.microsoft.com/office/drawing/2010/main" val="0"/>
              </a:ext>
            </a:extLst>
          </a:blip>
          <a:srcRect b="18486"/>
          <a:stretch/>
        </p:blipFill>
        <p:spPr>
          <a:xfrm>
            <a:off x="167639" y="1025689"/>
            <a:ext cx="8822111" cy="5748491"/>
          </a:xfrm>
          <a:prstGeom prst="rect">
            <a:avLst/>
          </a:prstGeom>
          <a:ln>
            <a:noFill/>
          </a:ln>
          <a:effectLst>
            <a:outerShdw blurRad="292100" dist="139700" dir="2700000" algn="tl" rotWithShape="0">
              <a:srgbClr val="333333">
                <a:alpha val="65000"/>
              </a:srgbClr>
            </a:outerShdw>
          </a:effectLst>
        </p:spPr>
      </p:pic>
      <p:pic>
        <p:nvPicPr>
          <p:cNvPr id="6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1" t="1227"/>
          <a:stretch/>
        </p:blipFill>
        <p:spPr bwMode="auto">
          <a:xfrm>
            <a:off x="2339339" y="3749039"/>
            <a:ext cx="3543301" cy="28899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ижний колонтитул 2"/>
          <p:cNvSpPr>
            <a:spLocks noGrp="1"/>
          </p:cNvSpPr>
          <p:nvPr>
            <p:ph type="ftr" sz="quarter" idx="11"/>
          </p:nvPr>
        </p:nvSpPr>
        <p:spPr/>
        <p:txBody>
          <a:bodyPr/>
          <a:lstStyle/>
          <a:p>
            <a:r>
              <a:rPr lang="en-GB" smtClean="0"/>
              <a:t>T.Strizh, CMS Tier1 at JINR, GRID2018</a:t>
            </a:r>
            <a:endParaRPr lang="ru-RU"/>
          </a:p>
        </p:txBody>
      </p:sp>
      <p:sp>
        <p:nvSpPr>
          <p:cNvPr id="4" name="Номер слайда 3"/>
          <p:cNvSpPr>
            <a:spLocks noGrp="1"/>
          </p:cNvSpPr>
          <p:nvPr>
            <p:ph type="sldNum" sz="quarter" idx="12"/>
          </p:nvPr>
        </p:nvSpPr>
        <p:spPr/>
        <p:txBody>
          <a:bodyPr/>
          <a:lstStyle/>
          <a:p>
            <a:fld id="{2600CD22-F241-4319-8634-3C30517418F0}" type="slidenum">
              <a:rPr lang="ru-RU" smtClean="0"/>
              <a:t>19</a:t>
            </a:fld>
            <a:endParaRPr lang="ru-RU"/>
          </a:p>
        </p:txBody>
      </p:sp>
    </p:spTree>
    <p:extLst>
      <p:ext uri="{BB962C8B-B14F-4D97-AF65-F5344CB8AC3E}">
        <p14:creationId xmlns:p14="http://schemas.microsoft.com/office/powerpoint/2010/main" val="415818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1052736"/>
            <a:ext cx="7416824" cy="5355312"/>
          </a:xfrm>
          <a:prstGeom prst="rect">
            <a:avLst/>
          </a:prstGeom>
          <a:noFill/>
        </p:spPr>
        <p:txBody>
          <a:bodyPr wrap="square" rtlCol="0">
            <a:spAutoFit/>
          </a:bodyPr>
          <a:lstStyle/>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How we </a:t>
            </a:r>
            <a:r>
              <a:rPr lang="en-US" sz="2800" dirty="0" smtClean="0">
                <a:effectLst>
                  <a:outerShdw blurRad="38100" dist="38100" dir="2700000" algn="tl">
                    <a:srgbClr val="000000">
                      <a:alpha val="43137"/>
                    </a:srgbClr>
                  </a:outerShdw>
                </a:effectLst>
              </a:rPr>
              <a:t>started</a:t>
            </a:r>
            <a:endParaRPr lang="ru-RU" sz="28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Main functions</a:t>
            </a:r>
            <a:endParaRPr lang="ru-RU" sz="28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Infrastructure</a:t>
            </a:r>
            <a:endParaRPr lang="ru-RU" sz="28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Network and telecommunication channels</a:t>
            </a:r>
            <a:endParaRPr lang="ru-RU" sz="28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Servers to support the grid-WLCG environment</a:t>
            </a: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Resources </a:t>
            </a: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Monitoring </a:t>
            </a: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How it works</a:t>
            </a:r>
          </a:p>
          <a:p>
            <a:endParaRPr lang="en-US" dirty="0"/>
          </a:p>
          <a:p>
            <a:endParaRPr lang="en-US" dirty="0"/>
          </a:p>
          <a:p>
            <a:endParaRPr lang="en-US" dirty="0"/>
          </a:p>
          <a:p>
            <a:r>
              <a:rPr lang="en-US" dirty="0"/>
              <a:t> </a:t>
            </a:r>
          </a:p>
          <a:p>
            <a:endParaRPr lang="ru-RU" dirty="0"/>
          </a:p>
        </p:txBody>
      </p:sp>
      <p:sp>
        <p:nvSpPr>
          <p:cNvPr id="3" name="Нижний колонтитул 2"/>
          <p:cNvSpPr>
            <a:spLocks noGrp="1"/>
          </p:cNvSpPr>
          <p:nvPr>
            <p:ph type="ftr" sz="quarter" idx="11"/>
          </p:nvPr>
        </p:nvSpPr>
        <p:spPr/>
        <p:txBody>
          <a:bodyPr/>
          <a:lstStyle/>
          <a:p>
            <a:r>
              <a:rPr lang="en-GB" smtClean="0"/>
              <a:t>T.Strizh, CMS Tier1 at JINR, GRID2018</a:t>
            </a:r>
            <a:endParaRPr lang="ru-RU"/>
          </a:p>
        </p:txBody>
      </p:sp>
      <p:sp>
        <p:nvSpPr>
          <p:cNvPr id="4" name="Номер слайда 3"/>
          <p:cNvSpPr>
            <a:spLocks noGrp="1"/>
          </p:cNvSpPr>
          <p:nvPr>
            <p:ph type="sldNum" sz="quarter" idx="12"/>
          </p:nvPr>
        </p:nvSpPr>
        <p:spPr/>
        <p:txBody>
          <a:bodyPr/>
          <a:lstStyle/>
          <a:p>
            <a:fld id="{2600CD22-F241-4319-8634-3C30517418F0}" type="slidenum">
              <a:rPr lang="ru-RU" smtClean="0"/>
              <a:t>2</a:t>
            </a:fld>
            <a:endParaRPr lang="ru-RU"/>
          </a:p>
        </p:txBody>
      </p:sp>
    </p:spTree>
    <p:extLst>
      <p:ext uri="{BB962C8B-B14F-4D97-AF65-F5344CB8AC3E}">
        <p14:creationId xmlns:p14="http://schemas.microsoft.com/office/powerpoint/2010/main" val="2766613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479" r="48333" b="76580"/>
          <a:stretch/>
        </p:blipFill>
        <p:spPr bwMode="auto">
          <a:xfrm>
            <a:off x="4347148" y="1116767"/>
            <a:ext cx="4583788" cy="94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80805" y="52782"/>
            <a:ext cx="7886700" cy="1325563"/>
          </a:xfrm>
        </p:spPr>
        <p:txBody>
          <a:bodyPr/>
          <a:lstStyle/>
          <a:p>
            <a:r>
              <a:rPr lang="en-US" sz="2800" b="1" dirty="0" err="1">
                <a:ln w="12700">
                  <a:solidFill>
                    <a:srgbClr val="FFC000"/>
                  </a:solidFill>
                  <a:prstDash val="solid"/>
                </a:ln>
                <a:solidFill>
                  <a:srgbClr val="FFFF00"/>
                </a:solidFill>
                <a:effectLst>
                  <a:outerShdw dist="38100" dir="2640000" algn="bl" rotWithShape="0">
                    <a:schemeClr val="tx2">
                      <a:lumMod val="75000"/>
                    </a:schemeClr>
                  </a:outerShdw>
                </a:effectLst>
              </a:rPr>
              <a:t>PhEDEx</a:t>
            </a: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 operations: issues</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sp>
        <p:nvSpPr>
          <p:cNvPr id="3" name="Объект 2"/>
          <p:cNvSpPr>
            <a:spLocks noGrp="1"/>
          </p:cNvSpPr>
          <p:nvPr>
            <p:ph idx="1"/>
          </p:nvPr>
        </p:nvSpPr>
        <p:spPr>
          <a:xfrm>
            <a:off x="382474" y="1298086"/>
            <a:ext cx="3867237" cy="5164259"/>
          </a:xfrm>
        </p:spPr>
        <p:txBody>
          <a:bodyPr>
            <a:normAutofit fontScale="92500" lnSpcReduction="20000"/>
          </a:bodyPr>
          <a:lstStyle/>
          <a:p>
            <a:pPr marL="0" indent="0">
              <a:buNone/>
            </a:pPr>
            <a:r>
              <a:rPr lang="en-US" sz="2200" b="1" dirty="0" err="1"/>
              <a:t>PhEDEx</a:t>
            </a:r>
            <a:r>
              <a:rPr lang="en-US" sz="2200" b="1" dirty="0"/>
              <a:t> system was designed to operate mostly automatically. But sometimes, due to different reasons it requires intervention to fix errors manually.</a:t>
            </a:r>
          </a:p>
          <a:p>
            <a:pPr marL="0" indent="0">
              <a:buNone/>
            </a:pPr>
            <a:r>
              <a:rPr lang="en-US" sz="2200" b="1" dirty="0"/>
              <a:t>Source of information about errors is a corresponding </a:t>
            </a:r>
            <a:r>
              <a:rPr lang="en-US" sz="2200" b="1" dirty="0" err="1"/>
              <a:t>PhEDEx</a:t>
            </a:r>
            <a:r>
              <a:rPr lang="en-US" sz="2200" b="1" dirty="0"/>
              <a:t> webpage. Every error is a big form with source/destination site, time of assigned/start/done, PFNs to/from, transfer/detail/validate logs. </a:t>
            </a:r>
          </a:p>
          <a:p>
            <a:pPr marL="0" indent="0">
              <a:buNone/>
            </a:pPr>
            <a:r>
              <a:rPr lang="en-US" sz="2200" b="1" dirty="0"/>
              <a:t>In order to simplify operation python script was written to list important errors and provide relevant information about them.</a:t>
            </a: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48" y="1063672"/>
            <a:ext cx="863215" cy="920763"/>
          </a:xfrm>
          <a:prstGeom prst="rect">
            <a:avLst/>
          </a:prstGeom>
        </p:spPr>
      </p:pic>
      <p:sp>
        <p:nvSpPr>
          <p:cNvPr id="13" name="TextBox 12"/>
          <p:cNvSpPr txBox="1"/>
          <p:nvPr/>
        </p:nvSpPr>
        <p:spPr>
          <a:xfrm>
            <a:off x="7208092" y="2030821"/>
            <a:ext cx="1461407" cy="523220"/>
          </a:xfrm>
          <a:prstGeom prst="rect">
            <a:avLst/>
          </a:prstGeom>
          <a:noFill/>
        </p:spPr>
        <p:txBody>
          <a:bodyPr wrap="square" rtlCol="0">
            <a:spAutoFit/>
          </a:bodyPr>
          <a:lstStyle/>
          <a:p>
            <a:pPr algn="ctr"/>
            <a:r>
              <a:rPr lang="en-US" sz="2800" dirty="0" err="1"/>
              <a:t>PhEDEx</a:t>
            </a:r>
            <a:endParaRPr lang="ru-RU" sz="2800" dirty="0"/>
          </a:p>
        </p:txBody>
      </p:sp>
      <p:sp>
        <p:nvSpPr>
          <p:cNvPr id="15" name="Скругленный прямоугольник 14"/>
          <p:cNvSpPr/>
          <p:nvPr/>
        </p:nvSpPr>
        <p:spPr>
          <a:xfrm>
            <a:off x="5140171" y="2650155"/>
            <a:ext cx="3790765" cy="2250317"/>
          </a:xfrm>
          <a:prstGeom prst="roundRect">
            <a:avLst>
              <a:gd name="adj" fmla="val 6128"/>
            </a:avLst>
          </a:prstGeom>
          <a:gradFill>
            <a:gsLst>
              <a:gs pos="0">
                <a:srgbClr val="6298FF"/>
              </a:gs>
              <a:gs pos="98000">
                <a:srgbClr val="0000FF"/>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t="26398" b="21046"/>
          <a:stretch/>
        </p:blipFill>
        <p:spPr>
          <a:xfrm>
            <a:off x="8021925" y="2696525"/>
            <a:ext cx="763096" cy="304800"/>
          </a:xfrm>
          <a:prstGeom prst="rect">
            <a:avLst/>
          </a:prstGeom>
          <a:solidFill>
            <a:schemeClr val="tx1"/>
          </a:solidFill>
        </p:spPr>
      </p:pic>
      <p:sp>
        <p:nvSpPr>
          <p:cNvPr id="17" name="TextBox 16"/>
          <p:cNvSpPr txBox="1"/>
          <p:nvPr/>
        </p:nvSpPr>
        <p:spPr>
          <a:xfrm>
            <a:off x="5040435" y="2641939"/>
            <a:ext cx="3061052" cy="400110"/>
          </a:xfrm>
          <a:prstGeom prst="rect">
            <a:avLst/>
          </a:prstGeom>
          <a:noFill/>
        </p:spPr>
        <p:txBody>
          <a:bodyPr wrap="square" rtlCol="0">
            <a:spAutoFit/>
          </a:bodyPr>
          <a:lstStyle/>
          <a:p>
            <a:pPr algn="ctr"/>
            <a:r>
              <a:rPr lang="en-US" sz="2000" dirty="0"/>
              <a:t>check_phedex_errors.py</a:t>
            </a:r>
            <a:endParaRPr lang="ru-RU" sz="2000" dirty="0"/>
          </a:p>
        </p:txBody>
      </p:sp>
      <p:sp>
        <p:nvSpPr>
          <p:cNvPr id="18" name="TextBox 17"/>
          <p:cNvSpPr txBox="1"/>
          <p:nvPr/>
        </p:nvSpPr>
        <p:spPr>
          <a:xfrm>
            <a:off x="5181073" y="3215420"/>
            <a:ext cx="3644850" cy="1631216"/>
          </a:xfrm>
          <a:prstGeom prst="rect">
            <a:avLst/>
          </a:prstGeom>
          <a:noFill/>
        </p:spPr>
        <p:txBody>
          <a:bodyPr wrap="square" rtlCol="0">
            <a:spAutoFit/>
          </a:bodyPr>
          <a:lstStyle/>
          <a:p>
            <a:r>
              <a:rPr lang="en-US" sz="2000" dirty="0"/>
              <a:t>Type or errors:</a:t>
            </a:r>
          </a:p>
          <a:p>
            <a:r>
              <a:rPr lang="en-US" sz="2000" dirty="0" err="1"/>
              <a:t>nsf</a:t>
            </a:r>
            <a:r>
              <a:rPr lang="en-US" sz="2000" dirty="0"/>
              <a:t> - No such file or directory</a:t>
            </a:r>
          </a:p>
          <a:p>
            <a:r>
              <a:rPr lang="en-US" sz="2000" dirty="0" err="1"/>
              <a:t>csmm</a:t>
            </a:r>
            <a:r>
              <a:rPr lang="en-US" sz="2000" dirty="0"/>
              <a:t> - Checksum mismatch</a:t>
            </a:r>
          </a:p>
          <a:p>
            <a:r>
              <a:rPr lang="en-US" sz="2000" dirty="0" err="1"/>
              <a:t>smm</a:t>
            </a:r>
            <a:r>
              <a:rPr lang="en-US" sz="2000" dirty="0"/>
              <a:t> - Size mismatch</a:t>
            </a:r>
          </a:p>
          <a:p>
            <a:r>
              <a:rPr lang="en-US" sz="2000" dirty="0" err="1"/>
              <a:t>uto</a:t>
            </a:r>
            <a:r>
              <a:rPr lang="en-US" sz="2000" dirty="0"/>
              <a:t> - User timeout over</a:t>
            </a:r>
          </a:p>
        </p:txBody>
      </p:sp>
      <p:cxnSp>
        <p:nvCxnSpPr>
          <p:cNvPr id="21" name="Прямая со стрелкой 20"/>
          <p:cNvCxnSpPr/>
          <p:nvPr/>
        </p:nvCxnSpPr>
        <p:spPr>
          <a:xfrm>
            <a:off x="7042373" y="2085624"/>
            <a:ext cx="8538" cy="5448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76864" y="5506178"/>
            <a:ext cx="2348094"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a:t>List of files in error state</a:t>
            </a:r>
            <a:endParaRPr lang="ru-RU" sz="2400" dirty="0"/>
          </a:p>
        </p:txBody>
      </p:sp>
      <p:cxnSp>
        <p:nvCxnSpPr>
          <p:cNvPr id="24" name="Прямая со стрелкой 23"/>
          <p:cNvCxnSpPr/>
          <p:nvPr/>
        </p:nvCxnSpPr>
        <p:spPr>
          <a:xfrm>
            <a:off x="7035553" y="4961314"/>
            <a:ext cx="8538" cy="5448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 name="Нижний колонтитул 3"/>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20</a:t>
            </a:fld>
            <a:endParaRPr lang="ru-RU"/>
          </a:p>
        </p:txBody>
      </p:sp>
    </p:spTree>
    <p:extLst>
      <p:ext uri="{BB962C8B-B14F-4D97-AF65-F5344CB8AC3E}">
        <p14:creationId xmlns:p14="http://schemas.microsoft.com/office/powerpoint/2010/main" val="1199554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88640"/>
            <a:ext cx="7596336" cy="523220"/>
          </a:xfrm>
          <a:prstGeom prst="rect">
            <a:avLst/>
          </a:prstGeom>
          <a:noFill/>
        </p:spPr>
        <p:txBody>
          <a:bodyPr wrap="square" rtlCol="0">
            <a:spAutoFit/>
          </a:bodyPr>
          <a:lstStyle/>
          <a:p>
            <a:pPr algn="ct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RAID6 -&gt; ZFS RAIDZ2</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6" name="Объект 1"/>
          <p:cNvSpPr txBox="1">
            <a:spLocks/>
          </p:cNvSpPr>
          <p:nvPr/>
        </p:nvSpPr>
        <p:spPr bwMode="auto">
          <a:xfrm>
            <a:off x="182402" y="1135947"/>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lgn="ctr">
              <a:buClr>
                <a:srgbClr val="31B6FD"/>
              </a:buClr>
              <a:buNone/>
              <a:defRPr/>
            </a:pPr>
            <a:r>
              <a:rPr lang="en-US" altLang="ru-RU" sz="2000" b="1" dirty="0">
                <a:solidFill>
                  <a:schemeClr val="tx1"/>
                </a:solidFill>
                <a:latin typeface="Candara"/>
              </a:rPr>
              <a:t>We’ve experienced several difficulties while using h/w raid6 on FST pools:</a:t>
            </a:r>
          </a:p>
          <a:p>
            <a:pPr lvl="0">
              <a:buClr>
                <a:srgbClr val="31B6FD"/>
              </a:buClr>
              <a:defRPr/>
            </a:pPr>
            <a:r>
              <a:rPr lang="en-US" altLang="ru-RU" sz="1600" dirty="0">
                <a:solidFill>
                  <a:schemeClr val="tx1"/>
                </a:solidFill>
                <a:latin typeface="Candara"/>
              </a:rPr>
              <a:t>Provides only one-way data consistency check </a:t>
            </a:r>
            <a:r>
              <a:rPr lang="en-US" altLang="ru-RU" sz="1600" b="1" dirty="0">
                <a:solidFill>
                  <a:schemeClr val="tx1"/>
                </a:solidFill>
                <a:latin typeface="Candara"/>
              </a:rPr>
              <a:t>(</a:t>
            </a:r>
            <a:r>
              <a:rPr lang="en-US" altLang="ru-RU" sz="1600" dirty="0">
                <a:solidFill>
                  <a:schemeClr val="tx1"/>
                </a:solidFill>
                <a:latin typeface="Candara"/>
              </a:rPr>
              <a:t>VD health status and PD presence)</a:t>
            </a:r>
          </a:p>
          <a:p>
            <a:pPr marL="0" indent="0">
              <a:buClr>
                <a:srgbClr val="31B6FD"/>
              </a:buClr>
              <a:buNone/>
              <a:defRPr/>
            </a:pPr>
            <a:r>
              <a:rPr lang="en-US" altLang="ru-RU" sz="1600" dirty="0">
                <a:solidFill>
                  <a:schemeClr val="tx1"/>
                </a:solidFill>
                <a:latin typeface="Candara"/>
              </a:rPr>
              <a:t>    No S.M.A.R.T data collection available, no info about physical drive (PD) temp./health.</a:t>
            </a:r>
          </a:p>
          <a:p>
            <a:pPr marL="0" lvl="0" indent="0">
              <a:buClr>
                <a:srgbClr val="31B6FD"/>
              </a:buClr>
              <a:buNone/>
              <a:defRPr/>
            </a:pPr>
            <a:endParaRPr lang="en-US" altLang="ru-RU" sz="1800" dirty="0">
              <a:solidFill>
                <a:schemeClr val="tx1"/>
              </a:solidFill>
              <a:latin typeface="Candara"/>
            </a:endParaRPr>
          </a:p>
          <a:p>
            <a:pPr lvl="0">
              <a:buClr>
                <a:srgbClr val="31B6FD"/>
              </a:buClr>
              <a:defRPr/>
            </a:pPr>
            <a:r>
              <a:rPr lang="en-US" altLang="ru-RU" sz="1600" dirty="0">
                <a:solidFill>
                  <a:schemeClr val="tx1"/>
                </a:solidFill>
                <a:latin typeface="Candara"/>
              </a:rPr>
              <a:t>Pre-fail condition HDD’s may</a:t>
            </a:r>
            <a:r>
              <a:rPr lang="ru-RU" altLang="ru-RU" sz="1600" dirty="0">
                <a:solidFill>
                  <a:schemeClr val="tx1"/>
                </a:solidFill>
                <a:latin typeface="Candara"/>
              </a:rPr>
              <a:t> </a:t>
            </a:r>
            <a:r>
              <a:rPr lang="en-US" altLang="ru-RU" sz="1600" dirty="0">
                <a:solidFill>
                  <a:schemeClr val="tx1"/>
                </a:solidFill>
                <a:latin typeface="Candara"/>
              </a:rPr>
              <a:t>suddenly faults while rebuilding is already in progress</a:t>
            </a: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1800" b="1" dirty="0">
              <a:solidFill>
                <a:schemeClr val="tx1"/>
              </a:solidFill>
              <a:latin typeface="Candara"/>
            </a:endParaRPr>
          </a:p>
          <a:p>
            <a:pPr lvl="0">
              <a:buClr>
                <a:srgbClr val="31B6FD"/>
              </a:buClr>
              <a:defRPr/>
            </a:pPr>
            <a:r>
              <a:rPr lang="en-US" altLang="ru-RU" sz="1600" dirty="0">
                <a:solidFill>
                  <a:schemeClr val="tx1"/>
                </a:solidFill>
                <a:latin typeface="Candara"/>
              </a:rPr>
              <a:t>&gt;=3 faulted HDD’s in one pool makes data unavailable</a:t>
            </a: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p:txBody>
      </p:sp>
      <p:grpSp>
        <p:nvGrpSpPr>
          <p:cNvPr id="20" name="Группа 19"/>
          <p:cNvGrpSpPr/>
          <p:nvPr/>
        </p:nvGrpSpPr>
        <p:grpSpPr>
          <a:xfrm>
            <a:off x="792279" y="2967095"/>
            <a:ext cx="7276042" cy="1063045"/>
            <a:chOff x="662747" y="2655472"/>
            <a:chExt cx="7276042" cy="1063045"/>
          </a:xfrm>
        </p:grpSpPr>
        <p:pic>
          <p:nvPicPr>
            <p:cNvPr id="5" name="Рисунок 4"/>
            <p:cNvPicPr>
              <a:picLocks noChangeAspect="1"/>
            </p:cNvPicPr>
            <p:nvPr/>
          </p:nvPicPr>
          <p:blipFill>
            <a:blip r:embed="rId2"/>
            <a:stretch>
              <a:fillRect/>
            </a:stretch>
          </p:blipFill>
          <p:spPr>
            <a:xfrm>
              <a:off x="4651029" y="2664997"/>
              <a:ext cx="1304925" cy="1009650"/>
            </a:xfrm>
            <a:prstGeom prst="rect">
              <a:avLst/>
            </a:prstGeom>
          </p:spPr>
        </p:pic>
        <p:sp>
          <p:nvSpPr>
            <p:cNvPr id="7" name="Стрелка вправо 6"/>
            <p:cNvSpPr/>
            <p:nvPr/>
          </p:nvSpPr>
          <p:spPr>
            <a:xfrm>
              <a:off x="2123728" y="3140968"/>
              <a:ext cx="360040" cy="144016"/>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662747" y="2699342"/>
              <a:ext cx="1304925" cy="1019175"/>
            </a:xfrm>
            <a:prstGeom prst="rect">
              <a:avLst/>
            </a:prstGeom>
          </p:spPr>
        </p:pic>
        <p:pic>
          <p:nvPicPr>
            <p:cNvPr id="9" name="Рисунок 8"/>
            <p:cNvPicPr>
              <a:picLocks noChangeAspect="1"/>
            </p:cNvPicPr>
            <p:nvPr/>
          </p:nvPicPr>
          <p:blipFill>
            <a:blip r:embed="rId4"/>
            <a:stretch>
              <a:fillRect/>
            </a:stretch>
          </p:blipFill>
          <p:spPr>
            <a:xfrm>
              <a:off x="2691011" y="2655472"/>
              <a:ext cx="1295400" cy="1019175"/>
            </a:xfrm>
            <a:prstGeom prst="rect">
              <a:avLst/>
            </a:prstGeom>
          </p:spPr>
        </p:pic>
        <p:sp>
          <p:nvSpPr>
            <p:cNvPr id="10" name="Стрелка вправо 9"/>
            <p:cNvSpPr/>
            <p:nvPr/>
          </p:nvSpPr>
          <p:spPr>
            <a:xfrm>
              <a:off x="4136817" y="3149124"/>
              <a:ext cx="360040" cy="144016"/>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5"/>
            <a:stretch>
              <a:fillRect/>
            </a:stretch>
          </p:blipFill>
          <p:spPr>
            <a:xfrm>
              <a:off x="6624339" y="2655472"/>
              <a:ext cx="1314450" cy="1019175"/>
            </a:xfrm>
            <a:prstGeom prst="rect">
              <a:avLst/>
            </a:prstGeom>
          </p:spPr>
        </p:pic>
        <p:sp>
          <p:nvSpPr>
            <p:cNvPr id="12" name="Стрелка вправо 11"/>
            <p:cNvSpPr/>
            <p:nvPr/>
          </p:nvSpPr>
          <p:spPr>
            <a:xfrm>
              <a:off x="6108243" y="3136922"/>
              <a:ext cx="360040" cy="144016"/>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p:cNvGrpSpPr/>
          <p:nvPr/>
        </p:nvGrpSpPr>
        <p:grpSpPr>
          <a:xfrm>
            <a:off x="792279" y="4702878"/>
            <a:ext cx="5282373" cy="1080120"/>
            <a:chOff x="606797" y="4581128"/>
            <a:chExt cx="5282373" cy="1080120"/>
          </a:xfrm>
        </p:grpSpPr>
        <p:pic>
          <p:nvPicPr>
            <p:cNvPr id="14" name="Рисунок 13"/>
            <p:cNvPicPr>
              <a:picLocks noChangeAspect="1"/>
            </p:cNvPicPr>
            <p:nvPr/>
          </p:nvPicPr>
          <p:blipFill>
            <a:blip r:embed="rId5"/>
            <a:stretch>
              <a:fillRect/>
            </a:stretch>
          </p:blipFill>
          <p:spPr>
            <a:xfrm>
              <a:off x="606797" y="4581128"/>
              <a:ext cx="1314450" cy="1019175"/>
            </a:xfrm>
            <a:prstGeom prst="rect">
              <a:avLst/>
            </a:prstGeom>
          </p:spPr>
        </p:pic>
        <p:sp>
          <p:nvSpPr>
            <p:cNvPr id="15" name="Стрелка вправо 14"/>
            <p:cNvSpPr/>
            <p:nvPr/>
          </p:nvSpPr>
          <p:spPr>
            <a:xfrm>
              <a:off x="2096168" y="5018707"/>
              <a:ext cx="360040" cy="144016"/>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6"/>
            <a:stretch>
              <a:fillRect/>
            </a:stretch>
          </p:blipFill>
          <p:spPr>
            <a:xfrm>
              <a:off x="2671961" y="4590653"/>
              <a:ext cx="1314450" cy="1009650"/>
            </a:xfrm>
            <a:prstGeom prst="rect">
              <a:avLst/>
            </a:prstGeom>
          </p:spPr>
        </p:pic>
        <p:sp>
          <p:nvSpPr>
            <p:cNvPr id="17" name="Стрелка вправо 16"/>
            <p:cNvSpPr/>
            <p:nvPr/>
          </p:nvSpPr>
          <p:spPr>
            <a:xfrm>
              <a:off x="4131343" y="4993643"/>
              <a:ext cx="360040" cy="144016"/>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Знак запрета 17"/>
            <p:cNvSpPr/>
            <p:nvPr/>
          </p:nvSpPr>
          <p:spPr>
            <a:xfrm>
              <a:off x="4665034" y="4590653"/>
              <a:ext cx="1224136" cy="1070595"/>
            </a:xfrm>
            <a:prstGeom prst="noSmoking">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grpSp>
      <p:grpSp>
        <p:nvGrpSpPr>
          <p:cNvPr id="30" name="Группа 29"/>
          <p:cNvGrpSpPr/>
          <p:nvPr/>
        </p:nvGrpSpPr>
        <p:grpSpPr>
          <a:xfrm>
            <a:off x="6835932" y="4790457"/>
            <a:ext cx="2033270" cy="1438246"/>
            <a:chOff x="7016599" y="5333938"/>
            <a:chExt cx="2033270" cy="1438246"/>
          </a:xfrm>
        </p:grpSpPr>
        <p:grpSp>
          <p:nvGrpSpPr>
            <p:cNvPr id="26" name="Группа 25"/>
            <p:cNvGrpSpPr/>
            <p:nvPr/>
          </p:nvGrpSpPr>
          <p:grpSpPr>
            <a:xfrm>
              <a:off x="7016599" y="5383346"/>
              <a:ext cx="223390" cy="914526"/>
              <a:chOff x="6907671" y="5146098"/>
              <a:chExt cx="223390" cy="914526"/>
            </a:xfrm>
          </p:grpSpPr>
          <p:pic>
            <p:nvPicPr>
              <p:cNvPr id="23" name="Рисунок 22"/>
              <p:cNvPicPr>
                <a:picLocks noChangeAspect="1"/>
              </p:cNvPicPr>
              <p:nvPr/>
            </p:nvPicPr>
            <p:blipFill>
              <a:blip r:embed="rId7"/>
              <a:stretch>
                <a:fillRect/>
              </a:stretch>
            </p:blipFill>
            <p:spPr>
              <a:xfrm>
                <a:off x="6907671" y="5146098"/>
                <a:ext cx="216734" cy="216734"/>
              </a:xfrm>
              <a:prstGeom prst="rect">
                <a:avLst/>
              </a:prstGeom>
            </p:spPr>
          </p:pic>
          <p:pic>
            <p:nvPicPr>
              <p:cNvPr id="24" name="Рисунок 23"/>
              <p:cNvPicPr>
                <a:picLocks noChangeAspect="1"/>
              </p:cNvPicPr>
              <p:nvPr/>
            </p:nvPicPr>
            <p:blipFill>
              <a:blip r:embed="rId8"/>
              <a:stretch>
                <a:fillRect/>
              </a:stretch>
            </p:blipFill>
            <p:spPr>
              <a:xfrm>
                <a:off x="6921511" y="5442980"/>
                <a:ext cx="202894" cy="223183"/>
              </a:xfrm>
              <a:prstGeom prst="rect">
                <a:avLst/>
              </a:prstGeom>
            </p:spPr>
          </p:pic>
          <p:pic>
            <p:nvPicPr>
              <p:cNvPr id="25" name="Рисунок 24"/>
              <p:cNvPicPr>
                <a:picLocks noChangeAspect="1"/>
              </p:cNvPicPr>
              <p:nvPr/>
            </p:nvPicPr>
            <p:blipFill>
              <a:blip r:embed="rId9"/>
              <a:stretch>
                <a:fillRect/>
              </a:stretch>
            </p:blipFill>
            <p:spPr>
              <a:xfrm>
                <a:off x="6921511" y="5870124"/>
                <a:ext cx="209550" cy="190500"/>
              </a:xfrm>
              <a:prstGeom prst="rect">
                <a:avLst/>
              </a:prstGeom>
            </p:spPr>
          </p:pic>
        </p:grpSp>
        <p:sp>
          <p:nvSpPr>
            <p:cNvPr id="27" name="TextBox 26"/>
            <p:cNvSpPr txBox="1"/>
            <p:nvPr/>
          </p:nvSpPr>
          <p:spPr>
            <a:xfrm>
              <a:off x="7308304" y="5333938"/>
              <a:ext cx="1731658" cy="307777"/>
            </a:xfrm>
            <a:prstGeom prst="rect">
              <a:avLst/>
            </a:prstGeom>
            <a:noFill/>
          </p:spPr>
          <p:txBody>
            <a:bodyPr wrap="square" rtlCol="0">
              <a:spAutoFit/>
            </a:bodyPr>
            <a:lstStyle/>
            <a:p>
              <a:r>
                <a:rPr lang="en-US" sz="1400" dirty="0"/>
                <a:t>- Segment OK</a:t>
              </a:r>
              <a:endParaRPr lang="ru-RU" sz="1400" dirty="0"/>
            </a:p>
          </p:txBody>
        </p:sp>
        <p:sp>
          <p:nvSpPr>
            <p:cNvPr id="28" name="TextBox 27"/>
            <p:cNvSpPr txBox="1"/>
            <p:nvPr/>
          </p:nvSpPr>
          <p:spPr>
            <a:xfrm>
              <a:off x="7308304" y="5623711"/>
              <a:ext cx="1741565" cy="307777"/>
            </a:xfrm>
            <a:prstGeom prst="rect">
              <a:avLst/>
            </a:prstGeom>
            <a:noFill/>
          </p:spPr>
          <p:txBody>
            <a:bodyPr wrap="square" rtlCol="0">
              <a:spAutoFit/>
            </a:bodyPr>
            <a:lstStyle/>
            <a:p>
              <a:r>
                <a:rPr lang="en-US" sz="1400" dirty="0"/>
                <a:t>- Segment rebuilding</a:t>
              </a:r>
              <a:endParaRPr lang="ru-RU" sz="1400" dirty="0"/>
            </a:p>
          </p:txBody>
        </p:sp>
        <p:sp>
          <p:nvSpPr>
            <p:cNvPr id="29" name="Прямоугольник 28"/>
            <p:cNvSpPr/>
            <p:nvPr/>
          </p:nvSpPr>
          <p:spPr>
            <a:xfrm>
              <a:off x="7287318" y="6033520"/>
              <a:ext cx="1665884" cy="738664"/>
            </a:xfrm>
            <a:prstGeom prst="rect">
              <a:avLst/>
            </a:prstGeom>
          </p:spPr>
          <p:txBody>
            <a:bodyPr wrap="square">
              <a:spAutoFit/>
            </a:bodyPr>
            <a:lstStyle/>
            <a:p>
              <a:r>
                <a:rPr lang="en-US" sz="1400" dirty="0"/>
                <a:t>- Segment fault,    inconsistent or </a:t>
              </a:r>
            </a:p>
            <a:p>
              <a:r>
                <a:rPr lang="en-US" sz="1400" dirty="0"/>
                <a:t>       not present</a:t>
              </a:r>
              <a:endParaRPr lang="ru-RU" sz="1400" dirty="0"/>
            </a:p>
          </p:txBody>
        </p:sp>
      </p:grpSp>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3" name="Номер слайда 2"/>
          <p:cNvSpPr>
            <a:spLocks noGrp="1"/>
          </p:cNvSpPr>
          <p:nvPr>
            <p:ph type="sldNum" sz="quarter" idx="12"/>
          </p:nvPr>
        </p:nvSpPr>
        <p:spPr/>
        <p:txBody>
          <a:bodyPr/>
          <a:lstStyle/>
          <a:p>
            <a:fld id="{2600CD22-F241-4319-8634-3C30517418F0}" type="slidenum">
              <a:rPr lang="ru-RU" smtClean="0"/>
              <a:t>21</a:t>
            </a:fld>
            <a:endParaRPr lang="ru-RU"/>
          </a:p>
        </p:txBody>
      </p:sp>
    </p:spTree>
    <p:extLst>
      <p:ext uri="{BB962C8B-B14F-4D97-AF65-F5344CB8AC3E}">
        <p14:creationId xmlns:p14="http://schemas.microsoft.com/office/powerpoint/2010/main" val="150013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88640"/>
            <a:ext cx="7596336" cy="523220"/>
          </a:xfrm>
          <a:prstGeom prst="rect">
            <a:avLst/>
          </a:prstGeom>
          <a:noFill/>
        </p:spPr>
        <p:txBody>
          <a:bodyPr wrap="square" rtlCol="0">
            <a:spAutoFit/>
          </a:bodyPr>
          <a:lstStyle/>
          <a:p>
            <a:pPr algn="ct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RAID6 -&gt; ZFS RAIDZ2</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6" name="Объект 1"/>
          <p:cNvSpPr txBox="1">
            <a:spLocks/>
          </p:cNvSpPr>
          <p:nvPr/>
        </p:nvSpPr>
        <p:spPr bwMode="auto">
          <a:xfrm>
            <a:off x="179512" y="1124744"/>
            <a:ext cx="8686800"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lgn="ctr">
              <a:buClr>
                <a:srgbClr val="31B6FD"/>
              </a:buClr>
              <a:buNone/>
              <a:defRPr/>
            </a:pPr>
            <a:r>
              <a:rPr lang="en-US" altLang="ru-RU" sz="2000" b="1" dirty="0">
                <a:solidFill>
                  <a:schemeClr val="tx1"/>
                </a:solidFill>
                <a:latin typeface="Candara"/>
              </a:rPr>
              <a:t>With ZFS RAIDZ2 we have two-way data consistency check</a:t>
            </a:r>
          </a:p>
          <a:p>
            <a:pPr lvl="0">
              <a:buClr>
                <a:srgbClr val="31B6FD"/>
              </a:buClr>
              <a:defRPr/>
            </a:pPr>
            <a:r>
              <a:rPr lang="en-US" altLang="ru-RU" sz="1600" b="1" dirty="0">
                <a:solidFill>
                  <a:schemeClr val="tx1"/>
                </a:solidFill>
                <a:latin typeface="Candara"/>
              </a:rPr>
              <a:t>In HBA mode S.M.A.R.T of each installed HDD available, we are collecting several parameters:</a:t>
            </a:r>
          </a:p>
          <a:p>
            <a:pPr lvl="0">
              <a:buClr>
                <a:srgbClr val="31B6FD"/>
              </a:buClr>
              <a:buFontTx/>
              <a:buChar char="-"/>
              <a:defRPr/>
            </a:pPr>
            <a:r>
              <a:rPr lang="en-US" altLang="ru-RU" sz="1600" b="1" dirty="0">
                <a:solidFill>
                  <a:schemeClr val="tx1"/>
                </a:solidFill>
                <a:latin typeface="Candara" panose="020E0502030303020204" pitchFamily="34" charset="0"/>
              </a:rPr>
              <a:t>reallocated sectors count</a:t>
            </a:r>
          </a:p>
          <a:p>
            <a:pPr lvl="0">
              <a:buClr>
                <a:srgbClr val="31B6FD"/>
              </a:buClr>
              <a:buFontTx/>
              <a:buChar char="-"/>
              <a:defRPr/>
            </a:pPr>
            <a:r>
              <a:rPr lang="en-US" altLang="ru-RU" sz="1600" b="1" dirty="0">
                <a:solidFill>
                  <a:schemeClr val="tx1"/>
                </a:solidFill>
                <a:latin typeface="Candara" panose="020E0502030303020204" pitchFamily="34" charset="0"/>
              </a:rPr>
              <a:t>Pending sectors count</a:t>
            </a:r>
          </a:p>
          <a:p>
            <a:pPr>
              <a:buClr>
                <a:srgbClr val="31B6FD"/>
              </a:buClr>
              <a:buFontTx/>
              <a:buChar char="-"/>
              <a:defRPr/>
            </a:pPr>
            <a:r>
              <a:rPr lang="en-US" altLang="ru-RU" sz="1600" b="1" dirty="0">
                <a:solidFill>
                  <a:schemeClr val="tx1"/>
                </a:solidFill>
                <a:latin typeface="Candara" panose="020E0502030303020204" pitchFamily="34" charset="0"/>
              </a:rPr>
              <a:t>HDD temperature</a:t>
            </a:r>
          </a:p>
          <a:p>
            <a:pPr>
              <a:buClr>
                <a:srgbClr val="31B6FD"/>
              </a:buClr>
              <a:buFontTx/>
              <a:buChar char="-"/>
              <a:defRPr/>
            </a:pPr>
            <a:r>
              <a:rPr lang="en-US" sz="1600" b="1" dirty="0">
                <a:solidFill>
                  <a:schemeClr val="tx1"/>
                </a:solidFill>
                <a:latin typeface="Candara" panose="020E0502030303020204" pitchFamily="34" charset="0"/>
              </a:rPr>
              <a:t>read uncorrected errors count</a:t>
            </a:r>
          </a:p>
          <a:p>
            <a:pPr>
              <a:buClr>
                <a:srgbClr val="31B6FD"/>
              </a:buClr>
              <a:buFontTx/>
              <a:buChar char="-"/>
              <a:defRPr/>
            </a:pPr>
            <a:r>
              <a:rPr lang="en-US" sz="1600" b="1" dirty="0">
                <a:solidFill>
                  <a:schemeClr val="tx1"/>
                </a:solidFill>
                <a:latin typeface="Candara" panose="020E0502030303020204" pitchFamily="34" charset="0"/>
              </a:rPr>
              <a:t>write uncorrected errors count</a:t>
            </a:r>
          </a:p>
          <a:p>
            <a:pPr>
              <a:buClr>
                <a:srgbClr val="31B6FD"/>
              </a:buClr>
              <a:buFontTx/>
              <a:buChar char="-"/>
              <a:defRPr/>
            </a:pPr>
            <a:r>
              <a:rPr lang="en-US" altLang="ru-RU" sz="1600" b="1" dirty="0">
                <a:solidFill>
                  <a:schemeClr val="tx1"/>
                </a:solidFill>
                <a:latin typeface="Candara" panose="020E0502030303020204" pitchFamily="34" charset="0"/>
              </a:rPr>
              <a:t>ECC correction algorithm invocations count</a:t>
            </a:r>
          </a:p>
          <a:p>
            <a:pPr>
              <a:buClr>
                <a:srgbClr val="31B6FD"/>
              </a:buClr>
              <a:buFontTx/>
              <a:buChar char="-"/>
              <a:defRPr/>
            </a:pPr>
            <a:r>
              <a:rPr lang="en-US" altLang="ru-RU" sz="1600" b="1" dirty="0">
                <a:solidFill>
                  <a:schemeClr val="tx1"/>
                </a:solidFill>
                <a:latin typeface="Candara" panose="020E0502030303020204" pitchFamily="34" charset="0"/>
              </a:rPr>
              <a:t>Overall health status</a:t>
            </a:r>
          </a:p>
          <a:p>
            <a:pPr marL="0" indent="0">
              <a:buClr>
                <a:srgbClr val="31B6FD"/>
              </a:buClr>
              <a:buNone/>
              <a:defRPr/>
            </a:pPr>
            <a:endParaRPr lang="en-US" altLang="ru-RU" sz="1600" b="1" dirty="0">
              <a:solidFill>
                <a:schemeClr val="tx1"/>
              </a:solidFill>
              <a:latin typeface="Candara" panose="020E0502030303020204" pitchFamily="34" charset="0"/>
            </a:endParaRPr>
          </a:p>
          <a:p>
            <a:pPr lvl="0">
              <a:buClr>
                <a:srgbClr val="31B6FD"/>
              </a:buClr>
              <a:defRPr/>
            </a:pPr>
            <a:r>
              <a:rPr lang="en-US" altLang="ru-RU" sz="1600" b="1" dirty="0">
                <a:solidFill>
                  <a:schemeClr val="tx1"/>
                </a:solidFill>
                <a:latin typeface="Candara" panose="020E0502030303020204" pitchFamily="34" charset="0"/>
              </a:rPr>
              <a:t>ZFS provides information about pool and devices:</a:t>
            </a:r>
          </a:p>
          <a:p>
            <a:pPr lvl="0">
              <a:buClr>
                <a:srgbClr val="31B6FD"/>
              </a:buClr>
              <a:buFontTx/>
              <a:buChar char="-"/>
              <a:defRPr/>
            </a:pPr>
            <a:r>
              <a:rPr lang="en-US" altLang="ru-RU" sz="1600" b="1" dirty="0">
                <a:solidFill>
                  <a:schemeClr val="tx1"/>
                </a:solidFill>
                <a:latin typeface="Candara" panose="020E0502030303020204" pitchFamily="34" charset="0"/>
              </a:rPr>
              <a:t>“State” </a:t>
            </a:r>
            <a:r>
              <a:rPr lang="en-US" sz="1600" b="1" dirty="0">
                <a:solidFill>
                  <a:schemeClr val="tx1"/>
                </a:solidFill>
                <a:latin typeface="Candara" panose="020E0502030303020204" pitchFamily="34" charset="0"/>
              </a:rPr>
              <a:t>Indicates the current health of the pool.</a:t>
            </a:r>
          </a:p>
          <a:p>
            <a:pPr lvl="0">
              <a:buClr>
                <a:srgbClr val="31B6FD"/>
              </a:buClr>
              <a:buFontTx/>
              <a:buChar char="-"/>
              <a:defRPr/>
            </a:pPr>
            <a:r>
              <a:rPr lang="en-US" altLang="ru-RU" sz="1600" b="1" dirty="0">
                <a:solidFill>
                  <a:schemeClr val="tx1"/>
                </a:solidFill>
                <a:latin typeface="Candara" panose="020E0502030303020204" pitchFamily="34" charset="0"/>
              </a:rPr>
              <a:t>“Status” </a:t>
            </a:r>
            <a:r>
              <a:rPr lang="en-US" sz="1600" b="1" dirty="0">
                <a:solidFill>
                  <a:schemeClr val="tx1"/>
                </a:solidFill>
                <a:latin typeface="Candara" panose="020E0502030303020204" pitchFamily="34" charset="0"/>
              </a:rPr>
              <a:t>Describes what is wrong with the pool. </a:t>
            </a:r>
          </a:p>
          <a:p>
            <a:pPr lvl="0">
              <a:buClr>
                <a:srgbClr val="31B6FD"/>
              </a:buClr>
              <a:buFontTx/>
              <a:buChar char="-"/>
              <a:defRPr/>
            </a:pPr>
            <a:r>
              <a:rPr lang="en-US" altLang="ru-RU" sz="1600" b="1" dirty="0">
                <a:solidFill>
                  <a:schemeClr val="tx1"/>
                </a:solidFill>
                <a:latin typeface="Candara" panose="020E0502030303020204" pitchFamily="34" charset="0"/>
              </a:rPr>
              <a:t>“Scrub” </a:t>
            </a:r>
            <a:r>
              <a:rPr lang="en-US" sz="1600" b="1" dirty="0">
                <a:solidFill>
                  <a:schemeClr val="tx1"/>
                </a:solidFill>
                <a:latin typeface="Candara" panose="020E0502030303020204" pitchFamily="34" charset="0"/>
              </a:rPr>
              <a:t>Identifies the current status of a scrub operation</a:t>
            </a:r>
          </a:p>
          <a:p>
            <a:pPr lvl="0">
              <a:buClr>
                <a:srgbClr val="31B6FD"/>
              </a:buClr>
              <a:buFontTx/>
              <a:buChar char="-"/>
              <a:defRPr/>
            </a:pPr>
            <a:r>
              <a:rPr lang="en-US" sz="1600" b="1" dirty="0">
                <a:solidFill>
                  <a:schemeClr val="tx1"/>
                </a:solidFill>
                <a:latin typeface="Candara" panose="020E0502030303020204" pitchFamily="34" charset="0"/>
              </a:rPr>
              <a:t>“Errors” Identifies known data errors or the absence of them.</a:t>
            </a:r>
          </a:p>
          <a:p>
            <a:pPr lvl="0">
              <a:buClr>
                <a:srgbClr val="31B6FD"/>
              </a:buClr>
              <a:buFontTx/>
              <a:buChar char="-"/>
              <a:defRPr/>
            </a:pPr>
            <a:endParaRPr lang="en-US" sz="1600" b="1" dirty="0">
              <a:solidFill>
                <a:srgbClr val="FFC000"/>
              </a:solidFill>
              <a:latin typeface="Candara" panose="020E0502030303020204" pitchFamily="34" charset="0"/>
            </a:endParaRPr>
          </a:p>
          <a:p>
            <a:pPr marL="0" lvl="0" indent="0" algn="ctr">
              <a:buClr>
                <a:srgbClr val="31B6FD"/>
              </a:buClr>
              <a:buNone/>
              <a:defRPr/>
            </a:pPr>
            <a:r>
              <a:rPr lang="en-US" altLang="ru-RU" sz="1600" b="1" dirty="0">
                <a:solidFill>
                  <a:srgbClr val="FFC000"/>
                </a:solidFill>
                <a:latin typeface="Candara" panose="020E0502030303020204" pitchFamily="34" charset="0"/>
              </a:rPr>
              <a:t>We can use both of that information to find faulting PDs and replace them in advance.</a:t>
            </a:r>
          </a:p>
          <a:p>
            <a:pPr lvl="0">
              <a:buClr>
                <a:srgbClr val="31B6FD"/>
              </a:buClr>
              <a:buFontTx/>
              <a:buChar char="-"/>
              <a:defRPr/>
            </a:pPr>
            <a:endParaRPr lang="en-US" altLang="ru-RU" sz="1600" dirty="0">
              <a:solidFill>
                <a:srgbClr val="FFC000"/>
              </a:solidFill>
              <a:latin typeface="Candara" panose="020E0502030303020204" pitchFamily="34" charset="0"/>
            </a:endParaRPr>
          </a:p>
          <a:p>
            <a:pPr marL="0" indent="0">
              <a:buClr>
                <a:srgbClr val="31B6FD"/>
              </a:buClr>
              <a:buNone/>
              <a:defRPr/>
            </a:pPr>
            <a:endParaRPr lang="en-US" altLang="ru-RU" sz="1000" dirty="0">
              <a:solidFill>
                <a:schemeClr val="tx1"/>
              </a:solidFill>
              <a:latin typeface="Candara" panose="020E0502030303020204" pitchFamily="34" charset="0"/>
            </a:endParaRPr>
          </a:p>
          <a:p>
            <a:pPr>
              <a:buClr>
                <a:srgbClr val="31B6FD"/>
              </a:buClr>
              <a:buFontTx/>
              <a:buChar char="-"/>
              <a:defRPr/>
            </a:pPr>
            <a:endParaRPr lang="en-US" altLang="ru-RU" sz="1000" dirty="0">
              <a:solidFill>
                <a:schemeClr val="tx1"/>
              </a:solidFill>
              <a:latin typeface="Candara" panose="020E0502030303020204" pitchFamily="34" charset="0"/>
            </a:endParaRPr>
          </a:p>
          <a:p>
            <a:pPr lvl="0">
              <a:buClr>
                <a:srgbClr val="31B6FD"/>
              </a:buClr>
              <a:buFontTx/>
              <a:buChar char="-"/>
              <a:defRPr/>
            </a:pPr>
            <a:endParaRPr lang="en-US" altLang="ru-RU" sz="1600" dirty="0">
              <a:solidFill>
                <a:schemeClr val="tx1"/>
              </a:solidFill>
              <a:latin typeface="Candara"/>
            </a:endParaRPr>
          </a:p>
          <a:p>
            <a:pPr lvl="0">
              <a:buClr>
                <a:srgbClr val="31B6FD"/>
              </a:buClr>
              <a:buFontTx/>
              <a:buChar char="-"/>
              <a:defRPr/>
            </a:pPr>
            <a:endParaRPr lang="en-US" altLang="ru-RU" sz="1600" dirty="0">
              <a:solidFill>
                <a:schemeClr val="tx1"/>
              </a:solidFill>
              <a:latin typeface="Candara"/>
            </a:endParaRPr>
          </a:p>
          <a:p>
            <a:pPr lvl="0">
              <a:buClr>
                <a:srgbClr val="31B6FD"/>
              </a:buClr>
              <a:defRPr/>
            </a:pPr>
            <a:endParaRPr lang="en-US" altLang="ru-RU" sz="1800" b="1" dirty="0">
              <a:solidFill>
                <a:schemeClr val="tx1"/>
              </a:solidFill>
              <a:latin typeface="Candara"/>
            </a:endParaRPr>
          </a:p>
          <a:p>
            <a:pPr marL="0" lvl="0" indent="0" algn="ctr">
              <a:buClr>
                <a:srgbClr val="31B6FD"/>
              </a:buClr>
              <a:buNone/>
              <a:defRPr/>
            </a:pPr>
            <a:endParaRPr lang="en-US" altLang="ru-RU" sz="18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18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p:txBody>
      </p:sp>
      <p:pic>
        <p:nvPicPr>
          <p:cNvPr id="3" name="Рисунок 2"/>
          <p:cNvPicPr>
            <a:picLocks noChangeAspect="1"/>
          </p:cNvPicPr>
          <p:nvPr/>
        </p:nvPicPr>
        <p:blipFill>
          <a:blip r:embed="rId2"/>
          <a:stretch>
            <a:fillRect/>
          </a:stretch>
        </p:blipFill>
        <p:spPr>
          <a:xfrm>
            <a:off x="4530651" y="1772816"/>
            <a:ext cx="4149816" cy="2376264"/>
          </a:xfrm>
          <a:prstGeom prst="rect">
            <a:avLst/>
          </a:prstGeom>
        </p:spPr>
      </p:pic>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22</a:t>
            </a:fld>
            <a:endParaRPr lang="ru-RU"/>
          </a:p>
        </p:txBody>
      </p:sp>
    </p:spTree>
    <p:extLst>
      <p:ext uri="{BB962C8B-B14F-4D97-AF65-F5344CB8AC3E}">
        <p14:creationId xmlns:p14="http://schemas.microsoft.com/office/powerpoint/2010/main" val="2698762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88640"/>
            <a:ext cx="7596336" cy="523220"/>
          </a:xfrm>
          <a:prstGeom prst="rect">
            <a:avLst/>
          </a:prstGeom>
          <a:noFill/>
        </p:spPr>
        <p:txBody>
          <a:bodyPr wrap="square" rtlCol="0">
            <a:spAutoFit/>
          </a:bodyPr>
          <a:lstStyle/>
          <a:p>
            <a:pPr algn="ct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RAID6 -&gt; ZFS RAIDZ2</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6" name="Объект 1"/>
          <p:cNvSpPr txBox="1">
            <a:spLocks/>
          </p:cNvSpPr>
          <p:nvPr/>
        </p:nvSpPr>
        <p:spPr bwMode="auto">
          <a:xfrm>
            <a:off x="179512" y="1124744"/>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buClr>
                <a:srgbClr val="31B6FD"/>
              </a:buClr>
              <a:defRPr/>
            </a:pPr>
            <a:r>
              <a:rPr lang="en-US" altLang="ru-RU" sz="1600" b="1" dirty="0">
                <a:solidFill>
                  <a:schemeClr val="tx1"/>
                </a:solidFill>
                <a:latin typeface="Candara"/>
              </a:rPr>
              <a:t>Rebuild process (</a:t>
            </a:r>
            <a:r>
              <a:rPr lang="en-US" altLang="ru-RU" sz="1600" b="1" dirty="0" err="1">
                <a:solidFill>
                  <a:schemeClr val="tx1"/>
                </a:solidFill>
                <a:latin typeface="Candara"/>
              </a:rPr>
              <a:t>resilvering</a:t>
            </a:r>
            <a:r>
              <a:rPr lang="en-US" altLang="ru-RU" sz="1600" b="1" dirty="0">
                <a:solidFill>
                  <a:schemeClr val="tx1"/>
                </a:solidFill>
                <a:latin typeface="Candara"/>
              </a:rPr>
              <a:t>) for 1 or 2 HDD’s in ZFS and is almost the same as for RAID6:</a:t>
            </a:r>
          </a:p>
          <a:p>
            <a:pPr lvl="0">
              <a:buClr>
                <a:srgbClr val="31B6FD"/>
              </a:buClr>
              <a:defRPr/>
            </a:pPr>
            <a:endParaRPr lang="en-US" altLang="ru-RU" sz="1800" b="1" dirty="0">
              <a:solidFill>
                <a:schemeClr val="tx1"/>
              </a:solidFill>
              <a:latin typeface="Candara"/>
            </a:endParaRPr>
          </a:p>
          <a:p>
            <a:pPr lvl="0">
              <a:buClr>
                <a:srgbClr val="31B6FD"/>
              </a:buClr>
              <a:defRPr/>
            </a:pPr>
            <a:endParaRPr lang="en-US" altLang="ru-RU" sz="1800" b="1" dirty="0">
              <a:solidFill>
                <a:schemeClr val="tx1"/>
              </a:solidFill>
              <a:latin typeface="Candara"/>
            </a:endParaRPr>
          </a:p>
          <a:p>
            <a:pPr lvl="0">
              <a:buClr>
                <a:srgbClr val="31B6FD"/>
              </a:buClr>
              <a:defRPr/>
            </a:pPr>
            <a:endParaRPr lang="en-US" altLang="ru-RU" sz="1800" b="1" dirty="0">
              <a:solidFill>
                <a:schemeClr val="tx1"/>
              </a:solidFill>
              <a:latin typeface="Candara"/>
            </a:endParaRPr>
          </a:p>
          <a:p>
            <a:pPr lvl="0">
              <a:buClr>
                <a:srgbClr val="31B6FD"/>
              </a:buClr>
              <a:defRPr/>
            </a:pPr>
            <a:endParaRPr lang="en-US" altLang="ru-RU" sz="1800" b="1" dirty="0">
              <a:solidFill>
                <a:schemeClr val="tx1"/>
              </a:solidFill>
              <a:latin typeface="Candara"/>
            </a:endParaRPr>
          </a:p>
          <a:p>
            <a:pPr marL="0" lvl="0" indent="0">
              <a:buClr>
                <a:srgbClr val="31B6FD"/>
              </a:buClr>
              <a:buNone/>
              <a:defRPr/>
            </a:pPr>
            <a:endParaRPr lang="en-US" altLang="ru-RU" sz="1800" dirty="0">
              <a:solidFill>
                <a:schemeClr val="tx1"/>
              </a:solidFill>
              <a:latin typeface="Candara"/>
            </a:endParaRPr>
          </a:p>
          <a:p>
            <a:pPr lvl="0">
              <a:buClr>
                <a:srgbClr val="31B6FD"/>
              </a:buClr>
              <a:defRPr/>
            </a:pPr>
            <a:r>
              <a:rPr lang="en-US" altLang="ru-RU" sz="1600" b="1" dirty="0">
                <a:solidFill>
                  <a:schemeClr val="tx1"/>
                </a:solidFill>
                <a:latin typeface="Candara"/>
              </a:rPr>
              <a:t>In our configuration we scheduled every week pool-scrub to check data consistency. </a:t>
            </a:r>
            <a:r>
              <a:rPr lang="en-US" altLang="ru-RU" sz="1600" b="1" dirty="0" err="1">
                <a:solidFill>
                  <a:schemeClr val="tx1"/>
                </a:solidFill>
                <a:latin typeface="Candara"/>
              </a:rPr>
              <a:t>Resilvering</a:t>
            </a:r>
            <a:r>
              <a:rPr lang="en-US" altLang="ru-RU" sz="1600" b="1" dirty="0">
                <a:solidFill>
                  <a:schemeClr val="tx1"/>
                </a:solidFill>
                <a:latin typeface="Candara"/>
              </a:rPr>
              <a:t> operation also takes about 1 week for 6TB/8TB </a:t>
            </a:r>
            <a:r>
              <a:rPr lang="en-US" altLang="ru-RU" sz="1600" b="1" dirty="0" err="1">
                <a:solidFill>
                  <a:schemeClr val="tx1"/>
                </a:solidFill>
                <a:latin typeface="Candara"/>
              </a:rPr>
              <a:t>hdd’s</a:t>
            </a:r>
            <a:r>
              <a:rPr lang="en-US" altLang="ru-RU" sz="1600" b="1" dirty="0">
                <a:solidFill>
                  <a:schemeClr val="tx1"/>
                </a:solidFill>
                <a:latin typeface="Candara"/>
              </a:rPr>
              <a:t>. If ZFS automatically marks another one HDD as fault, while </a:t>
            </a:r>
            <a:r>
              <a:rPr lang="en-US" altLang="ru-RU" sz="1600" b="1" dirty="0" err="1">
                <a:solidFill>
                  <a:schemeClr val="tx1"/>
                </a:solidFill>
                <a:latin typeface="Candara"/>
              </a:rPr>
              <a:t>resilvering</a:t>
            </a:r>
            <a:r>
              <a:rPr lang="en-US" altLang="ru-RU" sz="1600" b="1" dirty="0">
                <a:solidFill>
                  <a:schemeClr val="tx1"/>
                </a:solidFill>
                <a:latin typeface="Candara"/>
              </a:rPr>
              <a:t> is incomplete, it will be looks like:</a:t>
            </a:r>
          </a:p>
          <a:p>
            <a:pPr lvl="0">
              <a:buClr>
                <a:srgbClr val="31B6FD"/>
              </a:buClr>
              <a:defRPr/>
            </a:pPr>
            <a:endParaRPr lang="en-US" altLang="ru-RU" sz="1600" b="1" dirty="0">
              <a:solidFill>
                <a:schemeClr val="tx1"/>
              </a:solidFill>
              <a:latin typeface="Candara"/>
            </a:endParaRPr>
          </a:p>
          <a:p>
            <a:pPr lvl="0">
              <a:buClr>
                <a:srgbClr val="31B6FD"/>
              </a:buClr>
              <a:defRPr/>
            </a:pPr>
            <a:endParaRPr lang="en-US" altLang="ru-RU" sz="1600" b="1"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1800" b="1" dirty="0">
              <a:solidFill>
                <a:schemeClr val="tx1"/>
              </a:solidFill>
              <a:latin typeface="Candara"/>
            </a:endParaRPr>
          </a:p>
          <a:p>
            <a:pPr lvl="0">
              <a:buClr>
                <a:srgbClr val="31B6FD"/>
              </a:buClr>
              <a:defRPr/>
            </a:pPr>
            <a:r>
              <a:rPr lang="en-US" altLang="ru-RU" sz="1600" b="1" dirty="0">
                <a:solidFill>
                  <a:schemeClr val="tx1"/>
                </a:solidFill>
                <a:latin typeface="Candara"/>
              </a:rPr>
              <a:t>Faulted </a:t>
            </a:r>
            <a:r>
              <a:rPr lang="en-US" altLang="ru-RU" sz="1600" b="1" dirty="0" err="1">
                <a:solidFill>
                  <a:schemeClr val="tx1"/>
                </a:solidFill>
                <a:latin typeface="Candara"/>
              </a:rPr>
              <a:t>hdd</a:t>
            </a:r>
            <a:r>
              <a:rPr lang="en-US" altLang="ru-RU" sz="1600" b="1" dirty="0">
                <a:solidFill>
                  <a:schemeClr val="tx1"/>
                </a:solidFill>
                <a:latin typeface="Candara"/>
              </a:rPr>
              <a:t> is usually still present in pool, but in r/o state, so and we can successfully finish previous operation before to start another one, and finally lose only several files instead of tens of TB data.</a:t>
            </a:r>
          </a:p>
          <a:p>
            <a:pPr lvl="0">
              <a:buClr>
                <a:srgbClr val="31B6FD"/>
              </a:buClr>
              <a:defRPr/>
            </a:pPr>
            <a:endParaRPr lang="en-US" altLang="ru-RU" sz="1800" dirty="0">
              <a:solidFill>
                <a:schemeClr val="tx1"/>
              </a:solidFill>
              <a:latin typeface="Candara"/>
            </a:endParaRPr>
          </a:p>
          <a:p>
            <a:pPr lvl="0">
              <a:buClr>
                <a:srgbClr val="31B6FD"/>
              </a:buClr>
              <a:defRPr/>
            </a:pPr>
            <a:endParaRPr lang="en-US" altLang="ru-RU" sz="1800" dirty="0">
              <a:solidFill>
                <a:schemeClr val="tx1"/>
              </a:solidFill>
              <a:latin typeface="Candara"/>
            </a:endParaRPr>
          </a:p>
          <a:p>
            <a:pPr lvl="0">
              <a:buClr>
                <a:srgbClr val="31B6FD"/>
              </a:buClr>
              <a:defRPr/>
            </a:pPr>
            <a:endParaRPr lang="en-US" altLang="ru-RU" sz="1800" dirty="0">
              <a:solidFill>
                <a:schemeClr val="tx1"/>
              </a:solidFill>
              <a:latin typeface="Candara"/>
            </a:endParaRPr>
          </a:p>
          <a:p>
            <a:pPr lvl="0">
              <a:buClr>
                <a:srgbClr val="31B6FD"/>
              </a:buClr>
              <a:defRPr/>
            </a:pPr>
            <a:endParaRPr lang="en-US" altLang="ru-RU" sz="1800" dirty="0">
              <a:solidFill>
                <a:schemeClr val="tx1"/>
              </a:solidFill>
              <a:latin typeface="Candara"/>
            </a:endParaRPr>
          </a:p>
          <a:p>
            <a:pPr lvl="0">
              <a:buClr>
                <a:srgbClr val="31B6FD"/>
              </a:buClr>
              <a:defRPr/>
            </a:pPr>
            <a:endParaRPr lang="en-US" altLang="ru-RU" sz="1800" dirty="0">
              <a:solidFill>
                <a:schemeClr val="tx1"/>
              </a:solidFill>
              <a:latin typeface="Candara"/>
            </a:endParaRPr>
          </a:p>
          <a:p>
            <a:pPr lvl="0">
              <a:buClr>
                <a:srgbClr val="31B6FD"/>
              </a:buClr>
              <a:defRPr/>
            </a:pPr>
            <a:endParaRPr lang="en-US" altLang="ru-RU" sz="2000" b="1" dirty="0">
              <a:solidFill>
                <a:schemeClr val="tx1"/>
              </a:solidFill>
              <a:latin typeface="Candara"/>
            </a:endParaRPr>
          </a:p>
          <a:p>
            <a:pPr lvl="0">
              <a:buClr>
                <a:srgbClr val="31B6FD"/>
              </a:buClr>
              <a:defRPr/>
            </a:pPr>
            <a:endParaRPr lang="en-US" altLang="ru-RU" sz="2000" b="1" dirty="0">
              <a:solidFill>
                <a:schemeClr val="tx1"/>
              </a:solidFill>
              <a:latin typeface="Candara"/>
            </a:endParaRPr>
          </a:p>
        </p:txBody>
      </p:sp>
      <p:grpSp>
        <p:nvGrpSpPr>
          <p:cNvPr id="20" name="Группа 19"/>
          <p:cNvGrpSpPr/>
          <p:nvPr/>
        </p:nvGrpSpPr>
        <p:grpSpPr>
          <a:xfrm>
            <a:off x="539552" y="1684046"/>
            <a:ext cx="7303762" cy="1019176"/>
            <a:chOff x="635027" y="2655471"/>
            <a:chExt cx="7303762" cy="1019176"/>
          </a:xfrm>
        </p:grpSpPr>
        <p:pic>
          <p:nvPicPr>
            <p:cNvPr id="5" name="Рисунок 4"/>
            <p:cNvPicPr>
              <a:picLocks noChangeAspect="1"/>
            </p:cNvPicPr>
            <p:nvPr/>
          </p:nvPicPr>
          <p:blipFill>
            <a:blip r:embed="rId2"/>
            <a:stretch>
              <a:fillRect/>
            </a:stretch>
          </p:blipFill>
          <p:spPr>
            <a:xfrm>
              <a:off x="4651029" y="2664997"/>
              <a:ext cx="1304925" cy="1009650"/>
            </a:xfrm>
            <a:prstGeom prst="rect">
              <a:avLst/>
            </a:prstGeom>
          </p:spPr>
        </p:pic>
        <p:sp>
          <p:nvSpPr>
            <p:cNvPr id="7" name="Стрелка вправо 6"/>
            <p:cNvSpPr/>
            <p:nvPr/>
          </p:nvSpPr>
          <p:spPr>
            <a:xfrm>
              <a:off x="2123728" y="3140968"/>
              <a:ext cx="360040"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635027" y="2655471"/>
              <a:ext cx="1304925" cy="1019175"/>
            </a:xfrm>
            <a:prstGeom prst="rect">
              <a:avLst/>
            </a:prstGeom>
          </p:spPr>
        </p:pic>
        <p:pic>
          <p:nvPicPr>
            <p:cNvPr id="9" name="Рисунок 8"/>
            <p:cNvPicPr>
              <a:picLocks noChangeAspect="1"/>
            </p:cNvPicPr>
            <p:nvPr/>
          </p:nvPicPr>
          <p:blipFill>
            <a:blip r:embed="rId4"/>
            <a:stretch>
              <a:fillRect/>
            </a:stretch>
          </p:blipFill>
          <p:spPr>
            <a:xfrm>
              <a:off x="2691011" y="2655472"/>
              <a:ext cx="1295400" cy="1019175"/>
            </a:xfrm>
            <a:prstGeom prst="rect">
              <a:avLst/>
            </a:prstGeom>
          </p:spPr>
        </p:pic>
        <p:sp>
          <p:nvSpPr>
            <p:cNvPr id="10" name="Стрелка вправо 9"/>
            <p:cNvSpPr/>
            <p:nvPr/>
          </p:nvSpPr>
          <p:spPr>
            <a:xfrm>
              <a:off x="4138700" y="3136922"/>
              <a:ext cx="360040"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5"/>
            <a:stretch>
              <a:fillRect/>
            </a:stretch>
          </p:blipFill>
          <p:spPr>
            <a:xfrm>
              <a:off x="6624339" y="2655472"/>
              <a:ext cx="1314450" cy="1019175"/>
            </a:xfrm>
            <a:prstGeom prst="rect">
              <a:avLst/>
            </a:prstGeom>
          </p:spPr>
        </p:pic>
        <p:sp>
          <p:nvSpPr>
            <p:cNvPr id="12" name="Стрелка вправо 11"/>
            <p:cNvSpPr/>
            <p:nvPr/>
          </p:nvSpPr>
          <p:spPr>
            <a:xfrm>
              <a:off x="6108243" y="3136922"/>
              <a:ext cx="360040"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 name="Группа 12"/>
          <p:cNvGrpSpPr/>
          <p:nvPr/>
        </p:nvGrpSpPr>
        <p:grpSpPr>
          <a:xfrm>
            <a:off x="539552" y="4005064"/>
            <a:ext cx="7268808" cy="1073005"/>
            <a:chOff x="632038" y="3556677"/>
            <a:chExt cx="7268808" cy="1073005"/>
          </a:xfrm>
        </p:grpSpPr>
        <p:pic>
          <p:nvPicPr>
            <p:cNvPr id="14" name="Рисунок 13"/>
            <p:cNvPicPr>
              <a:picLocks noChangeAspect="1"/>
            </p:cNvPicPr>
            <p:nvPr/>
          </p:nvPicPr>
          <p:blipFill>
            <a:blip r:embed="rId5"/>
            <a:stretch>
              <a:fillRect/>
            </a:stretch>
          </p:blipFill>
          <p:spPr>
            <a:xfrm>
              <a:off x="632038" y="3556677"/>
              <a:ext cx="1314450" cy="1019175"/>
            </a:xfrm>
            <a:prstGeom prst="rect">
              <a:avLst/>
            </a:prstGeom>
          </p:spPr>
        </p:pic>
        <p:sp>
          <p:nvSpPr>
            <p:cNvPr id="15" name="Стрелка вправо 14"/>
            <p:cNvSpPr/>
            <p:nvPr/>
          </p:nvSpPr>
          <p:spPr>
            <a:xfrm>
              <a:off x="2091420" y="4019321"/>
              <a:ext cx="360040"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6"/>
            <a:stretch>
              <a:fillRect/>
            </a:stretch>
          </p:blipFill>
          <p:spPr>
            <a:xfrm>
              <a:off x="2667213" y="3591267"/>
              <a:ext cx="1314450" cy="1009650"/>
            </a:xfrm>
            <a:prstGeom prst="rect">
              <a:avLst/>
            </a:prstGeom>
          </p:spPr>
        </p:pic>
        <p:sp>
          <p:nvSpPr>
            <p:cNvPr id="17" name="Стрелка вправо 16"/>
            <p:cNvSpPr/>
            <p:nvPr/>
          </p:nvSpPr>
          <p:spPr>
            <a:xfrm>
              <a:off x="4126595" y="3994257"/>
              <a:ext cx="360040"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7"/>
            <a:stretch>
              <a:fillRect/>
            </a:stretch>
          </p:blipFill>
          <p:spPr>
            <a:xfrm>
              <a:off x="4631567" y="3591267"/>
              <a:ext cx="1314450" cy="1009650"/>
            </a:xfrm>
            <a:prstGeom prst="rect">
              <a:avLst/>
            </a:prstGeom>
          </p:spPr>
        </p:pic>
        <p:sp>
          <p:nvSpPr>
            <p:cNvPr id="31" name="Стрелка вправо 30"/>
            <p:cNvSpPr/>
            <p:nvPr/>
          </p:nvSpPr>
          <p:spPr>
            <a:xfrm>
              <a:off x="6090949" y="3994257"/>
              <a:ext cx="360040"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8"/>
            <a:stretch>
              <a:fillRect/>
            </a:stretch>
          </p:blipFill>
          <p:spPr>
            <a:xfrm>
              <a:off x="6595921" y="3610507"/>
              <a:ext cx="1304925" cy="1019175"/>
            </a:xfrm>
            <a:prstGeom prst="rect">
              <a:avLst/>
            </a:prstGeom>
          </p:spPr>
        </p:pic>
      </p:grpSp>
      <p:sp>
        <p:nvSpPr>
          <p:cNvPr id="18" name="Нижний колонтитул 17"/>
          <p:cNvSpPr>
            <a:spLocks noGrp="1"/>
          </p:cNvSpPr>
          <p:nvPr>
            <p:ph type="ftr" sz="quarter" idx="11"/>
          </p:nvPr>
        </p:nvSpPr>
        <p:spPr/>
        <p:txBody>
          <a:bodyPr/>
          <a:lstStyle/>
          <a:p>
            <a:r>
              <a:rPr lang="en-GB" smtClean="0"/>
              <a:t>T.Strizh, CMS Tier1 at JINR, GRID2018</a:t>
            </a:r>
            <a:endParaRPr lang="ru-RU"/>
          </a:p>
        </p:txBody>
      </p:sp>
      <p:sp>
        <p:nvSpPr>
          <p:cNvPr id="19" name="Номер слайда 18"/>
          <p:cNvSpPr>
            <a:spLocks noGrp="1"/>
          </p:cNvSpPr>
          <p:nvPr>
            <p:ph type="sldNum" sz="quarter" idx="12"/>
          </p:nvPr>
        </p:nvSpPr>
        <p:spPr/>
        <p:txBody>
          <a:bodyPr/>
          <a:lstStyle/>
          <a:p>
            <a:fld id="{2600CD22-F241-4319-8634-3C30517418F0}" type="slidenum">
              <a:rPr lang="ru-RU" smtClean="0"/>
              <a:t>23</a:t>
            </a:fld>
            <a:endParaRPr lang="ru-RU"/>
          </a:p>
        </p:txBody>
      </p:sp>
    </p:spTree>
    <p:extLst>
      <p:ext uri="{BB962C8B-B14F-4D97-AF65-F5344CB8AC3E}">
        <p14:creationId xmlns:p14="http://schemas.microsoft.com/office/powerpoint/2010/main" val="188840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93514" y="1052513"/>
            <a:ext cx="3588198"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864529" y="1052513"/>
            <a:ext cx="3596417"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bwMode="auto">
          <a:xfrm>
            <a:off x="690602" y="3860800"/>
            <a:ext cx="3594022" cy="2692400"/>
          </a:xfrm>
          <a:prstGeom prst="rect">
            <a:avLst/>
          </a:prstGeom>
          <a:ln>
            <a:solidFill>
              <a:srgbClr val="009246"/>
            </a:solidFill>
            <a:tailEnd type="non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Grp="1" noChangeAspect="1" noChangeArrowheads="1"/>
          </p:cNvPicPr>
          <p:nvPr>
            <p:ph sz="half" idx="14"/>
          </p:nvPr>
        </p:nvPicPr>
        <p:blipFill>
          <a:blip r:embed="rId5" cstate="print">
            <a:extLst>
              <a:ext uri="{28A0092B-C50C-407E-A947-70E740481C1C}">
                <a14:useLocalDpi xmlns:a14="http://schemas.microsoft.com/office/drawing/2010/main" val="0"/>
              </a:ext>
            </a:extLst>
          </a:blip>
          <a:stretch>
            <a:fillRect/>
          </a:stretch>
        </p:blipFill>
        <p:spPr bwMode="auto">
          <a:xfrm>
            <a:off x="4865727" y="3860800"/>
            <a:ext cx="3594022"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Соединитель: уступ 3">
            <a:extLst>
              <a:ext uri="{FF2B5EF4-FFF2-40B4-BE49-F238E27FC236}">
                <a16:creationId xmlns:a16="http://schemas.microsoft.com/office/drawing/2014/main" xmlns="" id="{1B556F9A-86DE-4DEC-900E-AB85441F732A}"/>
              </a:ext>
            </a:extLst>
          </p:cNvPr>
          <p:cNvCxnSpPr/>
          <p:nvPr/>
        </p:nvCxnSpPr>
        <p:spPr>
          <a:xfrm>
            <a:off x="1835696" y="2924944"/>
            <a:ext cx="2664296" cy="432048"/>
          </a:xfrm>
          <a:prstGeom prst="bentConnector3">
            <a:avLst>
              <a:gd name="adj1" fmla="val 188"/>
            </a:avLst>
          </a:prstGeom>
          <a:ln>
            <a:solidFill>
              <a:srgbClr val="009246"/>
            </a:solidFill>
            <a:tailEnd type="none"/>
          </a:ln>
        </p:spPr>
        <p:style>
          <a:lnRef idx="3">
            <a:schemeClr val="accent3"/>
          </a:lnRef>
          <a:fillRef idx="0">
            <a:schemeClr val="accent3"/>
          </a:fillRef>
          <a:effectRef idx="2">
            <a:schemeClr val="accent3"/>
          </a:effectRef>
          <a:fontRef idx="minor">
            <a:schemeClr val="tx1"/>
          </a:fontRef>
        </p:style>
      </p:cxnSp>
      <p:cxnSp>
        <p:nvCxnSpPr>
          <p:cNvPr id="7" name="Соединитель: уступ 6">
            <a:extLst>
              <a:ext uri="{FF2B5EF4-FFF2-40B4-BE49-F238E27FC236}">
                <a16:creationId xmlns:a16="http://schemas.microsoft.com/office/drawing/2014/main" xmlns="" id="{2DB8A434-20CA-479F-BAD1-51729FC4C767}"/>
              </a:ext>
            </a:extLst>
          </p:cNvPr>
          <p:cNvCxnSpPr/>
          <p:nvPr/>
        </p:nvCxnSpPr>
        <p:spPr>
          <a:xfrm rot="10800000" flipV="1">
            <a:off x="4572000" y="2852936"/>
            <a:ext cx="1512168" cy="504056"/>
          </a:xfrm>
          <a:prstGeom prst="bentConnector3">
            <a:avLst>
              <a:gd name="adj1" fmla="val 1288"/>
            </a:avLst>
          </a:prstGeom>
          <a:ln>
            <a:solidFill>
              <a:srgbClr val="009246"/>
            </a:solidFill>
            <a:tailEnd type="none"/>
          </a:ln>
        </p:spPr>
        <p:style>
          <a:lnRef idx="3">
            <a:schemeClr val="accent3"/>
          </a:lnRef>
          <a:fillRef idx="0">
            <a:schemeClr val="accent3"/>
          </a:fillRef>
          <a:effectRef idx="2">
            <a:schemeClr val="accent3"/>
          </a:effectRef>
          <a:fontRef idx="minor">
            <a:schemeClr val="tx1"/>
          </a:fontRef>
        </p:style>
      </p:cxnSp>
      <p:cxnSp>
        <p:nvCxnSpPr>
          <p:cNvPr id="21" name="Соединитель: уступ 20">
            <a:extLst>
              <a:ext uri="{FF2B5EF4-FFF2-40B4-BE49-F238E27FC236}">
                <a16:creationId xmlns:a16="http://schemas.microsoft.com/office/drawing/2014/main" xmlns="" id="{8672A62C-C6DC-4021-9716-C12F7C081334}"/>
              </a:ext>
            </a:extLst>
          </p:cNvPr>
          <p:cNvCxnSpPr>
            <a:cxnSpLocks/>
          </p:cNvCxnSpPr>
          <p:nvPr/>
        </p:nvCxnSpPr>
        <p:spPr>
          <a:xfrm>
            <a:off x="1979712" y="5877272"/>
            <a:ext cx="1728192" cy="288032"/>
          </a:xfrm>
          <a:prstGeom prst="bentConnector3">
            <a:avLst>
              <a:gd name="adj1" fmla="val 4438"/>
            </a:avLst>
          </a:prstGeom>
          <a:ln>
            <a:solidFill>
              <a:srgbClr val="009246"/>
            </a:solidFill>
            <a:tailEnd type="none"/>
          </a:ln>
        </p:spPr>
        <p:style>
          <a:lnRef idx="3">
            <a:schemeClr val="accent3"/>
          </a:lnRef>
          <a:fillRef idx="0">
            <a:schemeClr val="accent3"/>
          </a:fillRef>
          <a:effectRef idx="2">
            <a:schemeClr val="accent3"/>
          </a:effectRef>
          <a:fontRef idx="minor">
            <a:schemeClr val="tx1"/>
          </a:fontRef>
        </p:style>
      </p:cxnSp>
      <p:cxnSp>
        <p:nvCxnSpPr>
          <p:cNvPr id="24" name="Соединитель: уступ 23">
            <a:extLst>
              <a:ext uri="{FF2B5EF4-FFF2-40B4-BE49-F238E27FC236}">
                <a16:creationId xmlns:a16="http://schemas.microsoft.com/office/drawing/2014/main" xmlns="" id="{939C6FCD-977D-43DE-9810-B52C1F4294A7}"/>
              </a:ext>
            </a:extLst>
          </p:cNvPr>
          <p:cNvCxnSpPr>
            <a:cxnSpLocks/>
          </p:cNvCxnSpPr>
          <p:nvPr/>
        </p:nvCxnSpPr>
        <p:spPr>
          <a:xfrm rot="16200000" flipV="1">
            <a:off x="4245042" y="3899977"/>
            <a:ext cx="2304255" cy="1650336"/>
          </a:xfrm>
          <a:prstGeom prst="bentConnector3">
            <a:avLst>
              <a:gd name="adj1" fmla="val 396"/>
            </a:avLst>
          </a:prstGeom>
          <a:ln>
            <a:solidFill>
              <a:srgbClr val="009246"/>
            </a:solidFill>
            <a:tailEnd type="none"/>
          </a:ln>
        </p:spPr>
        <p:style>
          <a:lnRef idx="3">
            <a:schemeClr val="accent3"/>
          </a:lnRef>
          <a:fillRef idx="0">
            <a:schemeClr val="accent3"/>
          </a:fillRef>
          <a:effectRef idx="2">
            <a:schemeClr val="accent3"/>
          </a:effectRef>
          <a:fontRef idx="minor">
            <a:schemeClr val="tx1"/>
          </a:fontRef>
        </p:style>
      </p:cxnSp>
      <p:cxnSp>
        <p:nvCxnSpPr>
          <p:cNvPr id="29" name="Прямая со стрелкой 28">
            <a:extLst>
              <a:ext uri="{FF2B5EF4-FFF2-40B4-BE49-F238E27FC236}">
                <a16:creationId xmlns:a16="http://schemas.microsoft.com/office/drawing/2014/main" xmlns="" id="{B72965E6-25D9-47D6-AE92-A0F426309390}"/>
              </a:ext>
            </a:extLst>
          </p:cNvPr>
          <p:cNvCxnSpPr>
            <a:cxnSpLocks/>
          </p:cNvCxnSpPr>
          <p:nvPr/>
        </p:nvCxnSpPr>
        <p:spPr>
          <a:xfrm flipV="1">
            <a:off x="3707904" y="3573016"/>
            <a:ext cx="792088" cy="2592288"/>
          </a:xfrm>
          <a:prstGeom prst="straightConnector1">
            <a:avLst/>
          </a:prstGeom>
          <a:ln>
            <a:solidFill>
              <a:srgbClr val="009246"/>
            </a:solidFill>
            <a:tailEnd type="none"/>
          </a:ln>
        </p:spPr>
        <p:style>
          <a:lnRef idx="3">
            <a:schemeClr val="accent3"/>
          </a:lnRef>
          <a:fillRef idx="0">
            <a:schemeClr val="accent3"/>
          </a:fillRef>
          <a:effectRef idx="2">
            <a:schemeClr val="accent3"/>
          </a:effectRef>
          <a:fontRef idx="minor">
            <a:schemeClr val="tx1"/>
          </a:fontRef>
        </p:style>
      </p:cxnSp>
      <p:sp>
        <p:nvSpPr>
          <p:cNvPr id="31" name="Овал 30">
            <a:extLst>
              <a:ext uri="{FF2B5EF4-FFF2-40B4-BE49-F238E27FC236}">
                <a16:creationId xmlns:a16="http://schemas.microsoft.com/office/drawing/2014/main" xmlns="" id="{4A40FED2-3F4B-4672-9FC8-D50814FE5A0B}"/>
              </a:ext>
            </a:extLst>
          </p:cNvPr>
          <p:cNvSpPr/>
          <p:nvPr/>
        </p:nvSpPr>
        <p:spPr>
          <a:xfrm>
            <a:off x="3635895" y="3113088"/>
            <a:ext cx="1787999" cy="617760"/>
          </a:xfrm>
          <a:prstGeom prst="ellipse">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T1_JINR</a:t>
            </a:r>
            <a:endParaRPr lang="ru-RU" sz="2000" b="1" dirty="0"/>
          </a:p>
        </p:txBody>
      </p:sp>
      <p:sp>
        <p:nvSpPr>
          <p:cNvPr id="39" name="Заголовок 14">
            <a:extLst>
              <a:ext uri="{FF2B5EF4-FFF2-40B4-BE49-F238E27FC236}">
                <a16:creationId xmlns:a16="http://schemas.microsoft.com/office/drawing/2014/main" xmlns="" id="{6B1E532B-0E13-4997-BCCB-03E5DDDD7007}"/>
              </a:ext>
            </a:extLst>
          </p:cNvPr>
          <p:cNvSpPr txBox="1">
            <a:spLocks/>
          </p:cNvSpPr>
          <p:nvPr/>
        </p:nvSpPr>
        <p:spPr>
          <a:xfrm>
            <a:off x="457200" y="304978"/>
            <a:ext cx="8229600" cy="52322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rPr>
              <a:t>From: 2014-01-01  to: 2018-08-01</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3" name="Номер слайда 2"/>
          <p:cNvSpPr>
            <a:spLocks noGrp="1"/>
          </p:cNvSpPr>
          <p:nvPr>
            <p:ph type="sldNum" sz="quarter" idx="12"/>
          </p:nvPr>
        </p:nvSpPr>
        <p:spPr/>
        <p:txBody>
          <a:bodyPr/>
          <a:lstStyle/>
          <a:p>
            <a:fld id="{2600CD22-F241-4319-8634-3C30517418F0}" type="slidenum">
              <a:rPr lang="ru-RU" smtClean="0"/>
              <a:t>24</a:t>
            </a:fld>
            <a:endParaRPr lang="ru-RU"/>
          </a:p>
        </p:txBody>
      </p:sp>
    </p:spTree>
    <p:extLst>
      <p:ext uri="{BB962C8B-B14F-4D97-AF65-F5344CB8AC3E}">
        <p14:creationId xmlns:p14="http://schemas.microsoft.com/office/powerpoint/2010/main" val="1898200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2" y="3932762"/>
            <a:ext cx="4478544" cy="3025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2" y="562642"/>
            <a:ext cx="4593785"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785" y="3933056"/>
            <a:ext cx="4478544" cy="3037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Заголовок 14">
            <a:extLst>
              <a:ext uri="{FF2B5EF4-FFF2-40B4-BE49-F238E27FC236}">
                <a16:creationId xmlns:a16="http://schemas.microsoft.com/office/drawing/2014/main" xmlns="" id="{FCE782FF-1AB5-457A-BD01-9BA27F99473E}"/>
              </a:ext>
            </a:extLst>
          </p:cNvPr>
          <p:cNvSpPr txBox="1">
            <a:spLocks/>
          </p:cNvSpPr>
          <p:nvPr/>
        </p:nvSpPr>
        <p:spPr>
          <a:xfrm>
            <a:off x="457200" y="-90631"/>
            <a:ext cx="8229600" cy="52322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rPr>
              <a:t>From: 2014-01-01  to: 2018-08-01</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pic>
        <p:nvPicPr>
          <p:cNvPr id="2" name="Рисунок 1">
            <a:extLst>
              <a:ext uri="{FF2B5EF4-FFF2-40B4-BE49-F238E27FC236}">
                <a16:creationId xmlns:a16="http://schemas.microsoft.com/office/drawing/2014/main" xmlns="" id="{FA8D97B3-6476-4798-A98F-B8133776DFB5}"/>
              </a:ext>
            </a:extLst>
          </p:cNvPr>
          <p:cNvPicPr>
            <a:picLocks noChangeAspect="1"/>
          </p:cNvPicPr>
          <p:nvPr/>
        </p:nvPicPr>
        <p:blipFill>
          <a:blip r:embed="rId5"/>
          <a:stretch>
            <a:fillRect/>
          </a:stretch>
        </p:blipFill>
        <p:spPr>
          <a:xfrm>
            <a:off x="4608967" y="562642"/>
            <a:ext cx="4386063" cy="3289547"/>
          </a:xfrm>
          <a:prstGeom prst="rect">
            <a:avLst/>
          </a:prstGeom>
        </p:spPr>
      </p:pic>
      <p:sp>
        <p:nvSpPr>
          <p:cNvPr id="3" name="Нижний колонтитул 2"/>
          <p:cNvSpPr>
            <a:spLocks noGrp="1"/>
          </p:cNvSpPr>
          <p:nvPr>
            <p:ph type="ftr" sz="quarter" idx="11"/>
          </p:nvPr>
        </p:nvSpPr>
        <p:spPr/>
        <p:txBody>
          <a:bodyPr/>
          <a:lstStyle/>
          <a:p>
            <a:r>
              <a:rPr lang="en-GB" smtClean="0"/>
              <a:t>T.Strizh, CMS Tier1 at JINR, GRID2018</a:t>
            </a:r>
            <a:endParaRPr lang="ru-RU"/>
          </a:p>
        </p:txBody>
      </p:sp>
      <p:sp>
        <p:nvSpPr>
          <p:cNvPr id="4" name="Номер слайда 3"/>
          <p:cNvSpPr>
            <a:spLocks noGrp="1"/>
          </p:cNvSpPr>
          <p:nvPr>
            <p:ph type="sldNum" sz="quarter" idx="12"/>
          </p:nvPr>
        </p:nvSpPr>
        <p:spPr/>
        <p:txBody>
          <a:bodyPr/>
          <a:lstStyle/>
          <a:p>
            <a:fld id="{2600CD22-F241-4319-8634-3C30517418F0}" type="slidenum">
              <a:rPr lang="ru-RU" smtClean="0"/>
              <a:t>25</a:t>
            </a:fld>
            <a:endParaRPr lang="ru-RU"/>
          </a:p>
        </p:txBody>
      </p:sp>
    </p:spTree>
    <p:extLst>
      <p:ext uri="{BB962C8B-B14F-4D97-AF65-F5344CB8AC3E}">
        <p14:creationId xmlns:p14="http://schemas.microsoft.com/office/powerpoint/2010/main" val="179792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44DB634-C77F-4049-98AD-4F9F06F326AB}"/>
              </a:ext>
            </a:extLst>
          </p:cNvPr>
          <p:cNvPicPr>
            <a:picLocks noChangeAspect="1"/>
          </p:cNvPicPr>
          <p:nvPr/>
        </p:nvPicPr>
        <p:blipFill>
          <a:blip r:embed="rId2"/>
          <a:stretch>
            <a:fillRect/>
          </a:stretch>
        </p:blipFill>
        <p:spPr>
          <a:xfrm>
            <a:off x="332059" y="3645024"/>
            <a:ext cx="4198275" cy="3148706"/>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720" y="276002"/>
            <a:ext cx="4280051" cy="321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51" y="260648"/>
            <a:ext cx="4318279" cy="3238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9772" y="3645024"/>
            <a:ext cx="4195945" cy="314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336" y="4503851"/>
            <a:ext cx="4549472" cy="523220"/>
          </a:xfrm>
          <a:prstGeom prst="rect">
            <a:avLst/>
          </a:prstGeom>
          <a:solidFill>
            <a:srgbClr val="6298FF"/>
          </a:solidFill>
        </p:spPr>
        <p:txBody>
          <a:bodyPr wrap="square" rtlCol="0">
            <a:spAutoFit/>
          </a:bodyPr>
          <a:lstStyle/>
          <a:p>
            <a:pPr algn="ct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Last Month</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14" name="Овал 13">
            <a:extLst>
              <a:ext uri="{FF2B5EF4-FFF2-40B4-BE49-F238E27FC236}">
                <a16:creationId xmlns:a16="http://schemas.microsoft.com/office/drawing/2014/main" xmlns="" id="{DF5C1D4F-EC49-45EA-9B81-244B5106FAAC}"/>
              </a:ext>
            </a:extLst>
          </p:cNvPr>
          <p:cNvSpPr/>
          <p:nvPr/>
        </p:nvSpPr>
        <p:spPr>
          <a:xfrm>
            <a:off x="467544" y="1772816"/>
            <a:ext cx="864096" cy="43204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8" name="Овал 17">
            <a:extLst>
              <a:ext uri="{FF2B5EF4-FFF2-40B4-BE49-F238E27FC236}">
                <a16:creationId xmlns:a16="http://schemas.microsoft.com/office/drawing/2014/main" xmlns="" id="{95ED82DF-5293-4121-9D37-1F939C12FF99}"/>
              </a:ext>
            </a:extLst>
          </p:cNvPr>
          <p:cNvSpPr/>
          <p:nvPr/>
        </p:nvSpPr>
        <p:spPr>
          <a:xfrm>
            <a:off x="5508104" y="2636912"/>
            <a:ext cx="864096" cy="43204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 name="Нижний колонтитул 3"/>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26</a:t>
            </a:fld>
            <a:endParaRPr lang="ru-RU"/>
          </a:p>
        </p:txBody>
      </p:sp>
    </p:spTree>
    <p:extLst>
      <p:ext uri="{BB962C8B-B14F-4D97-AF65-F5344CB8AC3E}">
        <p14:creationId xmlns:p14="http://schemas.microsoft.com/office/powerpoint/2010/main" val="77264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FD9B326-CA97-43F8-9E13-8B05F57B3DDA}"/>
              </a:ext>
            </a:extLst>
          </p:cNvPr>
          <p:cNvPicPr>
            <a:picLocks noChangeAspect="1"/>
          </p:cNvPicPr>
          <p:nvPr/>
        </p:nvPicPr>
        <p:blipFill>
          <a:blip r:embed="rId2"/>
          <a:stretch>
            <a:fillRect/>
          </a:stretch>
        </p:blipFill>
        <p:spPr>
          <a:xfrm>
            <a:off x="437508" y="799610"/>
            <a:ext cx="3681682" cy="2761262"/>
          </a:xfrm>
          <a:prstGeom prst="rect">
            <a:avLst/>
          </a:prstGeom>
        </p:spPr>
      </p:pic>
      <p:pic>
        <p:nvPicPr>
          <p:cNvPr id="4" name="Рисунок 3">
            <a:extLst>
              <a:ext uri="{FF2B5EF4-FFF2-40B4-BE49-F238E27FC236}">
                <a16:creationId xmlns:a16="http://schemas.microsoft.com/office/drawing/2014/main" xmlns="" id="{1EC09939-EAE1-4A0D-87AB-5AC55FA5B873}"/>
              </a:ext>
            </a:extLst>
          </p:cNvPr>
          <p:cNvPicPr>
            <a:picLocks noChangeAspect="1"/>
          </p:cNvPicPr>
          <p:nvPr/>
        </p:nvPicPr>
        <p:blipFill>
          <a:blip r:embed="rId3"/>
          <a:stretch>
            <a:fillRect/>
          </a:stretch>
        </p:blipFill>
        <p:spPr>
          <a:xfrm>
            <a:off x="4796833" y="3774887"/>
            <a:ext cx="3940356" cy="2955267"/>
          </a:xfrm>
          <a:prstGeom prst="rect">
            <a:avLst/>
          </a:prstGeom>
        </p:spPr>
      </p:pic>
      <p:pic>
        <p:nvPicPr>
          <p:cNvPr id="5" name="Рисунок 4">
            <a:extLst>
              <a:ext uri="{FF2B5EF4-FFF2-40B4-BE49-F238E27FC236}">
                <a16:creationId xmlns:a16="http://schemas.microsoft.com/office/drawing/2014/main" xmlns="" id="{83825CA8-6B94-425F-B68E-89B66884BADC}"/>
              </a:ext>
            </a:extLst>
          </p:cNvPr>
          <p:cNvPicPr>
            <a:picLocks noChangeAspect="1"/>
          </p:cNvPicPr>
          <p:nvPr/>
        </p:nvPicPr>
        <p:blipFill>
          <a:blip r:embed="rId4"/>
          <a:stretch>
            <a:fillRect/>
          </a:stretch>
        </p:blipFill>
        <p:spPr>
          <a:xfrm>
            <a:off x="437508" y="3676800"/>
            <a:ext cx="4062485" cy="3046864"/>
          </a:xfrm>
          <a:prstGeom prst="rect">
            <a:avLst/>
          </a:prstGeom>
        </p:spPr>
      </p:pic>
      <p:sp>
        <p:nvSpPr>
          <p:cNvPr id="6" name="Прямоугольник 5">
            <a:extLst>
              <a:ext uri="{FF2B5EF4-FFF2-40B4-BE49-F238E27FC236}">
                <a16:creationId xmlns:a16="http://schemas.microsoft.com/office/drawing/2014/main" xmlns="" id="{6F0358C7-D407-42FE-BB27-B5044D4EC131}"/>
              </a:ext>
            </a:extLst>
          </p:cNvPr>
          <p:cNvSpPr/>
          <p:nvPr/>
        </p:nvSpPr>
        <p:spPr>
          <a:xfrm>
            <a:off x="2278349" y="166416"/>
            <a:ext cx="5248040" cy="523220"/>
          </a:xfrm>
          <a:prstGeom prst="rect">
            <a:avLst/>
          </a:prstGeom>
        </p:spPr>
        <p:txBody>
          <a:bodyPr wrap="none">
            <a:spAutoFit/>
          </a:bodyPr>
          <a:lstStyle/>
          <a:p>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Jobs </a:t>
            </a:r>
            <a:r>
              <a:rPr lang="en-US" sz="2800" b="1" dirty="0" smtClean="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Processing </a:t>
            </a: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by Activities</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7" name="TextBox 6">
            <a:extLst>
              <a:ext uri="{FF2B5EF4-FFF2-40B4-BE49-F238E27FC236}">
                <a16:creationId xmlns:a16="http://schemas.microsoft.com/office/drawing/2014/main" xmlns="" id="{5371314A-8B8F-4D72-820F-F29B19C8DE5D}"/>
              </a:ext>
            </a:extLst>
          </p:cNvPr>
          <p:cNvSpPr txBox="1"/>
          <p:nvPr/>
        </p:nvSpPr>
        <p:spPr>
          <a:xfrm>
            <a:off x="4664092" y="2765345"/>
            <a:ext cx="3591856" cy="923330"/>
          </a:xfrm>
          <a:prstGeom prst="rect">
            <a:avLst/>
          </a:prstGeom>
          <a:noFill/>
        </p:spPr>
        <p:txBody>
          <a:bodyPr wrap="square" rtlCol="0">
            <a:spAutoFit/>
          </a:bodyPr>
          <a:lstStyle/>
          <a:p>
            <a:endParaRPr lang="en-US" dirty="0">
              <a:solidFill>
                <a:schemeClr val="bg1"/>
              </a:solidFill>
            </a:endParaRPr>
          </a:p>
          <a:p>
            <a:r>
              <a:rPr lang="en-US" b="1" dirty="0"/>
              <a:t>Total: 308 560 399 956 events</a:t>
            </a:r>
          </a:p>
          <a:p>
            <a:r>
              <a:rPr lang="en-US" b="1" dirty="0"/>
              <a:t>Average Rate: 2.086/s</a:t>
            </a:r>
          </a:p>
        </p:txBody>
      </p:sp>
      <p:graphicFrame>
        <p:nvGraphicFramePr>
          <p:cNvPr id="11" name="Таблица 10">
            <a:extLst>
              <a:ext uri="{FF2B5EF4-FFF2-40B4-BE49-F238E27FC236}">
                <a16:creationId xmlns:a16="http://schemas.microsoft.com/office/drawing/2014/main" xmlns="" id="{40CE9E86-2A22-4DC1-8B3F-3B0C43ADB0A7}"/>
              </a:ext>
            </a:extLst>
          </p:cNvPr>
          <p:cNvGraphicFramePr>
            <a:graphicFrameLocks noGrp="1"/>
          </p:cNvGraphicFramePr>
          <p:nvPr>
            <p:extLst>
              <p:ext uri="{D42A27DB-BD31-4B8C-83A1-F6EECF244321}">
                <p14:modId xmlns:p14="http://schemas.microsoft.com/office/powerpoint/2010/main" val="2499461021"/>
              </p:ext>
            </p:extLst>
          </p:nvPr>
        </p:nvGraphicFramePr>
        <p:xfrm>
          <a:off x="4644008" y="810052"/>
          <a:ext cx="3640496" cy="2225040"/>
        </p:xfrm>
        <a:graphic>
          <a:graphicData uri="http://schemas.openxmlformats.org/drawingml/2006/table">
            <a:tbl>
              <a:tblPr firstRow="1" bandRow="1">
                <a:tableStyleId>{5C22544A-7EE6-4342-B048-85BDC9FD1C3A}</a:tableStyleId>
              </a:tblPr>
              <a:tblGrid>
                <a:gridCol w="1608496">
                  <a:extLst>
                    <a:ext uri="{9D8B030D-6E8A-4147-A177-3AD203B41FA5}">
                      <a16:colId xmlns:a16="http://schemas.microsoft.com/office/drawing/2014/main" xmlns="" val="1548865055"/>
                    </a:ext>
                  </a:extLst>
                </a:gridCol>
                <a:gridCol w="2032000">
                  <a:extLst>
                    <a:ext uri="{9D8B030D-6E8A-4147-A177-3AD203B41FA5}">
                      <a16:colId xmlns:a16="http://schemas.microsoft.com/office/drawing/2014/main" xmlns="" val="2956097376"/>
                    </a:ext>
                  </a:extLst>
                </a:gridCol>
              </a:tblGrid>
              <a:tr h="370840">
                <a:tc>
                  <a:txBody>
                    <a:bodyPr/>
                    <a:lstStyle/>
                    <a:p>
                      <a:r>
                        <a:rPr lang="en-US" dirty="0"/>
                        <a:t>Activities</a:t>
                      </a:r>
                      <a:endParaRPr lang="ru-RU" dirty="0"/>
                    </a:p>
                  </a:txBody>
                  <a:tcPr/>
                </a:tc>
                <a:tc>
                  <a:txBody>
                    <a:bodyPr/>
                    <a:lstStyle/>
                    <a:p>
                      <a:r>
                        <a:rPr lang="en-US" dirty="0" err="1"/>
                        <a:t>Nevents</a:t>
                      </a:r>
                      <a:endParaRPr lang="ru-RU" dirty="0"/>
                    </a:p>
                  </a:txBody>
                  <a:tcPr/>
                </a:tc>
                <a:extLst>
                  <a:ext uri="{0D108BD9-81ED-4DB2-BD59-A6C34878D82A}">
                    <a16:rowId xmlns:a16="http://schemas.microsoft.com/office/drawing/2014/main" xmlns="" val="3795061215"/>
                  </a:ext>
                </a:extLst>
              </a:tr>
              <a:tr h="370840">
                <a:tc>
                  <a:txBody>
                    <a:bodyPr/>
                    <a:lstStyle/>
                    <a:p>
                      <a:r>
                        <a:rPr lang="en-US" dirty="0"/>
                        <a:t>Analysis</a:t>
                      </a:r>
                      <a:endParaRPr lang="ru-RU" dirty="0"/>
                    </a:p>
                  </a:txBody>
                  <a:tcPr/>
                </a:tc>
                <a:tc>
                  <a:txBody>
                    <a:bodyPr/>
                    <a:lstStyle/>
                    <a:p>
                      <a:r>
                        <a:rPr lang="ru-RU" dirty="0"/>
                        <a:t>281 555 814 018</a:t>
                      </a:r>
                    </a:p>
                  </a:txBody>
                  <a:tcPr/>
                </a:tc>
                <a:extLst>
                  <a:ext uri="{0D108BD9-81ED-4DB2-BD59-A6C34878D82A}">
                    <a16:rowId xmlns:a16="http://schemas.microsoft.com/office/drawing/2014/main" xmlns="" val="280684934"/>
                  </a:ext>
                </a:extLst>
              </a:tr>
              <a:tr h="370840">
                <a:tc>
                  <a:txBody>
                    <a:bodyPr/>
                    <a:lstStyle/>
                    <a:p>
                      <a:r>
                        <a:rPr lang="en-US" dirty="0"/>
                        <a:t>Reprocessing</a:t>
                      </a:r>
                      <a:endParaRPr lang="ru-RU" dirty="0"/>
                    </a:p>
                  </a:txBody>
                  <a:tcPr/>
                </a:tc>
                <a:tc>
                  <a:txBody>
                    <a:bodyPr/>
                    <a:lstStyle/>
                    <a:p>
                      <a:r>
                        <a:rPr lang="ru-RU" dirty="0"/>
                        <a:t>10 042 089 961</a:t>
                      </a:r>
                    </a:p>
                  </a:txBody>
                  <a:tcPr/>
                </a:tc>
                <a:extLst>
                  <a:ext uri="{0D108BD9-81ED-4DB2-BD59-A6C34878D82A}">
                    <a16:rowId xmlns:a16="http://schemas.microsoft.com/office/drawing/2014/main" xmlns="" val="3576540535"/>
                  </a:ext>
                </a:extLst>
              </a:tr>
              <a:tr h="370840">
                <a:tc>
                  <a:txBody>
                    <a:bodyPr/>
                    <a:lstStyle/>
                    <a:p>
                      <a:r>
                        <a:rPr lang="en-US" dirty="0"/>
                        <a:t>Production</a:t>
                      </a:r>
                      <a:endParaRPr lang="ru-RU" dirty="0"/>
                    </a:p>
                  </a:txBody>
                  <a:tcPr/>
                </a:tc>
                <a:tc>
                  <a:txBody>
                    <a:bodyPr/>
                    <a:lstStyle/>
                    <a:p>
                      <a:r>
                        <a:rPr lang="ru-RU" dirty="0"/>
                        <a:t>5 569 434 071</a:t>
                      </a:r>
                    </a:p>
                  </a:txBody>
                  <a:tcPr/>
                </a:tc>
                <a:extLst>
                  <a:ext uri="{0D108BD9-81ED-4DB2-BD59-A6C34878D82A}">
                    <a16:rowId xmlns:a16="http://schemas.microsoft.com/office/drawing/2014/main" xmlns="" val="2162703478"/>
                  </a:ext>
                </a:extLst>
              </a:tr>
              <a:tr h="370840">
                <a:tc>
                  <a:txBody>
                    <a:bodyPr/>
                    <a:lstStyle/>
                    <a:p>
                      <a:r>
                        <a:rPr lang="en-US" dirty="0"/>
                        <a:t>Test </a:t>
                      </a:r>
                      <a:endParaRPr lang="ru-RU" dirty="0"/>
                    </a:p>
                  </a:txBody>
                  <a:tcPr/>
                </a:tc>
                <a:tc>
                  <a:txBody>
                    <a:bodyPr/>
                    <a:lstStyle/>
                    <a:p>
                      <a:r>
                        <a:rPr lang="ru-RU" dirty="0"/>
                        <a:t>428 136 099</a:t>
                      </a:r>
                    </a:p>
                  </a:txBody>
                  <a:tcPr/>
                </a:tc>
                <a:extLst>
                  <a:ext uri="{0D108BD9-81ED-4DB2-BD59-A6C34878D82A}">
                    <a16:rowId xmlns:a16="http://schemas.microsoft.com/office/drawing/2014/main" xmlns="" val="4145906623"/>
                  </a:ext>
                </a:extLst>
              </a:tr>
              <a:tr h="370840">
                <a:tc>
                  <a:txBody>
                    <a:bodyPr/>
                    <a:lstStyle/>
                    <a:p>
                      <a:r>
                        <a:rPr lang="en-US" dirty="0"/>
                        <a:t>Etc.</a:t>
                      </a:r>
                      <a:endParaRPr lang="ru-RU" dirty="0"/>
                    </a:p>
                  </a:txBody>
                  <a:tcPr/>
                </a:tc>
                <a:tc>
                  <a:txBody>
                    <a:bodyPr/>
                    <a:lstStyle/>
                    <a:p>
                      <a:r>
                        <a:rPr lang="en-US" dirty="0"/>
                        <a:t>…..</a:t>
                      </a:r>
                      <a:endParaRPr lang="ru-RU" dirty="0"/>
                    </a:p>
                  </a:txBody>
                  <a:tcPr/>
                </a:tc>
                <a:extLst>
                  <a:ext uri="{0D108BD9-81ED-4DB2-BD59-A6C34878D82A}">
                    <a16:rowId xmlns:a16="http://schemas.microsoft.com/office/drawing/2014/main" xmlns="" val="3857884705"/>
                  </a:ext>
                </a:extLst>
              </a:tr>
            </a:tbl>
          </a:graphicData>
        </a:graphic>
      </p:graphicFrame>
      <p:sp>
        <p:nvSpPr>
          <p:cNvPr id="3" name="Нижний колонтитул 2"/>
          <p:cNvSpPr>
            <a:spLocks noGrp="1"/>
          </p:cNvSpPr>
          <p:nvPr>
            <p:ph type="ftr" sz="quarter" idx="11"/>
          </p:nvPr>
        </p:nvSpPr>
        <p:spPr/>
        <p:txBody>
          <a:bodyPr/>
          <a:lstStyle/>
          <a:p>
            <a:r>
              <a:rPr lang="en-GB" smtClean="0"/>
              <a:t>T.Strizh, CMS Tier1 at JINR, GRID2018</a:t>
            </a:r>
            <a:endParaRPr lang="ru-RU"/>
          </a:p>
        </p:txBody>
      </p:sp>
      <p:sp>
        <p:nvSpPr>
          <p:cNvPr id="8" name="Номер слайда 7"/>
          <p:cNvSpPr>
            <a:spLocks noGrp="1"/>
          </p:cNvSpPr>
          <p:nvPr>
            <p:ph type="sldNum" sz="quarter" idx="12"/>
          </p:nvPr>
        </p:nvSpPr>
        <p:spPr/>
        <p:txBody>
          <a:bodyPr/>
          <a:lstStyle/>
          <a:p>
            <a:fld id="{2600CD22-F241-4319-8634-3C30517418F0}" type="slidenum">
              <a:rPr lang="ru-RU" smtClean="0"/>
              <a:t>27</a:t>
            </a:fld>
            <a:endParaRPr lang="ru-RU"/>
          </a:p>
        </p:txBody>
      </p:sp>
    </p:spTree>
    <p:extLst>
      <p:ext uri="{BB962C8B-B14F-4D97-AF65-F5344CB8AC3E}">
        <p14:creationId xmlns:p14="http://schemas.microsoft.com/office/powerpoint/2010/main" val="2088571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611" t="10280" r="-611" b="-10280"/>
          <a:stretch/>
        </p:blipFill>
        <p:spPr>
          <a:xfrm>
            <a:off x="55841" y="704995"/>
            <a:ext cx="9144000" cy="6858000"/>
          </a:xfrm>
          <a:prstGeom prst="rect">
            <a:avLst/>
          </a:prstGeom>
        </p:spPr>
      </p:pic>
    </p:spTree>
    <p:extLst>
      <p:ext uri="{BB962C8B-B14F-4D97-AF65-F5344CB8AC3E}">
        <p14:creationId xmlns:p14="http://schemas.microsoft.com/office/powerpoint/2010/main" val="2236979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a:spLocks noGrp="1"/>
          </p:cNvSpPr>
          <p:nvPr>
            <p:ph type="title"/>
          </p:nvPr>
        </p:nvSpPr>
        <p:spPr/>
        <p:txBody>
          <a:bodyPr>
            <a:normAutofit/>
          </a:bodyPr>
          <a:lstStyle/>
          <a:p>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Tier1  site  reliability and </a:t>
            </a:r>
            <a:r>
              <a:rPr lang="en-US" sz="2800" b="1" dirty="0" err="1">
                <a:ln w="12700">
                  <a:solidFill>
                    <a:srgbClr val="FFC000"/>
                  </a:solidFill>
                  <a:prstDash val="solid"/>
                </a:ln>
                <a:solidFill>
                  <a:srgbClr val="FFFF00"/>
                </a:solidFill>
                <a:effectLst>
                  <a:outerShdw dist="38100" dir="2640000" algn="bl" rotWithShape="0">
                    <a:schemeClr val="tx2">
                      <a:lumMod val="75000"/>
                    </a:schemeClr>
                  </a:outerShdw>
                </a:effectLst>
              </a:rPr>
              <a:t>avaiability</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pic>
        <p:nvPicPr>
          <p:cNvPr id="2054" name="Picture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396044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r="31482" b="10768"/>
          <a:stretch/>
        </p:blipFill>
        <p:spPr bwMode="auto">
          <a:xfrm>
            <a:off x="4716016" y="1052736"/>
            <a:ext cx="3816994" cy="280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13"/>
          </p:nvPr>
        </p:nvPicPr>
        <p:blipFill rotWithShape="1">
          <a:blip r:embed="rId4" cstate="print">
            <a:extLst>
              <a:ext uri="{28A0092B-C50C-407E-A947-70E740481C1C}">
                <a14:useLocalDpi xmlns:a14="http://schemas.microsoft.com/office/drawing/2010/main" val="0"/>
              </a:ext>
            </a:extLst>
          </a:blip>
          <a:srcRect r="32449" b="14326"/>
          <a:stretch/>
        </p:blipFill>
        <p:spPr bwMode="auto">
          <a:xfrm>
            <a:off x="467544" y="4005064"/>
            <a:ext cx="3887663" cy="2779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Grp="1" noChangeAspect="1" noChangeArrowheads="1"/>
          </p:cNvPicPr>
          <p:nvPr>
            <p:ph sz="half" idx="14"/>
          </p:nvPr>
        </p:nvPicPr>
        <p:blipFill rotWithShape="1">
          <a:blip r:embed="rId5">
            <a:extLst>
              <a:ext uri="{28A0092B-C50C-407E-A947-70E740481C1C}">
                <a14:useLocalDpi xmlns:a14="http://schemas.microsoft.com/office/drawing/2010/main" val="0"/>
              </a:ext>
            </a:extLst>
          </a:blip>
          <a:srcRect r="32652" b="14286"/>
          <a:stretch/>
        </p:blipFill>
        <p:spPr bwMode="auto">
          <a:xfrm>
            <a:off x="4716016" y="4005064"/>
            <a:ext cx="3815645" cy="27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3" name="Номер слайда 2"/>
          <p:cNvSpPr>
            <a:spLocks noGrp="1"/>
          </p:cNvSpPr>
          <p:nvPr>
            <p:ph type="sldNum" sz="quarter" idx="12"/>
          </p:nvPr>
        </p:nvSpPr>
        <p:spPr/>
        <p:txBody>
          <a:bodyPr/>
          <a:lstStyle/>
          <a:p>
            <a:fld id="{2600CD22-F241-4319-8634-3C30517418F0}" type="slidenum">
              <a:rPr lang="ru-RU" smtClean="0"/>
              <a:t>29</a:t>
            </a:fld>
            <a:endParaRPr lang="ru-RU"/>
          </a:p>
        </p:txBody>
      </p:sp>
    </p:spTree>
    <p:extLst>
      <p:ext uri="{BB962C8B-B14F-4D97-AF65-F5344CB8AC3E}">
        <p14:creationId xmlns:p14="http://schemas.microsoft.com/office/powerpoint/2010/main" val="1648689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5"/>
          <p:cNvSpPr>
            <a:spLocks noChangeArrowheads="1"/>
          </p:cNvSpPr>
          <p:nvPr/>
        </p:nvSpPr>
        <p:spPr bwMode="auto">
          <a:xfrm>
            <a:off x="1752600" y="4012383"/>
            <a:ext cx="2819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a:lstStyle>
            <a:lvl1pPr algn="l" eaLnBrk="0" hangingPunct="0">
              <a:spcBef>
                <a:spcPts val="600"/>
              </a:spcBef>
              <a:buClr>
                <a:schemeClr val="tx2"/>
              </a:buClr>
              <a:buSzPct val="73000"/>
              <a:buFont typeface="Wingdings 2" pitchFamily="18" charset="2"/>
              <a:buChar char=""/>
              <a:defRPr sz="2600">
                <a:solidFill>
                  <a:schemeClr val="tx1"/>
                </a:solidFill>
                <a:latin typeface="Trebuchet MS" pitchFamily="34" charset="0"/>
              </a:defRPr>
            </a:lvl1pPr>
            <a:lvl2pPr marL="742950" indent="-285750" algn="l" eaLnBrk="0" hangingPunct="0">
              <a:spcBef>
                <a:spcPts val="500"/>
              </a:spcBef>
              <a:buClr>
                <a:srgbClr val="F9B639"/>
              </a:buClr>
              <a:buSzPct val="80000"/>
              <a:buFont typeface="Wingdings 2" pitchFamily="18" charset="2"/>
              <a:buChar char=""/>
              <a:defRPr sz="2300">
                <a:solidFill>
                  <a:srgbClr val="6C6C6C"/>
                </a:solidFill>
                <a:latin typeface="Trebuchet MS" pitchFamily="34" charset="0"/>
              </a:defRPr>
            </a:lvl2pPr>
            <a:lvl3pPr marL="1143000" indent="-228600" algn="l" eaLnBrk="0" hangingPunct="0">
              <a:spcBef>
                <a:spcPts val="400"/>
              </a:spcBef>
              <a:buClr>
                <a:srgbClr val="F9B639"/>
              </a:buClr>
              <a:buSzPct val="60000"/>
              <a:buFont typeface="Wingdings" pitchFamily="2" charset="2"/>
              <a:buChar char=""/>
              <a:defRPr sz="2000">
                <a:solidFill>
                  <a:schemeClr val="tx1"/>
                </a:solidFill>
                <a:latin typeface="Trebuchet MS" pitchFamily="34" charset="0"/>
              </a:defRPr>
            </a:lvl3pPr>
            <a:lvl4pPr marL="1600200" indent="-228600" algn="l" eaLnBrk="0" hangingPunct="0">
              <a:spcBef>
                <a:spcPct val="20000"/>
              </a:spcBef>
              <a:buClr>
                <a:srgbClr val="F9B639"/>
              </a:buClr>
              <a:buSzPct val="80000"/>
              <a:buFont typeface="Wingdings 2" pitchFamily="18" charset="2"/>
              <a:buChar char=""/>
              <a:defRPr sz="2000">
                <a:solidFill>
                  <a:srgbClr val="6C6C6C"/>
                </a:solidFill>
                <a:latin typeface="Trebuchet MS" pitchFamily="34" charset="0"/>
              </a:defRPr>
            </a:lvl4pPr>
            <a:lvl5pPr marL="2057400" indent="-228600" algn="l" eaLnBrk="0" hangingPunct="0">
              <a:spcBef>
                <a:spcPts val="400"/>
              </a:spcBef>
              <a:buClr>
                <a:srgbClr val="F9B639"/>
              </a:buClr>
              <a:buSzPct val="70000"/>
              <a:buFont typeface="Wingdings" pitchFamily="2" charset="2"/>
              <a:buChar char=""/>
              <a:defRPr>
                <a:solidFill>
                  <a:schemeClr val="tx1"/>
                </a:solidFill>
                <a:latin typeface="Trebuchet MS" pitchFamily="34" charset="0"/>
              </a:defRPr>
            </a:lvl5pPr>
            <a:lvl6pPr marL="25146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6pPr>
            <a:lvl7pPr marL="29718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7pPr>
            <a:lvl8pPr marL="34290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8pPr>
            <a:lvl9pPr marL="38862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9pPr>
          </a:lstStyle>
          <a:p>
            <a:pPr>
              <a:spcBef>
                <a:spcPct val="0"/>
              </a:spcBef>
              <a:buClrTx/>
              <a:buSzTx/>
              <a:buFontTx/>
              <a:buNone/>
            </a:pPr>
            <a:endParaRPr lang="en-US" altLang="ru-RU" sz="1800">
              <a:latin typeface="Book Antiqua" pitchFamily="18" charset="0"/>
            </a:endParaRPr>
          </a:p>
        </p:txBody>
      </p:sp>
      <p:pic>
        <p:nvPicPr>
          <p:cNvPr id="2" name="Рисунок 1">
            <a:extLst>
              <a:ext uri="{FF2B5EF4-FFF2-40B4-BE49-F238E27FC236}">
                <a16:creationId xmlns:a16="http://schemas.microsoft.com/office/drawing/2014/main" xmlns="" id="{54554AF0-0896-46FD-9984-13D5E1CC6E16}"/>
              </a:ext>
            </a:extLst>
          </p:cNvPr>
          <p:cNvPicPr>
            <a:picLocks noChangeAspect="1"/>
          </p:cNvPicPr>
          <p:nvPr/>
        </p:nvPicPr>
        <p:blipFill>
          <a:blip r:embed="rId3"/>
          <a:stretch>
            <a:fillRect/>
          </a:stretch>
        </p:blipFill>
        <p:spPr>
          <a:xfrm>
            <a:off x="179512" y="1708097"/>
            <a:ext cx="5274315" cy="4948489"/>
          </a:xfrm>
          <a:prstGeom prst="rect">
            <a:avLst/>
          </a:prstGeom>
        </p:spPr>
      </p:pic>
      <p:sp>
        <p:nvSpPr>
          <p:cNvPr id="3" name="Прямоугольник 2">
            <a:extLst>
              <a:ext uri="{FF2B5EF4-FFF2-40B4-BE49-F238E27FC236}">
                <a16:creationId xmlns:a16="http://schemas.microsoft.com/office/drawing/2014/main" xmlns="" id="{C77659AC-C013-4632-8382-2CF3072D452F}"/>
              </a:ext>
            </a:extLst>
          </p:cNvPr>
          <p:cNvSpPr/>
          <p:nvPr/>
        </p:nvSpPr>
        <p:spPr>
          <a:xfrm>
            <a:off x="1259632" y="135850"/>
            <a:ext cx="6322565" cy="584775"/>
          </a:xfrm>
          <a:prstGeom prst="rect">
            <a:avLst/>
          </a:prstGeom>
        </p:spPr>
        <p:txBody>
          <a:bodyPr wrap="none">
            <a:spAutoFit/>
          </a:bodyPr>
          <a:lstStyle/>
          <a:p>
            <a:pPr algn="r"/>
            <a:r>
              <a:rPr lang="en-US" sz="32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LHC Computing Model + WLCG</a:t>
            </a:r>
            <a:endParaRPr lang="ru-RU" sz="32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4" name="Прямоугольник 3">
            <a:extLst>
              <a:ext uri="{FF2B5EF4-FFF2-40B4-BE49-F238E27FC236}">
                <a16:creationId xmlns:a16="http://schemas.microsoft.com/office/drawing/2014/main" xmlns="" id="{8F254011-CB62-4D91-AB50-4AAC1D2884C1}"/>
              </a:ext>
            </a:extLst>
          </p:cNvPr>
          <p:cNvSpPr/>
          <p:nvPr/>
        </p:nvSpPr>
        <p:spPr>
          <a:xfrm>
            <a:off x="6012160" y="2769732"/>
            <a:ext cx="2016224" cy="1477328"/>
          </a:xfrm>
          <a:prstGeom prst="rect">
            <a:avLst/>
          </a:prstGeom>
        </p:spPr>
        <p:txBody>
          <a:bodyPr wrap="square">
            <a:spAutoFit/>
          </a:bodyPr>
          <a:lstStyle/>
          <a:p>
            <a:r>
              <a:rPr lang="en-US" b="1" dirty="0">
                <a:solidFill>
                  <a:srgbClr val="FFC000"/>
                </a:solidFill>
              </a:rPr>
              <a:t>Tier-0 (CERN):</a:t>
            </a:r>
          </a:p>
          <a:p>
            <a:r>
              <a:rPr lang="en-US" dirty="0"/>
              <a:t>Data recording</a:t>
            </a:r>
          </a:p>
          <a:p>
            <a:r>
              <a:rPr lang="en-US" dirty="0"/>
              <a:t>Initial data reconstruction</a:t>
            </a:r>
          </a:p>
          <a:p>
            <a:r>
              <a:rPr lang="en-US" dirty="0"/>
              <a:t>Data distribution</a:t>
            </a:r>
          </a:p>
        </p:txBody>
      </p:sp>
      <p:sp>
        <p:nvSpPr>
          <p:cNvPr id="5" name="Прямоугольник 4">
            <a:extLst>
              <a:ext uri="{FF2B5EF4-FFF2-40B4-BE49-F238E27FC236}">
                <a16:creationId xmlns:a16="http://schemas.microsoft.com/office/drawing/2014/main" xmlns="" id="{635B1CF7-7395-4667-8787-10F329B0B19F}"/>
              </a:ext>
            </a:extLst>
          </p:cNvPr>
          <p:cNvSpPr/>
          <p:nvPr/>
        </p:nvSpPr>
        <p:spPr>
          <a:xfrm>
            <a:off x="6012160" y="5733256"/>
            <a:ext cx="3024336" cy="923330"/>
          </a:xfrm>
          <a:prstGeom prst="rect">
            <a:avLst/>
          </a:prstGeom>
        </p:spPr>
        <p:txBody>
          <a:bodyPr wrap="square">
            <a:spAutoFit/>
          </a:bodyPr>
          <a:lstStyle/>
          <a:p>
            <a:r>
              <a:rPr lang="en-US" b="1" dirty="0">
                <a:solidFill>
                  <a:srgbClr val="FFC000"/>
                </a:solidFill>
              </a:rPr>
              <a:t>Tier-2 :</a:t>
            </a:r>
          </a:p>
          <a:p>
            <a:r>
              <a:rPr lang="en-US" dirty="0"/>
              <a:t> Simulation</a:t>
            </a:r>
          </a:p>
          <a:p>
            <a:r>
              <a:rPr lang="en-US" dirty="0"/>
              <a:t> End-user analysis</a:t>
            </a:r>
            <a:endParaRPr lang="ru-RU" dirty="0"/>
          </a:p>
        </p:txBody>
      </p:sp>
      <p:sp>
        <p:nvSpPr>
          <p:cNvPr id="7" name="Прямоугольник 6">
            <a:extLst>
              <a:ext uri="{FF2B5EF4-FFF2-40B4-BE49-F238E27FC236}">
                <a16:creationId xmlns:a16="http://schemas.microsoft.com/office/drawing/2014/main" xmlns="" id="{99E4FF6A-DEA6-44D5-A974-DF777A5863BC}"/>
              </a:ext>
            </a:extLst>
          </p:cNvPr>
          <p:cNvSpPr/>
          <p:nvPr/>
        </p:nvSpPr>
        <p:spPr>
          <a:xfrm>
            <a:off x="6022891" y="4247060"/>
            <a:ext cx="2403002" cy="1477328"/>
          </a:xfrm>
          <a:prstGeom prst="rect">
            <a:avLst/>
          </a:prstGeom>
        </p:spPr>
        <p:txBody>
          <a:bodyPr wrap="square">
            <a:spAutoFit/>
          </a:bodyPr>
          <a:lstStyle/>
          <a:p>
            <a:r>
              <a:rPr lang="en-US" b="1" dirty="0">
                <a:solidFill>
                  <a:srgbClr val="FFC000"/>
                </a:solidFill>
              </a:rPr>
              <a:t>Tier-1 (14  </a:t>
            </a:r>
            <a:r>
              <a:rPr lang="en-US" b="1" dirty="0" err="1">
                <a:solidFill>
                  <a:srgbClr val="FFC000"/>
                </a:solidFill>
              </a:rPr>
              <a:t>centres</a:t>
            </a:r>
            <a:r>
              <a:rPr lang="en-US" b="1" dirty="0">
                <a:solidFill>
                  <a:srgbClr val="FFC000"/>
                </a:solidFill>
              </a:rPr>
              <a:t>):</a:t>
            </a:r>
          </a:p>
          <a:p>
            <a:r>
              <a:rPr lang="en-US" dirty="0"/>
              <a:t>Permanent storage</a:t>
            </a:r>
          </a:p>
          <a:p>
            <a:r>
              <a:rPr lang="en-US" dirty="0"/>
              <a:t>Re-processing</a:t>
            </a:r>
          </a:p>
          <a:p>
            <a:r>
              <a:rPr lang="en-US" dirty="0"/>
              <a:t>Analysis</a:t>
            </a:r>
          </a:p>
          <a:p>
            <a:r>
              <a:rPr lang="en-US" dirty="0"/>
              <a:t>Simulation</a:t>
            </a:r>
          </a:p>
        </p:txBody>
      </p:sp>
      <p:sp>
        <p:nvSpPr>
          <p:cNvPr id="8" name="Прямоугольник 7">
            <a:extLst>
              <a:ext uri="{FF2B5EF4-FFF2-40B4-BE49-F238E27FC236}">
                <a16:creationId xmlns:a16="http://schemas.microsoft.com/office/drawing/2014/main" xmlns="" id="{787EB909-DDCB-4E2A-8387-D4DDFC39B646}"/>
              </a:ext>
            </a:extLst>
          </p:cNvPr>
          <p:cNvSpPr/>
          <p:nvPr/>
        </p:nvSpPr>
        <p:spPr>
          <a:xfrm>
            <a:off x="827584" y="742006"/>
            <a:ext cx="4572000" cy="923330"/>
          </a:xfrm>
          <a:prstGeom prst="rect">
            <a:avLst/>
          </a:prstGeom>
        </p:spPr>
        <p:txBody>
          <a:bodyPr>
            <a:spAutoFit/>
          </a:bodyPr>
          <a:lstStyle/>
          <a:p>
            <a:r>
              <a:rPr lang="en-US" dirty="0"/>
              <a:t>WLCG computing enabled physicists to announce the discovery of the Higgs Boson on 4 July </a:t>
            </a:r>
            <a:r>
              <a:rPr lang="en-US" dirty="0" smtClean="0"/>
              <a:t>2012</a:t>
            </a:r>
            <a:endParaRPr lang="ru-RU" dirty="0"/>
          </a:p>
        </p:txBody>
      </p:sp>
      <p:sp>
        <p:nvSpPr>
          <p:cNvPr id="9" name="Прямоугольник 8">
            <a:extLst>
              <a:ext uri="{FF2B5EF4-FFF2-40B4-BE49-F238E27FC236}">
                <a16:creationId xmlns:a16="http://schemas.microsoft.com/office/drawing/2014/main" xmlns="" id="{9A1ECD3A-5A5D-4B14-B597-59C94AEB12F8}"/>
              </a:ext>
            </a:extLst>
          </p:cNvPr>
          <p:cNvSpPr/>
          <p:nvPr/>
        </p:nvSpPr>
        <p:spPr>
          <a:xfrm>
            <a:off x="5580112" y="1015406"/>
            <a:ext cx="3384376" cy="1754326"/>
          </a:xfrm>
          <a:prstGeom prst="rect">
            <a:avLst/>
          </a:prstGeom>
        </p:spPr>
        <p:txBody>
          <a:bodyPr wrap="square">
            <a:spAutoFit/>
          </a:bodyPr>
          <a:lstStyle/>
          <a:p>
            <a:r>
              <a:rPr lang="en-US" dirty="0"/>
              <a:t>42 countries</a:t>
            </a:r>
          </a:p>
          <a:p>
            <a:r>
              <a:rPr lang="en-US" dirty="0"/>
              <a:t>170 computing </a:t>
            </a:r>
            <a:r>
              <a:rPr lang="en-US" dirty="0" err="1"/>
              <a:t>centres</a:t>
            </a:r>
            <a:endParaRPr lang="en-US" dirty="0"/>
          </a:p>
          <a:p>
            <a:r>
              <a:rPr lang="en-US" dirty="0"/>
              <a:t>2 million tasks run every day</a:t>
            </a:r>
          </a:p>
          <a:p>
            <a:r>
              <a:rPr lang="en-US" dirty="0"/>
              <a:t>800,000 computer cores</a:t>
            </a:r>
          </a:p>
          <a:p>
            <a:r>
              <a:rPr lang="en-US" dirty="0"/>
              <a:t>500 petabytes on disk and </a:t>
            </a:r>
          </a:p>
          <a:p>
            <a:r>
              <a:rPr lang="en-US" dirty="0"/>
              <a:t>400 petabytes on tape </a:t>
            </a:r>
            <a:endParaRPr lang="ru-RU" dirty="0"/>
          </a:p>
        </p:txBody>
      </p:sp>
      <p:sp>
        <p:nvSpPr>
          <p:cNvPr id="6" name="Нижний колонтитул 5"/>
          <p:cNvSpPr>
            <a:spLocks noGrp="1"/>
          </p:cNvSpPr>
          <p:nvPr>
            <p:ph type="ftr" sz="quarter" idx="11"/>
          </p:nvPr>
        </p:nvSpPr>
        <p:spPr/>
        <p:txBody>
          <a:bodyPr/>
          <a:lstStyle/>
          <a:p>
            <a:r>
              <a:rPr lang="en-GB" smtClean="0"/>
              <a:t>T.Strizh, CMS Tier1 at JINR, GRID2018</a:t>
            </a:r>
            <a:endParaRPr lang="ru-RU"/>
          </a:p>
        </p:txBody>
      </p:sp>
      <p:sp>
        <p:nvSpPr>
          <p:cNvPr id="10" name="Номер слайда 9"/>
          <p:cNvSpPr>
            <a:spLocks noGrp="1"/>
          </p:cNvSpPr>
          <p:nvPr>
            <p:ph type="sldNum" sz="quarter" idx="12"/>
          </p:nvPr>
        </p:nvSpPr>
        <p:spPr/>
        <p:txBody>
          <a:bodyPr/>
          <a:lstStyle/>
          <a:p>
            <a:fld id="{2600CD22-F241-4319-8634-3C30517418F0}" type="slidenum">
              <a:rPr lang="ru-RU" smtClean="0"/>
              <a:t>3</a:t>
            </a:fld>
            <a:endParaRPr lang="ru-RU"/>
          </a:p>
        </p:txBody>
      </p:sp>
    </p:spTree>
    <p:extLst>
      <p:ext uri="{BB962C8B-B14F-4D97-AF65-F5344CB8AC3E}">
        <p14:creationId xmlns:p14="http://schemas.microsoft.com/office/powerpoint/2010/main" val="3377291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007299"/>
            <a:ext cx="7596336" cy="523220"/>
          </a:xfrm>
          <a:prstGeom prst="rect">
            <a:avLst/>
          </a:prstGeom>
          <a:noFill/>
        </p:spPr>
        <p:txBody>
          <a:bodyPr wrap="square" rtlCol="0">
            <a:spAutoFit/>
          </a:bodyPr>
          <a:lstStyle/>
          <a:p>
            <a:pPr algn="r"/>
            <a:r>
              <a:rPr lang="en-US" alt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Importance of the Tier1 center at JINR</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6" name="Объект 1"/>
          <p:cNvSpPr txBox="1">
            <a:spLocks/>
          </p:cNvSpPr>
          <p:nvPr/>
        </p:nvSpPr>
        <p:spPr bwMode="auto">
          <a:xfrm>
            <a:off x="228600" y="16764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buClr>
                <a:srgbClr val="31B6FD"/>
              </a:buClr>
              <a:defRPr/>
            </a:pPr>
            <a:r>
              <a:rPr lang="en-US" altLang="ru-RU" b="1" dirty="0">
                <a:solidFill>
                  <a:schemeClr val="tx1"/>
                </a:solidFill>
                <a:latin typeface="Candara"/>
              </a:rPr>
              <a:t>Creation of conditions for </a:t>
            </a:r>
            <a:r>
              <a:rPr lang="en-US" altLang="ru-RU" b="1" dirty="0" err="1">
                <a:solidFill>
                  <a:schemeClr val="tx1"/>
                </a:solidFill>
                <a:latin typeface="Candara"/>
              </a:rPr>
              <a:t>JINR</a:t>
            </a:r>
            <a:r>
              <a:rPr lang="en-US" altLang="ru-RU" b="1" dirty="0">
                <a:solidFill>
                  <a:schemeClr val="tx1"/>
                </a:solidFill>
                <a:latin typeface="Candara"/>
              </a:rPr>
              <a:t> physicists, </a:t>
            </a:r>
            <a:r>
              <a:rPr lang="en-US" altLang="ru-RU" b="1" dirty="0" err="1">
                <a:solidFill>
                  <a:schemeClr val="tx1"/>
                </a:solidFill>
                <a:latin typeface="Candara"/>
              </a:rPr>
              <a:t>JINR</a:t>
            </a:r>
            <a:r>
              <a:rPr lang="en-US" altLang="ru-RU" b="1" dirty="0">
                <a:solidFill>
                  <a:schemeClr val="tx1"/>
                </a:solidFill>
                <a:latin typeface="Candara"/>
              </a:rPr>
              <a:t> Member States, </a:t>
            </a:r>
            <a:r>
              <a:rPr lang="en-US" altLang="ru-RU" b="1" dirty="0" err="1">
                <a:solidFill>
                  <a:schemeClr val="tx1"/>
                </a:solidFill>
                <a:latin typeface="Candara"/>
              </a:rPr>
              <a:t>RDMS</a:t>
            </a:r>
            <a:r>
              <a:rPr lang="en-US" altLang="ru-RU" b="1" dirty="0">
                <a:solidFill>
                  <a:schemeClr val="tx1"/>
                </a:solidFill>
                <a:latin typeface="Candara"/>
              </a:rPr>
              <a:t>-CMS collaboration for a full-scale participation in processing and analysis of data of the CMS experiment on the Large Hadron Collider.</a:t>
            </a:r>
          </a:p>
          <a:p>
            <a:pPr lvl="0">
              <a:buClr>
                <a:srgbClr val="31B6FD"/>
              </a:buClr>
              <a:defRPr/>
            </a:pPr>
            <a:r>
              <a:rPr lang="en-US" altLang="ru-RU" b="1" dirty="0">
                <a:solidFill>
                  <a:schemeClr val="tx1"/>
                </a:solidFill>
                <a:latin typeface="Candara"/>
              </a:rPr>
              <a:t>The invaluable experience of launching the Tier</a:t>
            </a:r>
            <a:r>
              <a:rPr lang="en-US" altLang="ru-RU" sz="3200" dirty="0">
                <a:solidFill>
                  <a:schemeClr val="tx1"/>
                </a:solidFill>
                <a:latin typeface="Candara"/>
              </a:rPr>
              <a:t>1</a:t>
            </a:r>
            <a:r>
              <a:rPr lang="en-US" altLang="ru-RU" b="1" dirty="0">
                <a:solidFill>
                  <a:schemeClr val="tx1"/>
                </a:solidFill>
                <a:latin typeface="Candara"/>
              </a:rPr>
              <a:t> center will be used for creating a system of storage and data processing of megaproject NICA and other scale projects of the JINR-participating countries.</a:t>
            </a:r>
          </a:p>
          <a:p>
            <a:pPr lvl="0">
              <a:buClr>
                <a:srgbClr val="31B6FD"/>
              </a:buClr>
              <a:defRPr/>
            </a:pPr>
            <a:r>
              <a:rPr lang="en-US" altLang="ru-RU" b="1" dirty="0">
                <a:solidFill>
                  <a:schemeClr val="tx1"/>
                </a:solidFill>
                <a:latin typeface="Candara"/>
              </a:rPr>
              <a:t>The studies in the field of Big Data analytics assume significance for the development of the perspective directions of science and economy as well as analysis and forecasting of processes in various fields.</a:t>
            </a:r>
          </a:p>
        </p:txBody>
      </p:sp>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3" name="Номер слайда 2"/>
          <p:cNvSpPr>
            <a:spLocks noGrp="1"/>
          </p:cNvSpPr>
          <p:nvPr>
            <p:ph type="sldNum" sz="quarter" idx="12"/>
          </p:nvPr>
        </p:nvSpPr>
        <p:spPr/>
        <p:txBody>
          <a:bodyPr/>
          <a:lstStyle/>
          <a:p>
            <a:fld id="{2600CD22-F241-4319-8634-3C30517418F0}" type="slidenum">
              <a:rPr lang="ru-RU" smtClean="0"/>
              <a:t>30</a:t>
            </a:fld>
            <a:endParaRPr lang="ru-RU"/>
          </a:p>
        </p:txBody>
      </p:sp>
    </p:spTree>
    <p:extLst>
      <p:ext uri="{BB962C8B-B14F-4D97-AF65-F5344CB8AC3E}">
        <p14:creationId xmlns:p14="http://schemas.microsoft.com/office/powerpoint/2010/main" val="621952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A7C50DB-BE6B-4202-AC70-EC9AA52BD4BE}"/>
              </a:ext>
            </a:extLst>
          </p:cNvPr>
          <p:cNvSpPr txBox="1">
            <a:spLocks/>
          </p:cNvSpPr>
          <p:nvPr/>
        </p:nvSpPr>
        <p:spPr>
          <a:xfrm>
            <a:off x="899592" y="249289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a:ea typeface="+mj-ea"/>
                <a:cs typeface="+mj-cs"/>
              </a:rPr>
              <a:t>Thank you for your attention</a:t>
            </a:r>
            <a:r>
              <a:rPr kumimoji="0" lang="ru-RU" sz="4400" b="1" i="0" u="none" strike="noStrike" kern="1200" cap="none" spc="0" normalizeH="0" baseline="0" noProof="0" dirty="0">
                <a:ln>
                  <a:noFill/>
                </a:ln>
                <a:solidFill>
                  <a:srgbClr val="FFFF00"/>
                </a:solidFill>
                <a:effectLst/>
                <a:uLnTx/>
                <a:uFillTx/>
                <a:latin typeface="Calibri"/>
                <a:ea typeface="+mj-ea"/>
                <a:cs typeface="+mj-cs"/>
              </a:rPr>
              <a:t>!</a:t>
            </a:r>
          </a:p>
        </p:txBody>
      </p:sp>
    </p:spTree>
    <p:extLst>
      <p:ext uri="{BB962C8B-B14F-4D97-AF65-F5344CB8AC3E}">
        <p14:creationId xmlns:p14="http://schemas.microsoft.com/office/powerpoint/2010/main" val="158339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44450"/>
            <a:ext cx="9109075" cy="1079500"/>
          </a:xfrm>
          <a:noFill/>
        </p:spPr>
        <p:txBody>
          <a:bodyPr rIns="91440" anchor="b">
            <a:noAutofit/>
            <a:scene3d>
              <a:camera prst="orthographicFront"/>
              <a:lightRig rig="soft" dir="t">
                <a:rot lat="0" lon="0" rev="2400000"/>
              </a:lightRig>
            </a:scene3d>
            <a:sp3d>
              <a:bevelT w="19050" h="12700"/>
            </a:sp3d>
          </a:bodyPr>
          <a:lstStyle/>
          <a:p>
            <a:pPr>
              <a:lnSpc>
                <a:spcPct val="80000"/>
              </a:lnSpc>
              <a:spcBef>
                <a:spcPct val="20000"/>
              </a:spcBef>
              <a:defRPr/>
            </a:pP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Joint  NRC "</a:t>
            </a:r>
            <a:r>
              <a:rPr lang="en-US" sz="2800" b="1" dirty="0" err="1">
                <a:ln w="12700">
                  <a:solidFill>
                    <a:srgbClr val="FFC000"/>
                  </a:solidFill>
                  <a:prstDash val="solid"/>
                </a:ln>
                <a:solidFill>
                  <a:srgbClr val="FFFF00"/>
                </a:solidFill>
                <a:effectLst>
                  <a:outerShdw dist="38100" dir="2640000" algn="bl" rotWithShape="0">
                    <a:schemeClr val="tx2">
                      <a:lumMod val="75000"/>
                    </a:schemeClr>
                  </a:outerShdw>
                </a:effectLst>
              </a:rPr>
              <a:t>Kurchatov</a:t>
            </a:r>
            <a:r>
              <a:rPr lang="en-US" sz="2800" b="1" dirty="0">
                <a:ln w="12700">
                  <a:solidFill>
                    <a:srgbClr val="FFC000"/>
                  </a:solidFill>
                  <a:prstDash val="solid"/>
                </a:ln>
                <a:solidFill>
                  <a:srgbClr val="FFFF00"/>
                </a:solidFill>
                <a:effectLst>
                  <a:outerShdw dist="38100" dir="2640000" algn="bl" rotWithShape="0">
                    <a:schemeClr val="tx2">
                      <a:lumMod val="75000"/>
                    </a:schemeClr>
                  </a:outerShdw>
                </a:effectLst>
              </a:rPr>
              <a:t> Institute" – JINR Tier1 Computing Centre</a:t>
            </a:r>
          </a:p>
        </p:txBody>
      </p:sp>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l="3627" r="5978"/>
          <a:stretch>
            <a:fillRect/>
          </a:stretch>
        </p:blipFill>
        <p:spPr bwMode="auto">
          <a:xfrm>
            <a:off x="5349967" y="1340768"/>
            <a:ext cx="360045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42614" y="1340768"/>
            <a:ext cx="5364162" cy="5847755"/>
          </a:xfrm>
          <a:prstGeom prst="rect">
            <a:avLst/>
          </a:prstGeom>
          <a:noFill/>
          <a:ln w="9525">
            <a:noFill/>
            <a:miter lim="800000"/>
            <a:headEnd/>
            <a:tailEnd/>
          </a:ln>
          <a:effectLst/>
        </p:spPr>
        <p:txBody>
          <a:bodyPr>
            <a:spAutoFit/>
          </a:bodyPr>
          <a:lstStyle/>
          <a:p>
            <a:pPr>
              <a:buClr>
                <a:srgbClr val="FFFF00"/>
              </a:buClr>
              <a:buFont typeface="Wingdings" pitchFamily="2" charset="2"/>
              <a:buChar char="Ø"/>
              <a:defRPr/>
            </a:pPr>
            <a:r>
              <a:rPr lang="ru-RU" sz="1600" b="1" dirty="0">
                <a:effectLst>
                  <a:outerShdw blurRad="38100" dist="38100" dir="2700000" algn="tl">
                    <a:srgbClr val="000000"/>
                  </a:outerShdw>
                </a:effectLst>
                <a:latin typeface="Calibri" pitchFamily="34" charset="0"/>
                <a:cs typeface="Arial" charset="0"/>
              </a:rPr>
              <a:t>   </a:t>
            </a:r>
            <a:r>
              <a:rPr lang="en-US" sz="2000" b="1" dirty="0">
                <a:latin typeface="Calibri" pitchFamily="34" charset="0"/>
                <a:cs typeface="Arial" charset="0"/>
              </a:rPr>
              <a:t>Proposal to create the WLCG Tier1 center in Russia:  March 2011, accepted in October 2012</a:t>
            </a:r>
          </a:p>
          <a:p>
            <a:pPr>
              <a:buClr>
                <a:srgbClr val="FFFF00"/>
              </a:buClr>
              <a:defRPr/>
            </a:pPr>
            <a:endParaRPr lang="en-US" sz="2000" b="1" dirty="0">
              <a:latin typeface="Calibri" pitchFamily="34" charset="0"/>
              <a:cs typeface="Arial" charset="0"/>
            </a:endParaRPr>
          </a:p>
          <a:p>
            <a:pPr>
              <a:buClr>
                <a:srgbClr val="FFFF00"/>
              </a:buClr>
              <a:buFont typeface="Wingdings" pitchFamily="2" charset="2"/>
              <a:buChar char="Ø"/>
              <a:defRPr/>
            </a:pPr>
            <a:r>
              <a:rPr lang="en-US" sz="2000" b="1" dirty="0">
                <a:latin typeface="Calibri" pitchFamily="34" charset="0"/>
                <a:cs typeface="Arial" charset="0"/>
              </a:rPr>
              <a:t> </a:t>
            </a:r>
            <a:r>
              <a:rPr lang="ru-RU" sz="2000" b="1" dirty="0">
                <a:latin typeface="Calibri" pitchFamily="34" charset="0"/>
                <a:cs typeface="Arial" charset="0"/>
              </a:rPr>
              <a:t>  </a:t>
            </a:r>
            <a:r>
              <a:rPr lang="en-US" sz="2000" b="1" i="1" u="sng" dirty="0">
                <a:latin typeface="Calibri" pitchFamily="34" charset="0"/>
                <a:cs typeface="Arial" charset="0"/>
              </a:rPr>
              <a:t>The Federal Target </a:t>
            </a:r>
            <a:r>
              <a:rPr lang="en-US" sz="2000" b="1" i="1" u="sng" dirty="0" err="1">
                <a:latin typeface="Calibri" pitchFamily="34" charset="0"/>
                <a:cs typeface="Arial" charset="0"/>
              </a:rPr>
              <a:t>Programme</a:t>
            </a:r>
            <a:r>
              <a:rPr lang="en-US" sz="2000" b="1" i="1" u="sng" dirty="0">
                <a:latin typeface="Calibri" pitchFamily="34" charset="0"/>
                <a:cs typeface="Arial" charset="0"/>
              </a:rPr>
              <a:t> Project</a:t>
            </a:r>
            <a:r>
              <a:rPr lang="en-US" sz="2000" b="1" i="1" dirty="0">
                <a:latin typeface="Calibri" pitchFamily="34" charset="0"/>
                <a:cs typeface="Arial" charset="0"/>
              </a:rPr>
              <a:t>: </a:t>
            </a:r>
            <a:r>
              <a:rPr lang="en-US" sz="2000" b="1" dirty="0">
                <a:latin typeface="Calibri" pitchFamily="34" charset="0"/>
                <a:cs typeface="Arial" charset="0"/>
              </a:rPr>
              <a:t>«Creation of the </a:t>
            </a:r>
            <a:r>
              <a:rPr lang="ru-RU" sz="2000" b="1" dirty="0">
                <a:latin typeface="Calibri" pitchFamily="34" charset="0"/>
                <a:cs typeface="Arial" charset="0"/>
              </a:rPr>
              <a:t> </a:t>
            </a:r>
            <a:r>
              <a:rPr lang="en-US" sz="2000" b="1" dirty="0">
                <a:latin typeface="Calibri" pitchFamily="34" charset="0"/>
                <a:cs typeface="Arial" charset="0"/>
              </a:rPr>
              <a:t>automated system of data processing for experiments at the LHC of Tier1 level and maintenance of Grid services for a distributed  analysis of these data» </a:t>
            </a:r>
          </a:p>
          <a:p>
            <a:pPr algn="ctr">
              <a:buClr>
                <a:srgbClr val="FFFF00"/>
              </a:buClr>
              <a:defRPr/>
            </a:pPr>
            <a:r>
              <a:rPr lang="en-US" sz="2400" b="1" i="1" u="sng" dirty="0">
                <a:latin typeface="Calibri" pitchFamily="34" charset="0"/>
                <a:cs typeface="Arial" charset="0"/>
              </a:rPr>
              <a:t>Duration</a:t>
            </a:r>
            <a:r>
              <a:rPr lang="en-US" sz="2400" b="1" i="1" dirty="0">
                <a:latin typeface="Calibri" pitchFamily="34" charset="0"/>
                <a:cs typeface="Arial" charset="0"/>
              </a:rPr>
              <a:t>:</a:t>
            </a:r>
            <a:r>
              <a:rPr lang="en-US" sz="2400" dirty="0">
                <a:latin typeface="Calibri" pitchFamily="34" charset="0"/>
                <a:cs typeface="Arial" charset="0"/>
              </a:rPr>
              <a:t> </a:t>
            </a:r>
            <a:r>
              <a:rPr lang="en-US" sz="2400" b="1" dirty="0">
                <a:latin typeface="Calibri" pitchFamily="34" charset="0"/>
                <a:cs typeface="Arial" charset="0"/>
              </a:rPr>
              <a:t>2011 – 2013</a:t>
            </a:r>
          </a:p>
          <a:p>
            <a:pPr algn="ctr">
              <a:buClr>
                <a:srgbClr val="FFFF00"/>
              </a:buClr>
              <a:defRPr/>
            </a:pPr>
            <a:endParaRPr lang="en-US" sz="1400" b="1" dirty="0">
              <a:solidFill>
                <a:srgbClr val="0000FF"/>
              </a:solidFill>
              <a:latin typeface="Calibri" pitchFamily="34" charset="0"/>
              <a:cs typeface="Arial" charset="0"/>
            </a:endParaRPr>
          </a:p>
          <a:p>
            <a:pPr>
              <a:buClr>
                <a:srgbClr val="FFFF00"/>
              </a:buClr>
              <a:defRPr/>
            </a:pPr>
            <a:r>
              <a:rPr lang="en-US" sz="2000" b="1" dirty="0">
                <a:solidFill>
                  <a:srgbClr val="FFC000"/>
                </a:solidFill>
                <a:effectLst>
                  <a:outerShdw blurRad="38100" dist="38100" dir="2700000" algn="tl">
                    <a:srgbClr val="000000"/>
                  </a:outerShdw>
                </a:effectLst>
                <a:latin typeface="Calibri" pitchFamily="34" charset="0"/>
                <a:cs typeface="Arial" charset="0"/>
              </a:rPr>
              <a:t>Russia Tier1 full scope start-up in WLCG in 2014</a:t>
            </a:r>
          </a:p>
          <a:p>
            <a:pPr>
              <a:defRPr/>
            </a:pPr>
            <a:r>
              <a:rPr lang="en-US" sz="2000" b="1" dirty="0">
                <a:latin typeface="Calibri" pitchFamily="34" charset="0"/>
                <a:cs typeface="Arial" charset="0"/>
              </a:rPr>
              <a:t>NRC “</a:t>
            </a:r>
            <a:r>
              <a:rPr lang="en-US" sz="2000" b="1" dirty="0" err="1">
                <a:latin typeface="Calibri" pitchFamily="34" charset="0"/>
                <a:cs typeface="Arial" charset="0"/>
              </a:rPr>
              <a:t>Kurchatov</a:t>
            </a:r>
            <a:r>
              <a:rPr lang="en-US" sz="2000" b="1" dirty="0">
                <a:latin typeface="Calibri" pitchFamily="34" charset="0"/>
                <a:cs typeface="Arial" charset="0"/>
              </a:rPr>
              <a:t> Institute” supports ATLAS, ALICE and </a:t>
            </a:r>
            <a:r>
              <a:rPr lang="en-US" sz="2000" b="1" dirty="0" err="1">
                <a:latin typeface="Calibri" pitchFamily="34" charset="0"/>
                <a:cs typeface="Arial" charset="0"/>
              </a:rPr>
              <a:t>LHCb</a:t>
            </a:r>
            <a:r>
              <a:rPr lang="en-US" sz="2000" b="1" dirty="0">
                <a:latin typeface="Calibri" pitchFamily="34" charset="0"/>
                <a:cs typeface="Arial" charset="0"/>
              </a:rPr>
              <a:t>, </a:t>
            </a:r>
            <a:r>
              <a:rPr lang="en-US" sz="2000" b="1" dirty="0">
                <a:solidFill>
                  <a:srgbClr val="FFC000"/>
                </a:solidFill>
                <a:effectLst>
                  <a:outerShdw blurRad="38100" dist="38100" dir="2700000" algn="tl">
                    <a:srgbClr val="000000">
                      <a:alpha val="43137"/>
                    </a:srgbClr>
                  </a:outerShdw>
                </a:effectLst>
                <a:latin typeface="Calibri" pitchFamily="34" charset="0"/>
                <a:cs typeface="Arial" charset="0"/>
              </a:rPr>
              <a:t>JINR supports CMS</a:t>
            </a:r>
            <a:r>
              <a:rPr lang="ru-RU" sz="2000" b="1" dirty="0">
                <a:solidFill>
                  <a:srgbClr val="FFC000"/>
                </a:solidFill>
                <a:effectLst>
                  <a:outerShdw blurRad="38100" dist="38100" dir="2700000" algn="tl">
                    <a:srgbClr val="000000">
                      <a:alpha val="43137"/>
                    </a:srgbClr>
                  </a:outerShdw>
                </a:effectLst>
                <a:latin typeface="Calibri" pitchFamily="34" charset="0"/>
                <a:cs typeface="Arial" charset="0"/>
              </a:rPr>
              <a:t> (</a:t>
            </a:r>
            <a:r>
              <a:rPr lang="en-US" sz="2000" b="1" dirty="0">
                <a:solidFill>
                  <a:srgbClr val="FFC000"/>
                </a:solidFill>
                <a:effectLst>
                  <a:outerShdw blurRad="38100" dist="38100" dir="2700000" algn="tl">
                    <a:srgbClr val="000000">
                      <a:alpha val="43137"/>
                    </a:srgbClr>
                  </a:outerShdw>
                </a:effectLst>
                <a:latin typeface="Calibri" pitchFamily="34" charset="0"/>
                <a:cs typeface="Arial" charset="0"/>
              </a:rPr>
              <a:t>Compact Muon Solenoid</a:t>
            </a:r>
            <a:r>
              <a:rPr lang="ru-RU" sz="2000" b="1" dirty="0">
                <a:solidFill>
                  <a:srgbClr val="FFC000"/>
                </a:solidFill>
                <a:effectLst>
                  <a:outerShdw blurRad="38100" dist="38100" dir="2700000" algn="tl">
                    <a:srgbClr val="000000">
                      <a:alpha val="43137"/>
                    </a:srgbClr>
                  </a:outerShdw>
                </a:effectLst>
                <a:latin typeface="Calibri" pitchFamily="34" charset="0"/>
                <a:cs typeface="Arial" charset="0"/>
              </a:rPr>
              <a:t>)</a:t>
            </a:r>
          </a:p>
          <a:p>
            <a:pPr>
              <a:defRPr/>
            </a:pPr>
            <a:endParaRPr lang="ru-RU" sz="2000" b="1" dirty="0">
              <a:solidFill>
                <a:srgbClr val="0000FF"/>
              </a:solidFill>
              <a:latin typeface="Calibri" pitchFamily="34" charset="0"/>
              <a:cs typeface="Arial" charset="0"/>
            </a:endParaRPr>
          </a:p>
          <a:p>
            <a:pPr>
              <a:defRPr/>
            </a:pPr>
            <a:r>
              <a:rPr lang="en-US" sz="2000" b="1" dirty="0">
                <a:solidFill>
                  <a:srgbClr val="FFC000"/>
                </a:solidFill>
                <a:latin typeface="Calibri" pitchFamily="34" charset="0"/>
                <a:cs typeface="Arial" charset="0"/>
              </a:rPr>
              <a:t>Systematic increase of computing capacity and data storage is needed in accordance with the experiment requirements</a:t>
            </a:r>
          </a:p>
          <a:p>
            <a:pPr>
              <a:defRPr/>
            </a:pPr>
            <a:r>
              <a:rPr lang="en-US" sz="1600" b="1" dirty="0">
                <a:solidFill>
                  <a:srgbClr val="FFFF00"/>
                </a:solidFill>
                <a:latin typeface="Calibri" pitchFamily="34" charset="0"/>
                <a:cs typeface="Arial" charset="0"/>
              </a:rPr>
              <a:t>      </a:t>
            </a:r>
            <a:endParaRPr lang="en-US" sz="1600" dirty="0">
              <a:latin typeface="Calibri" pitchFamily="34" charset="0"/>
              <a:cs typeface="Arial" charset="0"/>
            </a:endParaRPr>
          </a:p>
        </p:txBody>
      </p:sp>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3" name="Номер слайда 2"/>
          <p:cNvSpPr>
            <a:spLocks noGrp="1"/>
          </p:cNvSpPr>
          <p:nvPr>
            <p:ph type="sldNum" sz="quarter" idx="12"/>
          </p:nvPr>
        </p:nvSpPr>
        <p:spPr/>
        <p:txBody>
          <a:bodyPr/>
          <a:lstStyle/>
          <a:p>
            <a:fld id="{2600CD22-F241-4319-8634-3C30517418F0}" type="slidenum">
              <a:rPr lang="ru-RU" smtClean="0"/>
              <a:t>4</a:t>
            </a:fld>
            <a:endParaRPr lang="ru-RU"/>
          </a:p>
        </p:txBody>
      </p:sp>
    </p:spTree>
    <p:extLst>
      <p:ext uri="{BB962C8B-B14F-4D97-AF65-F5344CB8AC3E}">
        <p14:creationId xmlns:p14="http://schemas.microsoft.com/office/powerpoint/2010/main" val="89130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71400"/>
            <a:ext cx="8136904" cy="1143000"/>
          </a:xfrm>
        </p:spPr>
        <p:txBody>
          <a:bodyPr>
            <a:normAutofit/>
          </a:bodyPr>
          <a:lstStyle/>
          <a:p>
            <a:pPr>
              <a:lnSpc>
                <a:spcPct val="80000"/>
              </a:lnSpc>
              <a:spcBef>
                <a:spcPct val="20000"/>
              </a:spcBef>
              <a:defRPr/>
            </a:pPr>
            <a:r>
              <a:rPr lang="en-US" sz="3200" b="1" dirty="0">
                <a:ln w="12700">
                  <a:solidFill>
                    <a:srgbClr val="FFC000"/>
                  </a:solidFill>
                  <a:prstDash val="solid"/>
                </a:ln>
                <a:solidFill>
                  <a:srgbClr val="FFFF00"/>
                </a:solidFill>
                <a:effectLst>
                  <a:outerShdw dist="38100" dir="2640000" algn="bl" rotWithShape="0">
                    <a:schemeClr val="tx2">
                      <a:lumMod val="75000"/>
                    </a:schemeClr>
                  </a:outerShdw>
                </a:effectLst>
              </a:rPr>
              <a:t>Main functions of the Tier1 site</a:t>
            </a:r>
            <a:endParaRPr lang="ru-RU" sz="3200" b="1" dirty="0">
              <a:ln w="12700">
                <a:solidFill>
                  <a:srgbClr val="FFC000"/>
                </a:solidFill>
                <a:prstDash val="solid"/>
              </a:ln>
              <a:solidFill>
                <a:srgbClr val="FFFF00"/>
              </a:solidFill>
              <a:effectLst>
                <a:outerShdw dist="38100" dir="2640000" algn="bl" rotWithShape="0">
                  <a:schemeClr val="tx2">
                    <a:lumMod val="75000"/>
                  </a:schemeClr>
                </a:outerShdw>
              </a:effectLst>
            </a:endParaRPr>
          </a:p>
        </p:txBody>
      </p:sp>
      <p:sp>
        <p:nvSpPr>
          <p:cNvPr id="32771" name="Нижний колонтитул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rIns="91440" numCol="1" anchorCtr="0" compatLnSpc="1">
            <a:prstTxWarp prst="textNoShape">
              <a:avLst/>
            </a:prstTxWarp>
          </a:bodyPr>
          <a:lstStyle>
            <a:lvl1pPr algn="l" eaLnBrk="0" hangingPunct="0">
              <a:spcBef>
                <a:spcPts val="600"/>
              </a:spcBef>
              <a:buClr>
                <a:schemeClr val="tx2"/>
              </a:buClr>
              <a:buSzPct val="73000"/>
              <a:buFont typeface="Wingdings 2" pitchFamily="18" charset="2"/>
              <a:buChar char=""/>
              <a:defRPr sz="2600">
                <a:solidFill>
                  <a:schemeClr val="tx1"/>
                </a:solidFill>
                <a:latin typeface="Trebuchet MS" pitchFamily="34" charset="0"/>
              </a:defRPr>
            </a:lvl1pPr>
            <a:lvl2pPr marL="742950" indent="-285750" algn="l" eaLnBrk="0" hangingPunct="0">
              <a:spcBef>
                <a:spcPts val="500"/>
              </a:spcBef>
              <a:buClr>
                <a:srgbClr val="F9B639"/>
              </a:buClr>
              <a:buSzPct val="80000"/>
              <a:buFont typeface="Wingdings 2" pitchFamily="18" charset="2"/>
              <a:buChar char=""/>
              <a:defRPr sz="2300">
                <a:solidFill>
                  <a:srgbClr val="6C6C6C"/>
                </a:solidFill>
                <a:latin typeface="Trebuchet MS" pitchFamily="34" charset="0"/>
              </a:defRPr>
            </a:lvl2pPr>
            <a:lvl3pPr marL="1143000" indent="-228600" algn="l" eaLnBrk="0" hangingPunct="0">
              <a:spcBef>
                <a:spcPts val="400"/>
              </a:spcBef>
              <a:buClr>
                <a:srgbClr val="F9B639"/>
              </a:buClr>
              <a:buSzPct val="60000"/>
              <a:buFont typeface="Wingdings" pitchFamily="2" charset="2"/>
              <a:buChar char=""/>
              <a:defRPr sz="2000">
                <a:solidFill>
                  <a:schemeClr val="tx1"/>
                </a:solidFill>
                <a:latin typeface="Trebuchet MS" pitchFamily="34" charset="0"/>
              </a:defRPr>
            </a:lvl3pPr>
            <a:lvl4pPr marL="1600200" indent="-228600" algn="l" eaLnBrk="0" hangingPunct="0">
              <a:spcBef>
                <a:spcPct val="20000"/>
              </a:spcBef>
              <a:buClr>
                <a:srgbClr val="F9B639"/>
              </a:buClr>
              <a:buSzPct val="80000"/>
              <a:buFont typeface="Wingdings 2" pitchFamily="18" charset="2"/>
              <a:buChar char=""/>
              <a:defRPr sz="2000">
                <a:solidFill>
                  <a:srgbClr val="6C6C6C"/>
                </a:solidFill>
                <a:latin typeface="Trebuchet MS" pitchFamily="34" charset="0"/>
              </a:defRPr>
            </a:lvl4pPr>
            <a:lvl5pPr marL="2057400" indent="-228600" algn="l" eaLnBrk="0" hangingPunct="0">
              <a:spcBef>
                <a:spcPts val="400"/>
              </a:spcBef>
              <a:buClr>
                <a:srgbClr val="F9B639"/>
              </a:buClr>
              <a:buSzPct val="70000"/>
              <a:buFont typeface="Wingdings" pitchFamily="2" charset="2"/>
              <a:buChar char=""/>
              <a:defRPr>
                <a:solidFill>
                  <a:schemeClr val="tx1"/>
                </a:solidFill>
                <a:latin typeface="Trebuchet MS" pitchFamily="34" charset="0"/>
              </a:defRPr>
            </a:lvl5pPr>
            <a:lvl6pPr marL="25146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6pPr>
            <a:lvl7pPr marL="29718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7pPr>
            <a:lvl8pPr marL="34290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8pPr>
            <a:lvl9pPr marL="38862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9pPr>
          </a:lstStyle>
          <a:p>
            <a:pPr algn="r" eaLnBrk="1" hangingPunct="1">
              <a:spcBef>
                <a:spcPct val="0"/>
              </a:spcBef>
              <a:buClrTx/>
              <a:buSzTx/>
              <a:buFontTx/>
              <a:buNone/>
            </a:pPr>
            <a:r>
              <a:rPr lang="en-US" altLang="ru-RU" sz="1000" smtClean="0">
                <a:solidFill>
                  <a:schemeClr val="tx2"/>
                </a:solidFill>
                <a:latin typeface="Arial" pitchFamily="34" charset="0"/>
              </a:rPr>
              <a:t>T.Strizh, CMS Tier1 at JINR, GRID2018</a:t>
            </a:r>
            <a:endParaRPr lang="en-US" altLang="ru-RU" sz="1000">
              <a:solidFill>
                <a:schemeClr val="tx2"/>
              </a:solidFill>
              <a:latin typeface="Arial" pitchFamily="34" charset="0"/>
            </a:endParaRPr>
          </a:p>
        </p:txBody>
      </p:sp>
      <p:sp>
        <p:nvSpPr>
          <p:cNvPr id="3277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ts val="600"/>
              </a:spcBef>
              <a:buClr>
                <a:schemeClr val="tx2"/>
              </a:buClr>
              <a:buSzPct val="73000"/>
              <a:buFont typeface="Wingdings 2" pitchFamily="18" charset="2"/>
              <a:buChar char=""/>
              <a:defRPr sz="2600">
                <a:solidFill>
                  <a:schemeClr val="tx1"/>
                </a:solidFill>
                <a:latin typeface="Trebuchet MS" pitchFamily="34" charset="0"/>
              </a:defRPr>
            </a:lvl1pPr>
            <a:lvl2pPr marL="742950" indent="-285750" algn="l" eaLnBrk="0" hangingPunct="0">
              <a:spcBef>
                <a:spcPts val="500"/>
              </a:spcBef>
              <a:buClr>
                <a:srgbClr val="F9B639"/>
              </a:buClr>
              <a:buSzPct val="80000"/>
              <a:buFont typeface="Wingdings 2" pitchFamily="18" charset="2"/>
              <a:buChar char=""/>
              <a:defRPr sz="2300">
                <a:solidFill>
                  <a:srgbClr val="6C6C6C"/>
                </a:solidFill>
                <a:latin typeface="Trebuchet MS" pitchFamily="34" charset="0"/>
              </a:defRPr>
            </a:lvl2pPr>
            <a:lvl3pPr marL="1143000" indent="-228600" algn="l" eaLnBrk="0" hangingPunct="0">
              <a:spcBef>
                <a:spcPts val="400"/>
              </a:spcBef>
              <a:buClr>
                <a:srgbClr val="F9B639"/>
              </a:buClr>
              <a:buSzPct val="60000"/>
              <a:buFont typeface="Wingdings" pitchFamily="2" charset="2"/>
              <a:buChar char=""/>
              <a:defRPr sz="2000">
                <a:solidFill>
                  <a:schemeClr val="tx1"/>
                </a:solidFill>
                <a:latin typeface="Trebuchet MS" pitchFamily="34" charset="0"/>
              </a:defRPr>
            </a:lvl3pPr>
            <a:lvl4pPr marL="1600200" indent="-228600" algn="l" eaLnBrk="0" hangingPunct="0">
              <a:spcBef>
                <a:spcPct val="20000"/>
              </a:spcBef>
              <a:buClr>
                <a:srgbClr val="F9B639"/>
              </a:buClr>
              <a:buSzPct val="80000"/>
              <a:buFont typeface="Wingdings 2" pitchFamily="18" charset="2"/>
              <a:buChar char=""/>
              <a:defRPr sz="2000">
                <a:solidFill>
                  <a:srgbClr val="6C6C6C"/>
                </a:solidFill>
                <a:latin typeface="Trebuchet MS" pitchFamily="34" charset="0"/>
              </a:defRPr>
            </a:lvl4pPr>
            <a:lvl5pPr marL="2057400" indent="-228600" algn="l" eaLnBrk="0" hangingPunct="0">
              <a:spcBef>
                <a:spcPts val="400"/>
              </a:spcBef>
              <a:buClr>
                <a:srgbClr val="F9B639"/>
              </a:buClr>
              <a:buSzPct val="70000"/>
              <a:buFont typeface="Wingdings" pitchFamily="2" charset="2"/>
              <a:buChar char=""/>
              <a:defRPr>
                <a:solidFill>
                  <a:schemeClr val="tx1"/>
                </a:solidFill>
                <a:latin typeface="Trebuchet MS" pitchFamily="34" charset="0"/>
              </a:defRPr>
            </a:lvl5pPr>
            <a:lvl6pPr marL="25146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6pPr>
            <a:lvl7pPr marL="29718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7pPr>
            <a:lvl8pPr marL="34290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8pPr>
            <a:lvl9pPr marL="38862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9pPr>
          </a:lstStyle>
          <a:p>
            <a:pPr algn="r" eaLnBrk="1" hangingPunct="1">
              <a:spcBef>
                <a:spcPct val="0"/>
              </a:spcBef>
              <a:buClrTx/>
              <a:buSzTx/>
              <a:buFontTx/>
              <a:buNone/>
            </a:pPr>
            <a:fld id="{950E38B2-52C8-4BA5-9D16-DB77DC01B929}" type="slidenum">
              <a:rPr lang="en-US" altLang="ru-RU" sz="1100" smtClean="0">
                <a:solidFill>
                  <a:schemeClr val="tx2"/>
                </a:solidFill>
                <a:latin typeface="Arial" pitchFamily="34" charset="0"/>
              </a:rPr>
              <a:pPr algn="r" eaLnBrk="1" hangingPunct="1">
                <a:spcBef>
                  <a:spcPct val="0"/>
                </a:spcBef>
                <a:buClrTx/>
                <a:buSzTx/>
                <a:buFontTx/>
                <a:buNone/>
              </a:pPr>
              <a:t>5</a:t>
            </a:fld>
            <a:endParaRPr lang="en-US" altLang="ru-RU" sz="1100">
              <a:solidFill>
                <a:schemeClr val="tx2"/>
              </a:solidFill>
              <a:latin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728922535"/>
              </p:ext>
            </p:extLst>
          </p:nvPr>
        </p:nvGraphicFramePr>
        <p:xfrm>
          <a:off x="539552" y="1107109"/>
          <a:ext cx="8507288" cy="4914179"/>
        </p:xfrm>
        <a:graphic>
          <a:graphicData uri="http://schemas.openxmlformats.org/drawingml/2006/table">
            <a:tbl>
              <a:tblPr firstRow="1" bandRow="1">
                <a:tableStyleId>{BDBED569-4797-4DF1-A0F4-6AAB3CD982D8}</a:tableStyleId>
              </a:tblPr>
              <a:tblGrid>
                <a:gridCol w="8507288">
                  <a:extLst>
                    <a:ext uri="{9D8B030D-6E8A-4147-A177-3AD203B41FA5}">
                      <a16:colId xmlns:a16="http://schemas.microsoft.com/office/drawing/2014/main" xmlns="" val="20000"/>
                    </a:ext>
                  </a:extLst>
                </a:gridCol>
              </a:tblGrid>
              <a:tr h="640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a:effectLst/>
                        </a:rPr>
                        <a:t>                                                </a:t>
                      </a:r>
                      <a:r>
                        <a:rPr lang="en-US" sz="1600" dirty="0">
                          <a:effectLst/>
                        </a:rPr>
                        <a:t>Receiving of experimental data from a Tier0 site in the</a:t>
                      </a:r>
                      <a:endParaRPr lang="ru-RU" sz="16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a:effectLst/>
                        </a:rPr>
                        <a:t>                                                </a:t>
                      </a:r>
                      <a:r>
                        <a:rPr lang="en-US" sz="1600" dirty="0">
                          <a:effectLst/>
                        </a:rPr>
                        <a:t>volume determined by the WLCG agreement</a:t>
                      </a:r>
                      <a:endParaRPr lang="en-US" sz="1600" b="1" dirty="0">
                        <a:effectLst/>
                      </a:endParaRPr>
                    </a:p>
                  </a:txBody>
                  <a:tcPr marL="91442" marR="91442" marT="45715" marB="45715"/>
                </a:tc>
                <a:extLst>
                  <a:ext uri="{0D108BD9-81ED-4DB2-BD59-A6C34878D82A}">
                    <a16:rowId xmlns:a16="http://schemas.microsoft.com/office/drawing/2014/main" xmlns="" val="10000"/>
                  </a:ext>
                </a:extLst>
              </a:tr>
              <a:tr h="370801">
                <a:tc>
                  <a:txBody>
                    <a:bodyPr/>
                    <a:lstStyle/>
                    <a:p>
                      <a:pPr marL="0" indent="0" algn="l">
                        <a:buFont typeface="Arial" panose="020B0604020202020204" pitchFamily="34" charset="0"/>
                        <a:buNone/>
                      </a:pPr>
                      <a:r>
                        <a:rPr lang="ru-RU" sz="1600" dirty="0">
                          <a:effectLst/>
                        </a:rPr>
                        <a:t>                                                 </a:t>
                      </a:r>
                      <a:r>
                        <a:rPr lang="en-US" sz="1600" dirty="0">
                          <a:effectLst/>
                        </a:rPr>
                        <a:t>Archiving and custodial storage of part of experimental RAW</a:t>
                      </a:r>
                      <a:endParaRPr lang="ru-RU" sz="1600" dirty="0">
                        <a:effectLst/>
                      </a:endParaRPr>
                    </a:p>
                    <a:p>
                      <a:pPr marL="0" indent="0" algn="l">
                        <a:buFont typeface="Arial" panose="020B0604020202020204" pitchFamily="34" charset="0"/>
                        <a:buNone/>
                      </a:pPr>
                      <a:r>
                        <a:rPr lang="ru-RU" sz="1600" dirty="0">
                          <a:effectLst/>
                        </a:rPr>
                        <a:t>                                                 </a:t>
                      </a:r>
                      <a:r>
                        <a:rPr lang="en-US" sz="1600" dirty="0">
                          <a:effectLst/>
                        </a:rPr>
                        <a:t>data</a:t>
                      </a:r>
                      <a:endParaRPr lang="en-US" sz="1600" b="1" dirty="0">
                        <a:effectLst/>
                      </a:endParaRPr>
                    </a:p>
                  </a:txBody>
                  <a:tcPr marL="91442" marR="91442" marT="45715" marB="45715"/>
                </a:tc>
                <a:extLst>
                  <a:ext uri="{0D108BD9-81ED-4DB2-BD59-A6C34878D82A}">
                    <a16:rowId xmlns:a16="http://schemas.microsoft.com/office/drawing/2014/main" xmlns="" val="10001"/>
                  </a:ext>
                </a:extLst>
              </a:tr>
              <a:tr h="370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a:effectLst/>
                        </a:rPr>
                        <a:t>                                                 </a:t>
                      </a:r>
                      <a:r>
                        <a:rPr lang="en-US" sz="1600" dirty="0">
                          <a:effectLst/>
                        </a:rPr>
                        <a:t>Consecutive and continuous data processing</a:t>
                      </a:r>
                      <a:endParaRPr lang="en-US" sz="1600" b="1" dirty="0">
                        <a:effectLst/>
                      </a:endParaRPr>
                    </a:p>
                  </a:txBody>
                  <a:tcPr marL="91442" marR="91442" marT="45715" marB="45715"/>
                </a:tc>
                <a:extLst>
                  <a:ext uri="{0D108BD9-81ED-4DB2-BD59-A6C34878D82A}">
                    <a16:rowId xmlns:a16="http://schemas.microsoft.com/office/drawing/2014/main" xmlns="" val="10002"/>
                  </a:ext>
                </a:extLst>
              </a:tr>
              <a:tr h="640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a:effectLst/>
                        </a:rPr>
                        <a:t>                                                 </a:t>
                      </a:r>
                      <a:r>
                        <a:rPr lang="en-US" sz="1600" dirty="0">
                          <a:effectLst/>
                        </a:rPr>
                        <a:t>Additional processing (skimming) of RAW, RECO</a:t>
                      </a:r>
                      <a:endParaRPr lang="ru-RU" sz="16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a:effectLst/>
                        </a:rPr>
                        <a:t>                                                </a:t>
                      </a:r>
                      <a:r>
                        <a:rPr lang="en-US" sz="1600" dirty="0">
                          <a:effectLst/>
                        </a:rPr>
                        <a:t>(</a:t>
                      </a:r>
                      <a:r>
                        <a:rPr lang="en-US" sz="1600" dirty="0" err="1">
                          <a:effectLst/>
                        </a:rPr>
                        <a:t>RECOnstructed</a:t>
                      </a:r>
                      <a:r>
                        <a:rPr lang="en-US" sz="1600" dirty="0">
                          <a:effectLst/>
                        </a:rPr>
                        <a:t>) and AOD (Analysis Object Data) data</a:t>
                      </a:r>
                      <a:endParaRPr lang="en-US" sz="1600" b="1" dirty="0">
                        <a:effectLst/>
                      </a:endParaRPr>
                    </a:p>
                  </a:txBody>
                  <a:tcPr marL="91442" marR="91442" marT="45715" marB="45715"/>
                </a:tc>
                <a:extLst>
                  <a:ext uri="{0D108BD9-81ED-4DB2-BD59-A6C34878D82A}">
                    <a16:rowId xmlns:a16="http://schemas.microsoft.com/office/drawing/2014/main" xmlns="" val="10003"/>
                  </a:ext>
                </a:extLst>
              </a:tr>
              <a:tr h="640146">
                <a:tc>
                  <a:txBody>
                    <a:bodyPr/>
                    <a:lstStyle/>
                    <a:p>
                      <a:pPr marL="0" indent="0" algn="l">
                        <a:buFont typeface="Arial" panose="020B0604020202020204" pitchFamily="34" charset="0"/>
                        <a:buNone/>
                      </a:pPr>
                      <a:r>
                        <a:rPr lang="en-US" sz="1600" dirty="0">
                          <a:effectLst/>
                        </a:rPr>
                        <a:t>Data reprocessing with the use of new software or new calibration and alignment constants of parts of the CMS setup</a:t>
                      </a:r>
                      <a:endParaRPr lang="en-US" sz="1600" b="1" dirty="0">
                        <a:effectLst/>
                      </a:endParaRPr>
                    </a:p>
                  </a:txBody>
                  <a:tcPr marL="91442" marR="91442" marT="45715" marB="45715"/>
                </a:tc>
                <a:extLst>
                  <a:ext uri="{0D108BD9-81ED-4DB2-BD59-A6C34878D82A}">
                    <a16:rowId xmlns:a16="http://schemas.microsoft.com/office/drawing/2014/main" xmlns="" val="10004"/>
                  </a:ext>
                </a:extLst>
              </a:tr>
              <a:tr h="370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Making available AOD data-sets</a:t>
                      </a:r>
                      <a:endParaRPr lang="en-US" sz="1600" b="1" dirty="0">
                        <a:effectLst/>
                      </a:endParaRPr>
                    </a:p>
                  </a:txBody>
                  <a:tcPr marL="91442" marR="91442" marT="45715" marB="45715"/>
                </a:tc>
                <a:extLst>
                  <a:ext uri="{0D108BD9-81ED-4DB2-BD59-A6C34878D82A}">
                    <a16:rowId xmlns:a16="http://schemas.microsoft.com/office/drawing/2014/main" xmlns="" val="10005"/>
                  </a:ext>
                </a:extLst>
              </a:tr>
              <a:tr h="640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Serving RECO and AOD datasets to other Tier1/Tier2/Tier3 sites for their duplicated storage (replication) and physical analysis</a:t>
                      </a:r>
                      <a:endParaRPr lang="en-US" sz="1600" b="1" dirty="0">
                        <a:effectLst/>
                      </a:endParaRPr>
                    </a:p>
                  </a:txBody>
                  <a:tcPr marL="91442" marR="91442" marT="45715" marB="45715"/>
                </a:tc>
                <a:extLst>
                  <a:ext uri="{0D108BD9-81ED-4DB2-BD59-A6C34878D82A}">
                    <a16:rowId xmlns:a16="http://schemas.microsoft.com/office/drawing/2014/main" xmlns="" val="10006"/>
                  </a:ext>
                </a:extLst>
              </a:tr>
              <a:tr h="592328">
                <a:tc>
                  <a:txBody>
                    <a:bodyPr/>
                    <a:lstStyle/>
                    <a:p>
                      <a:pPr marL="0" indent="0" algn="l">
                        <a:buFont typeface="Arial" panose="020B0604020202020204" pitchFamily="34" charset="0"/>
                        <a:buNone/>
                      </a:pPr>
                      <a:r>
                        <a:rPr lang="en-US" sz="1600" dirty="0">
                          <a:effectLst/>
                        </a:rPr>
                        <a:t>Running production reprocessing with the use of new software and new calibration and alignment constants of parts of the CMS setup, protected storage of the simulated events</a:t>
                      </a:r>
                      <a:endParaRPr lang="en-US" sz="1600" b="1" dirty="0">
                        <a:effectLst/>
                      </a:endParaRPr>
                    </a:p>
                  </a:txBody>
                  <a:tcPr marL="91442" marR="91442" marT="45715" marB="45715"/>
                </a:tc>
                <a:extLst>
                  <a:ext uri="{0D108BD9-81ED-4DB2-BD59-A6C34878D82A}">
                    <a16:rowId xmlns:a16="http://schemas.microsoft.com/office/drawing/2014/main" xmlns="" val="10007"/>
                  </a:ext>
                </a:extLst>
              </a:tr>
              <a:tr h="440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Production of simulated data and data analysis recorded by the CMS experiment</a:t>
                      </a:r>
                      <a:endParaRPr lang="ru-RU" sz="1600" b="1" dirty="0"/>
                    </a:p>
                  </a:txBody>
                  <a:tcPr marL="91442" marR="91442" marT="45715" marB="45715"/>
                </a:tc>
                <a:extLst>
                  <a:ext uri="{0D108BD9-81ED-4DB2-BD59-A6C34878D82A}">
                    <a16:rowId xmlns:a16="http://schemas.microsoft.com/office/drawing/2014/main" xmlns="" val="10008"/>
                  </a:ext>
                </a:extLst>
              </a:tr>
            </a:tbl>
          </a:graphicData>
        </a:graphic>
      </p:graphicFrame>
      <p:pic>
        <p:nvPicPr>
          <p:cNvPr id="3" name="Рисунок 2">
            <a:extLst>
              <a:ext uri="{FF2B5EF4-FFF2-40B4-BE49-F238E27FC236}">
                <a16:creationId xmlns:a16="http://schemas.microsoft.com/office/drawing/2014/main" xmlns="" id="{1F4FE179-A331-4927-9AF5-A7AEA817CE57}"/>
              </a:ext>
            </a:extLst>
          </p:cNvPr>
          <p:cNvPicPr>
            <a:picLocks noChangeAspect="1"/>
          </p:cNvPicPr>
          <p:nvPr/>
        </p:nvPicPr>
        <p:blipFill>
          <a:blip r:embed="rId2"/>
          <a:stretch>
            <a:fillRect/>
          </a:stretch>
        </p:blipFill>
        <p:spPr>
          <a:xfrm>
            <a:off x="30759" y="908720"/>
            <a:ext cx="3166311" cy="2241376"/>
          </a:xfrm>
          <a:prstGeom prst="rect">
            <a:avLst/>
          </a:prstGeom>
        </p:spPr>
      </p:pic>
    </p:spTree>
    <p:extLst>
      <p:ext uri="{BB962C8B-B14F-4D97-AF65-F5344CB8AC3E}">
        <p14:creationId xmlns:p14="http://schemas.microsoft.com/office/powerpoint/2010/main" val="103063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6227763" y="120650"/>
            <a:ext cx="2916237" cy="6624638"/>
          </a:xfrm>
        </p:spPr>
        <p:txBody>
          <a:bodyPr>
            <a:normAutofit fontScale="47500" lnSpcReduction="20000"/>
          </a:bodyPr>
          <a:lstStyle/>
          <a:p>
            <a:pPr marL="0" indent="0" algn="ctr">
              <a:buNone/>
              <a:defRPr/>
            </a:pPr>
            <a:r>
              <a:rPr lang="en-US" sz="59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Tier1</a:t>
            </a:r>
          </a:p>
          <a:p>
            <a:pPr marL="0" indent="0" algn="ctr">
              <a:buNone/>
              <a:defRPr/>
            </a:pPr>
            <a:r>
              <a:rPr lang="en-US" sz="59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JINR participation in Worldwide LHC Computing Grid (WLCG)</a:t>
            </a:r>
          </a:p>
          <a:p>
            <a:pPr algn="l"/>
            <a:endParaRPr lang="en-US" dirty="0"/>
          </a:p>
          <a:p>
            <a:pPr marL="0" indent="0" algn="l">
              <a:buNone/>
            </a:pPr>
            <a:r>
              <a:rPr lang="en-US" b="1" dirty="0"/>
              <a:t>Grid Tier1 is one of the 7 centres in the world intended for large-scale processing of experimental and event-modeling data coming from the centres of Tier0 (CERN), as well as Tier1 and Tier2 of the Worldwide Computing Grid WLCG for the CMS experiment. This component is considered as a prototype of the system of processing and storage of the experimental data from the mega-project NICA as a centre of Tier0 and Tier1.</a:t>
            </a:r>
            <a:endParaRPr lang="ru-RU" b="1" dirty="0"/>
          </a:p>
        </p:txBody>
      </p:sp>
      <p:grpSp>
        <p:nvGrpSpPr>
          <p:cNvPr id="11" name="Группа 10"/>
          <p:cNvGrpSpPr/>
          <p:nvPr/>
        </p:nvGrpSpPr>
        <p:grpSpPr>
          <a:xfrm>
            <a:off x="226266" y="505618"/>
            <a:ext cx="6001918" cy="5846763"/>
            <a:chOff x="613905" y="239889"/>
            <a:chExt cx="10964190" cy="6618111"/>
          </a:xfrm>
        </p:grpSpPr>
        <p:grpSp>
          <p:nvGrpSpPr>
            <p:cNvPr id="9" name="Группа 8"/>
            <p:cNvGrpSpPr/>
            <p:nvPr/>
          </p:nvGrpSpPr>
          <p:grpSpPr>
            <a:xfrm>
              <a:off x="613905" y="239889"/>
              <a:ext cx="9757454" cy="6618111"/>
              <a:chOff x="613905" y="239889"/>
              <a:chExt cx="9757454" cy="6618111"/>
            </a:xfrm>
          </p:grpSpPr>
          <p:pic>
            <p:nvPicPr>
              <p:cNvPr id="5" name="Рисунок 4"/>
              <p:cNvPicPr>
                <a:picLocks noChangeAspect="1"/>
              </p:cNvPicPr>
              <p:nvPr/>
            </p:nvPicPr>
            <p:blipFill>
              <a:blip r:embed="rId2"/>
              <a:stretch>
                <a:fillRect/>
              </a:stretch>
            </p:blipFill>
            <p:spPr>
              <a:xfrm>
                <a:off x="2213082" y="239889"/>
                <a:ext cx="8158277" cy="6015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3"/>
              <a:stretch>
                <a:fillRect/>
              </a:stretch>
            </p:blipFill>
            <p:spPr>
              <a:xfrm>
                <a:off x="613905" y="3495852"/>
                <a:ext cx="2522358" cy="3362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p:cNvPicPr>
                <a:picLocks noChangeAspect="1"/>
              </p:cNvPicPr>
              <p:nvPr/>
            </p:nvPicPr>
            <p:blipFill>
              <a:blip r:embed="rId4"/>
              <a:stretch>
                <a:fillRect/>
              </a:stretch>
            </p:blipFill>
            <p:spPr>
              <a:xfrm>
                <a:off x="966531" y="442576"/>
                <a:ext cx="2493102" cy="3323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r="44338"/>
              <a:stretch/>
            </p:blipFill>
            <p:spPr>
              <a:xfrm>
                <a:off x="7515484" y="4122545"/>
                <a:ext cx="2569581" cy="2621262"/>
              </a:xfrm>
              <a:prstGeom prst="round2DiagRect">
                <a:avLst>
                  <a:gd name="adj1" fmla="val 16667"/>
                  <a:gd name="adj2" fmla="val 36906"/>
                </a:avLst>
              </a:prstGeom>
              <a:ln w="88900" cap="sq">
                <a:solidFill>
                  <a:srgbClr val="FFFFFF"/>
                </a:solidFill>
                <a:miter lim="800000"/>
              </a:ln>
              <a:effectLst>
                <a:outerShdw blurRad="254000" algn="tl" rotWithShape="0">
                  <a:srgbClr val="000000">
                    <a:alpha val="43000"/>
                  </a:srgbClr>
                </a:outerShdw>
              </a:effectLst>
            </p:spPr>
          </p:pic>
        </p:grpSp>
        <p:pic>
          <p:nvPicPr>
            <p:cNvPr id="10" name="Рисунок 9"/>
            <p:cNvPicPr>
              <a:picLocks noChangeAspect="1"/>
            </p:cNvPicPr>
            <p:nvPr/>
          </p:nvPicPr>
          <p:blipFill>
            <a:blip r:embed="rId6"/>
            <a:stretch>
              <a:fillRect/>
            </a:stretch>
          </p:blipFill>
          <p:spPr>
            <a:xfrm>
              <a:off x="7543436" y="552441"/>
              <a:ext cx="4034659" cy="3213286"/>
            </a:xfrm>
            <a:prstGeom prst="rect">
              <a:avLst/>
            </a:prstGeom>
          </p:spPr>
        </p:pic>
      </p:grpSp>
      <p:sp>
        <p:nvSpPr>
          <p:cNvPr id="2" name="Нижний колонтитул 1"/>
          <p:cNvSpPr>
            <a:spLocks noGrp="1"/>
          </p:cNvSpPr>
          <p:nvPr>
            <p:ph type="ftr" sz="quarter" idx="11"/>
          </p:nvPr>
        </p:nvSpPr>
        <p:spPr/>
        <p:txBody>
          <a:bodyPr/>
          <a:lstStyle/>
          <a:p>
            <a:r>
              <a:rPr lang="en-GB" smtClean="0"/>
              <a:t>T.Strizh, CMS Tier1 at JINR, GRID2018</a:t>
            </a:r>
            <a:endParaRPr lang="ru-RU"/>
          </a:p>
        </p:txBody>
      </p:sp>
      <p:sp>
        <p:nvSpPr>
          <p:cNvPr id="8" name="Номер слайда 7"/>
          <p:cNvSpPr>
            <a:spLocks noGrp="1"/>
          </p:cNvSpPr>
          <p:nvPr>
            <p:ph type="sldNum" sz="quarter" idx="12"/>
          </p:nvPr>
        </p:nvSpPr>
        <p:spPr/>
        <p:txBody>
          <a:bodyPr/>
          <a:lstStyle/>
          <a:p>
            <a:fld id="{2600CD22-F241-4319-8634-3C30517418F0}" type="slidenum">
              <a:rPr lang="ru-RU" smtClean="0"/>
              <a:t>6</a:t>
            </a:fld>
            <a:endParaRPr lang="ru-RU"/>
          </a:p>
        </p:txBody>
      </p:sp>
    </p:spTree>
    <p:extLst>
      <p:ext uri="{BB962C8B-B14F-4D97-AF65-F5344CB8AC3E}">
        <p14:creationId xmlns:p14="http://schemas.microsoft.com/office/powerpoint/2010/main" val="787306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675"/>
            <a:ext cx="7242175" cy="1143000"/>
          </a:xfrm>
        </p:spPr>
        <p:txBody>
          <a:bodyPr/>
          <a:lstStyle/>
          <a:p>
            <a:pPr>
              <a:defRPr/>
            </a:pPr>
            <a:endParaRPr lang="ru-RU" dirty="0"/>
          </a:p>
        </p:txBody>
      </p:sp>
      <p:sp>
        <p:nvSpPr>
          <p:cNvPr id="30723" name="Нижний колонтитул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rIns="91440" numCol="1" anchorCtr="0" compatLnSpc="1">
            <a:prstTxWarp prst="textNoShape">
              <a:avLst/>
            </a:prstTxWarp>
          </a:bodyPr>
          <a:lstStyle>
            <a:lvl1pPr algn="l" eaLnBrk="0" hangingPunct="0">
              <a:spcBef>
                <a:spcPts val="600"/>
              </a:spcBef>
              <a:buClr>
                <a:schemeClr val="tx2"/>
              </a:buClr>
              <a:buSzPct val="73000"/>
              <a:buFont typeface="Wingdings 2" pitchFamily="18" charset="2"/>
              <a:buChar char=""/>
              <a:defRPr sz="2600">
                <a:solidFill>
                  <a:schemeClr val="tx1"/>
                </a:solidFill>
                <a:latin typeface="Trebuchet MS" pitchFamily="34" charset="0"/>
              </a:defRPr>
            </a:lvl1pPr>
            <a:lvl2pPr marL="742950" indent="-285750" algn="l" eaLnBrk="0" hangingPunct="0">
              <a:spcBef>
                <a:spcPts val="500"/>
              </a:spcBef>
              <a:buClr>
                <a:srgbClr val="F9B639"/>
              </a:buClr>
              <a:buSzPct val="80000"/>
              <a:buFont typeface="Wingdings 2" pitchFamily="18" charset="2"/>
              <a:buChar char=""/>
              <a:defRPr sz="2300">
                <a:solidFill>
                  <a:srgbClr val="6C6C6C"/>
                </a:solidFill>
                <a:latin typeface="Trebuchet MS" pitchFamily="34" charset="0"/>
              </a:defRPr>
            </a:lvl2pPr>
            <a:lvl3pPr marL="1143000" indent="-228600" algn="l" eaLnBrk="0" hangingPunct="0">
              <a:spcBef>
                <a:spcPts val="400"/>
              </a:spcBef>
              <a:buClr>
                <a:srgbClr val="F9B639"/>
              </a:buClr>
              <a:buSzPct val="60000"/>
              <a:buFont typeface="Wingdings" pitchFamily="2" charset="2"/>
              <a:buChar char=""/>
              <a:defRPr sz="2000">
                <a:solidFill>
                  <a:schemeClr val="tx1"/>
                </a:solidFill>
                <a:latin typeface="Trebuchet MS" pitchFamily="34" charset="0"/>
              </a:defRPr>
            </a:lvl3pPr>
            <a:lvl4pPr marL="1600200" indent="-228600" algn="l" eaLnBrk="0" hangingPunct="0">
              <a:spcBef>
                <a:spcPct val="20000"/>
              </a:spcBef>
              <a:buClr>
                <a:srgbClr val="F9B639"/>
              </a:buClr>
              <a:buSzPct val="80000"/>
              <a:buFont typeface="Wingdings 2" pitchFamily="18" charset="2"/>
              <a:buChar char=""/>
              <a:defRPr sz="2000">
                <a:solidFill>
                  <a:srgbClr val="6C6C6C"/>
                </a:solidFill>
                <a:latin typeface="Trebuchet MS" pitchFamily="34" charset="0"/>
              </a:defRPr>
            </a:lvl4pPr>
            <a:lvl5pPr marL="2057400" indent="-228600" algn="l" eaLnBrk="0" hangingPunct="0">
              <a:spcBef>
                <a:spcPts val="400"/>
              </a:spcBef>
              <a:buClr>
                <a:srgbClr val="F9B639"/>
              </a:buClr>
              <a:buSzPct val="70000"/>
              <a:buFont typeface="Wingdings" pitchFamily="2" charset="2"/>
              <a:buChar char=""/>
              <a:defRPr>
                <a:solidFill>
                  <a:schemeClr val="tx1"/>
                </a:solidFill>
                <a:latin typeface="Trebuchet MS" pitchFamily="34" charset="0"/>
              </a:defRPr>
            </a:lvl5pPr>
            <a:lvl6pPr marL="25146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6pPr>
            <a:lvl7pPr marL="29718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7pPr>
            <a:lvl8pPr marL="34290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8pPr>
            <a:lvl9pPr marL="38862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9pPr>
          </a:lstStyle>
          <a:p>
            <a:pPr algn="r" eaLnBrk="1" hangingPunct="1">
              <a:spcBef>
                <a:spcPct val="0"/>
              </a:spcBef>
              <a:buClrTx/>
              <a:buSzTx/>
              <a:buFontTx/>
              <a:buNone/>
            </a:pPr>
            <a:r>
              <a:rPr lang="en-US" altLang="ru-RU" sz="1000" smtClean="0">
                <a:solidFill>
                  <a:schemeClr val="tx2"/>
                </a:solidFill>
                <a:latin typeface="Arial" pitchFamily="34" charset="0"/>
              </a:rPr>
              <a:t>T.Strizh, CMS Tier1 at JINR, GRID2018</a:t>
            </a:r>
            <a:endParaRPr lang="en-US" altLang="ru-RU" sz="1000">
              <a:solidFill>
                <a:schemeClr val="tx2"/>
              </a:solidFill>
              <a:latin typeface="Arial" pitchFamily="34" charset="0"/>
            </a:endParaRPr>
          </a:p>
        </p:txBody>
      </p:sp>
      <p:sp>
        <p:nvSpPr>
          <p:cNvPr id="30724"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ts val="600"/>
              </a:spcBef>
              <a:buClr>
                <a:schemeClr val="tx2"/>
              </a:buClr>
              <a:buSzPct val="73000"/>
              <a:buFont typeface="Wingdings 2" pitchFamily="18" charset="2"/>
              <a:buChar char=""/>
              <a:defRPr sz="2600">
                <a:solidFill>
                  <a:schemeClr val="tx1"/>
                </a:solidFill>
                <a:latin typeface="Trebuchet MS" pitchFamily="34" charset="0"/>
              </a:defRPr>
            </a:lvl1pPr>
            <a:lvl2pPr marL="742950" indent="-285750" algn="l" eaLnBrk="0" hangingPunct="0">
              <a:spcBef>
                <a:spcPts val="500"/>
              </a:spcBef>
              <a:buClr>
                <a:srgbClr val="F9B639"/>
              </a:buClr>
              <a:buSzPct val="80000"/>
              <a:buFont typeface="Wingdings 2" pitchFamily="18" charset="2"/>
              <a:buChar char=""/>
              <a:defRPr sz="2300">
                <a:solidFill>
                  <a:srgbClr val="6C6C6C"/>
                </a:solidFill>
                <a:latin typeface="Trebuchet MS" pitchFamily="34" charset="0"/>
              </a:defRPr>
            </a:lvl2pPr>
            <a:lvl3pPr marL="1143000" indent="-228600" algn="l" eaLnBrk="0" hangingPunct="0">
              <a:spcBef>
                <a:spcPts val="400"/>
              </a:spcBef>
              <a:buClr>
                <a:srgbClr val="F9B639"/>
              </a:buClr>
              <a:buSzPct val="60000"/>
              <a:buFont typeface="Wingdings" pitchFamily="2" charset="2"/>
              <a:buChar char=""/>
              <a:defRPr sz="2000">
                <a:solidFill>
                  <a:schemeClr val="tx1"/>
                </a:solidFill>
                <a:latin typeface="Trebuchet MS" pitchFamily="34" charset="0"/>
              </a:defRPr>
            </a:lvl3pPr>
            <a:lvl4pPr marL="1600200" indent="-228600" algn="l" eaLnBrk="0" hangingPunct="0">
              <a:spcBef>
                <a:spcPct val="20000"/>
              </a:spcBef>
              <a:buClr>
                <a:srgbClr val="F9B639"/>
              </a:buClr>
              <a:buSzPct val="80000"/>
              <a:buFont typeface="Wingdings 2" pitchFamily="18" charset="2"/>
              <a:buChar char=""/>
              <a:defRPr sz="2000">
                <a:solidFill>
                  <a:srgbClr val="6C6C6C"/>
                </a:solidFill>
                <a:latin typeface="Trebuchet MS" pitchFamily="34" charset="0"/>
              </a:defRPr>
            </a:lvl4pPr>
            <a:lvl5pPr marL="2057400" indent="-228600" algn="l" eaLnBrk="0" hangingPunct="0">
              <a:spcBef>
                <a:spcPts val="400"/>
              </a:spcBef>
              <a:buClr>
                <a:srgbClr val="F9B639"/>
              </a:buClr>
              <a:buSzPct val="70000"/>
              <a:buFont typeface="Wingdings" pitchFamily="2" charset="2"/>
              <a:buChar char=""/>
              <a:defRPr>
                <a:solidFill>
                  <a:schemeClr val="tx1"/>
                </a:solidFill>
                <a:latin typeface="Trebuchet MS" pitchFamily="34" charset="0"/>
              </a:defRPr>
            </a:lvl5pPr>
            <a:lvl6pPr marL="25146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6pPr>
            <a:lvl7pPr marL="29718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7pPr>
            <a:lvl8pPr marL="34290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8pPr>
            <a:lvl9pPr marL="3886200" indent="-228600" eaLnBrk="0" fontAlgn="base" hangingPunct="0">
              <a:spcBef>
                <a:spcPts val="400"/>
              </a:spcBef>
              <a:spcAft>
                <a:spcPct val="0"/>
              </a:spcAft>
              <a:buClr>
                <a:srgbClr val="F9B639"/>
              </a:buClr>
              <a:buSzPct val="70000"/>
              <a:buFont typeface="Wingdings" pitchFamily="2" charset="2"/>
              <a:buChar char=""/>
              <a:defRPr>
                <a:solidFill>
                  <a:schemeClr val="tx1"/>
                </a:solidFill>
                <a:latin typeface="Trebuchet MS" pitchFamily="34" charset="0"/>
              </a:defRPr>
            </a:lvl9pPr>
          </a:lstStyle>
          <a:p>
            <a:pPr algn="r" eaLnBrk="1" hangingPunct="1">
              <a:spcBef>
                <a:spcPct val="0"/>
              </a:spcBef>
              <a:buClrTx/>
              <a:buSzTx/>
              <a:buFontTx/>
              <a:buNone/>
            </a:pPr>
            <a:fld id="{CFF27126-832E-4043-A643-03E0610E62BA}" type="slidenum">
              <a:rPr lang="en-US" altLang="ru-RU" sz="1100" smtClean="0">
                <a:solidFill>
                  <a:schemeClr val="tx2"/>
                </a:solidFill>
                <a:latin typeface="Arial" pitchFamily="34" charset="0"/>
              </a:rPr>
              <a:pPr algn="r" eaLnBrk="1" hangingPunct="1">
                <a:spcBef>
                  <a:spcPct val="0"/>
                </a:spcBef>
                <a:buClrTx/>
                <a:buSzTx/>
                <a:buFontTx/>
                <a:buNone/>
              </a:pPr>
              <a:t>7</a:t>
            </a:fld>
            <a:endParaRPr lang="en-US" altLang="ru-RU" sz="1100">
              <a:solidFill>
                <a:schemeClr val="tx2"/>
              </a:solidFill>
              <a:latin typeface="Arial" pitchFamily="34" charset="0"/>
            </a:endParaRPr>
          </a:p>
        </p:txBody>
      </p:sp>
      <p:sp>
        <p:nvSpPr>
          <p:cNvPr id="5" name="TextBox 4"/>
          <p:cNvSpPr txBox="1"/>
          <p:nvPr/>
        </p:nvSpPr>
        <p:spPr>
          <a:xfrm>
            <a:off x="323528" y="1841500"/>
            <a:ext cx="8640960" cy="2246769"/>
          </a:xfrm>
          <a:prstGeom prst="rect">
            <a:avLst/>
          </a:prstGeom>
          <a:noFill/>
        </p:spPr>
        <p:txBody>
          <a:bodyPr wrap="square">
            <a:spAutoFit/>
          </a:bodyPr>
          <a:lstStyle/>
          <a:p>
            <a:pPr algn="l">
              <a:defRPr/>
            </a:pPr>
            <a:r>
              <a:rPr lang="en-US" sz="2000" b="1" dirty="0">
                <a:latin typeface="Arial" charset="0"/>
              </a:rPr>
              <a:t>In agreement with the CMS Computing model, the JINR Tier1 site will provide</a:t>
            </a:r>
            <a:r>
              <a:rPr lang="ru-RU" sz="2000" b="1" dirty="0">
                <a:latin typeface="Arial" charset="0"/>
              </a:rPr>
              <a:t>:</a:t>
            </a:r>
          </a:p>
          <a:p>
            <a:pPr marL="342900" indent="-342900" algn="l">
              <a:buFont typeface="Arial" panose="020B0604020202020204" pitchFamily="34" charset="0"/>
              <a:buChar char="•"/>
              <a:defRPr/>
            </a:pPr>
            <a:r>
              <a:rPr lang="en-US" sz="2000" b="1" dirty="0">
                <a:latin typeface="Arial" charset="0"/>
              </a:rPr>
              <a:t>acceptance of an agreed share of raw data and Monte Carlo data and</a:t>
            </a:r>
            <a:r>
              <a:rPr lang="ru-RU" sz="2000" b="1" dirty="0">
                <a:latin typeface="Arial" charset="0"/>
              </a:rPr>
              <a:t> </a:t>
            </a:r>
            <a:r>
              <a:rPr lang="en-US" sz="2000" b="1" dirty="0">
                <a:latin typeface="Arial" charset="0"/>
              </a:rPr>
              <a:t>provision of access to the stored data by other CMS Tier2/Tier3 sites of the WLCG </a:t>
            </a:r>
            <a:endParaRPr lang="ru-RU" sz="2000" b="1" dirty="0">
              <a:latin typeface="Arial" charset="0"/>
            </a:endParaRPr>
          </a:p>
          <a:p>
            <a:pPr marL="342900" indent="-342900" algn="l">
              <a:buFont typeface="Arial" panose="020B0604020202020204" pitchFamily="34" charset="0"/>
              <a:buChar char="•"/>
              <a:defRPr/>
            </a:pPr>
            <a:r>
              <a:rPr lang="en-US" sz="2000" b="1" dirty="0">
                <a:latin typeface="Arial" charset="0"/>
              </a:rPr>
              <a:t>will serve FTS-channels for Russian and Dubna Member States Tier2 storage elements including monitoring of data transfers</a:t>
            </a:r>
            <a:endParaRPr lang="ru-RU" sz="2000" b="1" dirty="0">
              <a:latin typeface="Arial" charset="0"/>
            </a:endParaRPr>
          </a:p>
        </p:txBody>
      </p:sp>
      <p:pic>
        <p:nvPicPr>
          <p:cNvPr id="30726" name="Picture 4" descr="http://laser-caltech.web.cern.ch/laser-caltech/images/Logo/CMS%20log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640"/>
            <a:ext cx="15843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45218"/>
            <a:ext cx="3156024" cy="161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46882"/>
            <a:ext cx="3151029" cy="165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95536" y="5131097"/>
            <a:ext cx="5256584" cy="1569660"/>
          </a:xfrm>
          <a:prstGeom prst="rect">
            <a:avLst/>
          </a:prstGeom>
          <a:noFill/>
        </p:spPr>
        <p:txBody>
          <a:bodyPr wrap="square">
            <a:spAutoFit/>
          </a:bodyPr>
          <a:lstStyle/>
          <a:p>
            <a:pPr marL="342900" indent="-342900" algn="l">
              <a:buFont typeface="Arial" panose="020B0604020202020204" pitchFamily="34" charset="0"/>
              <a:buChar char="•"/>
              <a:defRPr/>
            </a:pPr>
            <a:r>
              <a:rPr lang="en-US" sz="1600" b="1" dirty="0">
                <a:latin typeface="Arial" charset="0"/>
              </a:rPr>
              <a:t>Data Archiving Service</a:t>
            </a:r>
          </a:p>
          <a:p>
            <a:pPr marL="342900" indent="-342900" algn="l">
              <a:buFont typeface="Arial" panose="020B0604020202020204" pitchFamily="34" charset="0"/>
              <a:buChar char="•"/>
              <a:defRPr/>
            </a:pPr>
            <a:r>
              <a:rPr lang="en-US" sz="1600" b="1" dirty="0">
                <a:latin typeface="Arial" charset="0"/>
              </a:rPr>
              <a:t>Disk Storage Services</a:t>
            </a:r>
          </a:p>
          <a:p>
            <a:pPr marL="342900" indent="-342900" algn="l">
              <a:buFont typeface="Arial" panose="020B0604020202020204" pitchFamily="34" charset="0"/>
              <a:buChar char="•"/>
              <a:defRPr/>
            </a:pPr>
            <a:r>
              <a:rPr lang="en-US" sz="1600" b="1" dirty="0">
                <a:latin typeface="Arial" charset="0"/>
              </a:rPr>
              <a:t>Data Access Services</a:t>
            </a:r>
          </a:p>
          <a:p>
            <a:pPr marL="342900" indent="-342900" algn="l">
              <a:buFont typeface="Arial" panose="020B0604020202020204" pitchFamily="34" charset="0"/>
              <a:buChar char="•"/>
              <a:defRPr/>
            </a:pPr>
            <a:r>
              <a:rPr lang="en-US" sz="1600" b="1" dirty="0">
                <a:latin typeface="Arial" charset="0"/>
              </a:rPr>
              <a:t>Reconstruction Services</a:t>
            </a:r>
          </a:p>
          <a:p>
            <a:pPr marL="342900" indent="-342900" algn="l">
              <a:buFont typeface="Arial" panose="020B0604020202020204" pitchFamily="34" charset="0"/>
              <a:buChar char="•"/>
              <a:defRPr/>
            </a:pPr>
            <a:r>
              <a:rPr lang="en-US" sz="1600" b="1" dirty="0">
                <a:latin typeface="Arial" charset="0"/>
              </a:rPr>
              <a:t>Analysis Services</a:t>
            </a:r>
          </a:p>
          <a:p>
            <a:pPr marL="342900" indent="-342900" algn="l">
              <a:buFont typeface="Arial" panose="020B0604020202020204" pitchFamily="34" charset="0"/>
              <a:buChar char="•"/>
              <a:defRPr/>
            </a:pPr>
            <a:r>
              <a:rPr lang="en-US" sz="1600" b="1" dirty="0">
                <a:latin typeface="Arial" charset="0"/>
              </a:rPr>
              <a:t>User Services</a:t>
            </a:r>
            <a:endParaRPr lang="en-US" sz="1400" dirty="0">
              <a:latin typeface="Arial" charset="0"/>
            </a:endParaRPr>
          </a:p>
        </p:txBody>
      </p:sp>
      <p:sp>
        <p:nvSpPr>
          <p:cNvPr id="3" name="Прямоугольник 2"/>
          <p:cNvSpPr/>
          <p:nvPr/>
        </p:nvSpPr>
        <p:spPr>
          <a:xfrm>
            <a:off x="4644008" y="4698786"/>
            <a:ext cx="4572000" cy="1754326"/>
          </a:xfrm>
          <a:prstGeom prst="rect">
            <a:avLst/>
          </a:prstGeom>
        </p:spPr>
        <p:txBody>
          <a:bodyPr>
            <a:spAutoFit/>
          </a:bodyPr>
          <a:lstStyle/>
          <a:p>
            <a:r>
              <a:rPr lang="en-US" b="1" dirty="0">
                <a:solidFill>
                  <a:srgbClr val="FFC000"/>
                </a:solidFill>
              </a:rPr>
              <a:t>SOME SPECIALIZED SYSTEM-LEVEL SERVICES</a:t>
            </a:r>
            <a:endParaRPr lang="en-US" dirty="0">
              <a:solidFill>
                <a:srgbClr val="FFC000"/>
              </a:solidFill>
            </a:endParaRPr>
          </a:p>
          <a:p>
            <a:pPr marL="285750" indent="-285750">
              <a:buFont typeface="Arial" panose="020B0604020202020204" pitchFamily="34" charset="0"/>
              <a:buChar char="•"/>
            </a:pPr>
            <a:r>
              <a:rPr lang="en-US" b="1" dirty="0"/>
              <a:t>Mass storage system</a:t>
            </a:r>
          </a:p>
          <a:p>
            <a:pPr marL="285750" indent="-285750">
              <a:buFont typeface="Arial" panose="020B0604020202020204" pitchFamily="34" charset="0"/>
              <a:buChar char="•"/>
            </a:pPr>
            <a:r>
              <a:rPr lang="en-US" b="1" dirty="0"/>
              <a:t>Site security</a:t>
            </a:r>
          </a:p>
          <a:p>
            <a:pPr marL="285750" indent="-285750">
              <a:buFont typeface="Arial" panose="020B0604020202020204" pitchFamily="34" charset="0"/>
              <a:buChar char="•"/>
            </a:pPr>
            <a:r>
              <a:rPr lang="en-US" b="1" dirty="0"/>
              <a:t>Prioritization and accounting</a:t>
            </a:r>
          </a:p>
          <a:p>
            <a:pPr marL="285750" indent="-285750">
              <a:buFont typeface="Arial" panose="020B0604020202020204" pitchFamily="34" charset="0"/>
              <a:buChar char="•"/>
            </a:pPr>
            <a:r>
              <a:rPr lang="en-US" b="1" dirty="0"/>
              <a:t>Database Services</a:t>
            </a:r>
          </a:p>
        </p:txBody>
      </p:sp>
      <p:sp>
        <p:nvSpPr>
          <p:cNvPr id="4" name="Прямоугольник 3"/>
          <p:cNvSpPr/>
          <p:nvPr/>
        </p:nvSpPr>
        <p:spPr>
          <a:xfrm>
            <a:off x="2997306" y="4323065"/>
            <a:ext cx="2834366" cy="437043"/>
          </a:xfrm>
          <a:prstGeom prst="rect">
            <a:avLst/>
          </a:prstGeom>
        </p:spPr>
        <p:txBody>
          <a:bodyPr wrap="none">
            <a:spAutoFit/>
          </a:bodyPr>
          <a:lstStyle/>
          <a:p>
            <a:pPr algn="ctr">
              <a:lnSpc>
                <a:spcPct val="80000"/>
              </a:lnSpc>
              <a:spcBef>
                <a:spcPct val="20000"/>
              </a:spcBef>
              <a:defRPr/>
            </a:pPr>
            <a:r>
              <a:rPr lang="en-GB"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Tier1  provides </a:t>
            </a:r>
            <a:endParaRPr 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endParaRPr>
          </a:p>
        </p:txBody>
      </p:sp>
      <p:sp>
        <p:nvSpPr>
          <p:cNvPr id="6" name="Прямоугольник 5"/>
          <p:cNvSpPr/>
          <p:nvPr/>
        </p:nvSpPr>
        <p:spPr>
          <a:xfrm>
            <a:off x="814199" y="4725476"/>
            <a:ext cx="3027432" cy="369332"/>
          </a:xfrm>
          <a:prstGeom prst="rect">
            <a:avLst/>
          </a:prstGeom>
        </p:spPr>
        <p:txBody>
          <a:bodyPr wrap="none">
            <a:spAutoFit/>
          </a:bodyPr>
          <a:lstStyle/>
          <a:p>
            <a:r>
              <a:rPr lang="en-GB" b="1" dirty="0">
                <a:solidFill>
                  <a:srgbClr val="FFC000"/>
                </a:solidFill>
              </a:rPr>
              <a:t>USER-VISIBLE SERVICES</a:t>
            </a:r>
            <a:endParaRPr lang="ru-RU" b="1" dirty="0">
              <a:solidFill>
                <a:srgbClr val="FFC000"/>
              </a:solidFill>
            </a:endParaRPr>
          </a:p>
        </p:txBody>
      </p:sp>
    </p:spTree>
    <p:extLst>
      <p:ext uri="{BB962C8B-B14F-4D97-AF65-F5344CB8AC3E}">
        <p14:creationId xmlns:p14="http://schemas.microsoft.com/office/powerpoint/2010/main" val="3103195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_MG_41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8208" y="327297"/>
            <a:ext cx="2849257"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18" descr="tablet_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203848" y="309816"/>
            <a:ext cx="3154251" cy="3154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23" y="2708920"/>
            <a:ext cx="2444260" cy="352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трелка вправо 1"/>
          <p:cNvSpPr/>
          <p:nvPr/>
        </p:nvSpPr>
        <p:spPr>
          <a:xfrm rot="5400000">
            <a:off x="1855348" y="2015557"/>
            <a:ext cx="1455435" cy="774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50000"/>
              </a:lnSpc>
            </a:pPr>
            <a:r>
              <a:rPr lang="en-US" b="1" dirty="0"/>
              <a:t>Tier1 prototype</a:t>
            </a:r>
            <a:endParaRPr lang="ru-RU" b="1" dirty="0"/>
          </a:p>
        </p:txBody>
      </p:sp>
      <p:sp>
        <p:nvSpPr>
          <p:cNvPr id="8" name="Двойная стрелка влево/вправо 7"/>
          <p:cNvSpPr/>
          <p:nvPr/>
        </p:nvSpPr>
        <p:spPr>
          <a:xfrm rot="19248973">
            <a:off x="4206863" y="2013197"/>
            <a:ext cx="2304256" cy="5760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Free</a:t>
            </a:r>
            <a:r>
              <a:rPr lang="en-US" dirty="0"/>
              <a:t> </a:t>
            </a:r>
            <a:r>
              <a:rPr lang="en-US" b="1" dirty="0"/>
              <a:t>space</a:t>
            </a:r>
            <a:endParaRPr lang="ru-RU" b="1" dirty="0"/>
          </a:p>
        </p:txBody>
      </p:sp>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4014" y="483027"/>
            <a:ext cx="2408874" cy="3636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10" name="Таблица 9"/>
          <p:cNvGraphicFramePr>
            <a:graphicFrameLocks noGrp="1"/>
          </p:cNvGraphicFramePr>
          <p:nvPr>
            <p:extLst>
              <p:ext uri="{D42A27DB-BD31-4B8C-83A1-F6EECF244321}">
                <p14:modId xmlns:p14="http://schemas.microsoft.com/office/powerpoint/2010/main" val="3128073830"/>
              </p:ext>
            </p:extLst>
          </p:nvPr>
        </p:nvGraphicFramePr>
        <p:xfrm>
          <a:off x="149637" y="5552057"/>
          <a:ext cx="2736850" cy="1140143"/>
        </p:xfrm>
        <a:graphic>
          <a:graphicData uri="http://schemas.openxmlformats.org/drawingml/2006/table">
            <a:tbl>
              <a:tblPr>
                <a:tableStyleId>{08FB837D-C827-4EFA-A057-4D05807E0F7C}</a:tableStyleId>
              </a:tblPr>
              <a:tblGrid>
                <a:gridCol w="1925638">
                  <a:extLst>
                    <a:ext uri="{9D8B030D-6E8A-4147-A177-3AD203B41FA5}">
                      <a16:colId xmlns:a16="http://schemas.microsoft.com/office/drawing/2014/main" xmlns="" val="20000"/>
                    </a:ext>
                  </a:extLst>
                </a:gridCol>
                <a:gridCol w="811212">
                  <a:extLst>
                    <a:ext uri="{9D8B030D-6E8A-4147-A177-3AD203B41FA5}">
                      <a16:colId xmlns:a16="http://schemas.microsoft.com/office/drawing/2014/main" xmlns="" val="20001"/>
                    </a:ext>
                  </a:extLst>
                </a:gridCol>
              </a:tblGrid>
              <a:tr h="452438">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CPU (HEPSpec06)</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14 400</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extLst>
                  <a:ext uri="{0D108BD9-81ED-4DB2-BD59-A6C34878D82A}">
                    <a16:rowId xmlns:a16="http://schemas.microsoft.com/office/drawing/2014/main" xmlns="" val="10000"/>
                  </a:ext>
                </a:extLst>
              </a:tr>
              <a:tr h="327025">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Disk (Terabytes)</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660</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extLst>
                  <a:ext uri="{0D108BD9-81ED-4DB2-BD59-A6C34878D82A}">
                    <a16:rowId xmlns:a16="http://schemas.microsoft.com/office/drawing/2014/main" xmlns="" val="10001"/>
                  </a:ext>
                </a:extLst>
              </a:tr>
              <a:tr h="352425">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Tape (Terabytes)</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72</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extLst>
                  <a:ext uri="{0D108BD9-81ED-4DB2-BD59-A6C34878D82A}">
                    <a16:rowId xmlns:a16="http://schemas.microsoft.com/office/drawing/2014/main" xmlns="" val="10002"/>
                  </a:ext>
                </a:extLst>
              </a:tr>
            </a:tbl>
          </a:graphicData>
        </a:graphic>
      </p:graphicFrame>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3504657"/>
            <a:ext cx="5462464" cy="33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11" name="Таблица 10">
            <a:extLst>
              <a:ext uri="{FF2B5EF4-FFF2-40B4-BE49-F238E27FC236}">
                <a16:creationId xmlns:a16="http://schemas.microsoft.com/office/drawing/2014/main" xmlns="" id="{B4CBA028-969A-475A-B1AA-03275EDE55CE}"/>
              </a:ext>
            </a:extLst>
          </p:cNvPr>
          <p:cNvGraphicFramePr>
            <a:graphicFrameLocks noGrp="1"/>
          </p:cNvGraphicFramePr>
          <p:nvPr>
            <p:extLst>
              <p:ext uri="{D42A27DB-BD31-4B8C-83A1-F6EECF244321}">
                <p14:modId xmlns:p14="http://schemas.microsoft.com/office/powerpoint/2010/main" val="1576964769"/>
              </p:ext>
            </p:extLst>
          </p:nvPr>
        </p:nvGraphicFramePr>
        <p:xfrm>
          <a:off x="5796136" y="5625730"/>
          <a:ext cx="2736850" cy="1140143"/>
        </p:xfrm>
        <a:graphic>
          <a:graphicData uri="http://schemas.openxmlformats.org/drawingml/2006/table">
            <a:tbl>
              <a:tblPr>
                <a:tableStyleId>{08FB837D-C827-4EFA-A057-4D05807E0F7C}</a:tableStyleId>
              </a:tblPr>
              <a:tblGrid>
                <a:gridCol w="1925638">
                  <a:extLst>
                    <a:ext uri="{9D8B030D-6E8A-4147-A177-3AD203B41FA5}">
                      <a16:colId xmlns:a16="http://schemas.microsoft.com/office/drawing/2014/main" xmlns="" val="20000"/>
                    </a:ext>
                  </a:extLst>
                </a:gridCol>
                <a:gridCol w="811212">
                  <a:extLst>
                    <a:ext uri="{9D8B030D-6E8A-4147-A177-3AD203B41FA5}">
                      <a16:colId xmlns:a16="http://schemas.microsoft.com/office/drawing/2014/main" xmlns="" val="20001"/>
                    </a:ext>
                  </a:extLst>
                </a:gridCol>
              </a:tblGrid>
              <a:tr h="452438">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CPU (HEPSpec06)</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72 310</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extLst>
                  <a:ext uri="{0D108BD9-81ED-4DB2-BD59-A6C34878D82A}">
                    <a16:rowId xmlns:a16="http://schemas.microsoft.com/office/drawing/2014/main" xmlns="" val="10000"/>
                  </a:ext>
                </a:extLst>
              </a:tr>
              <a:tr h="327025">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Disk (Terabytes)</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8 319</a:t>
                      </a:r>
                    </a:p>
                  </a:txBody>
                  <a:tcPr horzOverflow="overflow"/>
                </a:tc>
                <a:extLst>
                  <a:ext uri="{0D108BD9-81ED-4DB2-BD59-A6C34878D82A}">
                    <a16:rowId xmlns:a16="http://schemas.microsoft.com/office/drawing/2014/main" xmlns="" val="10001"/>
                  </a:ext>
                </a:extLst>
              </a:tr>
              <a:tr h="352425">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Tape (Terabytes)</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tc>
                  <a:txBody>
                    <a:bodyPr/>
                    <a:lstStyle>
                      <a:lvl1pPr>
                        <a:spcBef>
                          <a:spcPct val="20000"/>
                        </a:spcBef>
                        <a:buClr>
                          <a:schemeClr val="hlink"/>
                        </a:buClr>
                        <a:buSzPct val="90000"/>
                        <a:buFont typeface="Wingdings" pitchFamily="2" charset="2"/>
                        <a:defRPr sz="2800">
                          <a:solidFill>
                            <a:schemeClr val="tx1"/>
                          </a:solidFill>
                          <a:effectLst>
                            <a:outerShdw blurRad="38100" dist="38100" dir="2700000" algn="tl">
                              <a:srgbClr val="000000"/>
                            </a:outerShdw>
                          </a:effectLst>
                          <a:latin typeface="Arial" pitchFamily="34" charset="0"/>
                        </a:defRPr>
                      </a:lvl1pPr>
                      <a:lvl2pPr>
                        <a:spcBef>
                          <a:spcPct val="20000"/>
                        </a:spcBef>
                        <a:defRPr sz="2400">
                          <a:solidFill>
                            <a:schemeClr val="tx1"/>
                          </a:solidFill>
                          <a:effectLst>
                            <a:outerShdw blurRad="38100" dist="38100" dir="2700000" algn="tl">
                              <a:srgbClr val="000000"/>
                            </a:outerShdw>
                          </a:effectLst>
                          <a:latin typeface="Arial" pitchFamily="34" charset="0"/>
                        </a:defRPr>
                      </a:lvl2pPr>
                      <a:lvl3pPr>
                        <a:spcBef>
                          <a:spcPct val="20000"/>
                        </a:spcBef>
                        <a:buClr>
                          <a:schemeClr val="accent2"/>
                        </a:buClr>
                        <a:buSzPct val="90000"/>
                        <a:buFont typeface="Wingdings" pitchFamily="2" charset="2"/>
                        <a:defRPr sz="2000">
                          <a:solidFill>
                            <a:schemeClr val="tx1"/>
                          </a:solidFill>
                          <a:effectLst>
                            <a:outerShdw blurRad="38100" dist="38100" dir="2700000" algn="tl">
                              <a:srgbClr val="000000"/>
                            </a:outerShdw>
                          </a:effectLst>
                          <a:latin typeface="Arial" pitchFamily="34" charset="0"/>
                        </a:defRPr>
                      </a:lvl3pPr>
                      <a:lvl4pPr>
                        <a:spcBef>
                          <a:spcPct val="20000"/>
                        </a:spcBef>
                        <a:defRPr>
                          <a:solidFill>
                            <a:schemeClr val="tx1"/>
                          </a:solidFill>
                          <a:effectLst>
                            <a:outerShdw blurRad="38100" dist="38100" dir="2700000" algn="tl">
                              <a:srgbClr val="000000"/>
                            </a:outerShdw>
                          </a:effectLst>
                          <a:latin typeface="Arial" pitchFamily="34" charset="0"/>
                        </a:defRPr>
                      </a:lvl4pPr>
                      <a:lvl5pPr>
                        <a:spcBef>
                          <a:spcPct val="20000"/>
                        </a:spcBef>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5pPr>
                      <a:lvl6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6pPr>
                      <a:lvl7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7pPr>
                      <a:lvl8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8pPr>
                      <a:lvl9pPr fontAlgn="base">
                        <a:spcBef>
                          <a:spcPct val="20000"/>
                        </a:spcBef>
                        <a:spcAft>
                          <a:spcPct val="0"/>
                        </a:spcAft>
                        <a:buClr>
                          <a:schemeClr val="folHlink"/>
                        </a:buClr>
                        <a:buSzPct val="90000"/>
                        <a:buFont typeface="Wingdings" pitchFamily="2" charset="2"/>
                        <a:defRPr>
                          <a:solidFill>
                            <a:schemeClr val="tx1"/>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GB" altLang="ru-RU" sz="1600" u="none" strike="noStrike" cap="none" normalizeH="0" baseline="0" dirty="0">
                          <a:ln>
                            <a:noFill/>
                          </a:ln>
                          <a:solidFill>
                            <a:schemeClr val="bg1"/>
                          </a:solidFill>
                          <a:effectLst>
                            <a:outerShdw blurRad="38100" dist="38100" dir="2700000" algn="tl">
                              <a:srgbClr val="000000"/>
                            </a:outerShdw>
                          </a:effectLst>
                        </a:rPr>
                        <a:t>10 825</a:t>
                      </a:r>
                      <a:endParaRPr kumimoji="0" lang="en-US" altLang="ru-RU" sz="1600" b="0"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a:txBody>
                  <a:tcPr horzOverflow="overflow"/>
                </a:tc>
                <a:extLst>
                  <a:ext uri="{0D108BD9-81ED-4DB2-BD59-A6C34878D82A}">
                    <a16:rowId xmlns:a16="http://schemas.microsoft.com/office/drawing/2014/main" xmlns="" val="10002"/>
                  </a:ext>
                </a:extLst>
              </a:tr>
            </a:tbl>
          </a:graphicData>
        </a:graphic>
      </p:graphicFrame>
      <p:sp>
        <p:nvSpPr>
          <p:cNvPr id="3" name="TextBox 2">
            <a:extLst>
              <a:ext uri="{FF2B5EF4-FFF2-40B4-BE49-F238E27FC236}">
                <a16:creationId xmlns:a16="http://schemas.microsoft.com/office/drawing/2014/main" xmlns="" id="{BE81EBB4-1FB9-48FC-9257-592127387616}"/>
              </a:ext>
            </a:extLst>
          </p:cNvPr>
          <p:cNvSpPr txBox="1"/>
          <p:nvPr/>
        </p:nvSpPr>
        <p:spPr>
          <a:xfrm>
            <a:off x="971600" y="5013176"/>
            <a:ext cx="850026" cy="369332"/>
          </a:xfrm>
          <a:prstGeom prst="rect">
            <a:avLst/>
          </a:prstGeom>
          <a:noFill/>
        </p:spPr>
        <p:txBody>
          <a:bodyPr wrap="square" rtlCol="0">
            <a:spAutoFit/>
          </a:bodyPr>
          <a:lstStyle/>
          <a:p>
            <a:r>
              <a:rPr lang="en-US" b="1" dirty="0"/>
              <a:t>2014</a:t>
            </a:r>
            <a:endParaRPr lang="ru-RU" b="1" dirty="0"/>
          </a:p>
        </p:txBody>
      </p:sp>
      <p:sp>
        <p:nvSpPr>
          <p:cNvPr id="12" name="TextBox 11">
            <a:extLst>
              <a:ext uri="{FF2B5EF4-FFF2-40B4-BE49-F238E27FC236}">
                <a16:creationId xmlns:a16="http://schemas.microsoft.com/office/drawing/2014/main" xmlns="" id="{80F0BD13-2328-407A-A838-7A98238608E9}"/>
              </a:ext>
            </a:extLst>
          </p:cNvPr>
          <p:cNvSpPr txBox="1"/>
          <p:nvPr/>
        </p:nvSpPr>
        <p:spPr>
          <a:xfrm>
            <a:off x="6314535" y="5110873"/>
            <a:ext cx="850026" cy="369332"/>
          </a:xfrm>
          <a:prstGeom prst="rect">
            <a:avLst/>
          </a:prstGeom>
          <a:noFill/>
        </p:spPr>
        <p:txBody>
          <a:bodyPr wrap="square" rtlCol="0">
            <a:spAutoFit/>
          </a:bodyPr>
          <a:lstStyle/>
          <a:p>
            <a:r>
              <a:rPr lang="en-US" b="1" dirty="0"/>
              <a:t>2018</a:t>
            </a:r>
            <a:endParaRPr lang="ru-RU" b="1" dirty="0"/>
          </a:p>
        </p:txBody>
      </p:sp>
      <p:sp>
        <p:nvSpPr>
          <p:cNvPr id="6" name="Нижний колонтитул 5"/>
          <p:cNvSpPr>
            <a:spLocks noGrp="1"/>
          </p:cNvSpPr>
          <p:nvPr>
            <p:ph type="ftr" sz="quarter" idx="11"/>
          </p:nvPr>
        </p:nvSpPr>
        <p:spPr/>
        <p:txBody>
          <a:bodyPr/>
          <a:lstStyle/>
          <a:p>
            <a:r>
              <a:rPr lang="en-GB" smtClean="0"/>
              <a:t>T.Strizh, CMS Tier1 at JINR, GRID2018</a:t>
            </a:r>
            <a:endParaRPr lang="ru-RU"/>
          </a:p>
        </p:txBody>
      </p:sp>
      <p:sp>
        <p:nvSpPr>
          <p:cNvPr id="7" name="Номер слайда 6"/>
          <p:cNvSpPr>
            <a:spLocks noGrp="1"/>
          </p:cNvSpPr>
          <p:nvPr>
            <p:ph type="sldNum" sz="quarter" idx="12"/>
          </p:nvPr>
        </p:nvSpPr>
        <p:spPr/>
        <p:txBody>
          <a:bodyPr/>
          <a:lstStyle/>
          <a:p>
            <a:fld id="{2600CD22-F241-4319-8634-3C30517418F0}" type="slidenum">
              <a:rPr lang="ru-RU" smtClean="0"/>
              <a:t>8</a:t>
            </a:fld>
            <a:endParaRPr lang="ru-RU"/>
          </a:p>
        </p:txBody>
      </p:sp>
    </p:spTree>
    <p:extLst>
      <p:ext uri="{BB962C8B-B14F-4D97-AF65-F5344CB8AC3E}">
        <p14:creationId xmlns:p14="http://schemas.microsoft.com/office/powerpoint/2010/main" val="309922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Рисунок 36" descr="IMG_6442c.jpg"/>
          <p:cNvPicPr>
            <a:picLocks noChangeAspect="1"/>
          </p:cNvPicPr>
          <p:nvPr/>
        </p:nvPicPr>
        <p:blipFill>
          <a:blip r:embed="rId3">
            <a:extLst>
              <a:ext uri="{28A0092B-C50C-407E-A947-70E740481C1C}">
                <a14:useLocalDpi xmlns:a14="http://schemas.microsoft.com/office/drawing/2010/main" val="0"/>
              </a:ext>
            </a:extLst>
          </a:blip>
          <a:srcRect l="12993" t="-1057" r="23994"/>
          <a:stretch>
            <a:fillRect/>
          </a:stretch>
        </p:blipFill>
        <p:spPr bwMode="auto">
          <a:xfrm>
            <a:off x="84688" y="4077072"/>
            <a:ext cx="2200928" cy="2641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Рисунок 38" descr="IMG_6395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7960" y="681074"/>
            <a:ext cx="2592288" cy="1742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Рисунок 41" descr="IMG_6387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7054" y="2255937"/>
            <a:ext cx="2364660" cy="2244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bwMode="auto">
          <a:xfrm>
            <a:off x="1664694" y="167052"/>
            <a:ext cx="5099049" cy="437043"/>
          </a:xfrm>
          <a:prstGeom prst="rect">
            <a:avLst/>
          </a:prstGeom>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80000"/>
              </a:lnSpc>
              <a:spcBef>
                <a:spcPct val="20000"/>
              </a:spcBef>
              <a:defRPr/>
            </a:pPr>
            <a:r>
              <a:rPr lang="en-US" altLang="ru-RU" sz="2800" b="1" dirty="0">
                <a:ln w="12700">
                  <a:solidFill>
                    <a:srgbClr val="FFC000"/>
                  </a:solidFill>
                  <a:prstDash val="solid"/>
                </a:ln>
                <a:solidFill>
                  <a:srgbClr val="FFFF00"/>
                </a:solidFill>
                <a:effectLst>
                  <a:outerShdw dist="38100" dir="2640000" algn="bl" rotWithShape="0">
                    <a:schemeClr val="tx2">
                      <a:lumMod val="75000"/>
                    </a:schemeClr>
                  </a:outerShdw>
                </a:effectLst>
                <a:latin typeface="+mj-lt"/>
                <a:ea typeface="+mj-ea"/>
                <a:cs typeface="+mj-cs"/>
              </a:rPr>
              <a:t>Tier1 Infrastructure</a:t>
            </a:r>
          </a:p>
        </p:txBody>
      </p:sp>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2749" y="688188"/>
            <a:ext cx="4244305" cy="2838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03" y="688188"/>
            <a:ext cx="2113081" cy="325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22888"/>
          <a:stretch/>
        </p:blipFill>
        <p:spPr bwMode="auto">
          <a:xfrm>
            <a:off x="2339632" y="4493158"/>
            <a:ext cx="2343817" cy="2167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2364" y="4507384"/>
            <a:ext cx="4187825" cy="215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31600" y="2845090"/>
            <a:ext cx="4903697" cy="206210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anose="020B0604020202020204" pitchFamily="34" charset="0"/>
              <a:buChar char="•"/>
            </a:pPr>
            <a:r>
              <a:rPr lang="en-US" sz="1600" dirty="0"/>
              <a:t>Close-coupled, chilled water cooling </a:t>
            </a:r>
            <a:r>
              <a:rPr lang="en-US" sz="1600" dirty="0" err="1"/>
              <a:t>InRow</a:t>
            </a:r>
            <a:endParaRPr lang="en-US" sz="1600" dirty="0"/>
          </a:p>
          <a:p>
            <a:pPr marL="285750" indent="-285750">
              <a:buFont typeface="Arial" panose="020B0604020202020204" pitchFamily="34" charset="0"/>
              <a:buChar char="•"/>
            </a:pPr>
            <a:r>
              <a:rPr lang="en-US" sz="1600" dirty="0"/>
              <a:t>Hot and cold air containment system </a:t>
            </a:r>
          </a:p>
          <a:p>
            <a:pPr marL="285750" indent="-285750">
              <a:buFont typeface="Arial" panose="020B0604020202020204" pitchFamily="34" charset="0"/>
              <a:buChar char="•"/>
            </a:pPr>
            <a:r>
              <a:rPr lang="en-US" sz="1600" dirty="0"/>
              <a:t>MGE Galaxy 7000 – 2x300 kW energy efficient solutions 3Ph power protection with high adaptability </a:t>
            </a:r>
          </a:p>
          <a:p>
            <a:pPr marL="285750" indent="-285750">
              <a:buFont typeface="Arial" panose="020B0604020202020204" pitchFamily="34" charset="0"/>
              <a:buChar char="•"/>
            </a:pPr>
            <a:r>
              <a:rPr lang="en-US" sz="1600" dirty="0"/>
              <a:t>Installation of two new transformers (2.5 MW)</a:t>
            </a:r>
          </a:p>
          <a:p>
            <a:pPr marL="285750" indent="-285750">
              <a:buFont typeface="Arial" panose="020B0604020202020204" pitchFamily="34" charset="0"/>
              <a:buChar char="•"/>
            </a:pPr>
            <a:r>
              <a:rPr lang="en-US" sz="1600" dirty="0"/>
              <a:t>Guaranteed power supply using two diesel generators</a:t>
            </a:r>
          </a:p>
        </p:txBody>
      </p:sp>
      <p:sp>
        <p:nvSpPr>
          <p:cNvPr id="4" name="Нижний колонтитул 3"/>
          <p:cNvSpPr>
            <a:spLocks noGrp="1"/>
          </p:cNvSpPr>
          <p:nvPr>
            <p:ph type="ftr" sz="quarter" idx="11"/>
          </p:nvPr>
        </p:nvSpPr>
        <p:spPr/>
        <p:txBody>
          <a:bodyPr/>
          <a:lstStyle/>
          <a:p>
            <a:r>
              <a:rPr lang="en-GB" smtClean="0"/>
              <a:t>T.Strizh, CMS Tier1 at JINR, GRID2018</a:t>
            </a:r>
            <a:endParaRPr lang="ru-RU"/>
          </a:p>
        </p:txBody>
      </p:sp>
      <p:sp>
        <p:nvSpPr>
          <p:cNvPr id="5" name="Номер слайда 4"/>
          <p:cNvSpPr>
            <a:spLocks noGrp="1"/>
          </p:cNvSpPr>
          <p:nvPr>
            <p:ph type="sldNum" sz="quarter" idx="12"/>
          </p:nvPr>
        </p:nvSpPr>
        <p:spPr/>
        <p:txBody>
          <a:bodyPr/>
          <a:lstStyle/>
          <a:p>
            <a:fld id="{2600CD22-F241-4319-8634-3C30517418F0}" type="slidenum">
              <a:rPr lang="ru-RU" smtClean="0"/>
              <a:t>9</a:t>
            </a:fld>
            <a:endParaRPr lang="ru-RU"/>
          </a:p>
        </p:txBody>
      </p:sp>
    </p:spTree>
    <p:extLst>
      <p:ext uri="{BB962C8B-B14F-4D97-AF65-F5344CB8AC3E}">
        <p14:creationId xmlns:p14="http://schemas.microsoft.com/office/powerpoint/2010/main" val="154138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Тема1" id="{53058860-870F-47FE-80EA-05765835E5F0}" vid="{F9421BD9-CCD5-44A9-AB6B-B405B7E19463}"/>
    </a:ext>
  </a:ext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2_Тема Office">
      <a:dk1>
        <a:srgbClr val="000000"/>
      </a:dk1>
      <a:lt1>
        <a:srgbClr val="1F497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2_Тема Office">
      <a:majorFont>
        <a:latin typeface="Calibri"/>
        <a:ea typeface="Calibri"/>
        <a:cs typeface="Calibri"/>
      </a:majorFont>
      <a:minorFont>
        <a:latin typeface="Helvetica"/>
        <a:ea typeface="Helvetica"/>
        <a:cs typeface="Helvetica"/>
      </a:minorFont>
    </a:fontScheme>
    <a:fmtScheme name="2_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Тема1" id="{53058860-870F-47FE-80EA-05765835E5F0}" vid="{F9421BD9-CCD5-44A9-AB6B-B405B7E19463}"/>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TM02900688[[fn=Аспект]]</Template>
  <TotalTime>3271</TotalTime>
  <Words>2465</Words>
  <Application>Microsoft Office PowerPoint</Application>
  <PresentationFormat>Экран (4:3)</PresentationFormat>
  <Paragraphs>402</Paragraphs>
  <Slides>31</Slides>
  <Notes>4</Notes>
  <HiddenSlides>0</HiddenSlides>
  <MMClips>0</MMClips>
  <ScaleCrop>false</ScaleCrop>
  <HeadingPairs>
    <vt:vector size="4" baseType="variant">
      <vt:variant>
        <vt:lpstr>Тема</vt:lpstr>
      </vt:variant>
      <vt:variant>
        <vt:i4>5</vt:i4>
      </vt:variant>
      <vt:variant>
        <vt:lpstr>Заголовки слайдов</vt:lpstr>
      </vt:variant>
      <vt:variant>
        <vt:i4>31</vt:i4>
      </vt:variant>
    </vt:vector>
  </HeadingPairs>
  <TitlesOfParts>
    <vt:vector size="36" baseType="lpstr">
      <vt:lpstr>HDOfficeLightV0</vt:lpstr>
      <vt:lpstr>Тема1</vt:lpstr>
      <vt:lpstr>2_Тема Office</vt:lpstr>
      <vt:lpstr>3_Тема Office</vt:lpstr>
      <vt:lpstr>1_Тема1</vt:lpstr>
      <vt:lpstr>The CMS Tier1 at JINR:  five years of operations</vt:lpstr>
      <vt:lpstr>Презентация PowerPoint</vt:lpstr>
      <vt:lpstr>Презентация PowerPoint</vt:lpstr>
      <vt:lpstr>Joint  NRC "Kurchatov Institute" – JINR Tier1 Computing Centre</vt:lpstr>
      <vt:lpstr>Main functions of the Tier1 site</vt:lpstr>
      <vt:lpstr>Презентация PowerPoint</vt:lpstr>
      <vt:lpstr>Презентация PowerPoint</vt:lpstr>
      <vt:lpstr>Презентация PowerPoint</vt:lpstr>
      <vt:lpstr>Презентация PowerPoint</vt:lpstr>
      <vt:lpstr>Презентация PowerPoint</vt:lpstr>
      <vt:lpstr>Tier1 network –BROCADE factory</vt:lpstr>
      <vt:lpstr>Servers to support the grid-WLCG environment</vt:lpstr>
      <vt:lpstr>Презентация PowerPoint</vt:lpstr>
      <vt:lpstr>Презентация PowerPoint</vt:lpstr>
      <vt:lpstr>Презентация PowerPoint</vt:lpstr>
      <vt:lpstr>Презентация PowerPoint</vt:lpstr>
      <vt:lpstr>Tier1 services </vt:lpstr>
      <vt:lpstr>Tier1 services monitoring system (I)</vt:lpstr>
      <vt:lpstr>Tier1 services monitoring system (II)</vt:lpstr>
      <vt:lpstr>PhEDEx operations: issues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Tier1  site  reliability and avaiability</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100</cp:revision>
  <dcterms:created xsi:type="dcterms:W3CDTF">2018-08-22T14:26:50Z</dcterms:created>
  <dcterms:modified xsi:type="dcterms:W3CDTF">2018-09-10T06:10:56Z</dcterms:modified>
</cp:coreProperties>
</file>