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73" r:id="rId6"/>
    <p:sldId id="257" r:id="rId7"/>
    <p:sldId id="268" r:id="rId8"/>
    <p:sldId id="269" r:id="rId9"/>
    <p:sldId id="270" r:id="rId10"/>
    <p:sldId id="271" r:id="rId11"/>
    <p:sldId id="272" r:id="rId12"/>
    <p:sldId id="274" r:id="rId13"/>
    <p:sldId id="259" r:id="rId14"/>
    <p:sldId id="260" r:id="rId15"/>
    <p:sldId id="258" r:id="rId16"/>
    <p:sldId id="261" r:id="rId17"/>
    <p:sldId id="26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n" initials="n" lastIdx="1" clrIdx="0">
    <p:extLst>
      <p:ext uri="{19B8F6BF-5375-455C-9EA6-DF929625EA0E}">
        <p15:presenceInfo xmlns:p15="http://schemas.microsoft.com/office/powerpoint/2012/main" userId="n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8A581-6776-406D-9203-203A4D9B2C40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7848F-5722-4DCA-A692-F359A2D5A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77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7848F-5722-4DCA-A692-F359A2D5AC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4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7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79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8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0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39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7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1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99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99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9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5C624-7FD6-4060-B1E7-60FF925CA38C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17B0-0324-4B49-B3ED-CDE49BDC6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27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8403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818" y="540472"/>
            <a:ext cx="8728364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Event building from free streaming data at the CBM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6727" y="6428508"/>
            <a:ext cx="6927273" cy="429491"/>
          </a:xfrm>
        </p:spPr>
        <p:txBody>
          <a:bodyPr>
            <a:normAutofit/>
          </a:bodyPr>
          <a:lstStyle/>
          <a:p>
            <a:r>
              <a:rPr lang="en-US" u="sng" dirty="0" smtClean="0"/>
              <a:t>Mikhail </a:t>
            </a:r>
            <a:r>
              <a:rPr lang="en-US" u="sng" dirty="0" err="1" smtClean="0"/>
              <a:t>Prokudin</a:t>
            </a:r>
            <a:r>
              <a:rPr lang="en-US" dirty="0" smtClean="0"/>
              <a:t> and Ivan </a:t>
            </a:r>
            <a:r>
              <a:rPr lang="en-US" dirty="0" err="1" smtClean="0"/>
              <a:t>Korolko</a:t>
            </a:r>
            <a:r>
              <a:rPr lang="en-US" dirty="0" smtClean="0"/>
              <a:t>, ITEP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45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STS charge distributions</a:t>
            </a:r>
            <a:endParaRPr lang="ru-RU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959" y="1825625"/>
            <a:ext cx="681608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50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829" y="2"/>
            <a:ext cx="7099328" cy="35037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782" y="3429738"/>
            <a:ext cx="6946375" cy="342826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0"/>
            <a:ext cx="2248098" cy="678558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97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finding and event composition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finding</a:t>
            </a:r>
          </a:p>
          <a:p>
            <a:pPr lvl="1"/>
            <a:r>
              <a:rPr lang="en-US" dirty="0" smtClean="0"/>
              <a:t>Event </a:t>
            </a:r>
            <a:r>
              <a:rPr lang="en-US" dirty="0"/>
              <a:t>finding efficiency: 93%</a:t>
            </a:r>
          </a:p>
          <a:p>
            <a:pPr lvl="1"/>
            <a:r>
              <a:rPr lang="en-US" dirty="0"/>
              <a:t>Fraction of correctly found events &gt;85%	</a:t>
            </a:r>
          </a:p>
          <a:p>
            <a:pPr lvl="1"/>
            <a:r>
              <a:rPr lang="en-US" dirty="0"/>
              <a:t>Dead time: 50 </a:t>
            </a:r>
            <a:r>
              <a:rPr lang="en-US" dirty="0" smtClean="0"/>
              <a:t>ns</a:t>
            </a:r>
          </a:p>
          <a:p>
            <a:endParaRPr lang="en-US" dirty="0"/>
          </a:p>
          <a:p>
            <a:r>
              <a:rPr lang="en-US" dirty="0" smtClean="0"/>
              <a:t>Event </a:t>
            </a:r>
            <a:r>
              <a:rPr lang="en-US" dirty="0"/>
              <a:t>construction </a:t>
            </a:r>
            <a:endParaRPr lang="en-US" dirty="0" smtClean="0"/>
          </a:p>
          <a:p>
            <a:pPr lvl="1"/>
            <a:r>
              <a:rPr lang="en-US" dirty="0" smtClean="0"/>
              <a:t>STS: extend found time region by 10 ns from both sides to ensure all STS </a:t>
            </a:r>
            <a:r>
              <a:rPr lang="en-US" dirty="0" err="1" smtClean="0"/>
              <a:t>digis</a:t>
            </a:r>
            <a:r>
              <a:rPr lang="en-US" dirty="0" smtClean="0"/>
              <a:t> from event included.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165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construction: TOF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STS only to find an event</a:t>
            </a:r>
          </a:p>
          <a:p>
            <a:r>
              <a:rPr lang="en-US" sz="2800" dirty="0" smtClean="0"/>
              <a:t>Event construction: all </a:t>
            </a:r>
            <a:r>
              <a:rPr lang="en-US" sz="2800" dirty="0" err="1" smtClean="0"/>
              <a:t>digis</a:t>
            </a:r>
            <a:r>
              <a:rPr lang="en-US" sz="2800" dirty="0" smtClean="0"/>
              <a:t> in extended time period</a:t>
            </a:r>
          </a:p>
          <a:p>
            <a:pPr lvl="1"/>
            <a:r>
              <a:rPr lang="en-US" sz="2400" dirty="0" smtClean="0"/>
              <a:t>STS </a:t>
            </a:r>
            <a:r>
              <a:rPr lang="en-US" sz="2400" dirty="0" err="1" smtClean="0"/>
              <a:t>digis</a:t>
            </a:r>
            <a:r>
              <a:rPr lang="en-US" sz="2400" dirty="0" smtClean="0"/>
              <a:t>: no time correction required</a:t>
            </a:r>
          </a:p>
          <a:p>
            <a:pPr lvl="1"/>
            <a:r>
              <a:rPr lang="en-US" sz="2400" dirty="0" smtClean="0"/>
              <a:t>TOF </a:t>
            </a:r>
            <a:r>
              <a:rPr lang="en-US" sz="2400" dirty="0" err="1" smtClean="0"/>
              <a:t>digis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subtract </a:t>
            </a:r>
            <a:r>
              <a:rPr lang="en-US" sz="2400" dirty="0" err="1" smtClean="0">
                <a:solidFill>
                  <a:srgbClr val="FF0000"/>
                </a:solidFill>
              </a:rPr>
              <a:t>R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digi</a:t>
            </a:r>
            <a:r>
              <a:rPr lang="en-US" sz="2400" dirty="0" smtClean="0">
                <a:solidFill>
                  <a:srgbClr val="FF0000"/>
                </a:solidFill>
              </a:rPr>
              <a:t>/c</a:t>
            </a:r>
          </a:p>
          <a:p>
            <a:pPr lvl="2"/>
            <a:r>
              <a:rPr lang="en-US" sz="1800" dirty="0" err="1" smtClean="0"/>
              <a:t>R</a:t>
            </a:r>
            <a:r>
              <a:rPr lang="en-US" sz="1800" baseline="-25000" dirty="0" err="1" smtClean="0"/>
              <a:t>digi</a:t>
            </a:r>
            <a:r>
              <a:rPr lang="en-US" sz="1800" dirty="0" smtClean="0"/>
              <a:t> – distance from (0, 0, 0) to fired channel (i.e. center of the strip or cell)</a:t>
            </a:r>
          </a:p>
          <a:p>
            <a:pPr lvl="2"/>
            <a:r>
              <a:rPr lang="en-US" sz="1800" dirty="0" smtClean="0"/>
              <a:t>c – speed of light</a:t>
            </a:r>
          </a:p>
          <a:p>
            <a:endParaRPr lang="en-US" sz="2400" dirty="0" smtClean="0"/>
          </a:p>
          <a:p>
            <a:r>
              <a:rPr lang="en-US" sz="2400" dirty="0" smtClean="0"/>
              <a:t>10 </a:t>
            </a:r>
            <a:r>
              <a:rPr lang="en-US" sz="2400" dirty="0" err="1" smtClean="0"/>
              <a:t>AGeV</a:t>
            </a:r>
            <a:r>
              <a:rPr lang="en-US" sz="2400" dirty="0" smtClean="0"/>
              <a:t> </a:t>
            </a:r>
            <a:r>
              <a:rPr lang="en-US" sz="2400" dirty="0" err="1" smtClean="0"/>
              <a:t>AuAu</a:t>
            </a:r>
            <a:r>
              <a:rPr lang="en-US" sz="2400" dirty="0" smtClean="0"/>
              <a:t> central collisions at 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events/sec rate</a:t>
            </a:r>
          </a:p>
          <a:p>
            <a:pPr lvl="1"/>
            <a:r>
              <a:rPr lang="en-US" sz="2100" dirty="0" smtClean="0"/>
              <a:t>Most easy and pure case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2515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3768" y="0"/>
            <a:ext cx="7886700" cy="1325563"/>
          </a:xfrm>
        </p:spPr>
        <p:txBody>
          <a:bodyPr/>
          <a:lstStyle/>
          <a:p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/P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03830"/>
            <a:ext cx="4547119" cy="4437549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881" y="1303830"/>
            <a:ext cx="4547119" cy="4437549"/>
          </a:xfrm>
        </p:spPr>
      </p:pic>
      <p:sp>
        <p:nvSpPr>
          <p:cNvPr id="14" name="TextBox 13"/>
          <p:cNvSpPr txBox="1"/>
          <p:nvPr/>
        </p:nvSpPr>
        <p:spPr>
          <a:xfrm>
            <a:off x="483577" y="1303829"/>
            <a:ext cx="14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based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56285" y="1303829"/>
            <a:ext cx="1226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Timeslices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-1" y="5741378"/>
            <a:ext cx="9144001" cy="1116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Wide distributions for </a:t>
            </a:r>
            <a:r>
              <a:rPr lang="en-US" sz="2600" dirty="0" err="1" smtClean="0"/>
              <a:t>timeslices</a:t>
            </a:r>
            <a:r>
              <a:rPr lang="en-US" sz="2600" dirty="0" smtClean="0"/>
              <a:t>: 80 </a:t>
            </a:r>
            <a:r>
              <a:rPr lang="en-US" sz="2600" dirty="0" err="1" smtClean="0"/>
              <a:t>ps</a:t>
            </a:r>
            <a:r>
              <a:rPr lang="en-US" sz="2600" dirty="0" smtClean="0"/>
              <a:t> TOF </a:t>
            </a:r>
            <a:r>
              <a:rPr lang="en-US" sz="2600" dirty="0" smtClean="0">
                <a:sym typeface="Symbol" panose="05050102010706020507" pitchFamily="18" charset="2"/>
              </a:rPr>
              <a:t> </a:t>
            </a:r>
            <a:r>
              <a:rPr lang="en-US" sz="2600" dirty="0" smtClean="0"/>
              <a:t>105 </a:t>
            </a:r>
            <a:r>
              <a:rPr lang="en-US" sz="2600" dirty="0" err="1" smtClean="0"/>
              <a:t>ps</a:t>
            </a:r>
            <a:r>
              <a:rPr lang="en-US" sz="2600" dirty="0" smtClean="0"/>
              <a:t> T</a:t>
            </a:r>
            <a:r>
              <a:rPr lang="en-US" sz="2600" baseline="-25000" dirty="0" smtClean="0"/>
              <a:t>0</a:t>
            </a:r>
          </a:p>
          <a:p>
            <a:r>
              <a:rPr lang="en-US" sz="2600" dirty="0" smtClean="0"/>
              <a:t>Low momentum particles (mainly protons) cut away</a:t>
            </a:r>
          </a:p>
        </p:txBody>
      </p:sp>
    </p:spTree>
    <p:extLst>
      <p:ext uri="{BB962C8B-B14F-4D97-AF65-F5344CB8AC3E}">
        <p14:creationId xmlns:p14="http://schemas.microsoft.com/office/powerpoint/2010/main" val="908935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construction: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16" y="1503485"/>
            <a:ext cx="8324654" cy="4249863"/>
          </a:xfrm>
        </p:spPr>
        <p:txBody>
          <a:bodyPr>
            <a:normAutofit/>
          </a:bodyPr>
          <a:lstStyle/>
          <a:p>
            <a:r>
              <a:rPr lang="en-US" dirty="0" smtClean="0"/>
              <a:t>Event </a:t>
            </a:r>
            <a:r>
              <a:rPr lang="en-US" dirty="0"/>
              <a:t>construction: all </a:t>
            </a:r>
            <a:r>
              <a:rPr lang="en-US" dirty="0" err="1"/>
              <a:t>digis</a:t>
            </a:r>
            <a:r>
              <a:rPr lang="en-US" dirty="0"/>
              <a:t> in extended time period</a:t>
            </a:r>
          </a:p>
          <a:p>
            <a:pPr lvl="1"/>
            <a:r>
              <a:rPr lang="en-US" dirty="0" smtClean="0"/>
              <a:t>MUCH </a:t>
            </a:r>
            <a:r>
              <a:rPr lang="en-US" dirty="0" err="1" smtClean="0"/>
              <a:t>digis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subtract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digi</a:t>
            </a:r>
            <a:r>
              <a:rPr lang="en-US" dirty="0" smtClean="0"/>
              <a:t>/c (same as for TOF)</a:t>
            </a:r>
          </a:p>
          <a:p>
            <a:pPr lvl="2"/>
            <a:r>
              <a:rPr lang="en-US" dirty="0" smtClean="0"/>
              <a:t>increase time window by 50 ns (MUCH time resolution is worse than STS one)</a:t>
            </a:r>
          </a:p>
          <a:p>
            <a:pPr lvl="2"/>
            <a:r>
              <a:rPr lang="en-US" dirty="0" smtClean="0"/>
              <a:t>if MUCH time windows for two events intersect </a:t>
            </a:r>
            <a:r>
              <a:rPr lang="en-US" dirty="0" err="1" smtClean="0"/>
              <a:t>digis</a:t>
            </a:r>
            <a:r>
              <a:rPr lang="en-US" dirty="0" smtClean="0"/>
              <a:t> from intersection added to both events</a:t>
            </a:r>
          </a:p>
          <a:p>
            <a:pPr lvl="2"/>
            <a:r>
              <a:rPr lang="en-US" dirty="0" smtClean="0"/>
              <a:t>additional hits shall not be attached to tracks and removed from the analysis</a:t>
            </a:r>
            <a:endParaRPr lang="en-US" dirty="0"/>
          </a:p>
          <a:p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5096046" y="4764942"/>
            <a:ext cx="3986408" cy="2093058"/>
            <a:chOff x="182415" y="4734292"/>
            <a:chExt cx="3986408" cy="209305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31530" y="5117124"/>
              <a:ext cx="328832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92370" y="5451230"/>
              <a:ext cx="826477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28650" y="5117124"/>
              <a:ext cx="953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 1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007198" y="5451230"/>
              <a:ext cx="826477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943478" y="5117124"/>
              <a:ext cx="953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Event 2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62192" y="5266564"/>
              <a:ext cx="574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6">
                      <a:lumMod val="75000"/>
                    </a:schemeClr>
                  </a:solidFill>
                </a:rPr>
                <a:t>STS</a:t>
              </a:r>
              <a:endParaRPr 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82415" y="5451230"/>
              <a:ext cx="509955" cy="509955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1497243" y="5460048"/>
              <a:ext cx="509955" cy="509955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18847" y="5451230"/>
              <a:ext cx="509953" cy="509953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23037" y="5451369"/>
              <a:ext cx="509953" cy="509953"/>
            </a:xfrm>
            <a:prstGeom prst="line">
              <a:avLst/>
            </a:prstGeom>
            <a:ln w="127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82415" y="5961183"/>
              <a:ext cx="3150575" cy="882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362192" y="5788416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5">
                      <a:lumMod val="75000"/>
                    </a:schemeClr>
                  </a:solidFill>
                </a:rPr>
                <a:t>MUCH</a:t>
              </a:r>
              <a:endParaRPr lang="en-US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75691" y="4734292"/>
              <a:ext cx="1685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Corrected time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518847" y="5961045"/>
              <a:ext cx="488351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82415" y="6181019"/>
              <a:ext cx="334816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MUCH </a:t>
              </a:r>
              <a:r>
                <a:rPr lang="en-US" dirty="0" err="1" smtClean="0"/>
                <a:t>digis</a:t>
              </a:r>
              <a:r>
                <a:rPr lang="en-US" dirty="0" smtClean="0"/>
                <a:t> from </a:t>
              </a:r>
              <a:r>
                <a:rPr lang="en-US" dirty="0" smtClean="0">
                  <a:solidFill>
                    <a:srgbClr val="FF0000"/>
                  </a:solidFill>
                </a:rPr>
                <a:t>this</a:t>
              </a:r>
              <a:r>
                <a:rPr lang="en-US" dirty="0" smtClean="0"/>
                <a:t> region</a:t>
              </a:r>
            </a:p>
            <a:p>
              <a:r>
                <a:rPr lang="en-US" dirty="0" smtClean="0"/>
                <a:t>will be included in both events.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 flipV="1">
              <a:off x="1821448" y="6035720"/>
              <a:ext cx="323876" cy="21249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734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J/</a:t>
            </a:r>
            <a:r>
              <a:rPr lang="el-GR" dirty="0" smtClean="0"/>
              <a:t>ψ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781" y="1690689"/>
            <a:ext cx="5007219" cy="257617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714" y="4266866"/>
            <a:ext cx="5036286" cy="2591133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83016" y="1503485"/>
            <a:ext cx="3954876" cy="5354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1000 J/</a:t>
            </a:r>
            <a:r>
              <a:rPr lang="el-GR" dirty="0" smtClean="0"/>
              <a:t>ψ</a:t>
            </a:r>
            <a:r>
              <a:rPr lang="en-US" dirty="0" smtClean="0"/>
              <a:t> mixed with 10 </a:t>
            </a:r>
            <a:r>
              <a:rPr lang="en-US" dirty="0" err="1" smtClean="0"/>
              <a:t>AGeV</a:t>
            </a:r>
            <a:r>
              <a:rPr lang="en-US" dirty="0" smtClean="0"/>
              <a:t> central </a:t>
            </a:r>
            <a:r>
              <a:rPr lang="en-US" dirty="0" err="1" smtClean="0"/>
              <a:t>UrQMD</a:t>
            </a:r>
            <a:r>
              <a:rPr lang="en-US" dirty="0" smtClean="0"/>
              <a:t> events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 events/sec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83526" y="1491068"/>
            <a:ext cx="14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based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6635" y="4110344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48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construction.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0739"/>
          </a:xfrm>
        </p:spPr>
        <p:txBody>
          <a:bodyPr>
            <a:normAutofit/>
          </a:bodyPr>
          <a:lstStyle/>
          <a:p>
            <a:r>
              <a:rPr lang="en-US" dirty="0" smtClean="0"/>
              <a:t>General method</a:t>
            </a:r>
          </a:p>
          <a:p>
            <a:pPr lvl="1"/>
            <a:r>
              <a:rPr lang="en-US" dirty="0" smtClean="0"/>
              <a:t>Extended time window is given for found event</a:t>
            </a:r>
          </a:p>
          <a:p>
            <a:pPr lvl="1"/>
            <a:r>
              <a:rPr lang="en-US" dirty="0" smtClean="0"/>
              <a:t>Correct </a:t>
            </a:r>
            <a:r>
              <a:rPr lang="en-US" dirty="0" err="1" smtClean="0"/>
              <a:t>digi’s</a:t>
            </a:r>
            <a:r>
              <a:rPr lang="en-US" dirty="0" smtClean="0"/>
              <a:t> time on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digi</a:t>
            </a:r>
            <a:r>
              <a:rPr lang="en-US" dirty="0" smtClean="0"/>
              <a:t>/c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time window </a:t>
            </a:r>
            <a:r>
              <a:rPr lang="en-US" dirty="0" smtClean="0"/>
              <a:t>according to time resolution of the </a:t>
            </a:r>
            <a:r>
              <a:rPr lang="en-US" dirty="0" err="1" smtClean="0"/>
              <a:t>subdetector</a:t>
            </a:r>
            <a:endParaRPr lang="en-US" dirty="0" smtClean="0"/>
          </a:p>
          <a:p>
            <a:pPr lvl="1"/>
            <a:r>
              <a:rPr lang="en-US" dirty="0" smtClean="0"/>
              <a:t>If time </a:t>
            </a:r>
            <a:r>
              <a:rPr lang="en-US" dirty="0"/>
              <a:t>windows for two events </a:t>
            </a:r>
            <a:r>
              <a:rPr lang="en-US" dirty="0" smtClean="0"/>
              <a:t>intersect, </a:t>
            </a:r>
            <a:r>
              <a:rPr lang="en-US" dirty="0" err="1"/>
              <a:t>digis</a:t>
            </a:r>
            <a:r>
              <a:rPr lang="en-US" dirty="0"/>
              <a:t> from intersection added to both </a:t>
            </a:r>
            <a:r>
              <a:rPr lang="en-US" dirty="0" smtClean="0"/>
              <a:t>events</a:t>
            </a:r>
          </a:p>
          <a:p>
            <a:pPr lvl="2"/>
            <a:r>
              <a:rPr lang="en-US" dirty="0" smtClean="0"/>
              <a:t>for all </a:t>
            </a:r>
            <a:r>
              <a:rPr lang="en-US" dirty="0" err="1" smtClean="0"/>
              <a:t>subdetectors</a:t>
            </a:r>
            <a:r>
              <a:rPr lang="en-US" dirty="0" smtClean="0"/>
              <a:t> except calorimeters (energy summation)</a:t>
            </a:r>
          </a:p>
          <a:p>
            <a:pPr lvl="1"/>
            <a:r>
              <a:rPr lang="en-US" dirty="0" smtClean="0"/>
              <a:t>Event construction for given </a:t>
            </a:r>
            <a:r>
              <a:rPr lang="en-US" dirty="0" err="1" smtClean="0"/>
              <a:t>subdetector</a:t>
            </a:r>
            <a:r>
              <a:rPr lang="en-US" dirty="0" smtClean="0"/>
              <a:t> is independent from others</a:t>
            </a:r>
          </a:p>
          <a:p>
            <a:pPr lvl="2"/>
            <a:r>
              <a:rPr lang="en-US" dirty="0" smtClean="0"/>
              <a:t>Event construction can run in parallel for several </a:t>
            </a:r>
            <a:r>
              <a:rPr lang="en-US" dirty="0" err="1" smtClean="0"/>
              <a:t>subdetectors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6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Event building is one of the methods to increase parallelism level.</a:t>
            </a:r>
          </a:p>
          <a:p>
            <a:pPr lvl="1"/>
            <a:r>
              <a:rPr lang="en-US" dirty="0" smtClean="0"/>
              <a:t>Run reconstruction for several found events simultaneously.</a:t>
            </a:r>
          </a:p>
          <a:p>
            <a:endParaRPr lang="en-US" dirty="0"/>
          </a:p>
          <a:p>
            <a:r>
              <a:rPr lang="en-US" dirty="0" smtClean="0"/>
              <a:t>Simple event building method is presented</a:t>
            </a:r>
          </a:p>
          <a:p>
            <a:pPr lvl="1"/>
            <a:r>
              <a:rPr lang="en-US" dirty="0" smtClean="0"/>
              <a:t>Event finding efficiency 93%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General event construction method has been developed</a:t>
            </a:r>
          </a:p>
          <a:p>
            <a:pPr lvl="1"/>
            <a:r>
              <a:rPr lang="en-US" dirty="0" smtClean="0"/>
              <a:t>Implemented for TOF and MUCH detectors are used as an example.</a:t>
            </a:r>
          </a:p>
          <a:p>
            <a:pPr lvl="1"/>
            <a:r>
              <a:rPr lang="en-US" dirty="0" smtClean="0"/>
              <a:t>Can be parallel for several detectors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220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enger\AppData\Local\Microsoft\Windows\Temporary Internet Files\Content.Outlook\8DJ1LBWP\2016.03.14 CBM Hades SIS 1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812" y="-106258"/>
            <a:ext cx="11239812" cy="696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58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CBM experiment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3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Physics and interaction rates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main physics observables</a:t>
            </a:r>
          </a:p>
          <a:p>
            <a:pPr lvl="1"/>
            <a:r>
              <a:rPr lang="en-US" sz="2000" dirty="0" smtClean="0"/>
              <a:t>Charm: D-mesons, J/</a:t>
            </a:r>
            <a:r>
              <a:rPr lang="el-GR" sz="2000" dirty="0" smtClean="0"/>
              <a:t>ψ</a:t>
            </a:r>
            <a:r>
              <a:rPr lang="en-US" sz="2000" dirty="0" smtClean="0"/>
              <a:t> ,</a:t>
            </a:r>
            <a:r>
              <a:rPr lang="el-GR" sz="2000" dirty="0"/>
              <a:t> </a:t>
            </a:r>
            <a:r>
              <a:rPr lang="el-GR" sz="2000" dirty="0" smtClean="0"/>
              <a:t>ψ</a:t>
            </a:r>
            <a:r>
              <a:rPr lang="en-US" sz="2000" dirty="0" smtClean="0"/>
              <a:t>’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err="1" smtClean="0"/>
              <a:t>Multistrange</a:t>
            </a:r>
            <a:r>
              <a:rPr lang="en-US" sz="2000" dirty="0" smtClean="0"/>
              <a:t> baryons: </a:t>
            </a:r>
            <a:r>
              <a:rPr lang="el-GR" sz="2000" dirty="0"/>
              <a:t>Ξ</a:t>
            </a:r>
            <a:r>
              <a:rPr lang="el-GR" sz="2000" baseline="30000" dirty="0"/>
              <a:t>-</a:t>
            </a:r>
            <a:r>
              <a:rPr lang="el-GR" sz="2000" dirty="0"/>
              <a:t>(</a:t>
            </a:r>
            <a:r>
              <a:rPr lang="en-US" sz="2000" dirty="0" err="1"/>
              <a:t>dss</a:t>
            </a:r>
            <a:r>
              <a:rPr lang="en-US" sz="2000" dirty="0"/>
              <a:t>),</a:t>
            </a:r>
            <a:r>
              <a:rPr lang="el-GR" sz="2000" dirty="0"/>
              <a:t>Ξ</a:t>
            </a:r>
            <a:r>
              <a:rPr lang="el-GR" sz="2000" baseline="30000" dirty="0"/>
              <a:t>+</a:t>
            </a:r>
            <a:r>
              <a:rPr lang="el-GR" sz="2000" dirty="0"/>
              <a:t>(</a:t>
            </a:r>
            <a:r>
              <a:rPr lang="en-US" sz="2000" dirty="0" err="1"/>
              <a:t>dss</a:t>
            </a:r>
            <a:r>
              <a:rPr lang="en-US" sz="2000" dirty="0"/>
              <a:t>),</a:t>
            </a:r>
            <a:r>
              <a:rPr lang="el-GR" sz="2000" dirty="0"/>
              <a:t>Ω</a:t>
            </a:r>
            <a:r>
              <a:rPr lang="el-GR" sz="2000" baseline="30000" dirty="0"/>
              <a:t>-</a:t>
            </a:r>
            <a:r>
              <a:rPr lang="el-GR" sz="2000" dirty="0"/>
              <a:t>(</a:t>
            </a:r>
            <a:r>
              <a:rPr lang="en-US" sz="2000" dirty="0" err="1"/>
              <a:t>sss</a:t>
            </a:r>
            <a:r>
              <a:rPr lang="en-US" sz="2000" dirty="0"/>
              <a:t>),</a:t>
            </a:r>
            <a:r>
              <a:rPr lang="el-GR" sz="2000" dirty="0"/>
              <a:t>Ω</a:t>
            </a:r>
            <a:r>
              <a:rPr lang="el-GR" sz="2000" baseline="30000" dirty="0"/>
              <a:t>+</a:t>
            </a:r>
            <a:r>
              <a:rPr lang="el-GR" sz="2000" dirty="0"/>
              <a:t>(</a:t>
            </a:r>
            <a:r>
              <a:rPr lang="en-US" sz="2000" dirty="0" err="1"/>
              <a:t>sss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Rare QGP probes requiring the high interaction rate</a:t>
            </a:r>
          </a:p>
          <a:p>
            <a:pPr lvl="1"/>
            <a:r>
              <a:rPr lang="en-US" sz="2000" dirty="0" smtClean="0"/>
              <a:t>Many of the probes are extremely difficult to trigger on</a:t>
            </a:r>
          </a:p>
          <a:p>
            <a:r>
              <a:rPr lang="en-US" sz="2400" dirty="0" smtClean="0"/>
              <a:t>CBM rate capability is limited by the setup not by the accelerator</a:t>
            </a:r>
          </a:p>
          <a:p>
            <a:pPr lvl="1"/>
            <a:r>
              <a:rPr lang="en-US" sz="2000" dirty="0" smtClean="0"/>
              <a:t>10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for MVD if precise vertex reconstruction is required</a:t>
            </a:r>
          </a:p>
          <a:p>
            <a:pPr lvl="1"/>
            <a:r>
              <a:rPr lang="en-US" sz="2000" dirty="0" smtClean="0"/>
              <a:t>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for PSD if precise determination of event plane is needed</a:t>
            </a:r>
          </a:p>
          <a:p>
            <a:pPr lvl="1"/>
            <a:r>
              <a:rPr lang="en-US" sz="2000" dirty="0" smtClean="0"/>
              <a:t>10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for all other detectors </a:t>
            </a:r>
            <a:endParaRPr lang="en-US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974336" y="2615184"/>
            <a:ext cx="1005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126736" y="2612136"/>
            <a:ext cx="1005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245608" y="2612136"/>
            <a:ext cx="1005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754368" y="2621280"/>
            <a:ext cx="1005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88480" y="2627376"/>
            <a:ext cx="1005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016496" y="2627376"/>
            <a:ext cx="1005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51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CBM readout concept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3894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CBM is the first high interaction rate experiment going to run in a free streaming mode without trigger</a:t>
            </a:r>
          </a:p>
          <a:p>
            <a:pPr lvl="1"/>
            <a:r>
              <a:rPr lang="en-US" dirty="0" smtClean="0"/>
              <a:t>Readout electronics will be self-</a:t>
            </a:r>
            <a:r>
              <a:rPr lang="en-US" dirty="0" err="1" smtClean="0"/>
              <a:t>tiriggered</a:t>
            </a:r>
            <a:r>
              <a:rPr lang="en-US" dirty="0" smtClean="0"/>
              <a:t> and deliver time-stamped data</a:t>
            </a:r>
          </a:p>
          <a:p>
            <a:pPr lvl="1"/>
            <a:r>
              <a:rPr lang="en-US" dirty="0" err="1" smtClean="0"/>
              <a:t>Timeslice</a:t>
            </a:r>
            <a:r>
              <a:rPr lang="en-US" dirty="0" smtClean="0"/>
              <a:t> is all data acquired in a given period of time (more than 1 </a:t>
            </a:r>
            <a:r>
              <a:rPr lang="el-GR" dirty="0" smtClean="0"/>
              <a:t>μ</a:t>
            </a:r>
            <a:r>
              <a:rPr lang="en-US" dirty="0" smtClean="0"/>
              <a:t>s)</a:t>
            </a:r>
          </a:p>
          <a:p>
            <a:pPr lvl="1"/>
            <a:r>
              <a:rPr lang="en-US" dirty="0" err="1" smtClean="0"/>
              <a:t>Timeslices</a:t>
            </a:r>
            <a:r>
              <a:rPr lang="en-US" dirty="0" smtClean="0"/>
              <a:t> can be threated separately from each other</a:t>
            </a:r>
          </a:p>
          <a:p>
            <a:pPr lvl="1"/>
            <a:r>
              <a:rPr lang="en-US" dirty="0" smtClean="0"/>
              <a:t>Full reconstruction of a </a:t>
            </a:r>
            <a:r>
              <a:rPr lang="en-US" dirty="0" err="1" smtClean="0"/>
              <a:t>timeslice</a:t>
            </a:r>
            <a:r>
              <a:rPr lang="en-US" dirty="0" smtClean="0"/>
              <a:t> should be performed at individual computing unit</a:t>
            </a:r>
          </a:p>
          <a:p>
            <a:pPr lvl="2"/>
            <a:r>
              <a:rPr lang="en-US" dirty="0" smtClean="0"/>
              <a:t>Node, processor or core</a:t>
            </a:r>
          </a:p>
          <a:p>
            <a:pPr lvl="1"/>
            <a:r>
              <a:rPr lang="en-US" dirty="0" smtClean="0"/>
              <a:t> Interesting data should be saved</a:t>
            </a:r>
          </a:p>
          <a:p>
            <a:r>
              <a:rPr lang="en-US" dirty="0" smtClean="0"/>
              <a:t>Full reconstruction of all acquired data is available = complex cuts </a:t>
            </a:r>
            <a:r>
              <a:rPr lang="en-US" dirty="0"/>
              <a:t>(identification quality, event </a:t>
            </a:r>
            <a:r>
              <a:rPr lang="en-US" dirty="0" smtClean="0"/>
              <a:t>topology, etc.) can be used for data selection</a:t>
            </a:r>
          </a:p>
          <a:p>
            <a:pPr lvl="1"/>
            <a:r>
              <a:rPr lang="en-US" dirty="0" smtClean="0"/>
              <a:t>Example: high efficiency for D-mesons</a:t>
            </a:r>
          </a:p>
          <a:p>
            <a:r>
              <a:rPr lang="en-US" dirty="0" err="1" smtClean="0"/>
              <a:t>Timeslice</a:t>
            </a:r>
            <a:r>
              <a:rPr lang="en-US" dirty="0" smtClean="0"/>
              <a:t> should be sectioned into individual collisions (events) during the reconstruction </a:t>
            </a:r>
          </a:p>
          <a:p>
            <a:pPr lvl="1"/>
            <a:r>
              <a:rPr lang="en-US" dirty="0" smtClean="0"/>
              <a:t>Event building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4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building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Event finding and event construction</a:t>
            </a:r>
          </a:p>
          <a:p>
            <a:pPr lvl="1"/>
            <a:r>
              <a:rPr lang="en-US" dirty="0" smtClean="0"/>
              <a:t>Event finding: locate individual events in data stream</a:t>
            </a:r>
          </a:p>
          <a:p>
            <a:pPr lvl="1"/>
            <a:r>
              <a:rPr lang="en-US" dirty="0" smtClean="0"/>
              <a:t>Event construction: find all objects belongs to a given found events.</a:t>
            </a:r>
          </a:p>
          <a:p>
            <a:r>
              <a:rPr lang="en-US" dirty="0" smtClean="0"/>
              <a:t>Simple one</a:t>
            </a:r>
          </a:p>
          <a:p>
            <a:pPr lvl="1"/>
            <a:r>
              <a:rPr lang="en-US" dirty="0" smtClean="0"/>
              <a:t>Use digi (i.e. individual triggers of readout electronics) dynamics in time</a:t>
            </a:r>
          </a:p>
          <a:p>
            <a:pPr lvl="1"/>
            <a:r>
              <a:rPr lang="en-US" dirty="0" smtClean="0"/>
              <a:t>… and some primitive </a:t>
            </a:r>
            <a:r>
              <a:rPr lang="en-US" dirty="0"/>
              <a:t>coordinate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More complex</a:t>
            </a:r>
          </a:p>
          <a:p>
            <a:pPr lvl="1"/>
            <a:r>
              <a:rPr lang="en-US" dirty="0" smtClean="0"/>
              <a:t>Use tracking and </a:t>
            </a:r>
            <a:r>
              <a:rPr lang="en-US" dirty="0" err="1" smtClean="0"/>
              <a:t>vertexing</a:t>
            </a:r>
            <a:r>
              <a:rPr lang="en-US" dirty="0" smtClean="0"/>
              <a:t> information for event finding and construction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709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98828" cy="1325563"/>
          </a:xfrm>
        </p:spPr>
        <p:txBody>
          <a:bodyPr/>
          <a:lstStyle/>
          <a:p>
            <a:r>
              <a:rPr lang="en-US" dirty="0" smtClean="0"/>
              <a:t>Simple event builder: motivation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83" y="1825624"/>
            <a:ext cx="8866908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For all detectors event based reconstruction exists</a:t>
            </a:r>
          </a:p>
          <a:p>
            <a:pPr lvl="1"/>
            <a:r>
              <a:rPr lang="en-US" dirty="0" smtClean="0"/>
              <a:t>But not for time based reconstruction</a:t>
            </a:r>
          </a:p>
          <a:p>
            <a:pPr lvl="1"/>
            <a:r>
              <a:rPr lang="en-US" dirty="0" smtClean="0"/>
              <a:t>Time based reconstruction with event based algorithms</a:t>
            </a:r>
          </a:p>
          <a:p>
            <a:r>
              <a:rPr lang="en-US" dirty="0" smtClean="0"/>
              <a:t>Parallelization</a:t>
            </a:r>
          </a:p>
          <a:p>
            <a:pPr lvl="1"/>
            <a:r>
              <a:rPr lang="en-US" dirty="0" smtClean="0"/>
              <a:t>Simple = fast</a:t>
            </a:r>
          </a:p>
          <a:p>
            <a:pPr lvl="1"/>
            <a:r>
              <a:rPr lang="en-US" dirty="0" smtClean="0"/>
              <a:t>Use </a:t>
            </a:r>
            <a:r>
              <a:rPr lang="en-US" smtClean="0"/>
              <a:t>one </a:t>
            </a:r>
            <a:r>
              <a:rPr lang="en-US" smtClean="0"/>
              <a:t>CPU core </a:t>
            </a:r>
            <a:r>
              <a:rPr lang="en-US" dirty="0" smtClean="0"/>
              <a:t>for event building and several others for more slow reconstruction</a:t>
            </a:r>
          </a:p>
          <a:p>
            <a:r>
              <a:rPr lang="en-US" dirty="0" smtClean="0"/>
              <a:t>Number of tasks (and </a:t>
            </a:r>
            <a:r>
              <a:rPr lang="en-US" dirty="0" err="1" smtClean="0"/>
              <a:t>timeslices</a:t>
            </a:r>
            <a:r>
              <a:rPr lang="en-US" dirty="0" smtClean="0"/>
              <a:t>) per node?</a:t>
            </a:r>
          </a:p>
          <a:p>
            <a:pPr lvl="1"/>
            <a:r>
              <a:rPr lang="en-US" dirty="0" smtClean="0"/>
              <a:t>One task per node: Are our algorithms enough parallel?</a:t>
            </a:r>
          </a:p>
          <a:p>
            <a:pPr lvl="1"/>
            <a:r>
              <a:rPr lang="en-US" dirty="0" smtClean="0"/>
              <a:t>One task per core: large RAM requirements and CPU overheads.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14940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finding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825625"/>
            <a:ext cx="8885382" cy="48430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use only one </a:t>
            </a:r>
            <a:r>
              <a:rPr lang="en-US" dirty="0" err="1" smtClean="0"/>
              <a:t>subdetector</a:t>
            </a:r>
            <a:r>
              <a:rPr lang="en-US" dirty="0" smtClean="0"/>
              <a:t> for event finding</a:t>
            </a:r>
          </a:p>
          <a:p>
            <a:pPr lvl="1"/>
            <a:r>
              <a:rPr lang="en-US" dirty="0" smtClean="0"/>
              <a:t>Requirements: good time resolution and acceptance, low noise levels after cuts.</a:t>
            </a:r>
          </a:p>
          <a:p>
            <a:pPr lvl="1"/>
            <a:r>
              <a:rPr lang="en-US" dirty="0" smtClean="0"/>
              <a:t>Candidates: STS and BFTC (central TOF region)</a:t>
            </a:r>
          </a:p>
          <a:p>
            <a:pPr lvl="1"/>
            <a:r>
              <a:rPr lang="en-US" dirty="0" smtClean="0"/>
              <a:t>No BFTC GEANT model is currently implemented in CBMROOT.</a:t>
            </a:r>
          </a:p>
          <a:p>
            <a:r>
              <a:rPr lang="en-US" dirty="0" smtClean="0"/>
              <a:t>Simple event finder:</a:t>
            </a:r>
          </a:p>
          <a:p>
            <a:pPr lvl="1"/>
            <a:r>
              <a:rPr lang="en-US" dirty="0" smtClean="0"/>
              <a:t>Event is found if number of </a:t>
            </a:r>
            <a:r>
              <a:rPr lang="en-US" dirty="0" err="1" smtClean="0"/>
              <a:t>digis</a:t>
            </a:r>
            <a:r>
              <a:rPr lang="en-US" dirty="0" smtClean="0"/>
              <a:t> in a given time window is more than a threshold</a:t>
            </a:r>
          </a:p>
          <a:p>
            <a:pPr lvl="1"/>
            <a:r>
              <a:rPr lang="en-US" dirty="0" smtClean="0"/>
              <a:t>Introduce a dead time to reject delta electrons produced in the detector</a:t>
            </a:r>
          </a:p>
          <a:p>
            <a:r>
              <a:rPr lang="en-US" dirty="0" smtClean="0"/>
              <a:t>STS time resolution =5 ns </a:t>
            </a:r>
          </a:p>
          <a:p>
            <a:r>
              <a:rPr lang="en-US" dirty="0" smtClean="0"/>
              <a:t>Noise of STS electronics is modeled</a:t>
            </a:r>
          </a:p>
          <a:p>
            <a:pPr lvl="1"/>
            <a:r>
              <a:rPr lang="en-US" dirty="0" smtClean="0"/>
              <a:t>Delta-electrons born inside the target by passing trough beam particles still not simulated</a:t>
            </a:r>
          </a:p>
        </p:txBody>
      </p:sp>
    </p:spTree>
    <p:extLst>
      <p:ext uri="{BB962C8B-B14F-4D97-AF65-F5344CB8AC3E}">
        <p14:creationId xmlns:p14="http://schemas.microsoft.com/office/powerpoint/2010/main" val="3722138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finding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78375"/>
          </a:xfrm>
        </p:spPr>
        <p:txBody>
          <a:bodyPr>
            <a:normAutofit/>
          </a:bodyPr>
          <a:lstStyle/>
          <a:p>
            <a:r>
              <a:rPr lang="en-US" dirty="0" smtClean="0"/>
              <a:t>1000 10 </a:t>
            </a:r>
            <a:r>
              <a:rPr lang="en-US" dirty="0" err="1" smtClean="0"/>
              <a:t>AGeV</a:t>
            </a:r>
            <a:r>
              <a:rPr lang="en-US" dirty="0" smtClean="0"/>
              <a:t> </a:t>
            </a:r>
            <a:r>
              <a:rPr lang="en-US" dirty="0" err="1" smtClean="0"/>
              <a:t>UrQMD</a:t>
            </a:r>
            <a:r>
              <a:rPr lang="en-US" dirty="0" smtClean="0"/>
              <a:t> </a:t>
            </a:r>
            <a:r>
              <a:rPr lang="en-US" dirty="0" err="1" smtClean="0"/>
              <a:t>mbias</a:t>
            </a:r>
            <a:r>
              <a:rPr lang="en-US" dirty="0" smtClean="0"/>
              <a:t> </a:t>
            </a:r>
            <a:r>
              <a:rPr lang="en-US" dirty="0" err="1" smtClean="0"/>
              <a:t>AuAu</a:t>
            </a:r>
            <a:r>
              <a:rPr lang="en-US" dirty="0" smtClean="0"/>
              <a:t> events</a:t>
            </a:r>
          </a:p>
          <a:p>
            <a:r>
              <a:rPr lang="en-US" dirty="0"/>
              <a:t>1 </a:t>
            </a:r>
            <a:r>
              <a:rPr lang="en-US" dirty="0" smtClean="0"/>
              <a:t>MHz collision rate</a:t>
            </a:r>
          </a:p>
          <a:p>
            <a:r>
              <a:rPr lang="en-US" dirty="0" smtClean="0"/>
              <a:t>Only STS in game</a:t>
            </a:r>
          </a:p>
          <a:p>
            <a:r>
              <a:rPr lang="en-US" dirty="0" smtClean="0"/>
              <a:t>Fast </a:t>
            </a:r>
            <a:r>
              <a:rPr lang="en-US" dirty="0"/>
              <a:t>procedure only: 10 </a:t>
            </a:r>
            <a:r>
              <a:rPr lang="en-US" dirty="0" err="1"/>
              <a:t>ms</a:t>
            </a:r>
            <a:r>
              <a:rPr lang="en-US" dirty="0"/>
              <a:t> per </a:t>
            </a:r>
            <a:r>
              <a:rPr lang="en-US" dirty="0" smtClean="0"/>
              <a:t>event</a:t>
            </a:r>
          </a:p>
          <a:p>
            <a:r>
              <a:rPr lang="en-US" dirty="0" smtClean="0"/>
              <a:t>Event is reconstructable is it has at least 5 long (5 or more STS hits) reconstructed tracks in event based approach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2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20800" y="350982"/>
            <a:ext cx="1428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All STS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digis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0800" y="3779982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Noise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1418" y="3235159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Time,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4436" y="6546456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Time,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029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аки Такхом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895</Words>
  <Application>Microsoft Office PowerPoint</Application>
  <PresentationFormat>On-screen Show (4:3)</PresentationFormat>
  <Paragraphs>128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Tahoma</vt:lpstr>
      <vt:lpstr>Office Theme</vt:lpstr>
      <vt:lpstr>Event building from free streaming data at the CBM</vt:lpstr>
      <vt:lpstr>CBM experiment</vt:lpstr>
      <vt:lpstr>Physics and interaction rates</vt:lpstr>
      <vt:lpstr>CBM readout concept</vt:lpstr>
      <vt:lpstr>Event building</vt:lpstr>
      <vt:lpstr>Simple event builder: motivation</vt:lpstr>
      <vt:lpstr>Event finding</vt:lpstr>
      <vt:lpstr>Event finding</vt:lpstr>
      <vt:lpstr>PowerPoint Presentation</vt:lpstr>
      <vt:lpstr>STS charge distributions</vt:lpstr>
      <vt:lpstr>PowerPoint Presentation</vt:lpstr>
      <vt:lpstr>Event finding and event composition</vt:lpstr>
      <vt:lpstr>Event construction: TOF</vt:lpstr>
      <vt:lpstr>m2/P</vt:lpstr>
      <vt:lpstr>Event construction: MUCH</vt:lpstr>
      <vt:lpstr>J/ψ</vt:lpstr>
      <vt:lpstr>Event construction.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mCBM: Simple event builder and FairMQ</dc:title>
  <dc:creator>Dr.Sys</dc:creator>
  <cp:lastModifiedBy>Dr.Sys</cp:lastModifiedBy>
  <cp:revision>78</cp:revision>
  <dcterms:created xsi:type="dcterms:W3CDTF">2017-09-23T15:59:51Z</dcterms:created>
  <dcterms:modified xsi:type="dcterms:W3CDTF">2018-09-13T05:38:15Z</dcterms:modified>
</cp:coreProperties>
</file>