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396" r:id="rId2"/>
    <p:sldId id="411" r:id="rId3"/>
    <p:sldId id="413" r:id="rId4"/>
    <p:sldId id="414" r:id="rId5"/>
    <p:sldId id="415" r:id="rId6"/>
    <p:sldId id="416" r:id="rId7"/>
    <p:sldId id="412" r:id="rId8"/>
    <p:sldId id="417" r:id="rId9"/>
    <p:sldId id="419" r:id="rId10"/>
    <p:sldId id="420" r:id="rId11"/>
    <p:sldId id="421" r:id="rId12"/>
    <p:sldId id="422" r:id="rId13"/>
    <p:sldId id="424" r:id="rId14"/>
    <p:sldId id="425" r:id="rId15"/>
    <p:sldId id="426" r:id="rId16"/>
    <p:sldId id="427" r:id="rId17"/>
    <p:sldId id="457" r:id="rId18"/>
    <p:sldId id="423" r:id="rId19"/>
    <p:sldId id="428" r:id="rId20"/>
    <p:sldId id="430" r:id="rId21"/>
    <p:sldId id="429" r:id="rId22"/>
    <p:sldId id="432" r:id="rId23"/>
    <p:sldId id="436" r:id="rId24"/>
    <p:sldId id="435" r:id="rId25"/>
    <p:sldId id="433" r:id="rId26"/>
    <p:sldId id="434" r:id="rId27"/>
    <p:sldId id="431" r:id="rId28"/>
    <p:sldId id="437" r:id="rId29"/>
    <p:sldId id="410" r:id="rId30"/>
    <p:sldId id="456" r:id="rId31"/>
    <p:sldId id="438" r:id="rId32"/>
    <p:sldId id="442" r:id="rId33"/>
    <p:sldId id="448" r:id="rId34"/>
    <p:sldId id="444" r:id="rId35"/>
    <p:sldId id="445" r:id="rId36"/>
    <p:sldId id="446" r:id="rId37"/>
    <p:sldId id="439" r:id="rId38"/>
    <p:sldId id="443" r:id="rId39"/>
    <p:sldId id="452" r:id="rId40"/>
    <p:sldId id="447" r:id="rId41"/>
    <p:sldId id="449" r:id="rId42"/>
    <p:sldId id="450" r:id="rId43"/>
    <p:sldId id="451" r:id="rId44"/>
    <p:sldId id="440" r:id="rId45"/>
    <p:sldId id="453" r:id="rId46"/>
    <p:sldId id="454" r:id="rId47"/>
    <p:sldId id="455" r:id="rId4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E3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053" autoAdjust="0"/>
    <p:restoredTop sz="94660"/>
  </p:normalViewPr>
  <p:slideViewPr>
    <p:cSldViewPr>
      <p:cViewPr varScale="1">
        <p:scale>
          <a:sx n="89" d="100"/>
          <a:sy n="89" d="100"/>
        </p:scale>
        <p:origin x="1675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78087D-5F21-4A48-B216-8A313B1A39DE}" type="datetimeFigureOut">
              <a:rPr lang="ru-RU" smtClean="0"/>
              <a:t>14.09.2024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2FF913-25DF-4173-9128-0918B5DCE8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184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FF913-25DF-4173-9128-0918B5DCE8F3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265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D085C-42A6-40B8-96D8-DA91D9F95DB7}" type="datetimeFigureOut">
              <a:rPr lang="ru-RU" smtClean="0"/>
              <a:pPr>
                <a:defRPr/>
              </a:pPr>
              <a:t>14.09.2024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E195F-998E-479E-AFEC-B415383233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A5E1A-C07A-4613-8304-57C5C57E72FF}" type="datetimeFigureOut">
              <a:rPr lang="ru-RU" smtClean="0"/>
              <a:pPr>
                <a:defRPr/>
              </a:pPr>
              <a:t>14.09.2024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633DF-C8BB-493B-BB9E-F79DCD1063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6BC62-9891-43FB-B360-BB561E395A30}" type="datetimeFigureOut">
              <a:rPr lang="ru-RU" smtClean="0"/>
              <a:pPr>
                <a:defRPr/>
              </a:pPr>
              <a:t>14.09.2024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CF4F0-8A11-482A-9856-F1AD2CA52E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37986-19E8-44F6-813A-574423B3ED6C}" type="datetimeFigureOut">
              <a:rPr lang="ru-RU" smtClean="0"/>
              <a:pPr>
                <a:defRPr/>
              </a:pPr>
              <a:t>14.09.2024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B064D-CE6A-468A-9049-DC0D33CABF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5B66E-0A48-43B0-B32A-AA8089BA3D9D}" type="datetimeFigureOut">
              <a:rPr lang="ru-RU" smtClean="0"/>
              <a:pPr>
                <a:defRPr/>
              </a:pPr>
              <a:t>14.09.2024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30EA4-3BC8-4A45-A8F8-EEA7FF09A7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A4021-8AD7-4AA1-A50D-8C4CCD8D8DEA}" type="datetimeFigureOut">
              <a:rPr lang="ru-RU" smtClean="0"/>
              <a:pPr>
                <a:defRPr/>
              </a:pPr>
              <a:t>14.09.2024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A7683-170A-4747-903D-51191EF69F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E9164-9F6F-4DF7-9274-A608E4F0FD13}" type="datetimeFigureOut">
              <a:rPr lang="ru-RU" smtClean="0"/>
              <a:pPr>
                <a:defRPr/>
              </a:pPr>
              <a:t>14.09.2024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AC116E-6709-464B-AA97-04D0CE5193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78D3E-2393-4CCE-BD8D-26CE5179199B}" type="datetimeFigureOut">
              <a:rPr lang="ru-RU" smtClean="0"/>
              <a:pPr>
                <a:defRPr/>
              </a:pPr>
              <a:t>14.09.2024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8E68D-BA6B-4A4F-905D-D8AA3863C1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28063-9F96-4E8D-BE4B-246D48D35144}" type="datetimeFigureOut">
              <a:rPr lang="ru-RU" smtClean="0"/>
              <a:pPr>
                <a:defRPr/>
              </a:pPr>
              <a:t>14.09.2024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54F07-2945-4EDE-B922-79B3C6B17E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F7C8F-557B-48C4-BC1B-112A8A6A795E}" type="datetimeFigureOut">
              <a:rPr lang="ru-RU" smtClean="0"/>
              <a:pPr>
                <a:defRPr/>
              </a:pPr>
              <a:t>14.09.2024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0CFD7-36A7-4118-A9EE-348F403FF3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52BD1-FE5E-4B56-844A-AE5DBFAEFF8A}" type="datetimeFigureOut">
              <a:rPr lang="ru-RU" smtClean="0"/>
              <a:pPr>
                <a:defRPr/>
              </a:pPr>
              <a:t>14.09.2024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A612C-47C4-41F8-8CFF-E56BBD4D4A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01242E0-1A37-480A-A504-52E10471596C}" type="datetimeFigureOut">
              <a:rPr lang="ru-RU" smtClean="0"/>
              <a:pPr>
                <a:defRPr/>
              </a:pPr>
              <a:t>14.09.2024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2E77F59-5732-4296-8420-207F0DB90E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2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3.wmf"/><Relationship Id="rId7" Type="http://schemas.openxmlformats.org/officeDocument/2006/relationships/image" Target="../media/image24.e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27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29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wmf"/><Relationship Id="rId7" Type="http://schemas.openxmlformats.org/officeDocument/2006/relationships/image" Target="../media/image9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4.png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wmf"/><Relationship Id="rId7" Type="http://schemas.openxmlformats.org/officeDocument/2006/relationships/image" Target="../media/image7.jp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37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3.wmf"/><Relationship Id="rId7" Type="http://schemas.openxmlformats.org/officeDocument/2006/relationships/image" Target="../media/image40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42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43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41.e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45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41.e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3.wmf"/><Relationship Id="rId7" Type="http://schemas.openxmlformats.org/officeDocument/2006/relationships/image" Target="../media/image48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51.jp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2.wmf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10" Type="http://schemas.openxmlformats.org/officeDocument/2006/relationships/image" Target="../media/image10.emf"/><Relationship Id="rId4" Type="http://schemas.openxmlformats.org/officeDocument/2006/relationships/image" Target="../media/image3.wmf"/><Relationship Id="rId9" Type="http://schemas.openxmlformats.org/officeDocument/2006/relationships/package" Target="../embeddings/_____Microsoft_Excel1.xlsx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2.jpg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4.jpe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3.wmf"/><Relationship Id="rId7" Type="http://schemas.openxmlformats.org/officeDocument/2006/relationships/image" Target="../media/image9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4.png"/><Relationship Id="rId9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63.jpe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64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13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3.wmf"/><Relationship Id="rId7" Type="http://schemas.openxmlformats.org/officeDocument/2006/relationships/image" Target="../media/image66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68.jpe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0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9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3.wmf"/><Relationship Id="rId7" Type="http://schemas.openxmlformats.org/officeDocument/2006/relationships/image" Target="../media/image74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7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16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13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2890838" cy="633413"/>
          </a:xfrm>
        </p:spPr>
        <p:txBody>
          <a:bodyPr/>
          <a:lstStyle/>
          <a:p>
            <a:r>
              <a:rPr lang="ru-RU" altLang="ru-RU" sz="4000">
                <a:solidFill>
                  <a:schemeClr val="bg1"/>
                </a:solidFill>
              </a:rPr>
              <a:t>Заголовок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503547" y="476672"/>
            <a:ext cx="8136904" cy="158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sz="2800" b="1" dirty="0">
                <a:solidFill>
                  <a:srgbClr val="0000FF"/>
                </a:solidFill>
              </a:rPr>
              <a:t>XV Международный </a:t>
            </a:r>
            <a:r>
              <a:rPr lang="ru-RU" sz="2800" b="1" dirty="0" smtClean="0">
                <a:solidFill>
                  <a:srgbClr val="0000FF"/>
                </a:solidFill>
              </a:rPr>
              <a:t>семинар</a:t>
            </a:r>
          </a:p>
          <a:p>
            <a:r>
              <a:rPr lang="ru-RU" sz="2800" b="1" dirty="0" smtClean="0">
                <a:solidFill>
                  <a:srgbClr val="0000FF"/>
                </a:solidFill>
              </a:rPr>
              <a:t>по </a:t>
            </a:r>
            <a:r>
              <a:rPr lang="ru-RU" sz="2800" b="1" dirty="0">
                <a:solidFill>
                  <a:srgbClr val="0000FF"/>
                </a:solidFill>
              </a:rPr>
              <a:t>проблематике ускорителей заряженных частиц, посвященный памяти профессора В. П. Саранцева</a:t>
            </a:r>
            <a:endParaRPr lang="ru-RU" sz="2800" dirty="0">
              <a:solidFill>
                <a:srgbClr val="0000FF"/>
              </a:solidFill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79765" y="1989421"/>
            <a:ext cx="8280414" cy="413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>
              <a:spcBef>
                <a:spcPct val="25000"/>
              </a:spcBef>
            </a:pPr>
            <a:r>
              <a:rPr lang="ru-RU" sz="3200" b="1" cap="all" dirty="0" smtClean="0">
                <a:solidFill>
                  <a:schemeClr val="accent2"/>
                </a:solidFill>
              </a:rPr>
              <a:t> </a:t>
            </a:r>
            <a:r>
              <a:rPr lang="ru-RU" sz="3200" b="1" cap="all" dirty="0">
                <a:solidFill>
                  <a:srgbClr val="C00000"/>
                </a:solidFill>
                <a:latin typeface="Arial Black" panose="020B0A04020102020204" pitchFamily="34" charset="0"/>
              </a:rPr>
              <a:t>Система питания магнитов инжекционного комплекса ЦКП «СКИФ</a:t>
            </a:r>
            <a:r>
              <a:rPr lang="ru-RU" sz="3200" b="1" cap="all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»</a:t>
            </a:r>
          </a:p>
          <a:p>
            <a:pPr algn="ctr" eaLnBrk="0" hangingPunct="0">
              <a:spcBef>
                <a:spcPct val="25000"/>
              </a:spcBef>
            </a:pPr>
            <a:r>
              <a:rPr lang="ru-RU" alt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ИЯФ СО РАН</a:t>
            </a:r>
          </a:p>
          <a:p>
            <a:pPr algn="ctr" eaLnBrk="0" hangingPunct="0">
              <a:spcBef>
                <a:spcPts val="2400"/>
              </a:spcBef>
            </a:pPr>
            <a:r>
              <a:rPr lang="ru-RU" altLang="ru-RU" sz="2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О.В. Беликов, Ю.С. </a:t>
            </a:r>
            <a:r>
              <a:rPr lang="ru-RU" altLang="ru-RU" sz="2800" b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Актершев</a:t>
            </a:r>
            <a:r>
              <a:rPr lang="ru-RU" altLang="ru-RU" sz="2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К.М. Горчаков, С.М. Гуров, М.С. Дмитриев, В.А. Докутович, С.Е. </a:t>
            </a:r>
            <a:r>
              <a:rPr lang="ru-RU" altLang="ru-RU" sz="2800" b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Карнаев</a:t>
            </a:r>
            <a:r>
              <a:rPr lang="ru-RU" altLang="ru-RU" sz="2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А.А. </a:t>
            </a:r>
            <a:r>
              <a:rPr lang="ru-RU" altLang="ru-RU" sz="2800" b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Морсин</a:t>
            </a:r>
            <a:r>
              <a:rPr lang="ru-RU" altLang="ru-RU" sz="2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Д.Н. </a:t>
            </a:r>
            <a:r>
              <a:rPr lang="ru-RU" altLang="ru-RU" sz="2800" b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Пурескин</a:t>
            </a:r>
            <a:r>
              <a:rPr lang="ru-RU" altLang="ru-RU" sz="2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Д.В. Сеньков, С.В. </a:t>
            </a:r>
            <a:r>
              <a:rPr lang="ru-RU" altLang="ru-RU" sz="2800" b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Синяткин</a:t>
            </a:r>
            <a:r>
              <a:rPr lang="ru-RU" altLang="ru-RU" sz="28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А.Д. Чернякин</a:t>
            </a:r>
            <a:endParaRPr lang="en-US" altLang="ru-RU" sz="32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827584" y="6201238"/>
            <a:ext cx="6984776" cy="74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sz="2800" b="1" dirty="0" smtClean="0">
                <a:solidFill>
                  <a:srgbClr val="FFFF00"/>
                </a:solidFill>
              </a:rPr>
              <a:t>15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>
                <a:solidFill>
                  <a:srgbClr val="FFFF00"/>
                </a:solidFill>
              </a:rPr>
              <a:t>- </a:t>
            </a:r>
            <a:r>
              <a:rPr lang="en-US" sz="2800" b="1" dirty="0" smtClean="0">
                <a:solidFill>
                  <a:srgbClr val="FFFF00"/>
                </a:solidFill>
              </a:rPr>
              <a:t>2</a:t>
            </a:r>
            <a:r>
              <a:rPr lang="ru-RU" sz="2800" b="1" dirty="0" smtClean="0">
                <a:solidFill>
                  <a:srgbClr val="FFFF00"/>
                </a:solidFill>
              </a:rPr>
              <a:t>1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</a:rPr>
              <a:t>Сентября 2024 г.</a:t>
            </a:r>
            <a:r>
              <a:rPr lang="en-US" sz="2800" b="1" dirty="0" smtClean="0">
                <a:solidFill>
                  <a:srgbClr val="FFFF00"/>
                </a:solidFill>
              </a:rPr>
              <a:t>, </a:t>
            </a:r>
            <a:r>
              <a:rPr lang="ru-RU" sz="2800" b="1" dirty="0" smtClean="0">
                <a:solidFill>
                  <a:srgbClr val="FFFF00"/>
                </a:solidFill>
              </a:rPr>
              <a:t>г. Алушта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23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490412"/>
            <a:ext cx="5832623" cy="8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6381750"/>
            <a:ext cx="86439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6" descr="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88595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2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79388" y="6524625"/>
            <a:ext cx="230505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8000"/>
                </a:solidFill>
              </a:rPr>
              <a:t>O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V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Belikov@inp.nsk.su</a:t>
            </a:r>
            <a:endParaRPr lang="de-DE" sz="1400" b="1" dirty="0">
              <a:solidFill>
                <a:srgbClr val="008000"/>
              </a:solidFill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209356" y="6442869"/>
            <a:ext cx="5209274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en-US" sz="1600" b="1" dirty="0">
                <a:solidFill>
                  <a:schemeClr val="accent2"/>
                </a:solidFill>
              </a:rPr>
              <a:t>XV </a:t>
            </a:r>
            <a:r>
              <a:rPr lang="ru-RU" sz="1600" b="1" dirty="0">
                <a:solidFill>
                  <a:schemeClr val="accent2"/>
                </a:solidFill>
              </a:rPr>
              <a:t>Международный семинар</a:t>
            </a:r>
            <a:r>
              <a:rPr lang="en-US" sz="1600" b="1" dirty="0" smtClean="0">
                <a:solidFill>
                  <a:schemeClr val="accent2"/>
                </a:solidFill>
              </a:rPr>
              <a:t>, </a:t>
            </a:r>
            <a:r>
              <a:rPr lang="ru-RU" sz="1600" b="1" dirty="0" smtClean="0">
                <a:solidFill>
                  <a:schemeClr val="accent2"/>
                </a:solidFill>
              </a:rPr>
              <a:t>г. Алушта</a:t>
            </a:r>
            <a:endParaRPr lang="de-DE" sz="1600" b="1" dirty="0">
              <a:solidFill>
                <a:srgbClr val="0000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2034" y="2970"/>
            <a:ext cx="1798530" cy="747128"/>
          </a:xfrm>
          <a:prstGeom prst="rect">
            <a:avLst/>
          </a:prstGeom>
        </p:spPr>
      </p:pic>
      <p:sp>
        <p:nvSpPr>
          <p:cNvPr id="13" name="Rectangle 9"/>
          <p:cNvSpPr txBox="1">
            <a:spLocks noChangeArrowheads="1"/>
          </p:cNvSpPr>
          <p:nvPr/>
        </p:nvSpPr>
        <p:spPr>
          <a:xfrm>
            <a:off x="1681134" y="148469"/>
            <a:ext cx="7253402" cy="720555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Линейный ускоритель 200 МэВ</a:t>
            </a:r>
            <a:endParaRPr lang="en-US" sz="2200" dirty="0" smtClean="0">
              <a:solidFill>
                <a:srgbClr val="C00000"/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Источник питания магнитов</a:t>
            </a:r>
            <a:r>
              <a:rPr lang="en-US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 MPS-150-24</a:t>
            </a:r>
            <a:endParaRPr lang="en-US" sz="2200" dirty="0" smtClean="0">
              <a:solidFill>
                <a:srgbClr val="C0000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12" y="1114340"/>
            <a:ext cx="7956376" cy="4920925"/>
          </a:xfrm>
          <a:prstGeom prst="rect">
            <a:avLst/>
          </a:prstGeom>
        </p:spPr>
      </p:pic>
      <p:sp>
        <p:nvSpPr>
          <p:cNvPr id="14" name="Дата 5"/>
          <p:cNvSpPr>
            <a:spLocks noGrp="1"/>
          </p:cNvSpPr>
          <p:nvPr>
            <p:ph type="dt" sz="half" idx="10"/>
          </p:nvPr>
        </p:nvSpPr>
        <p:spPr>
          <a:xfrm>
            <a:off x="7287268" y="6462712"/>
            <a:ext cx="1647268" cy="365125"/>
          </a:xfrm>
        </p:spPr>
        <p:txBody>
          <a:bodyPr/>
          <a:lstStyle/>
          <a:p>
            <a:pPr>
              <a:defRPr/>
            </a:pPr>
            <a:fld id="{2CBF8BF1-EB28-4B2C-8539-CEA1787B9DC9}" type="datetime4">
              <a:rPr lang="ru-RU" sz="1400" b="1" smtClean="0">
                <a:solidFill>
                  <a:srgbClr val="007E39"/>
                </a:solidFill>
              </a:rPr>
              <a:t>14 сентября 2024 г.</a:t>
            </a:fld>
            <a:endParaRPr lang="ru-RU" sz="1400" b="1" dirty="0">
              <a:solidFill>
                <a:srgbClr val="007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07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490412"/>
            <a:ext cx="5832623" cy="8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6381750"/>
            <a:ext cx="86439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6" descr="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88595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2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79388" y="6524625"/>
            <a:ext cx="230505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8000"/>
                </a:solidFill>
              </a:rPr>
              <a:t>O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V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Belikov@inp.nsk.su</a:t>
            </a:r>
            <a:endParaRPr lang="de-DE" sz="1400" b="1" dirty="0">
              <a:solidFill>
                <a:srgbClr val="008000"/>
              </a:solidFill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209356" y="6442869"/>
            <a:ext cx="5209274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en-US" sz="1600" b="1" dirty="0">
                <a:solidFill>
                  <a:schemeClr val="accent2"/>
                </a:solidFill>
              </a:rPr>
              <a:t>XV </a:t>
            </a:r>
            <a:r>
              <a:rPr lang="ru-RU" sz="1600" b="1" dirty="0">
                <a:solidFill>
                  <a:schemeClr val="accent2"/>
                </a:solidFill>
              </a:rPr>
              <a:t>Международный семинар</a:t>
            </a:r>
            <a:r>
              <a:rPr lang="en-US" sz="1600" b="1" dirty="0" smtClean="0">
                <a:solidFill>
                  <a:schemeClr val="accent2"/>
                </a:solidFill>
              </a:rPr>
              <a:t>, </a:t>
            </a:r>
            <a:r>
              <a:rPr lang="ru-RU" sz="1600" b="1" dirty="0" smtClean="0">
                <a:solidFill>
                  <a:schemeClr val="accent2"/>
                </a:solidFill>
              </a:rPr>
              <a:t>г. Алушта</a:t>
            </a:r>
            <a:endParaRPr lang="de-DE" sz="1600" b="1" dirty="0">
              <a:solidFill>
                <a:srgbClr val="0000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2034" y="2970"/>
            <a:ext cx="1798530" cy="747128"/>
          </a:xfrm>
          <a:prstGeom prst="rect">
            <a:avLst/>
          </a:prstGeom>
        </p:spPr>
      </p:pic>
      <p:sp>
        <p:nvSpPr>
          <p:cNvPr id="13" name="Rectangle 9"/>
          <p:cNvSpPr txBox="1">
            <a:spLocks noChangeArrowheads="1"/>
          </p:cNvSpPr>
          <p:nvPr/>
        </p:nvSpPr>
        <p:spPr>
          <a:xfrm>
            <a:off x="1681134" y="148469"/>
            <a:ext cx="7253402" cy="720555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Линейный ускоритель 200 МэВ</a:t>
            </a:r>
            <a:endParaRPr lang="en-US" sz="2200" dirty="0" smtClean="0">
              <a:solidFill>
                <a:srgbClr val="C00000"/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Источник питания магнитов</a:t>
            </a:r>
            <a:r>
              <a:rPr lang="en-US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 MPS-300-24</a:t>
            </a:r>
            <a:endParaRPr lang="en-US" sz="2200" dirty="0" smtClean="0">
              <a:solidFill>
                <a:srgbClr val="C0000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77" y="1755868"/>
            <a:ext cx="8604448" cy="3436611"/>
          </a:xfrm>
          <a:prstGeom prst="rect">
            <a:avLst/>
          </a:prstGeom>
        </p:spPr>
      </p:pic>
      <p:sp>
        <p:nvSpPr>
          <p:cNvPr id="14" name="Дата 5"/>
          <p:cNvSpPr>
            <a:spLocks noGrp="1"/>
          </p:cNvSpPr>
          <p:nvPr>
            <p:ph type="dt" sz="half" idx="10"/>
          </p:nvPr>
        </p:nvSpPr>
        <p:spPr>
          <a:xfrm>
            <a:off x="7287268" y="6462712"/>
            <a:ext cx="1647268" cy="365125"/>
          </a:xfrm>
        </p:spPr>
        <p:txBody>
          <a:bodyPr/>
          <a:lstStyle/>
          <a:p>
            <a:pPr>
              <a:defRPr/>
            </a:pPr>
            <a:fld id="{2CBF8BF1-EB28-4B2C-8539-CEA1787B9DC9}" type="datetime4">
              <a:rPr lang="ru-RU" sz="1400" b="1" smtClean="0">
                <a:solidFill>
                  <a:srgbClr val="007E39"/>
                </a:solidFill>
              </a:rPr>
              <a:t>14 сентября 2024 г.</a:t>
            </a:fld>
            <a:endParaRPr lang="ru-RU" sz="1400" b="1" dirty="0">
              <a:solidFill>
                <a:srgbClr val="007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55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490412"/>
            <a:ext cx="5832623" cy="8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6381750"/>
            <a:ext cx="86439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2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79388" y="6524625"/>
            <a:ext cx="230505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8000"/>
                </a:solidFill>
              </a:rPr>
              <a:t>O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V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Belikov@inp.nsk.su</a:t>
            </a:r>
            <a:endParaRPr lang="de-DE" sz="1400" b="1" dirty="0">
              <a:solidFill>
                <a:srgbClr val="008000"/>
              </a:solidFill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209356" y="6442869"/>
            <a:ext cx="5209274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en-US" sz="1600" b="1" dirty="0">
                <a:solidFill>
                  <a:schemeClr val="accent2"/>
                </a:solidFill>
              </a:rPr>
              <a:t>XV </a:t>
            </a:r>
            <a:r>
              <a:rPr lang="ru-RU" sz="1600" b="1" dirty="0">
                <a:solidFill>
                  <a:schemeClr val="accent2"/>
                </a:solidFill>
              </a:rPr>
              <a:t>Международный семинар</a:t>
            </a:r>
            <a:r>
              <a:rPr lang="en-US" sz="1600" b="1" dirty="0" smtClean="0">
                <a:solidFill>
                  <a:schemeClr val="accent2"/>
                </a:solidFill>
              </a:rPr>
              <a:t>, </a:t>
            </a:r>
            <a:r>
              <a:rPr lang="ru-RU" sz="1600" b="1" dirty="0" smtClean="0">
                <a:solidFill>
                  <a:schemeClr val="accent2"/>
                </a:solidFill>
              </a:rPr>
              <a:t>г. Алушта</a:t>
            </a:r>
            <a:endParaRPr lang="de-DE" sz="1600" b="1" dirty="0">
              <a:solidFill>
                <a:srgbClr val="0000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2034" y="2970"/>
            <a:ext cx="1798530" cy="7471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80625"/>
            <a:ext cx="7884368" cy="5407006"/>
          </a:xfrm>
          <a:prstGeom prst="rect">
            <a:avLst/>
          </a:prstGeom>
        </p:spPr>
      </p:pic>
      <p:pic>
        <p:nvPicPr>
          <p:cNvPr id="14" name="Picture 6" descr="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88595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9"/>
          <p:cNvSpPr txBox="1">
            <a:spLocks noChangeArrowheads="1"/>
          </p:cNvSpPr>
          <p:nvPr/>
        </p:nvSpPr>
        <p:spPr>
          <a:xfrm>
            <a:off x="1681134" y="148469"/>
            <a:ext cx="7253402" cy="720555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Линейный ускоритель 200 МэВ</a:t>
            </a:r>
            <a:endParaRPr lang="en-US" sz="2200" dirty="0" smtClean="0">
              <a:solidFill>
                <a:srgbClr val="C00000"/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Источник питания магнитов</a:t>
            </a:r>
            <a:r>
              <a:rPr lang="en-US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 MPS-300-24</a:t>
            </a:r>
            <a:endParaRPr lang="en-US" sz="2200" dirty="0" smtClean="0">
              <a:solidFill>
                <a:srgbClr val="C000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17" name="Дата 5"/>
          <p:cNvSpPr>
            <a:spLocks noGrp="1"/>
          </p:cNvSpPr>
          <p:nvPr>
            <p:ph type="dt" sz="half" idx="10"/>
          </p:nvPr>
        </p:nvSpPr>
        <p:spPr>
          <a:xfrm>
            <a:off x="7287268" y="6462712"/>
            <a:ext cx="1647268" cy="365125"/>
          </a:xfrm>
        </p:spPr>
        <p:txBody>
          <a:bodyPr/>
          <a:lstStyle/>
          <a:p>
            <a:pPr>
              <a:defRPr/>
            </a:pPr>
            <a:fld id="{2CBF8BF1-EB28-4B2C-8539-CEA1787B9DC9}" type="datetime4">
              <a:rPr lang="ru-RU" sz="1400" b="1" smtClean="0">
                <a:solidFill>
                  <a:srgbClr val="007E39"/>
                </a:solidFill>
              </a:rPr>
              <a:t>14 сентября 2024 г.</a:t>
            </a:fld>
            <a:endParaRPr lang="ru-RU" sz="1400" b="1" dirty="0">
              <a:solidFill>
                <a:srgbClr val="007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91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490412"/>
            <a:ext cx="5832623" cy="8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6381750"/>
            <a:ext cx="86439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2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79388" y="6524625"/>
            <a:ext cx="230505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8000"/>
                </a:solidFill>
              </a:rPr>
              <a:t>O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V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Belikov@inp.nsk.su</a:t>
            </a:r>
            <a:endParaRPr lang="de-DE" sz="1400" b="1" dirty="0">
              <a:solidFill>
                <a:srgbClr val="008000"/>
              </a:solidFill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209356" y="6442869"/>
            <a:ext cx="5209274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en-US" sz="1600" b="1" dirty="0">
                <a:solidFill>
                  <a:schemeClr val="accent2"/>
                </a:solidFill>
              </a:rPr>
              <a:t>XV </a:t>
            </a:r>
            <a:r>
              <a:rPr lang="ru-RU" sz="1600" b="1" dirty="0">
                <a:solidFill>
                  <a:schemeClr val="accent2"/>
                </a:solidFill>
              </a:rPr>
              <a:t>Международный семинар</a:t>
            </a:r>
            <a:r>
              <a:rPr lang="en-US" sz="1600" b="1" dirty="0" smtClean="0">
                <a:solidFill>
                  <a:schemeClr val="accent2"/>
                </a:solidFill>
              </a:rPr>
              <a:t>, </a:t>
            </a:r>
            <a:r>
              <a:rPr lang="ru-RU" sz="1600" b="1" dirty="0" smtClean="0">
                <a:solidFill>
                  <a:schemeClr val="accent2"/>
                </a:solidFill>
              </a:rPr>
              <a:t>г. Алушта</a:t>
            </a:r>
            <a:endParaRPr lang="de-DE" sz="1600" b="1" dirty="0">
              <a:solidFill>
                <a:srgbClr val="0000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2034" y="2970"/>
            <a:ext cx="1798530" cy="747128"/>
          </a:xfrm>
          <a:prstGeom prst="rect">
            <a:avLst/>
          </a:prstGeom>
        </p:spPr>
      </p:pic>
      <p:pic>
        <p:nvPicPr>
          <p:cNvPr id="14" name="Picture 6" descr="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88595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811" y="1081279"/>
            <a:ext cx="5856696" cy="24225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0989" y="745902"/>
            <a:ext cx="2579065" cy="56612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980" y="3578586"/>
            <a:ext cx="5856527" cy="2803163"/>
          </a:xfrm>
          <a:prstGeom prst="rect">
            <a:avLst/>
          </a:prstGeom>
        </p:spPr>
      </p:pic>
      <p:sp>
        <p:nvSpPr>
          <p:cNvPr id="39" name="Rectangle 9"/>
          <p:cNvSpPr txBox="1">
            <a:spLocks noChangeArrowheads="1"/>
          </p:cNvSpPr>
          <p:nvPr/>
        </p:nvSpPr>
        <p:spPr>
          <a:xfrm>
            <a:off x="1681134" y="148469"/>
            <a:ext cx="7253402" cy="720555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Канал </a:t>
            </a:r>
            <a:r>
              <a:rPr lang="ru-RU" sz="2200" dirty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транспортировки </a:t>
            </a: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электронных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сгустков ЛУ-</a:t>
            </a:r>
            <a:r>
              <a:rPr lang="ru-RU" sz="2200" dirty="0" err="1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Бустерный</a:t>
            </a: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 синхротрон</a:t>
            </a:r>
            <a:endParaRPr lang="en-US" sz="2200" dirty="0" smtClean="0">
              <a:solidFill>
                <a:srgbClr val="C000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17" name="Дата 5"/>
          <p:cNvSpPr>
            <a:spLocks noGrp="1"/>
          </p:cNvSpPr>
          <p:nvPr>
            <p:ph type="dt" sz="half" idx="10"/>
          </p:nvPr>
        </p:nvSpPr>
        <p:spPr>
          <a:xfrm>
            <a:off x="7287268" y="6462712"/>
            <a:ext cx="1647268" cy="365125"/>
          </a:xfrm>
        </p:spPr>
        <p:txBody>
          <a:bodyPr/>
          <a:lstStyle/>
          <a:p>
            <a:pPr>
              <a:defRPr/>
            </a:pPr>
            <a:fld id="{2CBF8BF1-EB28-4B2C-8539-CEA1787B9DC9}" type="datetime4">
              <a:rPr lang="ru-RU" sz="1400" b="1" smtClean="0">
                <a:solidFill>
                  <a:srgbClr val="007E39"/>
                </a:solidFill>
              </a:rPr>
              <a:t>14 сентября 2024 г.</a:t>
            </a:fld>
            <a:endParaRPr lang="ru-RU" sz="1400" b="1" dirty="0">
              <a:solidFill>
                <a:srgbClr val="007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48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490412"/>
            <a:ext cx="5832623" cy="8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6381750"/>
            <a:ext cx="86439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2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79388" y="6524625"/>
            <a:ext cx="230505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8000"/>
                </a:solidFill>
              </a:rPr>
              <a:t>O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V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Belikov@inp.nsk.su</a:t>
            </a:r>
            <a:endParaRPr lang="de-DE" sz="1400" b="1" dirty="0">
              <a:solidFill>
                <a:srgbClr val="008000"/>
              </a:solidFill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209356" y="6442869"/>
            <a:ext cx="5209274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en-US" sz="1600" b="1" dirty="0">
                <a:solidFill>
                  <a:schemeClr val="accent2"/>
                </a:solidFill>
              </a:rPr>
              <a:t>XV </a:t>
            </a:r>
            <a:r>
              <a:rPr lang="ru-RU" sz="1600" b="1" dirty="0">
                <a:solidFill>
                  <a:schemeClr val="accent2"/>
                </a:solidFill>
              </a:rPr>
              <a:t>Международный семинар</a:t>
            </a:r>
            <a:r>
              <a:rPr lang="en-US" sz="1600" b="1" dirty="0" smtClean="0">
                <a:solidFill>
                  <a:schemeClr val="accent2"/>
                </a:solidFill>
              </a:rPr>
              <a:t>, </a:t>
            </a:r>
            <a:r>
              <a:rPr lang="ru-RU" sz="1600" b="1" dirty="0" smtClean="0">
                <a:solidFill>
                  <a:schemeClr val="accent2"/>
                </a:solidFill>
              </a:rPr>
              <a:t>г. Алушта</a:t>
            </a:r>
            <a:endParaRPr lang="de-DE" sz="1600" b="1" dirty="0">
              <a:solidFill>
                <a:srgbClr val="0000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2034" y="2970"/>
            <a:ext cx="1798530" cy="747128"/>
          </a:xfrm>
          <a:prstGeom prst="rect">
            <a:avLst/>
          </a:prstGeom>
        </p:spPr>
      </p:pic>
      <p:pic>
        <p:nvPicPr>
          <p:cNvPr id="14" name="Picture 6" descr="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88595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angle 9"/>
          <p:cNvSpPr txBox="1">
            <a:spLocks noChangeArrowheads="1"/>
          </p:cNvSpPr>
          <p:nvPr/>
        </p:nvSpPr>
        <p:spPr>
          <a:xfrm>
            <a:off x="1681134" y="148469"/>
            <a:ext cx="7253402" cy="720555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Канал транспортировки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Импульсные источники питания</a:t>
            </a:r>
            <a:endParaRPr lang="en-US" sz="2200" dirty="0" smtClean="0">
              <a:solidFill>
                <a:srgbClr val="C0000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1437543"/>
            <a:ext cx="4555847" cy="45044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271" y="1433072"/>
            <a:ext cx="3936829" cy="3632420"/>
          </a:xfrm>
          <a:prstGeom prst="rect">
            <a:avLst/>
          </a:prstGeom>
        </p:spPr>
      </p:pic>
      <p:sp>
        <p:nvSpPr>
          <p:cNvPr id="15" name="Дата 5"/>
          <p:cNvSpPr>
            <a:spLocks noGrp="1"/>
          </p:cNvSpPr>
          <p:nvPr>
            <p:ph type="dt" sz="half" idx="10"/>
          </p:nvPr>
        </p:nvSpPr>
        <p:spPr>
          <a:xfrm>
            <a:off x="7287268" y="6462712"/>
            <a:ext cx="1647268" cy="365125"/>
          </a:xfrm>
        </p:spPr>
        <p:txBody>
          <a:bodyPr/>
          <a:lstStyle/>
          <a:p>
            <a:pPr>
              <a:defRPr/>
            </a:pPr>
            <a:fld id="{2CBF8BF1-EB28-4B2C-8539-CEA1787B9DC9}" type="datetime4">
              <a:rPr lang="ru-RU" sz="1400" b="1" smtClean="0">
                <a:solidFill>
                  <a:srgbClr val="007E39"/>
                </a:solidFill>
              </a:rPr>
              <a:t>14 сентября 2024 г.</a:t>
            </a:fld>
            <a:endParaRPr lang="ru-RU" sz="1400" b="1" dirty="0">
              <a:solidFill>
                <a:srgbClr val="007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89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490412"/>
            <a:ext cx="5832623" cy="8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6381750"/>
            <a:ext cx="86439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2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79388" y="6524625"/>
            <a:ext cx="230505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8000"/>
                </a:solidFill>
              </a:rPr>
              <a:t>O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V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Belikov@inp.nsk.su</a:t>
            </a:r>
            <a:endParaRPr lang="de-DE" sz="1400" b="1" dirty="0">
              <a:solidFill>
                <a:srgbClr val="008000"/>
              </a:solidFill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209356" y="6442869"/>
            <a:ext cx="5209274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en-US" sz="1600" b="1" dirty="0">
                <a:solidFill>
                  <a:schemeClr val="accent2"/>
                </a:solidFill>
              </a:rPr>
              <a:t>XV </a:t>
            </a:r>
            <a:r>
              <a:rPr lang="ru-RU" sz="1600" b="1" dirty="0">
                <a:solidFill>
                  <a:schemeClr val="accent2"/>
                </a:solidFill>
              </a:rPr>
              <a:t>Международный семинар</a:t>
            </a:r>
            <a:r>
              <a:rPr lang="en-US" sz="1600" b="1" dirty="0" smtClean="0">
                <a:solidFill>
                  <a:schemeClr val="accent2"/>
                </a:solidFill>
              </a:rPr>
              <a:t>, </a:t>
            </a:r>
            <a:r>
              <a:rPr lang="ru-RU" sz="1600" b="1" dirty="0" smtClean="0">
                <a:solidFill>
                  <a:schemeClr val="accent2"/>
                </a:solidFill>
              </a:rPr>
              <a:t>г. Алушта</a:t>
            </a:r>
            <a:endParaRPr lang="de-DE" sz="1600" b="1" dirty="0">
              <a:solidFill>
                <a:srgbClr val="0000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2034" y="2970"/>
            <a:ext cx="1798530" cy="747128"/>
          </a:xfrm>
          <a:prstGeom prst="rect">
            <a:avLst/>
          </a:prstGeom>
        </p:spPr>
      </p:pic>
      <p:pic>
        <p:nvPicPr>
          <p:cNvPr id="14" name="Picture 6" descr="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88595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angle 9"/>
          <p:cNvSpPr txBox="1">
            <a:spLocks noChangeArrowheads="1"/>
          </p:cNvSpPr>
          <p:nvPr/>
        </p:nvSpPr>
        <p:spPr>
          <a:xfrm>
            <a:off x="1681134" y="148469"/>
            <a:ext cx="7253402" cy="720555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Канал транспортировки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Импульсные источники питания</a:t>
            </a:r>
            <a:endParaRPr lang="en-US" sz="2200" dirty="0" smtClean="0">
              <a:solidFill>
                <a:srgbClr val="C0000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97" y="1109608"/>
            <a:ext cx="3373315" cy="52560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392" y="1916832"/>
            <a:ext cx="4942371" cy="2952328"/>
          </a:xfrm>
          <a:prstGeom prst="rect">
            <a:avLst/>
          </a:prstGeom>
        </p:spPr>
      </p:pic>
      <p:sp>
        <p:nvSpPr>
          <p:cNvPr id="15" name="Дата 5"/>
          <p:cNvSpPr>
            <a:spLocks noGrp="1"/>
          </p:cNvSpPr>
          <p:nvPr>
            <p:ph type="dt" sz="half" idx="10"/>
          </p:nvPr>
        </p:nvSpPr>
        <p:spPr>
          <a:xfrm>
            <a:off x="7287268" y="6462712"/>
            <a:ext cx="1647268" cy="365125"/>
          </a:xfrm>
        </p:spPr>
        <p:txBody>
          <a:bodyPr/>
          <a:lstStyle/>
          <a:p>
            <a:pPr>
              <a:defRPr/>
            </a:pPr>
            <a:fld id="{2CBF8BF1-EB28-4B2C-8539-CEA1787B9DC9}" type="datetime4">
              <a:rPr lang="ru-RU" sz="1400" b="1" smtClean="0">
                <a:solidFill>
                  <a:srgbClr val="007E39"/>
                </a:solidFill>
              </a:rPr>
              <a:t>14 сентября 2024 г.</a:t>
            </a:fld>
            <a:endParaRPr lang="ru-RU" sz="1400" b="1" dirty="0">
              <a:solidFill>
                <a:srgbClr val="007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34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490412"/>
            <a:ext cx="5832623" cy="8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6381750"/>
            <a:ext cx="86439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2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79388" y="6524625"/>
            <a:ext cx="230505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8000"/>
                </a:solidFill>
              </a:rPr>
              <a:t>O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V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Belikov@inp.nsk.su</a:t>
            </a:r>
            <a:endParaRPr lang="de-DE" sz="1400" b="1" dirty="0">
              <a:solidFill>
                <a:srgbClr val="008000"/>
              </a:solidFill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209356" y="6442869"/>
            <a:ext cx="5209274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en-US" sz="1600" b="1" dirty="0">
                <a:solidFill>
                  <a:schemeClr val="accent2"/>
                </a:solidFill>
              </a:rPr>
              <a:t>XV </a:t>
            </a:r>
            <a:r>
              <a:rPr lang="ru-RU" sz="1600" b="1" dirty="0">
                <a:solidFill>
                  <a:schemeClr val="accent2"/>
                </a:solidFill>
              </a:rPr>
              <a:t>Международный семинар</a:t>
            </a:r>
            <a:r>
              <a:rPr lang="en-US" sz="1600" b="1" dirty="0" smtClean="0">
                <a:solidFill>
                  <a:schemeClr val="accent2"/>
                </a:solidFill>
              </a:rPr>
              <a:t>, </a:t>
            </a:r>
            <a:r>
              <a:rPr lang="ru-RU" sz="1600" b="1" dirty="0" smtClean="0">
                <a:solidFill>
                  <a:schemeClr val="accent2"/>
                </a:solidFill>
              </a:rPr>
              <a:t>г. Алушта</a:t>
            </a:r>
            <a:endParaRPr lang="de-DE" sz="1600" b="1" dirty="0">
              <a:solidFill>
                <a:srgbClr val="0000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2034" y="2970"/>
            <a:ext cx="1798530" cy="747128"/>
          </a:xfrm>
          <a:prstGeom prst="rect">
            <a:avLst/>
          </a:prstGeom>
        </p:spPr>
      </p:pic>
      <p:pic>
        <p:nvPicPr>
          <p:cNvPr id="14" name="Picture 6" descr="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88595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9"/>
          <p:cNvSpPr txBox="1">
            <a:spLocks noChangeArrowheads="1"/>
          </p:cNvSpPr>
          <p:nvPr/>
        </p:nvSpPr>
        <p:spPr>
          <a:xfrm>
            <a:off x="1681134" y="148469"/>
            <a:ext cx="7253402" cy="720555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err="1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Бустерный</a:t>
            </a: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 синхротрон</a:t>
            </a:r>
            <a:endParaRPr lang="en-US" sz="2200" dirty="0" smtClean="0">
              <a:solidFill>
                <a:srgbClr val="C000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17" name="Дата 5"/>
          <p:cNvSpPr>
            <a:spLocks noGrp="1"/>
          </p:cNvSpPr>
          <p:nvPr>
            <p:ph type="dt" sz="half" idx="10"/>
          </p:nvPr>
        </p:nvSpPr>
        <p:spPr>
          <a:xfrm>
            <a:off x="7287268" y="6462712"/>
            <a:ext cx="1647268" cy="365125"/>
          </a:xfrm>
        </p:spPr>
        <p:txBody>
          <a:bodyPr/>
          <a:lstStyle/>
          <a:p>
            <a:pPr>
              <a:defRPr/>
            </a:pPr>
            <a:fld id="{2CBF8BF1-EB28-4B2C-8539-CEA1787B9DC9}" type="datetime4">
              <a:rPr lang="ru-RU" sz="1400" b="1" smtClean="0">
                <a:solidFill>
                  <a:srgbClr val="007E39"/>
                </a:solidFill>
              </a:rPr>
              <a:t>14 сентября 2024 г.</a:t>
            </a:fld>
            <a:endParaRPr lang="ru-RU" sz="1400" b="1" dirty="0">
              <a:solidFill>
                <a:srgbClr val="007E39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99" y="1357162"/>
            <a:ext cx="8525401" cy="456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0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490412"/>
            <a:ext cx="5832623" cy="8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6381750"/>
            <a:ext cx="86439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2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79388" y="6524625"/>
            <a:ext cx="230505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8000"/>
                </a:solidFill>
              </a:rPr>
              <a:t>O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V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Belikov@inp.nsk.su</a:t>
            </a:r>
            <a:endParaRPr lang="de-DE" sz="1400" b="1" dirty="0">
              <a:solidFill>
                <a:srgbClr val="008000"/>
              </a:solidFill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209356" y="6442869"/>
            <a:ext cx="5209274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en-US" sz="1600" b="1" dirty="0">
                <a:solidFill>
                  <a:schemeClr val="accent2"/>
                </a:solidFill>
              </a:rPr>
              <a:t>XV </a:t>
            </a:r>
            <a:r>
              <a:rPr lang="ru-RU" sz="1600" b="1" dirty="0">
                <a:solidFill>
                  <a:schemeClr val="accent2"/>
                </a:solidFill>
              </a:rPr>
              <a:t>Международный семинар</a:t>
            </a:r>
            <a:r>
              <a:rPr lang="en-US" sz="1600" b="1" dirty="0" smtClean="0">
                <a:solidFill>
                  <a:schemeClr val="accent2"/>
                </a:solidFill>
              </a:rPr>
              <a:t>, </a:t>
            </a:r>
            <a:r>
              <a:rPr lang="ru-RU" sz="1600" b="1" dirty="0" smtClean="0">
                <a:solidFill>
                  <a:schemeClr val="accent2"/>
                </a:solidFill>
              </a:rPr>
              <a:t>г. Алушта</a:t>
            </a:r>
            <a:endParaRPr lang="de-DE" sz="1600" b="1" dirty="0">
              <a:solidFill>
                <a:srgbClr val="0000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2034" y="2970"/>
            <a:ext cx="1798530" cy="747128"/>
          </a:xfrm>
          <a:prstGeom prst="rect">
            <a:avLst/>
          </a:prstGeom>
        </p:spPr>
      </p:pic>
      <p:sp>
        <p:nvSpPr>
          <p:cNvPr id="17" name="Дата 5"/>
          <p:cNvSpPr>
            <a:spLocks noGrp="1"/>
          </p:cNvSpPr>
          <p:nvPr>
            <p:ph type="dt" sz="half" idx="10"/>
          </p:nvPr>
        </p:nvSpPr>
        <p:spPr>
          <a:xfrm>
            <a:off x="7287268" y="6462712"/>
            <a:ext cx="1647268" cy="365125"/>
          </a:xfrm>
        </p:spPr>
        <p:txBody>
          <a:bodyPr/>
          <a:lstStyle/>
          <a:p>
            <a:pPr>
              <a:defRPr/>
            </a:pPr>
            <a:fld id="{2CBF8BF1-EB28-4B2C-8539-CEA1787B9DC9}" type="datetime4">
              <a:rPr lang="ru-RU" sz="1400" b="1" smtClean="0">
                <a:solidFill>
                  <a:srgbClr val="007E39"/>
                </a:solidFill>
              </a:rPr>
              <a:t>14 сентября 2024 г.</a:t>
            </a:fld>
            <a:endParaRPr lang="ru-RU" sz="1400" b="1" dirty="0">
              <a:solidFill>
                <a:srgbClr val="007E39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869024"/>
            <a:ext cx="4985806" cy="55127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7235" y="579817"/>
            <a:ext cx="2229061" cy="2368701"/>
          </a:xfrm>
          <a:prstGeom prst="rect">
            <a:avLst/>
          </a:prstGeom>
        </p:spPr>
      </p:pic>
      <p:pic>
        <p:nvPicPr>
          <p:cNvPr id="14" name="Picture 6" descr="log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188595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9"/>
          <p:cNvSpPr txBox="1">
            <a:spLocks noChangeArrowheads="1"/>
          </p:cNvSpPr>
          <p:nvPr/>
        </p:nvSpPr>
        <p:spPr>
          <a:xfrm>
            <a:off x="1681134" y="148469"/>
            <a:ext cx="7253402" cy="720555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err="1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Бустерный</a:t>
            </a: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 синхротрон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Магниты</a:t>
            </a:r>
            <a:endParaRPr lang="en-US" sz="2200" dirty="0" smtClean="0">
              <a:solidFill>
                <a:srgbClr val="C0000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2280" y="2420888"/>
            <a:ext cx="1944437" cy="22384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6056" y="4122581"/>
            <a:ext cx="1728192" cy="226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57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490412"/>
            <a:ext cx="5832623" cy="8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6381750"/>
            <a:ext cx="86439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2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79388" y="6524625"/>
            <a:ext cx="230505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8000"/>
                </a:solidFill>
              </a:rPr>
              <a:t>O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V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Belikov@inp.nsk.su</a:t>
            </a:r>
            <a:endParaRPr lang="de-DE" sz="1400" b="1" dirty="0">
              <a:solidFill>
                <a:srgbClr val="008000"/>
              </a:solidFill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209356" y="6442869"/>
            <a:ext cx="5209274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en-US" sz="1600" b="1" dirty="0">
                <a:solidFill>
                  <a:schemeClr val="accent2"/>
                </a:solidFill>
              </a:rPr>
              <a:t>XV </a:t>
            </a:r>
            <a:r>
              <a:rPr lang="ru-RU" sz="1600" b="1" dirty="0">
                <a:solidFill>
                  <a:schemeClr val="accent2"/>
                </a:solidFill>
              </a:rPr>
              <a:t>Международный семинар</a:t>
            </a:r>
            <a:r>
              <a:rPr lang="en-US" sz="1600" b="1" dirty="0" smtClean="0">
                <a:solidFill>
                  <a:schemeClr val="accent2"/>
                </a:solidFill>
              </a:rPr>
              <a:t>, </a:t>
            </a:r>
            <a:r>
              <a:rPr lang="ru-RU" sz="1600" b="1" dirty="0" smtClean="0">
                <a:solidFill>
                  <a:schemeClr val="accent2"/>
                </a:solidFill>
              </a:rPr>
              <a:t>г. Алушта</a:t>
            </a:r>
            <a:endParaRPr lang="de-DE" sz="1600" b="1" dirty="0">
              <a:solidFill>
                <a:srgbClr val="0000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2034" y="2970"/>
            <a:ext cx="1798530" cy="747128"/>
          </a:xfrm>
          <a:prstGeom prst="rect">
            <a:avLst/>
          </a:prstGeom>
        </p:spPr>
      </p:pic>
      <p:pic>
        <p:nvPicPr>
          <p:cNvPr id="14" name="Picture 6" descr="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88595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9"/>
          <p:cNvSpPr txBox="1">
            <a:spLocks noChangeArrowheads="1"/>
          </p:cNvSpPr>
          <p:nvPr/>
        </p:nvSpPr>
        <p:spPr>
          <a:xfrm>
            <a:off x="1681134" y="148469"/>
            <a:ext cx="7253402" cy="720555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err="1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Бустерный</a:t>
            </a: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 синхротрон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Источники питания</a:t>
            </a:r>
            <a:endParaRPr lang="en-US" sz="2200" dirty="0" smtClean="0">
              <a:solidFill>
                <a:srgbClr val="C000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17" name="Дата 5"/>
          <p:cNvSpPr>
            <a:spLocks noGrp="1"/>
          </p:cNvSpPr>
          <p:nvPr>
            <p:ph type="dt" sz="half" idx="10"/>
          </p:nvPr>
        </p:nvSpPr>
        <p:spPr>
          <a:xfrm>
            <a:off x="7287268" y="6462712"/>
            <a:ext cx="1647268" cy="365125"/>
          </a:xfrm>
        </p:spPr>
        <p:txBody>
          <a:bodyPr/>
          <a:lstStyle/>
          <a:p>
            <a:pPr>
              <a:defRPr/>
            </a:pPr>
            <a:fld id="{2CBF8BF1-EB28-4B2C-8539-CEA1787B9DC9}" type="datetime4">
              <a:rPr lang="ru-RU" sz="1400" b="1" smtClean="0">
                <a:solidFill>
                  <a:srgbClr val="007E39"/>
                </a:solidFill>
              </a:rPr>
              <a:t>14 сентября 2024 г.</a:t>
            </a:fld>
            <a:endParaRPr lang="ru-RU" sz="1400" b="1" dirty="0">
              <a:solidFill>
                <a:srgbClr val="007E39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886" y="1744197"/>
            <a:ext cx="8609916" cy="361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92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490412"/>
            <a:ext cx="5832623" cy="8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6381750"/>
            <a:ext cx="86439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2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79388" y="6524625"/>
            <a:ext cx="230505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8000"/>
                </a:solidFill>
              </a:rPr>
              <a:t>O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V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Belikov@inp.nsk.su</a:t>
            </a:r>
            <a:endParaRPr lang="de-DE" sz="1400" b="1" dirty="0">
              <a:solidFill>
                <a:srgbClr val="008000"/>
              </a:solidFill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209356" y="6442869"/>
            <a:ext cx="5209274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en-US" sz="1600" b="1" dirty="0">
                <a:solidFill>
                  <a:schemeClr val="accent2"/>
                </a:solidFill>
              </a:rPr>
              <a:t>XV </a:t>
            </a:r>
            <a:r>
              <a:rPr lang="ru-RU" sz="1600" b="1" dirty="0">
                <a:solidFill>
                  <a:schemeClr val="accent2"/>
                </a:solidFill>
              </a:rPr>
              <a:t>Международный семинар</a:t>
            </a:r>
            <a:r>
              <a:rPr lang="en-US" sz="1600" b="1" dirty="0" smtClean="0">
                <a:solidFill>
                  <a:schemeClr val="accent2"/>
                </a:solidFill>
              </a:rPr>
              <a:t>, </a:t>
            </a:r>
            <a:r>
              <a:rPr lang="ru-RU" sz="1600" b="1" dirty="0" smtClean="0">
                <a:solidFill>
                  <a:schemeClr val="accent2"/>
                </a:solidFill>
              </a:rPr>
              <a:t>г. Алушта</a:t>
            </a:r>
            <a:endParaRPr lang="de-DE" sz="1600" b="1" dirty="0">
              <a:solidFill>
                <a:srgbClr val="0000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2034" y="2970"/>
            <a:ext cx="1798530" cy="747128"/>
          </a:xfrm>
          <a:prstGeom prst="rect">
            <a:avLst/>
          </a:prstGeom>
        </p:spPr>
      </p:pic>
      <p:pic>
        <p:nvPicPr>
          <p:cNvPr id="14" name="Picture 6" descr="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88595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9"/>
          <p:cNvSpPr txBox="1">
            <a:spLocks noChangeArrowheads="1"/>
          </p:cNvSpPr>
          <p:nvPr/>
        </p:nvSpPr>
        <p:spPr>
          <a:xfrm>
            <a:off x="1681134" y="148469"/>
            <a:ext cx="7253402" cy="720555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err="1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Бустерный</a:t>
            </a: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 синхротрон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Источники питания </a:t>
            </a:r>
            <a:r>
              <a:rPr lang="en-US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MPS-6-60</a:t>
            </a:r>
            <a:endParaRPr lang="en-US" sz="2200" dirty="0" smtClean="0">
              <a:solidFill>
                <a:srgbClr val="C0000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13" name="Picture 12" descr="Subrack-2"/>
          <p:cNvPicPr>
            <a:picLocks noGrp="1" noChangeAspect="1" noChangeArrowheads="1"/>
          </p:cNvPicPr>
          <p:nvPr>
            <p:ph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640" y="1363958"/>
            <a:ext cx="6869495" cy="492092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Дата 5"/>
          <p:cNvSpPr>
            <a:spLocks noGrp="1"/>
          </p:cNvSpPr>
          <p:nvPr>
            <p:ph type="dt" sz="half" idx="10"/>
          </p:nvPr>
        </p:nvSpPr>
        <p:spPr>
          <a:xfrm>
            <a:off x="7287268" y="6462712"/>
            <a:ext cx="1647268" cy="365125"/>
          </a:xfrm>
        </p:spPr>
        <p:txBody>
          <a:bodyPr/>
          <a:lstStyle/>
          <a:p>
            <a:pPr>
              <a:defRPr/>
            </a:pPr>
            <a:fld id="{2CBF8BF1-EB28-4B2C-8539-CEA1787B9DC9}" type="datetime4">
              <a:rPr lang="ru-RU" sz="1400" b="1" smtClean="0">
                <a:solidFill>
                  <a:srgbClr val="007E39"/>
                </a:solidFill>
              </a:rPr>
              <a:t>14 сентября 2024 г.</a:t>
            </a:fld>
            <a:endParaRPr lang="ru-RU" sz="1400" b="1" dirty="0">
              <a:solidFill>
                <a:srgbClr val="007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99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490412"/>
            <a:ext cx="5832623" cy="8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6381750"/>
            <a:ext cx="86439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2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79388" y="6524625"/>
            <a:ext cx="230505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8000"/>
                </a:solidFill>
              </a:rPr>
              <a:t>O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V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Belikov@inp.nsk.su</a:t>
            </a:r>
            <a:endParaRPr lang="de-DE" sz="1400" b="1" dirty="0">
              <a:solidFill>
                <a:srgbClr val="008000"/>
              </a:solidFill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209356" y="6442869"/>
            <a:ext cx="5209274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en-US" sz="1600" b="1" dirty="0">
                <a:solidFill>
                  <a:schemeClr val="accent2"/>
                </a:solidFill>
              </a:rPr>
              <a:t>XV </a:t>
            </a:r>
            <a:r>
              <a:rPr lang="ru-RU" sz="1600" b="1" dirty="0">
                <a:solidFill>
                  <a:schemeClr val="accent2"/>
                </a:solidFill>
              </a:rPr>
              <a:t>Международный семинар</a:t>
            </a:r>
            <a:r>
              <a:rPr lang="en-US" sz="1600" b="1" dirty="0" smtClean="0">
                <a:solidFill>
                  <a:schemeClr val="accent2"/>
                </a:solidFill>
              </a:rPr>
              <a:t>, </a:t>
            </a:r>
            <a:r>
              <a:rPr lang="ru-RU" sz="1600" b="1" dirty="0" smtClean="0">
                <a:solidFill>
                  <a:schemeClr val="accent2"/>
                </a:solidFill>
              </a:rPr>
              <a:t>г. Алушта</a:t>
            </a:r>
            <a:endParaRPr lang="de-DE" sz="1600" b="1" dirty="0">
              <a:solidFill>
                <a:srgbClr val="0000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2034" y="2970"/>
            <a:ext cx="1798530" cy="7471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140136"/>
            <a:ext cx="6257443" cy="526194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23528" y="1149012"/>
            <a:ext cx="6552728" cy="52619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Picture 2" descr="The new booster for the NSLS-II in Brookhaven. Image credit: Pavel Cheblakov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41962"/>
            <a:ext cx="6768752" cy="247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323528" y="3523667"/>
            <a:ext cx="5904656" cy="4247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dirty="0" smtClean="0">
                <a:latin typeface="Calibri" pitchFamily="34" charset="0"/>
                <a:cs typeface="Times New Roman" pitchFamily="18" charset="0"/>
              </a:rPr>
              <a:t> </a:t>
            </a:r>
            <a:r>
              <a:rPr lang="ru-RU" dirty="0" smtClean="0">
                <a:latin typeface="Calibri" pitchFamily="34" charset="0"/>
                <a:cs typeface="Times New Roman" pitchFamily="18" charset="0"/>
              </a:rPr>
              <a:t>2014 г. запуск Бустера </a:t>
            </a:r>
            <a:r>
              <a:rPr lang="en-US" dirty="0" smtClean="0">
                <a:latin typeface="Calibri" pitchFamily="34" charset="0"/>
                <a:cs typeface="Times New Roman" pitchFamily="18" charset="0"/>
              </a:rPr>
              <a:t>NSLS-II</a:t>
            </a:r>
            <a:endParaRPr lang="en-US" dirty="0"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46972"/>
            <a:ext cx="4582737" cy="2583132"/>
          </a:xfrm>
          <a:prstGeom prst="rect">
            <a:avLst/>
          </a:prstGeom>
        </p:spPr>
      </p:pic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4903866" y="3115692"/>
            <a:ext cx="1647846" cy="4247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dirty="0" smtClean="0">
                <a:latin typeface="Calibri" pitchFamily="34" charset="0"/>
                <a:cs typeface="Times New Roman" pitchFamily="18" charset="0"/>
              </a:rPr>
              <a:t> 2022 </a:t>
            </a:r>
            <a:r>
              <a:rPr lang="ru-RU" dirty="0" smtClean="0">
                <a:latin typeface="Calibri" pitchFamily="34" charset="0"/>
                <a:cs typeface="Times New Roman" pitchFamily="18" charset="0"/>
              </a:rPr>
              <a:t>г. стенд</a:t>
            </a:r>
            <a:endParaRPr lang="en-US" dirty="0"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995" y="943262"/>
            <a:ext cx="3982767" cy="2168547"/>
          </a:xfrm>
          <a:prstGeom prst="rect">
            <a:avLst/>
          </a:prstGeom>
        </p:spPr>
      </p:pic>
      <p:pic>
        <p:nvPicPr>
          <p:cNvPr id="31" name="Picture 6" descr="logo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188595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9"/>
          <p:cNvSpPr txBox="1">
            <a:spLocks noChangeArrowheads="1"/>
          </p:cNvSpPr>
          <p:nvPr/>
        </p:nvSpPr>
        <p:spPr>
          <a:xfrm>
            <a:off x="1681134" y="148469"/>
            <a:ext cx="7253402" cy="720555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Структура СКИФ</a:t>
            </a:r>
            <a:endParaRPr lang="en-US" sz="2200" dirty="0" smtClean="0">
              <a:solidFill>
                <a:srgbClr val="C00000"/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Инжекционный комплекс</a:t>
            </a:r>
            <a:endParaRPr lang="en-US" sz="2200" dirty="0" smtClean="0">
              <a:solidFill>
                <a:srgbClr val="C000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20" name="Дата 5"/>
          <p:cNvSpPr>
            <a:spLocks noGrp="1"/>
          </p:cNvSpPr>
          <p:nvPr>
            <p:ph type="dt" sz="half" idx="10"/>
          </p:nvPr>
        </p:nvSpPr>
        <p:spPr>
          <a:xfrm>
            <a:off x="7287268" y="6462712"/>
            <a:ext cx="1647268" cy="365125"/>
          </a:xfrm>
        </p:spPr>
        <p:txBody>
          <a:bodyPr/>
          <a:lstStyle/>
          <a:p>
            <a:pPr>
              <a:defRPr/>
            </a:pPr>
            <a:fld id="{2CBF8BF1-EB28-4B2C-8539-CEA1787B9DC9}" type="datetime4">
              <a:rPr lang="ru-RU" sz="1400" b="1" smtClean="0">
                <a:solidFill>
                  <a:srgbClr val="007E39"/>
                </a:solidFill>
              </a:rPr>
              <a:t>14 сентября 2024 г.</a:t>
            </a:fld>
            <a:endParaRPr lang="ru-RU" sz="1400" b="1" dirty="0">
              <a:solidFill>
                <a:srgbClr val="007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74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7" grpId="0" animBg="1"/>
      <p:bldP spid="2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490412"/>
            <a:ext cx="5832623" cy="8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6381750"/>
            <a:ext cx="86439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2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79388" y="6524625"/>
            <a:ext cx="230505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8000"/>
                </a:solidFill>
              </a:rPr>
              <a:t>O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V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Belikov@inp.nsk.su</a:t>
            </a:r>
            <a:endParaRPr lang="de-DE" sz="1400" b="1" dirty="0">
              <a:solidFill>
                <a:srgbClr val="008000"/>
              </a:solidFill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209356" y="6442869"/>
            <a:ext cx="5209274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en-US" sz="1600" b="1" dirty="0">
                <a:solidFill>
                  <a:schemeClr val="accent2"/>
                </a:solidFill>
              </a:rPr>
              <a:t>XV </a:t>
            </a:r>
            <a:r>
              <a:rPr lang="ru-RU" sz="1600" b="1" dirty="0">
                <a:solidFill>
                  <a:schemeClr val="accent2"/>
                </a:solidFill>
              </a:rPr>
              <a:t>Международный семинар</a:t>
            </a:r>
            <a:r>
              <a:rPr lang="en-US" sz="1600" b="1" dirty="0" smtClean="0">
                <a:solidFill>
                  <a:schemeClr val="accent2"/>
                </a:solidFill>
              </a:rPr>
              <a:t>, </a:t>
            </a:r>
            <a:r>
              <a:rPr lang="ru-RU" sz="1600" b="1" dirty="0" smtClean="0">
                <a:solidFill>
                  <a:schemeClr val="accent2"/>
                </a:solidFill>
              </a:rPr>
              <a:t>г. Алушта</a:t>
            </a:r>
            <a:endParaRPr lang="de-DE" sz="1600" b="1" dirty="0">
              <a:solidFill>
                <a:srgbClr val="0000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2034" y="2970"/>
            <a:ext cx="1798530" cy="747128"/>
          </a:xfrm>
          <a:prstGeom prst="rect">
            <a:avLst/>
          </a:prstGeom>
        </p:spPr>
      </p:pic>
      <p:pic>
        <p:nvPicPr>
          <p:cNvPr id="14" name="Picture 6" descr="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88595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9"/>
          <p:cNvSpPr txBox="1">
            <a:spLocks noChangeArrowheads="1"/>
          </p:cNvSpPr>
          <p:nvPr/>
        </p:nvSpPr>
        <p:spPr>
          <a:xfrm>
            <a:off x="1681134" y="148469"/>
            <a:ext cx="7253402" cy="720555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err="1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Бустерный</a:t>
            </a: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 синхротрон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Источники питания</a:t>
            </a:r>
            <a:r>
              <a:rPr lang="en-US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квадруполей</a:t>
            </a:r>
            <a:endParaRPr lang="en-US" sz="2200" dirty="0" smtClean="0">
              <a:solidFill>
                <a:srgbClr val="C0000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610" y="1280543"/>
            <a:ext cx="2854205" cy="37326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3888" y="1280543"/>
            <a:ext cx="5220072" cy="373263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48792" y="5449741"/>
            <a:ext cx="6462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Максимальная запасенная энергия в магнитах одного семейства 1,68 кДж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Дата 5"/>
          <p:cNvSpPr>
            <a:spLocks noGrp="1"/>
          </p:cNvSpPr>
          <p:nvPr>
            <p:ph type="dt" sz="half" idx="10"/>
          </p:nvPr>
        </p:nvSpPr>
        <p:spPr>
          <a:xfrm>
            <a:off x="7287268" y="6462712"/>
            <a:ext cx="1647268" cy="365125"/>
          </a:xfrm>
        </p:spPr>
        <p:txBody>
          <a:bodyPr/>
          <a:lstStyle/>
          <a:p>
            <a:pPr>
              <a:defRPr/>
            </a:pPr>
            <a:fld id="{2CBF8BF1-EB28-4B2C-8539-CEA1787B9DC9}" type="datetime4">
              <a:rPr lang="ru-RU" sz="1400" b="1" smtClean="0">
                <a:solidFill>
                  <a:srgbClr val="007E39"/>
                </a:solidFill>
              </a:rPr>
              <a:t>14 сентября 2024 г.</a:t>
            </a:fld>
            <a:endParaRPr lang="ru-RU" sz="1400" b="1" dirty="0">
              <a:solidFill>
                <a:srgbClr val="007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74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490412"/>
            <a:ext cx="5832623" cy="8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6381750"/>
            <a:ext cx="86439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2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79388" y="6524625"/>
            <a:ext cx="230505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8000"/>
                </a:solidFill>
              </a:rPr>
              <a:t>O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V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Belikov@inp.nsk.su</a:t>
            </a:r>
            <a:endParaRPr lang="de-DE" sz="1400" b="1" dirty="0">
              <a:solidFill>
                <a:srgbClr val="008000"/>
              </a:solidFill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209356" y="6442869"/>
            <a:ext cx="5209274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en-US" sz="1600" b="1" dirty="0">
                <a:solidFill>
                  <a:schemeClr val="accent2"/>
                </a:solidFill>
              </a:rPr>
              <a:t>XV </a:t>
            </a:r>
            <a:r>
              <a:rPr lang="ru-RU" sz="1600" b="1" dirty="0">
                <a:solidFill>
                  <a:schemeClr val="accent2"/>
                </a:solidFill>
              </a:rPr>
              <a:t>Международный семинар</a:t>
            </a:r>
            <a:r>
              <a:rPr lang="en-US" sz="1600" b="1" dirty="0" smtClean="0">
                <a:solidFill>
                  <a:schemeClr val="accent2"/>
                </a:solidFill>
              </a:rPr>
              <a:t>, </a:t>
            </a:r>
            <a:r>
              <a:rPr lang="ru-RU" sz="1600" b="1" dirty="0" smtClean="0">
                <a:solidFill>
                  <a:schemeClr val="accent2"/>
                </a:solidFill>
              </a:rPr>
              <a:t>г. Алушта</a:t>
            </a:r>
            <a:endParaRPr lang="de-DE" sz="1600" b="1" dirty="0">
              <a:solidFill>
                <a:srgbClr val="0000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2034" y="2970"/>
            <a:ext cx="1798530" cy="747128"/>
          </a:xfrm>
          <a:prstGeom prst="rect">
            <a:avLst/>
          </a:prstGeom>
        </p:spPr>
      </p:pic>
      <p:pic>
        <p:nvPicPr>
          <p:cNvPr id="14" name="Picture 6" descr="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88595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9"/>
          <p:cNvSpPr txBox="1">
            <a:spLocks noChangeArrowheads="1"/>
          </p:cNvSpPr>
          <p:nvPr/>
        </p:nvSpPr>
        <p:spPr>
          <a:xfrm>
            <a:off x="1681134" y="148469"/>
            <a:ext cx="7253402" cy="720555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err="1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Бустерный</a:t>
            </a: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 синхротрон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Источники питания</a:t>
            </a:r>
            <a:r>
              <a:rPr lang="en-US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квадруполей</a:t>
            </a:r>
            <a:endParaRPr lang="en-US" sz="2200" dirty="0" smtClean="0">
              <a:solidFill>
                <a:srgbClr val="C0000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2" y="1758298"/>
            <a:ext cx="8643939" cy="371117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58392" y="2204864"/>
            <a:ext cx="1950964" cy="1259504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267744" y="2204864"/>
            <a:ext cx="1440160" cy="1581542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707904" y="2204864"/>
            <a:ext cx="936104" cy="1581542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4644008" y="2204864"/>
            <a:ext cx="288032" cy="1581542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5292080" y="1781304"/>
            <a:ext cx="2880319" cy="2439784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Дата 5"/>
          <p:cNvSpPr>
            <a:spLocks noGrp="1"/>
          </p:cNvSpPr>
          <p:nvPr>
            <p:ph type="dt" sz="half" idx="10"/>
          </p:nvPr>
        </p:nvSpPr>
        <p:spPr>
          <a:xfrm>
            <a:off x="7287268" y="6462712"/>
            <a:ext cx="1647268" cy="365125"/>
          </a:xfrm>
        </p:spPr>
        <p:txBody>
          <a:bodyPr/>
          <a:lstStyle/>
          <a:p>
            <a:pPr>
              <a:defRPr/>
            </a:pPr>
            <a:fld id="{2CBF8BF1-EB28-4B2C-8539-CEA1787B9DC9}" type="datetime4">
              <a:rPr lang="ru-RU" sz="1400" b="1" smtClean="0">
                <a:solidFill>
                  <a:srgbClr val="007E39"/>
                </a:solidFill>
              </a:rPr>
              <a:t>14 сентября 2024 г.</a:t>
            </a:fld>
            <a:endParaRPr lang="ru-RU" sz="1400" b="1" dirty="0">
              <a:solidFill>
                <a:srgbClr val="007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04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490412"/>
            <a:ext cx="5832623" cy="8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6381750"/>
            <a:ext cx="86439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2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79388" y="6524625"/>
            <a:ext cx="230505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8000"/>
                </a:solidFill>
              </a:rPr>
              <a:t>O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V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Belikov@inp.nsk.su</a:t>
            </a:r>
            <a:endParaRPr lang="de-DE" sz="1400" b="1" dirty="0">
              <a:solidFill>
                <a:srgbClr val="008000"/>
              </a:solidFill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209356" y="6442869"/>
            <a:ext cx="5209274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en-US" sz="1600" b="1" dirty="0">
                <a:solidFill>
                  <a:schemeClr val="accent2"/>
                </a:solidFill>
              </a:rPr>
              <a:t>XV </a:t>
            </a:r>
            <a:r>
              <a:rPr lang="ru-RU" sz="1600" b="1" dirty="0">
                <a:solidFill>
                  <a:schemeClr val="accent2"/>
                </a:solidFill>
              </a:rPr>
              <a:t>Международный семинар</a:t>
            </a:r>
            <a:r>
              <a:rPr lang="en-US" sz="1600" b="1" dirty="0" smtClean="0">
                <a:solidFill>
                  <a:schemeClr val="accent2"/>
                </a:solidFill>
              </a:rPr>
              <a:t>, </a:t>
            </a:r>
            <a:r>
              <a:rPr lang="ru-RU" sz="1600" b="1" dirty="0" smtClean="0">
                <a:solidFill>
                  <a:schemeClr val="accent2"/>
                </a:solidFill>
              </a:rPr>
              <a:t>г. Алушта</a:t>
            </a:r>
            <a:endParaRPr lang="de-DE" sz="1600" b="1" dirty="0">
              <a:solidFill>
                <a:srgbClr val="0000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2034" y="2970"/>
            <a:ext cx="1798530" cy="747128"/>
          </a:xfrm>
          <a:prstGeom prst="rect">
            <a:avLst/>
          </a:prstGeom>
        </p:spPr>
      </p:pic>
      <p:pic>
        <p:nvPicPr>
          <p:cNvPr id="14" name="Picture 6" descr="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88595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9"/>
          <p:cNvSpPr txBox="1">
            <a:spLocks noChangeArrowheads="1"/>
          </p:cNvSpPr>
          <p:nvPr/>
        </p:nvSpPr>
        <p:spPr>
          <a:xfrm>
            <a:off x="1681134" y="148469"/>
            <a:ext cx="7253402" cy="720555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err="1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Бустерный</a:t>
            </a: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 синхротрон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Источники питания</a:t>
            </a:r>
            <a:r>
              <a:rPr lang="en-US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квадруполей</a:t>
            </a:r>
            <a:endParaRPr lang="en-US" sz="2200" dirty="0" smtClean="0">
              <a:solidFill>
                <a:srgbClr val="C0000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61327" y="2220571"/>
            <a:ext cx="4197085" cy="31478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95935"/>
            <a:ext cx="2327868" cy="41970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4835" y="750097"/>
            <a:ext cx="1245006" cy="5666345"/>
          </a:xfrm>
          <a:prstGeom prst="rect">
            <a:avLst/>
          </a:prstGeom>
        </p:spPr>
      </p:pic>
      <p:sp>
        <p:nvSpPr>
          <p:cNvPr id="17" name="Дата 5"/>
          <p:cNvSpPr>
            <a:spLocks noGrp="1"/>
          </p:cNvSpPr>
          <p:nvPr>
            <p:ph type="dt" sz="half" idx="10"/>
          </p:nvPr>
        </p:nvSpPr>
        <p:spPr>
          <a:xfrm>
            <a:off x="7287268" y="6462712"/>
            <a:ext cx="1647268" cy="365125"/>
          </a:xfrm>
        </p:spPr>
        <p:txBody>
          <a:bodyPr/>
          <a:lstStyle/>
          <a:p>
            <a:pPr>
              <a:defRPr/>
            </a:pPr>
            <a:fld id="{2CBF8BF1-EB28-4B2C-8539-CEA1787B9DC9}" type="datetime4">
              <a:rPr lang="ru-RU" sz="1400" b="1" smtClean="0">
                <a:solidFill>
                  <a:srgbClr val="007E39"/>
                </a:solidFill>
              </a:rPr>
              <a:t>14 сентября 2024 г.</a:t>
            </a:fld>
            <a:endParaRPr lang="ru-RU" sz="1400" b="1" dirty="0">
              <a:solidFill>
                <a:srgbClr val="007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7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490412"/>
            <a:ext cx="5832623" cy="8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6381750"/>
            <a:ext cx="86439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2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79388" y="6524625"/>
            <a:ext cx="230505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8000"/>
                </a:solidFill>
              </a:rPr>
              <a:t>O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V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Belikov@inp.nsk.su</a:t>
            </a:r>
            <a:endParaRPr lang="de-DE" sz="1400" b="1" dirty="0">
              <a:solidFill>
                <a:srgbClr val="008000"/>
              </a:solidFill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209356" y="6442869"/>
            <a:ext cx="5209274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en-US" sz="1600" b="1" dirty="0">
                <a:solidFill>
                  <a:schemeClr val="accent2"/>
                </a:solidFill>
              </a:rPr>
              <a:t>XV </a:t>
            </a:r>
            <a:r>
              <a:rPr lang="ru-RU" sz="1600" b="1" dirty="0">
                <a:solidFill>
                  <a:schemeClr val="accent2"/>
                </a:solidFill>
              </a:rPr>
              <a:t>Международный семинар</a:t>
            </a:r>
            <a:r>
              <a:rPr lang="en-US" sz="1600" b="1" dirty="0" smtClean="0">
                <a:solidFill>
                  <a:schemeClr val="accent2"/>
                </a:solidFill>
              </a:rPr>
              <a:t>, </a:t>
            </a:r>
            <a:r>
              <a:rPr lang="ru-RU" sz="1600" b="1" dirty="0" smtClean="0">
                <a:solidFill>
                  <a:schemeClr val="accent2"/>
                </a:solidFill>
              </a:rPr>
              <a:t>г. Алушта</a:t>
            </a:r>
            <a:endParaRPr lang="de-DE" sz="1600" b="1" dirty="0">
              <a:solidFill>
                <a:srgbClr val="0000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2034" y="2970"/>
            <a:ext cx="1798530" cy="747128"/>
          </a:xfrm>
          <a:prstGeom prst="rect">
            <a:avLst/>
          </a:prstGeom>
        </p:spPr>
      </p:pic>
      <p:pic>
        <p:nvPicPr>
          <p:cNvPr id="14" name="Picture 6" descr="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88595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9"/>
          <p:cNvSpPr txBox="1">
            <a:spLocks noChangeArrowheads="1"/>
          </p:cNvSpPr>
          <p:nvPr/>
        </p:nvSpPr>
        <p:spPr>
          <a:xfrm>
            <a:off x="1681134" y="148469"/>
            <a:ext cx="7253402" cy="720555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err="1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Бустерный</a:t>
            </a: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 синхротрон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Источники питания</a:t>
            </a:r>
            <a:r>
              <a:rPr lang="en-US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квадруполей</a:t>
            </a:r>
            <a:endParaRPr lang="en-US" sz="2200" dirty="0" smtClean="0">
              <a:solidFill>
                <a:srgbClr val="C0000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4835" y="750097"/>
            <a:ext cx="1245006" cy="5666345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7590295" y="2204865"/>
            <a:ext cx="1249546" cy="504056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1372765"/>
            <a:ext cx="7104826" cy="4588928"/>
          </a:xfrm>
          <a:prstGeom prst="rect">
            <a:avLst/>
          </a:prstGeom>
        </p:spPr>
      </p:pic>
      <p:sp>
        <p:nvSpPr>
          <p:cNvPr id="17" name="Дата 5"/>
          <p:cNvSpPr>
            <a:spLocks noGrp="1"/>
          </p:cNvSpPr>
          <p:nvPr>
            <p:ph type="dt" sz="half" idx="10"/>
          </p:nvPr>
        </p:nvSpPr>
        <p:spPr>
          <a:xfrm>
            <a:off x="7287268" y="6462712"/>
            <a:ext cx="1647268" cy="365125"/>
          </a:xfrm>
        </p:spPr>
        <p:txBody>
          <a:bodyPr/>
          <a:lstStyle/>
          <a:p>
            <a:pPr>
              <a:defRPr/>
            </a:pPr>
            <a:fld id="{2CBF8BF1-EB28-4B2C-8539-CEA1787B9DC9}" type="datetime4">
              <a:rPr lang="ru-RU" sz="1400" b="1" smtClean="0">
                <a:solidFill>
                  <a:srgbClr val="007E39"/>
                </a:solidFill>
              </a:rPr>
              <a:t>14 сентября 2024 г.</a:t>
            </a:fld>
            <a:endParaRPr lang="ru-RU" sz="1400" b="1" dirty="0">
              <a:solidFill>
                <a:srgbClr val="007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57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490412"/>
            <a:ext cx="5832623" cy="8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6381750"/>
            <a:ext cx="86439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2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79388" y="6524625"/>
            <a:ext cx="230505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8000"/>
                </a:solidFill>
              </a:rPr>
              <a:t>O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V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Belikov@inp.nsk.su</a:t>
            </a:r>
            <a:endParaRPr lang="de-DE" sz="1400" b="1" dirty="0">
              <a:solidFill>
                <a:srgbClr val="008000"/>
              </a:solidFill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209356" y="6442869"/>
            <a:ext cx="5209274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en-US" sz="1600" b="1" dirty="0">
                <a:solidFill>
                  <a:schemeClr val="accent2"/>
                </a:solidFill>
              </a:rPr>
              <a:t>XV </a:t>
            </a:r>
            <a:r>
              <a:rPr lang="ru-RU" sz="1600" b="1" dirty="0">
                <a:solidFill>
                  <a:schemeClr val="accent2"/>
                </a:solidFill>
              </a:rPr>
              <a:t>Международный семинар</a:t>
            </a:r>
            <a:r>
              <a:rPr lang="en-US" sz="1600" b="1" dirty="0" smtClean="0">
                <a:solidFill>
                  <a:schemeClr val="accent2"/>
                </a:solidFill>
              </a:rPr>
              <a:t>, </a:t>
            </a:r>
            <a:r>
              <a:rPr lang="ru-RU" sz="1600" b="1" dirty="0" smtClean="0">
                <a:solidFill>
                  <a:schemeClr val="accent2"/>
                </a:solidFill>
              </a:rPr>
              <a:t>г. Алушта</a:t>
            </a:r>
            <a:endParaRPr lang="de-DE" sz="1600" b="1" dirty="0">
              <a:solidFill>
                <a:srgbClr val="0000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2034" y="2970"/>
            <a:ext cx="1798530" cy="747128"/>
          </a:xfrm>
          <a:prstGeom prst="rect">
            <a:avLst/>
          </a:prstGeom>
        </p:spPr>
      </p:pic>
      <p:pic>
        <p:nvPicPr>
          <p:cNvPr id="14" name="Picture 6" descr="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88595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9"/>
          <p:cNvSpPr txBox="1">
            <a:spLocks noChangeArrowheads="1"/>
          </p:cNvSpPr>
          <p:nvPr/>
        </p:nvSpPr>
        <p:spPr>
          <a:xfrm>
            <a:off x="1681134" y="148469"/>
            <a:ext cx="7253402" cy="720555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err="1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Бустерный</a:t>
            </a: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 синхротрон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Источники питания</a:t>
            </a:r>
            <a:r>
              <a:rPr lang="en-US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квадруполей</a:t>
            </a:r>
            <a:endParaRPr lang="en-US" sz="2200" dirty="0" smtClean="0">
              <a:solidFill>
                <a:srgbClr val="C0000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4835" y="750097"/>
            <a:ext cx="1245006" cy="5666345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7590295" y="2858388"/>
            <a:ext cx="1249546" cy="786635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79" y="1376255"/>
            <a:ext cx="6960040" cy="4771492"/>
          </a:xfrm>
          <a:prstGeom prst="rect">
            <a:avLst/>
          </a:prstGeom>
        </p:spPr>
      </p:pic>
      <p:sp>
        <p:nvSpPr>
          <p:cNvPr id="17" name="Дата 5"/>
          <p:cNvSpPr>
            <a:spLocks noGrp="1"/>
          </p:cNvSpPr>
          <p:nvPr>
            <p:ph type="dt" sz="half" idx="10"/>
          </p:nvPr>
        </p:nvSpPr>
        <p:spPr>
          <a:xfrm>
            <a:off x="7287268" y="6462712"/>
            <a:ext cx="1647268" cy="365125"/>
          </a:xfrm>
        </p:spPr>
        <p:txBody>
          <a:bodyPr/>
          <a:lstStyle/>
          <a:p>
            <a:pPr>
              <a:defRPr/>
            </a:pPr>
            <a:fld id="{2CBF8BF1-EB28-4B2C-8539-CEA1787B9DC9}" type="datetime4">
              <a:rPr lang="ru-RU" sz="1400" b="1" smtClean="0">
                <a:solidFill>
                  <a:srgbClr val="007E39"/>
                </a:solidFill>
              </a:rPr>
              <a:t>14 сентября 2024 г.</a:t>
            </a:fld>
            <a:endParaRPr lang="ru-RU" sz="1400" b="1" dirty="0">
              <a:solidFill>
                <a:srgbClr val="007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50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490412"/>
            <a:ext cx="5832623" cy="8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6381750"/>
            <a:ext cx="86439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2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79388" y="6524625"/>
            <a:ext cx="230505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8000"/>
                </a:solidFill>
              </a:rPr>
              <a:t>O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V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Belikov@inp.nsk.su</a:t>
            </a:r>
            <a:endParaRPr lang="de-DE" sz="1400" b="1" dirty="0">
              <a:solidFill>
                <a:srgbClr val="008000"/>
              </a:solidFill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209356" y="6442869"/>
            <a:ext cx="5209274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en-US" sz="1600" b="1" dirty="0">
                <a:solidFill>
                  <a:schemeClr val="accent2"/>
                </a:solidFill>
              </a:rPr>
              <a:t>XV </a:t>
            </a:r>
            <a:r>
              <a:rPr lang="ru-RU" sz="1600" b="1" dirty="0">
                <a:solidFill>
                  <a:schemeClr val="accent2"/>
                </a:solidFill>
              </a:rPr>
              <a:t>Международный семинар</a:t>
            </a:r>
            <a:r>
              <a:rPr lang="en-US" sz="1600" b="1" dirty="0" smtClean="0">
                <a:solidFill>
                  <a:schemeClr val="accent2"/>
                </a:solidFill>
              </a:rPr>
              <a:t>, </a:t>
            </a:r>
            <a:r>
              <a:rPr lang="ru-RU" sz="1600" b="1" dirty="0" smtClean="0">
                <a:solidFill>
                  <a:schemeClr val="accent2"/>
                </a:solidFill>
              </a:rPr>
              <a:t>г. Алушта</a:t>
            </a:r>
            <a:endParaRPr lang="de-DE" sz="1600" b="1" dirty="0">
              <a:solidFill>
                <a:srgbClr val="0000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2034" y="2970"/>
            <a:ext cx="1798530" cy="747128"/>
          </a:xfrm>
          <a:prstGeom prst="rect">
            <a:avLst/>
          </a:prstGeom>
        </p:spPr>
      </p:pic>
      <p:pic>
        <p:nvPicPr>
          <p:cNvPr id="14" name="Picture 6" descr="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88595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9"/>
          <p:cNvSpPr txBox="1">
            <a:spLocks noChangeArrowheads="1"/>
          </p:cNvSpPr>
          <p:nvPr/>
        </p:nvSpPr>
        <p:spPr>
          <a:xfrm>
            <a:off x="1681134" y="148469"/>
            <a:ext cx="7253402" cy="720555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err="1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Бустерный</a:t>
            </a: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 синхротрон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Источники питания</a:t>
            </a:r>
            <a:r>
              <a:rPr lang="en-US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квадруполей</a:t>
            </a:r>
            <a:endParaRPr lang="en-US" sz="2200" dirty="0" smtClean="0">
              <a:solidFill>
                <a:srgbClr val="C0000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99884"/>
            <a:ext cx="6660232" cy="492785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4835" y="750097"/>
            <a:ext cx="1245006" cy="5666345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7590295" y="3789040"/>
            <a:ext cx="1249546" cy="504056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Дата 5"/>
          <p:cNvSpPr>
            <a:spLocks noGrp="1"/>
          </p:cNvSpPr>
          <p:nvPr>
            <p:ph type="dt" sz="half" idx="10"/>
          </p:nvPr>
        </p:nvSpPr>
        <p:spPr>
          <a:xfrm>
            <a:off x="7287268" y="6462712"/>
            <a:ext cx="1647268" cy="365125"/>
          </a:xfrm>
        </p:spPr>
        <p:txBody>
          <a:bodyPr/>
          <a:lstStyle/>
          <a:p>
            <a:pPr>
              <a:defRPr/>
            </a:pPr>
            <a:fld id="{2CBF8BF1-EB28-4B2C-8539-CEA1787B9DC9}" type="datetime4">
              <a:rPr lang="ru-RU" sz="1400" b="1" smtClean="0">
                <a:solidFill>
                  <a:srgbClr val="007E39"/>
                </a:solidFill>
              </a:rPr>
              <a:t>14 сентября 2024 г.</a:t>
            </a:fld>
            <a:endParaRPr lang="ru-RU" sz="1400" b="1" dirty="0">
              <a:solidFill>
                <a:srgbClr val="007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67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490412"/>
            <a:ext cx="5832623" cy="8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6381750"/>
            <a:ext cx="86439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2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79388" y="6524625"/>
            <a:ext cx="230505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8000"/>
                </a:solidFill>
              </a:rPr>
              <a:t>O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V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Belikov@inp.nsk.su</a:t>
            </a:r>
            <a:endParaRPr lang="de-DE" sz="1400" b="1" dirty="0">
              <a:solidFill>
                <a:srgbClr val="008000"/>
              </a:solidFill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209356" y="6442869"/>
            <a:ext cx="5209274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en-US" sz="1600" b="1" dirty="0">
                <a:solidFill>
                  <a:schemeClr val="accent2"/>
                </a:solidFill>
              </a:rPr>
              <a:t>XV </a:t>
            </a:r>
            <a:r>
              <a:rPr lang="ru-RU" sz="1600" b="1" dirty="0">
                <a:solidFill>
                  <a:schemeClr val="accent2"/>
                </a:solidFill>
              </a:rPr>
              <a:t>Международный семинар</a:t>
            </a:r>
            <a:r>
              <a:rPr lang="en-US" sz="1600" b="1" dirty="0" smtClean="0">
                <a:solidFill>
                  <a:schemeClr val="accent2"/>
                </a:solidFill>
              </a:rPr>
              <a:t>, </a:t>
            </a:r>
            <a:r>
              <a:rPr lang="ru-RU" sz="1600" b="1" dirty="0" smtClean="0">
                <a:solidFill>
                  <a:schemeClr val="accent2"/>
                </a:solidFill>
              </a:rPr>
              <a:t>г. Алушта</a:t>
            </a:r>
            <a:endParaRPr lang="de-DE" sz="1600" b="1" dirty="0">
              <a:solidFill>
                <a:srgbClr val="0000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2034" y="2970"/>
            <a:ext cx="1798530" cy="747128"/>
          </a:xfrm>
          <a:prstGeom prst="rect">
            <a:avLst/>
          </a:prstGeom>
        </p:spPr>
      </p:pic>
      <p:pic>
        <p:nvPicPr>
          <p:cNvPr id="14" name="Picture 6" descr="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88595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9"/>
          <p:cNvSpPr txBox="1">
            <a:spLocks noChangeArrowheads="1"/>
          </p:cNvSpPr>
          <p:nvPr/>
        </p:nvSpPr>
        <p:spPr>
          <a:xfrm>
            <a:off x="1681134" y="148469"/>
            <a:ext cx="7253402" cy="720555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err="1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Бустерный</a:t>
            </a: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 синхротрон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Источники питания</a:t>
            </a:r>
            <a:r>
              <a:rPr lang="en-US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квадруполей</a:t>
            </a:r>
            <a:endParaRPr lang="en-US" sz="2200" dirty="0" smtClean="0">
              <a:solidFill>
                <a:srgbClr val="C0000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4835" y="750097"/>
            <a:ext cx="1245006" cy="5666345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7590295" y="4581128"/>
            <a:ext cx="1249546" cy="648072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53" y="1517996"/>
            <a:ext cx="7032557" cy="4246792"/>
          </a:xfrm>
          <a:prstGeom prst="rect">
            <a:avLst/>
          </a:prstGeom>
        </p:spPr>
      </p:pic>
      <p:sp>
        <p:nvSpPr>
          <p:cNvPr id="17" name="Дата 5"/>
          <p:cNvSpPr>
            <a:spLocks noGrp="1"/>
          </p:cNvSpPr>
          <p:nvPr>
            <p:ph type="dt" sz="half" idx="10"/>
          </p:nvPr>
        </p:nvSpPr>
        <p:spPr>
          <a:xfrm>
            <a:off x="7287268" y="6462712"/>
            <a:ext cx="1647268" cy="365125"/>
          </a:xfrm>
        </p:spPr>
        <p:txBody>
          <a:bodyPr/>
          <a:lstStyle/>
          <a:p>
            <a:pPr>
              <a:defRPr/>
            </a:pPr>
            <a:fld id="{2CBF8BF1-EB28-4B2C-8539-CEA1787B9DC9}" type="datetime4">
              <a:rPr lang="ru-RU" sz="1400" b="1" smtClean="0">
                <a:solidFill>
                  <a:srgbClr val="007E39"/>
                </a:solidFill>
              </a:rPr>
              <a:t>14 сентября 2024 г.</a:t>
            </a:fld>
            <a:endParaRPr lang="ru-RU" sz="1400" b="1" dirty="0">
              <a:solidFill>
                <a:srgbClr val="007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76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490412"/>
            <a:ext cx="5832623" cy="8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6381750"/>
            <a:ext cx="86439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2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79388" y="6524625"/>
            <a:ext cx="230505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8000"/>
                </a:solidFill>
              </a:rPr>
              <a:t>O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V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Belikov@inp.nsk.su</a:t>
            </a:r>
            <a:endParaRPr lang="de-DE" sz="1400" b="1" dirty="0">
              <a:solidFill>
                <a:srgbClr val="008000"/>
              </a:solidFill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209356" y="6442869"/>
            <a:ext cx="5209274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en-US" sz="1600" b="1" dirty="0">
                <a:solidFill>
                  <a:schemeClr val="accent2"/>
                </a:solidFill>
              </a:rPr>
              <a:t>XV </a:t>
            </a:r>
            <a:r>
              <a:rPr lang="ru-RU" sz="1600" b="1" dirty="0">
                <a:solidFill>
                  <a:schemeClr val="accent2"/>
                </a:solidFill>
              </a:rPr>
              <a:t>Международный семинар</a:t>
            </a:r>
            <a:r>
              <a:rPr lang="en-US" sz="1600" b="1" dirty="0" smtClean="0">
                <a:solidFill>
                  <a:schemeClr val="accent2"/>
                </a:solidFill>
              </a:rPr>
              <a:t>, </a:t>
            </a:r>
            <a:r>
              <a:rPr lang="ru-RU" sz="1600" b="1" dirty="0" smtClean="0">
                <a:solidFill>
                  <a:schemeClr val="accent2"/>
                </a:solidFill>
              </a:rPr>
              <a:t>г. Алушта</a:t>
            </a:r>
            <a:endParaRPr lang="de-DE" sz="1600" b="1" dirty="0">
              <a:solidFill>
                <a:srgbClr val="0000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2034" y="2970"/>
            <a:ext cx="1798530" cy="747128"/>
          </a:xfrm>
          <a:prstGeom prst="rect">
            <a:avLst/>
          </a:prstGeom>
        </p:spPr>
      </p:pic>
      <p:pic>
        <p:nvPicPr>
          <p:cNvPr id="14" name="Picture 6" descr="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88595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9"/>
          <p:cNvSpPr txBox="1">
            <a:spLocks noChangeArrowheads="1"/>
          </p:cNvSpPr>
          <p:nvPr/>
        </p:nvSpPr>
        <p:spPr>
          <a:xfrm>
            <a:off x="1681134" y="148469"/>
            <a:ext cx="7253402" cy="720555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err="1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Бустерный</a:t>
            </a: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 синхротрон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Источники питания</a:t>
            </a:r>
            <a:r>
              <a:rPr lang="en-US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квадруполей</a:t>
            </a:r>
            <a:endParaRPr lang="en-US" sz="2200" dirty="0" smtClean="0">
              <a:solidFill>
                <a:srgbClr val="C0000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63" y="1455430"/>
            <a:ext cx="6822250" cy="436624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4835" y="750097"/>
            <a:ext cx="1245006" cy="5666345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7594835" y="5355680"/>
            <a:ext cx="1246183" cy="504056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Дата 5"/>
          <p:cNvSpPr>
            <a:spLocks noGrp="1"/>
          </p:cNvSpPr>
          <p:nvPr>
            <p:ph type="dt" sz="half" idx="10"/>
          </p:nvPr>
        </p:nvSpPr>
        <p:spPr>
          <a:xfrm>
            <a:off x="7287268" y="6462712"/>
            <a:ext cx="1647268" cy="365125"/>
          </a:xfrm>
        </p:spPr>
        <p:txBody>
          <a:bodyPr/>
          <a:lstStyle/>
          <a:p>
            <a:pPr>
              <a:defRPr/>
            </a:pPr>
            <a:fld id="{2CBF8BF1-EB28-4B2C-8539-CEA1787B9DC9}" type="datetime4">
              <a:rPr lang="ru-RU" sz="1400" b="1" smtClean="0">
                <a:solidFill>
                  <a:srgbClr val="007E39"/>
                </a:solidFill>
              </a:rPr>
              <a:t>14 сентября 2024 г.</a:t>
            </a:fld>
            <a:endParaRPr lang="ru-RU" sz="1400" b="1" dirty="0">
              <a:solidFill>
                <a:srgbClr val="007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45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490412"/>
            <a:ext cx="5832623" cy="8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6381750"/>
            <a:ext cx="86439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2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79388" y="6524625"/>
            <a:ext cx="230505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8000"/>
                </a:solidFill>
              </a:rPr>
              <a:t>O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V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Belikov@inp.nsk.su</a:t>
            </a:r>
            <a:endParaRPr lang="de-DE" sz="1400" b="1" dirty="0">
              <a:solidFill>
                <a:srgbClr val="008000"/>
              </a:solidFill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209356" y="6442869"/>
            <a:ext cx="5209274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en-US" sz="1600" b="1" dirty="0">
                <a:solidFill>
                  <a:schemeClr val="accent2"/>
                </a:solidFill>
              </a:rPr>
              <a:t>XV </a:t>
            </a:r>
            <a:r>
              <a:rPr lang="ru-RU" sz="1600" b="1" dirty="0">
                <a:solidFill>
                  <a:schemeClr val="accent2"/>
                </a:solidFill>
              </a:rPr>
              <a:t>Международный семинар</a:t>
            </a:r>
            <a:r>
              <a:rPr lang="en-US" sz="1600" b="1" dirty="0" smtClean="0">
                <a:solidFill>
                  <a:schemeClr val="accent2"/>
                </a:solidFill>
              </a:rPr>
              <a:t>, </a:t>
            </a:r>
            <a:r>
              <a:rPr lang="ru-RU" sz="1600" b="1" dirty="0" smtClean="0">
                <a:solidFill>
                  <a:schemeClr val="accent2"/>
                </a:solidFill>
              </a:rPr>
              <a:t>г. Алушта</a:t>
            </a:r>
            <a:endParaRPr lang="de-DE" sz="1600" b="1" dirty="0">
              <a:solidFill>
                <a:srgbClr val="0000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2034" y="2970"/>
            <a:ext cx="1798530" cy="747128"/>
          </a:xfrm>
          <a:prstGeom prst="rect">
            <a:avLst/>
          </a:prstGeom>
        </p:spPr>
      </p:pic>
      <p:pic>
        <p:nvPicPr>
          <p:cNvPr id="14" name="Picture 6" descr="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88595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9"/>
          <p:cNvSpPr txBox="1">
            <a:spLocks noChangeArrowheads="1"/>
          </p:cNvSpPr>
          <p:nvPr/>
        </p:nvSpPr>
        <p:spPr>
          <a:xfrm>
            <a:off x="1681134" y="148469"/>
            <a:ext cx="7253402" cy="720555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err="1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Бустерный</a:t>
            </a: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 синхротрон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Источники питания</a:t>
            </a:r>
            <a:r>
              <a:rPr lang="en-US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дипольных магнитов</a:t>
            </a:r>
            <a:endParaRPr lang="en-US" sz="2200" dirty="0" smtClean="0">
              <a:solidFill>
                <a:srgbClr val="C000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448792" y="5459970"/>
            <a:ext cx="64624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Максимальная запасенная энергия в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магнитах:</a:t>
            </a:r>
          </a:p>
          <a:p>
            <a:pPr marL="285750" indent="-285750" algn="ctr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BF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-типа – 13,38 кДж</a:t>
            </a:r>
          </a:p>
          <a:p>
            <a:pPr marL="285750" indent="-285750" algn="ctr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-типа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87,21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кДж</a:t>
            </a:r>
          </a:p>
          <a:p>
            <a:pPr marL="285750" indent="-285750" algn="ctr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931" y="1100923"/>
            <a:ext cx="4039444" cy="434274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5119" y="1094188"/>
            <a:ext cx="3070187" cy="6043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99880"/>
            <a:ext cx="4276426" cy="3212976"/>
          </a:xfrm>
          <a:prstGeom prst="rect">
            <a:avLst/>
          </a:prstGeom>
        </p:spPr>
      </p:pic>
      <p:cxnSp>
        <p:nvCxnSpPr>
          <p:cNvPr id="19" name="Прямая соединительная линия 18"/>
          <p:cNvCxnSpPr/>
          <p:nvPr/>
        </p:nvCxnSpPr>
        <p:spPr>
          <a:xfrm>
            <a:off x="4546015" y="1535087"/>
            <a:ext cx="4302411" cy="3785701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V="1">
            <a:off x="4572000" y="1525059"/>
            <a:ext cx="4276426" cy="3795729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Дата 5"/>
          <p:cNvSpPr>
            <a:spLocks noGrp="1"/>
          </p:cNvSpPr>
          <p:nvPr>
            <p:ph type="dt" sz="half" idx="10"/>
          </p:nvPr>
        </p:nvSpPr>
        <p:spPr>
          <a:xfrm>
            <a:off x="7287268" y="6462712"/>
            <a:ext cx="1647268" cy="365125"/>
          </a:xfrm>
        </p:spPr>
        <p:txBody>
          <a:bodyPr/>
          <a:lstStyle/>
          <a:p>
            <a:pPr>
              <a:defRPr/>
            </a:pPr>
            <a:fld id="{2CBF8BF1-EB28-4B2C-8539-CEA1787B9DC9}" type="datetime4">
              <a:rPr lang="ru-RU" sz="1400" b="1" smtClean="0">
                <a:solidFill>
                  <a:srgbClr val="007E39"/>
                </a:solidFill>
              </a:rPr>
              <a:t>14 сентября 2024 г.</a:t>
            </a:fld>
            <a:endParaRPr lang="ru-RU" sz="1400" b="1" dirty="0">
              <a:solidFill>
                <a:srgbClr val="007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35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490412"/>
            <a:ext cx="5832623" cy="8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6381750"/>
            <a:ext cx="86439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6" descr="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88595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2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79388" y="6524625"/>
            <a:ext cx="230505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8000"/>
                </a:solidFill>
              </a:rPr>
              <a:t>O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V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Belikov@inp.nsk.su</a:t>
            </a:r>
            <a:endParaRPr lang="de-DE" sz="1400" b="1" dirty="0">
              <a:solidFill>
                <a:srgbClr val="008000"/>
              </a:solidFill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209356" y="6442869"/>
            <a:ext cx="5209274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en-US" sz="1600" b="1" dirty="0">
                <a:solidFill>
                  <a:schemeClr val="accent2"/>
                </a:solidFill>
              </a:rPr>
              <a:t>XV </a:t>
            </a:r>
            <a:r>
              <a:rPr lang="ru-RU" sz="1600" b="1" dirty="0">
                <a:solidFill>
                  <a:schemeClr val="accent2"/>
                </a:solidFill>
              </a:rPr>
              <a:t>Международный семинар</a:t>
            </a:r>
            <a:r>
              <a:rPr lang="en-US" sz="1600" b="1" dirty="0" smtClean="0">
                <a:solidFill>
                  <a:schemeClr val="accent2"/>
                </a:solidFill>
              </a:rPr>
              <a:t>, </a:t>
            </a:r>
            <a:r>
              <a:rPr lang="ru-RU" sz="1600" b="1" dirty="0" smtClean="0">
                <a:solidFill>
                  <a:schemeClr val="accent2"/>
                </a:solidFill>
              </a:rPr>
              <a:t>г. Алушта</a:t>
            </a:r>
            <a:endParaRPr lang="de-DE" sz="1600" b="1" dirty="0">
              <a:solidFill>
                <a:srgbClr val="0000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2034" y="2970"/>
            <a:ext cx="1798530" cy="747128"/>
          </a:xfrm>
          <a:prstGeom prst="rect">
            <a:avLst/>
          </a:prstGeom>
        </p:spPr>
      </p:pic>
      <p:sp>
        <p:nvSpPr>
          <p:cNvPr id="13" name="Rectangle 9"/>
          <p:cNvSpPr txBox="1">
            <a:spLocks noChangeArrowheads="1"/>
          </p:cNvSpPr>
          <p:nvPr/>
        </p:nvSpPr>
        <p:spPr>
          <a:xfrm>
            <a:off x="1681134" y="148469"/>
            <a:ext cx="7253402" cy="720555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err="1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Бустерный</a:t>
            </a: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 синхротрон 3 ГэВ</a:t>
            </a:r>
            <a:endParaRPr lang="en-US" sz="2200" dirty="0" smtClean="0">
              <a:solidFill>
                <a:srgbClr val="C00000"/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Источник питания дипольных магнитов</a:t>
            </a:r>
            <a:endParaRPr lang="en-US" sz="2200" dirty="0" smtClean="0">
              <a:solidFill>
                <a:srgbClr val="C0000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8220" y="902236"/>
            <a:ext cx="4243608" cy="25470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038" y="3514662"/>
            <a:ext cx="4229790" cy="2821237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2558220" y="2272173"/>
            <a:ext cx="4243608" cy="364739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FF00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Дата 5"/>
          <p:cNvSpPr>
            <a:spLocks noGrp="1"/>
          </p:cNvSpPr>
          <p:nvPr>
            <p:ph type="dt" sz="half" idx="10"/>
          </p:nvPr>
        </p:nvSpPr>
        <p:spPr>
          <a:xfrm>
            <a:off x="7287268" y="6462712"/>
            <a:ext cx="1647268" cy="365125"/>
          </a:xfrm>
        </p:spPr>
        <p:txBody>
          <a:bodyPr/>
          <a:lstStyle/>
          <a:p>
            <a:pPr>
              <a:defRPr/>
            </a:pPr>
            <a:fld id="{2CBF8BF1-EB28-4B2C-8539-CEA1787B9DC9}" type="datetime4">
              <a:rPr lang="ru-RU" sz="1400" b="1" smtClean="0">
                <a:solidFill>
                  <a:srgbClr val="007E39"/>
                </a:solidFill>
              </a:rPr>
              <a:t>14 сентября 2024 г.</a:t>
            </a:fld>
            <a:endParaRPr lang="ru-RU" sz="1400" b="1" dirty="0">
              <a:solidFill>
                <a:srgbClr val="007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97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3713" y="490412"/>
            <a:ext cx="5832623" cy="8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6381750"/>
            <a:ext cx="86439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6" descr="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88595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2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79388" y="6524625"/>
            <a:ext cx="230505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8000"/>
                </a:solidFill>
              </a:rPr>
              <a:t>O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V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Belikov@inp.nsk.su</a:t>
            </a:r>
            <a:endParaRPr lang="de-DE" sz="1400" b="1" dirty="0">
              <a:solidFill>
                <a:srgbClr val="008000"/>
              </a:solidFill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209356" y="6442869"/>
            <a:ext cx="5209274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en-US" sz="1600" b="1" dirty="0">
                <a:solidFill>
                  <a:schemeClr val="accent2"/>
                </a:solidFill>
              </a:rPr>
              <a:t>XV </a:t>
            </a:r>
            <a:r>
              <a:rPr lang="ru-RU" sz="1600" b="1" dirty="0">
                <a:solidFill>
                  <a:schemeClr val="accent2"/>
                </a:solidFill>
              </a:rPr>
              <a:t>Международный семинар</a:t>
            </a:r>
            <a:r>
              <a:rPr lang="en-US" sz="1600" b="1" dirty="0" smtClean="0">
                <a:solidFill>
                  <a:schemeClr val="accent2"/>
                </a:solidFill>
              </a:rPr>
              <a:t>, </a:t>
            </a:r>
            <a:r>
              <a:rPr lang="ru-RU" sz="1600" b="1" dirty="0" smtClean="0">
                <a:solidFill>
                  <a:schemeClr val="accent2"/>
                </a:solidFill>
              </a:rPr>
              <a:t>г. Алушта</a:t>
            </a:r>
            <a:endParaRPr lang="de-DE" sz="1600" b="1" dirty="0">
              <a:solidFill>
                <a:srgbClr val="0000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2034" y="2970"/>
            <a:ext cx="1798530" cy="747128"/>
          </a:xfrm>
          <a:prstGeom prst="rect">
            <a:avLst/>
          </a:prstGeom>
        </p:spPr>
      </p:pic>
      <p:sp>
        <p:nvSpPr>
          <p:cNvPr id="13" name="Rectangle 9"/>
          <p:cNvSpPr txBox="1">
            <a:spLocks noChangeArrowheads="1"/>
          </p:cNvSpPr>
          <p:nvPr/>
        </p:nvSpPr>
        <p:spPr>
          <a:xfrm>
            <a:off x="1681134" y="148469"/>
            <a:ext cx="7253402" cy="720555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Линейный ускоритель 200 МэВ</a:t>
            </a:r>
            <a:endParaRPr lang="en-US" sz="2200" dirty="0" smtClean="0">
              <a:solidFill>
                <a:srgbClr val="C00000"/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Источник питания магнитов</a:t>
            </a:r>
            <a:endParaRPr lang="en-US" sz="2200" dirty="0" smtClean="0">
              <a:solidFill>
                <a:srgbClr val="C0000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4321" y="750098"/>
            <a:ext cx="2418640" cy="5669291"/>
          </a:xfrm>
          <a:prstGeom prst="rect">
            <a:avLst/>
          </a:prstGeom>
        </p:spPr>
      </p:pic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1044449"/>
              </p:ext>
            </p:extLst>
          </p:nvPr>
        </p:nvGraphicFramePr>
        <p:xfrm>
          <a:off x="303606" y="1073326"/>
          <a:ext cx="6068914" cy="5348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2" name="Лист" r:id="rId9" imgW="6309327" imgH="5836753" progId="Excel.Sheet.12">
                  <p:embed/>
                </p:oleObj>
              </mc:Choice>
              <mc:Fallback>
                <p:oleObj name="Лист" r:id="rId9" imgW="6309327" imgH="583675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03606" y="1073326"/>
                        <a:ext cx="6068914" cy="53485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3203848" y="2180158"/>
            <a:ext cx="576064" cy="370929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203848" y="1628800"/>
            <a:ext cx="576064" cy="551357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203848" y="2550166"/>
            <a:ext cx="576064" cy="1259504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203848" y="3809670"/>
            <a:ext cx="576064" cy="555435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203848" y="4365104"/>
            <a:ext cx="576064" cy="370929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203848" y="4730386"/>
            <a:ext cx="576064" cy="1447061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3203848" y="6177448"/>
            <a:ext cx="576064" cy="229191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Дата 5"/>
          <p:cNvSpPr>
            <a:spLocks noGrp="1"/>
          </p:cNvSpPr>
          <p:nvPr>
            <p:ph type="dt" sz="half" idx="10"/>
          </p:nvPr>
        </p:nvSpPr>
        <p:spPr>
          <a:xfrm>
            <a:off x="7287268" y="6462712"/>
            <a:ext cx="1647268" cy="365125"/>
          </a:xfrm>
        </p:spPr>
        <p:txBody>
          <a:bodyPr/>
          <a:lstStyle/>
          <a:p>
            <a:pPr>
              <a:defRPr/>
            </a:pPr>
            <a:fld id="{2CBF8BF1-EB28-4B2C-8539-CEA1787B9DC9}" type="datetime4">
              <a:rPr lang="ru-RU" sz="1400" b="1" smtClean="0">
                <a:solidFill>
                  <a:srgbClr val="007E39"/>
                </a:solidFill>
              </a:rPr>
              <a:t>14 сентября 2024 г.</a:t>
            </a:fld>
            <a:endParaRPr lang="ru-RU" sz="1400" b="1" dirty="0">
              <a:solidFill>
                <a:srgbClr val="007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05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5" grpId="0" animBg="1"/>
      <p:bldP spid="25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490412"/>
            <a:ext cx="5832623" cy="8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6381750"/>
            <a:ext cx="86439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2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79388" y="6524625"/>
            <a:ext cx="230505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8000"/>
                </a:solidFill>
              </a:rPr>
              <a:t>O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V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Belikov@inp.nsk.su</a:t>
            </a:r>
            <a:endParaRPr lang="de-DE" sz="1400" b="1" dirty="0">
              <a:solidFill>
                <a:srgbClr val="008000"/>
              </a:solidFill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209356" y="6442869"/>
            <a:ext cx="5209274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en-US" sz="1600" b="1" dirty="0">
                <a:solidFill>
                  <a:schemeClr val="accent2"/>
                </a:solidFill>
              </a:rPr>
              <a:t>XV </a:t>
            </a:r>
            <a:r>
              <a:rPr lang="ru-RU" sz="1600" b="1" dirty="0">
                <a:solidFill>
                  <a:schemeClr val="accent2"/>
                </a:solidFill>
              </a:rPr>
              <a:t>Международный семинар</a:t>
            </a:r>
            <a:r>
              <a:rPr lang="en-US" sz="1600" b="1" dirty="0" smtClean="0">
                <a:solidFill>
                  <a:schemeClr val="accent2"/>
                </a:solidFill>
              </a:rPr>
              <a:t>, </a:t>
            </a:r>
            <a:r>
              <a:rPr lang="ru-RU" sz="1600" b="1" dirty="0" smtClean="0">
                <a:solidFill>
                  <a:schemeClr val="accent2"/>
                </a:solidFill>
              </a:rPr>
              <a:t>г. Алушта</a:t>
            </a:r>
            <a:endParaRPr lang="de-DE" sz="1600" b="1" dirty="0">
              <a:solidFill>
                <a:srgbClr val="0000FF"/>
              </a:solidFill>
            </a:endParaRPr>
          </a:p>
        </p:txBody>
      </p:sp>
      <p:pic>
        <p:nvPicPr>
          <p:cNvPr id="14" name="Picture 6" descr="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88595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558"/>
            <a:ext cx="9144000" cy="5630883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 flipV="1">
            <a:off x="6948264" y="1124744"/>
            <a:ext cx="0" cy="468052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9"/>
          <p:cNvSpPr txBox="1">
            <a:spLocks noChangeArrowheads="1"/>
          </p:cNvSpPr>
          <p:nvPr/>
        </p:nvSpPr>
        <p:spPr>
          <a:xfrm>
            <a:off x="1681134" y="148469"/>
            <a:ext cx="7253402" cy="767528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err="1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Бустерный</a:t>
            </a: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 синхротрон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ГОСТ 13109-87		2</a:t>
            </a:r>
            <a:r>
              <a:rPr lang="en-US" sz="2200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 </a:t>
            </a:r>
            <a:r>
              <a:rPr lang="ru-RU" sz="2200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×</a:t>
            </a:r>
            <a:r>
              <a:rPr lang="en-US" sz="2200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 </a:t>
            </a:r>
            <a:r>
              <a:rPr lang="ru-RU" sz="2200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7</a:t>
            </a:r>
            <a:r>
              <a:rPr lang="en-US" sz="2200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5</a:t>
            </a:r>
            <a:r>
              <a:rPr lang="ru-RU" sz="2200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0</a:t>
            </a:r>
            <a:r>
              <a:rPr lang="en-US" sz="2200" dirty="0" smtClean="0">
                <a:solidFill>
                  <a:srgbClr val="C00000"/>
                </a:solidFill>
                <a:latin typeface="+mn-lt"/>
                <a:cs typeface="Arial" pitchFamily="34" charset="0"/>
              </a:rPr>
              <a:t>A</a:t>
            </a:r>
            <a:r>
              <a:rPr lang="en-US" sz="2200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ru-RU" sz="2200" dirty="0" smtClean="0">
                <a:solidFill>
                  <a:srgbClr val="C00000"/>
                </a:solidFill>
                <a:cs typeface="Arial" pitchFamily="34" charset="0"/>
              </a:rPr>
              <a:t>×</a:t>
            </a:r>
            <a:r>
              <a:rPr lang="en-US" sz="2200" dirty="0" smtClean="0">
                <a:solidFill>
                  <a:srgbClr val="C00000"/>
                </a:solidFill>
                <a:cs typeface="Arial" pitchFamily="34" charset="0"/>
              </a:rPr>
              <a:t> 700V,  1 Hz</a:t>
            </a:r>
            <a:endParaRPr lang="en-US" sz="2200" dirty="0" smtClean="0">
              <a:solidFill>
                <a:srgbClr val="C00000"/>
              </a:solidFill>
              <a:latin typeface="+mn-lt"/>
              <a:cs typeface="Arial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V="1">
            <a:off x="7524328" y="2492896"/>
            <a:ext cx="0" cy="3312368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7740352" y="4149080"/>
            <a:ext cx="0" cy="1656184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Дата 5"/>
          <p:cNvSpPr>
            <a:spLocks noGrp="1"/>
          </p:cNvSpPr>
          <p:nvPr>
            <p:ph type="dt" sz="half" idx="10"/>
          </p:nvPr>
        </p:nvSpPr>
        <p:spPr>
          <a:xfrm>
            <a:off x="7287268" y="6462712"/>
            <a:ext cx="1647268" cy="365125"/>
          </a:xfrm>
        </p:spPr>
        <p:txBody>
          <a:bodyPr/>
          <a:lstStyle/>
          <a:p>
            <a:pPr>
              <a:defRPr/>
            </a:pPr>
            <a:fld id="{2CBF8BF1-EB28-4B2C-8539-CEA1787B9DC9}" type="datetime4">
              <a:rPr lang="ru-RU" sz="1400" b="1" smtClean="0">
                <a:solidFill>
                  <a:srgbClr val="007E39"/>
                </a:solidFill>
              </a:rPr>
              <a:t>14 сентября 2024 г.</a:t>
            </a:fld>
            <a:endParaRPr lang="ru-RU" sz="1400" b="1" dirty="0">
              <a:solidFill>
                <a:srgbClr val="007E39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2034" y="2970"/>
            <a:ext cx="1798530" cy="74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94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490412"/>
            <a:ext cx="5832623" cy="8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6381750"/>
            <a:ext cx="86439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2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79388" y="6524625"/>
            <a:ext cx="230505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8000"/>
                </a:solidFill>
              </a:rPr>
              <a:t>O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V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Belikov@inp.nsk.su</a:t>
            </a:r>
            <a:endParaRPr lang="de-DE" sz="1400" b="1" dirty="0">
              <a:solidFill>
                <a:srgbClr val="008000"/>
              </a:solidFill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209356" y="6442869"/>
            <a:ext cx="5209274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en-US" sz="1600" b="1" dirty="0">
                <a:solidFill>
                  <a:schemeClr val="accent2"/>
                </a:solidFill>
              </a:rPr>
              <a:t>XV </a:t>
            </a:r>
            <a:r>
              <a:rPr lang="ru-RU" sz="1600" b="1" dirty="0">
                <a:solidFill>
                  <a:schemeClr val="accent2"/>
                </a:solidFill>
              </a:rPr>
              <a:t>Международный семинар</a:t>
            </a:r>
            <a:r>
              <a:rPr lang="en-US" sz="1600" b="1" dirty="0" smtClean="0">
                <a:solidFill>
                  <a:schemeClr val="accent2"/>
                </a:solidFill>
              </a:rPr>
              <a:t>, </a:t>
            </a:r>
            <a:r>
              <a:rPr lang="ru-RU" sz="1600" b="1" dirty="0" smtClean="0">
                <a:solidFill>
                  <a:schemeClr val="accent2"/>
                </a:solidFill>
              </a:rPr>
              <a:t>г. Алушта</a:t>
            </a:r>
            <a:endParaRPr lang="de-DE" sz="1600" b="1" dirty="0">
              <a:solidFill>
                <a:srgbClr val="0000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2034" y="2970"/>
            <a:ext cx="1798530" cy="747128"/>
          </a:xfrm>
          <a:prstGeom prst="rect">
            <a:avLst/>
          </a:prstGeom>
        </p:spPr>
      </p:pic>
      <p:pic>
        <p:nvPicPr>
          <p:cNvPr id="14" name="Picture 6" descr="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88595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9"/>
          <p:cNvSpPr txBox="1">
            <a:spLocks noChangeArrowheads="1"/>
          </p:cNvSpPr>
          <p:nvPr/>
        </p:nvSpPr>
        <p:spPr>
          <a:xfrm>
            <a:off x="1681134" y="148469"/>
            <a:ext cx="7253402" cy="720555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err="1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Бустерный</a:t>
            </a: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 синхротрон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Источник питания</a:t>
            </a:r>
            <a:r>
              <a:rPr lang="en-US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 BF</a:t>
            </a: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-диполей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200" dirty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± 900 A × 200 V</a:t>
            </a:r>
            <a:endParaRPr lang="en-US" sz="2200" dirty="0" smtClean="0">
              <a:solidFill>
                <a:srgbClr val="C0000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6"/>
          <a:stretch>
            <a:fillRect/>
          </a:stretch>
        </p:blipFill>
        <p:spPr>
          <a:xfrm>
            <a:off x="179388" y="1556792"/>
            <a:ext cx="8712968" cy="452314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11832" y="1457994"/>
            <a:ext cx="1872605" cy="3123134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504859" y="1457994"/>
            <a:ext cx="843005" cy="3123134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491880" y="1457994"/>
            <a:ext cx="4536504" cy="3267150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Дата 5"/>
          <p:cNvSpPr>
            <a:spLocks noGrp="1"/>
          </p:cNvSpPr>
          <p:nvPr>
            <p:ph type="dt" sz="half" idx="10"/>
          </p:nvPr>
        </p:nvSpPr>
        <p:spPr>
          <a:xfrm>
            <a:off x="7287268" y="6462712"/>
            <a:ext cx="1647268" cy="365125"/>
          </a:xfrm>
        </p:spPr>
        <p:txBody>
          <a:bodyPr/>
          <a:lstStyle/>
          <a:p>
            <a:pPr>
              <a:defRPr/>
            </a:pPr>
            <a:fld id="{2CBF8BF1-EB28-4B2C-8539-CEA1787B9DC9}" type="datetime4">
              <a:rPr lang="ru-RU" sz="1400" b="1" smtClean="0">
                <a:solidFill>
                  <a:srgbClr val="007E39"/>
                </a:solidFill>
              </a:rPr>
              <a:t>14 сентября 2024 г.</a:t>
            </a:fld>
            <a:endParaRPr lang="ru-RU" sz="1400" b="1" dirty="0">
              <a:solidFill>
                <a:srgbClr val="007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22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7" grpId="0" animBg="1"/>
      <p:bldP spid="17" grpId="1" animBg="1"/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490412"/>
            <a:ext cx="5832623" cy="8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6381750"/>
            <a:ext cx="86439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2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79388" y="6524625"/>
            <a:ext cx="230505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8000"/>
                </a:solidFill>
              </a:rPr>
              <a:t>O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V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Belikov@inp.nsk.su</a:t>
            </a:r>
            <a:endParaRPr lang="de-DE" sz="1400" b="1" dirty="0">
              <a:solidFill>
                <a:srgbClr val="008000"/>
              </a:solidFill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209356" y="6442869"/>
            <a:ext cx="5209274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en-US" sz="1600" b="1" dirty="0">
                <a:solidFill>
                  <a:schemeClr val="accent2"/>
                </a:solidFill>
              </a:rPr>
              <a:t>XV </a:t>
            </a:r>
            <a:r>
              <a:rPr lang="ru-RU" sz="1600" b="1" dirty="0">
                <a:solidFill>
                  <a:schemeClr val="accent2"/>
                </a:solidFill>
              </a:rPr>
              <a:t>Международный семинар</a:t>
            </a:r>
            <a:r>
              <a:rPr lang="en-US" sz="1600" b="1" dirty="0" smtClean="0">
                <a:solidFill>
                  <a:schemeClr val="accent2"/>
                </a:solidFill>
              </a:rPr>
              <a:t>, </a:t>
            </a:r>
            <a:r>
              <a:rPr lang="ru-RU" sz="1600" b="1" dirty="0" smtClean="0">
                <a:solidFill>
                  <a:schemeClr val="accent2"/>
                </a:solidFill>
              </a:rPr>
              <a:t>г. Алушта</a:t>
            </a:r>
            <a:endParaRPr lang="de-DE" sz="1600" b="1" dirty="0">
              <a:solidFill>
                <a:srgbClr val="0000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2034" y="2970"/>
            <a:ext cx="1798530" cy="7471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058862"/>
            <a:ext cx="7429822" cy="5353126"/>
          </a:xfrm>
          <a:prstGeom prst="rect">
            <a:avLst/>
          </a:prstGeom>
        </p:spPr>
      </p:pic>
      <p:pic>
        <p:nvPicPr>
          <p:cNvPr id="17" name="Picture 6" descr="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88595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9"/>
          <p:cNvSpPr txBox="1">
            <a:spLocks noChangeArrowheads="1"/>
          </p:cNvSpPr>
          <p:nvPr/>
        </p:nvSpPr>
        <p:spPr>
          <a:xfrm>
            <a:off x="1681134" y="148469"/>
            <a:ext cx="7253402" cy="720555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err="1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Бустерный</a:t>
            </a: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 синхротрон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Источник питания</a:t>
            </a:r>
            <a:r>
              <a:rPr lang="en-US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 BF</a:t>
            </a: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-диполей</a:t>
            </a:r>
          </a:p>
        </p:txBody>
      </p:sp>
      <p:sp>
        <p:nvSpPr>
          <p:cNvPr id="14" name="Дата 5"/>
          <p:cNvSpPr>
            <a:spLocks noGrp="1"/>
          </p:cNvSpPr>
          <p:nvPr>
            <p:ph type="dt" sz="half" idx="10"/>
          </p:nvPr>
        </p:nvSpPr>
        <p:spPr>
          <a:xfrm>
            <a:off x="7287268" y="6462712"/>
            <a:ext cx="1647268" cy="365125"/>
          </a:xfrm>
        </p:spPr>
        <p:txBody>
          <a:bodyPr/>
          <a:lstStyle/>
          <a:p>
            <a:pPr>
              <a:defRPr/>
            </a:pPr>
            <a:fld id="{2CBF8BF1-EB28-4B2C-8539-CEA1787B9DC9}" type="datetime4">
              <a:rPr lang="ru-RU" sz="1400" b="1" smtClean="0">
                <a:solidFill>
                  <a:srgbClr val="007E39"/>
                </a:solidFill>
              </a:rPr>
              <a:t>14 сентября 2024 г.</a:t>
            </a:fld>
            <a:endParaRPr lang="ru-RU" sz="1400" b="1" dirty="0">
              <a:solidFill>
                <a:srgbClr val="007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26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490412"/>
            <a:ext cx="5832623" cy="8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6381750"/>
            <a:ext cx="86439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2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79388" y="6524625"/>
            <a:ext cx="230505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8000"/>
                </a:solidFill>
              </a:rPr>
              <a:t>O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V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Belikov@inp.nsk.su</a:t>
            </a:r>
            <a:endParaRPr lang="de-DE" sz="1400" b="1" dirty="0">
              <a:solidFill>
                <a:srgbClr val="008000"/>
              </a:solidFill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209356" y="6442869"/>
            <a:ext cx="5209274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en-US" sz="1600" b="1" dirty="0">
                <a:solidFill>
                  <a:schemeClr val="accent2"/>
                </a:solidFill>
              </a:rPr>
              <a:t>XV </a:t>
            </a:r>
            <a:r>
              <a:rPr lang="ru-RU" sz="1600" b="1" dirty="0">
                <a:solidFill>
                  <a:schemeClr val="accent2"/>
                </a:solidFill>
              </a:rPr>
              <a:t>Международный семинар</a:t>
            </a:r>
            <a:r>
              <a:rPr lang="en-US" sz="1600" b="1" dirty="0" smtClean="0">
                <a:solidFill>
                  <a:schemeClr val="accent2"/>
                </a:solidFill>
              </a:rPr>
              <a:t>, </a:t>
            </a:r>
            <a:r>
              <a:rPr lang="ru-RU" sz="1600" b="1" dirty="0" smtClean="0">
                <a:solidFill>
                  <a:schemeClr val="accent2"/>
                </a:solidFill>
              </a:rPr>
              <a:t>г. Алушта</a:t>
            </a:r>
            <a:endParaRPr lang="de-DE" sz="1600" b="1" dirty="0">
              <a:solidFill>
                <a:srgbClr val="0000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2034" y="2970"/>
            <a:ext cx="1798530" cy="747128"/>
          </a:xfrm>
          <a:prstGeom prst="rect">
            <a:avLst/>
          </a:prstGeom>
        </p:spPr>
      </p:pic>
      <p:pic>
        <p:nvPicPr>
          <p:cNvPr id="14" name="Picture 6" descr="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88595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9"/>
          <p:cNvSpPr txBox="1">
            <a:spLocks noChangeArrowheads="1"/>
          </p:cNvSpPr>
          <p:nvPr/>
        </p:nvSpPr>
        <p:spPr>
          <a:xfrm>
            <a:off x="1681134" y="148469"/>
            <a:ext cx="7253402" cy="720555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err="1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Бустерный</a:t>
            </a: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 синхротрон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Источник питания</a:t>
            </a:r>
            <a:r>
              <a:rPr lang="en-US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 BF</a:t>
            </a: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-диполей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071437"/>
            <a:ext cx="7055817" cy="5336211"/>
          </a:xfrm>
          <a:prstGeom prst="rect">
            <a:avLst/>
          </a:prstGeom>
        </p:spPr>
      </p:pic>
      <p:sp>
        <p:nvSpPr>
          <p:cNvPr id="17" name="Дата 5"/>
          <p:cNvSpPr>
            <a:spLocks noGrp="1"/>
          </p:cNvSpPr>
          <p:nvPr>
            <p:ph type="dt" sz="half" idx="10"/>
          </p:nvPr>
        </p:nvSpPr>
        <p:spPr>
          <a:xfrm>
            <a:off x="7287268" y="6462712"/>
            <a:ext cx="1647268" cy="365125"/>
          </a:xfrm>
        </p:spPr>
        <p:txBody>
          <a:bodyPr/>
          <a:lstStyle/>
          <a:p>
            <a:pPr>
              <a:defRPr/>
            </a:pPr>
            <a:fld id="{2CBF8BF1-EB28-4B2C-8539-CEA1787B9DC9}" type="datetime4">
              <a:rPr lang="ru-RU" sz="1400" b="1" smtClean="0">
                <a:solidFill>
                  <a:srgbClr val="007E39"/>
                </a:solidFill>
              </a:rPr>
              <a:t>14 сентября 2024 г.</a:t>
            </a:fld>
            <a:endParaRPr lang="ru-RU" sz="1400" b="1" dirty="0">
              <a:solidFill>
                <a:srgbClr val="007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42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490412"/>
            <a:ext cx="5832623" cy="8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6381750"/>
            <a:ext cx="86439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2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79388" y="6524625"/>
            <a:ext cx="230505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8000"/>
                </a:solidFill>
              </a:rPr>
              <a:t>O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V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Belikov@inp.nsk.su</a:t>
            </a:r>
            <a:endParaRPr lang="de-DE" sz="1400" b="1" dirty="0">
              <a:solidFill>
                <a:srgbClr val="008000"/>
              </a:solidFill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209356" y="6442869"/>
            <a:ext cx="5209274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en-US" sz="1600" b="1" dirty="0">
                <a:solidFill>
                  <a:schemeClr val="accent2"/>
                </a:solidFill>
              </a:rPr>
              <a:t>XV </a:t>
            </a:r>
            <a:r>
              <a:rPr lang="ru-RU" sz="1600" b="1" dirty="0">
                <a:solidFill>
                  <a:schemeClr val="accent2"/>
                </a:solidFill>
              </a:rPr>
              <a:t>Международный семинар</a:t>
            </a:r>
            <a:r>
              <a:rPr lang="en-US" sz="1600" b="1" dirty="0" smtClean="0">
                <a:solidFill>
                  <a:schemeClr val="accent2"/>
                </a:solidFill>
              </a:rPr>
              <a:t>, </a:t>
            </a:r>
            <a:r>
              <a:rPr lang="ru-RU" sz="1600" b="1" dirty="0" smtClean="0">
                <a:solidFill>
                  <a:schemeClr val="accent2"/>
                </a:solidFill>
              </a:rPr>
              <a:t>г. Алушта</a:t>
            </a:r>
            <a:endParaRPr lang="de-DE" sz="1600" b="1" dirty="0">
              <a:solidFill>
                <a:srgbClr val="0000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2034" y="2970"/>
            <a:ext cx="1798530" cy="7471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5223"/>
            <a:ext cx="3528391" cy="54087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987" y="1336042"/>
            <a:ext cx="2606208" cy="5045708"/>
          </a:xfrm>
          <a:prstGeom prst="rect">
            <a:avLst/>
          </a:prstGeom>
        </p:spPr>
      </p:pic>
      <p:pic>
        <p:nvPicPr>
          <p:cNvPr id="17" name="Picture 6" descr="log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188595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9"/>
          <p:cNvSpPr txBox="1">
            <a:spLocks noChangeArrowheads="1"/>
          </p:cNvSpPr>
          <p:nvPr/>
        </p:nvSpPr>
        <p:spPr>
          <a:xfrm>
            <a:off x="1681134" y="148469"/>
            <a:ext cx="7253402" cy="720555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err="1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Бустерный</a:t>
            </a: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 синхротрон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Источник питания</a:t>
            </a:r>
            <a:r>
              <a:rPr lang="en-US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 BF</a:t>
            </a: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-диполей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3" y="1258469"/>
            <a:ext cx="1901260" cy="51232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786" y="1117642"/>
            <a:ext cx="2232248" cy="5230145"/>
          </a:xfrm>
          <a:prstGeom prst="rect">
            <a:avLst/>
          </a:prstGeom>
        </p:spPr>
      </p:pic>
      <p:sp>
        <p:nvSpPr>
          <p:cNvPr id="19" name="Дата 5"/>
          <p:cNvSpPr>
            <a:spLocks noGrp="1"/>
          </p:cNvSpPr>
          <p:nvPr>
            <p:ph type="dt" sz="half" idx="10"/>
          </p:nvPr>
        </p:nvSpPr>
        <p:spPr>
          <a:xfrm>
            <a:off x="7287268" y="6462712"/>
            <a:ext cx="1647268" cy="365125"/>
          </a:xfrm>
        </p:spPr>
        <p:txBody>
          <a:bodyPr/>
          <a:lstStyle/>
          <a:p>
            <a:pPr>
              <a:defRPr/>
            </a:pPr>
            <a:fld id="{2CBF8BF1-EB28-4B2C-8539-CEA1787B9DC9}" type="datetime4">
              <a:rPr lang="ru-RU" sz="1400" b="1" smtClean="0">
                <a:solidFill>
                  <a:srgbClr val="007E39"/>
                </a:solidFill>
              </a:rPr>
              <a:t>14 сентября 2024 г.</a:t>
            </a:fld>
            <a:endParaRPr lang="ru-RU" sz="1400" b="1" dirty="0">
              <a:solidFill>
                <a:srgbClr val="007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53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44444E-6 L -0.43472 -0.0043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36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490412"/>
            <a:ext cx="5832623" cy="8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6381750"/>
            <a:ext cx="86439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2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79388" y="6524625"/>
            <a:ext cx="230505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8000"/>
                </a:solidFill>
              </a:rPr>
              <a:t>O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V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Belikov@inp.nsk.su</a:t>
            </a:r>
            <a:endParaRPr lang="de-DE" sz="1400" b="1" dirty="0">
              <a:solidFill>
                <a:srgbClr val="008000"/>
              </a:solidFill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209356" y="6442869"/>
            <a:ext cx="5209274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en-US" sz="1600" b="1" dirty="0">
                <a:solidFill>
                  <a:schemeClr val="accent2"/>
                </a:solidFill>
              </a:rPr>
              <a:t>XV </a:t>
            </a:r>
            <a:r>
              <a:rPr lang="ru-RU" sz="1600" b="1" dirty="0">
                <a:solidFill>
                  <a:schemeClr val="accent2"/>
                </a:solidFill>
              </a:rPr>
              <a:t>Международный семинар</a:t>
            </a:r>
            <a:r>
              <a:rPr lang="en-US" sz="1600" b="1" dirty="0" smtClean="0">
                <a:solidFill>
                  <a:schemeClr val="accent2"/>
                </a:solidFill>
              </a:rPr>
              <a:t>, </a:t>
            </a:r>
            <a:r>
              <a:rPr lang="ru-RU" sz="1600" b="1" dirty="0" smtClean="0">
                <a:solidFill>
                  <a:schemeClr val="accent2"/>
                </a:solidFill>
              </a:rPr>
              <a:t>г. Алушта</a:t>
            </a:r>
            <a:endParaRPr lang="de-DE" sz="1600" b="1" dirty="0">
              <a:solidFill>
                <a:srgbClr val="0000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2034" y="2970"/>
            <a:ext cx="1798530" cy="747128"/>
          </a:xfrm>
          <a:prstGeom prst="rect">
            <a:avLst/>
          </a:prstGeom>
        </p:spPr>
      </p:pic>
      <p:pic>
        <p:nvPicPr>
          <p:cNvPr id="14" name="Picture 6" descr="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88595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9"/>
          <p:cNvSpPr txBox="1">
            <a:spLocks noChangeArrowheads="1"/>
          </p:cNvSpPr>
          <p:nvPr/>
        </p:nvSpPr>
        <p:spPr>
          <a:xfrm>
            <a:off x="1681134" y="148469"/>
            <a:ext cx="7253402" cy="720555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err="1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Бустерный</a:t>
            </a: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 синхротрон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Источник питания</a:t>
            </a:r>
            <a:r>
              <a:rPr lang="en-US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 BF</a:t>
            </a: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-диполей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71933"/>
            <a:ext cx="8496944" cy="5309817"/>
          </a:xfrm>
          <a:prstGeom prst="rect">
            <a:avLst/>
          </a:prstGeom>
        </p:spPr>
      </p:pic>
      <p:sp>
        <p:nvSpPr>
          <p:cNvPr id="17" name="Дата 5"/>
          <p:cNvSpPr>
            <a:spLocks noGrp="1"/>
          </p:cNvSpPr>
          <p:nvPr>
            <p:ph type="dt" sz="half" idx="10"/>
          </p:nvPr>
        </p:nvSpPr>
        <p:spPr>
          <a:xfrm>
            <a:off x="7287268" y="6462712"/>
            <a:ext cx="1647268" cy="365125"/>
          </a:xfrm>
        </p:spPr>
        <p:txBody>
          <a:bodyPr/>
          <a:lstStyle/>
          <a:p>
            <a:pPr>
              <a:defRPr/>
            </a:pPr>
            <a:fld id="{2CBF8BF1-EB28-4B2C-8539-CEA1787B9DC9}" type="datetime4">
              <a:rPr lang="ru-RU" sz="1400" b="1" smtClean="0">
                <a:solidFill>
                  <a:srgbClr val="007E39"/>
                </a:solidFill>
              </a:rPr>
              <a:t>14 сентября 2024 г.</a:t>
            </a:fld>
            <a:endParaRPr lang="ru-RU" sz="1400" b="1" dirty="0">
              <a:solidFill>
                <a:srgbClr val="007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51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490412"/>
            <a:ext cx="5832623" cy="8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6381750"/>
            <a:ext cx="86439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2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79388" y="6524625"/>
            <a:ext cx="230505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8000"/>
                </a:solidFill>
              </a:rPr>
              <a:t>O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V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Belikov@inp.nsk.su</a:t>
            </a:r>
            <a:endParaRPr lang="de-DE" sz="1400" b="1" dirty="0">
              <a:solidFill>
                <a:srgbClr val="008000"/>
              </a:solidFill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209356" y="6442869"/>
            <a:ext cx="5209274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en-US" sz="1600" b="1" dirty="0">
                <a:solidFill>
                  <a:schemeClr val="accent2"/>
                </a:solidFill>
              </a:rPr>
              <a:t>XV </a:t>
            </a:r>
            <a:r>
              <a:rPr lang="ru-RU" sz="1600" b="1" dirty="0">
                <a:solidFill>
                  <a:schemeClr val="accent2"/>
                </a:solidFill>
              </a:rPr>
              <a:t>Международный семинар</a:t>
            </a:r>
            <a:r>
              <a:rPr lang="en-US" sz="1600" b="1" dirty="0" smtClean="0">
                <a:solidFill>
                  <a:schemeClr val="accent2"/>
                </a:solidFill>
              </a:rPr>
              <a:t>, </a:t>
            </a:r>
            <a:r>
              <a:rPr lang="ru-RU" sz="1600" b="1" dirty="0" smtClean="0">
                <a:solidFill>
                  <a:schemeClr val="accent2"/>
                </a:solidFill>
              </a:rPr>
              <a:t>г. Алушта</a:t>
            </a:r>
            <a:endParaRPr lang="de-DE" sz="1600" b="1" dirty="0">
              <a:solidFill>
                <a:srgbClr val="0000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2034" y="2970"/>
            <a:ext cx="1798530" cy="747128"/>
          </a:xfrm>
          <a:prstGeom prst="rect">
            <a:avLst/>
          </a:prstGeom>
        </p:spPr>
      </p:pic>
      <p:pic>
        <p:nvPicPr>
          <p:cNvPr id="14" name="Picture 6" descr="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88595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9"/>
          <p:cNvSpPr txBox="1">
            <a:spLocks noChangeArrowheads="1"/>
          </p:cNvSpPr>
          <p:nvPr/>
        </p:nvSpPr>
        <p:spPr>
          <a:xfrm>
            <a:off x="1681134" y="148469"/>
            <a:ext cx="7253402" cy="720555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err="1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Бустерный</a:t>
            </a: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 синхротрон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Источник питания</a:t>
            </a:r>
            <a:r>
              <a:rPr lang="en-US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 BF</a:t>
            </a: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-диполей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44" y="1367420"/>
            <a:ext cx="8636219" cy="4421020"/>
          </a:xfrm>
          <a:prstGeom prst="rect">
            <a:avLst/>
          </a:prstGeom>
        </p:spPr>
      </p:pic>
      <p:sp>
        <p:nvSpPr>
          <p:cNvPr id="17" name="Дата 5"/>
          <p:cNvSpPr>
            <a:spLocks noGrp="1"/>
          </p:cNvSpPr>
          <p:nvPr>
            <p:ph type="dt" sz="half" idx="10"/>
          </p:nvPr>
        </p:nvSpPr>
        <p:spPr>
          <a:xfrm>
            <a:off x="7287268" y="6462712"/>
            <a:ext cx="1647268" cy="365125"/>
          </a:xfrm>
        </p:spPr>
        <p:txBody>
          <a:bodyPr/>
          <a:lstStyle/>
          <a:p>
            <a:pPr>
              <a:defRPr/>
            </a:pPr>
            <a:fld id="{2CBF8BF1-EB28-4B2C-8539-CEA1787B9DC9}" type="datetime4">
              <a:rPr lang="ru-RU" sz="1400" b="1" smtClean="0">
                <a:solidFill>
                  <a:srgbClr val="007E39"/>
                </a:solidFill>
              </a:rPr>
              <a:t>14 сентября 2024 г.</a:t>
            </a:fld>
            <a:endParaRPr lang="ru-RU" sz="1400" b="1" dirty="0">
              <a:solidFill>
                <a:srgbClr val="007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69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490412"/>
            <a:ext cx="5832623" cy="8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6381750"/>
            <a:ext cx="86439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2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79388" y="6524625"/>
            <a:ext cx="230505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8000"/>
                </a:solidFill>
              </a:rPr>
              <a:t>O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V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Belikov@inp.nsk.su</a:t>
            </a:r>
            <a:endParaRPr lang="de-DE" sz="1400" b="1" dirty="0">
              <a:solidFill>
                <a:srgbClr val="008000"/>
              </a:solidFill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209356" y="6442869"/>
            <a:ext cx="5209274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en-US" sz="1600" b="1" dirty="0">
                <a:solidFill>
                  <a:schemeClr val="accent2"/>
                </a:solidFill>
              </a:rPr>
              <a:t>XV </a:t>
            </a:r>
            <a:r>
              <a:rPr lang="ru-RU" sz="1600" b="1" dirty="0">
                <a:solidFill>
                  <a:schemeClr val="accent2"/>
                </a:solidFill>
              </a:rPr>
              <a:t>Международный семинар</a:t>
            </a:r>
            <a:r>
              <a:rPr lang="en-US" sz="1600" b="1" dirty="0" smtClean="0">
                <a:solidFill>
                  <a:schemeClr val="accent2"/>
                </a:solidFill>
              </a:rPr>
              <a:t>, </a:t>
            </a:r>
            <a:r>
              <a:rPr lang="ru-RU" sz="1600" b="1" dirty="0" smtClean="0">
                <a:solidFill>
                  <a:schemeClr val="accent2"/>
                </a:solidFill>
              </a:rPr>
              <a:t>г. Алушта</a:t>
            </a:r>
            <a:endParaRPr lang="de-DE" sz="1600" b="1" dirty="0">
              <a:solidFill>
                <a:srgbClr val="0000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2034" y="2970"/>
            <a:ext cx="1798530" cy="747128"/>
          </a:xfrm>
          <a:prstGeom prst="rect">
            <a:avLst/>
          </a:prstGeom>
        </p:spPr>
      </p:pic>
      <p:pic>
        <p:nvPicPr>
          <p:cNvPr id="14" name="Picture 6" descr="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88595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9"/>
          <p:cNvSpPr txBox="1">
            <a:spLocks noChangeArrowheads="1"/>
          </p:cNvSpPr>
          <p:nvPr/>
        </p:nvSpPr>
        <p:spPr>
          <a:xfrm>
            <a:off x="1681134" y="148469"/>
            <a:ext cx="7253402" cy="720555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err="1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Бустерный</a:t>
            </a: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 синхротрон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Источники питания</a:t>
            </a:r>
            <a:r>
              <a:rPr lang="en-US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 BD-</a:t>
            </a: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диполей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200" dirty="0">
                <a:solidFill>
                  <a:srgbClr val="C00000"/>
                </a:solidFill>
                <a:latin typeface="+mn-lt"/>
                <a:cs typeface="Arial" pitchFamily="34" charset="0"/>
              </a:rPr>
              <a:t>± 750 A × 700 V </a:t>
            </a:r>
            <a:endParaRPr lang="en-US" sz="2200" dirty="0" smtClean="0">
              <a:solidFill>
                <a:srgbClr val="C0000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6"/>
          <a:stretch>
            <a:fillRect/>
          </a:stretch>
        </p:blipFill>
        <p:spPr>
          <a:xfrm>
            <a:off x="266399" y="1461831"/>
            <a:ext cx="8611202" cy="4724423"/>
          </a:xfrm>
          <a:prstGeom prst="rect">
            <a:avLst/>
          </a:prstGeom>
        </p:spPr>
      </p:pic>
      <p:sp>
        <p:nvSpPr>
          <p:cNvPr id="17" name="Дата 5"/>
          <p:cNvSpPr>
            <a:spLocks noGrp="1"/>
          </p:cNvSpPr>
          <p:nvPr>
            <p:ph type="dt" sz="half" idx="10"/>
          </p:nvPr>
        </p:nvSpPr>
        <p:spPr>
          <a:xfrm>
            <a:off x="7287268" y="6462712"/>
            <a:ext cx="1647268" cy="365125"/>
          </a:xfrm>
        </p:spPr>
        <p:txBody>
          <a:bodyPr/>
          <a:lstStyle/>
          <a:p>
            <a:pPr>
              <a:defRPr/>
            </a:pPr>
            <a:fld id="{2CBF8BF1-EB28-4B2C-8539-CEA1787B9DC9}" type="datetime4">
              <a:rPr lang="ru-RU" sz="1400" b="1" smtClean="0">
                <a:solidFill>
                  <a:srgbClr val="007E39"/>
                </a:solidFill>
              </a:rPr>
              <a:t>14 сентября 2024 г.</a:t>
            </a:fld>
            <a:endParaRPr lang="ru-RU" sz="1400" b="1" dirty="0">
              <a:solidFill>
                <a:srgbClr val="007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14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490412"/>
            <a:ext cx="5832623" cy="8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6381750"/>
            <a:ext cx="86439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2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79388" y="6524625"/>
            <a:ext cx="230505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8000"/>
                </a:solidFill>
              </a:rPr>
              <a:t>O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V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Belikov@inp.nsk.su</a:t>
            </a:r>
            <a:endParaRPr lang="de-DE" sz="1400" b="1" dirty="0">
              <a:solidFill>
                <a:srgbClr val="008000"/>
              </a:solidFill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209356" y="6442869"/>
            <a:ext cx="5209274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en-US" sz="1600" b="1" dirty="0">
                <a:solidFill>
                  <a:schemeClr val="accent2"/>
                </a:solidFill>
              </a:rPr>
              <a:t>XV </a:t>
            </a:r>
            <a:r>
              <a:rPr lang="ru-RU" sz="1600" b="1" dirty="0">
                <a:solidFill>
                  <a:schemeClr val="accent2"/>
                </a:solidFill>
              </a:rPr>
              <a:t>Международный семинар</a:t>
            </a:r>
            <a:r>
              <a:rPr lang="en-US" sz="1600" b="1" dirty="0" smtClean="0">
                <a:solidFill>
                  <a:schemeClr val="accent2"/>
                </a:solidFill>
              </a:rPr>
              <a:t>, </a:t>
            </a:r>
            <a:r>
              <a:rPr lang="ru-RU" sz="1600" b="1" dirty="0" smtClean="0">
                <a:solidFill>
                  <a:schemeClr val="accent2"/>
                </a:solidFill>
              </a:rPr>
              <a:t>г. Алушта</a:t>
            </a:r>
            <a:endParaRPr lang="de-DE" sz="1600" b="1" dirty="0">
              <a:solidFill>
                <a:srgbClr val="0000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2034" y="2970"/>
            <a:ext cx="1798530" cy="7471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41237" y="906539"/>
            <a:ext cx="7345511" cy="5509133"/>
          </a:xfrm>
          <a:prstGeom prst="rect">
            <a:avLst/>
          </a:prstGeom>
        </p:spPr>
      </p:pic>
      <p:pic>
        <p:nvPicPr>
          <p:cNvPr id="17" name="Picture 6" descr="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88595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9"/>
          <p:cNvSpPr txBox="1">
            <a:spLocks noChangeArrowheads="1"/>
          </p:cNvSpPr>
          <p:nvPr/>
        </p:nvSpPr>
        <p:spPr>
          <a:xfrm>
            <a:off x="1681134" y="148469"/>
            <a:ext cx="7253402" cy="720555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err="1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Бустерный</a:t>
            </a: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 синхротрон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Источники питания</a:t>
            </a:r>
            <a:r>
              <a:rPr lang="en-US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 BD-</a:t>
            </a: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диполей</a:t>
            </a:r>
          </a:p>
        </p:txBody>
      </p:sp>
      <p:sp>
        <p:nvSpPr>
          <p:cNvPr id="14" name="Дата 5"/>
          <p:cNvSpPr>
            <a:spLocks noGrp="1"/>
          </p:cNvSpPr>
          <p:nvPr>
            <p:ph type="dt" sz="half" idx="10"/>
          </p:nvPr>
        </p:nvSpPr>
        <p:spPr>
          <a:xfrm>
            <a:off x="7287268" y="6462712"/>
            <a:ext cx="1647268" cy="365125"/>
          </a:xfrm>
        </p:spPr>
        <p:txBody>
          <a:bodyPr/>
          <a:lstStyle/>
          <a:p>
            <a:pPr>
              <a:defRPr/>
            </a:pPr>
            <a:fld id="{2CBF8BF1-EB28-4B2C-8539-CEA1787B9DC9}" type="datetime4">
              <a:rPr lang="ru-RU" sz="1400" b="1" smtClean="0">
                <a:solidFill>
                  <a:srgbClr val="007E39"/>
                </a:solidFill>
              </a:rPr>
              <a:t>14 сентября 2024 г.</a:t>
            </a:fld>
            <a:endParaRPr lang="ru-RU" sz="1400" b="1" dirty="0">
              <a:solidFill>
                <a:srgbClr val="007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44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490412"/>
            <a:ext cx="5832623" cy="8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6381750"/>
            <a:ext cx="86439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2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79388" y="6524625"/>
            <a:ext cx="230505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8000"/>
                </a:solidFill>
              </a:rPr>
              <a:t>O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V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Belikov@inp.nsk.su</a:t>
            </a:r>
            <a:endParaRPr lang="de-DE" sz="1400" b="1" dirty="0">
              <a:solidFill>
                <a:srgbClr val="008000"/>
              </a:solidFill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209356" y="6442869"/>
            <a:ext cx="5209274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en-US" sz="1600" b="1" dirty="0">
                <a:solidFill>
                  <a:schemeClr val="accent2"/>
                </a:solidFill>
              </a:rPr>
              <a:t>XV </a:t>
            </a:r>
            <a:r>
              <a:rPr lang="ru-RU" sz="1600" b="1" dirty="0">
                <a:solidFill>
                  <a:schemeClr val="accent2"/>
                </a:solidFill>
              </a:rPr>
              <a:t>Международный семинар</a:t>
            </a:r>
            <a:r>
              <a:rPr lang="en-US" sz="1600" b="1" dirty="0" smtClean="0">
                <a:solidFill>
                  <a:schemeClr val="accent2"/>
                </a:solidFill>
              </a:rPr>
              <a:t>, </a:t>
            </a:r>
            <a:r>
              <a:rPr lang="ru-RU" sz="1600" b="1" dirty="0" smtClean="0">
                <a:solidFill>
                  <a:schemeClr val="accent2"/>
                </a:solidFill>
              </a:rPr>
              <a:t>г. Алушта</a:t>
            </a:r>
            <a:endParaRPr lang="de-DE" sz="1600" b="1" dirty="0">
              <a:solidFill>
                <a:srgbClr val="0000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2034" y="2970"/>
            <a:ext cx="1798530" cy="7471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79539" y="856041"/>
            <a:ext cx="7384922" cy="5538692"/>
          </a:xfrm>
          <a:prstGeom prst="rect">
            <a:avLst/>
          </a:prstGeom>
        </p:spPr>
      </p:pic>
      <p:pic>
        <p:nvPicPr>
          <p:cNvPr id="14" name="Picture 6" descr="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88595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9"/>
          <p:cNvSpPr txBox="1">
            <a:spLocks noChangeArrowheads="1"/>
          </p:cNvSpPr>
          <p:nvPr/>
        </p:nvSpPr>
        <p:spPr>
          <a:xfrm>
            <a:off x="1681134" y="148469"/>
            <a:ext cx="7253402" cy="720555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err="1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Бустерный</a:t>
            </a: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 синхротрон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Источники питания</a:t>
            </a:r>
            <a:r>
              <a:rPr lang="en-US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 BD-</a:t>
            </a: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диполей</a:t>
            </a:r>
          </a:p>
        </p:txBody>
      </p:sp>
      <p:sp>
        <p:nvSpPr>
          <p:cNvPr id="17" name="Дата 5"/>
          <p:cNvSpPr>
            <a:spLocks noGrp="1"/>
          </p:cNvSpPr>
          <p:nvPr>
            <p:ph type="dt" sz="half" idx="10"/>
          </p:nvPr>
        </p:nvSpPr>
        <p:spPr>
          <a:xfrm>
            <a:off x="7287268" y="6462712"/>
            <a:ext cx="1647268" cy="365125"/>
          </a:xfrm>
        </p:spPr>
        <p:txBody>
          <a:bodyPr/>
          <a:lstStyle/>
          <a:p>
            <a:pPr>
              <a:defRPr/>
            </a:pPr>
            <a:fld id="{2CBF8BF1-EB28-4B2C-8539-CEA1787B9DC9}" type="datetime4">
              <a:rPr lang="ru-RU" sz="1400" b="1" smtClean="0">
                <a:solidFill>
                  <a:srgbClr val="007E39"/>
                </a:solidFill>
              </a:rPr>
              <a:t>14 сентября 2024 г.</a:t>
            </a:fld>
            <a:endParaRPr lang="ru-RU" sz="1400" b="1" dirty="0">
              <a:solidFill>
                <a:srgbClr val="007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66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490412"/>
            <a:ext cx="5832623" cy="8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6381750"/>
            <a:ext cx="86439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6" descr="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88595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2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79388" y="6524625"/>
            <a:ext cx="230505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8000"/>
                </a:solidFill>
              </a:rPr>
              <a:t>O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V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Belikov@inp.nsk.su</a:t>
            </a:r>
            <a:endParaRPr lang="de-DE" sz="1400" b="1" dirty="0">
              <a:solidFill>
                <a:srgbClr val="008000"/>
              </a:solidFill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209356" y="6442869"/>
            <a:ext cx="5209274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en-US" sz="1600" b="1" dirty="0">
                <a:solidFill>
                  <a:schemeClr val="accent2"/>
                </a:solidFill>
              </a:rPr>
              <a:t>XV </a:t>
            </a:r>
            <a:r>
              <a:rPr lang="ru-RU" sz="1600" b="1" dirty="0">
                <a:solidFill>
                  <a:schemeClr val="accent2"/>
                </a:solidFill>
              </a:rPr>
              <a:t>Международный семинар</a:t>
            </a:r>
            <a:r>
              <a:rPr lang="en-US" sz="1600" b="1" dirty="0" smtClean="0">
                <a:solidFill>
                  <a:schemeClr val="accent2"/>
                </a:solidFill>
              </a:rPr>
              <a:t>, </a:t>
            </a:r>
            <a:r>
              <a:rPr lang="ru-RU" sz="1600" b="1" dirty="0" smtClean="0">
                <a:solidFill>
                  <a:schemeClr val="accent2"/>
                </a:solidFill>
              </a:rPr>
              <a:t>г. Алушта</a:t>
            </a:r>
            <a:endParaRPr lang="de-DE" sz="1600" b="1" dirty="0">
              <a:solidFill>
                <a:srgbClr val="0000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2034" y="2970"/>
            <a:ext cx="1798530" cy="747128"/>
          </a:xfrm>
          <a:prstGeom prst="rect">
            <a:avLst/>
          </a:prstGeom>
        </p:spPr>
      </p:pic>
      <p:sp>
        <p:nvSpPr>
          <p:cNvPr id="13" name="Rectangle 9"/>
          <p:cNvSpPr txBox="1">
            <a:spLocks noChangeArrowheads="1"/>
          </p:cNvSpPr>
          <p:nvPr/>
        </p:nvSpPr>
        <p:spPr>
          <a:xfrm>
            <a:off x="1681134" y="148469"/>
            <a:ext cx="7253402" cy="720555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Линейный ускоритель 200 МэВ</a:t>
            </a:r>
            <a:endParaRPr lang="en-US" sz="2200" dirty="0" smtClean="0">
              <a:solidFill>
                <a:srgbClr val="C00000"/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Источник питания </a:t>
            </a:r>
            <a:r>
              <a:rPr lang="en-US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MPS-3-24 </a:t>
            </a: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и </a:t>
            </a:r>
            <a:r>
              <a:rPr lang="en-US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MPS-6-24</a:t>
            </a:r>
            <a:endParaRPr lang="en-US" sz="2200" dirty="0" smtClean="0">
              <a:solidFill>
                <a:srgbClr val="C0000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825" y="1844824"/>
            <a:ext cx="4569234" cy="316835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523" y="1779982"/>
            <a:ext cx="3492240" cy="3064406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5292079" y="1702538"/>
            <a:ext cx="3602683" cy="3310638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79388" y="1705297"/>
            <a:ext cx="4751115" cy="3307879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Дата 5"/>
          <p:cNvSpPr>
            <a:spLocks noGrp="1"/>
          </p:cNvSpPr>
          <p:nvPr>
            <p:ph type="dt" sz="half" idx="10"/>
          </p:nvPr>
        </p:nvSpPr>
        <p:spPr>
          <a:xfrm>
            <a:off x="7287268" y="6462712"/>
            <a:ext cx="1647268" cy="365125"/>
          </a:xfrm>
        </p:spPr>
        <p:txBody>
          <a:bodyPr/>
          <a:lstStyle/>
          <a:p>
            <a:pPr>
              <a:defRPr/>
            </a:pPr>
            <a:fld id="{2CBF8BF1-EB28-4B2C-8539-CEA1787B9DC9}" type="datetime4">
              <a:rPr lang="ru-RU" sz="1400" b="1" smtClean="0">
                <a:solidFill>
                  <a:srgbClr val="007E39"/>
                </a:solidFill>
              </a:rPr>
              <a:t>14 сентября 2024 г.</a:t>
            </a:fld>
            <a:endParaRPr lang="ru-RU" sz="1400" b="1" dirty="0">
              <a:solidFill>
                <a:srgbClr val="007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12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490412"/>
            <a:ext cx="5832623" cy="8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6381750"/>
            <a:ext cx="86439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2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79388" y="6524625"/>
            <a:ext cx="230505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8000"/>
                </a:solidFill>
              </a:rPr>
              <a:t>O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V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Belikov@inp.nsk.su</a:t>
            </a:r>
            <a:endParaRPr lang="de-DE" sz="1400" b="1" dirty="0">
              <a:solidFill>
                <a:srgbClr val="008000"/>
              </a:solidFill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209356" y="6442869"/>
            <a:ext cx="5209274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en-US" sz="1600" b="1" dirty="0">
                <a:solidFill>
                  <a:schemeClr val="accent2"/>
                </a:solidFill>
              </a:rPr>
              <a:t>XV </a:t>
            </a:r>
            <a:r>
              <a:rPr lang="ru-RU" sz="1600" b="1" dirty="0">
                <a:solidFill>
                  <a:schemeClr val="accent2"/>
                </a:solidFill>
              </a:rPr>
              <a:t>Международный семинар</a:t>
            </a:r>
            <a:r>
              <a:rPr lang="en-US" sz="1600" b="1" dirty="0" smtClean="0">
                <a:solidFill>
                  <a:schemeClr val="accent2"/>
                </a:solidFill>
              </a:rPr>
              <a:t>, </a:t>
            </a:r>
            <a:r>
              <a:rPr lang="ru-RU" sz="1600" b="1" dirty="0" smtClean="0">
                <a:solidFill>
                  <a:schemeClr val="accent2"/>
                </a:solidFill>
              </a:rPr>
              <a:t>г. Алушта</a:t>
            </a:r>
            <a:endParaRPr lang="de-DE" sz="1600" b="1" dirty="0">
              <a:solidFill>
                <a:srgbClr val="0000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2034" y="2970"/>
            <a:ext cx="1798530" cy="747128"/>
          </a:xfrm>
          <a:prstGeom prst="rect">
            <a:avLst/>
          </a:prstGeom>
        </p:spPr>
      </p:pic>
      <p:pic>
        <p:nvPicPr>
          <p:cNvPr id="17" name="Picture 6" descr="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88595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9"/>
          <p:cNvSpPr txBox="1">
            <a:spLocks noChangeArrowheads="1"/>
          </p:cNvSpPr>
          <p:nvPr/>
        </p:nvSpPr>
        <p:spPr>
          <a:xfrm>
            <a:off x="1681134" y="148469"/>
            <a:ext cx="7253402" cy="720555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err="1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Бустерный</a:t>
            </a: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 синхротрон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Источники питания</a:t>
            </a:r>
            <a:r>
              <a:rPr lang="en-US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 BD-</a:t>
            </a: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диполей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148607"/>
            <a:ext cx="1758200" cy="52251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554" y="1151056"/>
            <a:ext cx="2544878" cy="52049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14221"/>
            <a:ext cx="2015622" cy="5241744"/>
          </a:xfrm>
          <a:prstGeom prst="rect">
            <a:avLst/>
          </a:prstGeom>
        </p:spPr>
      </p:pic>
      <p:sp>
        <p:nvSpPr>
          <p:cNvPr id="19" name="Дата 5"/>
          <p:cNvSpPr>
            <a:spLocks noGrp="1"/>
          </p:cNvSpPr>
          <p:nvPr>
            <p:ph type="dt" sz="half" idx="10"/>
          </p:nvPr>
        </p:nvSpPr>
        <p:spPr>
          <a:xfrm>
            <a:off x="7287268" y="6462712"/>
            <a:ext cx="1647268" cy="365125"/>
          </a:xfrm>
        </p:spPr>
        <p:txBody>
          <a:bodyPr/>
          <a:lstStyle/>
          <a:p>
            <a:pPr>
              <a:defRPr/>
            </a:pPr>
            <a:fld id="{2CBF8BF1-EB28-4B2C-8539-CEA1787B9DC9}" type="datetime4">
              <a:rPr lang="ru-RU" sz="1400" b="1" smtClean="0">
                <a:solidFill>
                  <a:srgbClr val="007E39"/>
                </a:solidFill>
              </a:rPr>
              <a:t>14 сентября 2024 г.</a:t>
            </a:fld>
            <a:endParaRPr lang="ru-RU" sz="1400" b="1" dirty="0">
              <a:solidFill>
                <a:srgbClr val="007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19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490412"/>
            <a:ext cx="5832623" cy="8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6381750"/>
            <a:ext cx="86439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2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79388" y="6524625"/>
            <a:ext cx="230505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8000"/>
                </a:solidFill>
              </a:rPr>
              <a:t>O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V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Belikov@inp.nsk.su</a:t>
            </a:r>
            <a:endParaRPr lang="de-DE" sz="1400" b="1" dirty="0">
              <a:solidFill>
                <a:srgbClr val="008000"/>
              </a:solidFill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209356" y="6442869"/>
            <a:ext cx="5209274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en-US" sz="1600" b="1" dirty="0">
                <a:solidFill>
                  <a:schemeClr val="accent2"/>
                </a:solidFill>
              </a:rPr>
              <a:t>XV </a:t>
            </a:r>
            <a:r>
              <a:rPr lang="ru-RU" sz="1600" b="1" dirty="0">
                <a:solidFill>
                  <a:schemeClr val="accent2"/>
                </a:solidFill>
              </a:rPr>
              <a:t>Международный семинар</a:t>
            </a:r>
            <a:r>
              <a:rPr lang="en-US" sz="1600" b="1" dirty="0" smtClean="0">
                <a:solidFill>
                  <a:schemeClr val="accent2"/>
                </a:solidFill>
              </a:rPr>
              <a:t>, </a:t>
            </a:r>
            <a:r>
              <a:rPr lang="ru-RU" sz="1600" b="1" dirty="0" smtClean="0">
                <a:solidFill>
                  <a:schemeClr val="accent2"/>
                </a:solidFill>
              </a:rPr>
              <a:t>г. Алушта</a:t>
            </a:r>
            <a:endParaRPr lang="de-DE" sz="1600" b="1" dirty="0">
              <a:solidFill>
                <a:srgbClr val="0000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2034" y="2970"/>
            <a:ext cx="1798530" cy="7471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35596" y="940462"/>
            <a:ext cx="7272808" cy="5454606"/>
          </a:xfrm>
          <a:prstGeom prst="rect">
            <a:avLst/>
          </a:prstGeom>
        </p:spPr>
      </p:pic>
      <p:pic>
        <p:nvPicPr>
          <p:cNvPr id="19" name="Picture 6" descr="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88595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9"/>
          <p:cNvSpPr txBox="1">
            <a:spLocks noChangeArrowheads="1"/>
          </p:cNvSpPr>
          <p:nvPr/>
        </p:nvSpPr>
        <p:spPr>
          <a:xfrm>
            <a:off x="1681134" y="148469"/>
            <a:ext cx="7253402" cy="720555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Инжекционный комплекс</a:t>
            </a:r>
            <a:endParaRPr lang="en-US" sz="2200" dirty="0">
              <a:solidFill>
                <a:srgbClr val="C00000"/>
              </a:solidFill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Шкафы</a:t>
            </a:r>
          </a:p>
        </p:txBody>
      </p:sp>
      <p:sp>
        <p:nvSpPr>
          <p:cNvPr id="14" name="Дата 5"/>
          <p:cNvSpPr>
            <a:spLocks noGrp="1"/>
          </p:cNvSpPr>
          <p:nvPr>
            <p:ph type="dt" sz="half" idx="10"/>
          </p:nvPr>
        </p:nvSpPr>
        <p:spPr>
          <a:xfrm>
            <a:off x="7287268" y="6462712"/>
            <a:ext cx="1647268" cy="365125"/>
          </a:xfrm>
        </p:spPr>
        <p:txBody>
          <a:bodyPr/>
          <a:lstStyle/>
          <a:p>
            <a:pPr>
              <a:defRPr/>
            </a:pPr>
            <a:fld id="{2CBF8BF1-EB28-4B2C-8539-CEA1787B9DC9}" type="datetime4">
              <a:rPr lang="ru-RU" sz="1400" b="1" smtClean="0">
                <a:solidFill>
                  <a:srgbClr val="007E39"/>
                </a:solidFill>
              </a:rPr>
              <a:t>14 сентября 2024 г.</a:t>
            </a:fld>
            <a:endParaRPr lang="ru-RU" sz="1400" b="1" dirty="0">
              <a:solidFill>
                <a:srgbClr val="007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96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490412"/>
            <a:ext cx="5832623" cy="8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6381750"/>
            <a:ext cx="86439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2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79388" y="6524625"/>
            <a:ext cx="230505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8000"/>
                </a:solidFill>
              </a:rPr>
              <a:t>O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V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Belikov@inp.nsk.su</a:t>
            </a:r>
            <a:endParaRPr lang="de-DE" sz="1400" b="1" dirty="0">
              <a:solidFill>
                <a:srgbClr val="008000"/>
              </a:solidFill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209356" y="6442869"/>
            <a:ext cx="5209274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en-US" sz="1600" b="1" dirty="0">
                <a:solidFill>
                  <a:schemeClr val="accent2"/>
                </a:solidFill>
              </a:rPr>
              <a:t>XV </a:t>
            </a:r>
            <a:r>
              <a:rPr lang="ru-RU" sz="1600" b="1" dirty="0">
                <a:solidFill>
                  <a:schemeClr val="accent2"/>
                </a:solidFill>
              </a:rPr>
              <a:t>Международный семинар</a:t>
            </a:r>
            <a:r>
              <a:rPr lang="en-US" sz="1600" b="1" dirty="0" smtClean="0">
                <a:solidFill>
                  <a:schemeClr val="accent2"/>
                </a:solidFill>
              </a:rPr>
              <a:t>, </a:t>
            </a:r>
            <a:r>
              <a:rPr lang="ru-RU" sz="1600" b="1" dirty="0" smtClean="0">
                <a:solidFill>
                  <a:schemeClr val="accent2"/>
                </a:solidFill>
              </a:rPr>
              <a:t>г. Алушта</a:t>
            </a:r>
            <a:endParaRPr lang="de-DE" sz="1600" b="1" dirty="0">
              <a:solidFill>
                <a:srgbClr val="0000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2034" y="2970"/>
            <a:ext cx="1798530" cy="747128"/>
          </a:xfrm>
          <a:prstGeom prst="rect">
            <a:avLst/>
          </a:prstGeom>
        </p:spPr>
      </p:pic>
      <p:pic>
        <p:nvPicPr>
          <p:cNvPr id="19" name="Picture 6" descr="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88595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9"/>
          <p:cNvSpPr txBox="1">
            <a:spLocks noChangeArrowheads="1"/>
          </p:cNvSpPr>
          <p:nvPr/>
        </p:nvSpPr>
        <p:spPr>
          <a:xfrm>
            <a:off x="1681134" y="148469"/>
            <a:ext cx="7253402" cy="720555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Инжекционный комплекс</a:t>
            </a:r>
            <a:endParaRPr lang="en-US" sz="2200" dirty="0">
              <a:solidFill>
                <a:srgbClr val="C00000"/>
              </a:solidFill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Шкафы</a:t>
            </a:r>
            <a:r>
              <a:rPr lang="en-US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Линейного ускорителя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34" y="894765"/>
            <a:ext cx="3710443" cy="54721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950620"/>
            <a:ext cx="3627491" cy="5456530"/>
          </a:xfrm>
          <a:prstGeom prst="rect">
            <a:avLst/>
          </a:prstGeom>
        </p:spPr>
      </p:pic>
      <p:sp>
        <p:nvSpPr>
          <p:cNvPr id="15" name="Дата 5"/>
          <p:cNvSpPr>
            <a:spLocks noGrp="1"/>
          </p:cNvSpPr>
          <p:nvPr>
            <p:ph type="dt" sz="half" idx="10"/>
          </p:nvPr>
        </p:nvSpPr>
        <p:spPr>
          <a:xfrm>
            <a:off x="7287268" y="6462712"/>
            <a:ext cx="1647268" cy="365125"/>
          </a:xfrm>
        </p:spPr>
        <p:txBody>
          <a:bodyPr/>
          <a:lstStyle/>
          <a:p>
            <a:pPr>
              <a:defRPr/>
            </a:pPr>
            <a:fld id="{2CBF8BF1-EB28-4B2C-8539-CEA1787B9DC9}" type="datetime4">
              <a:rPr lang="ru-RU" sz="1400" b="1" smtClean="0">
                <a:solidFill>
                  <a:srgbClr val="007E39"/>
                </a:solidFill>
              </a:rPr>
              <a:t>14 сентября 2024 г.</a:t>
            </a:fld>
            <a:endParaRPr lang="ru-RU" sz="1400" b="1" dirty="0">
              <a:solidFill>
                <a:srgbClr val="007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98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490412"/>
            <a:ext cx="5832623" cy="8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6381750"/>
            <a:ext cx="86439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2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79388" y="6524625"/>
            <a:ext cx="230505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8000"/>
                </a:solidFill>
              </a:rPr>
              <a:t>O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V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Belikov@inp.nsk.su</a:t>
            </a:r>
            <a:endParaRPr lang="de-DE" sz="1400" b="1" dirty="0">
              <a:solidFill>
                <a:srgbClr val="008000"/>
              </a:solidFill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209356" y="6442869"/>
            <a:ext cx="5209274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en-US" sz="1600" b="1" dirty="0">
                <a:solidFill>
                  <a:schemeClr val="accent2"/>
                </a:solidFill>
              </a:rPr>
              <a:t>XV </a:t>
            </a:r>
            <a:r>
              <a:rPr lang="ru-RU" sz="1600" b="1" dirty="0">
                <a:solidFill>
                  <a:schemeClr val="accent2"/>
                </a:solidFill>
              </a:rPr>
              <a:t>Международный семинар</a:t>
            </a:r>
            <a:r>
              <a:rPr lang="en-US" sz="1600" b="1" dirty="0" smtClean="0">
                <a:solidFill>
                  <a:schemeClr val="accent2"/>
                </a:solidFill>
              </a:rPr>
              <a:t>, </a:t>
            </a:r>
            <a:r>
              <a:rPr lang="ru-RU" sz="1600" b="1" dirty="0" smtClean="0">
                <a:solidFill>
                  <a:schemeClr val="accent2"/>
                </a:solidFill>
              </a:rPr>
              <a:t>г. Алушта</a:t>
            </a:r>
            <a:endParaRPr lang="de-DE" sz="1600" b="1" dirty="0">
              <a:solidFill>
                <a:srgbClr val="0000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2034" y="2970"/>
            <a:ext cx="1798530" cy="7471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32" y="857595"/>
            <a:ext cx="3598247" cy="55304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833839"/>
            <a:ext cx="3530453" cy="5542751"/>
          </a:xfrm>
          <a:prstGeom prst="rect">
            <a:avLst/>
          </a:prstGeom>
        </p:spPr>
      </p:pic>
      <p:pic>
        <p:nvPicPr>
          <p:cNvPr id="17" name="Picture 6" descr="log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188595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9"/>
          <p:cNvSpPr txBox="1">
            <a:spLocks noChangeArrowheads="1"/>
          </p:cNvSpPr>
          <p:nvPr/>
        </p:nvSpPr>
        <p:spPr>
          <a:xfrm>
            <a:off x="1681134" y="148469"/>
            <a:ext cx="7253402" cy="720555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Инжекционный комплекс</a:t>
            </a:r>
            <a:endParaRPr lang="en-US" sz="2200" dirty="0">
              <a:solidFill>
                <a:srgbClr val="C00000"/>
              </a:solidFill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Шкафы</a:t>
            </a:r>
            <a:r>
              <a:rPr lang="en-US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ru-RU" sz="2200" dirty="0" err="1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Бустерного</a:t>
            </a: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 синхротрона</a:t>
            </a:r>
          </a:p>
        </p:txBody>
      </p:sp>
      <p:sp>
        <p:nvSpPr>
          <p:cNvPr id="15" name="Дата 5"/>
          <p:cNvSpPr>
            <a:spLocks noGrp="1"/>
          </p:cNvSpPr>
          <p:nvPr>
            <p:ph type="dt" sz="half" idx="10"/>
          </p:nvPr>
        </p:nvSpPr>
        <p:spPr>
          <a:xfrm>
            <a:off x="7287268" y="6462712"/>
            <a:ext cx="1647268" cy="365125"/>
          </a:xfrm>
        </p:spPr>
        <p:txBody>
          <a:bodyPr/>
          <a:lstStyle/>
          <a:p>
            <a:pPr>
              <a:defRPr/>
            </a:pPr>
            <a:fld id="{2CBF8BF1-EB28-4B2C-8539-CEA1787B9DC9}" type="datetime4">
              <a:rPr lang="ru-RU" sz="1400" b="1" smtClean="0">
                <a:solidFill>
                  <a:srgbClr val="007E39"/>
                </a:solidFill>
              </a:rPr>
              <a:t>14 сентября 2024 г.</a:t>
            </a:fld>
            <a:endParaRPr lang="ru-RU" sz="1400" b="1" dirty="0">
              <a:solidFill>
                <a:srgbClr val="007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69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490412"/>
            <a:ext cx="5832623" cy="8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6381750"/>
            <a:ext cx="86439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2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79388" y="6524625"/>
            <a:ext cx="230505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8000"/>
                </a:solidFill>
              </a:rPr>
              <a:t>O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V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Belikov@inp.nsk.su</a:t>
            </a:r>
            <a:endParaRPr lang="de-DE" sz="1400" b="1" dirty="0">
              <a:solidFill>
                <a:srgbClr val="008000"/>
              </a:solidFill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209356" y="6442869"/>
            <a:ext cx="5209274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en-US" sz="1600" b="1" dirty="0">
                <a:solidFill>
                  <a:schemeClr val="accent2"/>
                </a:solidFill>
              </a:rPr>
              <a:t>XV </a:t>
            </a:r>
            <a:r>
              <a:rPr lang="ru-RU" sz="1600" b="1" dirty="0">
                <a:solidFill>
                  <a:schemeClr val="accent2"/>
                </a:solidFill>
              </a:rPr>
              <a:t>Международный семинар</a:t>
            </a:r>
            <a:r>
              <a:rPr lang="en-US" sz="1600" b="1" dirty="0" smtClean="0">
                <a:solidFill>
                  <a:schemeClr val="accent2"/>
                </a:solidFill>
              </a:rPr>
              <a:t>, </a:t>
            </a:r>
            <a:r>
              <a:rPr lang="ru-RU" sz="1600" b="1" dirty="0" smtClean="0">
                <a:solidFill>
                  <a:schemeClr val="accent2"/>
                </a:solidFill>
              </a:rPr>
              <a:t>г. Алушта</a:t>
            </a:r>
            <a:endParaRPr lang="de-DE" sz="1600" b="1" dirty="0">
              <a:solidFill>
                <a:srgbClr val="0000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2034" y="2970"/>
            <a:ext cx="1798530" cy="747128"/>
          </a:xfrm>
          <a:prstGeom prst="rect">
            <a:avLst/>
          </a:prstGeom>
        </p:spPr>
      </p:pic>
      <p:pic>
        <p:nvPicPr>
          <p:cNvPr id="14" name="Picture 6" descr="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88595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9"/>
          <p:cNvSpPr txBox="1">
            <a:spLocks noChangeArrowheads="1"/>
          </p:cNvSpPr>
          <p:nvPr/>
        </p:nvSpPr>
        <p:spPr>
          <a:xfrm>
            <a:off x="1681134" y="148469"/>
            <a:ext cx="7253402" cy="720555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Инжекционный комплекс</a:t>
            </a:r>
            <a:endParaRPr lang="en-US" sz="2200" dirty="0">
              <a:solidFill>
                <a:srgbClr val="C00000"/>
              </a:solidFill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Шкафы Канала транспортировки</a:t>
            </a:r>
            <a:endParaRPr lang="en-US" sz="2200" dirty="0">
              <a:solidFill>
                <a:srgbClr val="C00000"/>
              </a:solidFill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39779"/>
            <a:ext cx="2669800" cy="49419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812" y="1422699"/>
            <a:ext cx="2450681" cy="49384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227" y="1412776"/>
            <a:ext cx="3505245" cy="4968974"/>
          </a:xfrm>
          <a:prstGeom prst="rect">
            <a:avLst/>
          </a:prstGeom>
        </p:spPr>
      </p:pic>
      <p:sp>
        <p:nvSpPr>
          <p:cNvPr id="17" name="Дата 5"/>
          <p:cNvSpPr>
            <a:spLocks noGrp="1"/>
          </p:cNvSpPr>
          <p:nvPr>
            <p:ph type="dt" sz="half" idx="10"/>
          </p:nvPr>
        </p:nvSpPr>
        <p:spPr>
          <a:xfrm>
            <a:off x="7287268" y="6462712"/>
            <a:ext cx="1647268" cy="365125"/>
          </a:xfrm>
        </p:spPr>
        <p:txBody>
          <a:bodyPr/>
          <a:lstStyle/>
          <a:p>
            <a:pPr>
              <a:defRPr/>
            </a:pPr>
            <a:fld id="{2CBF8BF1-EB28-4B2C-8539-CEA1787B9DC9}" type="datetime4">
              <a:rPr lang="ru-RU" sz="1400" b="1" smtClean="0">
                <a:solidFill>
                  <a:srgbClr val="007E39"/>
                </a:solidFill>
              </a:rPr>
              <a:t>14 сентября 2024 г.</a:t>
            </a:fld>
            <a:endParaRPr lang="ru-RU" sz="1400" b="1" dirty="0">
              <a:solidFill>
                <a:srgbClr val="007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01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490412"/>
            <a:ext cx="5832623" cy="8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6381750"/>
            <a:ext cx="86439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2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79388" y="6524625"/>
            <a:ext cx="230505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8000"/>
                </a:solidFill>
              </a:rPr>
              <a:t>O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V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Belikov@inp.nsk.su</a:t>
            </a:r>
            <a:endParaRPr lang="de-DE" sz="1400" b="1" dirty="0">
              <a:solidFill>
                <a:srgbClr val="008000"/>
              </a:solidFill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209356" y="6442869"/>
            <a:ext cx="5209274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en-US" sz="1600" b="1" dirty="0">
                <a:solidFill>
                  <a:schemeClr val="accent2"/>
                </a:solidFill>
              </a:rPr>
              <a:t>XV </a:t>
            </a:r>
            <a:r>
              <a:rPr lang="ru-RU" sz="1600" b="1" dirty="0">
                <a:solidFill>
                  <a:schemeClr val="accent2"/>
                </a:solidFill>
              </a:rPr>
              <a:t>Международный семинар</a:t>
            </a:r>
            <a:r>
              <a:rPr lang="en-US" sz="1600" b="1" dirty="0" smtClean="0">
                <a:solidFill>
                  <a:schemeClr val="accent2"/>
                </a:solidFill>
              </a:rPr>
              <a:t>, </a:t>
            </a:r>
            <a:r>
              <a:rPr lang="ru-RU" sz="1600" b="1" dirty="0" smtClean="0">
                <a:solidFill>
                  <a:schemeClr val="accent2"/>
                </a:solidFill>
              </a:rPr>
              <a:t>г. Алушта</a:t>
            </a:r>
            <a:endParaRPr lang="de-DE" sz="1600" b="1" dirty="0">
              <a:solidFill>
                <a:srgbClr val="0000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2034" y="2970"/>
            <a:ext cx="1798530" cy="747128"/>
          </a:xfrm>
          <a:prstGeom prst="rect">
            <a:avLst/>
          </a:prstGeom>
        </p:spPr>
      </p:pic>
      <p:pic>
        <p:nvPicPr>
          <p:cNvPr id="14" name="Picture 6" descr="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88595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9"/>
          <p:cNvSpPr txBox="1">
            <a:spLocks noChangeArrowheads="1"/>
          </p:cNvSpPr>
          <p:nvPr/>
        </p:nvSpPr>
        <p:spPr>
          <a:xfrm>
            <a:off x="1681134" y="148469"/>
            <a:ext cx="7253402" cy="720555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Помещение КСИ СКИФ</a:t>
            </a:r>
            <a:endParaRPr lang="en-US" sz="2200" dirty="0">
              <a:solidFill>
                <a:srgbClr val="C00000"/>
              </a:solidFill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Сборочные работы</a:t>
            </a:r>
            <a:endParaRPr lang="en-US" sz="2200" dirty="0">
              <a:solidFill>
                <a:srgbClr val="C00000"/>
              </a:solidFill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02" y="1328209"/>
            <a:ext cx="8571235" cy="4829690"/>
          </a:xfrm>
          <a:prstGeom prst="rect">
            <a:avLst/>
          </a:prstGeom>
        </p:spPr>
      </p:pic>
      <p:sp>
        <p:nvSpPr>
          <p:cNvPr id="17" name="Дата 5"/>
          <p:cNvSpPr>
            <a:spLocks noGrp="1"/>
          </p:cNvSpPr>
          <p:nvPr>
            <p:ph type="dt" sz="half" idx="10"/>
          </p:nvPr>
        </p:nvSpPr>
        <p:spPr>
          <a:xfrm>
            <a:off x="7287268" y="6462712"/>
            <a:ext cx="1647268" cy="365125"/>
          </a:xfrm>
        </p:spPr>
        <p:txBody>
          <a:bodyPr/>
          <a:lstStyle/>
          <a:p>
            <a:pPr>
              <a:defRPr/>
            </a:pPr>
            <a:fld id="{2CBF8BF1-EB28-4B2C-8539-CEA1787B9DC9}" type="datetime4">
              <a:rPr lang="ru-RU" sz="1400" b="1" smtClean="0">
                <a:solidFill>
                  <a:srgbClr val="007E39"/>
                </a:solidFill>
              </a:rPr>
              <a:t>14 сентября 2024 г.</a:t>
            </a:fld>
            <a:endParaRPr lang="ru-RU" sz="1400" b="1" dirty="0">
              <a:solidFill>
                <a:srgbClr val="007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94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3713" y="490412"/>
            <a:ext cx="5832623" cy="8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6381750"/>
            <a:ext cx="86439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2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79388" y="6524625"/>
            <a:ext cx="230505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8000"/>
                </a:solidFill>
              </a:rPr>
              <a:t>O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V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Belikov@inp.nsk.su</a:t>
            </a:r>
            <a:endParaRPr lang="de-DE" sz="1400" b="1" dirty="0">
              <a:solidFill>
                <a:srgbClr val="008000"/>
              </a:solidFill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209356" y="6442869"/>
            <a:ext cx="5209274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en-US" sz="1600" b="1" dirty="0">
                <a:solidFill>
                  <a:schemeClr val="accent2"/>
                </a:solidFill>
              </a:rPr>
              <a:t>XV </a:t>
            </a:r>
            <a:r>
              <a:rPr lang="ru-RU" sz="1600" b="1" dirty="0">
                <a:solidFill>
                  <a:schemeClr val="accent2"/>
                </a:solidFill>
              </a:rPr>
              <a:t>Международный семинар</a:t>
            </a:r>
            <a:r>
              <a:rPr lang="en-US" sz="1600" b="1" dirty="0" smtClean="0">
                <a:solidFill>
                  <a:schemeClr val="accent2"/>
                </a:solidFill>
              </a:rPr>
              <a:t>, </a:t>
            </a:r>
            <a:r>
              <a:rPr lang="ru-RU" sz="1600" b="1" dirty="0" smtClean="0">
                <a:solidFill>
                  <a:schemeClr val="accent2"/>
                </a:solidFill>
              </a:rPr>
              <a:t>г. Алушта</a:t>
            </a:r>
            <a:endParaRPr lang="de-DE" sz="1600" b="1" dirty="0">
              <a:solidFill>
                <a:srgbClr val="0000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2034" y="2970"/>
            <a:ext cx="1798530" cy="747128"/>
          </a:xfrm>
          <a:prstGeom prst="rect">
            <a:avLst/>
          </a:prstGeom>
        </p:spPr>
      </p:pic>
      <p:pic>
        <p:nvPicPr>
          <p:cNvPr id="14" name="Picture 6" descr="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88595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9"/>
          <p:cNvSpPr txBox="1">
            <a:spLocks noChangeArrowheads="1"/>
          </p:cNvSpPr>
          <p:nvPr/>
        </p:nvSpPr>
        <p:spPr>
          <a:xfrm>
            <a:off x="1681134" y="148469"/>
            <a:ext cx="7253402" cy="720555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Помещение КСИ СКИФ</a:t>
            </a:r>
            <a:endParaRPr lang="en-US" sz="2200" dirty="0">
              <a:solidFill>
                <a:srgbClr val="C00000"/>
              </a:solidFill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Сборочные работы</a:t>
            </a:r>
            <a:endParaRPr lang="en-US" sz="2200" dirty="0">
              <a:solidFill>
                <a:srgbClr val="C00000"/>
              </a:solidFill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02" y="1304313"/>
            <a:ext cx="8535954" cy="4809810"/>
          </a:xfrm>
          <a:prstGeom prst="rect">
            <a:avLst/>
          </a:prstGeom>
        </p:spPr>
      </p:pic>
      <p:sp>
        <p:nvSpPr>
          <p:cNvPr id="18" name="Дата 5"/>
          <p:cNvSpPr>
            <a:spLocks noGrp="1"/>
          </p:cNvSpPr>
          <p:nvPr>
            <p:ph type="dt" sz="half" idx="10"/>
          </p:nvPr>
        </p:nvSpPr>
        <p:spPr>
          <a:xfrm>
            <a:off x="7287268" y="6462712"/>
            <a:ext cx="1647268" cy="365125"/>
          </a:xfrm>
        </p:spPr>
        <p:txBody>
          <a:bodyPr/>
          <a:lstStyle/>
          <a:p>
            <a:pPr>
              <a:defRPr/>
            </a:pPr>
            <a:fld id="{2CBF8BF1-EB28-4B2C-8539-CEA1787B9DC9}" type="datetime4">
              <a:rPr lang="ru-RU" sz="1400" b="1" smtClean="0">
                <a:solidFill>
                  <a:srgbClr val="007E39"/>
                </a:solidFill>
              </a:rPr>
              <a:t>14 сентября 2024 г.</a:t>
            </a:fld>
            <a:endParaRPr lang="ru-RU" sz="1400" b="1" dirty="0">
              <a:solidFill>
                <a:srgbClr val="007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21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2430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84076" y="5152430"/>
            <a:ext cx="777584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</a:pPr>
            <a:r>
              <a:rPr lang="ru-RU" sz="4800" b="1" i="1" dirty="0">
                <a:solidFill>
                  <a:srgbClr val="3208B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Пожалуйста, задавайте ваши вопросы</a:t>
            </a:r>
            <a:r>
              <a:rPr lang="en-US" sz="4800" b="1" i="1" dirty="0">
                <a:solidFill>
                  <a:srgbClr val="3208B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9645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xit" presetSubtype="0" fill="hold" grpId="3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grpId="4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xit" presetSubtype="0" fill="hold" grpId="5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grpId="6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7" grpId="2"/>
      <p:bldP spid="7" grpId="3"/>
      <p:bldP spid="7" grpId="4"/>
      <p:bldP spid="7" grpId="5"/>
      <p:bldP spid="7" grpId="6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490412"/>
            <a:ext cx="5832623" cy="8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6381750"/>
            <a:ext cx="86439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6" descr="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88595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2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79388" y="6524625"/>
            <a:ext cx="230505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8000"/>
                </a:solidFill>
              </a:rPr>
              <a:t>O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V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Belikov@inp.nsk.su</a:t>
            </a:r>
            <a:endParaRPr lang="de-DE" sz="1400" b="1" dirty="0">
              <a:solidFill>
                <a:srgbClr val="008000"/>
              </a:solidFill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209356" y="6442869"/>
            <a:ext cx="5209274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en-US" sz="1600" b="1" dirty="0">
                <a:solidFill>
                  <a:schemeClr val="accent2"/>
                </a:solidFill>
              </a:rPr>
              <a:t>XV </a:t>
            </a:r>
            <a:r>
              <a:rPr lang="ru-RU" sz="1600" b="1" dirty="0">
                <a:solidFill>
                  <a:schemeClr val="accent2"/>
                </a:solidFill>
              </a:rPr>
              <a:t>Международный семинар</a:t>
            </a:r>
            <a:r>
              <a:rPr lang="en-US" sz="1600" b="1" dirty="0" smtClean="0">
                <a:solidFill>
                  <a:schemeClr val="accent2"/>
                </a:solidFill>
              </a:rPr>
              <a:t>, </a:t>
            </a:r>
            <a:r>
              <a:rPr lang="ru-RU" sz="1600" b="1" dirty="0" smtClean="0">
                <a:solidFill>
                  <a:schemeClr val="accent2"/>
                </a:solidFill>
              </a:rPr>
              <a:t>г. Алушта</a:t>
            </a:r>
            <a:endParaRPr lang="de-DE" sz="1600" b="1" dirty="0">
              <a:solidFill>
                <a:srgbClr val="0000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2034" y="2970"/>
            <a:ext cx="1798530" cy="747128"/>
          </a:xfrm>
          <a:prstGeom prst="rect">
            <a:avLst/>
          </a:prstGeom>
        </p:spPr>
      </p:pic>
      <p:sp>
        <p:nvSpPr>
          <p:cNvPr id="13" name="Rectangle 9"/>
          <p:cNvSpPr txBox="1">
            <a:spLocks noChangeArrowheads="1"/>
          </p:cNvSpPr>
          <p:nvPr/>
        </p:nvSpPr>
        <p:spPr>
          <a:xfrm>
            <a:off x="1681134" y="148469"/>
            <a:ext cx="7253402" cy="720555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Линейный ускоритель 200 МэВ</a:t>
            </a:r>
            <a:endParaRPr lang="en-US" sz="2200" dirty="0" smtClean="0">
              <a:solidFill>
                <a:srgbClr val="C00000"/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Источник питания </a:t>
            </a:r>
            <a:r>
              <a:rPr lang="en-US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MPS-3-24 </a:t>
            </a: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и </a:t>
            </a:r>
            <a:r>
              <a:rPr lang="en-US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MPS-6-24</a:t>
            </a:r>
            <a:endParaRPr lang="en-US" sz="2200" dirty="0" smtClean="0">
              <a:solidFill>
                <a:srgbClr val="C0000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19" name="Picture 12" descr="Subrack-2"/>
          <p:cNvPicPr>
            <a:picLocks noGrp="1" noChangeAspect="1" noChangeArrowheads="1"/>
          </p:cNvPicPr>
          <p:nvPr>
            <p:ph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640" y="1363958"/>
            <a:ext cx="6869495" cy="492092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Дата 5"/>
          <p:cNvSpPr>
            <a:spLocks noGrp="1"/>
          </p:cNvSpPr>
          <p:nvPr>
            <p:ph type="dt" sz="half" idx="10"/>
          </p:nvPr>
        </p:nvSpPr>
        <p:spPr>
          <a:xfrm>
            <a:off x="7287268" y="6462712"/>
            <a:ext cx="1647268" cy="365125"/>
          </a:xfrm>
        </p:spPr>
        <p:txBody>
          <a:bodyPr/>
          <a:lstStyle/>
          <a:p>
            <a:pPr>
              <a:defRPr/>
            </a:pPr>
            <a:fld id="{2CBF8BF1-EB28-4B2C-8539-CEA1787B9DC9}" type="datetime4">
              <a:rPr lang="ru-RU" sz="1400" b="1" smtClean="0">
                <a:solidFill>
                  <a:srgbClr val="007E39"/>
                </a:solidFill>
              </a:rPr>
              <a:t>14 сентября 2024 г.</a:t>
            </a:fld>
            <a:endParaRPr lang="ru-RU" sz="1400" b="1" dirty="0">
              <a:solidFill>
                <a:srgbClr val="007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65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490412"/>
            <a:ext cx="5832623" cy="8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6381750"/>
            <a:ext cx="86439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6" descr="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88595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2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79388" y="6524625"/>
            <a:ext cx="230505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8000"/>
                </a:solidFill>
              </a:rPr>
              <a:t>O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V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Belikov@inp.nsk.su</a:t>
            </a:r>
            <a:endParaRPr lang="de-DE" sz="1400" b="1" dirty="0">
              <a:solidFill>
                <a:srgbClr val="008000"/>
              </a:solidFill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209356" y="6442869"/>
            <a:ext cx="5209274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en-US" sz="1600" b="1" dirty="0">
                <a:solidFill>
                  <a:schemeClr val="accent2"/>
                </a:solidFill>
              </a:rPr>
              <a:t>XV </a:t>
            </a:r>
            <a:r>
              <a:rPr lang="ru-RU" sz="1600" b="1" dirty="0">
                <a:solidFill>
                  <a:schemeClr val="accent2"/>
                </a:solidFill>
              </a:rPr>
              <a:t>Международный семинар</a:t>
            </a:r>
            <a:r>
              <a:rPr lang="en-US" sz="1600" b="1" dirty="0" smtClean="0">
                <a:solidFill>
                  <a:schemeClr val="accent2"/>
                </a:solidFill>
              </a:rPr>
              <a:t>, </a:t>
            </a:r>
            <a:r>
              <a:rPr lang="ru-RU" sz="1600" b="1" dirty="0" smtClean="0">
                <a:solidFill>
                  <a:schemeClr val="accent2"/>
                </a:solidFill>
              </a:rPr>
              <a:t>г. Алушта</a:t>
            </a:r>
            <a:endParaRPr lang="de-DE" sz="1600" b="1" dirty="0">
              <a:solidFill>
                <a:srgbClr val="0000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2034" y="2970"/>
            <a:ext cx="1798530" cy="747128"/>
          </a:xfrm>
          <a:prstGeom prst="rect">
            <a:avLst/>
          </a:prstGeom>
        </p:spPr>
      </p:pic>
      <p:sp>
        <p:nvSpPr>
          <p:cNvPr id="13" name="Rectangle 9"/>
          <p:cNvSpPr txBox="1">
            <a:spLocks noChangeArrowheads="1"/>
          </p:cNvSpPr>
          <p:nvPr/>
        </p:nvSpPr>
        <p:spPr>
          <a:xfrm>
            <a:off x="1681134" y="148469"/>
            <a:ext cx="7253402" cy="720555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Линейный ускоритель 200 МэВ</a:t>
            </a:r>
            <a:endParaRPr lang="en-US" sz="2200" dirty="0" smtClean="0">
              <a:solidFill>
                <a:srgbClr val="C00000"/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Источник питания </a:t>
            </a:r>
            <a:r>
              <a:rPr lang="en-US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MPS-3-24 </a:t>
            </a: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и </a:t>
            </a:r>
            <a:r>
              <a:rPr lang="en-US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MPS-6-24</a:t>
            </a:r>
            <a:endParaRPr lang="en-US" sz="2200" dirty="0" smtClean="0">
              <a:solidFill>
                <a:srgbClr val="C0000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5352" y="1883372"/>
            <a:ext cx="4391556" cy="329366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44008" y="1883372"/>
            <a:ext cx="4391556" cy="3293667"/>
          </a:xfrm>
          <a:prstGeom prst="rect">
            <a:avLst/>
          </a:prstGeom>
        </p:spPr>
      </p:pic>
      <p:sp>
        <p:nvSpPr>
          <p:cNvPr id="17" name="Дата 5"/>
          <p:cNvSpPr>
            <a:spLocks noGrp="1"/>
          </p:cNvSpPr>
          <p:nvPr>
            <p:ph type="dt" sz="half" idx="10"/>
          </p:nvPr>
        </p:nvSpPr>
        <p:spPr>
          <a:xfrm>
            <a:off x="7287268" y="6462712"/>
            <a:ext cx="1647268" cy="365125"/>
          </a:xfrm>
        </p:spPr>
        <p:txBody>
          <a:bodyPr/>
          <a:lstStyle/>
          <a:p>
            <a:pPr>
              <a:defRPr/>
            </a:pPr>
            <a:fld id="{2CBF8BF1-EB28-4B2C-8539-CEA1787B9DC9}" type="datetime4">
              <a:rPr lang="ru-RU" sz="1400" b="1" smtClean="0">
                <a:solidFill>
                  <a:srgbClr val="007E39"/>
                </a:solidFill>
              </a:rPr>
              <a:t>14 сентября 2024 г.</a:t>
            </a:fld>
            <a:endParaRPr lang="ru-RU" sz="1400" b="1" dirty="0">
              <a:solidFill>
                <a:srgbClr val="007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88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490412"/>
            <a:ext cx="5832623" cy="8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6381750"/>
            <a:ext cx="86439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6" descr="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88595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2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79388" y="6524625"/>
            <a:ext cx="230505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8000"/>
                </a:solidFill>
              </a:rPr>
              <a:t>O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V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Belikov@inp.nsk.su</a:t>
            </a:r>
            <a:endParaRPr lang="de-DE" sz="1400" b="1" dirty="0">
              <a:solidFill>
                <a:srgbClr val="008000"/>
              </a:solidFill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209356" y="6442869"/>
            <a:ext cx="5209274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en-US" sz="1600" b="1" dirty="0">
                <a:solidFill>
                  <a:schemeClr val="accent2"/>
                </a:solidFill>
              </a:rPr>
              <a:t>XV </a:t>
            </a:r>
            <a:r>
              <a:rPr lang="ru-RU" sz="1600" b="1" dirty="0">
                <a:solidFill>
                  <a:schemeClr val="accent2"/>
                </a:solidFill>
              </a:rPr>
              <a:t>Международный семинар</a:t>
            </a:r>
            <a:r>
              <a:rPr lang="en-US" sz="1600" b="1" dirty="0" smtClean="0">
                <a:solidFill>
                  <a:schemeClr val="accent2"/>
                </a:solidFill>
              </a:rPr>
              <a:t>, </a:t>
            </a:r>
            <a:r>
              <a:rPr lang="ru-RU" sz="1600" b="1" dirty="0" smtClean="0">
                <a:solidFill>
                  <a:schemeClr val="accent2"/>
                </a:solidFill>
              </a:rPr>
              <a:t>г. Алушта</a:t>
            </a:r>
            <a:endParaRPr lang="de-DE" sz="1600" b="1" dirty="0">
              <a:solidFill>
                <a:srgbClr val="0000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2034" y="2970"/>
            <a:ext cx="1798530" cy="747128"/>
          </a:xfrm>
          <a:prstGeom prst="rect">
            <a:avLst/>
          </a:prstGeom>
        </p:spPr>
      </p:pic>
      <p:sp>
        <p:nvSpPr>
          <p:cNvPr id="13" name="Rectangle 9"/>
          <p:cNvSpPr txBox="1">
            <a:spLocks noChangeArrowheads="1"/>
          </p:cNvSpPr>
          <p:nvPr/>
        </p:nvSpPr>
        <p:spPr>
          <a:xfrm>
            <a:off x="1681134" y="148469"/>
            <a:ext cx="7253402" cy="720555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Линейный ускоритель 200 МэВ</a:t>
            </a:r>
            <a:endParaRPr lang="en-US" sz="2200" dirty="0" smtClean="0">
              <a:solidFill>
                <a:srgbClr val="C00000"/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Источник питания магнитов</a:t>
            </a:r>
            <a:r>
              <a:rPr lang="en-US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 MPS-20-50</a:t>
            </a:r>
            <a:endParaRPr lang="en-US" sz="2200" dirty="0" smtClean="0">
              <a:solidFill>
                <a:srgbClr val="C0000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44" name="Picture 11" descr="Структура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326" y="1270459"/>
            <a:ext cx="4176836" cy="91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879" y="2492896"/>
            <a:ext cx="4148731" cy="3640470"/>
          </a:xfrm>
          <a:prstGeom prst="rect">
            <a:avLst/>
          </a:prstGeom>
        </p:spPr>
      </p:pic>
      <p:sp>
        <p:nvSpPr>
          <p:cNvPr id="15" name="Дата 5"/>
          <p:cNvSpPr>
            <a:spLocks noGrp="1"/>
          </p:cNvSpPr>
          <p:nvPr>
            <p:ph type="dt" sz="half" idx="10"/>
          </p:nvPr>
        </p:nvSpPr>
        <p:spPr>
          <a:xfrm>
            <a:off x="7287268" y="6462712"/>
            <a:ext cx="1647268" cy="365125"/>
          </a:xfrm>
        </p:spPr>
        <p:txBody>
          <a:bodyPr/>
          <a:lstStyle/>
          <a:p>
            <a:pPr>
              <a:defRPr/>
            </a:pPr>
            <a:fld id="{2CBF8BF1-EB28-4B2C-8539-CEA1787B9DC9}" type="datetime4">
              <a:rPr lang="ru-RU" sz="1400" b="1" smtClean="0">
                <a:solidFill>
                  <a:srgbClr val="007E39"/>
                </a:solidFill>
              </a:rPr>
              <a:t>14 сентября 2024 г.</a:t>
            </a:fld>
            <a:endParaRPr lang="ru-RU" sz="1400" b="1" dirty="0">
              <a:solidFill>
                <a:srgbClr val="007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10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490412"/>
            <a:ext cx="5832623" cy="8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6381750"/>
            <a:ext cx="86439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6" descr="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88595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2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79388" y="6524625"/>
            <a:ext cx="230505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8000"/>
                </a:solidFill>
              </a:rPr>
              <a:t>O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V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Belikov@inp.nsk.su</a:t>
            </a:r>
            <a:endParaRPr lang="de-DE" sz="1400" b="1" dirty="0">
              <a:solidFill>
                <a:srgbClr val="008000"/>
              </a:solidFill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209356" y="6442869"/>
            <a:ext cx="5209274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en-US" sz="1600" b="1" dirty="0">
                <a:solidFill>
                  <a:schemeClr val="accent2"/>
                </a:solidFill>
              </a:rPr>
              <a:t>XV </a:t>
            </a:r>
            <a:r>
              <a:rPr lang="ru-RU" sz="1600" b="1" dirty="0">
                <a:solidFill>
                  <a:schemeClr val="accent2"/>
                </a:solidFill>
              </a:rPr>
              <a:t>Международный семинар</a:t>
            </a:r>
            <a:r>
              <a:rPr lang="en-US" sz="1600" b="1" dirty="0" smtClean="0">
                <a:solidFill>
                  <a:schemeClr val="accent2"/>
                </a:solidFill>
              </a:rPr>
              <a:t>, </a:t>
            </a:r>
            <a:r>
              <a:rPr lang="ru-RU" sz="1600" b="1" dirty="0" smtClean="0">
                <a:solidFill>
                  <a:schemeClr val="accent2"/>
                </a:solidFill>
              </a:rPr>
              <a:t>г. Алушта</a:t>
            </a:r>
            <a:endParaRPr lang="de-DE" sz="1600" b="1" dirty="0">
              <a:solidFill>
                <a:srgbClr val="0000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2034" y="2970"/>
            <a:ext cx="1798530" cy="747128"/>
          </a:xfrm>
          <a:prstGeom prst="rect">
            <a:avLst/>
          </a:prstGeom>
        </p:spPr>
      </p:pic>
      <p:sp>
        <p:nvSpPr>
          <p:cNvPr id="13" name="Rectangle 9"/>
          <p:cNvSpPr txBox="1">
            <a:spLocks noChangeArrowheads="1"/>
          </p:cNvSpPr>
          <p:nvPr/>
        </p:nvSpPr>
        <p:spPr>
          <a:xfrm>
            <a:off x="1681134" y="148469"/>
            <a:ext cx="7253402" cy="720555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Линейный ускоритель 200 МэВ</a:t>
            </a:r>
            <a:endParaRPr lang="en-US" sz="2200" dirty="0" smtClean="0">
              <a:solidFill>
                <a:srgbClr val="C00000"/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Источник питания магнитов</a:t>
            </a:r>
            <a:r>
              <a:rPr lang="en-US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 MPS-20-50</a:t>
            </a:r>
            <a:endParaRPr lang="en-US" sz="2200" dirty="0" smtClean="0">
              <a:solidFill>
                <a:srgbClr val="C0000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14" name="Picture 10" descr="MPS-20-1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558" y="1246002"/>
            <a:ext cx="5613596" cy="496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Дата 5"/>
          <p:cNvSpPr>
            <a:spLocks noGrp="1"/>
          </p:cNvSpPr>
          <p:nvPr>
            <p:ph type="dt" sz="half" idx="10"/>
          </p:nvPr>
        </p:nvSpPr>
        <p:spPr>
          <a:xfrm>
            <a:off x="7287268" y="6462712"/>
            <a:ext cx="1647268" cy="365125"/>
          </a:xfrm>
        </p:spPr>
        <p:txBody>
          <a:bodyPr/>
          <a:lstStyle/>
          <a:p>
            <a:pPr>
              <a:defRPr/>
            </a:pPr>
            <a:fld id="{2CBF8BF1-EB28-4B2C-8539-CEA1787B9DC9}" type="datetime4">
              <a:rPr lang="ru-RU" sz="1400" b="1" smtClean="0">
                <a:solidFill>
                  <a:srgbClr val="007E39"/>
                </a:solidFill>
              </a:rPr>
              <a:t>14 сентября 2024 г.</a:t>
            </a:fld>
            <a:endParaRPr lang="ru-RU" sz="1400" b="1" dirty="0">
              <a:solidFill>
                <a:srgbClr val="007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67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490412"/>
            <a:ext cx="5832623" cy="8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6381750"/>
            <a:ext cx="8643938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6" descr="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88595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332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79388" y="6524625"/>
            <a:ext cx="230505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8000"/>
                </a:solidFill>
              </a:rPr>
              <a:t>O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V</a:t>
            </a:r>
            <a:r>
              <a:rPr lang="ru-RU" sz="1400" b="1" dirty="0">
                <a:solidFill>
                  <a:srgbClr val="008000"/>
                </a:solidFill>
              </a:rPr>
              <a:t>.</a:t>
            </a:r>
            <a:r>
              <a:rPr lang="en-US" sz="1400" b="1" dirty="0">
                <a:solidFill>
                  <a:srgbClr val="008000"/>
                </a:solidFill>
              </a:rPr>
              <a:t>Belikov@inp.nsk.su</a:t>
            </a:r>
            <a:endParaRPr lang="de-DE" sz="1400" b="1" dirty="0">
              <a:solidFill>
                <a:srgbClr val="008000"/>
              </a:solidFill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209356" y="6442869"/>
            <a:ext cx="5209274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en-US" sz="1600" b="1" dirty="0">
                <a:solidFill>
                  <a:schemeClr val="accent2"/>
                </a:solidFill>
              </a:rPr>
              <a:t>XV </a:t>
            </a:r>
            <a:r>
              <a:rPr lang="ru-RU" sz="1600" b="1" dirty="0">
                <a:solidFill>
                  <a:schemeClr val="accent2"/>
                </a:solidFill>
              </a:rPr>
              <a:t>Международный семинар</a:t>
            </a:r>
            <a:r>
              <a:rPr lang="en-US" sz="1600" b="1" dirty="0" smtClean="0">
                <a:solidFill>
                  <a:schemeClr val="accent2"/>
                </a:solidFill>
              </a:rPr>
              <a:t>, </a:t>
            </a:r>
            <a:r>
              <a:rPr lang="ru-RU" sz="1600" b="1" dirty="0" smtClean="0">
                <a:solidFill>
                  <a:schemeClr val="accent2"/>
                </a:solidFill>
              </a:rPr>
              <a:t>г. Алушта</a:t>
            </a:r>
            <a:endParaRPr lang="de-DE" sz="1600" b="1" dirty="0">
              <a:solidFill>
                <a:srgbClr val="0000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2034" y="2970"/>
            <a:ext cx="1798530" cy="747128"/>
          </a:xfrm>
          <a:prstGeom prst="rect">
            <a:avLst/>
          </a:prstGeom>
        </p:spPr>
      </p:pic>
      <p:sp>
        <p:nvSpPr>
          <p:cNvPr id="13" name="Rectangle 9"/>
          <p:cNvSpPr txBox="1">
            <a:spLocks noChangeArrowheads="1"/>
          </p:cNvSpPr>
          <p:nvPr/>
        </p:nvSpPr>
        <p:spPr>
          <a:xfrm>
            <a:off x="1681134" y="148469"/>
            <a:ext cx="7253402" cy="720555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Линейный ускоритель 200 МэВ</a:t>
            </a:r>
            <a:endParaRPr lang="en-US" sz="2200" dirty="0" smtClean="0">
              <a:solidFill>
                <a:srgbClr val="C00000"/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Источник питания магнитов</a:t>
            </a:r>
            <a:r>
              <a:rPr lang="en-US" sz="2200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 MPS-150-24</a:t>
            </a:r>
            <a:endParaRPr lang="en-US" sz="2200" dirty="0" smtClean="0">
              <a:solidFill>
                <a:srgbClr val="C0000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84" y="2344740"/>
            <a:ext cx="8460432" cy="2489857"/>
          </a:xfrm>
          <a:prstGeom prst="rect">
            <a:avLst/>
          </a:prstGeom>
        </p:spPr>
      </p:pic>
      <p:sp>
        <p:nvSpPr>
          <p:cNvPr id="14" name="Дата 5"/>
          <p:cNvSpPr>
            <a:spLocks noGrp="1"/>
          </p:cNvSpPr>
          <p:nvPr>
            <p:ph type="dt" sz="half" idx="10"/>
          </p:nvPr>
        </p:nvSpPr>
        <p:spPr>
          <a:xfrm>
            <a:off x="7287268" y="6462712"/>
            <a:ext cx="1647268" cy="365125"/>
          </a:xfrm>
        </p:spPr>
        <p:txBody>
          <a:bodyPr/>
          <a:lstStyle/>
          <a:p>
            <a:pPr>
              <a:defRPr/>
            </a:pPr>
            <a:fld id="{2CBF8BF1-EB28-4B2C-8539-CEA1787B9DC9}" type="datetime4">
              <a:rPr lang="ru-RU" sz="1400" b="1" smtClean="0">
                <a:solidFill>
                  <a:srgbClr val="007E39"/>
                </a:solidFill>
              </a:rPr>
              <a:t>14 сентября 2024 г.</a:t>
            </a:fld>
            <a:endParaRPr lang="ru-RU" sz="1400" b="1" dirty="0">
              <a:solidFill>
                <a:srgbClr val="007E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79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16846</TotalTime>
  <Words>993</Words>
  <Application>Microsoft Office PowerPoint</Application>
  <PresentationFormat>Экран (4:3)</PresentationFormat>
  <Paragraphs>241</Paragraphs>
  <Slides>47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5" baseType="lpstr">
      <vt:lpstr>Arial</vt:lpstr>
      <vt:lpstr>Arial Black</vt:lpstr>
      <vt:lpstr>Calibri</vt:lpstr>
      <vt:lpstr>Comic Sans MS</vt:lpstr>
      <vt:lpstr>Tahoma</vt:lpstr>
      <vt:lpstr>Times New Roman</vt:lpstr>
      <vt:lpstr>Тема Office</vt:lpstr>
      <vt:lpstr>Лист</vt:lpstr>
      <vt:lpstr>Заголовок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Беликов</dc:creator>
  <cp:lastModifiedBy>Belikov</cp:lastModifiedBy>
  <cp:revision>395</cp:revision>
  <dcterms:created xsi:type="dcterms:W3CDTF">2014-11-07T09:39:18Z</dcterms:created>
  <dcterms:modified xsi:type="dcterms:W3CDTF">2024-09-14T20:56:05Z</dcterms:modified>
</cp:coreProperties>
</file>