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1"/>
  </p:sldMasterIdLst>
  <p:notesMasterIdLst>
    <p:notesMasterId r:id="rId29"/>
  </p:notesMasterIdLst>
  <p:sldIdLst>
    <p:sldId id="256" r:id="rId2"/>
    <p:sldId id="293" r:id="rId3"/>
    <p:sldId id="301" r:id="rId4"/>
    <p:sldId id="295" r:id="rId5"/>
    <p:sldId id="296" r:id="rId6"/>
    <p:sldId id="257" r:id="rId7"/>
    <p:sldId id="302" r:id="rId8"/>
    <p:sldId id="304" r:id="rId9"/>
    <p:sldId id="308" r:id="rId10"/>
    <p:sldId id="309" r:id="rId11"/>
    <p:sldId id="305" r:id="rId12"/>
    <p:sldId id="261" r:id="rId13"/>
    <p:sldId id="311" r:id="rId14"/>
    <p:sldId id="312" r:id="rId15"/>
    <p:sldId id="313" r:id="rId16"/>
    <p:sldId id="314" r:id="rId17"/>
    <p:sldId id="300" r:id="rId18"/>
    <p:sldId id="307" r:id="rId19"/>
    <p:sldId id="315" r:id="rId20"/>
    <p:sldId id="278" r:id="rId21"/>
    <p:sldId id="279" r:id="rId22"/>
    <p:sldId id="281" r:id="rId23"/>
    <p:sldId id="280" r:id="rId24"/>
    <p:sldId id="289" r:id="rId25"/>
    <p:sldId id="299" r:id="rId26"/>
    <p:sldId id="265"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2" d="100"/>
          <a:sy n="102" d="100"/>
        </p:scale>
        <p:origin x="75"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AppData\Roaming\Microsoft\Excel\fit%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0616575278349"/>
          <c:y val="2.1199447121579763E-2"/>
          <c:w val="0.80059385525071458"/>
          <c:h val="0.78646894496015096"/>
        </c:manualLayout>
      </c:layout>
      <c:scatterChart>
        <c:scatterStyle val="smoothMarker"/>
        <c:varyColors val="0"/>
        <c:ser>
          <c:idx val="0"/>
          <c:order val="0"/>
          <c:tx>
            <c:strRef>
              <c:f>comp_func!$N$1</c:f>
              <c:strCache>
                <c:ptCount val="1"/>
              </c:strCache>
            </c:strRef>
          </c:tx>
          <c:spPr>
            <a:ln w="19050" cap="rnd">
              <a:solidFill>
                <a:schemeClr val="accent1"/>
              </a:solidFill>
              <a:round/>
            </a:ln>
            <a:effectLst/>
          </c:spPr>
          <c:marker>
            <c:symbol val="none"/>
          </c:marker>
          <c:xVal>
            <c:numRef>
              <c:f>comp_func!$A$2:$A$101</c:f>
              <c:numCache>
                <c:formatCode>General</c:formatCode>
                <c:ptCount val="100"/>
                <c:pt idx="0">
                  <c:v>30</c:v>
                </c:pt>
                <c:pt idx="1">
                  <c:v>55</c:v>
                </c:pt>
                <c:pt idx="2">
                  <c:v>80</c:v>
                </c:pt>
                <c:pt idx="3">
                  <c:v>95</c:v>
                </c:pt>
                <c:pt idx="4">
                  <c:v>110</c:v>
                </c:pt>
                <c:pt idx="5">
                  <c:v>125</c:v>
                </c:pt>
                <c:pt idx="6">
                  <c:v>140</c:v>
                </c:pt>
                <c:pt idx="7">
                  <c:v>155</c:v>
                </c:pt>
                <c:pt idx="8">
                  <c:v>170</c:v>
                </c:pt>
                <c:pt idx="9">
                  <c:v>185</c:v>
                </c:pt>
                <c:pt idx="10">
                  <c:v>200</c:v>
                </c:pt>
                <c:pt idx="11">
                  <c:v>215</c:v>
                </c:pt>
                <c:pt idx="12">
                  <c:v>230</c:v>
                </c:pt>
                <c:pt idx="13">
                  <c:v>245</c:v>
                </c:pt>
                <c:pt idx="14">
                  <c:v>260</c:v>
                </c:pt>
                <c:pt idx="15">
                  <c:v>275</c:v>
                </c:pt>
                <c:pt idx="16">
                  <c:v>290</c:v>
                </c:pt>
                <c:pt idx="17">
                  <c:v>305</c:v>
                </c:pt>
                <c:pt idx="18">
                  <c:v>320</c:v>
                </c:pt>
                <c:pt idx="19">
                  <c:v>335</c:v>
                </c:pt>
                <c:pt idx="20">
                  <c:v>350</c:v>
                </c:pt>
                <c:pt idx="21">
                  <c:v>365</c:v>
                </c:pt>
                <c:pt idx="22">
                  <c:v>380</c:v>
                </c:pt>
                <c:pt idx="23">
                  <c:v>395</c:v>
                </c:pt>
                <c:pt idx="24">
                  <c:v>410</c:v>
                </c:pt>
                <c:pt idx="25">
                  <c:v>425</c:v>
                </c:pt>
                <c:pt idx="26">
                  <c:v>440</c:v>
                </c:pt>
                <c:pt idx="27">
                  <c:v>455</c:v>
                </c:pt>
                <c:pt idx="28">
                  <c:v>470</c:v>
                </c:pt>
                <c:pt idx="29">
                  <c:v>485</c:v>
                </c:pt>
                <c:pt idx="30">
                  <c:v>500</c:v>
                </c:pt>
                <c:pt idx="31">
                  <c:v>515</c:v>
                </c:pt>
                <c:pt idx="32">
                  <c:v>530</c:v>
                </c:pt>
                <c:pt idx="33">
                  <c:v>545</c:v>
                </c:pt>
                <c:pt idx="34">
                  <c:v>560</c:v>
                </c:pt>
                <c:pt idx="35">
                  <c:v>575</c:v>
                </c:pt>
                <c:pt idx="36">
                  <c:v>590</c:v>
                </c:pt>
                <c:pt idx="37">
                  <c:v>605</c:v>
                </c:pt>
                <c:pt idx="38">
                  <c:v>620</c:v>
                </c:pt>
                <c:pt idx="39">
                  <c:v>635</c:v>
                </c:pt>
                <c:pt idx="40">
                  <c:v>650</c:v>
                </c:pt>
                <c:pt idx="41">
                  <c:v>665</c:v>
                </c:pt>
                <c:pt idx="42">
                  <c:v>680</c:v>
                </c:pt>
                <c:pt idx="43">
                  <c:v>695</c:v>
                </c:pt>
                <c:pt idx="44">
                  <c:v>710</c:v>
                </c:pt>
                <c:pt idx="45">
                  <c:v>725</c:v>
                </c:pt>
                <c:pt idx="46">
                  <c:v>740</c:v>
                </c:pt>
                <c:pt idx="47">
                  <c:v>755</c:v>
                </c:pt>
                <c:pt idx="48">
                  <c:v>770</c:v>
                </c:pt>
                <c:pt idx="49">
                  <c:v>785</c:v>
                </c:pt>
                <c:pt idx="50">
                  <c:v>800</c:v>
                </c:pt>
                <c:pt idx="51">
                  <c:v>810</c:v>
                </c:pt>
                <c:pt idx="52">
                  <c:v>820</c:v>
                </c:pt>
                <c:pt idx="53">
                  <c:v>830</c:v>
                </c:pt>
                <c:pt idx="54">
                  <c:v>840</c:v>
                </c:pt>
                <c:pt idx="55">
                  <c:v>850</c:v>
                </c:pt>
                <c:pt idx="56">
                  <c:v>860</c:v>
                </c:pt>
                <c:pt idx="57">
                  <c:v>870</c:v>
                </c:pt>
                <c:pt idx="58">
                  <c:v>880</c:v>
                </c:pt>
                <c:pt idx="59">
                  <c:v>890</c:v>
                </c:pt>
                <c:pt idx="60">
                  <c:v>900</c:v>
                </c:pt>
                <c:pt idx="61">
                  <c:v>910</c:v>
                </c:pt>
                <c:pt idx="62">
                  <c:v>920</c:v>
                </c:pt>
                <c:pt idx="63">
                  <c:v>930</c:v>
                </c:pt>
                <c:pt idx="64">
                  <c:v>940</c:v>
                </c:pt>
                <c:pt idx="65">
                  <c:v>950</c:v>
                </c:pt>
                <c:pt idx="66">
                  <c:v>960</c:v>
                </c:pt>
                <c:pt idx="67">
                  <c:v>970</c:v>
                </c:pt>
                <c:pt idx="68">
                  <c:v>980</c:v>
                </c:pt>
                <c:pt idx="69">
                  <c:v>990</c:v>
                </c:pt>
                <c:pt idx="70">
                  <c:v>1000</c:v>
                </c:pt>
                <c:pt idx="71">
                  <c:v>1010</c:v>
                </c:pt>
                <c:pt idx="72">
                  <c:v>1020</c:v>
                </c:pt>
                <c:pt idx="73">
                  <c:v>1030</c:v>
                </c:pt>
                <c:pt idx="74">
                  <c:v>1035</c:v>
                </c:pt>
                <c:pt idx="75">
                  <c:v>1040</c:v>
                </c:pt>
                <c:pt idx="76">
                  <c:v>1045</c:v>
                </c:pt>
                <c:pt idx="77">
                  <c:v>1050</c:v>
                </c:pt>
                <c:pt idx="78">
                  <c:v>1055</c:v>
                </c:pt>
                <c:pt idx="79">
                  <c:v>1060</c:v>
                </c:pt>
                <c:pt idx="80">
                  <c:v>1065</c:v>
                </c:pt>
                <c:pt idx="81">
                  <c:v>1070</c:v>
                </c:pt>
                <c:pt idx="82">
                  <c:v>1075</c:v>
                </c:pt>
                <c:pt idx="83">
                  <c:v>1080</c:v>
                </c:pt>
                <c:pt idx="84">
                  <c:v>1085</c:v>
                </c:pt>
                <c:pt idx="85">
                  <c:v>1090</c:v>
                </c:pt>
                <c:pt idx="86">
                  <c:v>1095</c:v>
                </c:pt>
                <c:pt idx="87">
                  <c:v>1100</c:v>
                </c:pt>
                <c:pt idx="88">
                  <c:v>1105</c:v>
                </c:pt>
                <c:pt idx="89">
                  <c:v>1110</c:v>
                </c:pt>
                <c:pt idx="90">
                  <c:v>1115</c:v>
                </c:pt>
                <c:pt idx="91">
                  <c:v>1120</c:v>
                </c:pt>
                <c:pt idx="92">
                  <c:v>1125</c:v>
                </c:pt>
              </c:numCache>
            </c:numRef>
          </c:xVal>
          <c:yVal>
            <c:numRef>
              <c:f>comp_func!$N$2:$N$101</c:f>
              <c:numCache>
                <c:formatCode>General</c:formatCode>
                <c:ptCount val="100"/>
                <c:pt idx="0">
                  <c:v>-2.3499999999998522E-2</c:v>
                </c:pt>
                <c:pt idx="1">
                  <c:v>2.9299999999999216E-2</c:v>
                </c:pt>
                <c:pt idx="2">
                  <c:v>0.10679999999999978</c:v>
                </c:pt>
                <c:pt idx="3">
                  <c:v>0.13240000000000052</c:v>
                </c:pt>
                <c:pt idx="4">
                  <c:v>0.14809999999999945</c:v>
                </c:pt>
                <c:pt idx="5">
                  <c:v>0.15990000000000038</c:v>
                </c:pt>
                <c:pt idx="6">
                  <c:v>0.1684999999999981</c:v>
                </c:pt>
                <c:pt idx="7">
                  <c:v>0.17559999999999931</c:v>
                </c:pt>
                <c:pt idx="8">
                  <c:v>0.18130000000000024</c:v>
                </c:pt>
                <c:pt idx="9">
                  <c:v>0.18599999999999994</c:v>
                </c:pt>
                <c:pt idx="10">
                  <c:v>0.18980000000000175</c:v>
                </c:pt>
                <c:pt idx="11">
                  <c:v>0.19200000000000017</c:v>
                </c:pt>
                <c:pt idx="12">
                  <c:v>0.19369999999999976</c:v>
                </c:pt>
                <c:pt idx="13">
                  <c:v>0.19550000000000267</c:v>
                </c:pt>
                <c:pt idx="14">
                  <c:v>0.19610000000000127</c:v>
                </c:pt>
                <c:pt idx="15">
                  <c:v>0.19660000000000011</c:v>
                </c:pt>
                <c:pt idx="16">
                  <c:v>0.19719999999999871</c:v>
                </c:pt>
                <c:pt idx="17">
                  <c:v>0.19749999999999801</c:v>
                </c:pt>
                <c:pt idx="18">
                  <c:v>0.19730000000000203</c:v>
                </c:pt>
                <c:pt idx="19">
                  <c:v>0.19669999999999987</c:v>
                </c:pt>
                <c:pt idx="20">
                  <c:v>0.19660000000000011</c:v>
                </c:pt>
                <c:pt idx="21">
                  <c:v>0.19599999999999795</c:v>
                </c:pt>
                <c:pt idx="22">
                  <c:v>0.19519999999999982</c:v>
                </c:pt>
                <c:pt idx="23">
                  <c:v>0.19480000000000075</c:v>
                </c:pt>
                <c:pt idx="24">
                  <c:v>0.19379999999999953</c:v>
                </c:pt>
                <c:pt idx="25">
                  <c:v>0.19310000000000116</c:v>
                </c:pt>
                <c:pt idx="26">
                  <c:v>0.19209999999999994</c:v>
                </c:pt>
                <c:pt idx="27">
                  <c:v>0.19120000000000203</c:v>
                </c:pt>
                <c:pt idx="28">
                  <c:v>0.19030000000000058</c:v>
                </c:pt>
                <c:pt idx="29">
                  <c:v>0.18919999999999959</c:v>
                </c:pt>
                <c:pt idx="30">
                  <c:v>0.18829999999999814</c:v>
                </c:pt>
                <c:pt idx="31">
                  <c:v>0.18699999999999761</c:v>
                </c:pt>
                <c:pt idx="32">
                  <c:v>0.18599999999999994</c:v>
                </c:pt>
                <c:pt idx="33">
                  <c:v>0.18469999999999942</c:v>
                </c:pt>
                <c:pt idx="34">
                  <c:v>0.18359999999999843</c:v>
                </c:pt>
                <c:pt idx="35">
                  <c:v>0.18229999999999791</c:v>
                </c:pt>
                <c:pt idx="36">
                  <c:v>0.18089999999999762</c:v>
                </c:pt>
                <c:pt idx="37">
                  <c:v>0.17939999999999756</c:v>
                </c:pt>
                <c:pt idx="38">
                  <c:v>0.17809999999999704</c:v>
                </c:pt>
                <c:pt idx="39">
                  <c:v>0.17659999999999698</c:v>
                </c:pt>
                <c:pt idx="40">
                  <c:v>0.17509999999999692</c:v>
                </c:pt>
                <c:pt idx="41">
                  <c:v>0.17329999999999757</c:v>
                </c:pt>
                <c:pt idx="42">
                  <c:v>0.17159999999999798</c:v>
                </c:pt>
                <c:pt idx="43">
                  <c:v>0.16990000000000194</c:v>
                </c:pt>
                <c:pt idx="44">
                  <c:v>0.16820000000000235</c:v>
                </c:pt>
                <c:pt idx="45">
                  <c:v>0.1661999999999999</c:v>
                </c:pt>
                <c:pt idx="46">
                  <c:v>0.16430000000000078</c:v>
                </c:pt>
                <c:pt idx="47">
                  <c:v>0.1620999999999988</c:v>
                </c:pt>
                <c:pt idx="48">
                  <c:v>0.16009999999999991</c:v>
                </c:pt>
                <c:pt idx="49">
                  <c:v>0.15780000000000172</c:v>
                </c:pt>
                <c:pt idx="50">
                  <c:v>0.15559999999999974</c:v>
                </c:pt>
                <c:pt idx="51">
                  <c:v>0.15380000000000038</c:v>
                </c:pt>
                <c:pt idx="52">
                  <c:v>0.15240000000000009</c:v>
                </c:pt>
                <c:pt idx="53">
                  <c:v>0.15039999999999765</c:v>
                </c:pt>
                <c:pt idx="54">
                  <c:v>0.14879999999999782</c:v>
                </c:pt>
                <c:pt idx="55">
                  <c:v>0.147199999999998</c:v>
                </c:pt>
                <c:pt idx="56">
                  <c:v>0.14539999999999864</c:v>
                </c:pt>
                <c:pt idx="57">
                  <c:v>0.14300000000000068</c:v>
                </c:pt>
                <c:pt idx="58">
                  <c:v>0.14149999999999707</c:v>
                </c:pt>
                <c:pt idx="59">
                  <c:v>0.13949999999999818</c:v>
                </c:pt>
                <c:pt idx="60">
                  <c:v>0.13749999999999929</c:v>
                </c:pt>
                <c:pt idx="61">
                  <c:v>0.13529999999999731</c:v>
                </c:pt>
                <c:pt idx="62">
                  <c:v>0.13350000000000151</c:v>
                </c:pt>
                <c:pt idx="63">
                  <c:v>0.13109999999999999</c:v>
                </c:pt>
                <c:pt idx="64">
                  <c:v>0.12900000000000134</c:v>
                </c:pt>
                <c:pt idx="65">
                  <c:v>0.12650000000000006</c:v>
                </c:pt>
                <c:pt idx="66">
                  <c:v>0.12359999999999971</c:v>
                </c:pt>
                <c:pt idx="67">
                  <c:v>0.12129999999999797</c:v>
                </c:pt>
                <c:pt idx="68">
                  <c:v>0.11810000000000187</c:v>
                </c:pt>
                <c:pt idx="69">
                  <c:v>0.11580000000000013</c:v>
                </c:pt>
                <c:pt idx="70">
                  <c:v>0.11270000000000024</c:v>
                </c:pt>
                <c:pt idx="71">
                  <c:v>0.10999999999999943</c:v>
                </c:pt>
                <c:pt idx="72">
                  <c:v>0.10719999999999885</c:v>
                </c:pt>
                <c:pt idx="73">
                  <c:v>0.10440000000000182</c:v>
                </c:pt>
                <c:pt idx="74">
                  <c:v>0.10350000000000037</c:v>
                </c:pt>
                <c:pt idx="75">
                  <c:v>0.10230000000000317</c:v>
                </c:pt>
                <c:pt idx="76">
                  <c:v>0.10099999999999909</c:v>
                </c:pt>
                <c:pt idx="77">
                  <c:v>9.9799999999998334E-2</c:v>
                </c:pt>
                <c:pt idx="78">
                  <c:v>8.8400000000000034E-2</c:v>
                </c:pt>
                <c:pt idx="79">
                  <c:v>4.2100000000001359E-2</c:v>
                </c:pt>
                <c:pt idx="80">
                  <c:v>-5.3499999999999659E-2</c:v>
                </c:pt>
              </c:numCache>
            </c:numRef>
          </c:yVal>
          <c:smooth val="1"/>
          <c:extLst>
            <c:ext xmlns:c16="http://schemas.microsoft.com/office/drawing/2014/chart" uri="{C3380CC4-5D6E-409C-BE32-E72D297353CC}">
              <c16:uniqueId val="{00000000-4140-46BD-95DB-AA7CC9A6C560}"/>
            </c:ext>
          </c:extLst>
        </c:ser>
        <c:ser>
          <c:idx val="1"/>
          <c:order val="1"/>
          <c:tx>
            <c:strRef>
              <c:f>comp_func!$P$1</c:f>
              <c:strCache>
                <c:ptCount val="1"/>
              </c:strCache>
            </c:strRef>
          </c:tx>
          <c:spPr>
            <a:ln w="19050" cap="rnd">
              <a:solidFill>
                <a:schemeClr val="accent2"/>
              </a:solidFill>
              <a:round/>
            </a:ln>
            <a:effectLst/>
          </c:spPr>
          <c:marker>
            <c:symbol val="none"/>
          </c:marker>
          <c:xVal>
            <c:numRef>
              <c:f>comp_func!$A$2:$A$101</c:f>
              <c:numCache>
                <c:formatCode>General</c:formatCode>
                <c:ptCount val="100"/>
                <c:pt idx="0">
                  <c:v>30</c:v>
                </c:pt>
                <c:pt idx="1">
                  <c:v>55</c:v>
                </c:pt>
                <c:pt idx="2">
                  <c:v>80</c:v>
                </c:pt>
                <c:pt idx="3">
                  <c:v>95</c:v>
                </c:pt>
                <c:pt idx="4">
                  <c:v>110</c:v>
                </c:pt>
                <c:pt idx="5">
                  <c:v>125</c:v>
                </c:pt>
                <c:pt idx="6">
                  <c:v>140</c:v>
                </c:pt>
                <c:pt idx="7">
                  <c:v>155</c:v>
                </c:pt>
                <c:pt idx="8">
                  <c:v>170</c:v>
                </c:pt>
                <c:pt idx="9">
                  <c:v>185</c:v>
                </c:pt>
                <c:pt idx="10">
                  <c:v>200</c:v>
                </c:pt>
                <c:pt idx="11">
                  <c:v>215</c:v>
                </c:pt>
                <c:pt idx="12">
                  <c:v>230</c:v>
                </c:pt>
                <c:pt idx="13">
                  <c:v>245</c:v>
                </c:pt>
                <c:pt idx="14">
                  <c:v>260</c:v>
                </c:pt>
                <c:pt idx="15">
                  <c:v>275</c:v>
                </c:pt>
                <c:pt idx="16">
                  <c:v>290</c:v>
                </c:pt>
                <c:pt idx="17">
                  <c:v>305</c:v>
                </c:pt>
                <c:pt idx="18">
                  <c:v>320</c:v>
                </c:pt>
                <c:pt idx="19">
                  <c:v>335</c:v>
                </c:pt>
                <c:pt idx="20">
                  <c:v>350</c:v>
                </c:pt>
                <c:pt idx="21">
                  <c:v>365</c:v>
                </c:pt>
                <c:pt idx="22">
                  <c:v>380</c:v>
                </c:pt>
                <c:pt idx="23">
                  <c:v>395</c:v>
                </c:pt>
                <c:pt idx="24">
                  <c:v>410</c:v>
                </c:pt>
                <c:pt idx="25">
                  <c:v>425</c:v>
                </c:pt>
                <c:pt idx="26">
                  <c:v>440</c:v>
                </c:pt>
                <c:pt idx="27">
                  <c:v>455</c:v>
                </c:pt>
                <c:pt idx="28">
                  <c:v>470</c:v>
                </c:pt>
                <c:pt idx="29">
                  <c:v>485</c:v>
                </c:pt>
                <c:pt idx="30">
                  <c:v>500</c:v>
                </c:pt>
                <c:pt idx="31">
                  <c:v>515</c:v>
                </c:pt>
                <c:pt idx="32">
                  <c:v>530</c:v>
                </c:pt>
                <c:pt idx="33">
                  <c:v>545</c:v>
                </c:pt>
                <c:pt idx="34">
                  <c:v>560</c:v>
                </c:pt>
                <c:pt idx="35">
                  <c:v>575</c:v>
                </c:pt>
                <c:pt idx="36">
                  <c:v>590</c:v>
                </c:pt>
                <c:pt idx="37">
                  <c:v>605</c:v>
                </c:pt>
                <c:pt idx="38">
                  <c:v>620</c:v>
                </c:pt>
                <c:pt idx="39">
                  <c:v>635</c:v>
                </c:pt>
                <c:pt idx="40">
                  <c:v>650</c:v>
                </c:pt>
                <c:pt idx="41">
                  <c:v>665</c:v>
                </c:pt>
                <c:pt idx="42">
                  <c:v>680</c:v>
                </c:pt>
                <c:pt idx="43">
                  <c:v>695</c:v>
                </c:pt>
                <c:pt idx="44">
                  <c:v>710</c:v>
                </c:pt>
                <c:pt idx="45">
                  <c:v>725</c:v>
                </c:pt>
                <c:pt idx="46">
                  <c:v>740</c:v>
                </c:pt>
                <c:pt idx="47">
                  <c:v>755</c:v>
                </c:pt>
                <c:pt idx="48">
                  <c:v>770</c:v>
                </c:pt>
                <c:pt idx="49">
                  <c:v>785</c:v>
                </c:pt>
                <c:pt idx="50">
                  <c:v>800</c:v>
                </c:pt>
                <c:pt idx="51">
                  <c:v>810</c:v>
                </c:pt>
                <c:pt idx="52">
                  <c:v>820</c:v>
                </c:pt>
                <c:pt idx="53">
                  <c:v>830</c:v>
                </c:pt>
                <c:pt idx="54">
                  <c:v>840</c:v>
                </c:pt>
                <c:pt idx="55">
                  <c:v>850</c:v>
                </c:pt>
                <c:pt idx="56">
                  <c:v>860</c:v>
                </c:pt>
                <c:pt idx="57">
                  <c:v>870</c:v>
                </c:pt>
                <c:pt idx="58">
                  <c:v>880</c:v>
                </c:pt>
                <c:pt idx="59">
                  <c:v>890</c:v>
                </c:pt>
                <c:pt idx="60">
                  <c:v>900</c:v>
                </c:pt>
                <c:pt idx="61">
                  <c:v>910</c:v>
                </c:pt>
                <c:pt idx="62">
                  <c:v>920</c:v>
                </c:pt>
                <c:pt idx="63">
                  <c:v>930</c:v>
                </c:pt>
                <c:pt idx="64">
                  <c:v>940</c:v>
                </c:pt>
                <c:pt idx="65">
                  <c:v>950</c:v>
                </c:pt>
                <c:pt idx="66">
                  <c:v>960</c:v>
                </c:pt>
                <c:pt idx="67">
                  <c:v>970</c:v>
                </c:pt>
                <c:pt idx="68">
                  <c:v>980</c:v>
                </c:pt>
                <c:pt idx="69">
                  <c:v>990</c:v>
                </c:pt>
                <c:pt idx="70">
                  <c:v>1000</c:v>
                </c:pt>
                <c:pt idx="71">
                  <c:v>1010</c:v>
                </c:pt>
                <c:pt idx="72">
                  <c:v>1020</c:v>
                </c:pt>
                <c:pt idx="73">
                  <c:v>1030</c:v>
                </c:pt>
                <c:pt idx="74">
                  <c:v>1035</c:v>
                </c:pt>
                <c:pt idx="75">
                  <c:v>1040</c:v>
                </c:pt>
                <c:pt idx="76">
                  <c:v>1045</c:v>
                </c:pt>
                <c:pt idx="77">
                  <c:v>1050</c:v>
                </c:pt>
                <c:pt idx="78">
                  <c:v>1055</c:v>
                </c:pt>
                <c:pt idx="79">
                  <c:v>1060</c:v>
                </c:pt>
                <c:pt idx="80">
                  <c:v>1065</c:v>
                </c:pt>
                <c:pt idx="81">
                  <c:v>1070</c:v>
                </c:pt>
                <c:pt idx="82">
                  <c:v>1075</c:v>
                </c:pt>
                <c:pt idx="83">
                  <c:v>1080</c:v>
                </c:pt>
                <c:pt idx="84">
                  <c:v>1085</c:v>
                </c:pt>
                <c:pt idx="85">
                  <c:v>1090</c:v>
                </c:pt>
                <c:pt idx="86">
                  <c:v>1095</c:v>
                </c:pt>
                <c:pt idx="87">
                  <c:v>1100</c:v>
                </c:pt>
                <c:pt idx="88">
                  <c:v>1105</c:v>
                </c:pt>
                <c:pt idx="89">
                  <c:v>1110</c:v>
                </c:pt>
                <c:pt idx="90">
                  <c:v>1115</c:v>
                </c:pt>
                <c:pt idx="91">
                  <c:v>1120</c:v>
                </c:pt>
                <c:pt idx="92">
                  <c:v>1125</c:v>
                </c:pt>
              </c:numCache>
            </c:numRef>
          </c:xVal>
          <c:yVal>
            <c:numRef>
              <c:f>comp_func!$P$2:$P$101</c:f>
              <c:numCache>
                <c:formatCode>General</c:formatCode>
                <c:ptCount val="100"/>
                <c:pt idx="0">
                  <c:v>-2.979999999999805E-2</c:v>
                </c:pt>
                <c:pt idx="1">
                  <c:v>2.1399999999999864E-2</c:v>
                </c:pt>
                <c:pt idx="2">
                  <c:v>0.10390000000000299</c:v>
                </c:pt>
                <c:pt idx="3">
                  <c:v>0.13250000000000028</c:v>
                </c:pt>
                <c:pt idx="4">
                  <c:v>0.15050000000000097</c:v>
                </c:pt>
                <c:pt idx="5">
                  <c:v>0.16349999999999909</c:v>
                </c:pt>
                <c:pt idx="6">
                  <c:v>0.17370000000000019</c:v>
                </c:pt>
                <c:pt idx="7">
                  <c:v>0.18299999999999983</c:v>
                </c:pt>
                <c:pt idx="8">
                  <c:v>0.19040000000000035</c:v>
                </c:pt>
                <c:pt idx="9">
                  <c:v>0.19600000000000151</c:v>
                </c:pt>
                <c:pt idx="10">
                  <c:v>0.19979999999999976</c:v>
                </c:pt>
                <c:pt idx="11">
                  <c:v>0.20439999999999969</c:v>
                </c:pt>
                <c:pt idx="12">
                  <c:v>0.20499999999999829</c:v>
                </c:pt>
                <c:pt idx="13">
                  <c:v>0.20669999999999789</c:v>
                </c:pt>
                <c:pt idx="14">
                  <c:v>0.20530000000000115</c:v>
                </c:pt>
                <c:pt idx="15">
                  <c:v>0.20389999999999731</c:v>
                </c:pt>
                <c:pt idx="16">
                  <c:v>0.20410000000000039</c:v>
                </c:pt>
                <c:pt idx="17">
                  <c:v>0.20339999999999847</c:v>
                </c:pt>
                <c:pt idx="18">
                  <c:v>0.20230000000000103</c:v>
                </c:pt>
                <c:pt idx="19">
                  <c:v>0.20129999999999981</c:v>
                </c:pt>
                <c:pt idx="20">
                  <c:v>0.20099999999999696</c:v>
                </c:pt>
                <c:pt idx="21">
                  <c:v>0.20089999999999719</c:v>
                </c:pt>
                <c:pt idx="22">
                  <c:v>0.20010000000000261</c:v>
                </c:pt>
                <c:pt idx="23">
                  <c:v>0.19900000000000162</c:v>
                </c:pt>
                <c:pt idx="24">
                  <c:v>0.1974000000000018</c:v>
                </c:pt>
                <c:pt idx="25">
                  <c:v>0.19590000000000174</c:v>
                </c:pt>
                <c:pt idx="26">
                  <c:v>0.19460000000000122</c:v>
                </c:pt>
                <c:pt idx="27">
                  <c:v>0.19420000000000215</c:v>
                </c:pt>
                <c:pt idx="28">
                  <c:v>0.19369999999999976</c:v>
                </c:pt>
                <c:pt idx="29">
                  <c:v>0.19379999999999953</c:v>
                </c:pt>
                <c:pt idx="30">
                  <c:v>0.19359999999999999</c:v>
                </c:pt>
                <c:pt idx="31">
                  <c:v>0.19239999999999924</c:v>
                </c:pt>
                <c:pt idx="32">
                  <c:v>0.19099999999999895</c:v>
                </c:pt>
                <c:pt idx="33">
                  <c:v>0.18979999999999819</c:v>
                </c:pt>
                <c:pt idx="34">
                  <c:v>0.18829999999999814</c:v>
                </c:pt>
                <c:pt idx="35">
                  <c:v>0.18590000000000018</c:v>
                </c:pt>
                <c:pt idx="36">
                  <c:v>0.18459999999999965</c:v>
                </c:pt>
                <c:pt idx="37">
                  <c:v>0.18290000000000006</c:v>
                </c:pt>
                <c:pt idx="38">
                  <c:v>0.18089999999999762</c:v>
                </c:pt>
                <c:pt idx="39">
                  <c:v>0.17889999999999873</c:v>
                </c:pt>
                <c:pt idx="40">
                  <c:v>0.17680000000000007</c:v>
                </c:pt>
                <c:pt idx="41">
                  <c:v>0.17419999999999902</c:v>
                </c:pt>
                <c:pt idx="42">
                  <c:v>0.17210000000000036</c:v>
                </c:pt>
                <c:pt idx="43">
                  <c:v>0.17060000000000031</c:v>
                </c:pt>
                <c:pt idx="44">
                  <c:v>0.16870000000000118</c:v>
                </c:pt>
                <c:pt idx="45">
                  <c:v>0.16729999999999734</c:v>
                </c:pt>
                <c:pt idx="46">
                  <c:v>0.16529999999999845</c:v>
                </c:pt>
                <c:pt idx="47">
                  <c:v>0.16329999999999956</c:v>
                </c:pt>
                <c:pt idx="48">
                  <c:v>0.16140000000000043</c:v>
                </c:pt>
                <c:pt idx="49">
                  <c:v>0.15859999999999985</c:v>
                </c:pt>
                <c:pt idx="50">
                  <c:v>0.15650000000000119</c:v>
                </c:pt>
                <c:pt idx="51">
                  <c:v>0.15489999999999782</c:v>
                </c:pt>
                <c:pt idx="52">
                  <c:v>0.15309999999999846</c:v>
                </c:pt>
                <c:pt idx="53">
                  <c:v>0.15139999999999887</c:v>
                </c:pt>
                <c:pt idx="54">
                  <c:v>0.14990000000000236</c:v>
                </c:pt>
                <c:pt idx="55">
                  <c:v>0.14809999999999945</c:v>
                </c:pt>
                <c:pt idx="56">
                  <c:v>0.14619999999999678</c:v>
                </c:pt>
                <c:pt idx="57">
                  <c:v>0.14440000000000097</c:v>
                </c:pt>
                <c:pt idx="58">
                  <c:v>0.14249999999999829</c:v>
                </c:pt>
                <c:pt idx="59">
                  <c:v>0.14050000000000296</c:v>
                </c:pt>
                <c:pt idx="60">
                  <c:v>0.13810000000000144</c:v>
                </c:pt>
                <c:pt idx="61">
                  <c:v>0.13689999999999714</c:v>
                </c:pt>
                <c:pt idx="62">
                  <c:v>0.13390000000000057</c:v>
                </c:pt>
                <c:pt idx="63">
                  <c:v>0.13180000000000192</c:v>
                </c:pt>
                <c:pt idx="64">
                  <c:v>0.12959999999999994</c:v>
                </c:pt>
                <c:pt idx="65">
                  <c:v>0.12590000000000146</c:v>
                </c:pt>
                <c:pt idx="66">
                  <c:v>0.125</c:v>
                </c:pt>
                <c:pt idx="67">
                  <c:v>0.12150000000000105</c:v>
                </c:pt>
                <c:pt idx="68">
                  <c:v>0.11909999999999954</c:v>
                </c:pt>
                <c:pt idx="69">
                  <c:v>0.11640000000000228</c:v>
                </c:pt>
                <c:pt idx="70">
                  <c:v>0.11329999999999885</c:v>
                </c:pt>
                <c:pt idx="71">
                  <c:v>0.11090000000000089</c:v>
                </c:pt>
                <c:pt idx="72">
                  <c:v>0.10799999999999699</c:v>
                </c:pt>
                <c:pt idx="73">
                  <c:v>0.10580000000000211</c:v>
                </c:pt>
                <c:pt idx="74">
                  <c:v>0.10459999999999781</c:v>
                </c:pt>
                <c:pt idx="75">
                  <c:v>0.10379999999999967</c:v>
                </c:pt>
                <c:pt idx="76">
                  <c:v>0.10219999999999985</c:v>
                </c:pt>
                <c:pt idx="77">
                  <c:v>0.10079999999999956</c:v>
                </c:pt>
                <c:pt idx="78">
                  <c:v>9.369999999999834E-2</c:v>
                </c:pt>
                <c:pt idx="79">
                  <c:v>5.5099999999999483E-2</c:v>
                </c:pt>
                <c:pt idx="80">
                  <c:v>-4.2200000000001125E-2</c:v>
                </c:pt>
              </c:numCache>
            </c:numRef>
          </c:yVal>
          <c:smooth val="1"/>
          <c:extLst>
            <c:ext xmlns:c16="http://schemas.microsoft.com/office/drawing/2014/chart" uri="{C3380CC4-5D6E-409C-BE32-E72D297353CC}">
              <c16:uniqueId val="{00000001-4140-46BD-95DB-AA7CC9A6C560}"/>
            </c:ext>
          </c:extLst>
        </c:ser>
        <c:dLbls>
          <c:showLegendKey val="0"/>
          <c:showVal val="0"/>
          <c:showCatName val="0"/>
          <c:showSerName val="0"/>
          <c:showPercent val="0"/>
          <c:showBubbleSize val="0"/>
        </c:dLbls>
        <c:axId val="1592524832"/>
        <c:axId val="1592509952"/>
      </c:scatterChart>
      <c:valAx>
        <c:axId val="1592524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 mm</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509952"/>
        <c:crosses val="autoZero"/>
        <c:crossBetween val="midCat"/>
      </c:valAx>
      <c:valAx>
        <c:axId val="15925099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t>
                </a:r>
                <a:r>
                  <a:rPr lang="en-US" baseline="-25000"/>
                  <a:t>resp</a:t>
                </a:r>
                <a:r>
                  <a:rPr lang="en-US"/>
                  <a:t>(r)</a:t>
                </a:r>
                <a:endParaRPr lang="ru-R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5248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16385-49C7-40F7-A33D-7A83C379F068}"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C365-0931-411B-A943-A21E4DCAF452}" type="slidenum">
              <a:rPr lang="en-US" smtClean="0"/>
              <a:t>‹#›</a:t>
            </a:fld>
            <a:endParaRPr lang="en-US"/>
          </a:p>
        </p:txBody>
      </p:sp>
    </p:spTree>
    <p:extLst>
      <p:ext uri="{BB962C8B-B14F-4D97-AF65-F5344CB8AC3E}">
        <p14:creationId xmlns:p14="http://schemas.microsoft.com/office/powerpoint/2010/main" val="271893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8F90-91DE-94C2-CBE8-7A3CBDCEC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09AFD-DE71-D4E7-4457-10E200F3C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B7F88-2D01-A39F-5B6A-03DD2D0F606E}"/>
              </a:ext>
            </a:extLst>
          </p:cNvPr>
          <p:cNvSpPr>
            <a:spLocks noGrp="1"/>
          </p:cNvSpPr>
          <p:nvPr>
            <p:ph type="dt" sz="half" idx="10"/>
          </p:nvPr>
        </p:nvSpPr>
        <p:spPr/>
        <p:txBody>
          <a:bodyPr/>
          <a:lstStyle/>
          <a:p>
            <a:fld id="{1A766779-12AA-4B5B-9ED6-6BE96DE7E8E6}" type="datetime1">
              <a:rPr lang="en-US" smtClean="0"/>
              <a:t>9/18/2024</a:t>
            </a:fld>
            <a:endParaRPr lang="en-US"/>
          </a:p>
        </p:txBody>
      </p:sp>
      <p:sp>
        <p:nvSpPr>
          <p:cNvPr id="5" name="Footer Placeholder 4">
            <a:extLst>
              <a:ext uri="{FF2B5EF4-FFF2-40B4-BE49-F238E27FC236}">
                <a16:creationId xmlns:a16="http://schemas.microsoft.com/office/drawing/2014/main" id="{BFDAE1DE-F99F-2770-F856-0A538859BE6D}"/>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2084DA73-A33A-ADE7-0F89-912CD65C3671}"/>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75172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6A4A-5B2D-4A9D-7289-7E00EB1EB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2DF560-4EB5-BB6B-C4B3-B3FD2A37E9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D1C69-0F0A-069E-F777-3C1047B45FFA}"/>
              </a:ext>
            </a:extLst>
          </p:cNvPr>
          <p:cNvSpPr>
            <a:spLocks noGrp="1"/>
          </p:cNvSpPr>
          <p:nvPr>
            <p:ph type="dt" sz="half" idx="10"/>
          </p:nvPr>
        </p:nvSpPr>
        <p:spPr/>
        <p:txBody>
          <a:bodyPr/>
          <a:lstStyle/>
          <a:p>
            <a:fld id="{8BFA8866-A7D4-4B2F-942B-32189A5A36EE}" type="datetime1">
              <a:rPr lang="en-US" smtClean="0"/>
              <a:t>9/18/2024</a:t>
            </a:fld>
            <a:endParaRPr lang="en-US"/>
          </a:p>
        </p:txBody>
      </p:sp>
      <p:sp>
        <p:nvSpPr>
          <p:cNvPr id="5" name="Footer Placeholder 4">
            <a:extLst>
              <a:ext uri="{FF2B5EF4-FFF2-40B4-BE49-F238E27FC236}">
                <a16:creationId xmlns:a16="http://schemas.microsoft.com/office/drawing/2014/main" id="{1636C1FA-B59B-1604-EB28-98F7C9E8F975}"/>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57612FCD-05F3-E9AD-760D-C84F5EBD9474}"/>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59335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05767-8000-99B4-B3F6-A0CD4DB746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B320F-A022-86EF-6719-FEC46C1C2A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4577-3FC6-B7B8-AAC1-EF16664D94FE}"/>
              </a:ext>
            </a:extLst>
          </p:cNvPr>
          <p:cNvSpPr>
            <a:spLocks noGrp="1"/>
          </p:cNvSpPr>
          <p:nvPr>
            <p:ph type="dt" sz="half" idx="10"/>
          </p:nvPr>
        </p:nvSpPr>
        <p:spPr/>
        <p:txBody>
          <a:bodyPr/>
          <a:lstStyle/>
          <a:p>
            <a:fld id="{1A324760-0264-4BB9-9706-8443739890DE}" type="datetime1">
              <a:rPr lang="en-US" smtClean="0"/>
              <a:t>9/18/2024</a:t>
            </a:fld>
            <a:endParaRPr lang="en-US"/>
          </a:p>
        </p:txBody>
      </p:sp>
      <p:sp>
        <p:nvSpPr>
          <p:cNvPr id="5" name="Footer Placeholder 4">
            <a:extLst>
              <a:ext uri="{FF2B5EF4-FFF2-40B4-BE49-F238E27FC236}">
                <a16:creationId xmlns:a16="http://schemas.microsoft.com/office/drawing/2014/main" id="{85F6943A-7773-D7A1-319D-09FC5EC44A2D}"/>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76C28DCF-6392-66D0-8E6D-747FC017BDA9}"/>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317250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7B00-E4BF-81DF-161C-DB05BB11B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76ECE-0F23-49D7-512C-1840AE19C2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8CA35-B3A4-8094-A952-80E58D4A7346}"/>
              </a:ext>
            </a:extLst>
          </p:cNvPr>
          <p:cNvSpPr>
            <a:spLocks noGrp="1"/>
          </p:cNvSpPr>
          <p:nvPr>
            <p:ph type="dt" sz="half" idx="10"/>
          </p:nvPr>
        </p:nvSpPr>
        <p:spPr/>
        <p:txBody>
          <a:bodyPr/>
          <a:lstStyle/>
          <a:p>
            <a:fld id="{619A4644-DF14-4446-BE6E-42701B8EC0C6}" type="datetime1">
              <a:rPr lang="en-US" smtClean="0"/>
              <a:t>9/18/2024</a:t>
            </a:fld>
            <a:endParaRPr lang="en-US"/>
          </a:p>
        </p:txBody>
      </p:sp>
      <p:sp>
        <p:nvSpPr>
          <p:cNvPr id="5" name="Footer Placeholder 4">
            <a:extLst>
              <a:ext uri="{FF2B5EF4-FFF2-40B4-BE49-F238E27FC236}">
                <a16:creationId xmlns:a16="http://schemas.microsoft.com/office/drawing/2014/main" id="{C35B14AB-722A-6684-0C53-65B4B198DD03}"/>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FB3CE273-8C40-18A8-BB94-372EC09458B9}"/>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62114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6044-4BE4-9595-DE03-B06B36D7E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6BE8DB-1710-25AA-5653-1FD8F357A1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D7CD7-B5A7-13D5-273F-C4CBF5073E94}"/>
              </a:ext>
            </a:extLst>
          </p:cNvPr>
          <p:cNvSpPr>
            <a:spLocks noGrp="1"/>
          </p:cNvSpPr>
          <p:nvPr>
            <p:ph type="dt" sz="half" idx="10"/>
          </p:nvPr>
        </p:nvSpPr>
        <p:spPr/>
        <p:txBody>
          <a:bodyPr/>
          <a:lstStyle/>
          <a:p>
            <a:fld id="{8D7AE927-0473-488E-9308-09FD780CA568}" type="datetime1">
              <a:rPr lang="en-US" smtClean="0"/>
              <a:t>9/18/2024</a:t>
            </a:fld>
            <a:endParaRPr lang="en-US"/>
          </a:p>
        </p:txBody>
      </p:sp>
      <p:sp>
        <p:nvSpPr>
          <p:cNvPr id="5" name="Footer Placeholder 4">
            <a:extLst>
              <a:ext uri="{FF2B5EF4-FFF2-40B4-BE49-F238E27FC236}">
                <a16:creationId xmlns:a16="http://schemas.microsoft.com/office/drawing/2014/main" id="{E131798C-A398-817D-2FA9-27B6DCE53D40}"/>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F1637070-5187-1309-536A-BB4B94E1FEB2}"/>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28786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8ED6-6016-4A6B-ED2B-A5A205D00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ECF74-A1D5-8FA1-955B-EDFE8E4C80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EDBE9-EA42-D161-E2D5-E59E760516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B5245A-91EC-4C66-F812-CF36600F6D2A}"/>
              </a:ext>
            </a:extLst>
          </p:cNvPr>
          <p:cNvSpPr>
            <a:spLocks noGrp="1"/>
          </p:cNvSpPr>
          <p:nvPr>
            <p:ph type="dt" sz="half" idx="10"/>
          </p:nvPr>
        </p:nvSpPr>
        <p:spPr/>
        <p:txBody>
          <a:bodyPr/>
          <a:lstStyle/>
          <a:p>
            <a:fld id="{573FE952-A5C2-446E-8310-4F32D6489B7C}" type="datetime1">
              <a:rPr lang="en-US" smtClean="0"/>
              <a:t>9/18/2024</a:t>
            </a:fld>
            <a:endParaRPr lang="en-US"/>
          </a:p>
        </p:txBody>
      </p:sp>
      <p:sp>
        <p:nvSpPr>
          <p:cNvPr id="6" name="Footer Placeholder 5">
            <a:extLst>
              <a:ext uri="{FF2B5EF4-FFF2-40B4-BE49-F238E27FC236}">
                <a16:creationId xmlns:a16="http://schemas.microsoft.com/office/drawing/2014/main" id="{62AB20C9-AE53-38FC-8C7F-FA27C29C704E}"/>
              </a:ext>
            </a:extLst>
          </p:cNvPr>
          <p:cNvSpPr>
            <a:spLocks noGrp="1"/>
          </p:cNvSpPr>
          <p:nvPr>
            <p:ph type="ftr" sz="quarter" idx="11"/>
          </p:nvPr>
        </p:nvSpPr>
        <p:spPr/>
        <p:txBody>
          <a:bodyPr/>
          <a:lstStyle/>
          <a:p>
            <a:r>
              <a:rPr lang="ru-RU"/>
              <a:t>Сентябрь 2024</a:t>
            </a:r>
            <a:endParaRPr lang="en-US"/>
          </a:p>
        </p:txBody>
      </p:sp>
      <p:sp>
        <p:nvSpPr>
          <p:cNvPr id="7" name="Slide Number Placeholder 6">
            <a:extLst>
              <a:ext uri="{FF2B5EF4-FFF2-40B4-BE49-F238E27FC236}">
                <a16:creationId xmlns:a16="http://schemas.microsoft.com/office/drawing/2014/main" id="{9C5046C5-0BD9-6638-88BC-08E27FC3960C}"/>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402183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6C27-81D6-6407-CC2B-361749637A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36DC2-2A2E-CC93-F9D9-C9CFCFD46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949360-80B0-FAED-2FD4-21073FD4F1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CB51A-9667-988D-F6EF-571FDA0A6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8DC36-6CFC-EF84-F872-F649019ADB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AA21D-B144-A506-9B2C-D69331BE82AB}"/>
              </a:ext>
            </a:extLst>
          </p:cNvPr>
          <p:cNvSpPr>
            <a:spLocks noGrp="1"/>
          </p:cNvSpPr>
          <p:nvPr>
            <p:ph type="dt" sz="half" idx="10"/>
          </p:nvPr>
        </p:nvSpPr>
        <p:spPr/>
        <p:txBody>
          <a:bodyPr/>
          <a:lstStyle/>
          <a:p>
            <a:fld id="{3B1DED6D-DBD5-4198-B98B-F715CE79CC5A}" type="datetime1">
              <a:rPr lang="en-US" smtClean="0"/>
              <a:t>9/18/2024</a:t>
            </a:fld>
            <a:endParaRPr lang="en-US"/>
          </a:p>
        </p:txBody>
      </p:sp>
      <p:sp>
        <p:nvSpPr>
          <p:cNvPr id="8" name="Footer Placeholder 7">
            <a:extLst>
              <a:ext uri="{FF2B5EF4-FFF2-40B4-BE49-F238E27FC236}">
                <a16:creationId xmlns:a16="http://schemas.microsoft.com/office/drawing/2014/main" id="{939382DB-52F8-552B-E830-9C77DBF555FB}"/>
              </a:ext>
            </a:extLst>
          </p:cNvPr>
          <p:cNvSpPr>
            <a:spLocks noGrp="1"/>
          </p:cNvSpPr>
          <p:nvPr>
            <p:ph type="ftr" sz="quarter" idx="11"/>
          </p:nvPr>
        </p:nvSpPr>
        <p:spPr/>
        <p:txBody>
          <a:bodyPr/>
          <a:lstStyle/>
          <a:p>
            <a:r>
              <a:rPr lang="ru-RU"/>
              <a:t>Сентябрь 2024</a:t>
            </a:r>
            <a:endParaRPr lang="en-US"/>
          </a:p>
        </p:txBody>
      </p:sp>
      <p:sp>
        <p:nvSpPr>
          <p:cNvPr id="9" name="Slide Number Placeholder 8">
            <a:extLst>
              <a:ext uri="{FF2B5EF4-FFF2-40B4-BE49-F238E27FC236}">
                <a16:creationId xmlns:a16="http://schemas.microsoft.com/office/drawing/2014/main" id="{76140E0D-FB8D-28CB-4BED-6E2ED7800CFA}"/>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86651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E553-138C-7EA5-FDDD-4B168D669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B8A97-DC6D-7716-7136-5885991E1361}"/>
              </a:ext>
            </a:extLst>
          </p:cNvPr>
          <p:cNvSpPr>
            <a:spLocks noGrp="1"/>
          </p:cNvSpPr>
          <p:nvPr>
            <p:ph type="dt" sz="half" idx="10"/>
          </p:nvPr>
        </p:nvSpPr>
        <p:spPr/>
        <p:txBody>
          <a:bodyPr/>
          <a:lstStyle/>
          <a:p>
            <a:fld id="{2C23C9C2-7F82-4A58-A911-721335854DFD}" type="datetime1">
              <a:rPr lang="en-US" smtClean="0"/>
              <a:t>9/18/2024</a:t>
            </a:fld>
            <a:endParaRPr lang="en-US"/>
          </a:p>
        </p:txBody>
      </p:sp>
      <p:sp>
        <p:nvSpPr>
          <p:cNvPr id="4" name="Footer Placeholder 3">
            <a:extLst>
              <a:ext uri="{FF2B5EF4-FFF2-40B4-BE49-F238E27FC236}">
                <a16:creationId xmlns:a16="http://schemas.microsoft.com/office/drawing/2014/main" id="{91061315-1388-2E04-6763-540DCC979D10}"/>
              </a:ext>
            </a:extLst>
          </p:cNvPr>
          <p:cNvSpPr>
            <a:spLocks noGrp="1"/>
          </p:cNvSpPr>
          <p:nvPr>
            <p:ph type="ftr" sz="quarter" idx="11"/>
          </p:nvPr>
        </p:nvSpPr>
        <p:spPr/>
        <p:txBody>
          <a:bodyPr/>
          <a:lstStyle/>
          <a:p>
            <a:r>
              <a:rPr lang="ru-RU"/>
              <a:t>Сентябрь 2024</a:t>
            </a:r>
            <a:endParaRPr lang="en-US"/>
          </a:p>
        </p:txBody>
      </p:sp>
      <p:sp>
        <p:nvSpPr>
          <p:cNvPr id="5" name="Slide Number Placeholder 4">
            <a:extLst>
              <a:ext uri="{FF2B5EF4-FFF2-40B4-BE49-F238E27FC236}">
                <a16:creationId xmlns:a16="http://schemas.microsoft.com/office/drawing/2014/main" id="{3ED5BA67-6CCD-D54C-37CA-BC48FF25D216}"/>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87090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0CEB6-AD72-E684-ED10-D0084B7A5A22}"/>
              </a:ext>
            </a:extLst>
          </p:cNvPr>
          <p:cNvSpPr>
            <a:spLocks noGrp="1"/>
          </p:cNvSpPr>
          <p:nvPr>
            <p:ph type="dt" sz="half" idx="10"/>
          </p:nvPr>
        </p:nvSpPr>
        <p:spPr/>
        <p:txBody>
          <a:bodyPr/>
          <a:lstStyle/>
          <a:p>
            <a:fld id="{51F2B203-FB51-4A00-B38F-5BE223D5C082}" type="datetime1">
              <a:rPr lang="en-US" smtClean="0"/>
              <a:t>9/18/2024</a:t>
            </a:fld>
            <a:endParaRPr lang="en-US"/>
          </a:p>
        </p:txBody>
      </p:sp>
      <p:sp>
        <p:nvSpPr>
          <p:cNvPr id="3" name="Footer Placeholder 2">
            <a:extLst>
              <a:ext uri="{FF2B5EF4-FFF2-40B4-BE49-F238E27FC236}">
                <a16:creationId xmlns:a16="http://schemas.microsoft.com/office/drawing/2014/main" id="{57EF0F94-00B6-B706-6511-2607DCFCDD97}"/>
              </a:ext>
            </a:extLst>
          </p:cNvPr>
          <p:cNvSpPr>
            <a:spLocks noGrp="1"/>
          </p:cNvSpPr>
          <p:nvPr>
            <p:ph type="ftr" sz="quarter" idx="11"/>
          </p:nvPr>
        </p:nvSpPr>
        <p:spPr/>
        <p:txBody>
          <a:bodyPr/>
          <a:lstStyle/>
          <a:p>
            <a:r>
              <a:rPr lang="ru-RU"/>
              <a:t>Сентябрь 2024</a:t>
            </a:r>
            <a:endParaRPr lang="en-US"/>
          </a:p>
        </p:txBody>
      </p:sp>
      <p:sp>
        <p:nvSpPr>
          <p:cNvPr id="4" name="Slide Number Placeholder 3">
            <a:extLst>
              <a:ext uri="{FF2B5EF4-FFF2-40B4-BE49-F238E27FC236}">
                <a16:creationId xmlns:a16="http://schemas.microsoft.com/office/drawing/2014/main" id="{D7FE864C-9C61-CD87-758D-C2081C9BB202}"/>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4698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ACF3-6F01-27BF-C36E-1C3EDFF0B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8F9-B07F-850C-F968-EE29448BE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D8DE8-CE7F-3D1A-F96D-27CF240A7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04F6A-F98B-A672-17C7-A42A3548C3C6}"/>
              </a:ext>
            </a:extLst>
          </p:cNvPr>
          <p:cNvSpPr>
            <a:spLocks noGrp="1"/>
          </p:cNvSpPr>
          <p:nvPr>
            <p:ph type="dt" sz="half" idx="10"/>
          </p:nvPr>
        </p:nvSpPr>
        <p:spPr/>
        <p:txBody>
          <a:bodyPr/>
          <a:lstStyle/>
          <a:p>
            <a:fld id="{F46526A6-24DC-47BC-AD8F-503960EB264F}" type="datetime1">
              <a:rPr lang="en-US" smtClean="0"/>
              <a:t>9/18/2024</a:t>
            </a:fld>
            <a:endParaRPr lang="en-US"/>
          </a:p>
        </p:txBody>
      </p:sp>
      <p:sp>
        <p:nvSpPr>
          <p:cNvPr id="6" name="Footer Placeholder 5">
            <a:extLst>
              <a:ext uri="{FF2B5EF4-FFF2-40B4-BE49-F238E27FC236}">
                <a16:creationId xmlns:a16="http://schemas.microsoft.com/office/drawing/2014/main" id="{DFA5C460-1890-950A-3F89-66F912FD9A48}"/>
              </a:ext>
            </a:extLst>
          </p:cNvPr>
          <p:cNvSpPr>
            <a:spLocks noGrp="1"/>
          </p:cNvSpPr>
          <p:nvPr>
            <p:ph type="ftr" sz="quarter" idx="11"/>
          </p:nvPr>
        </p:nvSpPr>
        <p:spPr/>
        <p:txBody>
          <a:bodyPr/>
          <a:lstStyle/>
          <a:p>
            <a:r>
              <a:rPr lang="ru-RU"/>
              <a:t>Сентябрь 2024</a:t>
            </a:r>
            <a:endParaRPr lang="en-US"/>
          </a:p>
        </p:txBody>
      </p:sp>
      <p:sp>
        <p:nvSpPr>
          <p:cNvPr id="7" name="Slide Number Placeholder 6">
            <a:extLst>
              <a:ext uri="{FF2B5EF4-FFF2-40B4-BE49-F238E27FC236}">
                <a16:creationId xmlns:a16="http://schemas.microsoft.com/office/drawing/2014/main" id="{EB1329D6-D788-AE31-DF33-6D98F2F337BF}"/>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14527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A269-6497-72DB-8311-9CA828342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A5186-CB2F-6038-2BC8-A2D3C0B8A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D13B5-BD3C-935D-722E-8BE9968FA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339C2-5DDE-F8DE-48E6-E22381CEC289}"/>
              </a:ext>
            </a:extLst>
          </p:cNvPr>
          <p:cNvSpPr>
            <a:spLocks noGrp="1"/>
          </p:cNvSpPr>
          <p:nvPr>
            <p:ph type="dt" sz="half" idx="10"/>
          </p:nvPr>
        </p:nvSpPr>
        <p:spPr/>
        <p:txBody>
          <a:bodyPr/>
          <a:lstStyle/>
          <a:p>
            <a:fld id="{5745070B-AEC3-4ADB-B651-CA5B5847C8CC}" type="datetime1">
              <a:rPr lang="en-US" smtClean="0"/>
              <a:t>9/18/2024</a:t>
            </a:fld>
            <a:endParaRPr lang="en-US"/>
          </a:p>
        </p:txBody>
      </p:sp>
      <p:sp>
        <p:nvSpPr>
          <p:cNvPr id="6" name="Footer Placeholder 5">
            <a:extLst>
              <a:ext uri="{FF2B5EF4-FFF2-40B4-BE49-F238E27FC236}">
                <a16:creationId xmlns:a16="http://schemas.microsoft.com/office/drawing/2014/main" id="{EAEAC0E7-DB24-6960-CE38-ACFB711A97B0}"/>
              </a:ext>
            </a:extLst>
          </p:cNvPr>
          <p:cNvSpPr>
            <a:spLocks noGrp="1"/>
          </p:cNvSpPr>
          <p:nvPr>
            <p:ph type="ftr" sz="quarter" idx="11"/>
          </p:nvPr>
        </p:nvSpPr>
        <p:spPr/>
        <p:txBody>
          <a:bodyPr/>
          <a:lstStyle/>
          <a:p>
            <a:r>
              <a:rPr lang="ru-RU"/>
              <a:t>Сентябрь 2024</a:t>
            </a:r>
            <a:endParaRPr lang="en-US"/>
          </a:p>
        </p:txBody>
      </p:sp>
      <p:sp>
        <p:nvSpPr>
          <p:cNvPr id="7" name="Slide Number Placeholder 6">
            <a:extLst>
              <a:ext uri="{FF2B5EF4-FFF2-40B4-BE49-F238E27FC236}">
                <a16:creationId xmlns:a16="http://schemas.microsoft.com/office/drawing/2014/main" id="{44B99DCB-C948-F0E9-2C84-6EFDECBD9F3F}"/>
              </a:ext>
            </a:extLst>
          </p:cNvPr>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91072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6886D-68CF-71C2-CF0D-ECA6393ED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AE1542-70FF-C804-8929-1F0079655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5B3E9-3378-B168-9F3D-37AFADF16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4622EF-A9E9-4557-8C50-E0DDAB0EF2CB}" type="datetime1">
              <a:rPr lang="en-US" smtClean="0"/>
              <a:t>9/18/2024</a:t>
            </a:fld>
            <a:endParaRPr lang="en-US"/>
          </a:p>
        </p:txBody>
      </p:sp>
      <p:sp>
        <p:nvSpPr>
          <p:cNvPr id="5" name="Footer Placeholder 4">
            <a:extLst>
              <a:ext uri="{FF2B5EF4-FFF2-40B4-BE49-F238E27FC236}">
                <a16:creationId xmlns:a16="http://schemas.microsoft.com/office/drawing/2014/main" id="{A47A2597-E9B8-A36E-BB3C-36F176CC0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ru-RU"/>
              <a:t>Сентябрь 2024</a:t>
            </a:r>
            <a:endParaRPr lang="en-US"/>
          </a:p>
        </p:txBody>
      </p:sp>
      <p:sp>
        <p:nvSpPr>
          <p:cNvPr id="6" name="Slide Number Placeholder 5">
            <a:extLst>
              <a:ext uri="{FF2B5EF4-FFF2-40B4-BE49-F238E27FC236}">
                <a16:creationId xmlns:a16="http://schemas.microsoft.com/office/drawing/2014/main" id="{8D8D1F94-32A9-C212-3DD0-24896BA05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23AFCC-7BAD-4C49-A94A-4BE663907E7C}" type="slidenum">
              <a:rPr lang="en-US" smtClean="0"/>
              <a:pPr/>
              <a:t>‹#›</a:t>
            </a:fld>
            <a:endParaRPr lang="en-US"/>
          </a:p>
        </p:txBody>
      </p:sp>
    </p:spTree>
    <p:extLst>
      <p:ext uri="{BB962C8B-B14F-4D97-AF65-F5344CB8AC3E}">
        <p14:creationId xmlns:p14="http://schemas.microsoft.com/office/powerpoint/2010/main" val="1378909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olegkar@m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rxiv.org/abs/2103.14030v2" TargetMode="External"/><Relationship Id="rId2" Type="http://schemas.openxmlformats.org/officeDocument/2006/relationships/hyperlink" Target="https://arxiv.org/abs/1809.00219" TargetMode="External"/><Relationship Id="rId1" Type="http://schemas.openxmlformats.org/officeDocument/2006/relationships/slideLayout" Target="../slideLayouts/slideLayout2.xml"/><Relationship Id="rId4" Type="http://schemas.openxmlformats.org/officeDocument/2006/relationships/hyperlink" Target="https://arxiv.org/abs/1511.04587v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6104" y="355018"/>
            <a:ext cx="6213462" cy="2635993"/>
          </a:xfrm>
        </p:spPr>
        <p:txBody>
          <a:bodyPr anchor="b">
            <a:normAutofit/>
          </a:bodyPr>
          <a:lstStyle/>
          <a:p>
            <a:pPr algn="l"/>
            <a:r>
              <a:rPr lang="ru-RU" sz="3700" dirty="0">
                <a:latin typeface="Times New Roman" panose="02020603050405020304" pitchFamily="18" charset="0"/>
                <a:cs typeface="Times New Roman" panose="02020603050405020304" pitchFamily="18" charset="0"/>
              </a:rPr>
              <a:t>Применение искусственного интеллекта в проектировании циклотронов. </a:t>
            </a:r>
          </a:p>
        </p:txBody>
      </p:sp>
      <p:sp>
        <p:nvSpPr>
          <p:cNvPr id="1044" name="Rectangle 104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823442" y="4541263"/>
            <a:ext cx="4662957" cy="1395022"/>
          </a:xfrm>
        </p:spPr>
        <p:txBody>
          <a:bodyPr anchor="t">
            <a:normAutofit/>
          </a:bodyPr>
          <a:lstStyle/>
          <a:p>
            <a:pPr algn="l"/>
            <a:r>
              <a:rPr lang="ru-RU" u="sng">
                <a:solidFill>
                  <a:srgbClr val="FFFFFF"/>
                </a:solidFill>
              </a:rPr>
              <a:t>Карамышев О.В., </a:t>
            </a:r>
            <a:r>
              <a:rPr lang="ru-RU">
                <a:solidFill>
                  <a:srgbClr val="FFFFFF"/>
                </a:solidFill>
              </a:rPr>
              <a:t>Ляпин И.Д., Карамышева Т.В., Шуравин М.А.</a:t>
            </a:r>
            <a:endParaRPr lang="en-US">
              <a:solidFill>
                <a:srgbClr val="FFFFFF"/>
              </a:solidFill>
            </a:endParaRPr>
          </a:p>
        </p:txBody>
      </p:sp>
      <p:sp>
        <p:nvSpPr>
          <p:cNvPr id="4" name="Footer Placeholder 3">
            <a:extLst>
              <a:ext uri="{FF2B5EF4-FFF2-40B4-BE49-F238E27FC236}">
                <a16:creationId xmlns:a16="http://schemas.microsoft.com/office/drawing/2014/main" id="{10EC85D3-CC3D-4D98-A8AD-7A594D08B537}"/>
              </a:ext>
            </a:extLst>
          </p:cNvPr>
          <p:cNvSpPr>
            <a:spLocks noGrp="1"/>
          </p:cNvSpPr>
          <p:nvPr>
            <p:ph type="ftr" sz="quarter" idx="11"/>
          </p:nvPr>
        </p:nvSpPr>
        <p:spPr>
          <a:xfrm rot="5400000">
            <a:off x="-1621253" y="1794989"/>
            <a:ext cx="3699705" cy="365760"/>
          </a:xfrm>
        </p:spPr>
        <p:txBody>
          <a:bodyPr>
            <a:normAutofit/>
          </a:bodyPr>
          <a:lstStyle/>
          <a:p>
            <a:pPr algn="l">
              <a:spcAft>
                <a:spcPts val="600"/>
              </a:spcAft>
            </a:pPr>
            <a:r>
              <a:rPr lang="ru-RU" sz="1100">
                <a:solidFill>
                  <a:schemeClr val="tx1">
                    <a:lumMod val="50000"/>
                    <a:lumOff val="50000"/>
                  </a:schemeClr>
                </a:solidFill>
              </a:rPr>
              <a:t>Сентябрь 2024</a:t>
            </a:r>
            <a:endParaRPr lang="en-US" sz="1100">
              <a:solidFill>
                <a:schemeClr val="tx1">
                  <a:lumMod val="50000"/>
                  <a:lumOff val="50000"/>
                </a:schemeClr>
              </a:solidFill>
            </a:endParaRPr>
          </a:p>
        </p:txBody>
      </p:sp>
      <p:pic>
        <p:nvPicPr>
          <p:cNvPr id="1026" name="Picture 2">
            <a:extLst>
              <a:ext uri="{FF2B5EF4-FFF2-40B4-BE49-F238E27FC236}">
                <a16:creationId xmlns:a16="http://schemas.microsoft.com/office/drawing/2014/main" id="{5F203361-2553-DF1D-B34C-275188347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05" t="5077" r="27003"/>
          <a:stretch/>
        </p:blipFill>
        <p:spPr bwMode="auto">
          <a:xfrm>
            <a:off x="6573907" y="1197692"/>
            <a:ext cx="5163022" cy="4084616"/>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34E79F1-42C3-424D-8F68-7B071FB6CBAE}"/>
              </a:ext>
            </a:extLst>
          </p:cNvPr>
          <p:cNvSpPr>
            <a:spLocks noGrp="1"/>
          </p:cNvSpPr>
          <p:nvPr>
            <p:ph type="sldNum" sz="quarter" idx="12"/>
          </p:nvPr>
        </p:nvSpPr>
        <p:spPr>
          <a:xfrm>
            <a:off x="11704319" y="6455664"/>
            <a:ext cx="448056" cy="365125"/>
          </a:xfrm>
        </p:spPr>
        <p:txBody>
          <a:bodyPr>
            <a:normAutofit/>
          </a:bodyPr>
          <a:lstStyle/>
          <a:p>
            <a:pPr>
              <a:spcAft>
                <a:spcPts val="600"/>
              </a:spcAft>
            </a:pPr>
            <a:fld id="{B923AFCC-7BAD-4C49-A94A-4BE663907E7C}" type="slidenum">
              <a:rPr lang="en-US" sz="1100">
                <a:solidFill>
                  <a:srgbClr val="FFFFFF"/>
                </a:solidFill>
              </a:rPr>
              <a:pPr>
                <a:spcAft>
                  <a:spcPts val="600"/>
                </a:spcAft>
              </a:pPr>
              <a:t>1</a:t>
            </a:fld>
            <a:endParaRPr lang="en-US" sz="1100">
              <a:solidFill>
                <a:srgbClr val="FFFFFF"/>
              </a:solidFill>
            </a:endParaRPr>
          </a:p>
        </p:txBody>
      </p:sp>
    </p:spTree>
    <p:extLst>
      <p:ext uri="{BB962C8B-B14F-4D97-AF65-F5344CB8AC3E}">
        <p14:creationId xmlns:p14="http://schemas.microsoft.com/office/powerpoint/2010/main" val="10435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EF0E1F-A275-44AB-97EB-30FDFF9B433A}"/>
              </a:ext>
            </a:extLst>
          </p:cNvPr>
          <p:cNvSpPr>
            <a:spLocks noGrp="1"/>
          </p:cNvSpPr>
          <p:nvPr>
            <p:ph type="title"/>
          </p:nvPr>
        </p:nvSpPr>
        <p:spPr>
          <a:xfrm>
            <a:off x="838200" y="365125"/>
            <a:ext cx="10515600" cy="1325563"/>
          </a:xfrm>
        </p:spPr>
        <p:txBody>
          <a:bodyPr>
            <a:normAutofit/>
          </a:bodyPr>
          <a:lstStyle/>
          <a:p>
            <a:r>
              <a:rPr lang="ru-RU" sz="3100">
                <a:latin typeface="+mn-lt"/>
              </a:rPr>
              <a:t>Применение машинного обучения </a:t>
            </a:r>
            <a:r>
              <a:rPr lang="ru-RU" sz="3100">
                <a:effectLst/>
                <a:latin typeface="+mn-lt"/>
                <a:ea typeface="Times New Roman" panose="02020603050405020304" pitchFamily="18" charset="0"/>
              </a:rPr>
              <a:t>(ML)</a:t>
            </a:r>
            <a:r>
              <a:rPr lang="en-US" sz="3100">
                <a:effectLst/>
                <a:latin typeface="+mn-lt"/>
                <a:ea typeface="Times New Roman" panose="02020603050405020304" pitchFamily="18" charset="0"/>
              </a:rPr>
              <a:t> </a:t>
            </a:r>
            <a:r>
              <a:rPr lang="ru-RU" sz="3100">
                <a:effectLst/>
                <a:latin typeface="+mn-lt"/>
                <a:ea typeface="Times New Roman" panose="02020603050405020304" pitchFamily="18" charset="0"/>
              </a:rPr>
              <a:t>при проектировании ВЧ резонаторов циклотрон</a:t>
            </a:r>
            <a:r>
              <a:rPr lang="en-US" sz="3100">
                <a:effectLst/>
                <a:latin typeface="+mn-lt"/>
                <a:ea typeface="Times New Roman" panose="02020603050405020304" pitchFamily="18" charset="0"/>
              </a:rPr>
              <a:t>a IranCYC10</a:t>
            </a:r>
            <a:r>
              <a:rPr lang="ru-RU" sz="3100">
                <a:effectLst/>
                <a:latin typeface="+mn-lt"/>
                <a:ea typeface="Times New Roman" panose="02020603050405020304" pitchFamily="18" charset="0"/>
              </a:rPr>
              <a:t>*</a:t>
            </a:r>
            <a:endParaRPr lang="en-US" sz="3100">
              <a:latin typeface="+mn-lt"/>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BF9FB-8905-495D-A7EE-9746220C2232}"/>
              </a:ext>
            </a:extLst>
          </p:cNvPr>
          <p:cNvSpPr>
            <a:spLocks noGrp="1"/>
          </p:cNvSpPr>
          <p:nvPr>
            <p:ph idx="1"/>
          </p:nvPr>
        </p:nvSpPr>
        <p:spPr>
          <a:xfrm>
            <a:off x="838200" y="1825625"/>
            <a:ext cx="10515600" cy="4351338"/>
          </a:xfrm>
        </p:spPr>
        <p:txBody>
          <a:bodyPr>
            <a:normAutofit/>
          </a:bodyPr>
          <a:lstStyle/>
          <a:p>
            <a:r>
              <a:rPr lang="ru-RU" sz="2000" spc="10">
                <a:effectLst/>
                <a:latin typeface="Times New Roman" panose="02020603050405020304" pitchFamily="18" charset="0"/>
                <a:ea typeface="Calibri" panose="020F0502020204030204" pitchFamily="34" charset="0"/>
                <a:cs typeface="Times New Roman" panose="02020603050405020304" pitchFamily="18" charset="0"/>
              </a:rPr>
              <a:t>*</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M. </a:t>
            </a:r>
            <a:r>
              <a:rPr lang="en-US" sz="2000" spc="10" err="1">
                <a:effectLst/>
                <a:latin typeface="Times New Roman" panose="02020603050405020304" pitchFamily="18" charset="0"/>
                <a:ea typeface="Calibri" panose="020F0502020204030204" pitchFamily="34" charset="0"/>
                <a:cs typeface="Times New Roman" panose="02020603050405020304" pitchFamily="18" charset="0"/>
              </a:rPr>
              <a:t>Mohamadian</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 H. </a:t>
            </a:r>
            <a:r>
              <a:rPr lang="en-US" sz="2000" spc="10" err="1">
                <a:effectLst/>
                <a:latin typeface="Times New Roman" panose="02020603050405020304" pitchFamily="18" charset="0"/>
                <a:ea typeface="Calibri" panose="020F0502020204030204" pitchFamily="34" charset="0"/>
                <a:cs typeface="Times New Roman" panose="02020603050405020304" pitchFamily="18" charset="0"/>
              </a:rPr>
              <a:t>Afarideh</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 and M. </a:t>
            </a:r>
            <a:r>
              <a:rPr lang="en-US" sz="2000" spc="10" err="1">
                <a:effectLst/>
                <a:latin typeface="Times New Roman" panose="02020603050405020304" pitchFamily="18" charset="0"/>
                <a:ea typeface="Calibri" panose="020F0502020204030204" pitchFamily="34" charset="0"/>
                <a:cs typeface="Times New Roman" panose="02020603050405020304" pitchFamily="18" charset="0"/>
              </a:rPr>
              <a:t>Ghergherehchi</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 "Optimized feed-forward neural-network algorithm trained for cyclotron-cavity modeling".</a:t>
            </a:r>
            <a:r>
              <a:rPr lang="ru-RU" sz="2000" spc="1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t>Chinese Physics C Vol. 41, No. 1 (2017) 017003</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spc="1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2000" spc="10">
              <a:effectLst/>
              <a:latin typeface="Times New Roman" panose="02020603050405020304" pitchFamily="18" charset="0"/>
              <a:ea typeface="Calibri" panose="020F0502020204030204" pitchFamily="34" charset="0"/>
              <a:cs typeface="Times New Roman" panose="02020603050405020304" pitchFamily="18" charset="0"/>
            </a:endParaRPr>
          </a:p>
          <a:p>
            <a:r>
              <a:rPr lang="ru-RU" sz="2000">
                <a:effectLst/>
                <a:latin typeface="Times New Roman" panose="02020603050405020304" pitchFamily="18" charset="0"/>
                <a:ea typeface="Times New Roman" panose="02020603050405020304" pitchFamily="18" charset="0"/>
                <a:cs typeface="Times New Roman" panose="02020603050405020304" pitchFamily="18" charset="0"/>
              </a:rPr>
              <a:t>Благодаря использованию продвинутых алгоритмов машинного обучения, исследователи смогли более эффективно исследовать сложное пространство параметров проектирования, что привело к открытию новых геометрий резонаторов, превосходящих традиционные конструкции по эффективности.</a:t>
            </a:r>
          </a:p>
          <a:p>
            <a:r>
              <a:rPr lang="ru-RU" sz="2000">
                <a:effectLst/>
                <a:latin typeface="Times New Roman" panose="02020603050405020304" pitchFamily="18" charset="0"/>
                <a:ea typeface="Times New Roman" panose="02020603050405020304" pitchFamily="18" charset="0"/>
                <a:cs typeface="Times New Roman" panose="02020603050405020304" pitchFamily="18" charset="0"/>
              </a:rPr>
              <a:t>Для решения этой задачи в статье предлагается использование прямой нейронной сети (FNN), обученной с оптимизированным алгоритмом обратного распространения (BP). Авторы стремятся показать, что этот подход может точно оценивать параметры проектирования резонатора циклотронов без необходимости в длительных симуляциях, которые обычно требуются.</a:t>
            </a:r>
          </a:p>
          <a:p>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
        <p:nvSpPr>
          <p:cNvPr id="4" name="Footer Placeholder 3">
            <a:extLst>
              <a:ext uri="{FF2B5EF4-FFF2-40B4-BE49-F238E27FC236}">
                <a16:creationId xmlns:a16="http://schemas.microsoft.com/office/drawing/2014/main" id="{BE80A67C-67BE-4608-8EE5-611B971AE88E}"/>
              </a:ext>
            </a:extLst>
          </p:cNvPr>
          <p:cNvSpPr>
            <a:spLocks noGrp="1"/>
          </p:cNvSpPr>
          <p:nvPr>
            <p:ph type="ftr" sz="quarter" idx="11"/>
          </p:nvPr>
        </p:nvSpPr>
        <p:spPr>
          <a:xfrm>
            <a:off x="4038600" y="6356350"/>
            <a:ext cx="4114800" cy="365125"/>
          </a:xfrm>
        </p:spPr>
        <p:txBody>
          <a:bodyPr>
            <a:normAutofit/>
          </a:bodyPr>
          <a:lstStyle/>
          <a:p>
            <a:pPr>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AFFC1F50-E3C0-42F5-AE0C-E07D75995DB8}"/>
              </a:ext>
            </a:extLst>
          </p:cNvPr>
          <p:cNvSpPr>
            <a:spLocks noGrp="1"/>
          </p:cNvSpPr>
          <p:nvPr>
            <p:ph type="sldNum" sz="quarter" idx="12"/>
          </p:nvPr>
        </p:nvSpPr>
        <p:spPr>
          <a:xfrm>
            <a:off x="8610600" y="6356350"/>
            <a:ext cx="2743200" cy="365125"/>
          </a:xfrm>
        </p:spPr>
        <p:txBody>
          <a:bodyPr>
            <a:normAutofit/>
          </a:bodyPr>
          <a:lstStyle/>
          <a:p>
            <a:pPr>
              <a:spcAft>
                <a:spcPts val="600"/>
              </a:spcAft>
            </a:pPr>
            <a:fld id="{B923AFCC-7BAD-4C49-A94A-4BE663907E7C}" type="slidenum">
              <a:rPr lang="en-US" smtClean="0"/>
              <a:pPr>
                <a:spcAft>
                  <a:spcPts val="600"/>
                </a:spcAft>
              </a:pPr>
              <a:t>10</a:t>
            </a:fld>
            <a:endParaRPr lang="en-US"/>
          </a:p>
        </p:txBody>
      </p:sp>
    </p:spTree>
    <p:extLst>
      <p:ext uri="{BB962C8B-B14F-4D97-AF65-F5344CB8AC3E}">
        <p14:creationId xmlns:p14="http://schemas.microsoft.com/office/powerpoint/2010/main" val="342217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78ED6-FD5F-40A7-B3B0-F0980A2D575B}"/>
              </a:ext>
            </a:extLst>
          </p:cNvPr>
          <p:cNvSpPr>
            <a:spLocks noGrp="1"/>
          </p:cNvSpPr>
          <p:nvPr>
            <p:ph type="title"/>
          </p:nvPr>
        </p:nvSpPr>
        <p:spPr>
          <a:xfrm>
            <a:off x="686834" y="1153572"/>
            <a:ext cx="3200400" cy="4461163"/>
          </a:xfrm>
        </p:spPr>
        <p:txBody>
          <a:bodyPr>
            <a:normAutofit/>
          </a:bodyPr>
          <a:lstStyle/>
          <a:p>
            <a:r>
              <a:rPr lang="ru-RU">
                <a:solidFill>
                  <a:srgbClr val="FFFFFF"/>
                </a:solidFill>
              </a:rPr>
              <a:t>Наши применения</a:t>
            </a:r>
            <a:endParaRPr lang="en-US">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F7B8823-8255-421A-B8F2-1B2F205A9105}"/>
              </a:ext>
            </a:extLst>
          </p:cNvPr>
          <p:cNvSpPr>
            <a:spLocks noGrp="1"/>
          </p:cNvSpPr>
          <p:nvPr>
            <p:ph idx="1"/>
          </p:nvPr>
        </p:nvSpPr>
        <p:spPr>
          <a:xfrm>
            <a:off x="4447308" y="591344"/>
            <a:ext cx="6906491" cy="5585619"/>
          </a:xfrm>
        </p:spPr>
        <p:txBody>
          <a:bodyPr anchor="ctr">
            <a:normAutofit/>
          </a:bodyPr>
          <a:lstStyle/>
          <a:p>
            <a:r>
              <a:rPr lang="ru-RU" sz="2000" b="1">
                <a:effectLst/>
                <a:latin typeface="Times New Roman" panose="02020603050405020304" pitchFamily="18" charset="0"/>
                <a:ea typeface="Times New Roman" panose="02020603050405020304" pitchFamily="18" charset="0"/>
              </a:rPr>
              <a:t>1.Изохронизация карты магнитного поля.</a:t>
            </a:r>
            <a:endParaRPr lang="en-US" sz="2000" b="1">
              <a:effectLst/>
              <a:latin typeface="Times New Roman" panose="02020603050405020304" pitchFamily="18" charset="0"/>
              <a:ea typeface="Times New Roman" panose="02020603050405020304" pitchFamily="18" charset="0"/>
            </a:endParaRPr>
          </a:p>
          <a:p>
            <a:pPr>
              <a:spcAft>
                <a:spcPts val="800"/>
              </a:spcAft>
            </a:pPr>
            <a:r>
              <a:rPr lang="ru-RU" sz="2000">
                <a:effectLst/>
                <a:latin typeface="Calibri" panose="020F0502020204030204" pitchFamily="34" charset="0"/>
                <a:ea typeface="Calibri" panose="020F0502020204030204" pitchFamily="34" charset="0"/>
                <a:cs typeface="Times New Roman" panose="02020603050405020304" pitchFamily="18" charset="0"/>
              </a:rPr>
              <a:t>Для </a:t>
            </a:r>
            <a:r>
              <a:rPr lang="ru-RU" sz="2000" err="1">
                <a:effectLst/>
                <a:latin typeface="Calibri" panose="020F0502020204030204" pitchFamily="34" charset="0"/>
                <a:ea typeface="Calibri" panose="020F0502020204030204" pitchFamily="34" charset="0"/>
                <a:cs typeface="Times New Roman" panose="02020603050405020304" pitchFamily="18" charset="0"/>
              </a:rPr>
              <a:t>изохронизации</a:t>
            </a:r>
            <a:r>
              <a:rPr lang="ru-RU" sz="2000">
                <a:effectLst/>
                <a:latin typeface="Calibri" panose="020F0502020204030204" pitchFamily="34" charset="0"/>
                <a:ea typeface="Calibri" panose="020F0502020204030204" pitchFamily="34" charset="0"/>
                <a:cs typeface="Times New Roman" panose="02020603050405020304" pitchFamily="18" charset="0"/>
              </a:rPr>
              <a:t> одного варианта циклотрона может пот</a:t>
            </a:r>
            <a:r>
              <a:rPr lang="ru-RU" sz="2000">
                <a:latin typeface="Calibri" panose="020F0502020204030204" pitchFamily="34" charset="0"/>
                <a:ea typeface="Calibri" panose="020F0502020204030204" pitchFamily="34" charset="0"/>
                <a:cs typeface="Times New Roman" panose="02020603050405020304" pitchFamily="18" charset="0"/>
              </a:rPr>
              <a:t>ребоваться около </a:t>
            </a:r>
            <a:r>
              <a:rPr lang="ru-RU" sz="2000">
                <a:effectLst/>
                <a:latin typeface="Calibri" panose="020F0502020204030204" pitchFamily="34" charset="0"/>
                <a:ea typeface="Calibri" panose="020F0502020204030204" pitchFamily="34" charset="0"/>
                <a:cs typeface="Times New Roman" panose="02020603050405020304" pitchFamily="18" charset="0"/>
              </a:rPr>
              <a:t>10 итераций </a:t>
            </a:r>
            <a:r>
              <a:rPr lang="ru-RU" sz="2000">
                <a:latin typeface="Calibri" panose="020F0502020204030204" pitchFamily="34" charset="0"/>
                <a:ea typeface="Calibri" panose="020F0502020204030204" pitchFamily="34" charset="0"/>
                <a:cs typeface="Times New Roman" panose="02020603050405020304" pitchFamily="18" charset="0"/>
              </a:rPr>
              <a:t>расчетов магнитного поля модели с </a:t>
            </a:r>
            <a:r>
              <a:rPr lang="ru-RU" sz="2000">
                <a:effectLst/>
                <a:latin typeface="Calibri" panose="020F0502020204030204" pitchFamily="34" charset="0"/>
                <a:ea typeface="Calibri" panose="020F0502020204030204" pitchFamily="34" charset="0"/>
                <a:cs typeface="Times New Roman" panose="02020603050405020304" pitchFamily="18" charset="0"/>
              </a:rPr>
              <a:t>измененной шириной секторов. Таких вариантов для </a:t>
            </a:r>
            <a:r>
              <a:rPr lang="en-US" sz="2000">
                <a:effectLst/>
                <a:latin typeface="Calibri" panose="020F0502020204030204" pitchFamily="34" charset="0"/>
                <a:ea typeface="Calibri" panose="020F0502020204030204" pitchFamily="34" charset="0"/>
                <a:cs typeface="Times New Roman" panose="02020603050405020304" pitchFamily="18" charset="0"/>
              </a:rPr>
              <a:t>MSC</a:t>
            </a:r>
            <a:r>
              <a:rPr lang="ru-RU" sz="2000">
                <a:effectLst/>
                <a:latin typeface="Calibri" panose="020F0502020204030204" pitchFamily="34" charset="0"/>
                <a:ea typeface="Calibri" panose="020F0502020204030204" pitchFamily="34" charset="0"/>
                <a:cs typeface="Times New Roman" panose="02020603050405020304" pitchFamily="18" charset="0"/>
              </a:rPr>
              <a:t>230 были рассчитаны сотни, ведь любое изменение расположения катушек, размеров криостата, каверн и т.д. влечет за собой необходимость заново </a:t>
            </a:r>
            <a:r>
              <a:rPr lang="ru-RU" sz="2000" err="1">
                <a:effectLst/>
                <a:latin typeface="Calibri" panose="020F0502020204030204" pitchFamily="34" charset="0"/>
                <a:ea typeface="Calibri" panose="020F0502020204030204" pitchFamily="34" charset="0"/>
                <a:cs typeface="Times New Roman" panose="02020603050405020304" pitchFamily="18" charset="0"/>
              </a:rPr>
              <a:t>изохронизировать</a:t>
            </a:r>
            <a:r>
              <a:rPr lang="ru-RU" sz="2000">
                <a:effectLst/>
                <a:latin typeface="Calibri" panose="020F0502020204030204" pitchFamily="34" charset="0"/>
                <a:ea typeface="Calibri" panose="020F0502020204030204" pitchFamily="34" charset="0"/>
                <a:cs typeface="Times New Roman" panose="02020603050405020304" pitchFamily="18" charset="0"/>
              </a:rPr>
              <a:t> магнитное поле. Машинное обучение (</a:t>
            </a:r>
            <a:r>
              <a:rPr lang="en-US" sz="2000">
                <a:effectLst/>
                <a:latin typeface="Calibri" panose="020F0502020204030204" pitchFamily="34" charset="0"/>
                <a:ea typeface="Calibri" panose="020F0502020204030204" pitchFamily="34" charset="0"/>
                <a:cs typeface="Times New Roman" panose="02020603050405020304" pitchFamily="18" charset="0"/>
              </a:rPr>
              <a:t>ML)</a:t>
            </a:r>
            <a:r>
              <a:rPr lang="ru-RU" sz="2000">
                <a:effectLst/>
                <a:latin typeface="Calibri" panose="020F0502020204030204" pitchFamily="34" charset="0"/>
                <a:ea typeface="Calibri" panose="020F0502020204030204" pitchFamily="34" charset="0"/>
                <a:cs typeface="Times New Roman" panose="02020603050405020304" pitchFamily="18" charset="0"/>
              </a:rPr>
              <a:t> может ускорить этот процесс.</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r>
              <a:rPr lang="ru-RU" sz="2000" b="1">
                <a:effectLst/>
                <a:latin typeface="Times New Roman" panose="02020603050405020304" pitchFamily="18" charset="0"/>
                <a:ea typeface="Times New Roman" panose="02020603050405020304" pitchFamily="18" charset="0"/>
              </a:rPr>
              <a:t>2. Применение методов компьютерного зрения для улучшения качества карты магнитного поля циклотрона</a:t>
            </a:r>
            <a:endParaRPr lang="en-US" sz="2000" b="1">
              <a:effectLst/>
              <a:latin typeface="Times New Roman" panose="02020603050405020304" pitchFamily="18" charset="0"/>
              <a:ea typeface="Times New Roman" panose="02020603050405020304" pitchFamily="18" charset="0"/>
            </a:endParaRPr>
          </a:p>
          <a:p>
            <a:r>
              <a:rPr lang="ru-RU" sz="2000">
                <a:latin typeface="Times New Roman" panose="02020603050405020304" pitchFamily="18" charset="0"/>
                <a:ea typeface="Times New Roman" panose="02020603050405020304" pitchFamily="18" charset="0"/>
              </a:rPr>
              <a:t>П</a:t>
            </a:r>
            <a:r>
              <a:rPr lang="ru-RU" sz="2000">
                <a:effectLst/>
                <a:latin typeface="Times New Roman" panose="02020603050405020304" pitchFamily="18" charset="0"/>
                <a:ea typeface="Times New Roman" panose="02020603050405020304" pitchFamily="18" charset="0"/>
              </a:rPr>
              <a:t>овышение качества измеренных карт магнитного поля, основанных на </a:t>
            </a:r>
            <a:r>
              <a:rPr lang="ru-RU" sz="2000" err="1">
                <a:effectLst/>
                <a:latin typeface="Times New Roman" panose="02020603050405020304" pitchFamily="18" charset="0"/>
                <a:ea typeface="Times New Roman" panose="02020603050405020304" pitchFamily="18" charset="0"/>
              </a:rPr>
              <a:t>нейросетевом</a:t>
            </a:r>
            <a:r>
              <a:rPr lang="ru-RU" sz="2000">
                <a:effectLst/>
                <a:latin typeface="Times New Roman" panose="02020603050405020304" pitchFamily="18" charset="0"/>
                <a:ea typeface="Times New Roman" panose="02020603050405020304" pitchFamily="18" charset="0"/>
              </a:rPr>
              <a:t> подходе, а именно </a:t>
            </a:r>
            <a:r>
              <a:rPr lang="ru-RU" sz="2000" err="1">
                <a:effectLst/>
                <a:latin typeface="Times New Roman" panose="02020603050405020304" pitchFamily="18" charset="0"/>
                <a:ea typeface="Times New Roman" panose="02020603050405020304" pitchFamily="18" charset="0"/>
              </a:rPr>
              <a:t>суперразрешении</a:t>
            </a:r>
            <a:r>
              <a:rPr lang="ru-RU" sz="2000">
                <a:effectLst/>
                <a:latin typeface="Times New Roman" panose="02020603050405020304" pitchFamily="18" charset="0"/>
                <a:ea typeface="Times New Roman" panose="02020603050405020304" pitchFamily="18" charset="0"/>
              </a:rPr>
              <a:t> </a:t>
            </a:r>
            <a:r>
              <a:rPr lang="ru-RU" sz="2000">
                <a:effectLst/>
                <a:latin typeface="Times New Roman" panose="02020603050405020304" pitchFamily="18" charset="0"/>
                <a:ea typeface="Times New Roman" panose="02020603050405020304" pitchFamily="18" charset="0"/>
                <a:cs typeface="Times New Roman" panose="02020603050405020304" pitchFamily="18" charset="0"/>
              </a:rPr>
              <a:t>(SISR, Single Image Super-</a:t>
            </a:r>
            <a:r>
              <a:rPr lang="ru-RU" sz="2000" err="1">
                <a:effectLst/>
                <a:latin typeface="Times New Roman" panose="02020603050405020304" pitchFamily="18" charset="0"/>
                <a:ea typeface="Times New Roman" panose="02020603050405020304" pitchFamily="18" charset="0"/>
                <a:cs typeface="Times New Roman" panose="02020603050405020304" pitchFamily="18" charset="0"/>
              </a:rPr>
              <a:t>Resolution</a:t>
            </a:r>
            <a:r>
              <a:rPr lang="ru-RU" sz="200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a:effectLst/>
                <a:latin typeface="Times New Roman" panose="02020603050405020304" pitchFamily="18" charset="0"/>
                <a:ea typeface="Times New Roman" panose="02020603050405020304" pitchFamily="18" charset="0"/>
              </a:rPr>
              <a:t>, позволит проводить измерения магнитного поля с большим шагом.</a:t>
            </a:r>
          </a:p>
          <a:p>
            <a:endParaRPr lang="en-US" sz="2000"/>
          </a:p>
        </p:txBody>
      </p:sp>
      <p:sp>
        <p:nvSpPr>
          <p:cNvPr id="4" name="Footer Placeholder 3">
            <a:extLst>
              <a:ext uri="{FF2B5EF4-FFF2-40B4-BE49-F238E27FC236}">
                <a16:creationId xmlns:a16="http://schemas.microsoft.com/office/drawing/2014/main" id="{FF7945CF-C138-4C07-8424-CB2AAA4E32CF}"/>
              </a:ext>
            </a:extLst>
          </p:cNvPr>
          <p:cNvSpPr>
            <a:spLocks noGrp="1"/>
          </p:cNvSpPr>
          <p:nvPr>
            <p:ph type="ftr" sz="quarter" idx="11"/>
          </p:nvPr>
        </p:nvSpPr>
        <p:spPr>
          <a:xfrm>
            <a:off x="4038600" y="6356350"/>
            <a:ext cx="5251174" cy="365125"/>
          </a:xfrm>
        </p:spPr>
        <p:txBody>
          <a:bodyPr>
            <a:normAutofit/>
          </a:bodyPr>
          <a:lstStyle/>
          <a:p>
            <a:pPr>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E6A9E4F6-43FC-4983-A9A1-3FC6135FDADD}"/>
              </a:ext>
            </a:extLst>
          </p:cNvPr>
          <p:cNvSpPr>
            <a:spLocks noGrp="1"/>
          </p:cNvSpPr>
          <p:nvPr>
            <p:ph type="sldNum" sz="quarter" idx="12"/>
          </p:nvPr>
        </p:nvSpPr>
        <p:spPr>
          <a:xfrm>
            <a:off x="9541564" y="6356350"/>
            <a:ext cx="1812235" cy="365125"/>
          </a:xfrm>
        </p:spPr>
        <p:txBody>
          <a:bodyPr>
            <a:normAutofit/>
          </a:bodyPr>
          <a:lstStyle/>
          <a:p>
            <a:pPr>
              <a:spcAft>
                <a:spcPts val="600"/>
              </a:spcAft>
            </a:pPr>
            <a:fld id="{B923AFCC-7BAD-4C49-A94A-4BE663907E7C}" type="slidenum">
              <a:rPr lang="en-US" smtClean="0"/>
              <a:pPr>
                <a:spcAft>
                  <a:spcPts val="600"/>
                </a:spcAft>
              </a:pPr>
              <a:t>11</a:t>
            </a:fld>
            <a:endParaRPr lang="en-US"/>
          </a:p>
        </p:txBody>
      </p:sp>
    </p:spTree>
    <p:extLst>
      <p:ext uri="{BB962C8B-B14F-4D97-AF65-F5344CB8AC3E}">
        <p14:creationId xmlns:p14="http://schemas.microsoft.com/office/powerpoint/2010/main" val="369381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5FE4F2A0-80E4-FC9C-21F3-21FDDCB4BC4D}"/>
              </a:ext>
            </a:extLst>
          </p:cNvPr>
          <p:cNvGraphicFramePr/>
          <p:nvPr>
            <p:extLst>
              <p:ext uri="{D42A27DB-BD31-4B8C-83A1-F6EECF244321}">
                <p14:modId xmlns:p14="http://schemas.microsoft.com/office/powerpoint/2010/main" val="327690728"/>
              </p:ext>
            </p:extLst>
          </p:nvPr>
        </p:nvGraphicFramePr>
        <p:xfrm>
          <a:off x="42731" y="1719756"/>
          <a:ext cx="4689695" cy="3290416"/>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11">
            <a:extLst>
              <a:ext uri="{FF2B5EF4-FFF2-40B4-BE49-F238E27FC236}">
                <a16:creationId xmlns:a16="http://schemas.microsoft.com/office/drawing/2014/main" id="{44454501-C4B7-E4D1-9094-0C1EDC63B4B2}"/>
              </a:ext>
            </a:extLst>
          </p:cNvPr>
          <p:cNvPicPr>
            <a:picLocks noChangeAspect="1"/>
          </p:cNvPicPr>
          <p:nvPr/>
        </p:nvPicPr>
        <p:blipFill>
          <a:blip r:embed="rId3"/>
          <a:stretch>
            <a:fillRect/>
          </a:stretch>
        </p:blipFill>
        <p:spPr>
          <a:xfrm>
            <a:off x="5026335" y="1451403"/>
            <a:ext cx="4212622" cy="346359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B7786A9-9E06-F9C7-6C5B-B75F6C141D85}"/>
                  </a:ext>
                </a:extLst>
              </p:cNvPr>
              <p:cNvSpPr txBox="1"/>
              <p:nvPr/>
            </p:nvSpPr>
            <p:spPr>
              <a:xfrm>
                <a:off x="884976" y="923684"/>
                <a:ext cx="2745463" cy="669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m:rPr>
                              <m:sty m:val="p"/>
                            </m:rPr>
                            <a:rPr lang="ru-RU">
                              <a:latin typeface="Cambria Math" panose="02040503050406030204" pitchFamily="18" charset="0"/>
                            </a:rPr>
                            <m:t>F</m:t>
                          </m:r>
                        </m:e>
                        <m:sub>
                          <m:r>
                            <a:rPr lang="ru-RU" i="1">
                              <a:latin typeface="Cambria Math" panose="02040503050406030204" pitchFamily="18" charset="0"/>
                            </a:rPr>
                            <m:t>𝑟𝑒𝑠𝑝</m:t>
                          </m:r>
                        </m:sub>
                      </m:sSub>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a:rPr lang="ru-RU" i="0">
                              <a:latin typeface="Cambria Math" panose="02040503050406030204" pitchFamily="18" charset="0"/>
                            </a:rPr>
                            <m:t>∆</m:t>
                          </m:r>
                          <m:r>
                            <a:rPr lang="ru-RU" i="1">
                              <a:latin typeface="Cambria Math" panose="02040503050406030204" pitchFamily="18" charset="0"/>
                            </a:rPr>
                            <m:t>𝑓</m:t>
                          </m:r>
                          <m:d>
                            <m:dPr>
                              <m:ctrlPr>
                                <a:rPr lang="ru-RU" i="1">
                                  <a:latin typeface="Cambria Math" panose="02040503050406030204" pitchFamily="18" charset="0"/>
                                </a:rPr>
                              </m:ctrlPr>
                            </m:dPr>
                            <m:e>
                              <m:r>
                                <a:rPr lang="ru-RU" i="1">
                                  <a:latin typeface="Cambria Math" panose="02040503050406030204" pitchFamily="18" charset="0"/>
                                </a:rPr>
                                <m:t>𝑟</m:t>
                              </m:r>
                            </m:e>
                          </m:d>
                        </m:num>
                        <m:den>
                          <m:r>
                            <a:rPr lang="ru-RU" i="0">
                              <a:latin typeface="Cambria Math" panose="02040503050406030204" pitchFamily="18" charset="0"/>
                            </a:rPr>
                            <m:t>∆</m:t>
                          </m:r>
                          <m:r>
                            <a:rPr lang="ru-RU" i="1">
                              <a:latin typeface="Cambria Math" panose="02040503050406030204" pitchFamily="18" charset="0"/>
                            </a:rPr>
                            <m:t>𝑤</m:t>
                          </m:r>
                          <m:d>
                            <m:dPr>
                              <m:ctrlPr>
                                <a:rPr lang="ru-RU" i="1">
                                  <a:latin typeface="Cambria Math" panose="02040503050406030204" pitchFamily="18" charset="0"/>
                                </a:rPr>
                              </m:ctrlPr>
                            </m:dPr>
                            <m:e>
                              <m:r>
                                <a:rPr lang="ru-RU" i="1">
                                  <a:latin typeface="Cambria Math" panose="02040503050406030204" pitchFamily="18" charset="0"/>
                                </a:rPr>
                                <m:t>𝑟</m:t>
                              </m:r>
                            </m:e>
                          </m:d>
                        </m:den>
                      </m:f>
                    </m:oMath>
                  </m:oMathPara>
                </a14:m>
                <a:endParaRPr lang="ru-RU" dirty="0"/>
              </a:p>
            </p:txBody>
          </p:sp>
        </mc:Choice>
        <mc:Fallback xmlns="">
          <p:sp>
            <p:nvSpPr>
              <p:cNvPr id="14" name="TextBox 13">
                <a:extLst>
                  <a:ext uri="{FF2B5EF4-FFF2-40B4-BE49-F238E27FC236}">
                    <a16:creationId xmlns:a16="http://schemas.microsoft.com/office/drawing/2014/main" id="{DB7786A9-9E06-F9C7-6C5B-B75F6C141D85}"/>
                  </a:ext>
                </a:extLst>
              </p:cNvPr>
              <p:cNvSpPr txBox="1">
                <a:spLocks noRot="1" noChangeAspect="1" noMove="1" noResize="1" noEditPoints="1" noAdjustHandles="1" noChangeArrowheads="1" noChangeShapeType="1" noTextEdit="1"/>
              </p:cNvSpPr>
              <p:nvPr/>
            </p:nvSpPr>
            <p:spPr>
              <a:xfrm>
                <a:off x="884976" y="923684"/>
                <a:ext cx="2745463" cy="669094"/>
              </a:xfrm>
              <a:prstGeom prst="rect">
                <a:avLst/>
              </a:prstGeom>
              <a:blipFill>
                <a:blip r:embed="rId4"/>
                <a:stretch>
                  <a:fillRect/>
                </a:stretch>
              </a:blipFill>
            </p:spPr>
            <p:txBody>
              <a:bodyPr/>
              <a:lstStyle/>
              <a:p>
                <a:r>
                  <a:rPr lang="ru-RU">
                    <a:noFill/>
                  </a:rPr>
                  <a:t> </a:t>
                </a:r>
              </a:p>
            </p:txBody>
          </p:sp>
        </mc:Fallback>
      </mc:AlternateContent>
      <p:sp>
        <p:nvSpPr>
          <p:cNvPr id="16" name="Номер слайда 25">
            <a:extLst>
              <a:ext uri="{FF2B5EF4-FFF2-40B4-BE49-F238E27FC236}">
                <a16:creationId xmlns:a16="http://schemas.microsoft.com/office/drawing/2014/main" id="{D5A2B55C-4F45-900C-F68D-4E9213C7A9B3}"/>
              </a:ext>
            </a:extLst>
          </p:cNvPr>
          <p:cNvSpPr txBox="1">
            <a:spLocks/>
          </p:cNvSpPr>
          <p:nvPr/>
        </p:nvSpPr>
        <p:spPr>
          <a:xfrm>
            <a:off x="9331990" y="6365897"/>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2FAE92-8F2B-4A39-B2CD-9449D7E09136}" type="slidenum">
              <a:rPr lang="ru-RU" sz="2800" smtClean="0"/>
              <a:pPr/>
              <a:t>12</a:t>
            </a:fld>
            <a:endParaRPr lang="ru-RU" dirty="0"/>
          </a:p>
        </p:txBody>
      </p:sp>
      <p:sp>
        <p:nvSpPr>
          <p:cNvPr id="17" name="Прямоугольник 16">
            <a:extLst>
              <a:ext uri="{FF2B5EF4-FFF2-40B4-BE49-F238E27FC236}">
                <a16:creationId xmlns:a16="http://schemas.microsoft.com/office/drawing/2014/main" id="{BCAB7E90-A2E4-D0D4-71C8-6223BB5B6823}"/>
              </a:ext>
            </a:extLst>
          </p:cNvPr>
          <p:cNvSpPr/>
          <p:nvPr/>
        </p:nvSpPr>
        <p:spPr>
          <a:xfrm>
            <a:off x="0" y="0"/>
            <a:ext cx="12192000" cy="796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F353DDD0-FD3D-18E7-8857-2C155BBE8D7B}"/>
              </a:ext>
            </a:extLst>
          </p:cNvPr>
          <p:cNvSpPr txBox="1"/>
          <p:nvPr/>
        </p:nvSpPr>
        <p:spPr>
          <a:xfrm>
            <a:off x="0" y="126978"/>
            <a:ext cx="12192000" cy="646331"/>
          </a:xfrm>
          <a:prstGeom prst="rect">
            <a:avLst/>
          </a:prstGeom>
          <a:noFill/>
        </p:spPr>
        <p:txBody>
          <a:bodyPr wrap="square" rtlCol="0">
            <a:spAutoFit/>
          </a:bodyPr>
          <a:lstStyle/>
          <a:p>
            <a:pPr algn="ctr"/>
            <a:r>
              <a:rPr lang="ru-RU" sz="3600" dirty="0"/>
              <a:t>Метод функции отклика для </a:t>
            </a:r>
            <a:r>
              <a:rPr lang="ru-RU" sz="3600" dirty="0" err="1"/>
              <a:t>изохронизации</a:t>
            </a:r>
            <a:r>
              <a:rPr lang="ru-RU" sz="3600" dirty="0"/>
              <a:t> магнитного поля</a:t>
            </a:r>
          </a:p>
        </p:txBody>
      </p:sp>
      <p:sp>
        <p:nvSpPr>
          <p:cNvPr id="23" name="TextBox 22">
            <a:extLst>
              <a:ext uri="{FF2B5EF4-FFF2-40B4-BE49-F238E27FC236}">
                <a16:creationId xmlns:a16="http://schemas.microsoft.com/office/drawing/2014/main" id="{B8FC60A1-554B-1DCF-845C-5E55E25967F2}"/>
              </a:ext>
            </a:extLst>
          </p:cNvPr>
          <p:cNvSpPr txBox="1"/>
          <p:nvPr/>
        </p:nvSpPr>
        <p:spPr>
          <a:xfrm>
            <a:off x="672374" y="5009892"/>
            <a:ext cx="11402816" cy="923330"/>
          </a:xfrm>
          <a:prstGeom prst="rect">
            <a:avLst/>
          </a:prstGeom>
          <a:noFill/>
        </p:spPr>
        <p:txBody>
          <a:bodyPr wrap="square" rtlCol="0">
            <a:spAutoFit/>
          </a:bodyPr>
          <a:lstStyle/>
          <a:p>
            <a:r>
              <a:rPr lang="ru-RU" sz="1800" b="0" dirty="0">
                <a:effectLst/>
                <a:latin typeface="Times New Roman" panose="02020603050405020304" pitchFamily="18" charset="0"/>
                <a:ea typeface="Times New Roman" panose="02020603050405020304" pitchFamily="18" charset="0"/>
              </a:rPr>
              <a:t>Функция отклика – отношение изменения частоты обращения частиц к изменению угловой ширины сектора.</a:t>
            </a:r>
          </a:p>
          <a:p>
            <a:r>
              <a:rPr lang="ru-RU" dirty="0">
                <a:latin typeface="Times New Roman" panose="02020603050405020304" pitchFamily="18" charset="0"/>
                <a:ea typeface="Times New Roman" panose="02020603050405020304" pitchFamily="18" charset="0"/>
              </a:rPr>
              <a:t>Потребовалось проведение 5 итераций для достижения требуемой изохронности</a:t>
            </a:r>
            <a:endParaRPr lang="en-US" sz="1800" b="1" dirty="0">
              <a:effectLst/>
              <a:latin typeface="Times New Roman" panose="02020603050405020304" pitchFamily="18" charset="0"/>
              <a:ea typeface="Times New Roman" panose="02020603050405020304" pitchFamily="18" charset="0"/>
            </a:endParaRPr>
          </a:p>
          <a:p>
            <a:endParaRPr lang="ru-RU" dirty="0"/>
          </a:p>
        </p:txBody>
      </p:sp>
      <p:graphicFrame>
        <p:nvGraphicFramePr>
          <p:cNvPr id="9" name="Таблица 11">
            <a:extLst>
              <a:ext uri="{FF2B5EF4-FFF2-40B4-BE49-F238E27FC236}">
                <a16:creationId xmlns:a16="http://schemas.microsoft.com/office/drawing/2014/main" id="{1C05D3C2-4AD4-4A99-80BB-3944D2CE2029}"/>
              </a:ext>
            </a:extLst>
          </p:cNvPr>
          <p:cNvGraphicFramePr>
            <a:graphicFrameLocks noGrp="1"/>
          </p:cNvGraphicFramePr>
          <p:nvPr>
            <p:extLst>
              <p:ext uri="{D42A27DB-BD31-4B8C-83A1-F6EECF244321}">
                <p14:modId xmlns:p14="http://schemas.microsoft.com/office/powerpoint/2010/main" val="1300222250"/>
              </p:ext>
            </p:extLst>
          </p:nvPr>
        </p:nvGraphicFramePr>
        <p:xfrm>
          <a:off x="9432157" y="1889760"/>
          <a:ext cx="2405392" cy="2052010"/>
        </p:xfrm>
        <a:graphic>
          <a:graphicData uri="http://schemas.openxmlformats.org/drawingml/2006/table">
            <a:tbl>
              <a:tblPr firstRow="1" bandRow="1">
                <a:tableStyleId>{5C22544A-7EE6-4342-B048-85BDC9FD1C3A}</a:tableStyleId>
              </a:tblPr>
              <a:tblGrid>
                <a:gridCol w="1202696">
                  <a:extLst>
                    <a:ext uri="{9D8B030D-6E8A-4147-A177-3AD203B41FA5}">
                      <a16:colId xmlns:a16="http://schemas.microsoft.com/office/drawing/2014/main" val="2431694631"/>
                    </a:ext>
                  </a:extLst>
                </a:gridCol>
                <a:gridCol w="1202696">
                  <a:extLst>
                    <a:ext uri="{9D8B030D-6E8A-4147-A177-3AD203B41FA5}">
                      <a16:colId xmlns:a16="http://schemas.microsoft.com/office/drawing/2014/main" val="1074436142"/>
                    </a:ext>
                  </a:extLst>
                </a:gridCol>
              </a:tblGrid>
              <a:tr h="306770">
                <a:tc>
                  <a:txBody>
                    <a:bodyPr/>
                    <a:lstStyle/>
                    <a:p>
                      <a:pPr algn="ctr"/>
                      <a:r>
                        <a:rPr lang="en-US" sz="1400" dirty="0"/>
                        <a:t>Guess</a:t>
                      </a:r>
                      <a:endParaRPr lang="ru-RU" sz="1400" dirty="0"/>
                    </a:p>
                  </a:txBody>
                  <a:tcPr/>
                </a:tc>
                <a:tc>
                  <a:txBody>
                    <a:bodyPr/>
                    <a:lstStyle/>
                    <a:p>
                      <a:pPr algn="ctr"/>
                      <a:r>
                        <a:rPr lang="en-US" sz="1400" dirty="0"/>
                        <a:t>MSE to target</a:t>
                      </a:r>
                      <a:endParaRPr lang="ru-RU" sz="1400" dirty="0"/>
                    </a:p>
                  </a:txBody>
                  <a:tcPr/>
                </a:tc>
                <a:extLst>
                  <a:ext uri="{0D108BD9-81ED-4DB2-BD59-A6C34878D82A}">
                    <a16:rowId xmlns:a16="http://schemas.microsoft.com/office/drawing/2014/main" val="2299596791"/>
                  </a:ext>
                </a:extLst>
              </a:tr>
              <a:tr h="306770">
                <a:tc>
                  <a:txBody>
                    <a:bodyPr/>
                    <a:lstStyle/>
                    <a:p>
                      <a:pPr algn="ctr"/>
                      <a:r>
                        <a:rPr lang="en-US" sz="1400" dirty="0"/>
                        <a:t>Random</a:t>
                      </a:r>
                      <a:endParaRPr lang="ru-RU" sz="1400" dirty="0"/>
                    </a:p>
                  </a:txBody>
                  <a:tcPr/>
                </a:tc>
                <a:tc>
                  <a:txBody>
                    <a:bodyPr/>
                    <a:lstStyle/>
                    <a:p>
                      <a:pPr algn="ctr"/>
                      <a:r>
                        <a:rPr lang="ru-RU" sz="1400" dirty="0"/>
                        <a:t>1</a:t>
                      </a:r>
                      <a:r>
                        <a:rPr lang="en-US" sz="1400" dirty="0"/>
                        <a:t>32</a:t>
                      </a:r>
                      <a:endParaRPr lang="ru-RU" sz="1400" dirty="0"/>
                    </a:p>
                  </a:txBody>
                  <a:tcPr/>
                </a:tc>
                <a:extLst>
                  <a:ext uri="{0D108BD9-81ED-4DB2-BD59-A6C34878D82A}">
                    <a16:rowId xmlns:a16="http://schemas.microsoft.com/office/drawing/2014/main" val="34230281"/>
                  </a:ext>
                </a:extLst>
              </a:tr>
              <a:tr h="306770">
                <a:tc>
                  <a:txBody>
                    <a:bodyPr/>
                    <a:lstStyle/>
                    <a:p>
                      <a:pPr algn="ctr"/>
                      <a:r>
                        <a:rPr lang="en-US" sz="1400" dirty="0"/>
                        <a:t>Random + 1</a:t>
                      </a:r>
                      <a:endParaRPr lang="ru-RU" sz="1400" dirty="0"/>
                    </a:p>
                  </a:txBody>
                  <a:tcPr/>
                </a:tc>
                <a:tc>
                  <a:txBody>
                    <a:bodyPr/>
                    <a:lstStyle/>
                    <a:p>
                      <a:pPr algn="ctr"/>
                      <a:r>
                        <a:rPr lang="en-US" sz="1400" dirty="0"/>
                        <a:t>653</a:t>
                      </a:r>
                      <a:endParaRPr lang="ru-RU" sz="1400" dirty="0"/>
                    </a:p>
                  </a:txBody>
                  <a:tcPr/>
                </a:tc>
                <a:extLst>
                  <a:ext uri="{0D108BD9-81ED-4DB2-BD59-A6C34878D82A}">
                    <a16:rowId xmlns:a16="http://schemas.microsoft.com/office/drawing/2014/main" val="814436212"/>
                  </a:ext>
                </a:extLst>
              </a:tr>
              <a:tr h="306770">
                <a:tc>
                  <a:txBody>
                    <a:bodyPr/>
                    <a:lstStyle/>
                    <a:p>
                      <a:pPr algn="ctr"/>
                      <a:r>
                        <a:rPr lang="en-US" sz="1400" dirty="0"/>
                        <a:t>1</a:t>
                      </a:r>
                      <a:endParaRPr lang="ru-RU" sz="1400" dirty="0"/>
                    </a:p>
                  </a:txBody>
                  <a:tcPr/>
                </a:tc>
                <a:tc>
                  <a:txBody>
                    <a:bodyPr/>
                    <a:lstStyle/>
                    <a:p>
                      <a:pPr algn="ctr"/>
                      <a:r>
                        <a:rPr lang="en-US" sz="1400" dirty="0"/>
                        <a:t>12</a:t>
                      </a:r>
                      <a:endParaRPr lang="ru-RU" sz="1400" dirty="0"/>
                    </a:p>
                  </a:txBody>
                  <a:tcPr/>
                </a:tc>
                <a:extLst>
                  <a:ext uri="{0D108BD9-81ED-4DB2-BD59-A6C34878D82A}">
                    <a16:rowId xmlns:a16="http://schemas.microsoft.com/office/drawing/2014/main" val="106035414"/>
                  </a:ext>
                </a:extLst>
              </a:tr>
              <a:tr h="306770">
                <a:tc>
                  <a:txBody>
                    <a:bodyPr/>
                    <a:lstStyle/>
                    <a:p>
                      <a:pPr algn="ctr"/>
                      <a:r>
                        <a:rPr lang="en-US" sz="1400" dirty="0"/>
                        <a:t>2</a:t>
                      </a:r>
                      <a:endParaRPr lang="ru-RU" sz="1400" dirty="0"/>
                    </a:p>
                  </a:txBody>
                  <a:tcPr/>
                </a:tc>
                <a:tc>
                  <a:txBody>
                    <a:bodyPr/>
                    <a:lstStyle/>
                    <a:p>
                      <a:pPr algn="ctr"/>
                      <a:r>
                        <a:rPr lang="ru-RU" sz="1400" dirty="0"/>
                        <a:t>3</a:t>
                      </a:r>
                      <a:r>
                        <a:rPr lang="en-US" sz="1400" dirty="0"/>
                        <a:t>,6</a:t>
                      </a:r>
                      <a:endParaRPr lang="ru-RU" sz="1400" dirty="0"/>
                    </a:p>
                  </a:txBody>
                  <a:tcPr/>
                </a:tc>
                <a:extLst>
                  <a:ext uri="{0D108BD9-81ED-4DB2-BD59-A6C34878D82A}">
                    <a16:rowId xmlns:a16="http://schemas.microsoft.com/office/drawing/2014/main" val="2397756521"/>
                  </a:ext>
                </a:extLst>
              </a:tr>
              <a:tr h="306770">
                <a:tc>
                  <a:txBody>
                    <a:bodyPr/>
                    <a:lstStyle/>
                    <a:p>
                      <a:pPr algn="ctr"/>
                      <a:r>
                        <a:rPr lang="en-US" sz="1400" dirty="0"/>
                        <a:t>3</a:t>
                      </a:r>
                      <a:endParaRPr lang="ru-RU" sz="1400" dirty="0"/>
                    </a:p>
                  </a:txBody>
                  <a:tcPr/>
                </a:tc>
                <a:tc>
                  <a:txBody>
                    <a:bodyPr/>
                    <a:lstStyle/>
                    <a:p>
                      <a:pPr algn="ctr"/>
                      <a:r>
                        <a:rPr lang="ru-RU" sz="1400" dirty="0"/>
                        <a:t>0</a:t>
                      </a:r>
                      <a:r>
                        <a:rPr lang="en-US" sz="1400" dirty="0"/>
                        <a:t>,</a:t>
                      </a:r>
                      <a:r>
                        <a:rPr lang="ru-RU" sz="1400" dirty="0"/>
                        <a:t>8</a:t>
                      </a:r>
                      <a:r>
                        <a:rPr lang="en-US" sz="1400" dirty="0"/>
                        <a:t>6</a:t>
                      </a:r>
                      <a:endParaRPr lang="ru-RU" sz="1400" dirty="0"/>
                    </a:p>
                  </a:txBody>
                  <a:tcPr/>
                </a:tc>
                <a:extLst>
                  <a:ext uri="{0D108BD9-81ED-4DB2-BD59-A6C34878D82A}">
                    <a16:rowId xmlns:a16="http://schemas.microsoft.com/office/drawing/2014/main" val="598923344"/>
                  </a:ext>
                </a:extLst>
              </a:tr>
            </a:tbl>
          </a:graphicData>
        </a:graphic>
      </p:graphicFrame>
      <p:sp>
        <p:nvSpPr>
          <p:cNvPr id="3" name="Footer Placeholder 2">
            <a:extLst>
              <a:ext uri="{FF2B5EF4-FFF2-40B4-BE49-F238E27FC236}">
                <a16:creationId xmlns:a16="http://schemas.microsoft.com/office/drawing/2014/main" id="{9584F152-ADC8-4393-AA0D-6BCEDE49242B}"/>
              </a:ext>
            </a:extLst>
          </p:cNvPr>
          <p:cNvSpPr>
            <a:spLocks noGrp="1"/>
          </p:cNvSpPr>
          <p:nvPr>
            <p:ph type="ftr" sz="quarter" idx="11"/>
          </p:nvPr>
        </p:nvSpPr>
        <p:spPr/>
        <p:txBody>
          <a:bodyPr/>
          <a:lstStyle/>
          <a:p>
            <a:r>
              <a:rPr lang="ru-RU"/>
              <a:t>Сентябрь 2024</a:t>
            </a:r>
            <a:endParaRPr lang="en-US"/>
          </a:p>
        </p:txBody>
      </p:sp>
      <p:sp>
        <p:nvSpPr>
          <p:cNvPr id="4" name="Slide Number Placeholder 3">
            <a:extLst>
              <a:ext uri="{FF2B5EF4-FFF2-40B4-BE49-F238E27FC236}">
                <a16:creationId xmlns:a16="http://schemas.microsoft.com/office/drawing/2014/main" id="{13469B59-98E7-457D-9CAE-DA538E7C16AD}"/>
              </a:ext>
            </a:extLst>
          </p:cNvPr>
          <p:cNvSpPr>
            <a:spLocks noGrp="1"/>
          </p:cNvSpPr>
          <p:nvPr>
            <p:ph type="sldNum" sz="quarter" idx="12"/>
          </p:nvPr>
        </p:nvSpPr>
        <p:spPr/>
        <p:txBody>
          <a:bodyPr/>
          <a:lstStyle/>
          <a:p>
            <a:fld id="{B923AFCC-7BAD-4C49-A94A-4BE663907E7C}" type="slidenum">
              <a:rPr lang="en-US" smtClean="0"/>
              <a:pPr/>
              <a:t>12</a:t>
            </a:fld>
            <a:endParaRPr lang="en-US"/>
          </a:p>
        </p:txBody>
      </p:sp>
    </p:spTree>
    <p:extLst>
      <p:ext uri="{BB962C8B-B14F-4D97-AF65-F5344CB8AC3E}">
        <p14:creationId xmlns:p14="http://schemas.microsoft.com/office/powerpoint/2010/main" val="415789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21441-C42B-DEE7-C88A-EA426BB478BA}"/>
              </a:ext>
            </a:extLst>
          </p:cNvPr>
          <p:cNvSpPr txBox="1"/>
          <p:nvPr/>
        </p:nvSpPr>
        <p:spPr>
          <a:xfrm>
            <a:off x="1757563" y="425512"/>
            <a:ext cx="2905667" cy="369332"/>
          </a:xfrm>
          <a:prstGeom prst="rect">
            <a:avLst/>
          </a:prstGeom>
          <a:noFill/>
        </p:spPr>
        <p:txBody>
          <a:bodyPr wrap="none" rtlCol="0">
            <a:spAutoFit/>
          </a:bodyPr>
          <a:lstStyle/>
          <a:p>
            <a:r>
              <a:rPr lang="ru-RU" dirty="0"/>
              <a:t>Расчет по функции отклика</a:t>
            </a:r>
          </a:p>
        </p:txBody>
      </p:sp>
      <p:sp>
        <p:nvSpPr>
          <p:cNvPr id="11" name="TextBox 10">
            <a:extLst>
              <a:ext uri="{FF2B5EF4-FFF2-40B4-BE49-F238E27FC236}">
                <a16:creationId xmlns:a16="http://schemas.microsoft.com/office/drawing/2014/main" id="{1C6FD735-D50B-7C3C-0F6E-78FB047B20E3}"/>
              </a:ext>
            </a:extLst>
          </p:cNvPr>
          <p:cNvSpPr txBox="1"/>
          <p:nvPr/>
        </p:nvSpPr>
        <p:spPr>
          <a:xfrm>
            <a:off x="7528772" y="425512"/>
            <a:ext cx="3136756" cy="369332"/>
          </a:xfrm>
          <a:prstGeom prst="rect">
            <a:avLst/>
          </a:prstGeom>
          <a:noFill/>
        </p:spPr>
        <p:txBody>
          <a:bodyPr wrap="none" rtlCol="0">
            <a:spAutoFit/>
          </a:bodyPr>
          <a:lstStyle/>
          <a:p>
            <a:r>
              <a:rPr lang="ru-RU" dirty="0"/>
              <a:t>Расчет машинным обучением</a:t>
            </a:r>
          </a:p>
        </p:txBody>
      </p:sp>
      <p:sp>
        <p:nvSpPr>
          <p:cNvPr id="3" name="Номер слайда 25">
            <a:extLst>
              <a:ext uri="{FF2B5EF4-FFF2-40B4-BE49-F238E27FC236}">
                <a16:creationId xmlns:a16="http://schemas.microsoft.com/office/drawing/2014/main" id="{96B5F617-EFBA-8379-A7EB-F779C25CAF40}"/>
              </a:ext>
            </a:extLst>
          </p:cNvPr>
          <p:cNvSpPr txBox="1">
            <a:spLocks/>
          </p:cNvSpPr>
          <p:nvPr/>
        </p:nvSpPr>
        <p:spPr>
          <a:xfrm>
            <a:off x="9331990" y="6365897"/>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2FAE92-8F2B-4A39-B2CD-9449D7E09136}" type="slidenum">
              <a:rPr lang="ru-RU" sz="2800" smtClean="0"/>
              <a:pPr/>
              <a:t>13</a:t>
            </a:fld>
            <a:endParaRPr lang="ru-RU" dirty="0"/>
          </a:p>
        </p:txBody>
      </p:sp>
      <p:sp>
        <p:nvSpPr>
          <p:cNvPr id="4" name="Прямоугольник 3">
            <a:extLst>
              <a:ext uri="{FF2B5EF4-FFF2-40B4-BE49-F238E27FC236}">
                <a16:creationId xmlns:a16="http://schemas.microsoft.com/office/drawing/2014/main" id="{16A47EFC-67B1-6F2A-BC47-98EB8689A941}"/>
              </a:ext>
            </a:extLst>
          </p:cNvPr>
          <p:cNvSpPr/>
          <p:nvPr/>
        </p:nvSpPr>
        <p:spPr>
          <a:xfrm>
            <a:off x="0" y="0"/>
            <a:ext cx="12192000" cy="796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8216A7A5-BA73-EA5C-97BD-E5C975CDFABA}"/>
              </a:ext>
            </a:extLst>
          </p:cNvPr>
          <p:cNvSpPr txBox="1"/>
          <p:nvPr/>
        </p:nvSpPr>
        <p:spPr>
          <a:xfrm>
            <a:off x="0" y="126978"/>
            <a:ext cx="12192000" cy="707886"/>
          </a:xfrm>
          <a:prstGeom prst="rect">
            <a:avLst/>
          </a:prstGeom>
          <a:noFill/>
        </p:spPr>
        <p:txBody>
          <a:bodyPr wrap="square" rtlCol="0">
            <a:spAutoFit/>
          </a:bodyPr>
          <a:lstStyle/>
          <a:p>
            <a:pPr algn="ctr"/>
            <a:r>
              <a:rPr lang="ru-RU" sz="4000" dirty="0"/>
              <a:t>Первые результаты применения </a:t>
            </a:r>
            <a:r>
              <a:rPr lang="en-US" sz="4000" dirty="0"/>
              <a:t>ML</a:t>
            </a:r>
            <a:endParaRPr lang="ru-RU" sz="4000" dirty="0"/>
          </a:p>
        </p:txBody>
      </p:sp>
      <p:pic>
        <p:nvPicPr>
          <p:cNvPr id="15" name="Picture 14">
            <a:extLst>
              <a:ext uri="{FF2B5EF4-FFF2-40B4-BE49-F238E27FC236}">
                <a16:creationId xmlns:a16="http://schemas.microsoft.com/office/drawing/2014/main" id="{A522A548-1741-40AB-BE55-7A5AC38093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2950" y="1420312"/>
            <a:ext cx="4867275" cy="3067050"/>
          </a:xfrm>
          <a:prstGeom prst="rect">
            <a:avLst/>
          </a:prstGeom>
          <a:noFill/>
          <a:ln>
            <a:noFill/>
          </a:ln>
        </p:spPr>
      </p:pic>
      <p:sp>
        <p:nvSpPr>
          <p:cNvPr id="17" name="TextBox 16">
            <a:extLst>
              <a:ext uri="{FF2B5EF4-FFF2-40B4-BE49-F238E27FC236}">
                <a16:creationId xmlns:a16="http://schemas.microsoft.com/office/drawing/2014/main" id="{2432E5E7-48E1-41CF-94AD-A31B006AA671}"/>
              </a:ext>
            </a:extLst>
          </p:cNvPr>
          <p:cNvSpPr txBox="1"/>
          <p:nvPr/>
        </p:nvSpPr>
        <p:spPr>
          <a:xfrm>
            <a:off x="116810" y="4892087"/>
            <a:ext cx="7587595" cy="1115690"/>
          </a:xfrm>
          <a:prstGeom prst="rect">
            <a:avLst/>
          </a:prstGeom>
          <a:noFill/>
        </p:spPr>
        <p:txBody>
          <a:bodyPr wrap="square">
            <a:spAutoFit/>
          </a:bodyPr>
          <a:lstStyle/>
          <a:p>
            <a:pPr algn="ctr">
              <a:spcBef>
                <a:spcPts val="1200"/>
              </a:spcBef>
              <a:spcAft>
                <a:spcPts val="300"/>
              </a:spcAft>
            </a:pPr>
            <a:r>
              <a:rPr lang="ru-RU" sz="1800" dirty="0">
                <a:effectLst/>
                <a:latin typeface="Times New Roman" panose="02020603050405020304" pitchFamily="18" charset="0"/>
                <a:ea typeface="Times New Roman" panose="02020603050405020304" pitchFamily="18" charset="0"/>
              </a:rPr>
              <a:t>Разница между первоначальной шириной сектора и второй итерацией с помощью машинного обучения.</a:t>
            </a:r>
            <a:endParaRPr lang="en-US" dirty="0">
              <a:latin typeface="Times New Roman" panose="02020603050405020304" pitchFamily="18" charset="0"/>
              <a:ea typeface="Times New Roman" panose="02020603050405020304" pitchFamily="18" charset="0"/>
            </a:endParaRPr>
          </a:p>
          <a:p>
            <a:pPr algn="ctr">
              <a:spcBef>
                <a:spcPts val="1200"/>
              </a:spcBef>
              <a:spcAft>
                <a:spcPts val="300"/>
              </a:spcAft>
            </a:pPr>
            <a:endParaRPr lang="en-US" dirty="0">
              <a:latin typeface="Times New Roman" panose="02020603050405020304" pitchFamily="18" charset="0"/>
              <a:ea typeface="Times New Roman" panose="02020603050405020304" pitchFamily="18" charset="0"/>
            </a:endParaRPr>
          </a:p>
        </p:txBody>
      </p:sp>
      <p:pic>
        <p:nvPicPr>
          <p:cNvPr id="16" name="Рисунок 15">
            <a:extLst>
              <a:ext uri="{FF2B5EF4-FFF2-40B4-BE49-F238E27FC236}">
                <a16:creationId xmlns:a16="http://schemas.microsoft.com/office/drawing/2014/main" id="{4A7BF5DC-5366-2D40-6723-026EC94A65B2}"/>
              </a:ext>
            </a:extLst>
          </p:cNvPr>
          <p:cNvPicPr>
            <a:picLocks noChangeAspect="1"/>
          </p:cNvPicPr>
          <p:nvPr/>
        </p:nvPicPr>
        <p:blipFill>
          <a:blip r:embed="rId3"/>
          <a:stretch>
            <a:fillRect/>
          </a:stretch>
        </p:blipFill>
        <p:spPr>
          <a:xfrm>
            <a:off x="6955802" y="952259"/>
            <a:ext cx="4493247" cy="3690079"/>
          </a:xfrm>
          <a:prstGeom prst="rect">
            <a:avLst/>
          </a:prstGeom>
        </p:spPr>
      </p:pic>
      <p:graphicFrame>
        <p:nvGraphicFramePr>
          <p:cNvPr id="13" name="Таблица 12">
            <a:extLst>
              <a:ext uri="{FF2B5EF4-FFF2-40B4-BE49-F238E27FC236}">
                <a16:creationId xmlns:a16="http://schemas.microsoft.com/office/drawing/2014/main" id="{27CF9C68-6B7C-E598-8DB3-745E5E939D5E}"/>
              </a:ext>
            </a:extLst>
          </p:cNvPr>
          <p:cNvGraphicFramePr>
            <a:graphicFrameLocks noGrp="1"/>
          </p:cNvGraphicFramePr>
          <p:nvPr>
            <p:extLst>
              <p:ext uri="{D42A27DB-BD31-4B8C-83A1-F6EECF244321}">
                <p14:modId xmlns:p14="http://schemas.microsoft.com/office/powerpoint/2010/main" val="361185231"/>
              </p:ext>
            </p:extLst>
          </p:nvPr>
        </p:nvGraphicFramePr>
        <p:xfrm>
          <a:off x="5552329" y="1585826"/>
          <a:ext cx="1828520" cy="2422944"/>
        </p:xfrm>
        <a:graphic>
          <a:graphicData uri="http://schemas.openxmlformats.org/drawingml/2006/table">
            <a:tbl>
              <a:tblPr firstRow="1" bandRow="1">
                <a:tableStyleId>{5C22544A-7EE6-4342-B048-85BDC9FD1C3A}</a:tableStyleId>
              </a:tblPr>
              <a:tblGrid>
                <a:gridCol w="914260">
                  <a:extLst>
                    <a:ext uri="{9D8B030D-6E8A-4147-A177-3AD203B41FA5}">
                      <a16:colId xmlns:a16="http://schemas.microsoft.com/office/drawing/2014/main" val="305453749"/>
                    </a:ext>
                  </a:extLst>
                </a:gridCol>
                <a:gridCol w="914260">
                  <a:extLst>
                    <a:ext uri="{9D8B030D-6E8A-4147-A177-3AD203B41FA5}">
                      <a16:colId xmlns:a16="http://schemas.microsoft.com/office/drawing/2014/main" val="3492126421"/>
                    </a:ext>
                  </a:extLst>
                </a:gridCol>
              </a:tblGrid>
              <a:tr h="605736">
                <a:tc>
                  <a:txBody>
                    <a:bodyPr/>
                    <a:lstStyle/>
                    <a:p>
                      <a:pPr algn="ctr"/>
                      <a:r>
                        <a:rPr lang="en-US" sz="1400" dirty="0"/>
                        <a:t>Guess</a:t>
                      </a:r>
                      <a:endParaRPr lang="ru-RU" sz="1400" dirty="0"/>
                    </a:p>
                  </a:txBody>
                  <a:tcPr/>
                </a:tc>
                <a:tc>
                  <a:txBody>
                    <a:bodyPr/>
                    <a:lstStyle/>
                    <a:p>
                      <a:pPr algn="ctr"/>
                      <a:r>
                        <a:rPr lang="en-US" sz="1400" dirty="0"/>
                        <a:t>MSE to target</a:t>
                      </a:r>
                      <a:endParaRPr lang="ru-RU" sz="1400" dirty="0"/>
                    </a:p>
                  </a:txBody>
                  <a:tcPr/>
                </a:tc>
                <a:extLst>
                  <a:ext uri="{0D108BD9-81ED-4DB2-BD59-A6C34878D82A}">
                    <a16:rowId xmlns:a16="http://schemas.microsoft.com/office/drawing/2014/main" val="1036225738"/>
                  </a:ext>
                </a:extLst>
              </a:tr>
              <a:tr h="605736">
                <a:tc>
                  <a:txBody>
                    <a:bodyPr/>
                    <a:lstStyle/>
                    <a:p>
                      <a:pPr algn="ctr"/>
                      <a:r>
                        <a:rPr lang="en-US" sz="1400" dirty="0"/>
                        <a:t>Random</a:t>
                      </a:r>
                      <a:endParaRPr lang="ru-RU" sz="1400" dirty="0"/>
                    </a:p>
                  </a:txBody>
                  <a:tcPr/>
                </a:tc>
                <a:tc>
                  <a:txBody>
                    <a:bodyPr/>
                    <a:lstStyle/>
                    <a:p>
                      <a:pPr algn="ctr"/>
                      <a:r>
                        <a:rPr lang="en-US" sz="1400" dirty="0"/>
                        <a:t>132</a:t>
                      </a:r>
                      <a:endParaRPr lang="ru-RU" sz="1400" dirty="0"/>
                    </a:p>
                  </a:txBody>
                  <a:tcPr/>
                </a:tc>
                <a:extLst>
                  <a:ext uri="{0D108BD9-81ED-4DB2-BD59-A6C34878D82A}">
                    <a16:rowId xmlns:a16="http://schemas.microsoft.com/office/drawing/2014/main" val="629744142"/>
                  </a:ext>
                </a:extLst>
              </a:tr>
              <a:tr h="605736">
                <a:tc>
                  <a:txBody>
                    <a:bodyPr/>
                    <a:lstStyle/>
                    <a:p>
                      <a:pPr algn="ctr"/>
                      <a:r>
                        <a:rPr lang="en-US" sz="1400" dirty="0"/>
                        <a:t>1</a:t>
                      </a:r>
                      <a:endParaRPr lang="ru-RU" sz="1400" dirty="0"/>
                    </a:p>
                  </a:txBody>
                  <a:tcPr/>
                </a:tc>
                <a:tc>
                  <a:txBody>
                    <a:bodyPr/>
                    <a:lstStyle/>
                    <a:p>
                      <a:pPr algn="ctr"/>
                      <a:r>
                        <a:rPr lang="en-US" sz="1400" dirty="0"/>
                        <a:t>2</a:t>
                      </a:r>
                      <a:endParaRPr lang="ru-RU" sz="1400" dirty="0"/>
                    </a:p>
                  </a:txBody>
                  <a:tcPr/>
                </a:tc>
                <a:extLst>
                  <a:ext uri="{0D108BD9-81ED-4DB2-BD59-A6C34878D82A}">
                    <a16:rowId xmlns:a16="http://schemas.microsoft.com/office/drawing/2014/main" val="1386819238"/>
                  </a:ext>
                </a:extLst>
              </a:tr>
              <a:tr h="605736">
                <a:tc>
                  <a:txBody>
                    <a:bodyPr/>
                    <a:lstStyle/>
                    <a:p>
                      <a:pPr algn="ctr"/>
                      <a:r>
                        <a:rPr lang="en-US" sz="1400" dirty="0"/>
                        <a:t>2</a:t>
                      </a:r>
                      <a:endParaRPr lang="ru-RU" sz="1400" dirty="0"/>
                    </a:p>
                  </a:txBody>
                  <a:tcPr/>
                </a:tc>
                <a:tc>
                  <a:txBody>
                    <a:bodyPr/>
                    <a:lstStyle/>
                    <a:p>
                      <a:pPr algn="ctr"/>
                      <a:r>
                        <a:rPr lang="en-US" sz="1400" dirty="0"/>
                        <a:t>0,7</a:t>
                      </a:r>
                      <a:endParaRPr lang="ru-RU" sz="1400" dirty="0"/>
                    </a:p>
                  </a:txBody>
                  <a:tcPr/>
                </a:tc>
                <a:extLst>
                  <a:ext uri="{0D108BD9-81ED-4DB2-BD59-A6C34878D82A}">
                    <a16:rowId xmlns:a16="http://schemas.microsoft.com/office/drawing/2014/main" val="2290063185"/>
                  </a:ext>
                </a:extLst>
              </a:tr>
            </a:tbl>
          </a:graphicData>
        </a:graphic>
      </p:graphicFrame>
      <p:sp>
        <p:nvSpPr>
          <p:cNvPr id="18" name="TextBox 17">
            <a:extLst>
              <a:ext uri="{FF2B5EF4-FFF2-40B4-BE49-F238E27FC236}">
                <a16:creationId xmlns:a16="http://schemas.microsoft.com/office/drawing/2014/main" id="{7E7FEB70-14FB-46EA-82E0-4F71121C4154}"/>
              </a:ext>
            </a:extLst>
          </p:cNvPr>
          <p:cNvSpPr txBox="1"/>
          <p:nvPr/>
        </p:nvSpPr>
        <p:spPr>
          <a:xfrm>
            <a:off x="219042" y="5582575"/>
            <a:ext cx="11548888" cy="646331"/>
          </a:xfrm>
          <a:prstGeom prst="rect">
            <a:avLst/>
          </a:prstGeom>
          <a:noFill/>
        </p:spPr>
        <p:txBody>
          <a:bodyPr wrap="square">
            <a:spAutoFit/>
          </a:bodyPr>
          <a:lstStyle/>
          <a:p>
            <a:pPr algn="ctr">
              <a:spcBef>
                <a:spcPts val="1200"/>
              </a:spcBef>
              <a:spcAft>
                <a:spcPts val="300"/>
              </a:spcAft>
            </a:pPr>
            <a:r>
              <a:rPr lang="ru-RU" sz="1800" b="1" dirty="0">
                <a:effectLst/>
                <a:latin typeface="Times New Roman" panose="02020603050405020304" pitchFamily="18" charset="0"/>
                <a:ea typeface="Times New Roman" panose="02020603050405020304" pitchFamily="18" charset="0"/>
              </a:rPr>
              <a:t>Традици</a:t>
            </a:r>
            <a:r>
              <a:rPr lang="ru-RU" b="1" dirty="0">
                <a:latin typeface="Times New Roman" panose="02020603050405020304" pitchFamily="18" charset="0"/>
                <a:ea typeface="Times New Roman" panose="02020603050405020304" pitchFamily="18" charset="0"/>
              </a:rPr>
              <a:t>онному методу применения функции отклика потребовалось 5 итераций расчетов, при применении машинного обучения -2 итерации для достижения требуемого изохронизма</a:t>
            </a:r>
            <a:endParaRPr lang="en-US" sz="1800" b="1" dirty="0">
              <a:effectLst/>
              <a:latin typeface="Times New Roman" panose="02020603050405020304" pitchFamily="18" charset="0"/>
              <a:ea typeface="Times New Roman" panose="02020603050405020304" pitchFamily="18" charset="0"/>
            </a:endParaRPr>
          </a:p>
        </p:txBody>
      </p:sp>
      <p:sp>
        <p:nvSpPr>
          <p:cNvPr id="8" name="Footer Placeholder 7">
            <a:extLst>
              <a:ext uri="{FF2B5EF4-FFF2-40B4-BE49-F238E27FC236}">
                <a16:creationId xmlns:a16="http://schemas.microsoft.com/office/drawing/2014/main" id="{42DFF8AE-AF67-4BDE-88FF-D134DED88616}"/>
              </a:ext>
            </a:extLst>
          </p:cNvPr>
          <p:cNvSpPr>
            <a:spLocks noGrp="1"/>
          </p:cNvSpPr>
          <p:nvPr>
            <p:ph type="ftr" sz="quarter" idx="11"/>
          </p:nvPr>
        </p:nvSpPr>
        <p:spPr/>
        <p:txBody>
          <a:bodyPr/>
          <a:lstStyle/>
          <a:p>
            <a:r>
              <a:rPr lang="ru-RU"/>
              <a:t>Сентябрь 2024</a:t>
            </a:r>
            <a:endParaRPr lang="en-US"/>
          </a:p>
        </p:txBody>
      </p:sp>
      <p:sp>
        <p:nvSpPr>
          <p:cNvPr id="9" name="Slide Number Placeholder 8">
            <a:extLst>
              <a:ext uri="{FF2B5EF4-FFF2-40B4-BE49-F238E27FC236}">
                <a16:creationId xmlns:a16="http://schemas.microsoft.com/office/drawing/2014/main" id="{EC2C3252-BB2E-4186-BCC0-EE3227002411}"/>
              </a:ext>
            </a:extLst>
          </p:cNvPr>
          <p:cNvSpPr>
            <a:spLocks noGrp="1"/>
          </p:cNvSpPr>
          <p:nvPr>
            <p:ph type="sldNum" sz="quarter" idx="12"/>
          </p:nvPr>
        </p:nvSpPr>
        <p:spPr/>
        <p:txBody>
          <a:bodyPr/>
          <a:lstStyle/>
          <a:p>
            <a:fld id="{B923AFCC-7BAD-4C49-A94A-4BE663907E7C}" type="slidenum">
              <a:rPr lang="en-US" smtClean="0"/>
              <a:pPr/>
              <a:t>13</a:t>
            </a:fld>
            <a:endParaRPr lang="en-US"/>
          </a:p>
        </p:txBody>
      </p:sp>
    </p:spTree>
    <p:extLst>
      <p:ext uri="{BB962C8B-B14F-4D97-AF65-F5344CB8AC3E}">
        <p14:creationId xmlns:p14="http://schemas.microsoft.com/office/powerpoint/2010/main" val="247852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C151-AC47-450D-9BCA-9D7C18D7F2F5}"/>
              </a:ext>
            </a:extLst>
          </p:cNvPr>
          <p:cNvSpPr>
            <a:spLocks noGrp="1"/>
          </p:cNvSpPr>
          <p:nvPr>
            <p:ph type="title"/>
          </p:nvPr>
        </p:nvSpPr>
        <p:spPr>
          <a:xfrm>
            <a:off x="1067784" y="293925"/>
            <a:ext cx="10642436" cy="811161"/>
          </a:xfrm>
        </p:spPr>
        <p:txBody>
          <a:bodyPr>
            <a:normAutofit/>
          </a:bodyPr>
          <a:lstStyle/>
          <a:p>
            <a:r>
              <a:rPr lang="ru-RU" sz="4000" b="1" dirty="0">
                <a:effectLst/>
                <a:latin typeface="Times New Roman" panose="02020603050405020304" pitchFamily="18" charset="0"/>
                <a:ea typeface="Times New Roman" panose="02020603050405020304" pitchFamily="18" charset="0"/>
              </a:rPr>
              <a:t>Применение методов компьютерного зрения</a:t>
            </a:r>
            <a:endParaRPr lang="en-US" sz="4000" dirty="0"/>
          </a:p>
        </p:txBody>
      </p:sp>
      <p:sp>
        <p:nvSpPr>
          <p:cNvPr id="7" name="Footer Placeholder 6">
            <a:extLst>
              <a:ext uri="{FF2B5EF4-FFF2-40B4-BE49-F238E27FC236}">
                <a16:creationId xmlns:a16="http://schemas.microsoft.com/office/drawing/2014/main" id="{F6F31388-7AA3-4C67-B999-8E241F053031}"/>
              </a:ext>
            </a:extLst>
          </p:cNvPr>
          <p:cNvSpPr>
            <a:spLocks noGrp="1"/>
          </p:cNvSpPr>
          <p:nvPr>
            <p:ph type="ftr" sz="quarter" idx="11"/>
          </p:nvPr>
        </p:nvSpPr>
        <p:spPr/>
        <p:txBody>
          <a:bodyPr/>
          <a:lstStyle/>
          <a:p>
            <a:r>
              <a:rPr lang="ru-RU"/>
              <a:t>Сентябрь 2024</a:t>
            </a:r>
            <a:endParaRPr lang="en-US"/>
          </a:p>
        </p:txBody>
      </p:sp>
      <p:sp>
        <p:nvSpPr>
          <p:cNvPr id="8" name="Slide Number Placeholder 7">
            <a:extLst>
              <a:ext uri="{FF2B5EF4-FFF2-40B4-BE49-F238E27FC236}">
                <a16:creationId xmlns:a16="http://schemas.microsoft.com/office/drawing/2014/main" id="{5D608882-809E-4014-AB3C-A57B2932DB0D}"/>
              </a:ext>
            </a:extLst>
          </p:cNvPr>
          <p:cNvSpPr>
            <a:spLocks noGrp="1"/>
          </p:cNvSpPr>
          <p:nvPr>
            <p:ph type="sldNum" sz="quarter" idx="12"/>
          </p:nvPr>
        </p:nvSpPr>
        <p:spPr/>
        <p:txBody>
          <a:bodyPr/>
          <a:lstStyle/>
          <a:p>
            <a:fld id="{B923AFCC-7BAD-4C49-A94A-4BE663907E7C}" type="slidenum">
              <a:rPr lang="en-US" smtClean="0"/>
              <a:pPr/>
              <a:t>14</a:t>
            </a:fld>
            <a:endParaRPr lang="en-US"/>
          </a:p>
        </p:txBody>
      </p:sp>
      <p:pic>
        <p:nvPicPr>
          <p:cNvPr id="1026" name="Picture 3">
            <a:extLst>
              <a:ext uri="{FF2B5EF4-FFF2-40B4-BE49-F238E27FC236}">
                <a16:creationId xmlns:a16="http://schemas.microsoft.com/office/drawing/2014/main" id="{70B6DAA0-29E2-4F70-8698-3356C059FE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0525" r="2191" b="14571"/>
          <a:stretch>
            <a:fillRect/>
          </a:stretch>
        </p:blipFill>
        <p:spPr bwMode="auto">
          <a:xfrm>
            <a:off x="1585204" y="1556386"/>
            <a:ext cx="5815013" cy="24098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extLst>
              <a:ext uri="{FF2B5EF4-FFF2-40B4-BE49-F238E27FC236}">
                <a16:creationId xmlns:a16="http://schemas.microsoft.com/office/drawing/2014/main" id="{2D97668F-B8BE-44F2-9F14-C7B0DAF48E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0779" r="2512" b="16367"/>
          <a:stretch>
            <a:fillRect/>
          </a:stretch>
        </p:blipFill>
        <p:spPr bwMode="auto">
          <a:xfrm>
            <a:off x="1585204" y="3966211"/>
            <a:ext cx="5786438" cy="233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00FE3E8-CAC2-4BD6-92B0-D4F5380186B7}"/>
              </a:ext>
            </a:extLst>
          </p:cNvPr>
          <p:cNvSpPr>
            <a:spLocks noChangeArrowheads="1"/>
          </p:cNvSpPr>
          <p:nvPr/>
        </p:nvSpPr>
        <p:spPr bwMode="auto">
          <a:xfrm>
            <a:off x="2635289" y="11699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F5B43530-A746-4075-851A-07EF674F8368}"/>
              </a:ext>
            </a:extLst>
          </p:cNvPr>
          <p:cNvSpPr>
            <a:spLocks noChangeArrowheads="1"/>
          </p:cNvSpPr>
          <p:nvPr/>
        </p:nvSpPr>
        <p:spPr bwMode="auto">
          <a:xfrm>
            <a:off x="2635289" y="40370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D8FC742B-3E55-4711-B2D0-1A95933F3BAB}"/>
              </a:ext>
            </a:extLst>
          </p:cNvPr>
          <p:cNvSpPr txBox="1"/>
          <p:nvPr/>
        </p:nvSpPr>
        <p:spPr>
          <a:xfrm>
            <a:off x="7356496" y="1390551"/>
            <a:ext cx="4418617" cy="2308324"/>
          </a:xfrm>
          <a:prstGeom prst="rect">
            <a:avLst/>
          </a:prstGeom>
          <a:noFill/>
        </p:spPr>
        <p:txBody>
          <a:bodyPr wrap="square">
            <a:spAutoFit/>
          </a:bodyPr>
          <a:lstStyle/>
          <a:p>
            <a:r>
              <a:rPr lang="ru-RU" dirty="0">
                <a:latin typeface="Times New Roman" panose="02020603050405020304" pitchFamily="18" charset="0"/>
                <a:ea typeface="Times New Roman" panose="02020603050405020304" pitchFamily="18" charset="0"/>
              </a:rPr>
              <a:t>О</a:t>
            </a:r>
            <a:r>
              <a:rPr lang="ru-RU" sz="1800" dirty="0">
                <a:effectLst/>
                <a:latin typeface="Times New Roman" panose="02020603050405020304" pitchFamily="18" charset="0"/>
                <a:ea typeface="Times New Roman" panose="02020603050405020304" pitchFamily="18" charset="0"/>
              </a:rPr>
              <a:t>бучение моделей осуществлялось с использованием рассчитанных карт магнитного поля на сетках с мелким и крупным шагом (видно отличие по разрешению на рисунках внизу). </a:t>
            </a:r>
          </a:p>
          <a:p>
            <a:r>
              <a:rPr lang="ru-RU" sz="1800" dirty="0">
                <a:effectLst/>
                <a:latin typeface="Times New Roman" panose="02020603050405020304" pitchFamily="18" charset="0"/>
                <a:ea typeface="Times New Roman" panose="02020603050405020304" pitchFamily="18" charset="0"/>
              </a:rPr>
              <a:t>Цель: имея карту, аналогичную карте расположенной слева получить более качественную карту, как на рисунке справа</a:t>
            </a:r>
            <a:endParaRPr lang="en-US" dirty="0"/>
          </a:p>
        </p:txBody>
      </p:sp>
      <p:pic>
        <p:nvPicPr>
          <p:cNvPr id="3074" name="Picture 2" descr="КОНЦЕПЦИЯ РАЗРАБОТКИ И СОЗДАНИЯ НАУЧНО-КЛИНИЧЕСКОГО ЦЕНТРА ПРОТОННО">
            <a:extLst>
              <a:ext uri="{FF2B5EF4-FFF2-40B4-BE49-F238E27FC236}">
                <a16:creationId xmlns:a16="http://schemas.microsoft.com/office/drawing/2014/main" id="{3479CFA8-69F6-A0EC-9996-B6EEF39E9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974" y="3847320"/>
            <a:ext cx="3162980" cy="21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9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EFD6-14E6-4280-B157-2100BE61D4E8}"/>
              </a:ext>
            </a:extLst>
          </p:cNvPr>
          <p:cNvSpPr>
            <a:spLocks noGrp="1"/>
          </p:cNvSpPr>
          <p:nvPr>
            <p:ph type="title"/>
          </p:nvPr>
        </p:nvSpPr>
        <p:spPr>
          <a:xfrm>
            <a:off x="864419" y="343398"/>
            <a:ext cx="10250367" cy="1450757"/>
          </a:xfrm>
        </p:spPr>
        <p:txBody>
          <a:bodyPr>
            <a:normAutofit fontScale="90000"/>
          </a:bodyPr>
          <a:lstStyle/>
          <a:p>
            <a:r>
              <a:rPr lang="ru-RU" sz="2200" dirty="0">
                <a:effectLst/>
                <a:latin typeface="+mn-lt"/>
                <a:ea typeface="Times New Roman" panose="02020603050405020304" pitchFamily="18" charset="0"/>
                <a:cs typeface="Times New Roman" panose="02020603050405020304" pitchFamily="18" charset="0"/>
              </a:rPr>
              <a:t>Полученные результаты продемонстрировали превосходство моделей, построенных на основе архитектур </a:t>
            </a:r>
            <a:r>
              <a:rPr lang="ru-RU" sz="2200" dirty="0" err="1">
                <a:effectLst/>
                <a:latin typeface="+mn-lt"/>
                <a:ea typeface="Times New Roman" panose="02020603050405020304" pitchFamily="18" charset="0"/>
                <a:cs typeface="Times New Roman" panose="02020603050405020304" pitchFamily="18" charset="0"/>
              </a:rPr>
              <a:t>генеративно</a:t>
            </a:r>
            <a:r>
              <a:rPr lang="ru-RU" sz="2200" dirty="0">
                <a:effectLst/>
                <a:latin typeface="+mn-lt"/>
                <a:ea typeface="Times New Roman" panose="02020603050405020304" pitchFamily="18" charset="0"/>
                <a:cs typeface="Times New Roman" panose="02020603050405020304" pitchFamily="18" charset="0"/>
              </a:rPr>
              <a:t>-состязательных сетей (GAN), в частности ESRGAN [1], а также </a:t>
            </a:r>
            <a:r>
              <a:rPr lang="ru-RU" sz="2200" dirty="0" err="1">
                <a:effectLst/>
                <a:latin typeface="+mn-lt"/>
                <a:ea typeface="Times New Roman" panose="02020603050405020304" pitchFamily="18" charset="0"/>
                <a:cs typeface="Times New Roman" panose="02020603050405020304" pitchFamily="18" charset="0"/>
              </a:rPr>
              <a:t>трансформерной</a:t>
            </a:r>
            <a:r>
              <a:rPr lang="ru-RU" sz="2200" dirty="0">
                <a:effectLst/>
                <a:latin typeface="+mn-lt"/>
                <a:ea typeface="Times New Roman" panose="02020603050405020304" pitchFamily="18" charset="0"/>
                <a:cs typeface="Times New Roman" panose="02020603050405020304" pitchFamily="18" charset="0"/>
              </a:rPr>
              <a:t> архитектуры </a:t>
            </a:r>
            <a:r>
              <a:rPr lang="ru-RU" sz="2200" dirty="0" err="1">
                <a:effectLst/>
                <a:latin typeface="+mn-lt"/>
                <a:ea typeface="Times New Roman" panose="02020603050405020304" pitchFamily="18" charset="0"/>
                <a:cs typeface="Times New Roman" panose="02020603050405020304" pitchFamily="18" charset="0"/>
              </a:rPr>
              <a:t>SwinIR</a:t>
            </a:r>
            <a:r>
              <a:rPr lang="ru-RU" sz="2200" dirty="0">
                <a:effectLst/>
                <a:latin typeface="+mn-lt"/>
                <a:ea typeface="Times New Roman" panose="02020603050405020304" pitchFamily="18" charset="0"/>
                <a:cs typeface="Times New Roman" panose="02020603050405020304" pitchFamily="18" charset="0"/>
              </a:rPr>
              <a:t> [2] и </a:t>
            </a:r>
            <a:r>
              <a:rPr lang="ru-RU" sz="2200" dirty="0" err="1">
                <a:effectLst/>
                <a:latin typeface="+mn-lt"/>
                <a:ea typeface="Times New Roman" panose="02020603050405020304" pitchFamily="18" charset="0"/>
                <a:cs typeface="Times New Roman" panose="02020603050405020304" pitchFamily="18" charset="0"/>
              </a:rPr>
              <a:t>сверточной</a:t>
            </a:r>
            <a:r>
              <a:rPr lang="ru-RU" sz="2200" dirty="0">
                <a:effectLst/>
                <a:latin typeface="+mn-lt"/>
                <a:ea typeface="Times New Roman" panose="02020603050405020304" pitchFamily="18" charset="0"/>
                <a:cs typeface="Times New Roman" panose="02020603050405020304" pitchFamily="18" charset="0"/>
              </a:rPr>
              <a:t> архитектуры VDSR [3] по сравнению с методом бикубической интерполяции.</a:t>
            </a:r>
            <a:r>
              <a:rPr lang="ru-RU" sz="2200" dirty="0">
                <a:effectLst/>
                <a:latin typeface="+mn-lt"/>
                <a:ea typeface="Calibri" panose="020F0502020204030204" pitchFamily="34" charset="0"/>
                <a:cs typeface="Times New Roman" panose="02020603050405020304" pitchFamily="18" charset="0"/>
              </a:rPr>
              <a:t> </a:t>
            </a:r>
            <a:endParaRPr lang="en-US" dirty="0">
              <a:latin typeface="+mn-lt"/>
            </a:endParaRPr>
          </a:p>
        </p:txBody>
      </p:sp>
      <p:sp>
        <p:nvSpPr>
          <p:cNvPr id="9" name="Footer Placeholder 8">
            <a:extLst>
              <a:ext uri="{FF2B5EF4-FFF2-40B4-BE49-F238E27FC236}">
                <a16:creationId xmlns:a16="http://schemas.microsoft.com/office/drawing/2014/main" id="{B313A938-4F4B-4482-AB88-41CE7D2BD1AA}"/>
              </a:ext>
            </a:extLst>
          </p:cNvPr>
          <p:cNvSpPr>
            <a:spLocks noGrp="1"/>
          </p:cNvSpPr>
          <p:nvPr>
            <p:ph type="ftr" sz="quarter" idx="11"/>
          </p:nvPr>
        </p:nvSpPr>
        <p:spPr/>
        <p:txBody>
          <a:bodyPr/>
          <a:lstStyle/>
          <a:p>
            <a:r>
              <a:rPr lang="ru-RU"/>
              <a:t>Сентябрь 2024</a:t>
            </a:r>
            <a:endParaRPr lang="en-US"/>
          </a:p>
        </p:txBody>
      </p:sp>
      <p:sp>
        <p:nvSpPr>
          <p:cNvPr id="12" name="Slide Number Placeholder 11">
            <a:extLst>
              <a:ext uri="{FF2B5EF4-FFF2-40B4-BE49-F238E27FC236}">
                <a16:creationId xmlns:a16="http://schemas.microsoft.com/office/drawing/2014/main" id="{940EC401-9B23-48DC-9B29-BA1F8B442384}"/>
              </a:ext>
            </a:extLst>
          </p:cNvPr>
          <p:cNvSpPr>
            <a:spLocks noGrp="1"/>
          </p:cNvSpPr>
          <p:nvPr>
            <p:ph type="sldNum" sz="quarter" idx="12"/>
          </p:nvPr>
        </p:nvSpPr>
        <p:spPr/>
        <p:txBody>
          <a:bodyPr/>
          <a:lstStyle/>
          <a:p>
            <a:fld id="{B923AFCC-7BAD-4C49-A94A-4BE663907E7C}" type="slidenum">
              <a:rPr lang="en-US" smtClean="0"/>
              <a:pPr/>
              <a:t>15</a:t>
            </a:fld>
            <a:endParaRPr lang="en-US"/>
          </a:p>
        </p:txBody>
      </p:sp>
      <p:pic>
        <p:nvPicPr>
          <p:cNvPr id="4" name="Picture 3">
            <a:extLst>
              <a:ext uri="{FF2B5EF4-FFF2-40B4-BE49-F238E27FC236}">
                <a16:creationId xmlns:a16="http://schemas.microsoft.com/office/drawing/2014/main" id="{DE9F7D12-FBCE-45EF-BE1A-1D52AA4377C9}"/>
              </a:ext>
            </a:extLst>
          </p:cNvPr>
          <p:cNvPicPr/>
          <p:nvPr/>
        </p:nvPicPr>
        <p:blipFill rotWithShape="1">
          <a:blip r:embed="rId2"/>
          <a:srcRect l="25377" t="23733" r="22059" b="11613"/>
          <a:stretch/>
        </p:blipFill>
        <p:spPr bwMode="auto">
          <a:xfrm>
            <a:off x="1147260" y="1794156"/>
            <a:ext cx="5435284" cy="445897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2C576ED-1E51-4EAC-AA7D-897172731E4C}"/>
              </a:ext>
            </a:extLst>
          </p:cNvPr>
          <p:cNvPicPr/>
          <p:nvPr/>
        </p:nvPicPr>
        <p:blipFill rotWithShape="1">
          <a:blip r:embed="rId3"/>
          <a:srcRect l="2967" t="29887" r="8193" b="34832"/>
          <a:stretch/>
        </p:blipFill>
        <p:spPr bwMode="auto">
          <a:xfrm>
            <a:off x="6706914" y="4870051"/>
            <a:ext cx="5274945" cy="130937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4CF83AE-3772-4C6B-9CA0-00422F495A39}"/>
              </a:ext>
            </a:extLst>
          </p:cNvPr>
          <p:cNvPicPr/>
          <p:nvPr/>
        </p:nvPicPr>
        <p:blipFill rotWithShape="1">
          <a:blip r:embed="rId4"/>
          <a:srcRect l="7296" t="46950" r="6115" b="34578"/>
          <a:stretch/>
        </p:blipFill>
        <p:spPr bwMode="auto">
          <a:xfrm>
            <a:off x="6765424" y="4060874"/>
            <a:ext cx="5267870" cy="937071"/>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16ED1CA9-C431-4334-9F06-2DCE2D6516F1}"/>
              </a:ext>
            </a:extLst>
          </p:cNvPr>
          <p:cNvSpPr txBox="1"/>
          <p:nvPr/>
        </p:nvSpPr>
        <p:spPr>
          <a:xfrm>
            <a:off x="6865384" y="2124153"/>
            <a:ext cx="4817353" cy="1709892"/>
          </a:xfrm>
          <a:prstGeom prst="rect">
            <a:avLst/>
          </a:prstGeom>
          <a:noFill/>
        </p:spPr>
        <p:txBody>
          <a:bodyPr wrap="square">
            <a:spAutoFit/>
          </a:bodyPr>
          <a:lstStyle/>
          <a:p>
            <a:pPr indent="457200" algn="just">
              <a:lnSpc>
                <a:spcPct val="150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Качество полученных результатов оценивалось с использованием метрик PSNR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peak</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signal-to-noise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ratio</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 SSIM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structural</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similarity</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measure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49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D34BD-FADF-497A-A3BB-AF01A4E4D3F0}"/>
              </a:ext>
            </a:extLst>
          </p:cNvPr>
          <p:cNvSpPr>
            <a:spLocks noGrp="1"/>
          </p:cNvSpPr>
          <p:nvPr>
            <p:ph type="title"/>
          </p:nvPr>
        </p:nvSpPr>
        <p:spPr>
          <a:xfrm>
            <a:off x="686834" y="1153572"/>
            <a:ext cx="3200400" cy="4461163"/>
          </a:xfrm>
        </p:spPr>
        <p:txBody>
          <a:bodyPr>
            <a:normAutofit/>
          </a:bodyPr>
          <a:lstStyle/>
          <a:p>
            <a:r>
              <a:rPr lang="ru-RU" sz="3100" b="1">
                <a:solidFill>
                  <a:srgbClr val="FFFFFF"/>
                </a:solidFill>
                <a:effectLst/>
                <a:latin typeface="Times New Roman" panose="02020603050405020304" pitchFamily="18" charset="0"/>
                <a:ea typeface="Times New Roman" panose="02020603050405020304" pitchFamily="18" charset="0"/>
              </a:rPr>
              <a:t>Применение методов компьютерного зрения</a:t>
            </a: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9A5E38-E8C6-4CD5-8E57-23F116177AC0}"/>
              </a:ext>
            </a:extLst>
          </p:cNvPr>
          <p:cNvSpPr>
            <a:spLocks noGrp="1"/>
          </p:cNvSpPr>
          <p:nvPr>
            <p:ph idx="1"/>
          </p:nvPr>
        </p:nvSpPr>
        <p:spPr>
          <a:xfrm>
            <a:off x="4447308" y="591344"/>
            <a:ext cx="6906491" cy="5585619"/>
          </a:xfrm>
        </p:spPr>
        <p:txBody>
          <a:bodyPr anchor="ctr">
            <a:normAutofit/>
          </a:bodyPr>
          <a:lstStyle/>
          <a:p>
            <a:pPr indent="457200"/>
            <a:r>
              <a:rPr lang="ru-RU" sz="2400">
                <a:effectLst/>
                <a:latin typeface="Times New Roman" panose="02020603050405020304" pitchFamily="18" charset="0"/>
                <a:ea typeface="Times New Roman" panose="02020603050405020304" pitchFamily="18" charset="0"/>
              </a:rPr>
              <a:t>Полученные результаты продемонстрировали превосходство моделей, построенных на основе архитектур </a:t>
            </a:r>
            <a:r>
              <a:rPr lang="ru-RU" sz="2400" err="1">
                <a:effectLst/>
                <a:latin typeface="Times New Roman" panose="02020603050405020304" pitchFamily="18" charset="0"/>
                <a:ea typeface="Times New Roman" panose="02020603050405020304" pitchFamily="18" charset="0"/>
              </a:rPr>
              <a:t>генеративно</a:t>
            </a:r>
            <a:r>
              <a:rPr lang="ru-RU" sz="2400">
                <a:effectLst/>
                <a:latin typeface="Times New Roman" panose="02020603050405020304" pitchFamily="18" charset="0"/>
                <a:ea typeface="Times New Roman" panose="02020603050405020304" pitchFamily="18" charset="0"/>
              </a:rPr>
              <a:t>-состязательных сетей (</a:t>
            </a:r>
            <a:r>
              <a:rPr lang="en-US" sz="2400">
                <a:effectLst/>
                <a:latin typeface="Times New Roman" panose="02020603050405020304" pitchFamily="18" charset="0"/>
                <a:ea typeface="Times New Roman" panose="02020603050405020304" pitchFamily="18" charset="0"/>
              </a:rPr>
              <a:t>GAN</a:t>
            </a:r>
            <a:r>
              <a:rPr lang="ru-RU" sz="2400">
                <a:effectLst/>
                <a:latin typeface="Times New Roman" panose="02020603050405020304" pitchFamily="18" charset="0"/>
                <a:ea typeface="Times New Roman" panose="02020603050405020304" pitchFamily="18" charset="0"/>
              </a:rPr>
              <a:t>), в частности </a:t>
            </a:r>
            <a:r>
              <a:rPr lang="en-US" sz="2400">
                <a:effectLst/>
                <a:latin typeface="Times New Roman" panose="02020603050405020304" pitchFamily="18" charset="0"/>
                <a:ea typeface="Times New Roman" panose="02020603050405020304" pitchFamily="18" charset="0"/>
              </a:rPr>
              <a:t>ESRGAN</a:t>
            </a:r>
            <a:r>
              <a:rPr lang="ru-RU" sz="2400">
                <a:effectLst/>
                <a:latin typeface="Times New Roman" panose="02020603050405020304" pitchFamily="18" charset="0"/>
                <a:ea typeface="Times New Roman" panose="02020603050405020304" pitchFamily="18" charset="0"/>
              </a:rPr>
              <a:t> [1], а также </a:t>
            </a:r>
            <a:r>
              <a:rPr lang="ru-RU" sz="2400" err="1">
                <a:effectLst/>
                <a:latin typeface="Times New Roman" panose="02020603050405020304" pitchFamily="18" charset="0"/>
                <a:ea typeface="Times New Roman" panose="02020603050405020304" pitchFamily="18" charset="0"/>
              </a:rPr>
              <a:t>трансформерной</a:t>
            </a:r>
            <a:r>
              <a:rPr lang="ru-RU" sz="2400">
                <a:effectLst/>
                <a:latin typeface="Times New Roman" panose="02020603050405020304" pitchFamily="18" charset="0"/>
                <a:ea typeface="Times New Roman" panose="02020603050405020304" pitchFamily="18" charset="0"/>
              </a:rPr>
              <a:t> архитектуры </a:t>
            </a:r>
            <a:r>
              <a:rPr lang="en-US" sz="2400" err="1">
                <a:effectLst/>
                <a:latin typeface="Times New Roman" panose="02020603050405020304" pitchFamily="18" charset="0"/>
                <a:ea typeface="Times New Roman" panose="02020603050405020304" pitchFamily="18" charset="0"/>
              </a:rPr>
              <a:t>SwinIR</a:t>
            </a:r>
            <a:r>
              <a:rPr lang="ru-RU" sz="2400">
                <a:effectLst/>
                <a:latin typeface="Times New Roman" panose="02020603050405020304" pitchFamily="18" charset="0"/>
                <a:ea typeface="Times New Roman" panose="02020603050405020304" pitchFamily="18" charset="0"/>
              </a:rPr>
              <a:t> [2] и </a:t>
            </a:r>
            <a:r>
              <a:rPr lang="ru-RU" sz="2400" err="1">
                <a:effectLst/>
                <a:latin typeface="Times New Roman" panose="02020603050405020304" pitchFamily="18" charset="0"/>
                <a:ea typeface="Times New Roman" panose="02020603050405020304" pitchFamily="18" charset="0"/>
              </a:rPr>
              <a:t>сверточной</a:t>
            </a:r>
            <a:r>
              <a:rPr lang="ru-RU" sz="2400">
                <a:effectLst/>
                <a:latin typeface="Times New Roman" panose="02020603050405020304" pitchFamily="18" charset="0"/>
                <a:ea typeface="Times New Roman" panose="02020603050405020304" pitchFamily="18" charset="0"/>
              </a:rPr>
              <a:t> архитектуры </a:t>
            </a:r>
            <a:r>
              <a:rPr lang="en-US" sz="2400">
                <a:effectLst/>
                <a:latin typeface="Times New Roman" panose="02020603050405020304" pitchFamily="18" charset="0"/>
                <a:ea typeface="Times New Roman" panose="02020603050405020304" pitchFamily="18" charset="0"/>
              </a:rPr>
              <a:t>VDSR</a:t>
            </a:r>
            <a:r>
              <a:rPr lang="ru-RU" sz="2400">
                <a:effectLst/>
                <a:latin typeface="Times New Roman" panose="02020603050405020304" pitchFamily="18" charset="0"/>
                <a:ea typeface="Times New Roman" panose="02020603050405020304" pitchFamily="18" charset="0"/>
              </a:rPr>
              <a:t> [3] по сравнению с методом бикубической интерполяции.</a:t>
            </a:r>
            <a:endParaRPr lang="en-US" sz="2400">
              <a:effectLst/>
              <a:latin typeface="Arial" panose="020B0604020202020204" pitchFamily="34" charset="0"/>
              <a:ea typeface="Arial" panose="020B0604020202020204" pitchFamily="34" charset="0"/>
            </a:endParaRPr>
          </a:p>
          <a:p>
            <a:pPr indent="457200"/>
            <a:r>
              <a:rPr lang="ru-RU" sz="2400">
                <a:effectLst/>
                <a:latin typeface="Times New Roman" panose="02020603050405020304" pitchFamily="18" charset="0"/>
                <a:ea typeface="Times New Roman" panose="02020603050405020304" pitchFamily="18" charset="0"/>
              </a:rPr>
              <a:t>Качество полученных результатов оценивалось с использованием метрик </a:t>
            </a:r>
            <a:r>
              <a:rPr lang="en-US" sz="2400">
                <a:effectLst/>
                <a:latin typeface="Times New Roman" panose="02020603050405020304" pitchFamily="18" charset="0"/>
                <a:ea typeface="Times New Roman" panose="02020603050405020304" pitchFamily="18" charset="0"/>
              </a:rPr>
              <a:t>PSNR</a:t>
            </a:r>
            <a:r>
              <a:rPr lang="ru-RU"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peak signal</a:t>
            </a:r>
            <a:r>
              <a:rPr lang="ru-RU" sz="2400">
                <a:effectLst/>
                <a:latin typeface="Times New Roman" panose="02020603050405020304" pitchFamily="18" charset="0"/>
                <a:ea typeface="Times New Roman" panose="02020603050405020304" pitchFamily="18" charset="0"/>
              </a:rPr>
              <a:t>-</a:t>
            </a:r>
            <a:r>
              <a:rPr lang="en-US" sz="2400">
                <a:effectLst/>
                <a:latin typeface="Times New Roman" panose="02020603050405020304" pitchFamily="18" charset="0"/>
                <a:ea typeface="Times New Roman" panose="02020603050405020304" pitchFamily="18" charset="0"/>
              </a:rPr>
              <a:t>to</a:t>
            </a:r>
            <a:r>
              <a:rPr lang="ru-RU" sz="2400">
                <a:effectLst/>
                <a:latin typeface="Times New Roman" panose="02020603050405020304" pitchFamily="18" charset="0"/>
                <a:ea typeface="Times New Roman" panose="02020603050405020304" pitchFamily="18" charset="0"/>
              </a:rPr>
              <a:t>-</a:t>
            </a:r>
            <a:r>
              <a:rPr lang="en-US" sz="2400">
                <a:effectLst/>
                <a:latin typeface="Times New Roman" panose="02020603050405020304" pitchFamily="18" charset="0"/>
                <a:ea typeface="Times New Roman" panose="02020603050405020304" pitchFamily="18" charset="0"/>
              </a:rPr>
              <a:t>noise ratio</a:t>
            </a:r>
            <a:r>
              <a:rPr lang="ru-RU" sz="2400">
                <a:effectLst/>
                <a:latin typeface="Times New Roman" panose="02020603050405020304" pitchFamily="18" charset="0"/>
                <a:ea typeface="Times New Roman" panose="02020603050405020304" pitchFamily="18" charset="0"/>
              </a:rPr>
              <a:t>) и </a:t>
            </a:r>
            <a:r>
              <a:rPr lang="en-US" sz="2400">
                <a:effectLst/>
                <a:latin typeface="Times New Roman" panose="02020603050405020304" pitchFamily="18" charset="0"/>
                <a:ea typeface="Times New Roman" panose="02020603050405020304" pitchFamily="18" charset="0"/>
              </a:rPr>
              <a:t>SSIM</a:t>
            </a:r>
            <a:r>
              <a:rPr lang="ru-RU"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structural similarity index measure</a:t>
            </a:r>
            <a:r>
              <a:rPr lang="ru-RU" sz="2400">
                <a:effectLst/>
                <a:latin typeface="Times New Roman" panose="02020603050405020304" pitchFamily="18" charset="0"/>
                <a:ea typeface="Times New Roman" panose="02020603050405020304" pitchFamily="18" charset="0"/>
              </a:rPr>
              <a:t>).</a:t>
            </a:r>
            <a:endParaRPr lang="en-US" sz="2400">
              <a:effectLst/>
              <a:latin typeface="Arial" panose="020B0604020202020204" pitchFamily="34" charset="0"/>
              <a:ea typeface="Arial" panose="020B0604020202020204" pitchFamily="34" charset="0"/>
            </a:endParaRPr>
          </a:p>
          <a:p>
            <a:pPr indent="457200"/>
            <a:r>
              <a:rPr lang="ru-RU" sz="2400">
                <a:effectLst/>
                <a:latin typeface="Times New Roman" panose="02020603050405020304" pitchFamily="18" charset="0"/>
                <a:ea typeface="Times New Roman" panose="02020603050405020304" pitchFamily="18" charset="0"/>
              </a:rPr>
              <a:t>В дальнейшем качество моделей будет повышаться за счёт увеличения объёма обучающей выборки. </a:t>
            </a:r>
            <a:endParaRPr lang="en-US" sz="2400">
              <a:effectLst/>
              <a:latin typeface="Arial" panose="020B0604020202020204" pitchFamily="34" charset="0"/>
              <a:ea typeface="Arial" panose="020B0604020202020204" pitchFamily="34" charset="0"/>
            </a:endParaRPr>
          </a:p>
          <a:p>
            <a:endParaRPr lang="en-US" sz="2400"/>
          </a:p>
        </p:txBody>
      </p:sp>
      <p:sp>
        <p:nvSpPr>
          <p:cNvPr id="4" name="Footer Placeholder 3">
            <a:extLst>
              <a:ext uri="{FF2B5EF4-FFF2-40B4-BE49-F238E27FC236}">
                <a16:creationId xmlns:a16="http://schemas.microsoft.com/office/drawing/2014/main" id="{F883B12D-9C9E-4264-9DB7-B8B5FE3B1128}"/>
              </a:ext>
            </a:extLst>
          </p:cNvPr>
          <p:cNvSpPr>
            <a:spLocks noGrp="1"/>
          </p:cNvSpPr>
          <p:nvPr>
            <p:ph type="ftr" sz="quarter" idx="11"/>
          </p:nvPr>
        </p:nvSpPr>
        <p:spPr>
          <a:xfrm>
            <a:off x="4038600" y="6356350"/>
            <a:ext cx="5251174" cy="365125"/>
          </a:xfrm>
        </p:spPr>
        <p:txBody>
          <a:bodyPr>
            <a:normAutofit/>
          </a:bodyPr>
          <a:lstStyle/>
          <a:p>
            <a:pPr>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9430330F-DD5E-4013-9F1F-EDFE1DAE2F9D}"/>
              </a:ext>
            </a:extLst>
          </p:cNvPr>
          <p:cNvSpPr>
            <a:spLocks noGrp="1"/>
          </p:cNvSpPr>
          <p:nvPr>
            <p:ph type="sldNum" sz="quarter" idx="12"/>
          </p:nvPr>
        </p:nvSpPr>
        <p:spPr>
          <a:xfrm>
            <a:off x="9541564" y="6356350"/>
            <a:ext cx="1812235" cy="365125"/>
          </a:xfrm>
        </p:spPr>
        <p:txBody>
          <a:bodyPr>
            <a:normAutofit/>
          </a:bodyPr>
          <a:lstStyle/>
          <a:p>
            <a:pPr>
              <a:spcAft>
                <a:spcPts val="600"/>
              </a:spcAft>
            </a:pPr>
            <a:fld id="{B923AFCC-7BAD-4C49-A94A-4BE663907E7C}" type="slidenum">
              <a:rPr lang="en-US" smtClean="0"/>
              <a:pPr>
                <a:spcAft>
                  <a:spcPts val="600"/>
                </a:spcAft>
              </a:pPr>
              <a:t>16</a:t>
            </a:fld>
            <a:endParaRPr lang="en-US"/>
          </a:p>
        </p:txBody>
      </p:sp>
    </p:spTree>
    <p:extLst>
      <p:ext uri="{BB962C8B-B14F-4D97-AF65-F5344CB8AC3E}">
        <p14:creationId xmlns:p14="http://schemas.microsoft.com/office/powerpoint/2010/main" val="2773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02DCD2C-4F38-4CFA-8266-4DAA48BDEED9}"/>
              </a:ext>
            </a:extLst>
          </p:cNvPr>
          <p:cNvSpPr>
            <a:spLocks noGrp="1"/>
          </p:cNvSpPr>
          <p:nvPr>
            <p:ph type="title"/>
          </p:nvPr>
        </p:nvSpPr>
        <p:spPr>
          <a:xfrm>
            <a:off x="237778" y="347730"/>
            <a:ext cx="7026622" cy="758816"/>
          </a:xfrm>
        </p:spPr>
        <p:txBody>
          <a:bodyPr anchor="b">
            <a:normAutofit/>
          </a:bodyPr>
          <a:lstStyle/>
          <a:p>
            <a:r>
              <a:rPr lang="ru-RU" sz="4000" dirty="0">
                <a:solidFill>
                  <a:schemeClr val="tx1"/>
                </a:solidFill>
              </a:rPr>
              <a:t>Применение циклотронов</a:t>
            </a:r>
          </a:p>
        </p:txBody>
      </p:sp>
      <p:sp>
        <p:nvSpPr>
          <p:cNvPr id="4" name="Объект 2">
            <a:extLst>
              <a:ext uri="{FF2B5EF4-FFF2-40B4-BE49-F238E27FC236}">
                <a16:creationId xmlns:a16="http://schemas.microsoft.com/office/drawing/2014/main" id="{1AED10AE-888B-4E67-A5FE-14AE2E088CE3}"/>
              </a:ext>
            </a:extLst>
          </p:cNvPr>
          <p:cNvSpPr>
            <a:spLocks noGrp="1"/>
          </p:cNvSpPr>
          <p:nvPr>
            <p:ph idx="1"/>
          </p:nvPr>
        </p:nvSpPr>
        <p:spPr>
          <a:xfrm>
            <a:off x="490982" y="1577563"/>
            <a:ext cx="4976726" cy="4004366"/>
          </a:xfrm>
        </p:spPr>
        <p:txBody>
          <a:bodyPr anchor="ctr">
            <a:normAutofit fontScale="70000" lnSpcReduction="20000"/>
          </a:bodyPr>
          <a:lstStyle/>
          <a:p>
            <a:pPr marL="0" indent="0">
              <a:lnSpc>
                <a:spcPct val="160000"/>
              </a:lnSpc>
              <a:buNone/>
            </a:pPr>
            <a:r>
              <a:rPr lang="ru-RU" sz="2600" dirty="0">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Количество циклотронов, предназначенных для производства медицинских радиоизотопов, а также циклотронов, предназначенные для протонной терапии стремительно растет в мире и в особенности в Китае.</a:t>
            </a:r>
            <a:endParaRPr lang="en-US" sz="2200" dirty="0">
              <a:solidFill>
                <a:schemeClr val="tx1"/>
              </a:solidFill>
              <a:latin typeface="Times New Roman" panose="02020603050405020304" pitchFamily="18" charset="0"/>
              <a:cs typeface="Times New Roman" panose="02020603050405020304" pitchFamily="18" charset="0"/>
            </a:endParaRPr>
          </a:p>
          <a:p>
            <a:pPr marL="0" indent="0">
              <a:lnSpc>
                <a:spcPct val="160000"/>
              </a:lnSpc>
              <a:buNone/>
            </a:pPr>
            <a:r>
              <a:rPr lang="en-GB" sz="2200" dirty="0" err="1">
                <a:solidFill>
                  <a:schemeClr val="tx1"/>
                </a:solidFill>
                <a:latin typeface="Times New Roman" panose="02020603050405020304" pitchFamily="18" charset="0"/>
                <a:cs typeface="Times New Roman" panose="02020603050405020304" pitchFamily="18" charset="0"/>
              </a:rPr>
              <a:t>Количество</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циклотронов</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по</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годам</a:t>
            </a:r>
            <a:r>
              <a:rPr lang="en-GB" sz="2200" dirty="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Зеленые треугольники</a:t>
            </a:r>
            <a:r>
              <a:rPr lang="en-GB" sz="2200" dirty="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количество</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циклотрон</a:t>
            </a:r>
            <a:r>
              <a:rPr lang="ru-RU" sz="2200" dirty="0" err="1">
                <a:solidFill>
                  <a:schemeClr val="tx1"/>
                </a:solidFill>
                <a:latin typeface="Times New Roman" panose="02020603050405020304" pitchFamily="18" charset="0"/>
                <a:cs typeface="Times New Roman" panose="02020603050405020304" pitchFamily="18" charset="0"/>
              </a:rPr>
              <a:t>ов</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работающи</a:t>
            </a:r>
            <a:r>
              <a:rPr lang="ru-RU" sz="2200" dirty="0">
                <a:solidFill>
                  <a:schemeClr val="tx1"/>
                </a:solidFill>
                <a:latin typeface="Times New Roman" panose="02020603050405020304" pitchFamily="18" charset="0"/>
                <a:cs typeface="Times New Roman" panose="02020603050405020304" pitchFamily="18" charset="0"/>
              </a:rPr>
              <a:t>х</a:t>
            </a:r>
            <a:r>
              <a:rPr lang="en-GB" sz="2200" dirty="0">
                <a:solidFill>
                  <a:schemeClr val="tx1"/>
                </a:solidFill>
                <a:latin typeface="Times New Roman" panose="02020603050405020304" pitchFamily="18" charset="0"/>
                <a:cs typeface="Times New Roman" panose="02020603050405020304" pitchFamily="18" charset="0"/>
              </a:rPr>
              <a:t> в </a:t>
            </a:r>
            <a:r>
              <a:rPr lang="en-GB" sz="2200" dirty="0" err="1">
                <a:solidFill>
                  <a:schemeClr val="tx1"/>
                </a:solidFill>
                <a:latin typeface="Times New Roman" panose="02020603050405020304" pitchFamily="18" charset="0"/>
                <a:cs typeface="Times New Roman" panose="02020603050405020304" pitchFamily="18" charset="0"/>
              </a:rPr>
              <a:t>исследовательских</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центрах</a:t>
            </a:r>
            <a:r>
              <a:rPr lang="en-GB" sz="2200" dirty="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красные кресты</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циклотрон</a:t>
            </a:r>
            <a:r>
              <a:rPr lang="ru-RU" sz="2200" dirty="0">
                <a:solidFill>
                  <a:schemeClr val="tx1"/>
                </a:solidFill>
                <a:latin typeface="Times New Roman" panose="02020603050405020304" pitchFamily="18" charset="0"/>
                <a:cs typeface="Times New Roman" panose="02020603050405020304" pitchFamily="18" charset="0"/>
              </a:rPr>
              <a:t>ы</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для</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производства</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медицинских</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радиоизотопов</a:t>
            </a:r>
            <a:r>
              <a:rPr lang="en-GB" sz="2200" dirty="0">
                <a:solidFill>
                  <a:schemeClr val="tx1"/>
                </a:solidFill>
                <a:latin typeface="Times New Roman" panose="02020603050405020304" pitchFamily="18" charset="0"/>
                <a:cs typeface="Times New Roman" panose="02020603050405020304" pitchFamily="18" charset="0"/>
              </a:rPr>
              <a:t>, а </a:t>
            </a:r>
            <a:r>
              <a:rPr lang="ru-RU" sz="2200" dirty="0">
                <a:solidFill>
                  <a:schemeClr val="tx1"/>
                </a:solidFill>
                <a:latin typeface="Times New Roman" panose="02020603050405020304" pitchFamily="18" charset="0"/>
                <a:cs typeface="Times New Roman" panose="02020603050405020304" pitchFamily="18" charset="0"/>
              </a:rPr>
              <a:t>черные окружности</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циклотрон</a:t>
            </a:r>
            <a:r>
              <a:rPr lang="ru-RU" sz="2200" dirty="0">
                <a:solidFill>
                  <a:schemeClr val="tx1"/>
                </a:solidFill>
                <a:latin typeface="Times New Roman" panose="02020603050405020304" pitchFamily="18" charset="0"/>
                <a:cs typeface="Times New Roman" panose="02020603050405020304" pitchFamily="18" charset="0"/>
              </a:rPr>
              <a:t>ы</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для</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протонной</a:t>
            </a:r>
            <a:r>
              <a:rPr lang="en-GB" sz="2200" dirty="0">
                <a:solidFill>
                  <a:schemeClr val="tx1"/>
                </a:solidFill>
                <a:latin typeface="Times New Roman" panose="02020603050405020304" pitchFamily="18" charset="0"/>
                <a:cs typeface="Times New Roman" panose="02020603050405020304" pitchFamily="18" charset="0"/>
              </a:rPr>
              <a:t> </a:t>
            </a:r>
            <a:r>
              <a:rPr lang="en-GB" sz="2200" dirty="0" err="1">
                <a:solidFill>
                  <a:schemeClr val="tx1"/>
                </a:solidFill>
                <a:latin typeface="Times New Roman" panose="02020603050405020304" pitchFamily="18" charset="0"/>
                <a:cs typeface="Times New Roman" panose="02020603050405020304" pitchFamily="18" charset="0"/>
              </a:rPr>
              <a:t>терапии</a:t>
            </a:r>
            <a:r>
              <a:rPr lang="en-GB" sz="2200" dirty="0">
                <a:solidFill>
                  <a:schemeClr val="tx1"/>
                </a:solidFill>
                <a:latin typeface="Times New Roman" panose="02020603050405020304" pitchFamily="18" charset="0"/>
                <a:cs typeface="Times New Roman" panose="02020603050405020304" pitchFamily="18" charset="0"/>
              </a:rPr>
              <a:t>.</a:t>
            </a:r>
            <a:r>
              <a:rPr lang="ru-RU" sz="2200" dirty="0">
                <a:solidFill>
                  <a:schemeClr val="tx1"/>
                </a:solidFill>
                <a:latin typeface="Times New Roman" panose="02020603050405020304" pitchFamily="18" charset="0"/>
                <a:cs typeface="Times New Roman" panose="02020603050405020304" pitchFamily="18" charset="0"/>
              </a:rPr>
              <a:t>* </a:t>
            </a:r>
            <a:endParaRPr lang="en-GB" sz="2200" dirty="0">
              <a:solidFill>
                <a:schemeClr val="tx1"/>
              </a:solidFill>
              <a:latin typeface="Times New Roman" panose="02020603050405020304" pitchFamily="18" charset="0"/>
              <a:cs typeface="Times New Roman" panose="02020603050405020304" pitchFamily="18" charset="0"/>
            </a:endParaRPr>
          </a:p>
          <a:p>
            <a:pPr marL="0" indent="0">
              <a:lnSpc>
                <a:spcPct val="160000"/>
              </a:lnSpc>
              <a:buNone/>
            </a:pPr>
            <a:r>
              <a:rPr lang="ru-RU" sz="2300" dirty="0">
                <a:latin typeface="Times New Roman" panose="02020603050405020304" pitchFamily="18" charset="0"/>
                <a:cs typeface="Times New Roman" panose="02020603050405020304" pitchFamily="18" charset="0"/>
              </a:rPr>
              <a:t>  </a:t>
            </a:r>
            <a:endParaRPr lang="ru-RU" sz="2300" dirty="0"/>
          </a:p>
        </p:txBody>
      </p:sp>
      <p:sp>
        <p:nvSpPr>
          <p:cNvPr id="2" name="Footer Placeholder 1">
            <a:extLst>
              <a:ext uri="{FF2B5EF4-FFF2-40B4-BE49-F238E27FC236}">
                <a16:creationId xmlns:a16="http://schemas.microsoft.com/office/drawing/2014/main" id="{A7876A73-CAF8-4443-8AA1-134E2F1E7D5B}"/>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D0899A76-0663-4FEF-8238-15FDA719D9F0}"/>
              </a:ext>
            </a:extLst>
          </p:cNvPr>
          <p:cNvSpPr>
            <a:spLocks noGrp="1"/>
          </p:cNvSpPr>
          <p:nvPr>
            <p:ph type="sldNum" sz="quarter" idx="12"/>
          </p:nvPr>
        </p:nvSpPr>
        <p:spPr/>
        <p:txBody>
          <a:bodyPr/>
          <a:lstStyle/>
          <a:p>
            <a:fld id="{B923AFCC-7BAD-4C49-A94A-4BE663907E7C}" type="slidenum">
              <a:rPr lang="en-US" smtClean="0"/>
              <a:pPr/>
              <a:t>17</a:t>
            </a:fld>
            <a:endParaRPr lang="en-US"/>
          </a:p>
        </p:txBody>
      </p:sp>
      <p:sp>
        <p:nvSpPr>
          <p:cNvPr id="7" name="TextBox 6">
            <a:extLst>
              <a:ext uri="{FF2B5EF4-FFF2-40B4-BE49-F238E27FC236}">
                <a16:creationId xmlns:a16="http://schemas.microsoft.com/office/drawing/2014/main" id="{AC847519-836A-3BA4-8907-5433959AC473}"/>
              </a:ext>
            </a:extLst>
          </p:cNvPr>
          <p:cNvSpPr txBox="1"/>
          <p:nvPr/>
        </p:nvSpPr>
        <p:spPr>
          <a:xfrm>
            <a:off x="324222" y="5058709"/>
            <a:ext cx="5143486" cy="523220"/>
          </a:xfrm>
          <a:prstGeom prst="rect">
            <a:avLst/>
          </a:prstGeom>
          <a:noFill/>
        </p:spPr>
        <p:txBody>
          <a:bodyPr wrap="square">
            <a:spAutoFit/>
          </a:bodyPr>
          <a:lstStyle/>
          <a:p>
            <a:pPr algn="l"/>
            <a:r>
              <a:rPr lang="ru-RU" sz="1400" b="0" i="0" u="none" strike="noStrike" baseline="0" dirty="0">
                <a:latin typeface="TimesNewRoman"/>
              </a:rPr>
              <a:t>*</a:t>
            </a:r>
            <a:r>
              <a:rPr lang="en-GB" sz="1400" b="0" i="0" u="none" strike="noStrike" baseline="0" dirty="0">
                <a:latin typeface="TimesNewRoman"/>
              </a:rPr>
              <a:t> </a:t>
            </a:r>
            <a:r>
              <a:rPr lang="ru-RU" sz="1400" b="0" i="0" u="none" strike="noStrike" baseline="0" dirty="0">
                <a:latin typeface="TimesNewRoman"/>
              </a:rPr>
              <a:t> </a:t>
            </a:r>
            <a:r>
              <a:rPr lang="en-GB" sz="1400" b="0" i="0" u="none" strike="noStrike" baseline="0" dirty="0">
                <a:latin typeface="TimesNewRoman"/>
              </a:rPr>
              <a:t>L. </a:t>
            </a:r>
            <a:r>
              <a:rPr lang="en-GB" sz="1400" b="0" i="0" u="none" strike="noStrike" baseline="0" dirty="0" err="1">
                <a:latin typeface="TimesNewRoman"/>
              </a:rPr>
              <a:t>Calabretta</a:t>
            </a:r>
            <a:r>
              <a:rPr lang="en-GB" sz="1400" b="0" i="0" u="none" strike="noStrike" baseline="0" dirty="0">
                <a:latin typeface="TimesNewRoman"/>
              </a:rPr>
              <a:t> and M. Seidel</a:t>
            </a:r>
            <a:r>
              <a:rPr lang="ru-RU" sz="1400" dirty="0">
                <a:latin typeface="TimesNewRoman"/>
              </a:rPr>
              <a:t>, </a:t>
            </a:r>
            <a:r>
              <a:rPr lang="en-GB" sz="1400" b="0" i="0" u="none" strike="noStrike" baseline="0" dirty="0">
                <a:latin typeface="TimesNewRoman"/>
              </a:rPr>
              <a:t>50 Years of Cyclotron Development</a:t>
            </a:r>
            <a:r>
              <a:rPr lang="ru-RU" sz="1400" b="0" i="0" u="none" strike="noStrike" baseline="0" dirty="0">
                <a:latin typeface="TimesNewRoman"/>
              </a:rPr>
              <a:t>, </a:t>
            </a:r>
            <a:r>
              <a:rPr lang="en-GB" sz="1400" b="0" i="0" u="none" strike="noStrike" baseline="0" dirty="0">
                <a:latin typeface="TimesNewRoman"/>
              </a:rPr>
              <a:t>IEEE TRANSACTIONS ON NUCLEAR SCIENCE</a:t>
            </a:r>
            <a:endParaRPr lang="en-GB" sz="1400" dirty="0"/>
          </a:p>
        </p:txBody>
      </p:sp>
      <p:pic>
        <p:nvPicPr>
          <p:cNvPr id="8" name="Рисунок 11268">
            <a:extLst>
              <a:ext uri="{FF2B5EF4-FFF2-40B4-BE49-F238E27FC236}">
                <a16:creationId xmlns:a16="http://schemas.microsoft.com/office/drawing/2014/main" id="{2C87C634-006A-4B3B-9636-E1CA07965F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46751" y="1584258"/>
            <a:ext cx="5324475" cy="3990975"/>
          </a:xfrm>
          <a:prstGeom prst="rect">
            <a:avLst/>
          </a:prstGeom>
          <a:noFill/>
          <a:ln>
            <a:noFill/>
          </a:ln>
        </p:spPr>
      </p:pic>
    </p:spTree>
    <p:extLst>
      <p:ext uri="{BB962C8B-B14F-4D97-AF65-F5344CB8AC3E}">
        <p14:creationId xmlns:p14="http://schemas.microsoft.com/office/powerpoint/2010/main" val="129922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5ED82-DC8A-4241-8DF5-EFE4E9E5DDBA}"/>
              </a:ext>
            </a:extLst>
          </p:cNvPr>
          <p:cNvSpPr>
            <a:spLocks noGrp="1"/>
          </p:cNvSpPr>
          <p:nvPr>
            <p:ph type="title"/>
          </p:nvPr>
        </p:nvSpPr>
        <p:spPr>
          <a:xfrm>
            <a:off x="686834" y="1153572"/>
            <a:ext cx="3200400" cy="4461163"/>
          </a:xfrm>
        </p:spPr>
        <p:txBody>
          <a:bodyPr>
            <a:normAutofit/>
          </a:bodyPr>
          <a:lstStyle/>
          <a:p>
            <a:r>
              <a:rPr lang="ru-RU">
                <a:solidFill>
                  <a:srgbClr val="FFFFFF"/>
                </a:solidFill>
              </a:rPr>
              <a:t>Ближайшие планы</a:t>
            </a:r>
            <a:endParaRPr lang="en-US">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D33F34-F47B-4F80-AF17-8DE43C9F3BB6}"/>
              </a:ext>
            </a:extLst>
          </p:cNvPr>
          <p:cNvSpPr>
            <a:spLocks noGrp="1"/>
          </p:cNvSpPr>
          <p:nvPr>
            <p:ph idx="1"/>
          </p:nvPr>
        </p:nvSpPr>
        <p:spPr>
          <a:xfrm>
            <a:off x="4447308" y="591344"/>
            <a:ext cx="6906491" cy="5585619"/>
          </a:xfrm>
        </p:spPr>
        <p:txBody>
          <a:bodyPr anchor="ctr">
            <a:normAutofit/>
          </a:bodyPr>
          <a:lstStyle/>
          <a:p>
            <a:pPr marL="342900" indent="-342900">
              <a:buFont typeface="+mj-lt"/>
              <a:buAutoNum type="arabicPeriod"/>
            </a:pPr>
            <a:r>
              <a:rPr lang="ru-RU" sz="2600">
                <a:latin typeface="Times New Roman" panose="02020603050405020304" pitchFamily="18" charset="0"/>
                <a:ea typeface="Times New Roman" panose="02020603050405020304" pitchFamily="18" charset="0"/>
              </a:rPr>
              <a:t>Продолжить обучение моделей для </a:t>
            </a:r>
            <a:r>
              <a:rPr lang="ru-RU" sz="2600" err="1">
                <a:latin typeface="Times New Roman" panose="02020603050405020304" pitchFamily="18" charset="0"/>
                <a:ea typeface="Times New Roman" panose="02020603050405020304" pitchFamily="18" charset="0"/>
              </a:rPr>
              <a:t>изохронизации</a:t>
            </a:r>
            <a:r>
              <a:rPr lang="ru-RU" sz="2600">
                <a:latin typeface="Times New Roman" panose="02020603050405020304" pitchFamily="18" charset="0"/>
                <a:ea typeface="Times New Roman" panose="02020603050405020304" pitchFamily="18" charset="0"/>
              </a:rPr>
              <a:t> магнитного поля.</a:t>
            </a:r>
            <a:endParaRPr lang="ru-RU" sz="260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ru-RU" sz="2600">
                <a:effectLst/>
                <a:latin typeface="Times New Roman" panose="02020603050405020304" pitchFamily="18" charset="0"/>
                <a:ea typeface="Times New Roman" panose="02020603050405020304" pitchFamily="18" charset="0"/>
              </a:rPr>
              <a:t>Большое количество информации получено при оптимизации ВЧ резонатора </a:t>
            </a:r>
            <a:r>
              <a:rPr lang="en-US" sz="2600">
                <a:effectLst/>
                <a:latin typeface="Times New Roman" panose="02020603050405020304" pitchFamily="18" charset="0"/>
                <a:ea typeface="Times New Roman" panose="02020603050405020304" pitchFamily="18" charset="0"/>
              </a:rPr>
              <a:t>MSC</a:t>
            </a:r>
            <a:r>
              <a:rPr lang="ru-RU" sz="2600">
                <a:effectLst/>
                <a:latin typeface="Times New Roman" panose="02020603050405020304" pitchFamily="18" charset="0"/>
                <a:ea typeface="Times New Roman" panose="02020603050405020304" pitchFamily="18" charset="0"/>
              </a:rPr>
              <a:t>230 на базе этой информации провести обучение моделей  и проверить обученные модели для новых моделей циклотронов.</a:t>
            </a:r>
          </a:p>
          <a:p>
            <a:pPr marL="342900" indent="-342900">
              <a:buFont typeface="+mj-lt"/>
              <a:buAutoNum type="arabicPeriod"/>
            </a:pPr>
            <a:r>
              <a:rPr lang="ru-RU" sz="2600">
                <a:latin typeface="Times New Roman" panose="02020603050405020304" pitchFamily="18" charset="0"/>
              </a:rPr>
              <a:t>Параметризованные модели применялись ранее для расчетов магнитных каналов . П</a:t>
            </a:r>
            <a:r>
              <a:rPr lang="ru-RU" sz="2600">
                <a:effectLst/>
                <a:latin typeface="Times New Roman" panose="02020603050405020304" pitchFamily="18" charset="0"/>
                <a:ea typeface="Times New Roman" panose="02020603050405020304" pitchFamily="18" charset="0"/>
              </a:rPr>
              <a:t>ровести обучение моделей, проверить эффективность.</a:t>
            </a:r>
          </a:p>
          <a:p>
            <a:pPr marL="342900" indent="-342900">
              <a:buFont typeface="+mj-lt"/>
              <a:buAutoNum type="arabicPeriod"/>
            </a:pPr>
            <a:r>
              <a:rPr lang="ru-RU" sz="2600">
                <a:latin typeface="Times New Roman" panose="02020603050405020304" pitchFamily="18" charset="0"/>
                <a:ea typeface="Times New Roman" panose="02020603050405020304" pitchFamily="18" charset="0"/>
              </a:rPr>
              <a:t>Разработать подходы для применения ИИ в управлении источником ионов. Отработать на стенде ионного источника.</a:t>
            </a:r>
            <a:endParaRPr lang="ru-RU" sz="2600">
              <a:effectLst/>
              <a:latin typeface="Times New Roman" panose="02020603050405020304" pitchFamily="18" charset="0"/>
              <a:ea typeface="Times New Roman" panose="02020603050405020304" pitchFamily="18" charset="0"/>
            </a:endParaRPr>
          </a:p>
          <a:p>
            <a:pPr marL="0" indent="0">
              <a:buNone/>
            </a:pPr>
            <a:endParaRPr lang="ru-RU" sz="2600">
              <a:effectLst/>
              <a:latin typeface="Times New Roman" panose="02020603050405020304" pitchFamily="18" charset="0"/>
              <a:ea typeface="Times New Roman" panose="02020603050405020304" pitchFamily="18" charset="0"/>
            </a:endParaRPr>
          </a:p>
          <a:p>
            <a:endParaRPr lang="en-US" sz="2600"/>
          </a:p>
        </p:txBody>
      </p:sp>
      <p:sp>
        <p:nvSpPr>
          <p:cNvPr id="4" name="Footer Placeholder 3">
            <a:extLst>
              <a:ext uri="{FF2B5EF4-FFF2-40B4-BE49-F238E27FC236}">
                <a16:creationId xmlns:a16="http://schemas.microsoft.com/office/drawing/2014/main" id="{E27BA32D-4F1B-47E1-8362-290E256BDFCF}"/>
              </a:ext>
            </a:extLst>
          </p:cNvPr>
          <p:cNvSpPr>
            <a:spLocks noGrp="1"/>
          </p:cNvSpPr>
          <p:nvPr>
            <p:ph type="ftr" sz="quarter" idx="11"/>
          </p:nvPr>
        </p:nvSpPr>
        <p:spPr>
          <a:xfrm>
            <a:off x="4038600" y="6356350"/>
            <a:ext cx="5251174" cy="365125"/>
          </a:xfrm>
        </p:spPr>
        <p:txBody>
          <a:bodyPr>
            <a:normAutofit/>
          </a:bodyPr>
          <a:lstStyle/>
          <a:p>
            <a:pPr>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21DE76D1-4D68-42CD-994D-06F0ECECFFF9}"/>
              </a:ext>
            </a:extLst>
          </p:cNvPr>
          <p:cNvSpPr>
            <a:spLocks noGrp="1"/>
          </p:cNvSpPr>
          <p:nvPr>
            <p:ph type="sldNum" sz="quarter" idx="12"/>
          </p:nvPr>
        </p:nvSpPr>
        <p:spPr>
          <a:xfrm>
            <a:off x="9541564" y="6356350"/>
            <a:ext cx="1812235" cy="365125"/>
          </a:xfrm>
        </p:spPr>
        <p:txBody>
          <a:bodyPr>
            <a:normAutofit/>
          </a:bodyPr>
          <a:lstStyle/>
          <a:p>
            <a:pPr>
              <a:spcAft>
                <a:spcPts val="600"/>
              </a:spcAft>
            </a:pPr>
            <a:fld id="{B923AFCC-7BAD-4C49-A94A-4BE663907E7C}" type="slidenum">
              <a:rPr lang="en-US" smtClean="0"/>
              <a:pPr>
                <a:spcAft>
                  <a:spcPts val="600"/>
                </a:spcAft>
              </a:pPr>
              <a:t>18</a:t>
            </a:fld>
            <a:endParaRPr lang="en-US"/>
          </a:p>
        </p:txBody>
      </p:sp>
    </p:spTree>
    <p:extLst>
      <p:ext uri="{BB962C8B-B14F-4D97-AF65-F5344CB8AC3E}">
        <p14:creationId xmlns:p14="http://schemas.microsoft.com/office/powerpoint/2010/main" val="363950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C26BEC1-C06A-4FE7-8F11-698807EA3C96}"/>
              </a:ext>
            </a:extLst>
          </p:cNvPr>
          <p:cNvSpPr>
            <a:spLocks noGrp="1"/>
          </p:cNvSpPr>
          <p:nvPr>
            <p:ph type="title"/>
          </p:nvPr>
        </p:nvSpPr>
        <p:spPr>
          <a:xfrm>
            <a:off x="629328" y="464408"/>
            <a:ext cx="4399872" cy="1642533"/>
          </a:xfrm>
        </p:spPr>
        <p:txBody>
          <a:bodyPr vert="horz" lIns="91440" tIns="45720" rIns="91440" bIns="45720" rtlCol="0" anchor="b">
            <a:normAutofit/>
          </a:bodyPr>
          <a:lstStyle/>
          <a:p>
            <a:r>
              <a:rPr lang="en-US" sz="2600" kern="1200">
                <a:solidFill>
                  <a:schemeClr val="tx1"/>
                </a:solidFill>
                <a:latin typeface="+mj-lt"/>
                <a:ea typeface="+mj-ea"/>
                <a:cs typeface="+mj-cs"/>
              </a:rPr>
              <a:t>Поиск оптимальной конмпоновки циклотронов для радио-медицины. 10 - 230 МэВ.</a:t>
            </a:r>
          </a:p>
        </p:txBody>
      </p:sp>
      <p:sp>
        <p:nvSpPr>
          <p:cNvPr id="41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99415B-4BE7-A8DF-80B7-2E9385EE715D}"/>
              </a:ext>
            </a:extLst>
          </p:cNvPr>
          <p:cNvSpPr txBox="1"/>
          <p:nvPr/>
        </p:nvSpPr>
        <p:spPr>
          <a:xfrm>
            <a:off x="629489" y="2741264"/>
            <a:ext cx="4404039" cy="338639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err="1"/>
              <a:t>Подавляющее</a:t>
            </a:r>
            <a:r>
              <a:rPr lang="en-US" sz="2200" dirty="0"/>
              <a:t> </a:t>
            </a:r>
            <a:r>
              <a:rPr lang="en-US" sz="2200" dirty="0" err="1"/>
              <a:t>большинство</a:t>
            </a:r>
            <a:r>
              <a:rPr lang="en-US" sz="2200" dirty="0"/>
              <a:t> </a:t>
            </a:r>
            <a:r>
              <a:rPr lang="en-US" sz="2200" dirty="0" err="1"/>
              <a:t>циклотронов</a:t>
            </a:r>
            <a:r>
              <a:rPr lang="en-US" sz="2200" dirty="0"/>
              <a:t> </a:t>
            </a:r>
            <a:r>
              <a:rPr lang="en-US" sz="2200" dirty="0" err="1"/>
              <a:t>выполнено</a:t>
            </a:r>
            <a:r>
              <a:rPr lang="en-US" sz="2200" dirty="0"/>
              <a:t> </a:t>
            </a:r>
            <a:r>
              <a:rPr lang="en-US" sz="2200" dirty="0" err="1"/>
              <a:t>по</a:t>
            </a:r>
            <a:r>
              <a:rPr lang="en-US" sz="2200" dirty="0"/>
              <a:t> </a:t>
            </a:r>
            <a:r>
              <a:rPr lang="en-US" sz="2200" dirty="0" err="1"/>
              <a:t>схеме</a:t>
            </a:r>
            <a:r>
              <a:rPr lang="en-US" sz="2200" dirty="0"/>
              <a:t> </a:t>
            </a:r>
            <a:r>
              <a:rPr lang="en-US" sz="2200" dirty="0" err="1"/>
              <a:t>ставшей</a:t>
            </a:r>
            <a:r>
              <a:rPr lang="en-US" sz="2200" dirty="0"/>
              <a:t> «</a:t>
            </a:r>
            <a:r>
              <a:rPr lang="en-US" sz="2200" dirty="0" err="1"/>
              <a:t>золотым</a:t>
            </a:r>
            <a:r>
              <a:rPr lang="en-US" sz="2200" dirty="0"/>
              <a:t> </a:t>
            </a:r>
            <a:r>
              <a:rPr lang="en-US" sz="2200" dirty="0" err="1"/>
              <a:t>стандартом</a:t>
            </a:r>
            <a:r>
              <a:rPr lang="en-US" sz="2200" dirty="0"/>
              <a:t>». 4 </a:t>
            </a:r>
            <a:r>
              <a:rPr lang="en-US" sz="2200" dirty="0" err="1"/>
              <a:t>сектора</a:t>
            </a:r>
            <a:r>
              <a:rPr lang="en-US" sz="2200" dirty="0"/>
              <a:t>, 2 </a:t>
            </a:r>
            <a:r>
              <a:rPr lang="en-US" sz="2200" dirty="0" err="1"/>
              <a:t>или</a:t>
            </a:r>
            <a:r>
              <a:rPr lang="en-US" sz="2200" dirty="0"/>
              <a:t> (</a:t>
            </a:r>
            <a:r>
              <a:rPr lang="en-US" sz="2200" dirty="0" err="1"/>
              <a:t>реже</a:t>
            </a:r>
            <a:r>
              <a:rPr lang="en-US" sz="2200" dirty="0"/>
              <a:t>) 4 </a:t>
            </a:r>
            <a:r>
              <a:rPr lang="en-US" sz="2200" dirty="0" err="1"/>
              <a:t>резонатора</a:t>
            </a:r>
            <a:r>
              <a:rPr lang="en-US" sz="2200" dirty="0"/>
              <a:t>. </a:t>
            </a:r>
          </a:p>
          <a:p>
            <a:pPr indent="-228600">
              <a:lnSpc>
                <a:spcPct val="90000"/>
              </a:lnSpc>
              <a:spcAft>
                <a:spcPts val="600"/>
              </a:spcAft>
              <a:buFont typeface="Arial" panose="020B0604020202020204" pitchFamily="34" charset="0"/>
              <a:buChar char="•"/>
            </a:pPr>
            <a:r>
              <a:rPr lang="en-US" sz="2200" dirty="0"/>
              <a:t>А </a:t>
            </a:r>
            <a:r>
              <a:rPr lang="en-US" sz="2200" dirty="0" err="1"/>
              <a:t>есть</a:t>
            </a:r>
            <a:r>
              <a:rPr lang="en-US" sz="2200" dirty="0"/>
              <a:t> </a:t>
            </a:r>
            <a:r>
              <a:rPr lang="en-US" sz="2200" dirty="0" err="1"/>
              <a:t>ли</a:t>
            </a:r>
            <a:r>
              <a:rPr lang="en-US" sz="2200" dirty="0"/>
              <a:t> </a:t>
            </a:r>
            <a:r>
              <a:rPr lang="en-US" sz="2200" dirty="0" err="1"/>
              <a:t>иные</a:t>
            </a:r>
            <a:r>
              <a:rPr lang="en-US" sz="2200" dirty="0"/>
              <a:t> </a:t>
            </a:r>
            <a:r>
              <a:rPr lang="en-US" sz="2200" dirty="0" err="1"/>
              <a:t>варианты</a:t>
            </a:r>
            <a:r>
              <a:rPr lang="en-US" sz="2200" dirty="0"/>
              <a:t>? – </a:t>
            </a:r>
            <a:r>
              <a:rPr lang="en-US" sz="2200" dirty="0" err="1"/>
              <a:t>Есть</a:t>
            </a:r>
            <a:r>
              <a:rPr lang="en-US" sz="2200" dirty="0"/>
              <a:t>!</a:t>
            </a:r>
          </a:p>
        </p:txBody>
      </p:sp>
      <p:pic>
        <p:nvPicPr>
          <p:cNvPr id="4104" name="Picture 8" descr="The Cyclotron and Its Modeling | Physics of Particles and Nuclei">
            <a:extLst>
              <a:ext uri="{FF2B5EF4-FFF2-40B4-BE49-F238E27FC236}">
                <a16:creationId xmlns:a16="http://schemas.microsoft.com/office/drawing/2014/main" id="{74EEA79B-5305-B20D-A5A6-0C20C6E15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69" r="16389" b="4"/>
          <a:stretch/>
        </p:blipFill>
        <p:spPr bwMode="auto">
          <a:xfrm>
            <a:off x="5376648"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3D CAD view of the superconducting cyclotron. Main components are the... |  Download Scientific Diagram">
            <a:extLst>
              <a:ext uri="{FF2B5EF4-FFF2-40B4-BE49-F238E27FC236}">
                <a16:creationId xmlns:a16="http://schemas.microsoft.com/office/drawing/2014/main" id="{B20A8C0E-EF00-7496-BFEF-62D318FD8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69"/>
          <a:stretch/>
        </p:blipFill>
        <p:spPr bwMode="auto">
          <a:xfrm>
            <a:off x="5371395" y="3215684"/>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IBA develops low energy, compact cyclotron for small and medium-sized  hospitals">
            <a:extLst>
              <a:ext uri="{FF2B5EF4-FFF2-40B4-BE49-F238E27FC236}">
                <a16:creationId xmlns:a16="http://schemas.microsoft.com/office/drawing/2014/main" id="{D9D2266A-232E-0E09-D629-C04C51326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708" r="12455" b="3"/>
          <a:stretch/>
        </p:blipFill>
        <p:spPr bwMode="auto">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Fundamental research CCB">
            <a:extLst>
              <a:ext uri="{FF2B5EF4-FFF2-40B4-BE49-F238E27FC236}">
                <a16:creationId xmlns:a16="http://schemas.microsoft.com/office/drawing/2014/main" id="{626BE20F-D9DD-687B-2246-3CC66B02A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 b="1698"/>
          <a:stretch/>
        </p:blipFill>
        <p:spPr bwMode="auto">
          <a:xfrm>
            <a:off x="8350554"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27BA32D-4F1B-47E1-8362-290E256BDFC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Сентябрь 2024</a:t>
            </a:r>
          </a:p>
        </p:txBody>
      </p:sp>
      <p:sp>
        <p:nvSpPr>
          <p:cNvPr id="5" name="Slide Number Placeholder 4">
            <a:extLst>
              <a:ext uri="{FF2B5EF4-FFF2-40B4-BE49-F238E27FC236}">
                <a16:creationId xmlns:a16="http://schemas.microsoft.com/office/drawing/2014/main" id="{21DE76D1-4D68-42CD-994D-06F0ECECFF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23AFCC-7BAD-4C49-A94A-4BE663907E7C}" type="slidenum">
              <a:rPr lang="en-US" smtClean="0">
                <a:solidFill>
                  <a:schemeClr val="tx1">
                    <a:tint val="75000"/>
                  </a:schemeClr>
                </a:solidFill>
              </a:rPr>
              <a:pPr>
                <a:spcAft>
                  <a:spcPts val="600"/>
                </a:spcAft>
              </a:pPr>
              <a:t>19</a:t>
            </a:fld>
            <a:endParaRPr lang="en-US">
              <a:solidFill>
                <a:schemeClr val="tx1">
                  <a:tint val="75000"/>
                </a:schemeClr>
              </a:solidFill>
            </a:endParaRPr>
          </a:p>
        </p:txBody>
      </p:sp>
    </p:spTree>
    <p:extLst>
      <p:ext uri="{BB962C8B-B14F-4D97-AF65-F5344CB8AC3E}">
        <p14:creationId xmlns:p14="http://schemas.microsoft.com/office/powerpoint/2010/main" val="85957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F02DCD2C-4F38-4CFA-8266-4DAA48BDEED9}"/>
              </a:ext>
            </a:extLst>
          </p:cNvPr>
          <p:cNvSpPr>
            <a:spLocks noGrp="1"/>
          </p:cNvSpPr>
          <p:nvPr>
            <p:ph type="title"/>
          </p:nvPr>
        </p:nvSpPr>
        <p:spPr>
          <a:xfrm>
            <a:off x="838201" y="365125"/>
            <a:ext cx="5251316" cy="1807305"/>
          </a:xfrm>
        </p:spPr>
        <p:txBody>
          <a:bodyPr>
            <a:normAutofit/>
          </a:bodyPr>
          <a:lstStyle/>
          <a:p>
            <a:r>
              <a:rPr lang="ru-RU"/>
              <a:t>Аннотация</a:t>
            </a:r>
          </a:p>
        </p:txBody>
      </p:sp>
      <p:sp>
        <p:nvSpPr>
          <p:cNvPr id="4" name="Объект 2">
            <a:extLst>
              <a:ext uri="{FF2B5EF4-FFF2-40B4-BE49-F238E27FC236}">
                <a16:creationId xmlns:a16="http://schemas.microsoft.com/office/drawing/2014/main" id="{1AED10AE-888B-4E67-A5FE-14AE2E088CE3}"/>
              </a:ext>
            </a:extLst>
          </p:cNvPr>
          <p:cNvSpPr>
            <a:spLocks noGrp="1"/>
          </p:cNvSpPr>
          <p:nvPr>
            <p:ph idx="1"/>
          </p:nvPr>
        </p:nvSpPr>
        <p:spPr>
          <a:xfrm>
            <a:off x="838200" y="2333297"/>
            <a:ext cx="4619621" cy="3843666"/>
          </a:xfrm>
        </p:spPr>
        <p:txBody>
          <a:bodyPr>
            <a:normAutofit/>
          </a:bodyPr>
          <a:lstStyle/>
          <a:p>
            <a:pPr marL="0" indent="0">
              <a:buNone/>
            </a:pPr>
            <a:r>
              <a:rPr lang="ru-RU" sz="1600" b="1" dirty="0">
                <a:effectLst/>
                <a:latin typeface="Roboto" panose="02000000000000000000" pitchFamily="2" charset="0"/>
                <a:ea typeface="Times New Roman" panose="02020603050405020304" pitchFamily="18" charset="0"/>
              </a:rPr>
              <a:t>При разработке циклотрона требуется проведение большого количества расчетов как отдельных систем ускорителя, так и динамики движения частиц. Искусственный интеллект может способствовать увеличению скорости проведения расчетов, оптимизировать применяемые для расчетов коды, улучшить качество получаемых результатов. Представлены первые результаты применения машинного обучения для формирования магнитного поля, проанализированы возможности использования компьютерного зрения и перспективы применения искусственного интеллекта для оптимизации движения пучка.</a:t>
            </a:r>
            <a:endParaRPr lang="en-US" sz="1600" b="1" dirty="0">
              <a:effectLst/>
              <a:latin typeface="Times New Roman" panose="02020603050405020304" pitchFamily="18" charset="0"/>
              <a:ea typeface="Times New Roman" panose="02020603050405020304" pitchFamily="18" charset="0"/>
            </a:endParaRPr>
          </a:p>
          <a:p>
            <a:pPr marL="0" indent="0">
              <a:buNone/>
            </a:pPr>
            <a:endParaRPr lang="ru-RU" sz="1600" dirty="0"/>
          </a:p>
        </p:txBody>
      </p:sp>
      <p:pic>
        <p:nvPicPr>
          <p:cNvPr id="2050" name="Picture 2" descr="ChatGPT Glossary: 46 AI Terms That Everyone Should Know - CNET">
            <a:extLst>
              <a:ext uri="{FF2B5EF4-FFF2-40B4-BE49-F238E27FC236}">
                <a16:creationId xmlns:a16="http://schemas.microsoft.com/office/drawing/2014/main" id="{61C8C691-6D23-8757-B671-A8D1A29BE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72" r="918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A00BE30-6EED-4161-B864-9FAB11444AA6}"/>
              </a:ext>
            </a:extLst>
          </p:cNvPr>
          <p:cNvSpPr>
            <a:spLocks noGrp="1"/>
          </p:cNvSpPr>
          <p:nvPr>
            <p:ph type="ftr" sz="quarter" idx="11"/>
          </p:nvPr>
        </p:nvSpPr>
        <p:spPr>
          <a:xfrm>
            <a:off x="3505200" y="6356350"/>
            <a:ext cx="3429000" cy="365125"/>
          </a:xfrm>
        </p:spPr>
        <p:txBody>
          <a:bodyPr>
            <a:normAutofit/>
          </a:bodyPr>
          <a:lstStyle/>
          <a:p>
            <a:pPr algn="l">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086E9AC1-5E11-4C56-A910-038D573489D7}"/>
              </a:ext>
            </a:extLst>
          </p:cNvPr>
          <p:cNvSpPr>
            <a:spLocks noGrp="1"/>
          </p:cNvSpPr>
          <p:nvPr>
            <p:ph type="sldNum" sz="quarter" idx="12"/>
          </p:nvPr>
        </p:nvSpPr>
        <p:spPr>
          <a:xfrm>
            <a:off x="8610600" y="6356350"/>
            <a:ext cx="2743200" cy="365125"/>
          </a:xfrm>
        </p:spPr>
        <p:txBody>
          <a:bodyPr>
            <a:normAutofit/>
          </a:bodyPr>
          <a:lstStyle/>
          <a:p>
            <a:pPr>
              <a:spcAft>
                <a:spcPts val="600"/>
              </a:spcAft>
            </a:pPr>
            <a:fld id="{B923AFCC-7BAD-4C49-A94A-4BE663907E7C}" type="slidenum">
              <a:rPr lang="en-US">
                <a:solidFill>
                  <a:srgbClr val="FFFFFF"/>
                </a:solidFill>
              </a:rPr>
              <a:pPr>
                <a:spcAft>
                  <a:spcPts val="600"/>
                </a:spcAft>
              </a:pPr>
              <a:t>2</a:t>
            </a:fld>
            <a:endParaRPr 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riorities:"/>
          <p:cNvSpPr txBox="1">
            <a:spLocks noGrp="1"/>
          </p:cNvSpPr>
          <p:nvPr>
            <p:ph type="title"/>
          </p:nvPr>
        </p:nvSpPr>
        <p:spPr>
          <a:xfrm>
            <a:off x="838200" y="365125"/>
            <a:ext cx="10515600" cy="861671"/>
          </a:xfrm>
          <a:prstGeom prst="rect">
            <a:avLst/>
          </a:prstGeom>
        </p:spPr>
        <p:txBody>
          <a:bodyPr/>
          <a:lstStyle/>
          <a:p>
            <a:r>
              <a:t>Priorities:</a:t>
            </a:r>
          </a:p>
        </p:txBody>
      </p:sp>
      <p:sp>
        <p:nvSpPr>
          <p:cNvPr id="268" name="Reliability, truly “Turn-key” operation, long and predictable inter-service intervals. Use proven engineering solutions.…"/>
          <p:cNvSpPr txBox="1">
            <a:spLocks noGrp="1"/>
          </p:cNvSpPr>
          <p:nvPr>
            <p:ph type="body" sz="half" idx="1"/>
          </p:nvPr>
        </p:nvSpPr>
        <p:spPr>
          <a:xfrm>
            <a:off x="450141" y="1288876"/>
            <a:ext cx="11291718" cy="2678586"/>
          </a:xfrm>
          <a:prstGeom prst="rect">
            <a:avLst/>
          </a:prstGeom>
        </p:spPr>
        <p:txBody>
          <a:bodyPr/>
          <a:lstStyle/>
          <a:p>
            <a:pPr>
              <a:defRPr sz="2400"/>
            </a:pPr>
            <a:r>
              <a:rPr dirty="0"/>
              <a:t>Reliability, truly “Turn-key” operation, long and predictable inter-service intervals. Use proven engineering solutions.</a:t>
            </a:r>
          </a:p>
          <a:p>
            <a:pPr>
              <a:defRPr sz="2400"/>
            </a:pPr>
            <a:r>
              <a:rPr dirty="0"/>
              <a:t>Beam quality, stability. </a:t>
            </a:r>
          </a:p>
          <a:p>
            <a:pPr>
              <a:defRPr sz="2400"/>
            </a:pPr>
            <a:r>
              <a:rPr dirty="0"/>
              <a:t>Compact size/ low weight, low power consumption. Have to be reasonable, not push it to extreme. Accelerator can be consuming 70 or 300 kW. Sweet spot is somewhere in between.</a:t>
            </a:r>
          </a:p>
        </p:txBody>
      </p:sp>
      <p:sp>
        <p:nvSpPr>
          <p:cNvPr id="269" name="01"/>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20</a:t>
            </a:fld>
            <a:endParaRPr/>
          </a:p>
        </p:txBody>
      </p:sp>
      <p:pic>
        <p:nvPicPr>
          <p:cNvPr id="270" name="pasted-movie.png" descr="pasted-movie.png"/>
          <p:cNvPicPr>
            <a:picLocks noChangeAspect="1"/>
          </p:cNvPicPr>
          <p:nvPr/>
        </p:nvPicPr>
        <p:blipFill>
          <a:blip r:embed="rId2"/>
          <a:stretch>
            <a:fillRect/>
          </a:stretch>
        </p:blipFill>
        <p:spPr>
          <a:xfrm>
            <a:off x="728897" y="3664805"/>
            <a:ext cx="2310835" cy="2932531"/>
          </a:xfrm>
          <a:prstGeom prst="rect">
            <a:avLst/>
          </a:prstGeom>
          <a:ln w="12700">
            <a:miter lim="400000"/>
          </a:ln>
        </p:spPr>
      </p:pic>
      <p:sp>
        <p:nvSpPr>
          <p:cNvPr id="271" name="A lot of incredible ideas already exist and tested…"/>
          <p:cNvSpPr txBox="1"/>
          <p:nvPr/>
        </p:nvSpPr>
        <p:spPr>
          <a:xfrm>
            <a:off x="7158446" y="4148025"/>
            <a:ext cx="3334304" cy="1501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 lot of incredible ideas already exist and tested</a:t>
            </a:r>
          </a:p>
          <a:p>
            <a:r>
              <a:t>Just need to be smart enough to combine those ideas in one optimal cyclotron</a:t>
            </a:r>
          </a:p>
        </p:txBody>
      </p:sp>
      <p:pic>
        <p:nvPicPr>
          <p:cNvPr id="272" name="pasted-movie.png" descr="pasted-movie.png"/>
          <p:cNvPicPr>
            <a:picLocks noChangeAspect="1"/>
          </p:cNvPicPr>
          <p:nvPr/>
        </p:nvPicPr>
        <p:blipFill>
          <a:blip r:embed="rId3"/>
          <a:stretch>
            <a:fillRect/>
          </a:stretch>
        </p:blipFill>
        <p:spPr>
          <a:xfrm>
            <a:off x="3243147" y="3718086"/>
            <a:ext cx="3111741" cy="2825969"/>
          </a:xfrm>
          <a:prstGeom prst="rect">
            <a:avLst/>
          </a:prstGeom>
          <a:ln w="12700">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Footer Placeholder 13"/>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Oleg Karamyshev. olegka@jinr.ru olegkar@me.com</a:t>
            </a:r>
          </a:p>
        </p:txBody>
      </p:sp>
      <p:sp>
        <p:nvSpPr>
          <p:cNvPr id="275" name="Title 1"/>
          <p:cNvSpPr txBox="1">
            <a:spLocks noGrp="1"/>
          </p:cNvSpPr>
          <p:nvPr>
            <p:ph type="title"/>
          </p:nvPr>
        </p:nvSpPr>
        <p:spPr>
          <a:xfrm>
            <a:off x="487091" y="245837"/>
            <a:ext cx="4164667" cy="1047751"/>
          </a:xfrm>
          <a:prstGeom prst="rect">
            <a:avLst/>
          </a:prstGeom>
        </p:spPr>
        <p:txBody>
          <a:bodyPr>
            <a:normAutofit/>
          </a:bodyPr>
          <a:lstStyle/>
          <a:p>
            <a:pPr defTabSz="905255">
              <a:defRPr sz="1782"/>
            </a:pPr>
            <a:r>
              <a:rPr lang="ru-RU" dirty="0"/>
              <a:t>Вместо классической схемы 45</a:t>
            </a:r>
            <a:r>
              <a:rPr lang="en-US" dirty="0"/>
              <a:t>/45 </a:t>
            </a:r>
            <a:r>
              <a:rPr lang="ru-RU" dirty="0"/>
              <a:t>сектор</a:t>
            </a:r>
            <a:r>
              <a:rPr lang="en-US" dirty="0"/>
              <a:t>/</a:t>
            </a:r>
            <a:r>
              <a:rPr lang="ru-RU" dirty="0"/>
              <a:t>долина возможны другие схемы</a:t>
            </a:r>
            <a:br>
              <a:rPr lang="ru-RU" dirty="0"/>
            </a:br>
            <a:r>
              <a:rPr lang="ru-RU" dirty="0"/>
              <a:t>Здесь представлена схема 22.5</a:t>
            </a:r>
            <a:r>
              <a:rPr lang="en-US" dirty="0"/>
              <a:t>/</a:t>
            </a:r>
            <a:r>
              <a:rPr lang="ru-RU" dirty="0"/>
              <a:t>67.5</a:t>
            </a:r>
            <a:endParaRPr dirty="0"/>
          </a:p>
        </p:txBody>
      </p:sp>
      <p:pic>
        <p:nvPicPr>
          <p:cNvPr id="276" name="Рисунок 3" descr="Рисунок 3"/>
          <p:cNvPicPr>
            <a:picLocks noChangeAspect="1"/>
          </p:cNvPicPr>
          <p:nvPr/>
        </p:nvPicPr>
        <p:blipFill>
          <a:blip r:embed="rId2"/>
          <a:stretch>
            <a:fillRect/>
          </a:stretch>
        </p:blipFill>
        <p:spPr>
          <a:xfrm>
            <a:off x="413370" y="1555547"/>
            <a:ext cx="4312108" cy="2667789"/>
          </a:xfrm>
          <a:prstGeom prst="rect">
            <a:avLst/>
          </a:prstGeom>
          <a:ln w="12700">
            <a:miter lim="400000"/>
          </a:ln>
        </p:spPr>
      </p:pic>
      <p:graphicFrame>
        <p:nvGraphicFramePr>
          <p:cNvPr id="277" name="Таблица 4"/>
          <p:cNvGraphicFramePr/>
          <p:nvPr>
            <p:extLst>
              <p:ext uri="{D42A27DB-BD31-4B8C-83A1-F6EECF244321}">
                <p14:modId xmlns:p14="http://schemas.microsoft.com/office/powerpoint/2010/main" val="2788574732"/>
              </p:ext>
            </p:extLst>
          </p:nvPr>
        </p:nvGraphicFramePr>
        <p:xfrm>
          <a:off x="5239980" y="460616"/>
          <a:ext cx="6070749" cy="5264771"/>
        </p:xfrm>
        <a:graphic>
          <a:graphicData uri="http://schemas.openxmlformats.org/drawingml/2006/table">
            <a:tbl>
              <a:tblPr firstRow="1" firstCol="1"/>
              <a:tblGrid>
                <a:gridCol w="1054691">
                  <a:extLst>
                    <a:ext uri="{9D8B030D-6E8A-4147-A177-3AD203B41FA5}">
                      <a16:colId xmlns:a16="http://schemas.microsoft.com/office/drawing/2014/main" val="20000"/>
                    </a:ext>
                  </a:extLst>
                </a:gridCol>
                <a:gridCol w="1675336">
                  <a:extLst>
                    <a:ext uri="{9D8B030D-6E8A-4147-A177-3AD203B41FA5}">
                      <a16:colId xmlns:a16="http://schemas.microsoft.com/office/drawing/2014/main" val="20001"/>
                    </a:ext>
                  </a:extLst>
                </a:gridCol>
                <a:gridCol w="1675336">
                  <a:extLst>
                    <a:ext uri="{9D8B030D-6E8A-4147-A177-3AD203B41FA5}">
                      <a16:colId xmlns:a16="http://schemas.microsoft.com/office/drawing/2014/main" val="20002"/>
                    </a:ext>
                  </a:extLst>
                </a:gridCol>
                <a:gridCol w="1665386">
                  <a:extLst>
                    <a:ext uri="{9D8B030D-6E8A-4147-A177-3AD203B41FA5}">
                      <a16:colId xmlns:a16="http://schemas.microsoft.com/office/drawing/2014/main" val="20003"/>
                    </a:ext>
                  </a:extLst>
                </a:gridCol>
              </a:tblGrid>
              <a:tr h="560009">
                <a:tc>
                  <a:txBody>
                    <a:bodyPr/>
                    <a:lstStyle/>
                    <a:p>
                      <a:pPr algn="ctr">
                        <a:spcBef>
                          <a:spcPts val="300"/>
                        </a:spcBef>
                        <a:defRPr sz="1600">
                          <a:solidFill>
                            <a:srgbClr val="000000"/>
                          </a:solidFill>
                          <a:latin typeface="Times New Roman"/>
                          <a:ea typeface="Times New Roman"/>
                          <a:cs typeface="Times New Roman"/>
                          <a:sym typeface="Times New Roman"/>
                        </a:defRPr>
                      </a:pPr>
                      <a:endParaRPr/>
                    </a:p>
                  </a:txBody>
                  <a:tcPr marL="0" marR="0" marT="0" marB="0" horzOverflow="overflow">
                    <a:lnL w="12700">
                      <a:solidFill>
                        <a:srgbClr val="000000"/>
                      </a:solidFill>
                      <a:prstDash val="dot"/>
                    </a:lnL>
                    <a:lnR w="12700">
                      <a:solidFill>
                        <a:srgbClr val="000000"/>
                      </a:solidFill>
                      <a:prstDash val="dot"/>
                    </a:lnR>
                    <a:lnT w="19050">
                      <a:solidFill>
                        <a:srgbClr val="000000"/>
                      </a:solidFill>
                    </a:lnT>
                    <a:lnB w="12700">
                      <a:solidFill>
                        <a:srgbClr val="000000"/>
                      </a:solidFill>
                      <a:prstDash val="dot"/>
                    </a:lnB>
                    <a:noFill/>
                  </a:tcPr>
                </a:tc>
                <a:tc>
                  <a:txBody>
                    <a:bodyPr/>
                    <a:lstStyle/>
                    <a:p>
                      <a:pPr algn="ctr">
                        <a:spcBef>
                          <a:spcPts val="300"/>
                        </a:spcBef>
                        <a:defRPr sz="1800" b="0">
                          <a:solidFill>
                            <a:srgbClr val="000000"/>
                          </a:solidFill>
                        </a:defRPr>
                      </a:pPr>
                      <a:r>
                        <a:rPr sz="1600" b="1" dirty="0">
                          <a:latin typeface="Times New Roman"/>
                          <a:ea typeface="Times New Roman"/>
                          <a:cs typeface="Times New Roman"/>
                          <a:sym typeface="Times New Roman"/>
                        </a:rPr>
                        <a:t>OK230/192</a:t>
                      </a:r>
                    </a:p>
                  </a:txBody>
                  <a:tcPr marL="0" marR="0" marT="0" marB="0" horzOverflow="overflow">
                    <a:lnL w="12700">
                      <a:solidFill>
                        <a:srgbClr val="000000"/>
                      </a:solidFill>
                      <a:prstDash val="dot"/>
                    </a:lnL>
                    <a:lnR w="12700">
                      <a:solidFill>
                        <a:srgbClr val="000000"/>
                      </a:solidFill>
                      <a:prstDash val="dot"/>
                    </a:lnR>
                    <a:lnT w="19050">
                      <a:solidFill>
                        <a:srgbClr val="000000"/>
                      </a:solidFill>
                    </a:lnT>
                    <a:lnB w="12700">
                      <a:solidFill>
                        <a:srgbClr val="000000"/>
                      </a:solidFill>
                      <a:prstDash val="dot"/>
                    </a:lnB>
                    <a:noFill/>
                  </a:tcPr>
                </a:tc>
                <a:tc>
                  <a:txBody>
                    <a:bodyPr/>
                    <a:lstStyle/>
                    <a:p>
                      <a:pPr algn="ctr">
                        <a:spcBef>
                          <a:spcPts val="300"/>
                        </a:spcBef>
                        <a:defRPr sz="1800" b="0">
                          <a:solidFill>
                            <a:srgbClr val="000000"/>
                          </a:solidFill>
                        </a:defRPr>
                      </a:pPr>
                      <a:r>
                        <a:rPr sz="1600" b="1" dirty="0">
                          <a:latin typeface="Times New Roman"/>
                          <a:ea typeface="Times New Roman"/>
                          <a:cs typeface="Times New Roman"/>
                          <a:sym typeface="Times New Roman"/>
                        </a:rPr>
                        <a:t>IBA/Sumitomo 235</a:t>
                      </a:r>
                    </a:p>
                  </a:txBody>
                  <a:tcPr marL="0" marR="0" marT="0" marB="0" horzOverflow="overflow">
                    <a:lnL w="12700">
                      <a:solidFill>
                        <a:srgbClr val="000000"/>
                      </a:solidFill>
                      <a:prstDash val="dot"/>
                    </a:lnL>
                    <a:lnR w="12700">
                      <a:solidFill>
                        <a:srgbClr val="000000"/>
                      </a:solidFill>
                      <a:prstDash val="dot"/>
                    </a:lnR>
                    <a:lnT w="19050">
                      <a:solidFill>
                        <a:srgbClr val="000000"/>
                      </a:solidFill>
                    </a:lnT>
                    <a:lnB w="12700">
                      <a:solidFill>
                        <a:srgbClr val="000000"/>
                      </a:solidFill>
                      <a:prstDash val="dot"/>
                    </a:lnB>
                    <a:noFill/>
                  </a:tcPr>
                </a:tc>
                <a:tc>
                  <a:txBody>
                    <a:bodyPr/>
                    <a:lstStyle/>
                    <a:p>
                      <a:pPr algn="ctr">
                        <a:spcBef>
                          <a:spcPts val="300"/>
                        </a:spcBef>
                        <a:defRPr sz="1800" b="0">
                          <a:solidFill>
                            <a:srgbClr val="000000"/>
                          </a:solidFill>
                        </a:defRPr>
                      </a:pPr>
                      <a:r>
                        <a:rPr lang="en-US" sz="1600" b="1" dirty="0">
                          <a:latin typeface="Times New Roman"/>
                          <a:ea typeface="Times New Roman"/>
                          <a:cs typeface="Times New Roman"/>
                          <a:sym typeface="Times New Roman"/>
                        </a:rPr>
                        <a:t>MSC230</a:t>
                      </a:r>
                      <a:endParaRPr sz="1600" b="1"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9050">
                      <a:solidFill>
                        <a:srgbClr val="000000"/>
                      </a:solidFill>
                    </a:lnT>
                    <a:lnB w="12700">
                      <a:solidFill>
                        <a:srgbClr val="000000"/>
                      </a:solidFill>
                      <a:prstDash val="dot"/>
                    </a:lnB>
                    <a:noFill/>
                  </a:tcPr>
                </a:tc>
                <a:extLst>
                  <a:ext uri="{0D108BD9-81ED-4DB2-BD59-A6C34878D82A}">
                    <a16:rowId xmlns:a16="http://schemas.microsoft.com/office/drawing/2014/main" val="10000"/>
                  </a:ext>
                </a:extLst>
              </a:tr>
              <a:tr h="563906">
                <a:tc>
                  <a:txBody>
                    <a:bodyPr/>
                    <a:lstStyle/>
                    <a:p>
                      <a:pPr algn="l">
                        <a:spcBef>
                          <a:spcPts val="300"/>
                        </a:spcBef>
                        <a:defRPr sz="1800" b="0"/>
                      </a:pPr>
                      <a:r>
                        <a:rPr sz="1600">
                          <a:latin typeface="Times New Roman"/>
                          <a:ea typeface="Times New Roman"/>
                          <a:cs typeface="Times New Roman"/>
                          <a:sym typeface="Times New Roman"/>
                        </a:rPr>
                        <a:t>Number of sectors</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4</a:t>
                      </a:r>
                      <a:r>
                        <a:rPr lang="en-US" sz="1600" dirty="0">
                          <a:latin typeface="Times New Roman"/>
                          <a:ea typeface="Times New Roman"/>
                          <a:cs typeface="Times New Roman"/>
                          <a:sym typeface="Times New Roman"/>
                        </a:rPr>
                        <a:t>/8</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4</a:t>
                      </a:r>
                      <a:r>
                        <a:rPr lang="en-US" sz="1600" dirty="0">
                          <a:latin typeface="Times New Roman"/>
                          <a:ea typeface="Times New Roman"/>
                          <a:cs typeface="Times New Roman"/>
                          <a:sym typeface="Times New Roman"/>
                        </a:rPr>
                        <a:t> </a:t>
                      </a:r>
                      <a:r>
                        <a:rPr lang="ru-RU" sz="1600" dirty="0">
                          <a:latin typeface="Times New Roman"/>
                          <a:ea typeface="Times New Roman"/>
                          <a:cs typeface="Times New Roman"/>
                          <a:sym typeface="Times New Roman"/>
                        </a:rPr>
                        <a:t>Классическая схема</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4</a:t>
                      </a:r>
                      <a:r>
                        <a:rPr lang="ru-RU" sz="1600" dirty="0">
                          <a:latin typeface="Times New Roman"/>
                          <a:ea typeface="Times New Roman"/>
                          <a:cs typeface="Times New Roman"/>
                          <a:sym typeface="Times New Roman"/>
                        </a:rPr>
                        <a:t> классическая схема</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1"/>
                  </a:ext>
                </a:extLst>
              </a:tr>
              <a:tr h="603313">
                <a:tc>
                  <a:txBody>
                    <a:bodyPr/>
                    <a:lstStyle/>
                    <a:p>
                      <a:pPr algn="l">
                        <a:spcBef>
                          <a:spcPts val="300"/>
                        </a:spcBef>
                        <a:defRPr sz="1800" b="0"/>
                      </a:pPr>
                      <a:r>
                        <a:rPr sz="1600">
                          <a:latin typeface="Times New Roman"/>
                          <a:ea typeface="Times New Roman"/>
                          <a:cs typeface="Times New Roman"/>
                          <a:sym typeface="Times New Roman"/>
                        </a:rPr>
                        <a:t>Sector and Valley gap</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a:latin typeface="Times New Roman"/>
                          <a:ea typeface="Times New Roman"/>
                          <a:cs typeface="Times New Roman"/>
                          <a:sym typeface="Times New Roman"/>
                        </a:rPr>
                        <a:t>20/50 mm, 320 mm </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a:latin typeface="Times New Roman"/>
                          <a:ea typeface="Times New Roman"/>
                          <a:cs typeface="Times New Roman"/>
                          <a:sym typeface="Times New Roman"/>
                        </a:rPr>
                        <a:t>9/90, 700 mm</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lang="en-US" sz="1600" dirty="0">
                          <a:latin typeface="Times New Roman"/>
                          <a:ea typeface="Times New Roman"/>
                          <a:cs typeface="Times New Roman"/>
                          <a:sym typeface="Times New Roman"/>
                        </a:rPr>
                        <a:t>2</a:t>
                      </a:r>
                      <a:r>
                        <a:rPr sz="1600" dirty="0">
                          <a:latin typeface="Times New Roman"/>
                          <a:ea typeface="Times New Roman"/>
                          <a:cs typeface="Times New Roman"/>
                          <a:sym typeface="Times New Roman"/>
                        </a:rPr>
                        <a:t>0</a:t>
                      </a:r>
                      <a:r>
                        <a:rPr lang="en-US" sz="1600" dirty="0">
                          <a:latin typeface="Times New Roman"/>
                          <a:ea typeface="Times New Roman"/>
                          <a:cs typeface="Times New Roman"/>
                          <a:sym typeface="Times New Roman"/>
                        </a:rPr>
                        <a:t>/60</a:t>
                      </a:r>
                      <a:r>
                        <a:rPr sz="1600" dirty="0">
                          <a:latin typeface="Times New Roman"/>
                          <a:ea typeface="Times New Roman"/>
                          <a:cs typeface="Times New Roman"/>
                          <a:sym typeface="Times New Roman"/>
                        </a:rPr>
                        <a:t>, 500mm</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2"/>
                  </a:ext>
                </a:extLst>
              </a:tr>
              <a:tr h="603312">
                <a:tc>
                  <a:txBody>
                    <a:bodyPr/>
                    <a:lstStyle/>
                    <a:p>
                      <a:pPr algn="l">
                        <a:spcBef>
                          <a:spcPts val="300"/>
                        </a:spcBef>
                        <a:defRPr sz="1800" b="0"/>
                      </a:pPr>
                      <a:r>
                        <a:rPr sz="1600">
                          <a:latin typeface="Times New Roman"/>
                          <a:ea typeface="Times New Roman"/>
                          <a:cs typeface="Times New Roman"/>
                          <a:sym typeface="Times New Roman"/>
                        </a:rPr>
                        <a:t>Weight of magnet</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1</a:t>
                      </a:r>
                      <a:r>
                        <a:rPr lang="ru-RU" sz="1600" dirty="0">
                          <a:latin typeface="Times New Roman"/>
                          <a:ea typeface="Times New Roman"/>
                          <a:cs typeface="Times New Roman"/>
                          <a:sym typeface="Times New Roman"/>
                        </a:rPr>
                        <a:t>16</a:t>
                      </a:r>
                      <a:r>
                        <a:rPr sz="1600" dirty="0">
                          <a:latin typeface="Times New Roman"/>
                          <a:ea typeface="Times New Roman"/>
                          <a:cs typeface="Times New Roman"/>
                          <a:sym typeface="Times New Roman"/>
                        </a:rPr>
                        <a:t> </a:t>
                      </a:r>
                      <a:r>
                        <a:rPr sz="1600" dirty="0" err="1">
                          <a:latin typeface="Times New Roman"/>
                          <a:ea typeface="Times New Roman"/>
                          <a:cs typeface="Times New Roman"/>
                          <a:sym typeface="Times New Roman"/>
                        </a:rPr>
                        <a:t>Tonn</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2</a:t>
                      </a:r>
                      <a:r>
                        <a:rPr lang="ru-RU" sz="1600" dirty="0">
                          <a:latin typeface="Times New Roman"/>
                          <a:ea typeface="Times New Roman"/>
                          <a:cs typeface="Times New Roman"/>
                          <a:sym typeface="Times New Roman"/>
                        </a:rPr>
                        <a:t>2</a:t>
                      </a:r>
                      <a:r>
                        <a:rPr sz="1600" dirty="0">
                          <a:latin typeface="Times New Roman"/>
                          <a:ea typeface="Times New Roman"/>
                          <a:cs typeface="Times New Roman"/>
                          <a:sym typeface="Times New Roman"/>
                        </a:rPr>
                        <a:t>0 </a:t>
                      </a:r>
                      <a:r>
                        <a:rPr sz="1600" dirty="0" err="1">
                          <a:latin typeface="Times New Roman"/>
                          <a:ea typeface="Times New Roman"/>
                          <a:cs typeface="Times New Roman"/>
                          <a:sym typeface="Times New Roman"/>
                        </a:rPr>
                        <a:t>Tonn</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lang="en-US" sz="1600" dirty="0">
                          <a:latin typeface="Times New Roman"/>
                          <a:ea typeface="Times New Roman"/>
                          <a:cs typeface="Times New Roman"/>
                          <a:sym typeface="Times New Roman"/>
                        </a:rPr>
                        <a:t>13</a:t>
                      </a:r>
                      <a:r>
                        <a:rPr sz="1600" dirty="0">
                          <a:latin typeface="Times New Roman"/>
                          <a:ea typeface="Times New Roman"/>
                          <a:cs typeface="Times New Roman"/>
                          <a:sym typeface="Times New Roman"/>
                        </a:rPr>
                        <a:t>0 </a:t>
                      </a:r>
                      <a:r>
                        <a:rPr sz="1600" dirty="0" err="1">
                          <a:latin typeface="Times New Roman"/>
                          <a:ea typeface="Times New Roman"/>
                          <a:cs typeface="Times New Roman"/>
                          <a:sym typeface="Times New Roman"/>
                        </a:rPr>
                        <a:t>Tonn</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3"/>
                  </a:ext>
                </a:extLst>
              </a:tr>
              <a:tr h="747634">
                <a:tc>
                  <a:txBody>
                    <a:bodyPr/>
                    <a:lstStyle/>
                    <a:p>
                      <a:pPr algn="l">
                        <a:spcBef>
                          <a:spcPts val="300"/>
                        </a:spcBef>
                        <a:defRPr sz="1800" b="0"/>
                      </a:pPr>
                      <a:r>
                        <a:rPr sz="1600">
                          <a:latin typeface="Times New Roman"/>
                          <a:ea typeface="Times New Roman"/>
                          <a:cs typeface="Times New Roman"/>
                          <a:sym typeface="Times New Roman"/>
                        </a:rPr>
                        <a:t>Coil type</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2x4 double pancakes, 2.5 </a:t>
                      </a:r>
                      <a:r>
                        <a:rPr sz="1600" dirty="0" err="1">
                          <a:latin typeface="Times New Roman"/>
                          <a:ea typeface="Times New Roman"/>
                          <a:cs typeface="Times New Roman"/>
                          <a:sym typeface="Times New Roman"/>
                        </a:rPr>
                        <a:t>Tonn</a:t>
                      </a:r>
                      <a:r>
                        <a:rPr sz="1600" dirty="0">
                          <a:latin typeface="Times New Roman"/>
                          <a:ea typeface="Times New Roman"/>
                          <a:cs typeface="Times New Roman"/>
                          <a:sym typeface="Times New Roman"/>
                        </a:rPr>
                        <a:t>, 0.14x0.16m</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0.5x0.6m cross-</a:t>
                      </a:r>
                      <a:r>
                        <a:rPr sz="1600" dirty="0" err="1">
                          <a:latin typeface="Times New Roman"/>
                          <a:ea typeface="Times New Roman"/>
                          <a:cs typeface="Times New Roman"/>
                          <a:sym typeface="Times New Roman"/>
                        </a:rPr>
                        <a:t>secton</a:t>
                      </a:r>
                      <a:r>
                        <a:rPr lang="ru-RU" sz="1600" dirty="0">
                          <a:latin typeface="Times New Roman"/>
                          <a:ea typeface="Times New Roman"/>
                          <a:cs typeface="Times New Roman"/>
                          <a:sym typeface="Times New Roman"/>
                        </a:rPr>
                        <a:t>, под 20 тонн меди</a:t>
                      </a:r>
                      <a:endParaRPr sz="1600" dirty="0">
                        <a:latin typeface="Times New Roman"/>
                        <a:ea typeface="Times New Roman"/>
                        <a:cs typeface="Times New Roman"/>
                        <a:sym typeface="Times New Roman"/>
                      </a:endParaRP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SC</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4"/>
                  </a:ext>
                </a:extLst>
              </a:tr>
              <a:tr h="786574">
                <a:tc>
                  <a:txBody>
                    <a:bodyPr/>
                    <a:lstStyle/>
                    <a:p>
                      <a:pPr algn="l">
                        <a:spcBef>
                          <a:spcPts val="300"/>
                        </a:spcBef>
                        <a:defRPr sz="1800" b="0"/>
                      </a:pPr>
                      <a:r>
                        <a:rPr sz="1600">
                          <a:latin typeface="Times New Roman"/>
                          <a:ea typeface="Times New Roman"/>
                          <a:cs typeface="Times New Roman"/>
                          <a:sym typeface="Times New Roman"/>
                        </a:rPr>
                        <a:t>Nominal current/total A-turn</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1224A,  57kA-turns.
To be </a:t>
                      </a:r>
                      <a:r>
                        <a:rPr sz="1600" dirty="0" err="1">
                          <a:latin typeface="Times New Roman"/>
                          <a:ea typeface="Times New Roman"/>
                          <a:cs typeface="Times New Roman"/>
                          <a:sym typeface="Times New Roman"/>
                        </a:rPr>
                        <a:t>optimised</a:t>
                      </a:r>
                      <a:r>
                        <a:rPr sz="1600" dirty="0">
                          <a:latin typeface="Times New Roman"/>
                          <a:ea typeface="Times New Roman"/>
                          <a:cs typeface="Times New Roman"/>
                          <a:sym typeface="Times New Roman"/>
                        </a:rPr>
                        <a:t>.</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250 kA</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lang="en-US" sz="1600" dirty="0">
                          <a:latin typeface="Times New Roman"/>
                          <a:ea typeface="Times New Roman"/>
                          <a:cs typeface="Times New Roman"/>
                          <a:sym typeface="Times New Roman"/>
                        </a:rPr>
                        <a:t>30</a:t>
                      </a:r>
                      <a:r>
                        <a:rPr sz="1600" dirty="0">
                          <a:latin typeface="Times New Roman"/>
                          <a:ea typeface="Times New Roman"/>
                          <a:cs typeface="Times New Roman"/>
                          <a:sym typeface="Times New Roman"/>
                        </a:rPr>
                        <a:t>0 kA</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5"/>
                  </a:ext>
                </a:extLst>
              </a:tr>
              <a:tr h="560009">
                <a:tc>
                  <a:txBody>
                    <a:bodyPr/>
                    <a:lstStyle/>
                    <a:p>
                      <a:pPr algn="l">
                        <a:spcBef>
                          <a:spcPts val="300"/>
                        </a:spcBef>
                        <a:defRPr sz="1800" b="0"/>
                      </a:pPr>
                      <a:r>
                        <a:rPr sz="1600">
                          <a:latin typeface="Times New Roman"/>
                          <a:ea typeface="Times New Roman"/>
                          <a:cs typeface="Times New Roman"/>
                          <a:sym typeface="Times New Roman"/>
                        </a:rPr>
                        <a:t>Conductor type</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600">
                          <a:latin typeface="Times New Roman"/>
                          <a:ea typeface="Times New Roman"/>
                          <a:cs typeface="Times New Roman"/>
                          <a:sym typeface="Times New Roman"/>
                        </a:defRPr>
                      </a:pPr>
                      <a:r>
                        <a:rPr dirty="0"/>
                        <a:t>16x36mm</a:t>
                      </a:r>
                      <a:r>
                        <a:rPr baseline="30000" dirty="0"/>
                        <a:t>2</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600">
                          <a:latin typeface="Times New Roman"/>
                          <a:ea typeface="Times New Roman"/>
                          <a:cs typeface="Times New Roman"/>
                          <a:sym typeface="Times New Roman"/>
                        </a:defRPr>
                      </a:pPr>
                      <a:endParaRPr dirty="0"/>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600">
                          <a:latin typeface="Times New Roman"/>
                          <a:ea typeface="Times New Roman"/>
                          <a:cs typeface="Times New Roman"/>
                          <a:sym typeface="Times New Roman"/>
                        </a:defRPr>
                      </a:pPr>
                      <a:endParaRPr dirty="0"/>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6"/>
                  </a:ext>
                </a:extLst>
              </a:tr>
              <a:tr h="840014">
                <a:tc>
                  <a:txBody>
                    <a:bodyPr/>
                    <a:lstStyle/>
                    <a:p>
                      <a:pPr algn="l">
                        <a:spcBef>
                          <a:spcPts val="300"/>
                        </a:spcBef>
                        <a:defRPr sz="1800" b="0"/>
                      </a:pPr>
                      <a:r>
                        <a:rPr sz="1600">
                          <a:latin typeface="Times New Roman"/>
                          <a:ea typeface="Times New Roman"/>
                          <a:cs typeface="Times New Roman"/>
                          <a:sym typeface="Times New Roman"/>
                        </a:rPr>
                        <a:t>Power consumption</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lang="ru-RU" sz="1600" dirty="0">
                          <a:latin typeface="Times New Roman"/>
                          <a:ea typeface="Times New Roman"/>
                          <a:cs typeface="Times New Roman"/>
                          <a:sym typeface="Times New Roman"/>
                        </a:rPr>
                        <a:t>9</a:t>
                      </a:r>
                      <a:r>
                        <a:rPr sz="1600" dirty="0">
                          <a:latin typeface="Times New Roman"/>
                          <a:ea typeface="Times New Roman"/>
                          <a:cs typeface="Times New Roman"/>
                          <a:sym typeface="Times New Roman"/>
                        </a:rPr>
                        <a:t>0 kW</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a:latin typeface="Times New Roman"/>
                          <a:ea typeface="Times New Roman"/>
                          <a:cs typeface="Times New Roman"/>
                          <a:sym typeface="Times New Roman"/>
                        </a:rPr>
                        <a:t>200 kW</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tc>
                  <a:txBody>
                    <a:bodyPr/>
                    <a:lstStyle/>
                    <a:p>
                      <a:pPr algn="l">
                        <a:spcBef>
                          <a:spcPts val="300"/>
                        </a:spcBef>
                        <a:defRPr sz="1800"/>
                      </a:pPr>
                      <a:r>
                        <a:rPr sz="1600" dirty="0" err="1">
                          <a:latin typeface="Times New Roman"/>
                          <a:ea typeface="Times New Roman"/>
                          <a:cs typeface="Times New Roman"/>
                          <a:sym typeface="Times New Roman"/>
                        </a:rPr>
                        <a:t>Helium+cryocooler</a:t>
                      </a:r>
                      <a:r>
                        <a:rPr sz="1600" dirty="0">
                          <a:latin typeface="Times New Roman"/>
                          <a:ea typeface="Times New Roman"/>
                          <a:cs typeface="Times New Roman"/>
                          <a:sym typeface="Times New Roman"/>
                        </a:rPr>
                        <a:t> consumption 24x7</a:t>
                      </a:r>
                    </a:p>
                  </a:txBody>
                  <a:tcPr marL="0" marR="0" marT="0" marB="0" horzOverflow="overflow">
                    <a:lnL w="12700">
                      <a:solidFill>
                        <a:srgbClr val="000000"/>
                      </a:solidFill>
                      <a:prstDash val="dot"/>
                    </a:lnL>
                    <a:lnR w="12700">
                      <a:solidFill>
                        <a:srgbClr val="000000"/>
                      </a:solidFill>
                      <a:prstDash val="dot"/>
                    </a:lnR>
                    <a:lnT w="12700">
                      <a:solidFill>
                        <a:srgbClr val="000000"/>
                      </a:solidFill>
                      <a:prstDash val="dot"/>
                    </a:lnT>
                    <a:lnB w="12700">
                      <a:solidFill>
                        <a:srgbClr val="000000"/>
                      </a:solidFill>
                      <a:prstDash val="dot"/>
                    </a:lnB>
                    <a:noFill/>
                  </a:tcPr>
                </a:tc>
                <a:extLst>
                  <a:ext uri="{0D108BD9-81ED-4DB2-BD59-A6C34878D82A}">
                    <a16:rowId xmlns:a16="http://schemas.microsoft.com/office/drawing/2014/main" val="10007"/>
                  </a:ext>
                </a:extLst>
              </a:tr>
            </a:tbl>
          </a:graphicData>
        </a:graphic>
      </p:graphicFrame>
      <p:sp>
        <p:nvSpPr>
          <p:cNvPr id="278" name="TextBox 11"/>
          <p:cNvSpPr txBox="1"/>
          <p:nvPr/>
        </p:nvSpPr>
        <p:spPr>
          <a:xfrm>
            <a:off x="658800" y="4376299"/>
            <a:ext cx="4449883" cy="1349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pPr>
            <a:r>
              <a:rPr dirty="0"/>
              <a:t>Virtual prototyping.</a:t>
            </a:r>
          </a:p>
          <a:p>
            <a:pPr>
              <a:defRPr sz="1600"/>
            </a:pPr>
            <a:r>
              <a:rPr dirty="0"/>
              <a:t>A single model, that integrates every major system of accelerator, if changes are applied to one of the system, other system automatically adjusted and re-simulated</a:t>
            </a:r>
            <a:r>
              <a:rPr sz="1800" dirty="0"/>
              <a:t>.</a:t>
            </a:r>
          </a:p>
        </p:txBody>
      </p:sp>
      <p:sp>
        <p:nvSpPr>
          <p:cNvPr id="279" name="Date Placeholder 12"/>
          <p:cNvSpPr txBox="1"/>
          <p:nvPr/>
        </p:nvSpPr>
        <p:spPr>
          <a:xfrm>
            <a:off x="883919" y="6414760"/>
            <a:ext cx="2651762"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1/12/23</a:t>
            </a:r>
          </a:p>
        </p:txBody>
      </p:sp>
      <p:sp>
        <p:nvSpPr>
          <p:cNvPr id="280" name="Slide Number Placeholder 14"/>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ooter Placeholder 22"/>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Oleg Karamyshev. olegka@jinr.ru olegkar@me.com</a:t>
            </a:r>
          </a:p>
        </p:txBody>
      </p:sp>
      <p:pic>
        <p:nvPicPr>
          <p:cNvPr id="294" name="Picture 18" descr="Picture 18"/>
          <p:cNvPicPr>
            <a:picLocks noChangeAspect="1"/>
          </p:cNvPicPr>
          <p:nvPr/>
        </p:nvPicPr>
        <p:blipFill>
          <a:blip r:embed="rId2"/>
          <a:stretch>
            <a:fillRect/>
          </a:stretch>
        </p:blipFill>
        <p:spPr>
          <a:xfrm>
            <a:off x="660231" y="3439431"/>
            <a:ext cx="3271636" cy="3070135"/>
          </a:xfrm>
          <a:prstGeom prst="rect">
            <a:avLst/>
          </a:prstGeom>
          <a:ln w="12700">
            <a:miter lim="400000"/>
          </a:ln>
        </p:spPr>
      </p:pic>
      <p:sp>
        <p:nvSpPr>
          <p:cNvPr id="295" name="Title 1"/>
          <p:cNvSpPr txBox="1">
            <a:spLocks noGrp="1"/>
          </p:cNvSpPr>
          <p:nvPr>
            <p:ph type="title"/>
          </p:nvPr>
        </p:nvSpPr>
        <p:spPr>
          <a:xfrm>
            <a:off x="838200" y="365124"/>
            <a:ext cx="10515600" cy="747397"/>
          </a:xfrm>
          <a:prstGeom prst="rect">
            <a:avLst/>
          </a:prstGeom>
        </p:spPr>
        <p:txBody>
          <a:bodyPr/>
          <a:lstStyle>
            <a:lvl1pPr>
              <a:defRPr sz="2400"/>
            </a:lvl1pPr>
          </a:lstStyle>
          <a:p>
            <a:r>
              <a:t>Featuring: Double gap sector, double spiral, chamfered along beam trajectory</a:t>
            </a:r>
          </a:p>
        </p:txBody>
      </p:sp>
      <p:pic>
        <p:nvPicPr>
          <p:cNvPr id="296" name="Picture 6" descr="Picture 6"/>
          <p:cNvPicPr>
            <a:picLocks noChangeAspect="1"/>
          </p:cNvPicPr>
          <p:nvPr/>
        </p:nvPicPr>
        <p:blipFill>
          <a:blip r:embed="rId3"/>
          <a:stretch>
            <a:fillRect/>
          </a:stretch>
        </p:blipFill>
        <p:spPr>
          <a:xfrm>
            <a:off x="695014" y="1019708"/>
            <a:ext cx="3279312" cy="2613662"/>
          </a:xfrm>
          <a:prstGeom prst="rect">
            <a:avLst/>
          </a:prstGeom>
          <a:ln w="12700">
            <a:miter lim="400000"/>
          </a:ln>
        </p:spPr>
      </p:pic>
      <p:pic>
        <p:nvPicPr>
          <p:cNvPr id="297" name="Picture 8" descr="Picture 8"/>
          <p:cNvPicPr>
            <a:picLocks noChangeAspect="1"/>
          </p:cNvPicPr>
          <p:nvPr/>
        </p:nvPicPr>
        <p:blipFill>
          <a:blip r:embed="rId4"/>
          <a:stretch>
            <a:fillRect/>
          </a:stretch>
        </p:blipFill>
        <p:spPr>
          <a:xfrm>
            <a:off x="4529354" y="3558654"/>
            <a:ext cx="4769873" cy="2637810"/>
          </a:xfrm>
          <a:prstGeom prst="rect">
            <a:avLst/>
          </a:prstGeom>
          <a:ln w="12700">
            <a:miter lim="400000"/>
          </a:ln>
        </p:spPr>
      </p:pic>
      <p:pic>
        <p:nvPicPr>
          <p:cNvPr id="298" name="Picture 10" descr="Picture 10"/>
          <p:cNvPicPr>
            <a:picLocks noChangeAspect="1"/>
          </p:cNvPicPr>
          <p:nvPr/>
        </p:nvPicPr>
        <p:blipFill>
          <a:blip r:embed="rId5"/>
          <a:stretch>
            <a:fillRect/>
          </a:stretch>
        </p:blipFill>
        <p:spPr>
          <a:xfrm>
            <a:off x="4570300" y="1037806"/>
            <a:ext cx="4687981" cy="2261541"/>
          </a:xfrm>
          <a:prstGeom prst="rect">
            <a:avLst/>
          </a:prstGeom>
          <a:ln w="12700">
            <a:miter lim="400000"/>
          </a:ln>
        </p:spPr>
      </p:pic>
      <p:sp>
        <p:nvSpPr>
          <p:cNvPr id="299" name="TextBox 11"/>
          <p:cNvSpPr txBox="1"/>
          <p:nvPr/>
        </p:nvSpPr>
        <p:spPr>
          <a:xfrm>
            <a:off x="8923019" y="1638300"/>
            <a:ext cx="1882140"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Spiral angle of the sector</a:t>
            </a:r>
          </a:p>
        </p:txBody>
      </p:sp>
      <p:sp>
        <p:nvSpPr>
          <p:cNvPr id="300" name="TextBox 12"/>
          <p:cNvSpPr txBox="1"/>
          <p:nvPr/>
        </p:nvSpPr>
        <p:spPr>
          <a:xfrm>
            <a:off x="9164319" y="4743175"/>
            <a:ext cx="1882140" cy="625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Azimuthal width sector</a:t>
            </a:r>
          </a:p>
        </p:txBody>
      </p:sp>
      <p:sp>
        <p:nvSpPr>
          <p:cNvPr id="301" name="TextBox 13"/>
          <p:cNvSpPr txBox="1"/>
          <p:nvPr/>
        </p:nvSpPr>
        <p:spPr>
          <a:xfrm>
            <a:off x="2380390" y="1691524"/>
            <a:ext cx="800100"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50mm gap </a:t>
            </a:r>
          </a:p>
        </p:txBody>
      </p:sp>
      <p:sp>
        <p:nvSpPr>
          <p:cNvPr id="302" name="TextBox 14"/>
          <p:cNvSpPr txBox="1"/>
          <p:nvPr/>
        </p:nvSpPr>
        <p:spPr>
          <a:xfrm>
            <a:off x="1200150" y="4606661"/>
            <a:ext cx="800099"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20mm gap </a:t>
            </a:r>
          </a:p>
        </p:txBody>
      </p:sp>
      <p:sp>
        <p:nvSpPr>
          <p:cNvPr id="303" name="Straight Arrow Connector 16"/>
          <p:cNvSpPr/>
          <p:nvPr/>
        </p:nvSpPr>
        <p:spPr>
          <a:xfrm flipH="1">
            <a:off x="3211064" y="964766"/>
            <a:ext cx="1978157" cy="2259867"/>
          </a:xfrm>
          <a:prstGeom prst="line">
            <a:avLst/>
          </a:prstGeom>
          <a:ln w="6350">
            <a:solidFill>
              <a:schemeClr val="accent1"/>
            </a:solidFill>
            <a:miter/>
            <a:tailEnd type="triangle"/>
          </a:ln>
        </p:spPr>
        <p:txBody>
          <a:bodyPr lIns="45719" rIns="45719"/>
          <a:lstStyle/>
          <a:p>
            <a:endParaRPr/>
          </a:p>
        </p:txBody>
      </p:sp>
      <p:sp>
        <p:nvSpPr>
          <p:cNvPr id="304" name="Date Placeholder 21"/>
          <p:cNvSpPr txBox="1"/>
          <p:nvPr/>
        </p:nvSpPr>
        <p:spPr>
          <a:xfrm>
            <a:off x="883919" y="6414760"/>
            <a:ext cx="2651762"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1/12/23</a:t>
            </a:r>
          </a:p>
        </p:txBody>
      </p:sp>
      <p:sp>
        <p:nvSpPr>
          <p:cNvPr id="305" name="Slide Number Placeholder 23"/>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Footer Placeholder 13"/>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Oleg Karamyshev. olegka@jinr.ru olegkar@me.com</a:t>
            </a:r>
          </a:p>
        </p:txBody>
      </p:sp>
      <p:pic>
        <p:nvPicPr>
          <p:cNvPr id="283" name="Рисунок 45" descr="Рисунок 45"/>
          <p:cNvPicPr>
            <a:picLocks noChangeAspect="1"/>
          </p:cNvPicPr>
          <p:nvPr/>
        </p:nvPicPr>
        <p:blipFill>
          <a:blip r:embed="rId2"/>
          <a:stretch>
            <a:fillRect/>
          </a:stretch>
        </p:blipFill>
        <p:spPr>
          <a:xfrm>
            <a:off x="7538950" y="2968209"/>
            <a:ext cx="3818486" cy="2865463"/>
          </a:xfrm>
          <a:prstGeom prst="rect">
            <a:avLst/>
          </a:prstGeom>
          <a:ln w="12700">
            <a:miter lim="400000"/>
          </a:ln>
        </p:spPr>
      </p:pic>
      <p:pic>
        <p:nvPicPr>
          <p:cNvPr id="284" name="Рисунок 18" descr="Рисунок 18"/>
          <p:cNvPicPr>
            <a:picLocks noChangeAspect="1"/>
          </p:cNvPicPr>
          <p:nvPr/>
        </p:nvPicPr>
        <p:blipFill>
          <a:blip r:embed="rId3"/>
          <a:srcRect l="4624" t="5360" r="5695" b="4180"/>
          <a:stretch>
            <a:fillRect/>
          </a:stretch>
        </p:blipFill>
        <p:spPr>
          <a:xfrm>
            <a:off x="783899" y="526536"/>
            <a:ext cx="3031172" cy="2680738"/>
          </a:xfrm>
          <a:prstGeom prst="rect">
            <a:avLst/>
          </a:prstGeom>
          <a:ln w="12700">
            <a:miter lim="400000"/>
          </a:ln>
        </p:spPr>
      </p:pic>
      <p:pic>
        <p:nvPicPr>
          <p:cNvPr id="285" name="Рисунок 15" descr="Рисунок 15"/>
          <p:cNvPicPr>
            <a:picLocks noChangeAspect="1"/>
          </p:cNvPicPr>
          <p:nvPr/>
        </p:nvPicPr>
        <p:blipFill>
          <a:blip r:embed="rId4"/>
          <a:stretch>
            <a:fillRect/>
          </a:stretch>
        </p:blipFill>
        <p:spPr>
          <a:xfrm>
            <a:off x="3830735" y="2935728"/>
            <a:ext cx="3676886" cy="2524094"/>
          </a:xfrm>
          <a:prstGeom prst="rect">
            <a:avLst/>
          </a:prstGeom>
          <a:ln w="12700">
            <a:miter lim="400000"/>
          </a:ln>
        </p:spPr>
      </p:pic>
      <p:pic>
        <p:nvPicPr>
          <p:cNvPr id="286" name="Рисунок 1" descr="Рисунок 1"/>
          <p:cNvPicPr>
            <a:picLocks noChangeAspect="1"/>
          </p:cNvPicPr>
          <p:nvPr/>
        </p:nvPicPr>
        <p:blipFill>
          <a:blip r:embed="rId5"/>
          <a:stretch>
            <a:fillRect/>
          </a:stretch>
        </p:blipFill>
        <p:spPr>
          <a:xfrm>
            <a:off x="834775" y="3044772"/>
            <a:ext cx="2743162" cy="2837095"/>
          </a:xfrm>
          <a:prstGeom prst="rect">
            <a:avLst/>
          </a:prstGeom>
          <a:ln w="12700">
            <a:miter lim="400000"/>
          </a:ln>
        </p:spPr>
      </p:pic>
      <p:pic>
        <p:nvPicPr>
          <p:cNvPr id="287" name="Picture 9" descr="Picture 9"/>
          <p:cNvPicPr>
            <a:picLocks noChangeAspect="1"/>
          </p:cNvPicPr>
          <p:nvPr/>
        </p:nvPicPr>
        <p:blipFill>
          <a:blip r:embed="rId6"/>
          <a:stretch>
            <a:fillRect/>
          </a:stretch>
        </p:blipFill>
        <p:spPr>
          <a:xfrm>
            <a:off x="4011333" y="643924"/>
            <a:ext cx="4476489" cy="2010337"/>
          </a:xfrm>
          <a:prstGeom prst="rect">
            <a:avLst/>
          </a:prstGeom>
          <a:ln w="12700">
            <a:miter lim="400000"/>
          </a:ln>
        </p:spPr>
      </p:pic>
      <p:sp>
        <p:nvSpPr>
          <p:cNvPr id="288" name="TextBox 10"/>
          <p:cNvSpPr txBox="1"/>
          <p:nvPr/>
        </p:nvSpPr>
        <p:spPr>
          <a:xfrm>
            <a:off x="8729805" y="576691"/>
            <a:ext cx="2581911" cy="2377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Magnetic field CST simulation</a:t>
            </a:r>
          </a:p>
          <a:p>
            <a:endParaRPr/>
          </a:p>
          <a:p>
            <a:r>
              <a:t>Field in sectors – just over 2.2 Tesla</a:t>
            </a:r>
          </a:p>
          <a:p>
            <a:r>
              <a:t>Field in yoke 1.7-1.8T </a:t>
            </a:r>
          </a:p>
          <a:p>
            <a:r>
              <a:t>Optimal for low A-turns, but not too big yoke</a:t>
            </a:r>
          </a:p>
        </p:txBody>
      </p:sp>
      <p:sp>
        <p:nvSpPr>
          <p:cNvPr id="289" name="TextBox 11"/>
          <p:cNvSpPr txBox="1"/>
          <p:nvPr/>
        </p:nvSpPr>
        <p:spPr>
          <a:xfrm>
            <a:off x="3800256" y="5541483"/>
            <a:ext cx="5019045" cy="917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Field isochrononised to +- 0.2 Gauss in order to study small effects in beam dynamics such as phase compression effect</a:t>
            </a:r>
          </a:p>
        </p:txBody>
      </p:sp>
      <p:sp>
        <p:nvSpPr>
          <p:cNvPr id="290" name="Date Placeholder 12"/>
          <p:cNvSpPr txBox="1"/>
          <p:nvPr/>
        </p:nvSpPr>
        <p:spPr>
          <a:xfrm>
            <a:off x="883919" y="6414760"/>
            <a:ext cx="2651762"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1/12/23</a:t>
            </a:r>
          </a:p>
        </p:txBody>
      </p:sp>
      <p:sp>
        <p:nvSpPr>
          <p:cNvPr id="291" name="Slide Number Placeholder 14"/>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Footer Placeholder 8"/>
          <p:cNvSpPr txBox="1"/>
          <p:nvPr/>
        </p:nvSpPr>
        <p:spPr>
          <a:xfrm>
            <a:off x="4744720" y="6414760"/>
            <a:ext cx="4023360"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r>
              <a:t>Oleg Karamyshev. olegka@jinr.ru </a:t>
            </a:r>
            <a:r>
              <a:rPr u="sng">
                <a:solidFill>
                  <a:srgbClr val="0563C1"/>
                </a:solidFill>
                <a:uFill>
                  <a:solidFill>
                    <a:srgbClr val="0563C1"/>
                  </a:solidFill>
                </a:uFill>
                <a:hlinkClick r:id="rId2"/>
              </a:rPr>
              <a:t>olegkar@me.com</a:t>
            </a:r>
          </a:p>
        </p:txBody>
      </p:sp>
      <p:sp>
        <p:nvSpPr>
          <p:cNvPr id="372" name="Title 1"/>
          <p:cNvSpPr txBox="1">
            <a:spLocks noGrp="1"/>
          </p:cNvSpPr>
          <p:nvPr>
            <p:ph type="title"/>
          </p:nvPr>
        </p:nvSpPr>
        <p:spPr>
          <a:xfrm>
            <a:off x="4394200" y="311507"/>
            <a:ext cx="7175500" cy="765176"/>
          </a:xfrm>
          <a:prstGeom prst="rect">
            <a:avLst/>
          </a:prstGeom>
        </p:spPr>
        <p:txBody>
          <a:bodyPr/>
          <a:lstStyle/>
          <a:p>
            <a:pPr>
              <a:defRPr sz="2100"/>
            </a:pPr>
            <a:r>
              <a:rPr dirty="0"/>
              <a:t>First example: 1</a:t>
            </a:r>
            <a:r>
              <a:rPr lang="en-US" dirty="0"/>
              <a:t>8</a:t>
            </a:r>
            <a:r>
              <a:rPr dirty="0"/>
              <a:t> MeV, 3 sectors, harmonic 6 145 MHz</a:t>
            </a:r>
            <a:br>
              <a:rPr dirty="0"/>
            </a:br>
            <a:r>
              <a:rPr dirty="0"/>
              <a:t>4 sector design and harmonic 8 192 </a:t>
            </a:r>
            <a:r>
              <a:rPr dirty="0" err="1"/>
              <a:t>Mhz</a:t>
            </a:r>
            <a:r>
              <a:rPr dirty="0"/>
              <a:t> is under development</a:t>
            </a:r>
          </a:p>
        </p:txBody>
      </p:sp>
      <p:pic>
        <p:nvPicPr>
          <p:cNvPr id="375" name="Picture 5" descr="Picture 5"/>
          <p:cNvPicPr>
            <a:picLocks noChangeAspect="1"/>
          </p:cNvPicPr>
          <p:nvPr/>
        </p:nvPicPr>
        <p:blipFill>
          <a:blip r:embed="rId3"/>
          <a:stretch>
            <a:fillRect/>
          </a:stretch>
        </p:blipFill>
        <p:spPr>
          <a:xfrm>
            <a:off x="782499" y="2808757"/>
            <a:ext cx="4888654" cy="3113626"/>
          </a:xfrm>
          <a:prstGeom prst="rect">
            <a:avLst/>
          </a:prstGeom>
          <a:ln w="12700">
            <a:miter lim="400000"/>
          </a:ln>
        </p:spPr>
      </p:pic>
      <p:graphicFrame>
        <p:nvGraphicFramePr>
          <p:cNvPr id="376" name="Table 6"/>
          <p:cNvGraphicFramePr/>
          <p:nvPr/>
        </p:nvGraphicFramePr>
        <p:xfrm>
          <a:off x="6627141" y="1345717"/>
          <a:ext cx="4270393" cy="4799878"/>
        </p:xfrm>
        <a:graphic>
          <a:graphicData uri="http://schemas.openxmlformats.org/drawingml/2006/table">
            <a:tbl>
              <a:tblPr firstRow="1" firstCol="1" bandRow="1"/>
              <a:tblGrid>
                <a:gridCol w="2708388">
                  <a:extLst>
                    <a:ext uri="{9D8B030D-6E8A-4147-A177-3AD203B41FA5}">
                      <a16:colId xmlns:a16="http://schemas.microsoft.com/office/drawing/2014/main" val="20000"/>
                    </a:ext>
                  </a:extLst>
                </a:gridCol>
                <a:gridCol w="1562005">
                  <a:extLst>
                    <a:ext uri="{9D8B030D-6E8A-4147-A177-3AD203B41FA5}">
                      <a16:colId xmlns:a16="http://schemas.microsoft.com/office/drawing/2014/main" val="20001"/>
                    </a:ext>
                  </a:extLst>
                </a:gridCol>
              </a:tblGrid>
              <a:tr h="159925">
                <a:tc>
                  <a:txBody>
                    <a:bodyPr/>
                    <a:lstStyle/>
                    <a:p>
                      <a:pPr algn="l">
                        <a:defRPr sz="1800" b="0">
                          <a:solidFill>
                            <a:srgbClr val="000000"/>
                          </a:solidFill>
                        </a:defRPr>
                      </a:pPr>
                      <a:r>
                        <a:rPr sz="1000" b="1">
                          <a:solidFill>
                            <a:srgbClr val="FFFFFF"/>
                          </a:solidFill>
                        </a:rPr>
                        <a:t>Parameter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b="0">
                          <a:solidFill>
                            <a:srgbClr val="000000"/>
                          </a:solidFill>
                        </a:defRPr>
                      </a:pPr>
                      <a:r>
                        <a:rPr sz="1000" b="1">
                          <a:solidFill>
                            <a:srgbClr val="FFFFFF"/>
                          </a:solidFil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94035">
                <a:tc>
                  <a:txBody>
                    <a:bodyPr/>
                    <a:lstStyle/>
                    <a:p>
                      <a:pPr algn="l">
                        <a:defRPr sz="1800" b="0"/>
                      </a:pPr>
                      <a:r>
                        <a:rPr sz="1400" b="1"/>
                        <a:t>Magnet type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Electromagnet with resistive coil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265760">
                <a:tc>
                  <a:txBody>
                    <a:bodyPr/>
                    <a:lstStyle/>
                    <a:p>
                      <a:pPr algn="l">
                        <a:defRPr sz="1800" b="0"/>
                      </a:pPr>
                      <a:r>
                        <a:rPr sz="1400" b="1"/>
                        <a:t>Ion source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Internal/External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242239">
                <a:tc>
                  <a:txBody>
                    <a:bodyPr/>
                    <a:lstStyle/>
                    <a:p>
                      <a:pPr algn="l">
                        <a:defRPr sz="1800" b="0"/>
                      </a:pPr>
                      <a:r>
                        <a:rPr sz="1400" b="1"/>
                        <a:t>Final energy MeV</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15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242239">
                <a:tc>
                  <a:txBody>
                    <a:bodyPr/>
                    <a:lstStyle/>
                    <a:p>
                      <a:pPr algn="l">
                        <a:defRPr sz="1800" b="0"/>
                      </a:pPr>
                      <a:r>
                        <a:rPr sz="1400" b="1"/>
                        <a:t>Final radius, mm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360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42239">
                <a:tc>
                  <a:txBody>
                    <a:bodyPr/>
                    <a:lstStyle/>
                    <a:p>
                      <a:pPr algn="l">
                        <a:defRPr sz="1400"/>
                      </a:pPr>
                      <a:r>
                        <a:t>Mean magn. field, 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1.55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r h="247738">
                <a:tc>
                  <a:txBody>
                    <a:bodyPr/>
                    <a:lstStyle/>
                    <a:p>
                      <a:pPr algn="l">
                        <a:defRPr sz="1800" b="0"/>
                      </a:pPr>
                      <a:r>
                        <a:rPr sz="1400" b="1"/>
                        <a:t>Dimentions (h×d), mm</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 7</a:t>
                      </a:r>
                      <a:r>
                        <a:rPr lang="en-US" sz="1400" dirty="0"/>
                        <a:t>0</a:t>
                      </a:r>
                      <a:r>
                        <a:rPr sz="1400" dirty="0"/>
                        <a:t>0 × 1</a:t>
                      </a:r>
                      <a:r>
                        <a:rPr lang="en-US" sz="1400" dirty="0"/>
                        <a:t>3</a:t>
                      </a:r>
                      <a:r>
                        <a:rPr sz="1400" dirty="0"/>
                        <a:t>90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242239">
                <a:tc>
                  <a:txBody>
                    <a:bodyPr/>
                    <a:lstStyle/>
                    <a:p>
                      <a:pPr algn="l">
                        <a:defRPr sz="1800" b="0"/>
                      </a:pPr>
                      <a:r>
                        <a:rPr sz="1400" b="1"/>
                        <a:t>Weight, kg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68</a:t>
                      </a:r>
                      <a:r>
                        <a:rPr sz="1400" dirty="0"/>
                        <a:t>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7"/>
                  </a:ext>
                </a:extLst>
              </a:tr>
              <a:tr h="242239">
                <a:tc>
                  <a:txBody>
                    <a:bodyPr/>
                    <a:lstStyle/>
                    <a:p>
                      <a:pPr algn="l">
                        <a:defRPr sz="1800" b="0"/>
                      </a:pPr>
                      <a:r>
                        <a:rPr sz="1400" b="1"/>
                        <a:t>Hill/Valley field, 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2.2/0.4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242239">
                <a:tc>
                  <a:txBody>
                    <a:bodyPr/>
                    <a:lstStyle/>
                    <a:p>
                      <a:pPr algn="l">
                        <a:defRPr sz="1800" b="0"/>
                      </a:pPr>
                      <a:r>
                        <a:rPr sz="1400" b="1"/>
                        <a:t>Hill/Valley gap,mm</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+- 25/210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9"/>
                  </a:ext>
                </a:extLst>
              </a:tr>
              <a:tr h="242239">
                <a:tc>
                  <a:txBody>
                    <a:bodyPr/>
                    <a:lstStyle/>
                    <a:p>
                      <a:pPr algn="l">
                        <a:defRPr sz="1800" b="0"/>
                      </a:pPr>
                      <a:r>
                        <a:rPr sz="1400" b="1"/>
                        <a:t>A*Turn number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27 000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285395">
                <a:tc>
                  <a:txBody>
                    <a:bodyPr/>
                    <a:lstStyle/>
                    <a:p>
                      <a:pPr algn="l">
                        <a:defRPr sz="1800" b="0"/>
                      </a:pPr>
                      <a:r>
                        <a:rPr sz="1400" b="1"/>
                        <a:t>Magnet power consumption, kW</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2</a:t>
                      </a:r>
                      <a:r>
                        <a:rPr lang="en-US" sz="1400" dirty="0"/>
                        <a:t>0</a:t>
                      </a:r>
                      <a:r>
                        <a:rPr sz="1400"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1"/>
                  </a:ext>
                </a:extLst>
              </a:tr>
              <a:tr h="242239">
                <a:tc>
                  <a:txBody>
                    <a:bodyPr/>
                    <a:lstStyle/>
                    <a:p>
                      <a:pPr algn="l">
                        <a:defRPr sz="1800" b="0"/>
                      </a:pPr>
                      <a:r>
                        <a:rPr sz="1400" b="1"/>
                        <a:t>RF freq., MHz</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145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242239">
                <a:tc>
                  <a:txBody>
                    <a:bodyPr/>
                    <a:lstStyle/>
                    <a:p>
                      <a:pPr algn="l">
                        <a:defRPr sz="1800" b="0"/>
                      </a:pPr>
                      <a:r>
                        <a:rPr sz="1400" b="1"/>
                        <a:t>Harmonic number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3"/>
                  </a:ext>
                </a:extLst>
              </a:tr>
              <a:tr h="242239">
                <a:tc>
                  <a:txBody>
                    <a:bodyPr/>
                    <a:lstStyle/>
                    <a:p>
                      <a:pPr algn="l">
                        <a:defRPr sz="1800" b="0"/>
                      </a:pPr>
                      <a:r>
                        <a:rPr sz="1400" b="1"/>
                        <a:t>Voltage, kV</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30-50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242239">
                <a:tc>
                  <a:txBody>
                    <a:bodyPr/>
                    <a:lstStyle/>
                    <a:p>
                      <a:pPr algn="l">
                        <a:defRPr sz="1800" b="0"/>
                      </a:pPr>
                      <a:r>
                        <a:rPr sz="1400" b="1"/>
                        <a:t>RF power, kW</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t>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5"/>
                  </a:ext>
                </a:extLst>
              </a:tr>
              <a:tr h="213699">
                <a:tc>
                  <a:txBody>
                    <a:bodyPr/>
                    <a:lstStyle/>
                    <a:p>
                      <a:pPr algn="l">
                        <a:defRPr sz="1800" b="0"/>
                      </a:pPr>
                      <a:r>
                        <a:rPr sz="1400" b="1"/>
                        <a:t>Turn number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t>120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255337">
                <a:tc>
                  <a:txBody>
                    <a:bodyPr/>
                    <a:lstStyle/>
                    <a:p>
                      <a:pPr algn="l">
                        <a:defRPr sz="1800" b="0"/>
                      </a:pPr>
                      <a:r>
                        <a:rPr sz="1400" b="1"/>
                        <a:t>Beam intensity, µA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t> Up to 1000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7"/>
                  </a:ext>
                </a:extLst>
              </a:tr>
              <a:tr h="192374">
                <a:tc>
                  <a:txBody>
                    <a:bodyPr/>
                    <a:lstStyle/>
                    <a:p>
                      <a:pPr algn="l">
                        <a:defRPr sz="1800" b="0"/>
                      </a:pPr>
                      <a:r>
                        <a:rPr sz="1400" b="1"/>
                        <a:t>Extraction type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stripping foil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bl>
          </a:graphicData>
        </a:graphic>
      </p:graphicFrame>
      <p:sp>
        <p:nvSpPr>
          <p:cNvPr id="377" name="Date Placeholder 7"/>
          <p:cNvSpPr txBox="1"/>
          <p:nvPr/>
        </p:nvSpPr>
        <p:spPr>
          <a:xfrm>
            <a:off x="883919" y="6414760"/>
            <a:ext cx="2651762"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1/12/23</a:t>
            </a:r>
          </a:p>
        </p:txBody>
      </p:sp>
      <p:sp>
        <p:nvSpPr>
          <p:cNvPr id="378" name="Slide Number Placeholder 9"/>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24</a:t>
            </a:fld>
            <a:endParaRPr/>
          </a:p>
        </p:txBody>
      </p:sp>
      <p:sp>
        <p:nvSpPr>
          <p:cNvPr id="2" name="TextBox 1">
            <a:extLst>
              <a:ext uri="{FF2B5EF4-FFF2-40B4-BE49-F238E27FC236}">
                <a16:creationId xmlns:a16="http://schemas.microsoft.com/office/drawing/2014/main" id="{E84EF8B6-E6DA-15C9-4B33-61779020E7C1}"/>
              </a:ext>
            </a:extLst>
          </p:cNvPr>
          <p:cNvSpPr txBox="1"/>
          <p:nvPr/>
        </p:nvSpPr>
        <p:spPr>
          <a:xfrm>
            <a:off x="1678745" y="1594338"/>
            <a:ext cx="3591950" cy="646331"/>
          </a:xfrm>
          <a:prstGeom prst="rect">
            <a:avLst/>
          </a:prstGeom>
          <a:noFill/>
        </p:spPr>
        <p:txBody>
          <a:bodyPr wrap="square" rtlCol="0">
            <a:spAutoFit/>
          </a:bodyPr>
          <a:lstStyle/>
          <a:p>
            <a:r>
              <a:rPr lang="ru-RU" dirty="0"/>
              <a:t>Схема 30</a:t>
            </a:r>
            <a:r>
              <a:rPr lang="en-US" dirty="0"/>
              <a:t>/</a:t>
            </a:r>
            <a:r>
              <a:rPr lang="ru-RU" dirty="0"/>
              <a:t>90</a:t>
            </a:r>
          </a:p>
          <a:p>
            <a:r>
              <a:rPr lang="ru-RU" dirty="0"/>
              <a:t>6 кратность ускорения</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BFED6-F730-456B-AD4D-C2BB77FAB9CF}"/>
              </a:ext>
            </a:extLst>
          </p:cNvPr>
          <p:cNvSpPr>
            <a:spLocks noGrp="1"/>
          </p:cNvSpPr>
          <p:nvPr>
            <p:ph type="title"/>
          </p:nvPr>
        </p:nvSpPr>
        <p:spPr/>
        <p:txBody>
          <a:bodyPr>
            <a:normAutofit/>
          </a:bodyPr>
          <a:lstStyle/>
          <a:p>
            <a:r>
              <a:rPr lang="ru-RU" sz="3200" dirty="0">
                <a:solidFill>
                  <a:schemeClr val="tx1"/>
                </a:solidFill>
              </a:rPr>
              <a:t>Литература</a:t>
            </a:r>
            <a:br>
              <a:rPr lang="en-US" sz="3200" dirty="0"/>
            </a:br>
            <a:endParaRPr lang="ru-RU" sz="3200" dirty="0"/>
          </a:p>
        </p:txBody>
      </p:sp>
      <p:sp>
        <p:nvSpPr>
          <p:cNvPr id="3" name="Объект 2">
            <a:extLst>
              <a:ext uri="{FF2B5EF4-FFF2-40B4-BE49-F238E27FC236}">
                <a16:creationId xmlns:a16="http://schemas.microsoft.com/office/drawing/2014/main" id="{29908B38-0966-4022-A61D-3EF946738F8E}"/>
              </a:ext>
            </a:extLst>
          </p:cNvPr>
          <p:cNvSpPr>
            <a:spLocks noGrp="1"/>
          </p:cNvSpPr>
          <p:nvPr>
            <p:ph idx="1"/>
          </p:nvPr>
        </p:nvSpPr>
        <p:spPr>
          <a:xfrm>
            <a:off x="332440" y="1512334"/>
            <a:ext cx="11892879" cy="4023360"/>
          </a:xfrm>
        </p:spPr>
        <p:txBody>
          <a:bodyPr>
            <a:noAutofit/>
          </a:bodyPr>
          <a:lstStyle/>
          <a:p>
            <a:pPr marL="342900" lvl="0" indent="-342900">
              <a:lnSpc>
                <a:spcPct val="100000"/>
              </a:lnSpc>
              <a:spcBef>
                <a:spcPts val="0"/>
              </a:spcBef>
              <a:spcAft>
                <a:spcPts val="0"/>
              </a:spcAft>
              <a:buFont typeface="+mj-lt"/>
              <a:buAutoNum type="arabicPeriod"/>
              <a:tabLst>
                <a:tab pos="457200" algn="l"/>
              </a:tabLst>
            </a:pP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A. Edelen, N.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Neveu</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M. Frey, Y. Huber, C. Mayes and A.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Adelmann</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"Machine learning for orders of magnitude speedup in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multiobjective</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optimization of particle accelerator systems".</a:t>
            </a:r>
            <a:endParaRPr lang="en-US" sz="1600" dirty="0">
              <a:solidFill>
                <a:srgbClr val="18181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tabLst>
                <a:tab pos="457200" algn="l"/>
              </a:tabLst>
            </a:pP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Daniel </a:t>
            </a:r>
            <a:r>
              <a:rPr lang="en-GB"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Koser</a:t>
            </a: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Loyd</a:t>
            </a: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Waites, Daniel </a:t>
            </a:r>
            <a:r>
              <a:rPr lang="en-GB"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Winklehner</a:t>
            </a: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 Matthias Frey , Andreas </a:t>
            </a:r>
            <a:r>
              <a:rPr lang="en-GB"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Adelmann</a:t>
            </a: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and Janet Conrad, Input Beam Matching and Beam Dynamics Design Optimizations of the </a:t>
            </a:r>
            <a:r>
              <a:rPr lang="en-GB"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IsoDAR</a:t>
            </a: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RFQ Using Statistical and Machine Learning Techniques  Frontiers in Physics </a:t>
            </a:r>
            <a:r>
              <a:rPr lang="en-GB"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GB"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10.3389/fphy.2022.875889</a:t>
            </a:r>
            <a:endParaRPr lang="en-US" sz="1600" dirty="0">
              <a:solidFill>
                <a:srgbClr val="18181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tabLst>
                <a:tab pos="457200" algn="l"/>
              </a:tabLst>
            </a:pP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H. Peng et al., "Recent Advancements of Artificial Intelligence in Particle Therapy".</a:t>
            </a:r>
            <a:endParaRPr lang="en-US" sz="1600" dirty="0">
              <a:solidFill>
                <a:srgbClr val="18181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tabLst>
                <a:tab pos="457200" algn="l"/>
              </a:tabLst>
            </a:pP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Y. B. Kong, M. G.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Hur</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E. J. Lee, J. H. Park, Y. D. Park and S. D. Yang, "Predictive ion source control using arti</a:t>
            </a:r>
            <a:r>
              <a:rPr lang="ru-RU"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ﬁ</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cial</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neural network for RFT-30 cyclotron".</a:t>
            </a:r>
            <a:endParaRPr lang="en-US" sz="1600" dirty="0">
              <a:solidFill>
                <a:srgbClr val="18181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tabLst>
                <a:tab pos="457200" algn="l"/>
              </a:tabLst>
            </a:pP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Mohamadian</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H.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Afarideh</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and M. </a:t>
            </a:r>
            <a:r>
              <a:rPr lang="en-US" sz="1600" spc="10" dirty="0" err="1">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Ghergherehchi</a:t>
            </a:r>
            <a:r>
              <a:rPr lang="en-US" sz="1600" spc="10" dirty="0">
                <a:solidFill>
                  <a:srgbClr val="18181B"/>
                </a:solidFill>
                <a:effectLst/>
                <a:latin typeface="Times New Roman" panose="02020603050405020304" pitchFamily="18" charset="0"/>
                <a:ea typeface="Calibri" panose="020F0502020204030204" pitchFamily="34" charset="0"/>
                <a:cs typeface="Times New Roman" panose="02020603050405020304" pitchFamily="18" charset="0"/>
              </a:rPr>
              <a:t>, "Optimized feed-forward neural-network algorithm trained for cyclotron-cavity modeling</a:t>
            </a:r>
            <a:r>
              <a:rPr lang="en-US" sz="1600" spc="10" dirty="0">
                <a:solidFill>
                  <a:srgbClr val="18181B"/>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t>Chinese Physics C Vol. 41, No. 1 (2017) 017003</a:t>
            </a:r>
            <a:r>
              <a:rPr lang="en-US" sz="1600" spc="10" dirty="0">
                <a:solidFill>
                  <a:srgbClr val="18181B"/>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18181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startAt="6"/>
              <a:tabLst>
                <a:tab pos="457200" algn="l"/>
              </a:tabLs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Xintao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Wang,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Yu,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Shixiang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Wu,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Jinjin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Gu. ESRGAN: Enhanced Super-Resolution Generative Adversarial Networks. arXiv:1809.00219v2, 2018. </a:t>
            </a:r>
            <a:r>
              <a:rPr lang="en-US" sz="1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https://arxiv.org/abs/1809.00219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startAt="6"/>
              <a:tabLst>
                <a:tab pos="4572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Liu, Yutong Lin, Yue Cao, Han Hu.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Swin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Transformer: Hierarchical Vision Transformer using Shifted Windows. arXiv:2103.14030v2, 2021.</a:t>
            </a:r>
            <a:r>
              <a:rPr lang="en-US" sz="1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https://arxiv.org/abs/2103.14030v2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startAt="6"/>
              <a:tabLst>
                <a:tab pos="457200" algn="l"/>
              </a:tabLs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Jiwon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Kim, Jung Kwon Lee,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Kyoung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 Lee. Accurate Image Super-Resolution Using Very Deep Convolutional Networks. arXiv:1511.04587v2, 2016. </a:t>
            </a:r>
            <a:r>
              <a:rPr lang="en-US" sz="1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https://arxiv.org/abs/1511.04587v2</a:t>
            </a:r>
            <a:endParaRPr lang="ru-RU" sz="1600" dirty="0"/>
          </a:p>
        </p:txBody>
      </p:sp>
      <p:sp>
        <p:nvSpPr>
          <p:cNvPr id="4" name="Footer Placeholder 3">
            <a:extLst>
              <a:ext uri="{FF2B5EF4-FFF2-40B4-BE49-F238E27FC236}">
                <a16:creationId xmlns:a16="http://schemas.microsoft.com/office/drawing/2014/main" id="{37DAEF74-CBBF-493F-8300-EA4C3A9F4309}"/>
              </a:ext>
            </a:extLst>
          </p:cNvPr>
          <p:cNvSpPr>
            <a:spLocks noGrp="1"/>
          </p:cNvSpPr>
          <p:nvPr>
            <p:ph type="ftr" sz="quarter" idx="11"/>
          </p:nvPr>
        </p:nvSpPr>
        <p:spPr/>
        <p:txBody>
          <a:bodyPr/>
          <a:lstStyle/>
          <a:p>
            <a:r>
              <a:rPr lang="ru-RU"/>
              <a:t>Сентябрь 2024</a:t>
            </a:r>
            <a:endParaRPr lang="en-US"/>
          </a:p>
        </p:txBody>
      </p:sp>
      <p:sp>
        <p:nvSpPr>
          <p:cNvPr id="5" name="Slide Number Placeholder 4">
            <a:extLst>
              <a:ext uri="{FF2B5EF4-FFF2-40B4-BE49-F238E27FC236}">
                <a16:creationId xmlns:a16="http://schemas.microsoft.com/office/drawing/2014/main" id="{B9139EC3-45E6-4C37-810D-6C3B4435D7BD}"/>
              </a:ext>
            </a:extLst>
          </p:cNvPr>
          <p:cNvSpPr>
            <a:spLocks noGrp="1"/>
          </p:cNvSpPr>
          <p:nvPr>
            <p:ph type="sldNum" sz="quarter" idx="12"/>
          </p:nvPr>
        </p:nvSpPr>
        <p:spPr/>
        <p:txBody>
          <a:bodyPr/>
          <a:lstStyle/>
          <a:p>
            <a:fld id="{B923AFCC-7BAD-4C49-A94A-4BE663907E7C}" type="slidenum">
              <a:rPr lang="en-US" smtClean="0"/>
              <a:pPr/>
              <a:t>25</a:t>
            </a:fld>
            <a:endParaRPr lang="en-US"/>
          </a:p>
        </p:txBody>
      </p:sp>
    </p:spTree>
    <p:extLst>
      <p:ext uri="{BB962C8B-B14F-4D97-AF65-F5344CB8AC3E}">
        <p14:creationId xmlns:p14="http://schemas.microsoft.com/office/powerpoint/2010/main" val="22721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chemeClr val="tx1"/>
                </a:solidFill>
              </a:rPr>
              <a:t>Заключение</a:t>
            </a:r>
            <a:endParaRPr lang="en-US" dirty="0">
              <a:solidFill>
                <a:schemeClr val="tx1"/>
              </a:solidFill>
            </a:endParaRPr>
          </a:p>
        </p:txBody>
      </p:sp>
      <p:sp>
        <p:nvSpPr>
          <p:cNvPr id="3" name="Content Placeholder 2">
            <a:extLst>
              <a:ext uri="{FF2B5EF4-FFF2-40B4-BE49-F238E27FC236}">
                <a16:creationId xmlns:a16="http://schemas.microsoft.com/office/drawing/2014/main" id="{8BDF056E-B41A-D143-B5B3-BC7913294588}"/>
              </a:ext>
            </a:extLst>
          </p:cNvPr>
          <p:cNvSpPr>
            <a:spLocks noGrp="1"/>
          </p:cNvSpPr>
          <p:nvPr>
            <p:ph idx="1"/>
          </p:nvPr>
        </p:nvSpPr>
        <p:spPr>
          <a:xfrm>
            <a:off x="609600" y="2241974"/>
            <a:ext cx="10546080" cy="3018874"/>
          </a:xfrm>
        </p:spPr>
        <p:txBody>
          <a:bodyPr>
            <a:normAutofit/>
          </a:bodyPr>
          <a:lstStyle/>
          <a:p>
            <a:pPr>
              <a:buNone/>
            </a:pPr>
            <a:r>
              <a:rPr lang="en-US" dirty="0"/>
              <a:t>     </a:t>
            </a:r>
            <a:endParaRPr lang="ru-RU" dirty="0"/>
          </a:p>
        </p:txBody>
      </p:sp>
      <p:sp>
        <p:nvSpPr>
          <p:cNvPr id="4" name="Footer Placeholder 3">
            <a:extLst>
              <a:ext uri="{FF2B5EF4-FFF2-40B4-BE49-F238E27FC236}">
                <a16:creationId xmlns:a16="http://schemas.microsoft.com/office/drawing/2014/main" id="{98CB3289-A385-48A7-82D3-EDD66C1F1981}"/>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6E74939D-81E6-44F5-80AB-69D71DB12EF8}"/>
              </a:ext>
            </a:extLst>
          </p:cNvPr>
          <p:cNvSpPr>
            <a:spLocks noGrp="1"/>
          </p:cNvSpPr>
          <p:nvPr>
            <p:ph type="sldNum" sz="quarter" idx="12"/>
          </p:nvPr>
        </p:nvSpPr>
        <p:spPr/>
        <p:txBody>
          <a:bodyPr/>
          <a:lstStyle/>
          <a:p>
            <a:fld id="{B923AFCC-7BAD-4C49-A94A-4BE663907E7C}" type="slidenum">
              <a:rPr lang="en-US" smtClean="0"/>
              <a:pPr/>
              <a:t>26</a:t>
            </a:fld>
            <a:endParaRPr lang="en-US"/>
          </a:p>
        </p:txBody>
      </p:sp>
      <p:sp>
        <p:nvSpPr>
          <p:cNvPr id="5" name="TextBox 4">
            <a:extLst>
              <a:ext uri="{FF2B5EF4-FFF2-40B4-BE49-F238E27FC236}">
                <a16:creationId xmlns:a16="http://schemas.microsoft.com/office/drawing/2014/main" id="{02E75B9E-E537-45C5-99B2-14C2BE02A61A}"/>
              </a:ext>
            </a:extLst>
          </p:cNvPr>
          <p:cNvSpPr txBox="1"/>
          <p:nvPr/>
        </p:nvSpPr>
        <p:spPr>
          <a:xfrm>
            <a:off x="857605" y="2414757"/>
            <a:ext cx="9575642" cy="1938992"/>
          </a:xfrm>
          <a:prstGeom prst="rect">
            <a:avLst/>
          </a:prstGeom>
          <a:noFill/>
        </p:spPr>
        <p:txBody>
          <a:bodyPr wrap="square">
            <a:spAutoFit/>
          </a:bodyPr>
          <a:lstStyle/>
          <a:p>
            <a:r>
              <a:rPr lang="ru-RU" sz="2400" b="1" dirty="0">
                <a:effectLst/>
                <a:latin typeface="Times New Roman" panose="02020603050405020304" pitchFamily="18" charset="0"/>
                <a:ea typeface="Times New Roman" panose="02020603050405020304" pitchFamily="18" charset="0"/>
              </a:rPr>
              <a:t>Методы искусственного интеллекта</a:t>
            </a:r>
            <a:r>
              <a:rPr lang="ru-RU" sz="2400" dirty="0">
                <a:effectLst/>
                <a:latin typeface="Times New Roman" panose="02020603050405020304" pitchFamily="18" charset="0"/>
                <a:ea typeface="Times New Roman" panose="02020603050405020304" pitchFamily="18" charset="0"/>
              </a:rPr>
              <a:t> обладают потенциалом революционизировать процесс разработки и оптимизации циклотронов. Благодаря возможностям ИИ исследователи могут не только упростить проектирование, но и рассматривая более широкий спектр вариантов, улучшить общую производительность </a:t>
            </a:r>
            <a:r>
              <a:rPr lang="ru-RU" sz="2400" dirty="0">
                <a:latin typeface="Times New Roman" panose="02020603050405020304" pitchFamily="18" charset="0"/>
                <a:ea typeface="Times New Roman" panose="02020603050405020304" pitchFamily="18" charset="0"/>
              </a:rPr>
              <a:t>циклотронов</a:t>
            </a:r>
            <a:r>
              <a:rPr lang="ru-RU"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065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132" y="1295231"/>
            <a:ext cx="5895178" cy="3807446"/>
          </a:xfrm>
        </p:spPr>
        <p:txBody>
          <a:bodyPr vert="horz" lIns="91440" tIns="45720" rIns="91440" bIns="45720" rtlCol="0" anchor="b">
            <a:normAutofit/>
          </a:bodyPr>
          <a:lstStyle/>
          <a:p>
            <a:r>
              <a:rPr lang="en-US" sz="6600" kern="1200">
                <a:solidFill>
                  <a:schemeClr val="tx1"/>
                </a:solidFill>
                <a:latin typeface="+mj-lt"/>
                <a:ea typeface="+mj-ea"/>
                <a:cs typeface="+mj-cs"/>
              </a:rPr>
              <a:t>Thank you for your attention</a:t>
            </a:r>
          </a:p>
        </p:txBody>
      </p:sp>
      <p:sp>
        <p:nvSpPr>
          <p:cNvPr id="11" name="Freeform: Shape 10">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16"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7314136-E910-4F65-AC27-58CBBA67E9DD}"/>
              </a:ext>
            </a:extLst>
          </p:cNvPr>
          <p:cNvSpPr>
            <a:spLocks noGrp="1"/>
          </p:cNvSpPr>
          <p:nvPr>
            <p:ph type="ftr" sz="quarter" idx="11"/>
          </p:nvPr>
        </p:nvSpPr>
        <p:spPr>
          <a:xfrm>
            <a:off x="3124200" y="6356350"/>
            <a:ext cx="3418110" cy="365125"/>
          </a:xfrm>
        </p:spPr>
        <p:txBody>
          <a:bodyPr vert="horz" lIns="91440" tIns="45720" rIns="91440" bIns="45720" rtlCol="0" anchor="ctr">
            <a:normAutofit/>
          </a:bodyPr>
          <a:lstStyle/>
          <a:p>
            <a:pPr algn="r">
              <a:spcAft>
                <a:spcPts val="600"/>
              </a:spcAft>
            </a:pPr>
            <a:r>
              <a:rPr lang="en-US" kern="1200">
                <a:solidFill>
                  <a:schemeClr val="tx1">
                    <a:tint val="75000"/>
                  </a:schemeClr>
                </a:solidFill>
                <a:latin typeface="+mn-lt"/>
                <a:ea typeface="+mn-ea"/>
                <a:cs typeface="+mn-cs"/>
              </a:rPr>
              <a:t>Сентябрь 2024</a:t>
            </a:r>
          </a:p>
        </p:txBody>
      </p:sp>
      <p:sp>
        <p:nvSpPr>
          <p:cNvPr id="4" name="Slide Number Placeholder 3">
            <a:extLst>
              <a:ext uri="{FF2B5EF4-FFF2-40B4-BE49-F238E27FC236}">
                <a16:creationId xmlns:a16="http://schemas.microsoft.com/office/drawing/2014/main" id="{CE51C4B2-EFC2-4184-B61B-6F2F6ECCC13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23AFCC-7BAD-4C49-A94A-4BE663907E7C}" type="slidenum">
              <a:rPr lang="en-US">
                <a:solidFill>
                  <a:srgbClr val="FFFFFF"/>
                </a:solidFill>
              </a:rPr>
              <a:pPr>
                <a:spcAft>
                  <a:spcPts val="600"/>
                </a:spcAft>
              </a:pPr>
              <a:t>27</a:t>
            </a:fld>
            <a:endParaRPr lang="en-US">
              <a:solidFill>
                <a:srgbClr val="FFFFFF"/>
              </a:solidFill>
            </a:endParaRPr>
          </a:p>
        </p:txBody>
      </p:sp>
    </p:spTree>
    <p:extLst>
      <p:ext uri="{BB962C8B-B14F-4D97-AF65-F5344CB8AC3E}">
        <p14:creationId xmlns:p14="http://schemas.microsoft.com/office/powerpoint/2010/main" val="226475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F02DCD2C-4F38-4CFA-8266-4DAA48BDEED9}"/>
              </a:ext>
            </a:extLst>
          </p:cNvPr>
          <p:cNvSpPr>
            <a:spLocks noGrp="1"/>
          </p:cNvSpPr>
          <p:nvPr>
            <p:ph type="title"/>
          </p:nvPr>
        </p:nvSpPr>
        <p:spPr>
          <a:xfrm>
            <a:off x="572493" y="238539"/>
            <a:ext cx="11018520" cy="1434415"/>
          </a:xfrm>
        </p:spPr>
        <p:txBody>
          <a:bodyPr anchor="b">
            <a:normAutofit/>
          </a:bodyPr>
          <a:lstStyle/>
          <a:p>
            <a:r>
              <a:rPr lang="ru-RU" sz="5400" b="1">
                <a:effectLst/>
                <a:latin typeface="Calibri" panose="020F0502020204030204" pitchFamily="34" charset="0"/>
                <a:ea typeface="Calibri" panose="020F0502020204030204" pitchFamily="34" charset="0"/>
                <a:cs typeface="Times New Roman" panose="02020603050405020304" pitchFamily="18" charset="0"/>
              </a:rPr>
              <a:t>Введение</a:t>
            </a:r>
            <a:endParaRPr lang="ru-RU" sz="5400"/>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E28673B-9BBE-4149-9377-E8485A764FB3}"/>
              </a:ext>
            </a:extLst>
          </p:cNvPr>
          <p:cNvSpPr>
            <a:spLocks noGrp="1"/>
          </p:cNvSpPr>
          <p:nvPr>
            <p:ph idx="1"/>
          </p:nvPr>
        </p:nvSpPr>
        <p:spPr>
          <a:xfrm>
            <a:off x="572493" y="2071316"/>
            <a:ext cx="6713552" cy="4119172"/>
          </a:xfrm>
        </p:spPr>
        <p:txBody>
          <a:bodyPr anchor="t">
            <a:normAutofit/>
          </a:bodyPr>
          <a:lstStyle/>
          <a:p>
            <a:r>
              <a:rPr lang="ru-RU" sz="1900" b="1" dirty="0">
                <a:effectLst/>
                <a:latin typeface="Calibri" panose="020F0502020204030204" pitchFamily="34" charset="0"/>
                <a:ea typeface="Calibri" panose="020F0502020204030204" pitchFamily="34" charset="0"/>
                <a:cs typeface="Times New Roman" panose="02020603050405020304" pitchFamily="18" charset="0"/>
              </a:rPr>
              <a:t>Искусственный интеллект</a:t>
            </a:r>
            <a:r>
              <a:rPr lang="ru-RU" sz="1900" dirty="0">
                <a:effectLst/>
                <a:latin typeface="Calibri" panose="020F0502020204030204" pitchFamily="34" charset="0"/>
                <a:ea typeface="Calibri" panose="020F0502020204030204" pitchFamily="34" charset="0"/>
                <a:cs typeface="Times New Roman" panose="02020603050405020304" pitchFamily="18" charset="0"/>
              </a:rPr>
              <a:t> уже стал неотъемлемой частью нашей повседневной жизни и находит применение в самых разных областях. В быту ИИ используется для распознавания лиц на устройствах, таких как смартфоны, компьютеры и системы безопасности, а также для автоматического перевода текстов и голосовых сообщений. В медицине искусственный интеллект помогает в диагностике заболеваний, анализе медицинских изображений и даже в разработке новых лекарств. Хотя его влияние охватывает гораздо более широкие сферы, потенциал ИИ в проектировании ускорителей частиц особенно интересен. Одним из таких примеров является применение ИИ в разработке циклотронов, которые играют ключевую роль в ядерной медицине.</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pic>
        <p:nvPicPr>
          <p:cNvPr id="8" name="Picture 7" descr="Угол представления микросхемы, например мозг">
            <a:extLst>
              <a:ext uri="{FF2B5EF4-FFF2-40B4-BE49-F238E27FC236}">
                <a16:creationId xmlns:a16="http://schemas.microsoft.com/office/drawing/2014/main" id="{AF250A08-7892-B581-E841-131542129F68}"/>
              </a:ext>
            </a:extLst>
          </p:cNvPr>
          <p:cNvPicPr>
            <a:picLocks noChangeAspect="1"/>
          </p:cNvPicPr>
          <p:nvPr/>
        </p:nvPicPr>
        <p:blipFill>
          <a:blip r:embed="rId2"/>
          <a:srcRect l="17405" r="15492" b="1"/>
          <a:stretch/>
        </p:blipFill>
        <p:spPr>
          <a:xfrm>
            <a:off x="7675658" y="2093976"/>
            <a:ext cx="3941064" cy="4096512"/>
          </a:xfrm>
          <a:prstGeom prst="rect">
            <a:avLst/>
          </a:prstGeom>
        </p:spPr>
      </p:pic>
      <p:sp>
        <p:nvSpPr>
          <p:cNvPr id="2" name="Footer Placeholder 1">
            <a:extLst>
              <a:ext uri="{FF2B5EF4-FFF2-40B4-BE49-F238E27FC236}">
                <a16:creationId xmlns:a16="http://schemas.microsoft.com/office/drawing/2014/main" id="{5232057E-12B2-4FBB-93C3-B8EA4429F01D}"/>
              </a:ext>
            </a:extLst>
          </p:cNvPr>
          <p:cNvSpPr>
            <a:spLocks noGrp="1"/>
          </p:cNvSpPr>
          <p:nvPr>
            <p:ph type="ftr" sz="quarter" idx="11"/>
          </p:nvPr>
        </p:nvSpPr>
        <p:spPr>
          <a:xfrm>
            <a:off x="4038600" y="6356350"/>
            <a:ext cx="4114800" cy="365125"/>
          </a:xfrm>
        </p:spPr>
        <p:txBody>
          <a:bodyPr>
            <a:normAutofit/>
          </a:bodyPr>
          <a:lstStyle/>
          <a:p>
            <a:pPr>
              <a:spcAft>
                <a:spcPts val="600"/>
              </a:spcAft>
            </a:pPr>
            <a:r>
              <a:rPr lang="ru-RU"/>
              <a:t>Сентябрь 2024</a:t>
            </a:r>
            <a:endParaRPr lang="en-US"/>
          </a:p>
        </p:txBody>
      </p:sp>
      <p:sp>
        <p:nvSpPr>
          <p:cNvPr id="4" name="Slide Number Placeholder 3">
            <a:extLst>
              <a:ext uri="{FF2B5EF4-FFF2-40B4-BE49-F238E27FC236}">
                <a16:creationId xmlns:a16="http://schemas.microsoft.com/office/drawing/2014/main" id="{D8AFBCD0-E3C2-4889-A084-828E91FB2E69}"/>
              </a:ext>
            </a:extLst>
          </p:cNvPr>
          <p:cNvSpPr>
            <a:spLocks noGrp="1"/>
          </p:cNvSpPr>
          <p:nvPr>
            <p:ph type="sldNum" sz="quarter" idx="12"/>
          </p:nvPr>
        </p:nvSpPr>
        <p:spPr>
          <a:xfrm>
            <a:off x="8610600" y="6356350"/>
            <a:ext cx="2743200" cy="365125"/>
          </a:xfrm>
        </p:spPr>
        <p:txBody>
          <a:bodyPr>
            <a:normAutofit/>
          </a:bodyPr>
          <a:lstStyle/>
          <a:p>
            <a:pPr>
              <a:spcAft>
                <a:spcPts val="600"/>
              </a:spcAft>
            </a:pPr>
            <a:fld id="{B923AFCC-7BAD-4C49-A94A-4BE663907E7C}" type="slidenum">
              <a:rPr lang="en-US"/>
              <a:pPr>
                <a:spcAft>
                  <a:spcPts val="600"/>
                </a:spcAft>
              </a:pPr>
              <a:t>3</a:t>
            </a:fld>
            <a:endParaRPr lang="en-US"/>
          </a:p>
        </p:txBody>
      </p:sp>
    </p:spTree>
    <p:extLst>
      <p:ext uri="{BB962C8B-B14F-4D97-AF65-F5344CB8AC3E}">
        <p14:creationId xmlns:p14="http://schemas.microsoft.com/office/powerpoint/2010/main" val="190763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7AE4C8-EDC1-440F-9291-2DBE49D0AA56}"/>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effectLst/>
                <a:latin typeface="+mj-lt"/>
                <a:ea typeface="+mj-ea"/>
                <a:cs typeface="+mj-cs"/>
              </a:rPr>
              <a:t>Искусственный интеллект</a:t>
            </a:r>
            <a:endParaRPr lang="en-US" sz="5400" kern="1200">
              <a:solidFill>
                <a:schemeClr val="tx1"/>
              </a:solidFill>
              <a:latin typeface="+mj-lt"/>
              <a:ea typeface="+mj-ea"/>
              <a:cs typeface="+mj-cs"/>
            </a:endParaRP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BE03B4E-AE1B-4721-B9C6-131A702AAC7F}"/>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1700">
                <a:effectLst/>
              </a:rPr>
              <a:t>Искусственный интеллект (ИИ) — это общее понятие, охватывающее алгоритмы, которые позволяют машинам выполнять когнитивные функции, сходные с человеческими: решение задач, рассуждение, обучение. </a:t>
            </a:r>
          </a:p>
          <a:p>
            <a:pPr indent="-228600">
              <a:lnSpc>
                <a:spcPct val="90000"/>
              </a:lnSpc>
              <a:spcAft>
                <a:spcPts val="800"/>
              </a:spcAft>
              <a:buFont typeface="Arial" panose="020B0604020202020204" pitchFamily="34" charset="0"/>
              <a:buChar char="•"/>
            </a:pPr>
            <a:r>
              <a:rPr lang="en-US" sz="1700">
                <a:effectLst/>
              </a:rPr>
              <a:t>Машинное обучение, глубокое обучение и нейронные сети — это подмножества ИИ. </a:t>
            </a:r>
          </a:p>
          <a:p>
            <a:pPr indent="-228600">
              <a:lnSpc>
                <a:spcPct val="90000"/>
              </a:lnSpc>
              <a:spcAft>
                <a:spcPts val="800"/>
              </a:spcAft>
              <a:buFont typeface="Arial" panose="020B0604020202020204" pitchFamily="34" charset="0"/>
              <a:buChar char="•"/>
            </a:pPr>
            <a:r>
              <a:rPr lang="en-US" sz="1700" b="1">
                <a:effectLst/>
              </a:rPr>
              <a:t>Машинное обучение</a:t>
            </a:r>
            <a:r>
              <a:rPr lang="en-US" sz="1700">
                <a:effectLst/>
              </a:rPr>
              <a:t> даёт алгоритмам возможность обучаться на структурированных данных, выявляя закономерности и решая конкретные задачи. Для анализа неструктурированных данных, таких как изображения или тексты, требуются более сложные алгоритмы. </a:t>
            </a:r>
          </a:p>
          <a:p>
            <a:pPr indent="-228600">
              <a:lnSpc>
                <a:spcPct val="90000"/>
              </a:lnSpc>
              <a:spcAft>
                <a:spcPts val="800"/>
              </a:spcAft>
              <a:buFont typeface="Arial" panose="020B0604020202020204" pitchFamily="34" charset="0"/>
              <a:buChar char="•"/>
            </a:pPr>
            <a:r>
              <a:rPr lang="en-US" sz="1700" b="1">
                <a:effectLst/>
              </a:rPr>
              <a:t>Нейронные сети</a:t>
            </a:r>
            <a:r>
              <a:rPr lang="en-US" sz="1700">
                <a:effectLst/>
              </a:rPr>
              <a:t> — это подмножество машинного обучения, в основе которого лежат узлы, имитирующие нейроны и их взаимодействие в человеческом мозге. Эти сети могут генерировать прогнозы и решения; причём увеличение количества слоёв и объёма данных обычно приводит к улучшению результатов.</a:t>
            </a:r>
          </a:p>
          <a:p>
            <a:pPr indent="-228600">
              <a:lnSpc>
                <a:spcPct val="90000"/>
              </a:lnSpc>
              <a:spcAft>
                <a:spcPts val="800"/>
              </a:spcAft>
              <a:buFont typeface="Arial" panose="020B0604020202020204" pitchFamily="34" charset="0"/>
              <a:buChar char="•"/>
            </a:pPr>
            <a:r>
              <a:rPr lang="en-US" sz="1700">
                <a:effectLst/>
              </a:rPr>
              <a:t> </a:t>
            </a:r>
            <a:r>
              <a:rPr lang="en-US" sz="1700" b="1">
                <a:effectLst/>
              </a:rPr>
              <a:t>Глубокое обучение</a:t>
            </a:r>
            <a:r>
              <a:rPr lang="en-US" sz="1700">
                <a:effectLst/>
              </a:rPr>
              <a:t> — наиболее продвинутая форма ИИ, использующая сложные алгоритмы и значительные вычислительные ресурсы для распознавания закономерностей в больших объёмах данных. В отличие от традиционного машинного обучения, глубокое обучение может анализировать неструктурированные данные без вмешательства человека, что делает его мощным инструментом для будущего технологического прогресса.</a:t>
            </a:r>
          </a:p>
        </p:txBody>
      </p:sp>
      <p:sp>
        <p:nvSpPr>
          <p:cNvPr id="2" name="Footer Placeholder 1">
            <a:extLst>
              <a:ext uri="{FF2B5EF4-FFF2-40B4-BE49-F238E27FC236}">
                <a16:creationId xmlns:a16="http://schemas.microsoft.com/office/drawing/2014/main" id="{D0503E33-9211-4308-9824-B353EB777C5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Сентябрь 2024</a:t>
            </a:r>
          </a:p>
        </p:txBody>
      </p:sp>
      <p:sp>
        <p:nvSpPr>
          <p:cNvPr id="3" name="Slide Number Placeholder 2">
            <a:extLst>
              <a:ext uri="{FF2B5EF4-FFF2-40B4-BE49-F238E27FC236}">
                <a16:creationId xmlns:a16="http://schemas.microsoft.com/office/drawing/2014/main" id="{45021BBE-C821-4F16-A694-26F9761FA8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23AFCC-7BAD-4C49-A94A-4BE663907E7C}" type="slidenum">
              <a:rPr lang="en-US" smtClean="0">
                <a:solidFill>
                  <a:schemeClr val="tx1">
                    <a:tint val="75000"/>
                  </a:schemeClr>
                </a:solidFill>
              </a:rPr>
              <a:pPr>
                <a:spcAft>
                  <a:spcPts val="600"/>
                </a:spcAft>
              </a:pPr>
              <a:t>4</a:t>
            </a:fld>
            <a:endParaRPr lang="en-US">
              <a:solidFill>
                <a:schemeClr val="tx1">
                  <a:tint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1B0A458-0CD7-4BF9-800A-5CDCDA9B8C44}"/>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kern="1200">
                <a:solidFill>
                  <a:schemeClr val="tx1"/>
                </a:solidFill>
                <a:latin typeface="+mj-lt"/>
                <a:ea typeface="+mj-ea"/>
                <a:cs typeface="+mj-cs"/>
              </a:rPr>
              <a:t>Оптимизация систем циклотронов</a:t>
            </a:r>
          </a:p>
        </p:txBody>
      </p:sp>
      <p:sp>
        <p:nvSpPr>
          <p:cNvPr id="4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B861974-8261-43AC-B01B-2DD9153F0419}"/>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b="1">
                <a:effectLst/>
              </a:rPr>
              <a:t>Циклотроны</a:t>
            </a:r>
            <a:r>
              <a:rPr lang="en-US" sz="1900">
                <a:effectLst/>
              </a:rPr>
              <a:t> — это тип ускорителей частиц, широко используемых в таких областях, как ядерная медицина, материаловедение и фундаментальные исследования в физике. Проектирование и оптимизация этих сложных устройств требуют тщательного учета множества взаимозависимых параметров. Непрерывно идет поиск </a:t>
            </a:r>
            <a:r>
              <a:rPr lang="en-US" sz="1900"/>
              <a:t>методов разработки систем циклотронов с целью оптимизации параметров ускорителя.</a:t>
            </a:r>
          </a:p>
          <a:p>
            <a:pPr indent="-228600">
              <a:lnSpc>
                <a:spcPct val="90000"/>
              </a:lnSpc>
              <a:spcAft>
                <a:spcPts val="600"/>
              </a:spcAft>
              <a:buFont typeface="Arial" panose="020B0604020202020204" pitchFamily="34" charset="0"/>
              <a:buChar char="•"/>
            </a:pPr>
            <a:endParaRPr lang="en-US" sz="1900">
              <a:effectLst/>
            </a:endParaRPr>
          </a:p>
          <a:p>
            <a:pPr indent="-228600">
              <a:lnSpc>
                <a:spcPct val="90000"/>
              </a:lnSpc>
              <a:spcAft>
                <a:spcPts val="600"/>
              </a:spcAft>
              <a:buFont typeface="Arial" panose="020B0604020202020204" pitchFamily="34" charset="0"/>
              <a:buChar char="•"/>
            </a:pPr>
            <a:endParaRPr lang="en-US" sz="1900">
              <a:effectLst/>
            </a:endParaRPr>
          </a:p>
        </p:txBody>
      </p:sp>
      <p:pic>
        <p:nvPicPr>
          <p:cNvPr id="6" name="Рисунок 11268">
            <a:extLst>
              <a:ext uri="{FF2B5EF4-FFF2-40B4-BE49-F238E27FC236}">
                <a16:creationId xmlns:a16="http://schemas.microsoft.com/office/drawing/2014/main" id="{681A515D-7F8D-9552-B7E8-41A393A7FF3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080760" y="1012720"/>
            <a:ext cx="5458968" cy="4094226"/>
          </a:xfrm>
          <a:prstGeom prst="rect">
            <a:avLst/>
          </a:prstGeom>
          <a:noFill/>
        </p:spPr>
      </p:pic>
      <p:sp>
        <p:nvSpPr>
          <p:cNvPr id="2" name="Footer Placeholder 1">
            <a:extLst>
              <a:ext uri="{FF2B5EF4-FFF2-40B4-BE49-F238E27FC236}">
                <a16:creationId xmlns:a16="http://schemas.microsoft.com/office/drawing/2014/main" id="{4B6C9693-2A58-4819-911D-D80853664FD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Сентябрь 2024</a:t>
            </a:r>
          </a:p>
        </p:txBody>
      </p:sp>
      <p:sp>
        <p:nvSpPr>
          <p:cNvPr id="3" name="Slide Number Placeholder 2">
            <a:extLst>
              <a:ext uri="{FF2B5EF4-FFF2-40B4-BE49-F238E27FC236}">
                <a16:creationId xmlns:a16="http://schemas.microsoft.com/office/drawing/2014/main" id="{F3FCA769-BA62-46B3-8DE2-D586C226F75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23AFCC-7BAD-4C49-A94A-4BE663907E7C}" type="slidenum">
              <a:rPr lang="en-US" smtClean="0">
                <a:solidFill>
                  <a:schemeClr val="tx1">
                    <a:tint val="75000"/>
                  </a:schemeClr>
                </a:solidFill>
              </a:rPr>
              <a:pPr>
                <a:spcAft>
                  <a:spcPts val="600"/>
                </a:spcAft>
              </a:pPr>
              <a:t>5</a:t>
            </a:fld>
            <a:endParaRPr lang="en-US">
              <a:solidFill>
                <a:schemeClr val="tx1">
                  <a:tint val="75000"/>
                </a:schemeClr>
              </a:solidFill>
            </a:endParaRPr>
          </a:p>
        </p:txBody>
      </p:sp>
      <p:sp>
        <p:nvSpPr>
          <p:cNvPr id="10" name="Rectangle 3">
            <a:extLst>
              <a:ext uri="{FF2B5EF4-FFF2-40B4-BE49-F238E27FC236}">
                <a16:creationId xmlns:a16="http://schemas.microsoft.com/office/drawing/2014/main" id="{C3683688-C7EE-1AB0-86FF-53CBE75BC247}"/>
              </a:ext>
            </a:extLst>
          </p:cNvPr>
          <p:cNvSpPr>
            <a:spLocks noChangeArrowheads="1"/>
          </p:cNvSpPr>
          <p:nvPr/>
        </p:nvSpPr>
        <p:spPr bwMode="auto">
          <a:xfrm>
            <a:off x="8857593" y="13162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extBox 3">
            <a:extLst>
              <a:ext uri="{FF2B5EF4-FFF2-40B4-BE49-F238E27FC236}">
                <a16:creationId xmlns:a16="http://schemas.microsoft.com/office/drawing/2014/main" id="{797EB38F-A97A-0036-8B3B-152431B91D90}"/>
              </a:ext>
            </a:extLst>
          </p:cNvPr>
          <p:cNvSpPr txBox="1"/>
          <p:nvPr/>
        </p:nvSpPr>
        <p:spPr>
          <a:xfrm>
            <a:off x="6099048" y="5066691"/>
            <a:ext cx="5458968" cy="409422"/>
          </a:xfrm>
          <a:prstGeom prst="rect">
            <a:avLst/>
          </a:prstGeom>
          <a:solidFill>
            <a:srgbClr val="000000">
              <a:alpha val="50000"/>
            </a:srgbClr>
          </a:solidFill>
          <a:ln>
            <a:noFill/>
          </a:ln>
        </p:spPr>
        <p:txBody>
          <a:bodyPr wrap="square">
            <a:noAutofit/>
          </a:bodyPr>
          <a:lstStyle/>
          <a:p>
            <a:pPr algn="ctr">
              <a:spcAft>
                <a:spcPts val="600"/>
              </a:spcAft>
            </a:pPr>
            <a:r>
              <a:rPr lang="ru-RU" sz="1250" b="0" i="0" u="none" strike="noStrike" baseline="0" dirty="0">
                <a:solidFill>
                  <a:srgbClr val="FFFFFF"/>
                </a:solidFill>
              </a:rPr>
              <a:t>*</a:t>
            </a:r>
            <a:r>
              <a:rPr lang="en-GB" sz="1250" b="0" i="0" u="none" strike="noStrike" baseline="0" dirty="0">
                <a:solidFill>
                  <a:srgbClr val="FFFFFF"/>
                </a:solidFill>
              </a:rPr>
              <a:t> </a:t>
            </a:r>
            <a:r>
              <a:rPr lang="ru-RU" sz="1250" b="0" i="0" u="none" strike="noStrike" baseline="0" dirty="0">
                <a:solidFill>
                  <a:srgbClr val="FFFFFF"/>
                </a:solidFill>
              </a:rPr>
              <a:t> </a:t>
            </a:r>
            <a:r>
              <a:rPr lang="en-GB" sz="1250" b="0" i="0" u="none" strike="noStrike" baseline="0" dirty="0">
                <a:solidFill>
                  <a:srgbClr val="FFFFFF"/>
                </a:solidFill>
              </a:rPr>
              <a:t>L. Calabretta and M. Seidel</a:t>
            </a:r>
            <a:r>
              <a:rPr lang="ru-RU" sz="1250" dirty="0">
                <a:solidFill>
                  <a:srgbClr val="FFFFFF"/>
                </a:solidFill>
              </a:rPr>
              <a:t>, </a:t>
            </a:r>
            <a:r>
              <a:rPr lang="en-GB" sz="1250" b="0" i="0" u="none" strike="noStrike" baseline="0" dirty="0">
                <a:solidFill>
                  <a:srgbClr val="FFFFFF"/>
                </a:solidFill>
              </a:rPr>
              <a:t>50 Years of Cyclotron Development</a:t>
            </a:r>
            <a:r>
              <a:rPr lang="ru-RU" sz="1250" b="0" i="0" u="none" strike="noStrike" baseline="0" dirty="0">
                <a:solidFill>
                  <a:srgbClr val="FFFFFF"/>
                </a:solidFill>
              </a:rPr>
              <a:t>, </a:t>
            </a:r>
            <a:r>
              <a:rPr lang="en-GB" sz="1250" b="0" i="0" u="none" strike="noStrike" baseline="0" dirty="0">
                <a:solidFill>
                  <a:srgbClr val="FFFFFF"/>
                </a:solidFill>
              </a:rPr>
              <a:t>IEEE TRANSACTIONS ON NUCLEAR SCIENCE</a:t>
            </a:r>
            <a:endParaRPr lang="en-GB" sz="1250" dirty="0">
              <a:solidFill>
                <a:srgbClr val="FFFFFF"/>
              </a:solidFill>
            </a:endParaRPr>
          </a:p>
        </p:txBody>
      </p:sp>
    </p:spTree>
    <p:extLst>
      <p:ext uri="{BB962C8B-B14F-4D97-AF65-F5344CB8AC3E}">
        <p14:creationId xmlns:p14="http://schemas.microsoft.com/office/powerpoint/2010/main" val="271070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882" y="100110"/>
            <a:ext cx="10058400" cy="615283"/>
          </a:xfrm>
        </p:spPr>
        <p:txBody>
          <a:bodyPr>
            <a:normAutofit/>
          </a:bodyPr>
          <a:lstStyle/>
          <a:p>
            <a:r>
              <a:rPr kumimoji="0" lang="en-US" altLang="en-US" sz="3200" b="0" i="0" u="none" strike="noStrike" cap="none" normalizeH="0" baseline="0" dirty="0" err="1">
                <a:ln>
                  <a:noFill/>
                </a:ln>
                <a:solidFill>
                  <a:schemeClr val="tx1"/>
                </a:solidFill>
                <a:effectLst/>
                <a:latin typeface="Arial" panose="020B0604020202020204" pitchFamily="34" charset="0"/>
              </a:rPr>
              <a:t>Генетический</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алгоритм</a:t>
            </a:r>
            <a:r>
              <a:rPr kumimoji="0" lang="en-US" altLang="en-US" sz="3200" b="0" i="0" u="none" strike="noStrike" cap="none" normalizeH="0" baseline="0" dirty="0">
                <a:ln>
                  <a:noFill/>
                </a:ln>
                <a:solidFill>
                  <a:schemeClr val="tx1"/>
                </a:solidFill>
                <a:effectLst/>
                <a:latin typeface="Arial" panose="020B0604020202020204" pitchFamily="34" charset="0"/>
              </a:rPr>
              <a:t> (ГА)</a:t>
            </a:r>
            <a:endParaRPr lang="en-US" sz="3200" dirty="0"/>
          </a:p>
        </p:txBody>
      </p:sp>
      <p:sp>
        <p:nvSpPr>
          <p:cNvPr id="4" name="Content Placeholder 3">
            <a:extLst>
              <a:ext uri="{FF2B5EF4-FFF2-40B4-BE49-F238E27FC236}">
                <a16:creationId xmlns:a16="http://schemas.microsoft.com/office/drawing/2014/main" id="{096E8F21-4C37-4B74-B5E9-5B97774FD9D7}"/>
              </a:ext>
            </a:extLst>
          </p:cNvPr>
          <p:cNvSpPr>
            <a:spLocks noGrp="1"/>
          </p:cNvSpPr>
          <p:nvPr>
            <p:ph idx="1"/>
          </p:nvPr>
        </p:nvSpPr>
        <p:spPr>
          <a:xfrm>
            <a:off x="566345" y="859516"/>
            <a:ext cx="6037312" cy="5496834"/>
          </a:xfrm>
        </p:spPr>
        <p:txBody>
          <a:bodyPr>
            <a:noAutofit/>
          </a:bodyPr>
          <a:lstStyle/>
          <a:p>
            <a:pPr marL="0" indent="0">
              <a:buNone/>
            </a:pPr>
            <a:r>
              <a:rPr lang="ru-RU" sz="1800" dirty="0">
                <a:latin typeface="+mj-lt"/>
              </a:rPr>
              <a:t>Для более эффективной геометрической оптимизации магнитного канала</a:t>
            </a:r>
            <a:r>
              <a:rPr lang="en-US" sz="1800" dirty="0">
                <a:latin typeface="+mj-lt"/>
              </a:rPr>
              <a:t> </a:t>
            </a:r>
            <a:r>
              <a:rPr lang="ru-RU" sz="1800" dirty="0">
                <a:latin typeface="+mj-lt"/>
              </a:rPr>
              <a:t>циклотрона </a:t>
            </a:r>
            <a:r>
              <a:rPr lang="en-US" sz="1800" dirty="0">
                <a:latin typeface="+mj-lt"/>
              </a:rPr>
              <a:t>k800 </a:t>
            </a:r>
            <a:r>
              <a:rPr lang="ru-RU" sz="1800" dirty="0">
                <a:latin typeface="+mj-lt"/>
              </a:rPr>
              <a:t>в Катании  в работе</a:t>
            </a:r>
            <a:r>
              <a:rPr lang="en-US" sz="1800" dirty="0">
                <a:latin typeface="+mj-lt"/>
              </a:rPr>
              <a:t>*</a:t>
            </a:r>
            <a:r>
              <a:rPr lang="ru-RU" sz="1800" dirty="0">
                <a:latin typeface="+mj-lt"/>
              </a:rPr>
              <a:t> применили генетический алгоритм, реализованный на основе пользовательского кода на </a:t>
            </a:r>
            <a:r>
              <a:rPr lang="ru-RU" sz="1800" dirty="0" err="1">
                <a:latin typeface="+mj-lt"/>
              </a:rPr>
              <a:t>Matlab</a:t>
            </a:r>
            <a:r>
              <a:rPr lang="ru-RU" sz="1800" dirty="0">
                <a:latin typeface="+mj-lt"/>
              </a:rPr>
              <a:t>. Подход с генетическим алгоритмом предполагает проведение нескольких тысяч попыток, поэтому тестирование геометрии должно быть максимально быстрым. Это было достигнуто с помощью 2D-описания задачи. Дизайн был выполнен для случая, когда магнитный канал помещен в однородное магнитное поле. </a:t>
            </a:r>
            <a:r>
              <a:rPr lang="ru-RU" sz="1800" dirty="0">
                <a:effectLst/>
                <a:latin typeface="+mj-lt"/>
                <a:ea typeface="Calibri" panose="020F0502020204030204" pitchFamily="34" charset="0"/>
                <a:cs typeface="Times New Roman" panose="02020603050405020304" pitchFamily="18" charset="0"/>
              </a:rPr>
              <a:t>Генетический алгоритм (ГА) — это метод оптимизации, основанный на принципах естественного отбора и эволюции, вдохновленный процессом биологической эволюции. В контексте </a:t>
            </a:r>
            <a:r>
              <a:rPr lang="ru-RU" sz="1800" dirty="0" err="1">
                <a:effectLst/>
                <a:latin typeface="+mj-lt"/>
                <a:ea typeface="Calibri" panose="020F0502020204030204" pitchFamily="34" charset="0"/>
                <a:cs typeface="Times New Roman" panose="02020603050405020304" pitchFamily="18" charset="0"/>
              </a:rPr>
              <a:t>Matlab</a:t>
            </a:r>
            <a:r>
              <a:rPr lang="ru-RU" sz="1800" dirty="0">
                <a:effectLst/>
                <a:latin typeface="+mj-lt"/>
                <a:ea typeface="Calibri" panose="020F0502020204030204" pitchFamily="34" charset="0"/>
                <a:cs typeface="Times New Roman" panose="02020603050405020304" pitchFamily="18" charset="0"/>
              </a:rPr>
              <a:t> генетический алгоритм реализуется для решения задач оптимизации с целью нахождения наилучших параметров для заданной функции. </a:t>
            </a:r>
          </a:p>
          <a:p>
            <a:pPr marL="0" indent="0">
              <a:buNone/>
            </a:pPr>
            <a:r>
              <a:rPr lang="ru-RU" sz="1800" dirty="0">
                <a:latin typeface="+mj-lt"/>
                <a:ea typeface="Calibri" panose="020F0502020204030204" pitchFamily="34" charset="0"/>
                <a:cs typeface="Times New Roman" panose="02020603050405020304" pitchFamily="18" charset="0"/>
              </a:rPr>
              <a:t>Генетический а</a:t>
            </a:r>
            <a:r>
              <a:rPr lang="ru-RU" sz="1800" dirty="0">
                <a:effectLst/>
                <a:latin typeface="+mj-lt"/>
                <a:ea typeface="Calibri" panose="020F0502020204030204" pitchFamily="34" charset="0"/>
                <a:cs typeface="Times New Roman" panose="02020603050405020304" pitchFamily="18" charset="0"/>
              </a:rPr>
              <a:t>лгоритм работает над множеством возможных решений и использует биологически вдохновленные операторы (отбор, скрещивание, мутация) для поиска оптимального или близкого к оптимальному решения задачи.</a:t>
            </a:r>
          </a:p>
        </p:txBody>
      </p:sp>
      <p:sp>
        <p:nvSpPr>
          <p:cNvPr id="3" name="Footer Placeholder 2">
            <a:extLst>
              <a:ext uri="{FF2B5EF4-FFF2-40B4-BE49-F238E27FC236}">
                <a16:creationId xmlns:a16="http://schemas.microsoft.com/office/drawing/2014/main" id="{98E62527-E931-4525-879E-1838FFC1B19A}"/>
              </a:ext>
            </a:extLst>
          </p:cNvPr>
          <p:cNvSpPr>
            <a:spLocks noGrp="1"/>
          </p:cNvSpPr>
          <p:nvPr>
            <p:ph type="ftr" sz="quarter" idx="11"/>
          </p:nvPr>
        </p:nvSpPr>
        <p:spPr/>
        <p:txBody>
          <a:bodyPr/>
          <a:lstStyle/>
          <a:p>
            <a:r>
              <a:rPr lang="ru-RU"/>
              <a:t>Сентябрь 2024</a:t>
            </a:r>
            <a:endParaRPr lang="en-US"/>
          </a:p>
        </p:txBody>
      </p:sp>
      <p:sp>
        <p:nvSpPr>
          <p:cNvPr id="6" name="Slide Number Placeholder 5">
            <a:extLst>
              <a:ext uri="{FF2B5EF4-FFF2-40B4-BE49-F238E27FC236}">
                <a16:creationId xmlns:a16="http://schemas.microsoft.com/office/drawing/2014/main" id="{6EC3916D-C0D1-466B-A101-C76BACC32C4A}"/>
              </a:ext>
            </a:extLst>
          </p:cNvPr>
          <p:cNvSpPr>
            <a:spLocks noGrp="1"/>
          </p:cNvSpPr>
          <p:nvPr>
            <p:ph type="sldNum" sz="quarter" idx="12"/>
          </p:nvPr>
        </p:nvSpPr>
        <p:spPr/>
        <p:txBody>
          <a:bodyPr/>
          <a:lstStyle/>
          <a:p>
            <a:fld id="{B923AFCC-7BAD-4C49-A94A-4BE663907E7C}" type="slidenum">
              <a:rPr lang="en-US" smtClean="0"/>
              <a:pPr/>
              <a:t>6</a:t>
            </a:fld>
            <a:endParaRPr lang="en-US"/>
          </a:p>
        </p:txBody>
      </p:sp>
      <p:pic>
        <p:nvPicPr>
          <p:cNvPr id="5" name="Picture 4">
            <a:extLst>
              <a:ext uri="{FF2B5EF4-FFF2-40B4-BE49-F238E27FC236}">
                <a16:creationId xmlns:a16="http://schemas.microsoft.com/office/drawing/2014/main" id="{217A59C4-106A-4EF3-BAE2-3E840A0986DB}"/>
              </a:ext>
            </a:extLst>
          </p:cNvPr>
          <p:cNvPicPr>
            <a:picLocks noChangeAspect="1"/>
          </p:cNvPicPr>
          <p:nvPr/>
        </p:nvPicPr>
        <p:blipFill rotWithShape="1">
          <a:blip r:embed="rId2"/>
          <a:srcRect l="14061" t="30807" r="16631" b="11552"/>
          <a:stretch/>
        </p:blipFill>
        <p:spPr>
          <a:xfrm>
            <a:off x="6456020" y="1314896"/>
            <a:ext cx="5588343" cy="2904770"/>
          </a:xfrm>
          <a:prstGeom prst="rect">
            <a:avLst/>
          </a:prstGeom>
        </p:spPr>
      </p:pic>
      <p:sp>
        <p:nvSpPr>
          <p:cNvPr id="7" name="TextBox 6">
            <a:extLst>
              <a:ext uri="{FF2B5EF4-FFF2-40B4-BE49-F238E27FC236}">
                <a16:creationId xmlns:a16="http://schemas.microsoft.com/office/drawing/2014/main" id="{0F318A31-87C5-4FD7-9029-434DE1CFF8BF}"/>
              </a:ext>
            </a:extLst>
          </p:cNvPr>
          <p:cNvSpPr txBox="1"/>
          <p:nvPr/>
        </p:nvSpPr>
        <p:spPr>
          <a:xfrm>
            <a:off x="6456020" y="4553754"/>
            <a:ext cx="5666251" cy="1323439"/>
          </a:xfrm>
          <a:prstGeom prst="rect">
            <a:avLst/>
          </a:prstGeom>
          <a:noFill/>
        </p:spPr>
        <p:txBody>
          <a:bodyPr wrap="square">
            <a:spAutoFit/>
          </a:bodyPr>
          <a:lstStyle/>
          <a:p>
            <a:r>
              <a:rPr lang="it-IT" sz="1600" dirty="0">
                <a:latin typeface="+mj-lt"/>
              </a:rPr>
              <a:t>L. Neri, L. Calabretta, D. Rifuggiato,O. Karamyshev, </a:t>
            </a:r>
            <a:r>
              <a:rPr lang="en-US" sz="1600" dirty="0">
                <a:latin typeface="+mj-lt"/>
              </a:rPr>
              <a:t>New method to design magnetic channels with 2D optimization tools and using </a:t>
            </a:r>
            <a:r>
              <a:rPr lang="en-US" sz="1600" dirty="0" err="1">
                <a:latin typeface="+mj-lt"/>
              </a:rPr>
              <a:t>permendur</a:t>
            </a:r>
            <a:r>
              <a:rPr lang="en-US" sz="1600" dirty="0">
                <a:latin typeface="+mj-lt"/>
              </a:rPr>
              <a:t> vanadium, Journal of Physics: Conference Series 1401 (2020) 012007 IOP Publishing doi:10.1088/1742-6596/1401/1/012007</a:t>
            </a:r>
          </a:p>
        </p:txBody>
      </p:sp>
    </p:spTree>
    <p:extLst>
      <p:ext uri="{BB962C8B-B14F-4D97-AF65-F5344CB8AC3E}">
        <p14:creationId xmlns:p14="http://schemas.microsoft.com/office/powerpoint/2010/main" val="97186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1846C-32AB-42A9-9E5C-F7385005ACA9}"/>
              </a:ext>
            </a:extLst>
          </p:cNvPr>
          <p:cNvSpPr>
            <a:spLocks noGrp="1"/>
          </p:cNvSpPr>
          <p:nvPr>
            <p:ph type="title"/>
          </p:nvPr>
        </p:nvSpPr>
        <p:spPr>
          <a:xfrm>
            <a:off x="686834" y="1153572"/>
            <a:ext cx="3200400" cy="4461163"/>
          </a:xfrm>
        </p:spPr>
        <p:txBody>
          <a:bodyPr>
            <a:normAutofit/>
          </a:bodyPr>
          <a:lstStyle/>
          <a:p>
            <a:r>
              <a:rPr lang="ru-RU" sz="3100" b="1">
                <a:solidFill>
                  <a:srgbClr val="FFFFFF"/>
                </a:solidFill>
                <a:effectLst/>
                <a:latin typeface="Times New Roman" panose="02020603050405020304" pitchFamily="18" charset="0"/>
                <a:ea typeface="Times New Roman" panose="02020603050405020304" pitchFamily="18" charset="0"/>
              </a:rPr>
              <a:t>Области применения  искусственного интеллекта для циклотронов</a:t>
            </a: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6A7314-14DF-4898-93E6-9DAB77C8CAE7}"/>
              </a:ext>
            </a:extLst>
          </p:cNvPr>
          <p:cNvSpPr>
            <a:spLocks noGrp="1"/>
          </p:cNvSpPr>
          <p:nvPr>
            <p:ph idx="1"/>
          </p:nvPr>
        </p:nvSpPr>
        <p:spPr>
          <a:xfrm>
            <a:off x="4447308" y="591344"/>
            <a:ext cx="6906491" cy="5585619"/>
          </a:xfrm>
        </p:spPr>
        <p:txBody>
          <a:bodyPr anchor="ctr">
            <a:normAutofit/>
          </a:bodyPr>
          <a:lstStyle/>
          <a:p>
            <a:r>
              <a:rPr lang="ru-RU" sz="2000" b="1" dirty="0">
                <a:effectLst/>
                <a:latin typeface="Times New Roman" panose="02020603050405020304" pitchFamily="18" charset="0"/>
                <a:ea typeface="Times New Roman" panose="02020603050405020304" pitchFamily="18" charset="0"/>
              </a:rPr>
              <a:t>Методы искусственного интеллекта</a:t>
            </a:r>
            <a:r>
              <a:rPr lang="ru-RU" sz="2000" dirty="0">
                <a:effectLst/>
                <a:latin typeface="Times New Roman" panose="02020603050405020304" pitchFamily="18" charset="0"/>
                <a:ea typeface="Times New Roman" panose="02020603050405020304" pitchFamily="18" charset="0"/>
              </a:rPr>
              <a:t> и машинного обучения обладают потенциалом революционизировать процесс </a:t>
            </a:r>
            <a:r>
              <a:rPr lang="ru-RU" sz="2000" b="1" dirty="0">
                <a:effectLst/>
                <a:latin typeface="Times New Roman" panose="02020603050405020304" pitchFamily="18" charset="0"/>
                <a:ea typeface="Times New Roman" panose="02020603050405020304" pitchFamily="18" charset="0"/>
              </a:rPr>
              <a:t>разработки и оптимизации циклотронов. </a:t>
            </a:r>
            <a:r>
              <a:rPr lang="ru-RU" sz="2000" dirty="0">
                <a:effectLst/>
                <a:latin typeface="Times New Roman" panose="02020603050405020304" pitchFamily="18" charset="0"/>
                <a:ea typeface="Times New Roman" panose="02020603050405020304" pitchFamily="18" charset="0"/>
              </a:rPr>
              <a:t>Благодаря возможностям ИИ исследователи могут упростить проектирование, рассматривать более широкий спектр вариантов и улучшить общую производительность устройств.</a:t>
            </a:r>
          </a:p>
          <a:p>
            <a:endParaRPr lang="ru-RU" sz="2000" dirty="0">
              <a:latin typeface="Times New Roman" panose="02020603050405020304" pitchFamily="18" charset="0"/>
              <a:ea typeface="Times New Roman" panose="02020603050405020304" pitchFamily="18" charset="0"/>
            </a:endParaRPr>
          </a:p>
          <a:p>
            <a:r>
              <a:rPr lang="ru-RU" sz="2000" dirty="0">
                <a:latin typeface="Times New Roman" panose="02020603050405020304" pitchFamily="18" charset="0"/>
                <a:ea typeface="Times New Roman" panose="02020603050405020304" pitchFamily="18" charset="0"/>
              </a:rPr>
              <a:t>Можно выделить следующие области применения ИИ в циклотронах:</a:t>
            </a:r>
          </a:p>
          <a:p>
            <a:pPr marL="457200" indent="-457200">
              <a:buFont typeface="+mj-lt"/>
              <a:buAutoNum type="arabicPeriod"/>
            </a:pPr>
            <a:r>
              <a:rPr lang="ru-RU" sz="2000" dirty="0">
                <a:effectLst/>
                <a:latin typeface="Times New Roman" panose="02020603050405020304" pitchFamily="18" charset="0"/>
                <a:ea typeface="Times New Roman" panose="02020603050405020304" pitchFamily="18" charset="0"/>
              </a:rPr>
              <a:t>Проектирование отдельных систем циклотронов и ускорителя в целом</a:t>
            </a:r>
          </a:p>
          <a:p>
            <a:pPr marL="457200" indent="-457200">
              <a:buFont typeface="+mj-lt"/>
              <a:buAutoNum type="arabicPeriod"/>
            </a:pPr>
            <a:r>
              <a:rPr lang="ru-RU" sz="2000" dirty="0">
                <a:latin typeface="Times New Roman" panose="02020603050405020304" pitchFamily="18" charset="0"/>
                <a:ea typeface="Times New Roman" panose="02020603050405020304" pitchFamily="18" charset="0"/>
              </a:rPr>
              <a:t>Расчеты динамики пучка в ускорителе: поиск равновесной орбиты, определение </a:t>
            </a:r>
            <a:r>
              <a:rPr lang="ru-RU" sz="2000" dirty="0" err="1">
                <a:latin typeface="Times New Roman" panose="02020603050405020304" pitchFamily="18" charset="0"/>
                <a:ea typeface="Times New Roman" panose="02020603050405020304" pitchFamily="18" charset="0"/>
              </a:rPr>
              <a:t>аксептанса</a:t>
            </a:r>
            <a:r>
              <a:rPr lang="ru-RU" sz="2000" dirty="0">
                <a:latin typeface="Times New Roman" panose="02020603050405020304" pitchFamily="18" charset="0"/>
                <a:ea typeface="Times New Roman" panose="02020603050405020304" pitchFamily="18" charset="0"/>
              </a:rPr>
              <a:t> установки</a:t>
            </a:r>
          </a:p>
          <a:p>
            <a:pPr marL="457200" indent="-457200">
              <a:buFont typeface="+mj-lt"/>
              <a:buAutoNum type="arabicPeriod"/>
            </a:pPr>
            <a:r>
              <a:rPr lang="ru-RU" sz="2000" dirty="0">
                <a:effectLst/>
                <a:latin typeface="Times New Roman" panose="02020603050405020304" pitchFamily="18" charset="0"/>
                <a:ea typeface="Times New Roman" panose="02020603050405020304" pitchFamily="18" charset="0"/>
              </a:rPr>
              <a:t>Системы управления </a:t>
            </a:r>
            <a:endParaRPr lang="en-US" sz="2000" dirty="0">
              <a:effectLst/>
              <a:latin typeface="Times New Roman" panose="02020603050405020304" pitchFamily="18" charset="0"/>
              <a:ea typeface="Times New Roman" panose="02020603050405020304" pitchFamily="18" charset="0"/>
            </a:endParaRPr>
          </a:p>
          <a:p>
            <a:endParaRPr lang="en-US" sz="2000"/>
          </a:p>
        </p:txBody>
      </p:sp>
      <p:sp>
        <p:nvSpPr>
          <p:cNvPr id="4" name="Footer Placeholder 3">
            <a:extLst>
              <a:ext uri="{FF2B5EF4-FFF2-40B4-BE49-F238E27FC236}">
                <a16:creationId xmlns:a16="http://schemas.microsoft.com/office/drawing/2014/main" id="{42FC7FEC-2C1E-4272-B9B8-25FF6BEC9F5C}"/>
              </a:ext>
            </a:extLst>
          </p:cNvPr>
          <p:cNvSpPr>
            <a:spLocks noGrp="1"/>
          </p:cNvSpPr>
          <p:nvPr>
            <p:ph type="ftr" sz="quarter" idx="11"/>
          </p:nvPr>
        </p:nvSpPr>
        <p:spPr>
          <a:xfrm>
            <a:off x="4038600" y="6356350"/>
            <a:ext cx="5251174" cy="365125"/>
          </a:xfrm>
        </p:spPr>
        <p:txBody>
          <a:bodyPr>
            <a:normAutofit/>
          </a:bodyPr>
          <a:lstStyle/>
          <a:p>
            <a:pPr>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0C448CB7-5B20-42A6-A428-AC14FDE33BA8}"/>
              </a:ext>
            </a:extLst>
          </p:cNvPr>
          <p:cNvSpPr>
            <a:spLocks noGrp="1"/>
          </p:cNvSpPr>
          <p:nvPr>
            <p:ph type="sldNum" sz="quarter" idx="12"/>
          </p:nvPr>
        </p:nvSpPr>
        <p:spPr>
          <a:xfrm>
            <a:off x="9541564" y="6356350"/>
            <a:ext cx="1812235" cy="365125"/>
          </a:xfrm>
        </p:spPr>
        <p:txBody>
          <a:bodyPr>
            <a:normAutofit/>
          </a:bodyPr>
          <a:lstStyle/>
          <a:p>
            <a:pPr>
              <a:spcAft>
                <a:spcPts val="600"/>
              </a:spcAft>
            </a:pPr>
            <a:fld id="{B923AFCC-7BAD-4C49-A94A-4BE663907E7C}" type="slidenum">
              <a:rPr lang="en-US" smtClean="0"/>
              <a:pPr>
                <a:spcAft>
                  <a:spcPts val="600"/>
                </a:spcAft>
              </a:pPr>
              <a:t>7</a:t>
            </a:fld>
            <a:endParaRPr lang="en-US"/>
          </a:p>
        </p:txBody>
      </p:sp>
    </p:spTree>
    <p:extLst>
      <p:ext uri="{BB962C8B-B14F-4D97-AF65-F5344CB8AC3E}">
        <p14:creationId xmlns:p14="http://schemas.microsoft.com/office/powerpoint/2010/main" val="77779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DE6D6-4941-4FC6-A98B-805752B2D2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338" y="443001"/>
            <a:ext cx="5856513" cy="5845570"/>
          </a:xfrm>
          <a:prstGeom prst="rect">
            <a:avLst/>
          </a:prstGeom>
          <a:noFill/>
          <a:ln>
            <a:noFill/>
          </a:ln>
        </p:spPr>
      </p:pic>
      <p:sp>
        <p:nvSpPr>
          <p:cNvPr id="5" name="TextBox 4">
            <a:extLst>
              <a:ext uri="{FF2B5EF4-FFF2-40B4-BE49-F238E27FC236}">
                <a16:creationId xmlns:a16="http://schemas.microsoft.com/office/drawing/2014/main" id="{7D635743-36AE-4BFC-A043-1A82B381EBCB}"/>
              </a:ext>
            </a:extLst>
          </p:cNvPr>
          <p:cNvSpPr txBox="1"/>
          <p:nvPr/>
        </p:nvSpPr>
        <p:spPr>
          <a:xfrm>
            <a:off x="5849888" y="1834487"/>
            <a:ext cx="6003234" cy="2308324"/>
          </a:xfrm>
          <a:prstGeom prst="rect">
            <a:avLst/>
          </a:prstGeom>
          <a:noFill/>
        </p:spPr>
        <p:txBody>
          <a:bodyPr wrap="square">
            <a:spAutoFit/>
          </a:bodyPr>
          <a:lstStyle/>
          <a:p>
            <a:r>
              <a:rPr lang="en-US" dirty="0">
                <a:effectLst/>
                <a:latin typeface="Times New Roman" panose="02020603050405020304" pitchFamily="18" charset="0"/>
                <a:ea typeface="Times New Roman" panose="02020603050405020304" pitchFamily="18" charset="0"/>
              </a:rPr>
              <a:t> Initially, we have a computationally expensive physics simulation (a). We then use the physics simulation to generate a sparse set of training data for the ML model that covers a wide range of input settings. The ML model parameters are then optimized until the predictions of the beam parameters match those from the physics simulation (b). The result is a </a:t>
            </a:r>
            <a:r>
              <a:rPr lang="en-US" dirty="0" err="1">
                <a:effectLst/>
                <a:latin typeface="Times New Roman" panose="02020603050405020304" pitchFamily="18" charset="0"/>
                <a:ea typeface="Times New Roman" panose="02020603050405020304" pitchFamily="18" charset="0"/>
              </a:rPr>
              <a:t>fastexecuting</a:t>
            </a:r>
            <a:r>
              <a:rPr lang="en-US" dirty="0">
                <a:effectLst/>
                <a:latin typeface="Times New Roman" panose="02020603050405020304" pitchFamily="18" charset="0"/>
                <a:ea typeface="Times New Roman" panose="02020603050405020304" pitchFamily="18" charset="0"/>
              </a:rPr>
              <a:t> representation of the physics simulation that can be used for optimization and on-line modeling (c). </a:t>
            </a:r>
            <a:r>
              <a:rPr lang="ru-RU" dirty="0">
                <a:effectLst/>
                <a:latin typeface="Times New Roman" panose="02020603050405020304" pitchFamily="18" charset="0"/>
                <a:ea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37084532-89A8-45FC-BAF4-19687EE9C58A}"/>
              </a:ext>
            </a:extLst>
          </p:cNvPr>
          <p:cNvSpPr txBox="1"/>
          <p:nvPr/>
        </p:nvSpPr>
        <p:spPr>
          <a:xfrm>
            <a:off x="5758326" y="4473174"/>
            <a:ext cx="6186358" cy="1077218"/>
          </a:xfrm>
          <a:prstGeom prst="rect">
            <a:avLst/>
          </a:prstGeom>
          <a:noFill/>
        </p:spPr>
        <p:txBody>
          <a:bodyPr wrap="square">
            <a:spAutoFit/>
          </a:bodyPr>
          <a:lstStyle/>
          <a:p>
            <a:r>
              <a:rPr lang="ru-RU" sz="1600" spc="10" dirty="0">
                <a:solidFill>
                  <a:srgbClr val="18181B"/>
                </a:solidFill>
                <a:effectLst/>
                <a:ea typeface="Calibri" panose="020F0502020204030204" pitchFamily="34" charset="0"/>
              </a:rPr>
              <a:t>* </a:t>
            </a:r>
            <a:r>
              <a:rPr lang="en-US" sz="1600" spc="10" dirty="0">
                <a:solidFill>
                  <a:srgbClr val="18181B"/>
                </a:solidFill>
                <a:effectLst/>
                <a:ea typeface="Calibri" panose="020F0502020204030204" pitchFamily="34" charset="0"/>
              </a:rPr>
              <a:t>A. Edelen, N. </a:t>
            </a:r>
            <a:r>
              <a:rPr lang="en-US" sz="1600" spc="10" dirty="0" err="1">
                <a:solidFill>
                  <a:srgbClr val="18181B"/>
                </a:solidFill>
                <a:effectLst/>
                <a:ea typeface="Calibri" panose="020F0502020204030204" pitchFamily="34" charset="0"/>
              </a:rPr>
              <a:t>Neveu</a:t>
            </a:r>
            <a:r>
              <a:rPr lang="en-US" sz="1600" spc="10" dirty="0">
                <a:solidFill>
                  <a:srgbClr val="18181B"/>
                </a:solidFill>
                <a:effectLst/>
                <a:ea typeface="Calibri" panose="020F0502020204030204" pitchFamily="34" charset="0"/>
              </a:rPr>
              <a:t>, M. Frey, Y. Huber, C. Mayes and A. </a:t>
            </a:r>
            <a:r>
              <a:rPr lang="en-US" sz="1600" spc="10" dirty="0" err="1">
                <a:solidFill>
                  <a:srgbClr val="18181B"/>
                </a:solidFill>
                <a:effectLst/>
                <a:ea typeface="Calibri" panose="020F0502020204030204" pitchFamily="34" charset="0"/>
              </a:rPr>
              <a:t>Adelmann</a:t>
            </a:r>
            <a:r>
              <a:rPr lang="en-US" sz="1600" spc="10" dirty="0">
                <a:solidFill>
                  <a:srgbClr val="18181B"/>
                </a:solidFill>
                <a:effectLst/>
                <a:ea typeface="Calibri" panose="020F0502020204030204" pitchFamily="34" charset="0"/>
              </a:rPr>
              <a:t>, "Machine learning for orders of magnitude speedup in </a:t>
            </a:r>
            <a:r>
              <a:rPr lang="en-US" sz="1600" spc="10" dirty="0" err="1">
                <a:solidFill>
                  <a:srgbClr val="18181B"/>
                </a:solidFill>
                <a:effectLst/>
                <a:ea typeface="Calibri" panose="020F0502020204030204" pitchFamily="34" charset="0"/>
              </a:rPr>
              <a:t>multiobjective</a:t>
            </a:r>
            <a:r>
              <a:rPr lang="en-US" sz="1600" spc="10" dirty="0">
                <a:solidFill>
                  <a:srgbClr val="18181B"/>
                </a:solidFill>
                <a:effectLst/>
                <a:ea typeface="Calibri" panose="020F0502020204030204" pitchFamily="34" charset="0"/>
              </a:rPr>
              <a:t> optimization of particle accelerator systems".</a:t>
            </a:r>
            <a:r>
              <a:rPr lang="ru-RU" sz="1600" spc="10" dirty="0">
                <a:solidFill>
                  <a:srgbClr val="18181B"/>
                </a:solidFill>
                <a:effectLst/>
                <a:ea typeface="Calibri" panose="020F0502020204030204" pitchFamily="34" charset="0"/>
              </a:rPr>
              <a:t> </a:t>
            </a:r>
            <a:r>
              <a:rPr lang="en-US" sz="1600" dirty="0"/>
              <a:t>PHYSICAL REVIEW ACCELERATORS AND BEAMS 23, 044601 (2020)</a:t>
            </a:r>
          </a:p>
        </p:txBody>
      </p:sp>
      <p:sp>
        <p:nvSpPr>
          <p:cNvPr id="8" name="TextBox 7">
            <a:extLst>
              <a:ext uri="{FF2B5EF4-FFF2-40B4-BE49-F238E27FC236}">
                <a16:creationId xmlns:a16="http://schemas.microsoft.com/office/drawing/2014/main" id="{67F2E367-A82D-422C-8AD6-F688436E5652}"/>
              </a:ext>
            </a:extLst>
          </p:cNvPr>
          <p:cNvSpPr txBox="1"/>
          <p:nvPr/>
        </p:nvSpPr>
        <p:spPr>
          <a:xfrm>
            <a:off x="6096000" y="145613"/>
            <a:ext cx="4553068" cy="1200329"/>
          </a:xfrm>
          <a:prstGeom prst="rect">
            <a:avLst/>
          </a:prstGeom>
          <a:noFill/>
        </p:spPr>
        <p:txBody>
          <a:bodyPr wrap="square">
            <a:spAutoFit/>
          </a:bodyPr>
          <a:lstStyle/>
          <a:p>
            <a:r>
              <a:rPr lang="ru-RU" sz="2400" dirty="0"/>
              <a:t>Применение машинного обучения </a:t>
            </a:r>
            <a:r>
              <a:rPr lang="ru-RU" sz="2400" dirty="0">
                <a:effectLst/>
                <a:latin typeface="Times New Roman" panose="02020603050405020304" pitchFamily="18" charset="0"/>
                <a:ea typeface="Times New Roman" panose="02020603050405020304" pitchFamily="18" charset="0"/>
              </a:rPr>
              <a:t>(ML) для расчетов динамики пучка </a:t>
            </a:r>
            <a:endParaRPr lang="en-US" sz="2400" dirty="0"/>
          </a:p>
        </p:txBody>
      </p:sp>
      <p:sp>
        <p:nvSpPr>
          <p:cNvPr id="2" name="Footer Placeholder 1">
            <a:extLst>
              <a:ext uri="{FF2B5EF4-FFF2-40B4-BE49-F238E27FC236}">
                <a16:creationId xmlns:a16="http://schemas.microsoft.com/office/drawing/2014/main" id="{B10700B7-5C26-44E3-9096-AA396FA0558D}"/>
              </a:ext>
            </a:extLst>
          </p:cNvPr>
          <p:cNvSpPr>
            <a:spLocks noGrp="1"/>
          </p:cNvSpPr>
          <p:nvPr>
            <p:ph type="ftr" sz="quarter" idx="11"/>
          </p:nvPr>
        </p:nvSpPr>
        <p:spPr/>
        <p:txBody>
          <a:bodyPr/>
          <a:lstStyle/>
          <a:p>
            <a:r>
              <a:rPr lang="ru-RU"/>
              <a:t>Сентябрь 2024</a:t>
            </a:r>
            <a:endParaRPr lang="en-US"/>
          </a:p>
        </p:txBody>
      </p:sp>
      <p:sp>
        <p:nvSpPr>
          <p:cNvPr id="3" name="Slide Number Placeholder 2">
            <a:extLst>
              <a:ext uri="{FF2B5EF4-FFF2-40B4-BE49-F238E27FC236}">
                <a16:creationId xmlns:a16="http://schemas.microsoft.com/office/drawing/2014/main" id="{2BCCCB06-3648-4F6E-A1A0-4BB9F90E7D14}"/>
              </a:ext>
            </a:extLst>
          </p:cNvPr>
          <p:cNvSpPr>
            <a:spLocks noGrp="1"/>
          </p:cNvSpPr>
          <p:nvPr>
            <p:ph type="sldNum" sz="quarter" idx="12"/>
          </p:nvPr>
        </p:nvSpPr>
        <p:spPr/>
        <p:txBody>
          <a:bodyPr/>
          <a:lstStyle/>
          <a:p>
            <a:fld id="{B923AFCC-7BAD-4C49-A94A-4BE663907E7C}" type="slidenum">
              <a:rPr lang="en-US" smtClean="0"/>
              <a:pPr/>
              <a:t>8</a:t>
            </a:fld>
            <a:endParaRPr lang="en-US"/>
          </a:p>
        </p:txBody>
      </p:sp>
    </p:spTree>
    <p:extLst>
      <p:ext uri="{BB962C8B-B14F-4D97-AF65-F5344CB8AC3E}">
        <p14:creationId xmlns:p14="http://schemas.microsoft.com/office/powerpoint/2010/main" val="334919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0FFE87-6C5D-41B8-B7D0-F98EA6C37E53}"/>
              </a:ext>
            </a:extLst>
          </p:cNvPr>
          <p:cNvSpPr>
            <a:spLocks noGrp="1"/>
          </p:cNvSpPr>
          <p:nvPr>
            <p:ph type="title"/>
          </p:nvPr>
        </p:nvSpPr>
        <p:spPr>
          <a:xfrm>
            <a:off x="838200" y="365125"/>
            <a:ext cx="10515600" cy="1325563"/>
          </a:xfrm>
        </p:spPr>
        <p:txBody>
          <a:bodyPr>
            <a:normAutofit/>
          </a:bodyPr>
          <a:lstStyle/>
          <a:p>
            <a:r>
              <a:rPr lang="ru-RU" sz="4100"/>
              <a:t>Применение нейронных сетей в управлении источником протонов в циклотроне </a:t>
            </a:r>
            <a:r>
              <a:rPr lang="en-US" sz="4100"/>
              <a:t>RFT-30 </a:t>
            </a:r>
            <a:r>
              <a:rPr lang="ru-RU" sz="4100"/>
              <a:t>*</a:t>
            </a:r>
            <a:endParaRPr lang="en-US" sz="4100"/>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0BFB4E-BE57-451E-B6CA-66C6C77743F5}"/>
              </a:ext>
            </a:extLst>
          </p:cNvPr>
          <p:cNvSpPr>
            <a:spLocks noGrp="1"/>
          </p:cNvSpPr>
          <p:nvPr>
            <p:ph idx="1"/>
          </p:nvPr>
        </p:nvSpPr>
        <p:spPr>
          <a:xfrm>
            <a:off x="838200" y="1825625"/>
            <a:ext cx="10515600" cy="4351338"/>
          </a:xfrm>
        </p:spPr>
        <p:txBody>
          <a:bodyPr>
            <a:normAutofit/>
          </a:bodyPr>
          <a:lstStyle/>
          <a:p>
            <a:r>
              <a:rPr lang="ru-RU" sz="1500" spc="10">
                <a:effectLst/>
                <a:latin typeface="Times New Roman" panose="02020603050405020304" pitchFamily="18" charset="0"/>
                <a:ea typeface="Calibri" panose="020F0502020204030204" pitchFamily="34" charset="0"/>
                <a:cs typeface="Times New Roman" panose="02020603050405020304" pitchFamily="18" charset="0"/>
              </a:rPr>
              <a:t>*</a:t>
            </a:r>
            <a:r>
              <a:rPr lang="en-US" sz="1500" spc="10">
                <a:effectLst/>
                <a:latin typeface="Times New Roman" panose="02020603050405020304" pitchFamily="18" charset="0"/>
                <a:ea typeface="Calibri" panose="020F0502020204030204" pitchFamily="34" charset="0"/>
                <a:cs typeface="Times New Roman" panose="02020603050405020304" pitchFamily="18" charset="0"/>
              </a:rPr>
              <a:t>Y. B. Kong, M. G. </a:t>
            </a:r>
            <a:r>
              <a:rPr lang="en-US" sz="1500" spc="10" err="1">
                <a:effectLst/>
                <a:latin typeface="Times New Roman" panose="02020603050405020304" pitchFamily="18" charset="0"/>
                <a:ea typeface="Calibri" panose="020F0502020204030204" pitchFamily="34" charset="0"/>
                <a:cs typeface="Times New Roman" panose="02020603050405020304" pitchFamily="18" charset="0"/>
              </a:rPr>
              <a:t>Hur</a:t>
            </a:r>
            <a:r>
              <a:rPr lang="en-US" sz="1500" spc="10">
                <a:effectLst/>
                <a:latin typeface="Times New Roman" panose="02020603050405020304" pitchFamily="18" charset="0"/>
                <a:ea typeface="Calibri" panose="020F0502020204030204" pitchFamily="34" charset="0"/>
                <a:cs typeface="Times New Roman" panose="02020603050405020304" pitchFamily="18" charset="0"/>
              </a:rPr>
              <a:t>, E. J. Lee, J. H. Park, Y. D. Park and S. D. Yang, "Predictive ion source control using arti</a:t>
            </a:r>
            <a:r>
              <a:rPr lang="ru-RU" sz="1500" spc="10">
                <a:effectLst/>
                <a:latin typeface="Times New Roman" panose="02020603050405020304" pitchFamily="18" charset="0"/>
                <a:ea typeface="Calibri" panose="020F0502020204030204" pitchFamily="34" charset="0"/>
                <a:cs typeface="Times New Roman" panose="02020603050405020304" pitchFamily="18" charset="0"/>
              </a:rPr>
              <a:t>ﬁ</a:t>
            </a:r>
            <a:r>
              <a:rPr lang="en-US" sz="1500" spc="10" err="1">
                <a:effectLst/>
                <a:latin typeface="Times New Roman" panose="02020603050405020304" pitchFamily="18" charset="0"/>
                <a:ea typeface="Calibri" panose="020F0502020204030204" pitchFamily="34" charset="0"/>
                <a:cs typeface="Times New Roman" panose="02020603050405020304" pitchFamily="18" charset="0"/>
              </a:rPr>
              <a:t>cial</a:t>
            </a:r>
            <a:r>
              <a:rPr lang="en-US" sz="1500" spc="10">
                <a:effectLst/>
                <a:latin typeface="Times New Roman" panose="02020603050405020304" pitchFamily="18" charset="0"/>
                <a:ea typeface="Calibri" panose="020F0502020204030204" pitchFamily="34" charset="0"/>
                <a:cs typeface="Times New Roman" panose="02020603050405020304" pitchFamily="18" charset="0"/>
              </a:rPr>
              <a:t> neural network for RFT-30 cyclotron".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r>
              <a:rPr lang="ru-RU" sz="1500"/>
              <a:t>Источник ионного пучка контролируется для поиска параметров, обеспечивающих наилучшее качество ионного пучка. Управление источником ионов в реальной системе является сложной и трудоемкой задачей, и оператор должен настраивать параметры источника, напрямую управляя циклотроном. В данной статье предлагается подход к предсказательному управлению на основе искусственной нейронной сети для источника ионов RFT-30.</a:t>
            </a:r>
          </a:p>
          <a:p>
            <a:r>
              <a:rPr lang="ru-RU" sz="1500"/>
              <a:t>Алгоритм можно кратко описать следующим образом:</a:t>
            </a:r>
          </a:p>
          <a:p>
            <a:pPr>
              <a:buFont typeface="+mj-lt"/>
              <a:buAutoNum type="arabicPeriod"/>
            </a:pPr>
            <a:r>
              <a:rPr lang="ru-RU" sz="1500" b="1"/>
              <a:t>Идентификация системы</a:t>
            </a:r>
            <a:r>
              <a:rPr lang="ru-RU" sz="1500"/>
              <a:t>: Искусственная нейронная сеть (</a:t>
            </a:r>
            <a:r>
              <a:rPr lang="en-US" sz="1500"/>
              <a:t>ANN</a:t>
            </a:r>
            <a:r>
              <a:rPr lang="ru-RU" sz="1500"/>
              <a:t>) обучается для моделирования источника ионов </a:t>
            </a:r>
            <a:r>
              <a:rPr lang="ru-RU" sz="1500" err="1"/>
              <a:t>циклотронa</a:t>
            </a:r>
            <a:r>
              <a:rPr lang="ru-RU" sz="1500"/>
              <a:t> RFT-30. </a:t>
            </a:r>
            <a:r>
              <a:rPr lang="en-US" sz="1500"/>
              <a:t>ANN</a:t>
            </a:r>
            <a:r>
              <a:rPr lang="ru-RU" sz="1500"/>
              <a:t> изучает связь между параметрами управления источником ионов (входы) и результирующим током ионного пучка (выход) на основе экспериментальных данных.</a:t>
            </a:r>
          </a:p>
          <a:p>
            <a:pPr>
              <a:buFont typeface="+mj-lt"/>
              <a:buAutoNum type="arabicPeriod"/>
            </a:pPr>
            <a:r>
              <a:rPr lang="ru-RU" sz="1500" b="1"/>
              <a:t>Принятие решения об управлении</a:t>
            </a:r>
            <a:r>
              <a:rPr lang="ru-RU" sz="1500"/>
              <a:t>: После того как модель </a:t>
            </a:r>
            <a:r>
              <a:rPr lang="en-US" sz="1500"/>
              <a:t>ANN</a:t>
            </a:r>
            <a:r>
              <a:rPr lang="ru-RU" sz="1500"/>
              <a:t> обучена, ищется оптимальные параметр</a:t>
            </a:r>
            <a:r>
              <a:rPr lang="en-US" sz="1500"/>
              <a:t>s</a:t>
            </a:r>
            <a:r>
              <a:rPr lang="ru-RU" sz="1500"/>
              <a:t> управления источником ионов для получения желаемого тока ионного пучка. Наилучший набор параметров, минимизирующий разницу между целевым значением тока и предсказанным током модели </a:t>
            </a:r>
            <a:r>
              <a:rPr lang="en-US" sz="1500"/>
              <a:t>ANN</a:t>
            </a:r>
            <a:r>
              <a:rPr lang="ru-RU" sz="1500"/>
              <a:t>.</a:t>
            </a:r>
          </a:p>
          <a:p>
            <a:r>
              <a:rPr lang="ru-RU" sz="1500"/>
              <a:t>Таким образом, статья предлагает двухэтапный подход: сначала обучить модель поведения системы на основе данных с помощью </a:t>
            </a:r>
            <a:r>
              <a:rPr lang="en-US" sz="1500"/>
              <a:t>ANN</a:t>
            </a:r>
            <a:r>
              <a:rPr lang="ru-RU" sz="1500"/>
              <a:t>, а затем использовать оптимизационный алгоритм для нахождения лучших параметров управления на основе обученной модели.</a:t>
            </a:r>
          </a:p>
        </p:txBody>
      </p:sp>
      <p:sp>
        <p:nvSpPr>
          <p:cNvPr id="4" name="Footer Placeholder 3">
            <a:extLst>
              <a:ext uri="{FF2B5EF4-FFF2-40B4-BE49-F238E27FC236}">
                <a16:creationId xmlns:a16="http://schemas.microsoft.com/office/drawing/2014/main" id="{7741D4CF-EC9F-4824-814F-EE3DDA26B1BA}"/>
              </a:ext>
            </a:extLst>
          </p:cNvPr>
          <p:cNvSpPr>
            <a:spLocks noGrp="1"/>
          </p:cNvSpPr>
          <p:nvPr>
            <p:ph type="ftr" sz="quarter" idx="11"/>
          </p:nvPr>
        </p:nvSpPr>
        <p:spPr>
          <a:xfrm>
            <a:off x="4038600" y="6356350"/>
            <a:ext cx="4114800" cy="365125"/>
          </a:xfrm>
        </p:spPr>
        <p:txBody>
          <a:bodyPr>
            <a:normAutofit/>
          </a:bodyPr>
          <a:lstStyle/>
          <a:p>
            <a:pPr>
              <a:spcAft>
                <a:spcPts val="600"/>
              </a:spcAft>
            </a:pPr>
            <a:r>
              <a:rPr lang="ru-RU"/>
              <a:t>Сентябрь 2024</a:t>
            </a:r>
            <a:endParaRPr lang="en-US"/>
          </a:p>
        </p:txBody>
      </p:sp>
      <p:sp>
        <p:nvSpPr>
          <p:cNvPr id="5" name="Slide Number Placeholder 4">
            <a:extLst>
              <a:ext uri="{FF2B5EF4-FFF2-40B4-BE49-F238E27FC236}">
                <a16:creationId xmlns:a16="http://schemas.microsoft.com/office/drawing/2014/main" id="{3DFA02EF-93FC-4EF9-A1F2-BC077BDC420A}"/>
              </a:ext>
            </a:extLst>
          </p:cNvPr>
          <p:cNvSpPr>
            <a:spLocks noGrp="1"/>
          </p:cNvSpPr>
          <p:nvPr>
            <p:ph type="sldNum" sz="quarter" idx="12"/>
          </p:nvPr>
        </p:nvSpPr>
        <p:spPr>
          <a:xfrm>
            <a:off x="8610600" y="6356350"/>
            <a:ext cx="2743200" cy="365125"/>
          </a:xfrm>
        </p:spPr>
        <p:txBody>
          <a:bodyPr>
            <a:normAutofit/>
          </a:bodyPr>
          <a:lstStyle/>
          <a:p>
            <a:pPr>
              <a:spcAft>
                <a:spcPts val="600"/>
              </a:spcAft>
            </a:pPr>
            <a:fld id="{B923AFCC-7BAD-4C49-A94A-4BE663907E7C}" type="slidenum">
              <a:rPr lang="en-US" smtClean="0"/>
              <a:pPr>
                <a:spcAft>
                  <a:spcPts val="600"/>
                </a:spcAft>
              </a:pPr>
              <a:t>9</a:t>
            </a:fld>
            <a:endParaRPr lang="en-US"/>
          </a:p>
        </p:txBody>
      </p:sp>
    </p:spTree>
    <p:extLst>
      <p:ext uri="{BB962C8B-B14F-4D97-AF65-F5344CB8AC3E}">
        <p14:creationId xmlns:p14="http://schemas.microsoft.com/office/powerpoint/2010/main" val="1872509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6431</TotalTime>
  <Words>2773</Words>
  <Application>Microsoft Office PowerPoint</Application>
  <PresentationFormat>Widescreen</PresentationFormat>
  <Paragraphs>262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Arial</vt:lpstr>
      <vt:lpstr>Calibri</vt:lpstr>
      <vt:lpstr>Cambria Math</vt:lpstr>
      <vt:lpstr>Roboto</vt:lpstr>
      <vt:lpstr>Times New Roman</vt:lpstr>
      <vt:lpstr>TimesNewRoman</vt:lpstr>
      <vt:lpstr>Office Theme</vt:lpstr>
      <vt:lpstr>Применение искусственного интеллекта в проектировании циклотронов. </vt:lpstr>
      <vt:lpstr>Аннотация</vt:lpstr>
      <vt:lpstr>Введение</vt:lpstr>
      <vt:lpstr>PowerPoint Presentation</vt:lpstr>
      <vt:lpstr>Оптимизация систем циклотронов</vt:lpstr>
      <vt:lpstr>Генетический алгоритм (ГА)</vt:lpstr>
      <vt:lpstr>Области применения  искусственного интеллекта для циклотронов</vt:lpstr>
      <vt:lpstr>PowerPoint Presentation</vt:lpstr>
      <vt:lpstr>Применение нейронных сетей в управлении источником протонов в циклотроне RFT-30 *</vt:lpstr>
      <vt:lpstr>Применение машинного обучения (ML) при проектировании ВЧ резонаторов циклотронa IranCYC10*</vt:lpstr>
      <vt:lpstr>Наши применения</vt:lpstr>
      <vt:lpstr>PowerPoint Presentation</vt:lpstr>
      <vt:lpstr>PowerPoint Presentation</vt:lpstr>
      <vt:lpstr>Применение методов компьютерного зрения</vt:lpstr>
      <vt:lpstr>Полученные результаты продемонстрировали превосходство моделей, построенных на основе архитектур генеративно-состязательных сетей (GAN), в частности ESRGAN [1], а также трансформерной архитектуры SwinIR [2] и сверточной архитектуры VDSR [3] по сравнению с методом бикубической интерполяции. </vt:lpstr>
      <vt:lpstr>Применение методов компьютерного зрения</vt:lpstr>
      <vt:lpstr>Применение циклотронов</vt:lpstr>
      <vt:lpstr>Ближайшие планы</vt:lpstr>
      <vt:lpstr>Поиск оптимальной конмпоновки циклотронов для радио-медицины. 10 - 230 МэВ.</vt:lpstr>
      <vt:lpstr>Priorities:</vt:lpstr>
      <vt:lpstr>Вместо классической схемы 45/45 сектор/долина возможны другие схемы Здесь представлена схема 22.5/67.5</vt:lpstr>
      <vt:lpstr>Featuring: Double gap sector, double spiral, chamfered along beam trajectory</vt:lpstr>
      <vt:lpstr>PowerPoint Presentation</vt:lpstr>
      <vt:lpstr>First example: 18 MeV, 3 sectors, harmonic 6 145 MHz 4 sector design and harmonic 8 192 Mhz is under development</vt:lpstr>
      <vt:lpstr>Литература </vt:lpstr>
      <vt:lpstr>Заключение</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MSC230</dc:title>
  <dc:creator>User</dc:creator>
  <cp:lastModifiedBy>Oleg Ka</cp:lastModifiedBy>
  <cp:revision>218</cp:revision>
  <dcterms:created xsi:type="dcterms:W3CDTF">2022-04-20T12:55:47Z</dcterms:created>
  <dcterms:modified xsi:type="dcterms:W3CDTF">2024-09-18T05:35:19Z</dcterms:modified>
</cp:coreProperties>
</file>