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4" r:id="rId3"/>
    <p:sldId id="552" r:id="rId4"/>
    <p:sldId id="553" r:id="rId5"/>
    <p:sldId id="555" r:id="rId6"/>
    <p:sldId id="298" r:id="rId7"/>
    <p:sldId id="299" r:id="rId8"/>
    <p:sldId id="558" r:id="rId9"/>
    <p:sldId id="549" r:id="rId10"/>
    <p:sldId id="259" r:id="rId11"/>
    <p:sldId id="554" r:id="rId12"/>
    <p:sldId id="539" r:id="rId13"/>
    <p:sldId id="547" r:id="rId14"/>
    <p:sldId id="550" r:id="rId15"/>
    <p:sldId id="540" r:id="rId16"/>
    <p:sldId id="334" r:id="rId17"/>
    <p:sldId id="269" r:id="rId18"/>
    <p:sldId id="275" r:id="rId19"/>
    <p:sldId id="543" r:id="rId20"/>
    <p:sldId id="274" r:id="rId21"/>
    <p:sldId id="272" r:id="rId22"/>
    <p:sldId id="542" r:id="rId23"/>
    <p:sldId id="286" r:id="rId24"/>
    <p:sldId id="548" r:id="rId25"/>
    <p:sldId id="546" r:id="rId26"/>
    <p:sldId id="288" r:id="rId27"/>
    <p:sldId id="339"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ina Karamysheva" initials="GK" lastIdx="1" clrIdx="0">
    <p:extLst>
      <p:ext uri="{19B8F6BF-5375-455C-9EA6-DF929625EA0E}">
        <p15:presenceInfo xmlns:p15="http://schemas.microsoft.com/office/powerpoint/2012/main" userId="56210254e46bba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autoAdjust="0"/>
    <p:restoredTop sz="94660"/>
  </p:normalViewPr>
  <p:slideViewPr>
    <p:cSldViewPr snapToGrid="0">
      <p:cViewPr varScale="1">
        <p:scale>
          <a:sx n="84" d="100"/>
          <a:sy n="84" d="100"/>
        </p:scale>
        <p:origin x="327"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4B9E1-DDBD-476A-A317-81E5276C9A0B}" type="datetimeFigureOut">
              <a:rPr lang="en-GB" smtClean="0"/>
              <a:t>18/09/2024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183AB-2234-47FC-B3C1-B7086842B251}" type="slidenum">
              <a:rPr lang="en-GB" smtClean="0"/>
              <a:t>‹#›</a:t>
            </a:fld>
            <a:endParaRPr lang="en-GB"/>
          </a:p>
        </p:txBody>
      </p:sp>
    </p:spTree>
    <p:extLst>
      <p:ext uri="{BB962C8B-B14F-4D97-AF65-F5344CB8AC3E}">
        <p14:creationId xmlns:p14="http://schemas.microsoft.com/office/powerpoint/2010/main" val="171376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C18001-ADED-4AD8-99F7-3DC55B28EB5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19AC3E19-B078-44CE-8D4F-58553A8E4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DB04B72-3C5F-4CFC-9134-2FDFA1D3DB3A}"/>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1A3FC99C-F4C0-4704-9879-A060D7D40405}"/>
              </a:ext>
            </a:extLst>
          </p:cNvPr>
          <p:cNvSpPr>
            <a:spLocks noGrp="1"/>
          </p:cNvSpPr>
          <p:nvPr>
            <p:ph type="ftr" sz="quarter" idx="11"/>
          </p:nvPr>
        </p:nvSpPr>
        <p:spPr/>
        <p:txBody>
          <a:bodyPr/>
          <a:lstStyle/>
          <a:p>
            <a:r>
              <a:rPr lang="ru-RU"/>
              <a:t>Семинар-2024</a:t>
            </a:r>
          </a:p>
        </p:txBody>
      </p:sp>
      <p:sp>
        <p:nvSpPr>
          <p:cNvPr id="6" name="Номер слайда 5">
            <a:extLst>
              <a:ext uri="{FF2B5EF4-FFF2-40B4-BE49-F238E27FC236}">
                <a16:creationId xmlns:a16="http://schemas.microsoft.com/office/drawing/2014/main" id="{2D40CFCC-6168-49CE-A212-4A96CA06BE2F}"/>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3782259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79E1D3-709F-4481-972E-7105411775C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065F5FE-788D-4733-8CE9-417E32DE20F4}"/>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0DDC905-74AC-499D-AEC9-E46D3EE097D3}"/>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5A25F28D-D51E-4688-B547-13F45DFF9D45}"/>
              </a:ext>
            </a:extLst>
          </p:cNvPr>
          <p:cNvSpPr>
            <a:spLocks noGrp="1"/>
          </p:cNvSpPr>
          <p:nvPr>
            <p:ph type="ftr" sz="quarter" idx="11"/>
          </p:nvPr>
        </p:nvSpPr>
        <p:spPr/>
        <p:txBody>
          <a:bodyPr/>
          <a:lstStyle/>
          <a:p>
            <a:r>
              <a:rPr lang="ru-RU"/>
              <a:t>Семинар-2024</a:t>
            </a:r>
          </a:p>
        </p:txBody>
      </p:sp>
      <p:sp>
        <p:nvSpPr>
          <p:cNvPr id="6" name="Номер слайда 5">
            <a:extLst>
              <a:ext uri="{FF2B5EF4-FFF2-40B4-BE49-F238E27FC236}">
                <a16:creationId xmlns:a16="http://schemas.microsoft.com/office/drawing/2014/main" id="{596F820E-3C85-4845-9BA8-09B38E820622}"/>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294646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DDFFC2A2-5FB7-457D-867D-B738D75D458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974F6A2-B051-46EA-B4A3-2177D2C3E50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DF122A-AE81-4685-93C6-DFE5D6138F67}"/>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98C81C69-C2CF-4584-954A-97A3326C7D11}"/>
              </a:ext>
            </a:extLst>
          </p:cNvPr>
          <p:cNvSpPr>
            <a:spLocks noGrp="1"/>
          </p:cNvSpPr>
          <p:nvPr>
            <p:ph type="ftr" sz="quarter" idx="11"/>
          </p:nvPr>
        </p:nvSpPr>
        <p:spPr/>
        <p:txBody>
          <a:bodyPr/>
          <a:lstStyle/>
          <a:p>
            <a:r>
              <a:rPr lang="ru-RU"/>
              <a:t>Семинар-2024</a:t>
            </a:r>
          </a:p>
        </p:txBody>
      </p:sp>
      <p:sp>
        <p:nvSpPr>
          <p:cNvPr id="6" name="Номер слайда 5">
            <a:extLst>
              <a:ext uri="{FF2B5EF4-FFF2-40B4-BE49-F238E27FC236}">
                <a16:creationId xmlns:a16="http://schemas.microsoft.com/office/drawing/2014/main" id="{BE2F1B42-933A-4707-A075-025552AD0C47}"/>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113941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lvl1pPr>
              <a:defRPr spc="0">
                <a:effectLst>
                  <a:outerShdw blurRad="38100" dist="25400" dir="5400000" rotWithShape="0">
                    <a:srgbClr val="6E747A">
                      <a:alpha val="43000"/>
                    </a:srgbClr>
                  </a:outerShdw>
                </a:effectLst>
              </a:defRPr>
            </a:lvl1pPr>
          </a:lstStyle>
          <a:p>
            <a:r>
              <a:t>Title Text</a:t>
            </a:r>
          </a:p>
        </p:txBody>
      </p:sp>
      <p:sp>
        <p:nvSpPr>
          <p:cNvPr id="22" name="Body Level One…"/>
          <p:cNvSpPr txBox="1">
            <a:spLocks noGrp="1"/>
          </p:cNvSpPr>
          <p:nvPr>
            <p:ph type="body" idx="1"/>
          </p:nvPr>
        </p:nvSpPr>
        <p:spPr>
          <a:xfrm>
            <a:off x="676655" y="2011679"/>
            <a:ext cx="10753726" cy="37661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63052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6976F4-9AFD-4479-8AF4-B9E7D70C7881}"/>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C937380-BA1A-44BD-B3FF-EB8F54845F9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D8791BE-4BB3-46C7-8440-B4B3D3290B0C}"/>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8D0B67CC-DD6D-4D84-BA41-A681BF382F08}"/>
              </a:ext>
            </a:extLst>
          </p:cNvPr>
          <p:cNvSpPr>
            <a:spLocks noGrp="1"/>
          </p:cNvSpPr>
          <p:nvPr>
            <p:ph type="ftr" sz="quarter" idx="11"/>
          </p:nvPr>
        </p:nvSpPr>
        <p:spPr/>
        <p:txBody>
          <a:bodyPr/>
          <a:lstStyle/>
          <a:p>
            <a:r>
              <a:rPr lang="ru-RU"/>
              <a:t>Семинар-2024</a:t>
            </a:r>
          </a:p>
        </p:txBody>
      </p:sp>
      <p:sp>
        <p:nvSpPr>
          <p:cNvPr id="6" name="Номер слайда 5">
            <a:extLst>
              <a:ext uri="{FF2B5EF4-FFF2-40B4-BE49-F238E27FC236}">
                <a16:creationId xmlns:a16="http://schemas.microsoft.com/office/drawing/2014/main" id="{4326C9F5-D04E-421B-8540-311C450F7802}"/>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222406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AB1A1E-D012-40D7-A28A-9E2322AE17E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7C023960-EB52-4030-B709-A78E5027E1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A8B929C-0E22-47AF-9D93-85A0BE31B51F}"/>
              </a:ext>
            </a:extLst>
          </p:cNvPr>
          <p:cNvSpPr>
            <a:spLocks noGrp="1"/>
          </p:cNvSpPr>
          <p:nvPr>
            <p:ph type="dt" sz="half" idx="10"/>
          </p:nvPr>
        </p:nvSpPr>
        <p:spPr/>
        <p:txBody>
          <a:bodyPr/>
          <a:lstStyle/>
          <a:p>
            <a:endParaRPr lang="ru-RU"/>
          </a:p>
        </p:txBody>
      </p:sp>
      <p:sp>
        <p:nvSpPr>
          <p:cNvPr id="5" name="Нижний колонтитул 4">
            <a:extLst>
              <a:ext uri="{FF2B5EF4-FFF2-40B4-BE49-F238E27FC236}">
                <a16:creationId xmlns:a16="http://schemas.microsoft.com/office/drawing/2014/main" id="{394E0639-2302-42C4-9905-2BBD4CA7C585}"/>
              </a:ext>
            </a:extLst>
          </p:cNvPr>
          <p:cNvSpPr>
            <a:spLocks noGrp="1"/>
          </p:cNvSpPr>
          <p:nvPr>
            <p:ph type="ftr" sz="quarter" idx="11"/>
          </p:nvPr>
        </p:nvSpPr>
        <p:spPr/>
        <p:txBody>
          <a:bodyPr/>
          <a:lstStyle/>
          <a:p>
            <a:r>
              <a:rPr lang="ru-RU"/>
              <a:t>Семинар-2024</a:t>
            </a:r>
          </a:p>
        </p:txBody>
      </p:sp>
      <p:sp>
        <p:nvSpPr>
          <p:cNvPr id="6" name="Номер слайда 5">
            <a:extLst>
              <a:ext uri="{FF2B5EF4-FFF2-40B4-BE49-F238E27FC236}">
                <a16:creationId xmlns:a16="http://schemas.microsoft.com/office/drawing/2014/main" id="{96EA9CF4-BA99-409B-B891-C954E4B3E230}"/>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17759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A934B8-A55F-4A3A-BE12-89F46E7F665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BD3A129-ADAE-40DD-8C9D-BFDA7015BBF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0610904-E0C8-490D-A36F-68E5FAA09C3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2D9B3C2-2FEC-489F-B9FB-279EA0412606}"/>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B693A79B-C991-4F76-98C8-4D8F3FCACB39}"/>
              </a:ext>
            </a:extLst>
          </p:cNvPr>
          <p:cNvSpPr>
            <a:spLocks noGrp="1"/>
          </p:cNvSpPr>
          <p:nvPr>
            <p:ph type="ftr" sz="quarter" idx="11"/>
          </p:nvPr>
        </p:nvSpPr>
        <p:spPr/>
        <p:txBody>
          <a:bodyPr/>
          <a:lstStyle/>
          <a:p>
            <a:r>
              <a:rPr lang="ru-RU"/>
              <a:t>Семинар-2024</a:t>
            </a:r>
          </a:p>
        </p:txBody>
      </p:sp>
      <p:sp>
        <p:nvSpPr>
          <p:cNvPr id="7" name="Номер слайда 6">
            <a:extLst>
              <a:ext uri="{FF2B5EF4-FFF2-40B4-BE49-F238E27FC236}">
                <a16:creationId xmlns:a16="http://schemas.microsoft.com/office/drawing/2014/main" id="{F1DF24F5-FB99-4D13-8908-AA096D5FECA1}"/>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361345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0D1D42-C07E-4EAC-950F-E50AB077893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9E83314-F9B7-4771-93BA-5C3366365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9281B245-EDF4-4632-BA5B-79034BC961F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E1A9CFA-B68A-4543-A6E1-3640795D4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8DB04A7-D943-44F7-B594-D550EA947EB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FA13D9AE-B983-4265-AED2-5C2ABCF9BBB5}"/>
              </a:ext>
            </a:extLst>
          </p:cNvPr>
          <p:cNvSpPr>
            <a:spLocks noGrp="1"/>
          </p:cNvSpPr>
          <p:nvPr>
            <p:ph type="dt" sz="half" idx="10"/>
          </p:nvPr>
        </p:nvSpPr>
        <p:spPr/>
        <p:txBody>
          <a:bodyPr/>
          <a:lstStyle/>
          <a:p>
            <a:endParaRPr lang="ru-RU"/>
          </a:p>
        </p:txBody>
      </p:sp>
      <p:sp>
        <p:nvSpPr>
          <p:cNvPr id="8" name="Нижний колонтитул 7">
            <a:extLst>
              <a:ext uri="{FF2B5EF4-FFF2-40B4-BE49-F238E27FC236}">
                <a16:creationId xmlns:a16="http://schemas.microsoft.com/office/drawing/2014/main" id="{55E003AE-C195-40B0-BD5D-AAE91EF97CDF}"/>
              </a:ext>
            </a:extLst>
          </p:cNvPr>
          <p:cNvSpPr>
            <a:spLocks noGrp="1"/>
          </p:cNvSpPr>
          <p:nvPr>
            <p:ph type="ftr" sz="quarter" idx="11"/>
          </p:nvPr>
        </p:nvSpPr>
        <p:spPr/>
        <p:txBody>
          <a:bodyPr/>
          <a:lstStyle/>
          <a:p>
            <a:r>
              <a:rPr lang="ru-RU"/>
              <a:t>Семинар-2024</a:t>
            </a:r>
          </a:p>
        </p:txBody>
      </p:sp>
      <p:sp>
        <p:nvSpPr>
          <p:cNvPr id="9" name="Номер слайда 8">
            <a:extLst>
              <a:ext uri="{FF2B5EF4-FFF2-40B4-BE49-F238E27FC236}">
                <a16:creationId xmlns:a16="http://schemas.microsoft.com/office/drawing/2014/main" id="{DCD5CEEC-0F15-4FF9-845F-60F647482141}"/>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395426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B7E33B-E42F-49BA-BA4A-A4A8B63037E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9229079-2D38-4E79-B1F7-0F07CB01F1EE}"/>
              </a:ext>
            </a:extLst>
          </p:cNvPr>
          <p:cNvSpPr>
            <a:spLocks noGrp="1"/>
          </p:cNvSpPr>
          <p:nvPr>
            <p:ph type="dt" sz="half" idx="10"/>
          </p:nvPr>
        </p:nvSpPr>
        <p:spPr/>
        <p:txBody>
          <a:bodyPr/>
          <a:lstStyle/>
          <a:p>
            <a:endParaRPr lang="ru-RU"/>
          </a:p>
        </p:txBody>
      </p:sp>
      <p:sp>
        <p:nvSpPr>
          <p:cNvPr id="4" name="Нижний колонтитул 3">
            <a:extLst>
              <a:ext uri="{FF2B5EF4-FFF2-40B4-BE49-F238E27FC236}">
                <a16:creationId xmlns:a16="http://schemas.microsoft.com/office/drawing/2014/main" id="{65CE12B3-BC8A-4C39-9179-8D8399513200}"/>
              </a:ext>
            </a:extLst>
          </p:cNvPr>
          <p:cNvSpPr>
            <a:spLocks noGrp="1"/>
          </p:cNvSpPr>
          <p:nvPr>
            <p:ph type="ftr" sz="quarter" idx="11"/>
          </p:nvPr>
        </p:nvSpPr>
        <p:spPr/>
        <p:txBody>
          <a:bodyPr/>
          <a:lstStyle/>
          <a:p>
            <a:r>
              <a:rPr lang="ru-RU"/>
              <a:t>Семинар-2024</a:t>
            </a:r>
          </a:p>
        </p:txBody>
      </p:sp>
      <p:sp>
        <p:nvSpPr>
          <p:cNvPr id="5" name="Номер слайда 4">
            <a:extLst>
              <a:ext uri="{FF2B5EF4-FFF2-40B4-BE49-F238E27FC236}">
                <a16:creationId xmlns:a16="http://schemas.microsoft.com/office/drawing/2014/main" id="{2E2B5CAB-B9CC-4F56-AFBE-317C7AD6A8ED}"/>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56579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42BEA1F-78E3-4362-91A9-EC86FEEEBC4D}"/>
              </a:ext>
            </a:extLst>
          </p:cNvPr>
          <p:cNvSpPr>
            <a:spLocks noGrp="1"/>
          </p:cNvSpPr>
          <p:nvPr>
            <p:ph type="dt" sz="half" idx="10"/>
          </p:nvPr>
        </p:nvSpPr>
        <p:spPr/>
        <p:txBody>
          <a:bodyPr/>
          <a:lstStyle/>
          <a:p>
            <a:endParaRPr lang="ru-RU"/>
          </a:p>
        </p:txBody>
      </p:sp>
      <p:sp>
        <p:nvSpPr>
          <p:cNvPr id="3" name="Нижний колонтитул 2">
            <a:extLst>
              <a:ext uri="{FF2B5EF4-FFF2-40B4-BE49-F238E27FC236}">
                <a16:creationId xmlns:a16="http://schemas.microsoft.com/office/drawing/2014/main" id="{F391E99B-4774-49AF-8789-9E92359A6491}"/>
              </a:ext>
            </a:extLst>
          </p:cNvPr>
          <p:cNvSpPr>
            <a:spLocks noGrp="1"/>
          </p:cNvSpPr>
          <p:nvPr>
            <p:ph type="ftr" sz="quarter" idx="11"/>
          </p:nvPr>
        </p:nvSpPr>
        <p:spPr/>
        <p:txBody>
          <a:bodyPr/>
          <a:lstStyle/>
          <a:p>
            <a:r>
              <a:rPr lang="ru-RU"/>
              <a:t>Семинар-2024</a:t>
            </a:r>
          </a:p>
        </p:txBody>
      </p:sp>
      <p:sp>
        <p:nvSpPr>
          <p:cNvPr id="4" name="Номер слайда 3">
            <a:extLst>
              <a:ext uri="{FF2B5EF4-FFF2-40B4-BE49-F238E27FC236}">
                <a16:creationId xmlns:a16="http://schemas.microsoft.com/office/drawing/2014/main" id="{075BB833-DE96-426B-ADB8-EA105B392421}"/>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181084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323C1E-7DBC-4819-A2C9-519C5B48AD4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8560817-AF4E-41FF-B27E-56B06CE6C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7B547EE-9A79-4DEE-9C69-CAE06D6295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EC81D28-3A24-49B6-8258-F4ED50E4C95E}"/>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EC886C95-8575-487E-9298-4E3A7607A33A}"/>
              </a:ext>
            </a:extLst>
          </p:cNvPr>
          <p:cNvSpPr>
            <a:spLocks noGrp="1"/>
          </p:cNvSpPr>
          <p:nvPr>
            <p:ph type="ftr" sz="quarter" idx="11"/>
          </p:nvPr>
        </p:nvSpPr>
        <p:spPr/>
        <p:txBody>
          <a:bodyPr/>
          <a:lstStyle/>
          <a:p>
            <a:r>
              <a:rPr lang="ru-RU"/>
              <a:t>Семинар-2024</a:t>
            </a:r>
          </a:p>
        </p:txBody>
      </p:sp>
      <p:sp>
        <p:nvSpPr>
          <p:cNvPr id="7" name="Номер слайда 6">
            <a:extLst>
              <a:ext uri="{FF2B5EF4-FFF2-40B4-BE49-F238E27FC236}">
                <a16:creationId xmlns:a16="http://schemas.microsoft.com/office/drawing/2014/main" id="{361215F3-3C5F-4888-8A4B-82818E21B131}"/>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194215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1BB87A-1E45-400A-AC49-1B9905B7F67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C224AF6-A665-412E-BDDA-46BC98F3A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C1D6908-A59F-4E76-B88D-65BC028BE1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28F580D-981E-4407-92F1-E05466F3A1A5}"/>
              </a:ext>
            </a:extLst>
          </p:cNvPr>
          <p:cNvSpPr>
            <a:spLocks noGrp="1"/>
          </p:cNvSpPr>
          <p:nvPr>
            <p:ph type="dt" sz="half" idx="10"/>
          </p:nvPr>
        </p:nvSpPr>
        <p:spPr/>
        <p:txBody>
          <a:bodyPr/>
          <a:lstStyle/>
          <a:p>
            <a:endParaRPr lang="ru-RU"/>
          </a:p>
        </p:txBody>
      </p:sp>
      <p:sp>
        <p:nvSpPr>
          <p:cNvPr id="6" name="Нижний колонтитул 5">
            <a:extLst>
              <a:ext uri="{FF2B5EF4-FFF2-40B4-BE49-F238E27FC236}">
                <a16:creationId xmlns:a16="http://schemas.microsoft.com/office/drawing/2014/main" id="{A7655508-A52C-4CC7-AB9F-641B2FF91341}"/>
              </a:ext>
            </a:extLst>
          </p:cNvPr>
          <p:cNvSpPr>
            <a:spLocks noGrp="1"/>
          </p:cNvSpPr>
          <p:nvPr>
            <p:ph type="ftr" sz="quarter" idx="11"/>
          </p:nvPr>
        </p:nvSpPr>
        <p:spPr/>
        <p:txBody>
          <a:bodyPr/>
          <a:lstStyle/>
          <a:p>
            <a:r>
              <a:rPr lang="ru-RU"/>
              <a:t>Семинар-2024</a:t>
            </a:r>
          </a:p>
        </p:txBody>
      </p:sp>
      <p:sp>
        <p:nvSpPr>
          <p:cNvPr id="7" name="Номер слайда 6">
            <a:extLst>
              <a:ext uri="{FF2B5EF4-FFF2-40B4-BE49-F238E27FC236}">
                <a16:creationId xmlns:a16="http://schemas.microsoft.com/office/drawing/2014/main" id="{1E8DFD06-62F2-47E8-894B-8C1A66BA6617}"/>
              </a:ext>
            </a:extLst>
          </p:cNvPr>
          <p:cNvSpPr>
            <a:spLocks noGrp="1"/>
          </p:cNvSpPr>
          <p:nvPr>
            <p:ph type="sldNum" sz="quarter" idx="12"/>
          </p:nvPr>
        </p:nvSpPr>
        <p:spPr/>
        <p:txBody>
          <a:bodyPr/>
          <a:lstStyle/>
          <a:p>
            <a:fld id="{A55C00D6-B274-47D6-8B4A-FA559A184120}" type="slidenum">
              <a:rPr lang="ru-RU" smtClean="0"/>
              <a:t>‹#›</a:t>
            </a:fld>
            <a:endParaRPr lang="ru-RU"/>
          </a:p>
        </p:txBody>
      </p:sp>
    </p:spTree>
    <p:extLst>
      <p:ext uri="{BB962C8B-B14F-4D97-AF65-F5344CB8AC3E}">
        <p14:creationId xmlns:p14="http://schemas.microsoft.com/office/powerpoint/2010/main" val="4233032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E4A54B-9AB2-48D1-BCB7-5BE57BD49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F3B1B08-508B-4FFC-BC5F-3F1AA7000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281F2CE-6811-4184-B458-7D955CF0E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a:extLst>
              <a:ext uri="{FF2B5EF4-FFF2-40B4-BE49-F238E27FC236}">
                <a16:creationId xmlns:a16="http://schemas.microsoft.com/office/drawing/2014/main" id="{94AD31FF-F681-4AAF-8D74-D587C2B6D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Семинар-2024</a:t>
            </a:r>
          </a:p>
        </p:txBody>
      </p:sp>
      <p:sp>
        <p:nvSpPr>
          <p:cNvPr id="6" name="Номер слайда 5">
            <a:extLst>
              <a:ext uri="{FF2B5EF4-FFF2-40B4-BE49-F238E27FC236}">
                <a16:creationId xmlns:a16="http://schemas.microsoft.com/office/drawing/2014/main" id="{B4CABF10-0D60-4FD8-BAA7-EB2CD33EA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C00D6-B274-47D6-8B4A-FA559A184120}" type="slidenum">
              <a:rPr lang="ru-RU" smtClean="0"/>
              <a:t>‹#›</a:t>
            </a:fld>
            <a:endParaRPr lang="ru-RU"/>
          </a:p>
        </p:txBody>
      </p:sp>
    </p:spTree>
    <p:extLst>
      <p:ext uri="{BB962C8B-B14F-4D97-AF65-F5344CB8AC3E}">
        <p14:creationId xmlns:p14="http://schemas.microsoft.com/office/powerpoint/2010/main" val="4206312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6C0F044F-21AD-48FB-A228-8D2B824A9227}"/>
              </a:ext>
            </a:extLst>
          </p:cNvPr>
          <p:cNvSpPr>
            <a:spLocks noGrp="1"/>
          </p:cNvSpPr>
          <p:nvPr>
            <p:ph type="ctrTitle"/>
          </p:nvPr>
        </p:nvSpPr>
        <p:spPr>
          <a:xfrm>
            <a:off x="823442" y="921715"/>
            <a:ext cx="5163022" cy="2635993"/>
          </a:xfrm>
        </p:spPr>
        <p:txBody>
          <a:bodyPr anchor="b">
            <a:normAutofit/>
          </a:bodyPr>
          <a:lstStyle/>
          <a:p>
            <a:pPr algn="l">
              <a:defRPr sz="2400" b="1"/>
            </a:pPr>
            <a:br>
              <a:rPr lang="en-US" sz="2600" dirty="0"/>
            </a:br>
            <a:r>
              <a:rPr lang="ru-RU" sz="2600" b="1" i="0" dirty="0">
                <a:effectLst/>
                <a:latin typeface="Roboto" panose="02000000000000000000" pitchFamily="2" charset="0"/>
                <a:ea typeface="Roboto" panose="02000000000000000000" pitchFamily="2" charset="0"/>
                <a:cs typeface="Roboto" panose="02000000000000000000" pitchFamily="2" charset="0"/>
              </a:rPr>
              <a:t>Виртуальное прототипирование циклотрона</a:t>
            </a:r>
            <a:br>
              <a:rPr lang="ru-RU" sz="2600" b="1" i="0" dirty="0">
                <a:effectLst/>
                <a:latin typeface="Roboto" panose="02000000000000000000" pitchFamily="2" charset="0"/>
                <a:ea typeface="Roboto" panose="02000000000000000000" pitchFamily="2" charset="0"/>
                <a:cs typeface="Roboto" panose="02000000000000000000" pitchFamily="2" charset="0"/>
              </a:rPr>
            </a:br>
            <a:br>
              <a:rPr lang="ru-RU" sz="2600" b="1" i="0" dirty="0">
                <a:effectLst/>
                <a:latin typeface="Roboto" panose="02000000000000000000" pitchFamily="2" charset="0"/>
                <a:ea typeface="Roboto" panose="02000000000000000000" pitchFamily="2" charset="0"/>
                <a:cs typeface="Roboto" panose="02000000000000000000" pitchFamily="2" charset="0"/>
              </a:rPr>
            </a:br>
            <a:endParaRPr lang="ru-RU" sz="2600" dirty="0"/>
          </a:p>
        </p:txBody>
      </p:sp>
      <p:sp>
        <p:nvSpPr>
          <p:cNvPr id="14" name="Rectangle 1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Подзаголовок 2">
            <a:extLst>
              <a:ext uri="{FF2B5EF4-FFF2-40B4-BE49-F238E27FC236}">
                <a16:creationId xmlns:a16="http://schemas.microsoft.com/office/drawing/2014/main" id="{551F73A5-060F-4A46-9209-66CDF030C62C}"/>
              </a:ext>
            </a:extLst>
          </p:cNvPr>
          <p:cNvSpPr>
            <a:spLocks noGrp="1"/>
          </p:cNvSpPr>
          <p:nvPr>
            <p:ph type="subTitle" idx="1"/>
          </p:nvPr>
        </p:nvSpPr>
        <p:spPr>
          <a:xfrm>
            <a:off x="823441" y="4541263"/>
            <a:ext cx="5673611" cy="1395022"/>
          </a:xfrm>
        </p:spPr>
        <p:txBody>
          <a:bodyPr anchor="t">
            <a:normAutofit/>
          </a:bodyPr>
          <a:lstStyle/>
          <a:p>
            <a:pPr algn="l">
              <a:defRPr sz="2400"/>
            </a:pPr>
            <a:r>
              <a:rPr lang="ru-RU" sz="2000" dirty="0">
                <a:solidFill>
                  <a:srgbClr val="FFFFFF"/>
                </a:solidFill>
              </a:rPr>
              <a:t>Карамышева Г.А., Гурский С.В., Карамышев</a:t>
            </a:r>
            <a:r>
              <a:rPr lang="en-US" sz="2000" dirty="0">
                <a:solidFill>
                  <a:srgbClr val="FFFFFF"/>
                </a:solidFill>
              </a:rPr>
              <a:t> </a:t>
            </a:r>
            <a:r>
              <a:rPr lang="ru-RU" sz="2000" dirty="0">
                <a:solidFill>
                  <a:srgbClr val="FFFFFF"/>
                </a:solidFill>
              </a:rPr>
              <a:t>О.В., Попов Д.В., Малинин В.А., Ляпин И.Д.</a:t>
            </a:r>
          </a:p>
        </p:txBody>
      </p:sp>
      <p:pic>
        <p:nvPicPr>
          <p:cNvPr id="7" name="Рисунок 2">
            <a:extLst>
              <a:ext uri="{FF2B5EF4-FFF2-40B4-BE49-F238E27FC236}">
                <a16:creationId xmlns:a16="http://schemas.microsoft.com/office/drawing/2014/main" id="{6A363F06-2BB8-4CDE-8081-1BECC9632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810750" y="594513"/>
            <a:ext cx="2150492" cy="12096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445">
            <a:extLst>
              <a:ext uri="{FF2B5EF4-FFF2-40B4-BE49-F238E27FC236}">
                <a16:creationId xmlns:a16="http://schemas.microsoft.com/office/drawing/2014/main" id="{B1690331-23F0-440D-A160-3BEF01C87D18}"/>
              </a:ext>
            </a:extLst>
          </p:cNvPr>
          <p:cNvSpPr>
            <a:spLocks noChangeArrowheads="1"/>
          </p:cNvSpPr>
          <p:nvPr/>
        </p:nvSpPr>
        <p:spPr bwMode="auto">
          <a:xfrm>
            <a:off x="10641507" y="2070433"/>
            <a:ext cx="639913" cy="33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7" tIns="45721" rIns="91437" bIns="45721"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Aft>
                <a:spcPts val="600"/>
              </a:spcAft>
            </a:pPr>
            <a:r>
              <a:rPr lang="en-US" altLang="ru-RU" sz="1600" dirty="0">
                <a:solidFill>
                  <a:srgbClr val="002060"/>
                </a:solidFill>
                <a:latin typeface="Helvetica Neue"/>
              </a:rPr>
              <a:t>JINR</a:t>
            </a:r>
            <a:endParaRPr lang="en-GB" altLang="en-US" sz="1600" dirty="0">
              <a:solidFill>
                <a:srgbClr val="002060"/>
              </a:solidFill>
              <a:latin typeface="Helvetica Neue"/>
            </a:endParaRPr>
          </a:p>
        </p:txBody>
      </p:sp>
      <p:sp>
        <p:nvSpPr>
          <p:cNvPr id="5" name="Slide Number Placeholder 4">
            <a:extLst>
              <a:ext uri="{FF2B5EF4-FFF2-40B4-BE49-F238E27FC236}">
                <a16:creationId xmlns:a16="http://schemas.microsoft.com/office/drawing/2014/main" id="{D60D9848-B6E5-8746-BB53-998C054F62CD}"/>
              </a:ext>
            </a:extLst>
          </p:cNvPr>
          <p:cNvSpPr>
            <a:spLocks noGrp="1"/>
          </p:cNvSpPr>
          <p:nvPr>
            <p:ph type="sldNum" sz="quarter" idx="12"/>
          </p:nvPr>
        </p:nvSpPr>
        <p:spPr/>
        <p:txBody>
          <a:bodyPr/>
          <a:lstStyle/>
          <a:p>
            <a:fld id="{A55C00D6-B274-47D6-8B4A-FA559A184120}" type="slidenum">
              <a:rPr lang="ru-RU" smtClean="0"/>
              <a:t>1</a:t>
            </a:fld>
            <a:endParaRPr lang="ru-RU" dirty="0"/>
          </a:p>
        </p:txBody>
      </p:sp>
      <p:sp>
        <p:nvSpPr>
          <p:cNvPr id="9" name="Footer Placeholder 8">
            <a:extLst>
              <a:ext uri="{FF2B5EF4-FFF2-40B4-BE49-F238E27FC236}">
                <a16:creationId xmlns:a16="http://schemas.microsoft.com/office/drawing/2014/main" id="{9604FF80-C3E0-4976-886A-E817FF3B71A7}"/>
              </a:ext>
            </a:extLst>
          </p:cNvPr>
          <p:cNvSpPr>
            <a:spLocks noGrp="1"/>
          </p:cNvSpPr>
          <p:nvPr>
            <p:ph type="ftr" sz="quarter" idx="11"/>
          </p:nvPr>
        </p:nvSpPr>
        <p:spPr/>
        <p:txBody>
          <a:bodyPr/>
          <a:lstStyle/>
          <a:p>
            <a:r>
              <a:rPr lang="ru-RU" dirty="0"/>
              <a:t>Семинар-2024</a:t>
            </a:r>
          </a:p>
        </p:txBody>
      </p:sp>
    </p:spTree>
    <p:extLst>
      <p:ext uri="{BB962C8B-B14F-4D97-AF65-F5344CB8AC3E}">
        <p14:creationId xmlns:p14="http://schemas.microsoft.com/office/powerpoint/2010/main" val="337828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Объект 2"/>
          <p:cNvSpPr txBox="1">
            <a:spLocks noGrp="1"/>
          </p:cNvSpPr>
          <p:nvPr>
            <p:ph type="body" idx="1"/>
          </p:nvPr>
        </p:nvSpPr>
        <p:spPr>
          <a:xfrm>
            <a:off x="771331" y="1539874"/>
            <a:ext cx="10539939" cy="5163106"/>
          </a:xfrm>
          <a:prstGeom prst="rect">
            <a:avLst/>
          </a:prstGeom>
        </p:spPr>
        <p:txBody>
          <a:bodyPr/>
          <a:lstStyle/>
          <a:p>
            <a:pPr marL="86867" indent="-86867" defTabSz="868680">
              <a:lnSpc>
                <a:spcPct val="68000"/>
              </a:lnSpc>
              <a:spcBef>
                <a:spcPts val="1200"/>
              </a:spcBef>
              <a:defRPr sz="2090"/>
            </a:pPr>
            <a:r>
              <a:rPr dirty="0" err="1"/>
              <a:t>Для</a:t>
            </a:r>
            <a:r>
              <a:rPr dirty="0"/>
              <a:t> </a:t>
            </a:r>
            <a:r>
              <a:rPr dirty="0" err="1"/>
              <a:t>проектирования</a:t>
            </a:r>
            <a:r>
              <a:rPr dirty="0"/>
              <a:t> </a:t>
            </a:r>
            <a:r>
              <a:rPr dirty="0" err="1"/>
              <a:t>нового</a:t>
            </a:r>
            <a:r>
              <a:rPr dirty="0"/>
              <a:t> </a:t>
            </a:r>
            <a:r>
              <a:rPr dirty="0" err="1"/>
              <a:t>циклотрона</a:t>
            </a:r>
            <a:r>
              <a:rPr dirty="0"/>
              <a:t> </a:t>
            </a:r>
            <a:r>
              <a:rPr dirty="0" err="1"/>
              <a:t>требуется</a:t>
            </a:r>
            <a:r>
              <a:rPr dirty="0"/>
              <a:t> </a:t>
            </a:r>
            <a:r>
              <a:rPr dirty="0" err="1"/>
              <a:t>точное</a:t>
            </a:r>
            <a:r>
              <a:rPr dirty="0"/>
              <a:t> и </a:t>
            </a:r>
            <a:r>
              <a:rPr dirty="0" err="1"/>
              <a:t>быстрое</a:t>
            </a:r>
            <a:r>
              <a:rPr dirty="0"/>
              <a:t> </a:t>
            </a:r>
            <a:r>
              <a:rPr dirty="0" err="1"/>
              <a:t>программное</a:t>
            </a:r>
            <a:r>
              <a:rPr dirty="0"/>
              <a:t> </a:t>
            </a:r>
            <a:r>
              <a:rPr dirty="0" err="1"/>
              <a:t>обеспечение</a:t>
            </a:r>
            <a:r>
              <a:rPr dirty="0"/>
              <a:t> </a:t>
            </a:r>
            <a:r>
              <a:rPr dirty="0" err="1"/>
              <a:t>для</a:t>
            </a:r>
            <a:r>
              <a:rPr dirty="0"/>
              <a:t> </a:t>
            </a:r>
            <a:r>
              <a:rPr dirty="0" err="1"/>
              <a:t>оценки</a:t>
            </a:r>
            <a:r>
              <a:rPr dirty="0"/>
              <a:t> </a:t>
            </a:r>
            <a:r>
              <a:rPr dirty="0" err="1"/>
              <a:t>карт</a:t>
            </a:r>
            <a:r>
              <a:rPr dirty="0"/>
              <a:t> </a:t>
            </a:r>
            <a:r>
              <a:rPr dirty="0" err="1"/>
              <a:t>поля</a:t>
            </a:r>
            <a:r>
              <a:rPr dirty="0"/>
              <a:t>. </a:t>
            </a:r>
            <a:r>
              <a:rPr dirty="0" err="1"/>
              <a:t>Программа</a:t>
            </a:r>
            <a:r>
              <a:rPr dirty="0"/>
              <a:t> CORD </a:t>
            </a:r>
            <a:r>
              <a:rPr dirty="0" err="1"/>
              <a:t>обеспечивает</a:t>
            </a:r>
            <a:r>
              <a:rPr dirty="0"/>
              <a:t> </a:t>
            </a:r>
            <a:r>
              <a:rPr dirty="0" err="1"/>
              <a:t>анализ</a:t>
            </a:r>
            <a:r>
              <a:rPr dirty="0"/>
              <a:t> </a:t>
            </a:r>
            <a:r>
              <a:rPr dirty="0" err="1"/>
              <a:t>динамики</a:t>
            </a:r>
            <a:r>
              <a:rPr dirty="0"/>
              <a:t> </a:t>
            </a:r>
            <a:r>
              <a:rPr dirty="0" err="1"/>
              <a:t>частиц</a:t>
            </a:r>
            <a:r>
              <a:rPr dirty="0"/>
              <a:t> </a:t>
            </a:r>
            <a:r>
              <a:rPr dirty="0" err="1"/>
              <a:t>на</a:t>
            </a:r>
            <a:r>
              <a:rPr dirty="0"/>
              <a:t> </a:t>
            </a:r>
            <a:r>
              <a:rPr dirty="0" err="1"/>
              <a:t>основе</a:t>
            </a:r>
            <a:r>
              <a:rPr dirty="0"/>
              <a:t> </a:t>
            </a:r>
            <a:r>
              <a:rPr dirty="0" err="1"/>
              <a:t>комбинации</a:t>
            </a:r>
            <a:r>
              <a:rPr dirty="0"/>
              <a:t> </a:t>
            </a:r>
            <a:r>
              <a:rPr dirty="0" err="1"/>
              <a:t>анализа</a:t>
            </a:r>
            <a:r>
              <a:rPr dirty="0"/>
              <a:t> </a:t>
            </a:r>
            <a:r>
              <a:rPr dirty="0" err="1"/>
              <a:t>карты</a:t>
            </a:r>
            <a:r>
              <a:rPr dirty="0"/>
              <a:t> </a:t>
            </a:r>
            <a:r>
              <a:rPr dirty="0" err="1"/>
              <a:t>магнитного</a:t>
            </a:r>
            <a:r>
              <a:rPr dirty="0"/>
              <a:t> </a:t>
            </a:r>
            <a:r>
              <a:rPr dirty="0" err="1"/>
              <a:t>поля</a:t>
            </a:r>
            <a:r>
              <a:rPr dirty="0"/>
              <a:t> с </a:t>
            </a:r>
            <a:r>
              <a:rPr dirty="0" err="1"/>
              <a:t>анализом</a:t>
            </a:r>
            <a:r>
              <a:rPr dirty="0"/>
              <a:t> </a:t>
            </a:r>
            <a:r>
              <a:rPr dirty="0" err="1"/>
              <a:t>карты</a:t>
            </a:r>
            <a:r>
              <a:rPr dirty="0"/>
              <a:t> </a:t>
            </a:r>
            <a:r>
              <a:rPr dirty="0" err="1"/>
              <a:t>электрического</a:t>
            </a:r>
            <a:r>
              <a:rPr dirty="0"/>
              <a:t> </a:t>
            </a:r>
            <a:r>
              <a:rPr dirty="0" err="1"/>
              <a:t>поля</a:t>
            </a:r>
            <a:r>
              <a:rPr dirty="0"/>
              <a:t>.</a:t>
            </a:r>
          </a:p>
          <a:p>
            <a:pPr marL="86867" indent="-86867" defTabSz="868680">
              <a:lnSpc>
                <a:spcPct val="68000"/>
              </a:lnSpc>
              <a:spcBef>
                <a:spcPts val="1200"/>
              </a:spcBef>
              <a:defRPr sz="2090"/>
            </a:pPr>
            <a:r>
              <a:rPr lang="ru-RU" dirty="0"/>
              <a:t>М</a:t>
            </a:r>
            <a:r>
              <a:rPr dirty="0" err="1"/>
              <a:t>отивация</a:t>
            </a:r>
            <a:r>
              <a:rPr dirty="0"/>
              <a:t> </a:t>
            </a:r>
            <a:r>
              <a:rPr dirty="0" err="1"/>
              <a:t>создания</a:t>
            </a:r>
            <a:r>
              <a:rPr dirty="0"/>
              <a:t> </a:t>
            </a:r>
            <a:r>
              <a:rPr dirty="0" err="1"/>
              <a:t>новой</a:t>
            </a:r>
            <a:r>
              <a:rPr dirty="0"/>
              <a:t> </a:t>
            </a:r>
            <a:r>
              <a:rPr dirty="0" err="1"/>
              <a:t>программы</a:t>
            </a:r>
            <a:r>
              <a:rPr dirty="0"/>
              <a:t> </a:t>
            </a:r>
            <a:r>
              <a:rPr lang="ru-RU" dirty="0"/>
              <a:t>анализа движения частиц на </a:t>
            </a:r>
            <a:r>
              <a:rPr dirty="0" err="1"/>
              <a:t>равновесных</a:t>
            </a:r>
            <a:r>
              <a:rPr dirty="0"/>
              <a:t> </a:t>
            </a:r>
            <a:r>
              <a:rPr dirty="0" err="1"/>
              <a:t>орбит</a:t>
            </a:r>
            <a:r>
              <a:rPr lang="ru-RU" dirty="0"/>
              <a:t>ах</a:t>
            </a:r>
            <a:r>
              <a:rPr dirty="0"/>
              <a:t> </a:t>
            </a:r>
            <a:r>
              <a:rPr dirty="0" err="1"/>
              <a:t>исходит</a:t>
            </a:r>
            <a:r>
              <a:rPr dirty="0"/>
              <a:t> </a:t>
            </a:r>
            <a:r>
              <a:rPr dirty="0" err="1"/>
              <a:t>из</a:t>
            </a:r>
            <a:r>
              <a:rPr dirty="0"/>
              <a:t> </a:t>
            </a:r>
            <a:r>
              <a:rPr dirty="0" err="1"/>
              <a:t>необходимости</a:t>
            </a:r>
            <a:r>
              <a:rPr dirty="0"/>
              <a:t> </a:t>
            </a:r>
            <a:r>
              <a:rPr dirty="0" err="1"/>
              <a:t>получить</a:t>
            </a:r>
            <a:r>
              <a:rPr dirty="0"/>
              <a:t> </a:t>
            </a:r>
            <a:r>
              <a:rPr dirty="0" err="1"/>
              <a:t>максимальное</a:t>
            </a:r>
            <a:r>
              <a:rPr dirty="0"/>
              <a:t> </a:t>
            </a:r>
            <a:r>
              <a:rPr dirty="0" err="1"/>
              <a:t>количество</a:t>
            </a:r>
            <a:r>
              <a:rPr dirty="0"/>
              <a:t> </a:t>
            </a:r>
            <a:r>
              <a:rPr dirty="0" err="1"/>
              <a:t>информации</a:t>
            </a:r>
            <a:r>
              <a:rPr dirty="0"/>
              <a:t> о </a:t>
            </a:r>
            <a:r>
              <a:rPr lang="ru-RU" dirty="0"/>
              <a:t>проектируемых магнитной и ускоряющих системах </a:t>
            </a:r>
            <a:r>
              <a:rPr dirty="0" err="1"/>
              <a:t>без</a:t>
            </a:r>
            <a:r>
              <a:rPr dirty="0"/>
              <a:t> </a:t>
            </a:r>
            <a:r>
              <a:rPr dirty="0" err="1"/>
              <a:t>трассировки</a:t>
            </a:r>
            <a:r>
              <a:rPr dirty="0"/>
              <a:t> </a:t>
            </a:r>
            <a:r>
              <a:rPr dirty="0" err="1"/>
              <a:t>пучка</a:t>
            </a:r>
            <a:endParaRPr dirty="0"/>
          </a:p>
          <a:p>
            <a:pPr marL="0" indent="0" defTabSz="868680">
              <a:lnSpc>
                <a:spcPct val="68000"/>
              </a:lnSpc>
              <a:spcBef>
                <a:spcPts val="1200"/>
              </a:spcBef>
              <a:buSzTx/>
              <a:buNone/>
              <a:defRPr sz="2280"/>
            </a:pPr>
            <a:endParaRPr dirty="0"/>
          </a:p>
          <a:p>
            <a:pPr marL="0" indent="0" defTabSz="868680">
              <a:lnSpc>
                <a:spcPct val="68000"/>
              </a:lnSpc>
              <a:spcBef>
                <a:spcPts val="1200"/>
              </a:spcBef>
              <a:buSzTx/>
              <a:buNone/>
              <a:defRPr sz="2090"/>
            </a:pPr>
            <a:r>
              <a:rPr dirty="0" err="1"/>
              <a:t>Программа</a:t>
            </a:r>
            <a:r>
              <a:rPr dirty="0"/>
              <a:t> CORD </a:t>
            </a:r>
            <a:r>
              <a:rPr dirty="0" err="1"/>
              <a:t>создана</a:t>
            </a:r>
            <a:r>
              <a:rPr dirty="0"/>
              <a:t> в </a:t>
            </a:r>
            <a:r>
              <a:rPr dirty="0" err="1"/>
              <a:t>редакторе</a:t>
            </a:r>
            <a:r>
              <a:rPr dirty="0"/>
              <a:t> </a:t>
            </a:r>
            <a:r>
              <a:rPr dirty="0" err="1"/>
              <a:t>Matlab</a:t>
            </a:r>
            <a:r>
              <a:rPr dirty="0"/>
              <a:t> Live Editor, </a:t>
            </a:r>
            <a:r>
              <a:rPr dirty="0" err="1"/>
              <a:t>который</a:t>
            </a:r>
            <a:r>
              <a:rPr dirty="0"/>
              <a:t> </a:t>
            </a:r>
            <a:r>
              <a:rPr dirty="0" err="1"/>
              <a:t>объединяет</a:t>
            </a:r>
            <a:r>
              <a:rPr dirty="0"/>
              <a:t> </a:t>
            </a:r>
            <a:r>
              <a:rPr dirty="0" err="1"/>
              <a:t>код</a:t>
            </a:r>
            <a:r>
              <a:rPr dirty="0"/>
              <a:t>, </a:t>
            </a:r>
            <a:r>
              <a:rPr dirty="0" err="1"/>
              <a:t>вывод</a:t>
            </a:r>
            <a:r>
              <a:rPr dirty="0"/>
              <a:t> и </a:t>
            </a:r>
            <a:r>
              <a:rPr dirty="0" err="1"/>
              <a:t>форматированный</a:t>
            </a:r>
            <a:r>
              <a:rPr dirty="0"/>
              <a:t> </a:t>
            </a:r>
            <a:r>
              <a:rPr dirty="0" err="1"/>
              <a:t>текст</a:t>
            </a:r>
            <a:r>
              <a:rPr dirty="0"/>
              <a:t>. </a:t>
            </a:r>
            <a:endParaRPr lang="ru-RU" dirty="0"/>
          </a:p>
          <a:p>
            <a:pPr marL="0" indent="0" defTabSz="868680">
              <a:lnSpc>
                <a:spcPct val="68000"/>
              </a:lnSpc>
              <a:spcBef>
                <a:spcPts val="1200"/>
              </a:spcBef>
              <a:buSzTx/>
              <a:buNone/>
              <a:defRPr sz="2090"/>
            </a:pPr>
            <a:r>
              <a:rPr b="1" dirty="0" err="1"/>
              <a:t>Основные</a:t>
            </a:r>
            <a:r>
              <a:rPr b="1" dirty="0"/>
              <a:t> </a:t>
            </a:r>
            <a:r>
              <a:rPr b="1" dirty="0" err="1"/>
              <a:t>компоненты</a:t>
            </a:r>
            <a:r>
              <a:rPr b="1" dirty="0"/>
              <a:t> CORD:</a:t>
            </a:r>
          </a:p>
          <a:p>
            <a:pPr marL="457200" indent="-457200" defTabSz="868680">
              <a:lnSpc>
                <a:spcPct val="68000"/>
              </a:lnSpc>
              <a:spcBef>
                <a:spcPts val="1200"/>
              </a:spcBef>
              <a:buAutoNum type="arabicPeriod"/>
              <a:defRPr sz="2090"/>
            </a:pPr>
            <a:r>
              <a:rPr dirty="0" err="1"/>
              <a:t>Анализ</a:t>
            </a:r>
            <a:r>
              <a:rPr dirty="0"/>
              <a:t> </a:t>
            </a:r>
            <a:r>
              <a:rPr dirty="0" err="1"/>
              <a:t>карты</a:t>
            </a:r>
            <a:r>
              <a:rPr dirty="0"/>
              <a:t> </a:t>
            </a:r>
            <a:r>
              <a:rPr dirty="0" err="1"/>
              <a:t>магнитного</a:t>
            </a:r>
            <a:r>
              <a:rPr dirty="0"/>
              <a:t> </a:t>
            </a:r>
            <a:r>
              <a:rPr dirty="0" err="1"/>
              <a:t>поля</a:t>
            </a:r>
            <a:r>
              <a:rPr dirty="0"/>
              <a:t>. </a:t>
            </a:r>
            <a:r>
              <a:rPr dirty="0" err="1"/>
              <a:t>Итерационная</a:t>
            </a:r>
            <a:r>
              <a:rPr dirty="0"/>
              <a:t> </a:t>
            </a:r>
            <a:r>
              <a:rPr dirty="0" err="1"/>
              <a:t>процедура</a:t>
            </a:r>
            <a:r>
              <a:rPr dirty="0"/>
              <a:t> </a:t>
            </a:r>
            <a:r>
              <a:rPr dirty="0" err="1"/>
              <a:t>для</a:t>
            </a:r>
            <a:r>
              <a:rPr dirty="0"/>
              <a:t> </a:t>
            </a:r>
            <a:r>
              <a:rPr dirty="0" err="1"/>
              <a:t>нахождения</a:t>
            </a:r>
            <a:r>
              <a:rPr dirty="0"/>
              <a:t> </a:t>
            </a:r>
            <a:r>
              <a:rPr dirty="0" err="1"/>
              <a:t>равновесных</a:t>
            </a:r>
            <a:r>
              <a:rPr dirty="0"/>
              <a:t> </a:t>
            </a:r>
            <a:r>
              <a:rPr dirty="0" err="1"/>
              <a:t>орбит</a:t>
            </a:r>
            <a:r>
              <a:rPr dirty="0"/>
              <a:t>. </a:t>
            </a:r>
            <a:r>
              <a:rPr dirty="0" err="1"/>
              <a:t>Расчет</a:t>
            </a:r>
            <a:r>
              <a:rPr lang="ru-RU" dirty="0"/>
              <a:t> частоты обращения и</a:t>
            </a:r>
            <a:r>
              <a:rPr dirty="0"/>
              <a:t> </a:t>
            </a:r>
            <a:r>
              <a:rPr dirty="0" err="1"/>
              <a:t>бетатронных</a:t>
            </a:r>
            <a:r>
              <a:rPr dirty="0"/>
              <a:t> </a:t>
            </a:r>
            <a:r>
              <a:rPr dirty="0" err="1"/>
              <a:t>частот</a:t>
            </a:r>
            <a:r>
              <a:rPr dirty="0"/>
              <a:t>.</a:t>
            </a:r>
            <a:r>
              <a:rPr lang="ru-RU" dirty="0"/>
              <a:t> </a:t>
            </a:r>
            <a:endParaRPr dirty="0"/>
          </a:p>
          <a:p>
            <a:pPr marL="0" indent="0" defTabSz="868680">
              <a:lnSpc>
                <a:spcPct val="68000"/>
              </a:lnSpc>
              <a:spcBef>
                <a:spcPts val="1200"/>
              </a:spcBef>
              <a:buNone/>
              <a:defRPr sz="2090"/>
            </a:pPr>
            <a:r>
              <a:rPr lang="ru-RU" dirty="0"/>
              <a:t>2. </a:t>
            </a:r>
            <a:r>
              <a:rPr dirty="0" err="1"/>
              <a:t>Анализ</a:t>
            </a:r>
            <a:r>
              <a:rPr dirty="0"/>
              <a:t> </a:t>
            </a:r>
            <a:r>
              <a:rPr dirty="0" err="1"/>
              <a:t>карты</a:t>
            </a:r>
            <a:r>
              <a:rPr dirty="0"/>
              <a:t> </a:t>
            </a:r>
            <a:r>
              <a:rPr dirty="0" err="1"/>
              <a:t>электрического</a:t>
            </a:r>
            <a:r>
              <a:rPr dirty="0"/>
              <a:t> ВЧ </a:t>
            </a:r>
            <a:r>
              <a:rPr dirty="0" err="1"/>
              <a:t>поля</a:t>
            </a:r>
            <a:r>
              <a:rPr dirty="0"/>
              <a:t>. </a:t>
            </a:r>
            <a:r>
              <a:rPr lang="ru-RU" dirty="0"/>
              <a:t>Расчет ускоряющего напряжения. </a:t>
            </a:r>
            <a:r>
              <a:rPr dirty="0" err="1"/>
              <a:t>Расчет</a:t>
            </a:r>
            <a:r>
              <a:rPr dirty="0"/>
              <a:t> </a:t>
            </a:r>
            <a:r>
              <a:rPr dirty="0" err="1"/>
              <a:t>фазового</a:t>
            </a:r>
            <a:r>
              <a:rPr dirty="0"/>
              <a:t> </a:t>
            </a:r>
            <a:r>
              <a:rPr dirty="0" err="1"/>
              <a:t>движения</a:t>
            </a:r>
            <a:endParaRPr dirty="0"/>
          </a:p>
        </p:txBody>
      </p:sp>
      <p:sp>
        <p:nvSpPr>
          <p:cNvPr id="2" name="Номер слайда 1">
            <a:extLst>
              <a:ext uri="{FF2B5EF4-FFF2-40B4-BE49-F238E27FC236}">
                <a16:creationId xmlns:a16="http://schemas.microsoft.com/office/drawing/2014/main" id="{0A89F366-6555-4D26-8426-EACFD1FABCDF}"/>
              </a:ext>
            </a:extLst>
          </p:cNvPr>
          <p:cNvSpPr>
            <a:spLocks noGrp="1"/>
          </p:cNvSpPr>
          <p:nvPr>
            <p:ph type="sldNum" sz="quarter" idx="2"/>
          </p:nvPr>
        </p:nvSpPr>
        <p:spPr/>
        <p:txBody>
          <a:bodyPr/>
          <a:lstStyle/>
          <a:p>
            <a:fld id="{86CB4B4D-7CA3-9044-876B-883B54F8677D}" type="slidenum">
              <a:rPr lang="ru-RU" smtClean="0"/>
              <a:t>10</a:t>
            </a:fld>
            <a:endParaRPr lang="ru-RU"/>
          </a:p>
        </p:txBody>
      </p:sp>
      <p:sp>
        <p:nvSpPr>
          <p:cNvPr id="7" name="Title 1">
            <a:extLst>
              <a:ext uri="{FF2B5EF4-FFF2-40B4-BE49-F238E27FC236}">
                <a16:creationId xmlns:a16="http://schemas.microsoft.com/office/drawing/2014/main" id="{7787CFAF-E2FC-4AFA-92AA-58E22C9FBD2F}"/>
              </a:ext>
            </a:extLst>
          </p:cNvPr>
          <p:cNvSpPr txBox="1">
            <a:spLocks/>
          </p:cNvSpPr>
          <p:nvPr/>
        </p:nvSpPr>
        <p:spPr>
          <a:xfrm>
            <a:off x="349354" y="57846"/>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CORD. (Closed </a:t>
            </a:r>
            <a:r>
              <a:rPr lang="en-US" sz="4000" b="1" dirty="0" err="1">
                <a:solidFill>
                  <a:schemeClr val="bg1"/>
                </a:solidFill>
              </a:rPr>
              <a:t>ORbit</a:t>
            </a:r>
            <a:r>
              <a:rPr lang="en-US" sz="4000" b="1" dirty="0">
                <a:solidFill>
                  <a:schemeClr val="bg1"/>
                </a:solidFill>
              </a:rPr>
              <a:t> Dynamics)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8" name="Content Placeholder 2"/>
              <p:cNvSpPr txBox="1">
                <a:spLocks noGrp="1"/>
              </p:cNvSpPr>
              <p:nvPr>
                <p:ph type="body" idx="1"/>
              </p:nvPr>
            </p:nvSpPr>
            <p:spPr>
              <a:xfrm>
                <a:off x="391884" y="1253331"/>
                <a:ext cx="10515601" cy="4351338"/>
              </a:xfrm>
              <a:prstGeom prst="rect">
                <a:avLst/>
              </a:prstGeom>
            </p:spPr>
            <p:txBody>
              <a:bodyPr>
                <a:normAutofit/>
              </a:bodyPr>
              <a:lstStyle/>
              <a:p>
                <a:pPr marL="0" indent="0" defTabSz="877823">
                  <a:lnSpc>
                    <a:spcPct val="68000"/>
                  </a:lnSpc>
                  <a:spcBef>
                    <a:spcPts val="1200"/>
                  </a:spcBef>
                  <a:buSzTx/>
                  <a:buNone/>
                  <a:defRPr sz="1919"/>
                </a:pPr>
                <a:endParaRPr dirty="0"/>
              </a:p>
              <a:p>
                <a:pPr marL="0" indent="0" defTabSz="877823">
                  <a:lnSpc>
                    <a:spcPct val="68000"/>
                  </a:lnSpc>
                  <a:spcBef>
                    <a:spcPts val="1200"/>
                  </a:spcBef>
                  <a:buSzTx/>
                  <a:buNone/>
                  <a:defRPr sz="1919"/>
                </a:pPr>
                <a:r>
                  <a:rPr dirty="0" err="1"/>
                  <a:t>Наша</a:t>
                </a:r>
                <a:r>
                  <a:rPr dirty="0"/>
                  <a:t> </a:t>
                </a:r>
                <a:r>
                  <a:rPr dirty="0" err="1"/>
                  <a:t>программа</a:t>
                </a:r>
                <a:r>
                  <a:rPr lang="ru-RU" dirty="0"/>
                  <a:t> состоит из двух модулей:</a:t>
                </a:r>
              </a:p>
              <a:p>
                <a:pPr marL="0" indent="0" defTabSz="877823">
                  <a:lnSpc>
                    <a:spcPct val="68000"/>
                  </a:lnSpc>
                  <a:spcBef>
                    <a:spcPts val="1200"/>
                  </a:spcBef>
                  <a:buSzTx/>
                  <a:buNone/>
                </a:pPr>
                <a:r>
                  <a:rPr lang="ru-RU" dirty="0"/>
                  <a:t>Классический CYCLOPS:</a:t>
                </a:r>
              </a:p>
              <a:p>
                <a:pPr marL="0" indent="0" defTabSz="877823">
                  <a:lnSpc>
                    <a:spcPct val="68000"/>
                  </a:lnSpc>
                  <a:spcBef>
                    <a:spcPts val="1200"/>
                  </a:spcBef>
                  <a:buNone/>
                </a:pPr>
                <a:r>
                  <a:rPr lang="ru-RU" sz="1600" dirty="0"/>
                  <a:t>основан на алгоритме CYCLOPS</a:t>
                </a:r>
                <a:r>
                  <a:rPr lang="ru-RU" sz="1600" baseline="29916" dirty="0"/>
                  <a:t>1</a:t>
                </a:r>
                <a:r>
                  <a:rPr lang="ru-RU" sz="1600" dirty="0"/>
                  <a:t> – классическом алгоритме, созданном в 1964г  М.М. Гордоном и являющимся одним из самых надежных инструментов для анализа динамики частиц в циклотронах.</a:t>
                </a:r>
              </a:p>
              <a:p>
                <a:pPr marL="87782" indent="-87782" defTabSz="877823">
                  <a:lnSpc>
                    <a:spcPct val="68000"/>
                  </a:lnSpc>
                  <a:spcBef>
                    <a:spcPts val="1200"/>
                  </a:spcBef>
                  <a:defRPr sz="1919"/>
                </a:pPr>
                <a:r>
                  <a:rPr dirty="0" err="1"/>
                  <a:t>Для</a:t>
                </a:r>
                <a:r>
                  <a:rPr dirty="0"/>
                  <a:t> </a:t>
                </a:r>
                <a:r>
                  <a:rPr dirty="0" err="1"/>
                  <a:t>фиксированной</a:t>
                </a:r>
                <a:r>
                  <a:rPr dirty="0"/>
                  <a:t> </a:t>
                </a:r>
                <a:r>
                  <a:rPr dirty="0" err="1"/>
                  <a:t>энергии</a:t>
                </a:r>
                <a:r>
                  <a:rPr dirty="0"/>
                  <a:t> </a:t>
                </a:r>
                <a:r>
                  <a:rPr dirty="0" err="1"/>
                  <a:t>орбиты</a:t>
                </a:r>
                <a:r>
                  <a:rPr dirty="0"/>
                  <a:t> </a:t>
                </a:r>
                <a14:m>
                  <m:oMath xmlns:m="http://schemas.openxmlformats.org/officeDocument/2006/math">
                    <m:r>
                      <a:rPr sz="1750" i="1">
                        <a:solidFill>
                          <a:srgbClr val="262626"/>
                        </a:solidFill>
                        <a:latin typeface="Cambria Math" panose="02040503050406030204" pitchFamily="18" charset="0"/>
                      </a:rPr>
                      <m:t>𝑇</m:t>
                    </m:r>
                  </m:oMath>
                </a14:m>
                <a:r>
                  <a:rPr dirty="0"/>
                  <a:t>, </a:t>
                </a:r>
                <a:r>
                  <a:rPr dirty="0" err="1"/>
                  <a:t>получаем</a:t>
                </a:r>
                <a:r>
                  <a:rPr dirty="0"/>
                  <a:t> </a:t>
                </a:r>
                <a:r>
                  <a:rPr dirty="0" err="1"/>
                  <a:t>соответствующие</a:t>
                </a:r>
                <a:r>
                  <a:rPr dirty="0"/>
                  <a:t> </a:t>
                </a:r>
                <a:r>
                  <a:rPr dirty="0" err="1"/>
                  <a:t>значения</a:t>
                </a:r>
                <a:r>
                  <a:rPr dirty="0"/>
                  <a:t> </a:t>
                </a:r>
                <a:r>
                  <a:rPr dirty="0" err="1"/>
                  <a:t>радиуса</a:t>
                </a:r>
                <a:r>
                  <a:rPr dirty="0"/>
                  <a:t> </a:t>
                </a:r>
                <a14:m>
                  <m:oMath xmlns:m="http://schemas.openxmlformats.org/officeDocument/2006/math">
                    <m:r>
                      <a:rPr sz="2300" i="1">
                        <a:solidFill>
                          <a:srgbClr val="262626"/>
                        </a:solidFill>
                        <a:latin typeface="Cambria Math" panose="02040503050406030204" pitchFamily="18" charset="0"/>
                      </a:rPr>
                      <m:t>𝑟</m:t>
                    </m:r>
                  </m:oMath>
                </a14:m>
                <a:r>
                  <a:rPr i="1" dirty="0"/>
                  <a:t> </a:t>
                </a:r>
                <a:r>
                  <a:rPr dirty="0"/>
                  <a:t>и </a:t>
                </a:r>
                <a:r>
                  <a:rPr dirty="0" err="1"/>
                  <a:t>радиального</a:t>
                </a:r>
                <a:r>
                  <a:rPr dirty="0"/>
                  <a:t> </a:t>
                </a:r>
                <a:r>
                  <a:rPr dirty="0" err="1"/>
                  <a:t>импульса</a:t>
                </a:r>
                <a:r>
                  <a:rPr dirty="0"/>
                  <a:t> </a:t>
                </a:r>
                <a14:m>
                  <m:oMath xmlns:m="http://schemas.openxmlformats.org/officeDocument/2006/math">
                    <m:sSub>
                      <m:sSubPr>
                        <m:ctrlPr>
                          <a:rPr sz="2000" i="1">
                            <a:solidFill>
                              <a:srgbClr val="262626"/>
                            </a:solidFill>
                            <a:latin typeface="Cambria Math" panose="02040503050406030204" pitchFamily="18" charset="0"/>
                          </a:rPr>
                        </m:ctrlPr>
                      </m:sSubPr>
                      <m:e>
                        <m:r>
                          <a:rPr sz="2000" i="1">
                            <a:solidFill>
                              <a:srgbClr val="262626"/>
                            </a:solidFill>
                            <a:latin typeface="Cambria Math" panose="02040503050406030204" pitchFamily="18" charset="0"/>
                          </a:rPr>
                          <m:t>𝑝</m:t>
                        </m:r>
                      </m:e>
                      <m:sub>
                        <m:r>
                          <a:rPr sz="2000" i="1">
                            <a:solidFill>
                              <a:srgbClr val="262626"/>
                            </a:solidFill>
                            <a:latin typeface="Cambria Math" panose="02040503050406030204" pitchFamily="18" charset="0"/>
                          </a:rPr>
                          <m:t>𝑟</m:t>
                        </m:r>
                      </m:sub>
                    </m:sSub>
                  </m:oMath>
                </a14:m>
                <a:r>
                  <a:rPr dirty="0"/>
                  <a:t>. </a:t>
                </a:r>
                <a:r>
                  <a:rPr dirty="0" err="1"/>
                  <a:t>Начальные</a:t>
                </a:r>
                <a:r>
                  <a:rPr dirty="0"/>
                  <a:t> </a:t>
                </a:r>
                <a:r>
                  <a:rPr dirty="0" err="1"/>
                  <a:t>значения</a:t>
                </a:r>
                <a:r>
                  <a:rPr dirty="0"/>
                  <a:t> </a:t>
                </a:r>
                <a:r>
                  <a:rPr dirty="0" err="1"/>
                  <a:t>экстраполируются</a:t>
                </a:r>
                <a:r>
                  <a:rPr dirty="0"/>
                  <a:t> </a:t>
                </a:r>
                <a:r>
                  <a:rPr dirty="0" err="1"/>
                  <a:t>на</a:t>
                </a:r>
                <a:r>
                  <a:rPr dirty="0"/>
                  <a:t> </a:t>
                </a:r>
                <a:r>
                  <a:rPr dirty="0" err="1"/>
                  <a:t>каждом</a:t>
                </a:r>
                <a:r>
                  <a:rPr dirty="0"/>
                  <a:t> </a:t>
                </a:r>
                <a:r>
                  <a:rPr dirty="0" err="1"/>
                  <a:t>шаге</a:t>
                </a:r>
                <a:r>
                  <a:rPr dirty="0"/>
                  <a:t> </a:t>
                </a:r>
                <a:r>
                  <a:rPr dirty="0" err="1"/>
                  <a:t>по</a:t>
                </a:r>
                <a:r>
                  <a:rPr dirty="0"/>
                  <a:t> </a:t>
                </a:r>
                <a14:m>
                  <m:oMath xmlns:m="http://schemas.openxmlformats.org/officeDocument/2006/math">
                    <m:r>
                      <a:rPr sz="1750" i="1">
                        <a:solidFill>
                          <a:srgbClr val="262626"/>
                        </a:solidFill>
                        <a:latin typeface="Cambria Math" panose="02040503050406030204" pitchFamily="18" charset="0"/>
                      </a:rPr>
                      <m:t>𝑇</m:t>
                    </m:r>
                  </m:oMath>
                </a14:m>
                <a:r>
                  <a:rPr i="1" dirty="0"/>
                  <a:t>.</a:t>
                </a:r>
              </a:p>
              <a:p>
                <a:pPr marL="0" indent="0" defTabSz="877823">
                  <a:lnSpc>
                    <a:spcPct val="68000"/>
                  </a:lnSpc>
                  <a:spcBef>
                    <a:spcPts val="1200"/>
                  </a:spcBef>
                  <a:buSzTx/>
                  <a:buNone/>
                </a:pPr>
                <a:r>
                  <a:rPr lang="ru-RU" dirty="0"/>
                  <a:t>модуль </a:t>
                </a:r>
                <a:r>
                  <a:rPr dirty="0"/>
                  <a:t>CORD:</a:t>
                </a:r>
                <a:endParaRPr sz="1919" dirty="0"/>
              </a:p>
              <a:p>
                <a:pPr marL="87782" indent="-87782" defTabSz="877823">
                  <a:lnSpc>
                    <a:spcPct val="68000"/>
                  </a:lnSpc>
                  <a:spcBef>
                    <a:spcPts val="1200"/>
                  </a:spcBef>
                  <a:defRPr sz="1919"/>
                </a:pPr>
                <a:r>
                  <a:rPr dirty="0" err="1"/>
                  <a:t>Для</a:t>
                </a:r>
                <a:r>
                  <a:rPr dirty="0"/>
                  <a:t> </a:t>
                </a:r>
                <a:r>
                  <a:rPr dirty="0" err="1"/>
                  <a:t>фиксированного</a:t>
                </a:r>
                <a:r>
                  <a:rPr dirty="0"/>
                  <a:t> </a:t>
                </a:r>
                <a:r>
                  <a:rPr dirty="0" err="1"/>
                  <a:t>радиуса</a:t>
                </a:r>
                <a:r>
                  <a:rPr dirty="0"/>
                  <a:t> </a:t>
                </a:r>
                <a14:m>
                  <m:oMath xmlns:m="http://schemas.openxmlformats.org/officeDocument/2006/math">
                    <m:r>
                      <a:rPr sz="2300" i="1">
                        <a:solidFill>
                          <a:srgbClr val="262626"/>
                        </a:solidFill>
                        <a:latin typeface="Cambria Math" panose="02040503050406030204" pitchFamily="18" charset="0"/>
                      </a:rPr>
                      <m:t>𝑟</m:t>
                    </m:r>
                  </m:oMath>
                </a14:m>
                <a:r>
                  <a:rPr dirty="0"/>
                  <a:t> </a:t>
                </a:r>
                <a:r>
                  <a:rPr dirty="0" err="1"/>
                  <a:t>получаем</a:t>
                </a:r>
                <a:r>
                  <a:rPr dirty="0"/>
                  <a:t> </a:t>
                </a:r>
                <a:r>
                  <a:rPr dirty="0" err="1"/>
                  <a:t>соответствующие</a:t>
                </a:r>
                <a:r>
                  <a:rPr dirty="0"/>
                  <a:t> </a:t>
                </a:r>
                <a:r>
                  <a:rPr dirty="0" err="1"/>
                  <a:t>значения</a:t>
                </a:r>
                <a:r>
                  <a:rPr dirty="0"/>
                  <a:t> </a:t>
                </a:r>
                <a:r>
                  <a:rPr dirty="0" err="1"/>
                  <a:t>радиального</a:t>
                </a:r>
                <a:r>
                  <a:rPr dirty="0"/>
                  <a:t> </a:t>
                </a:r>
                <a:r>
                  <a:rPr dirty="0" err="1"/>
                  <a:t>импульса</a:t>
                </a:r>
                <a:r>
                  <a:rPr dirty="0"/>
                  <a:t> </a:t>
                </a:r>
                <a14:m>
                  <m:oMath xmlns:m="http://schemas.openxmlformats.org/officeDocument/2006/math">
                    <m:sSub>
                      <m:sSubPr>
                        <m:ctrlPr>
                          <a:rPr sz="2000" i="1">
                            <a:solidFill>
                              <a:srgbClr val="262626"/>
                            </a:solidFill>
                            <a:latin typeface="Cambria Math" panose="02040503050406030204" pitchFamily="18" charset="0"/>
                          </a:rPr>
                        </m:ctrlPr>
                      </m:sSubPr>
                      <m:e>
                        <m:r>
                          <a:rPr sz="2000" i="1">
                            <a:solidFill>
                              <a:srgbClr val="262626"/>
                            </a:solidFill>
                            <a:latin typeface="Cambria Math" panose="02040503050406030204" pitchFamily="18" charset="0"/>
                          </a:rPr>
                          <m:t>𝑝</m:t>
                        </m:r>
                      </m:e>
                      <m:sub>
                        <m:r>
                          <a:rPr sz="2000" i="1">
                            <a:solidFill>
                              <a:srgbClr val="262626"/>
                            </a:solidFill>
                            <a:latin typeface="Cambria Math" panose="02040503050406030204" pitchFamily="18" charset="0"/>
                          </a:rPr>
                          <m:t>𝑟</m:t>
                        </m:r>
                      </m:sub>
                    </m:sSub>
                  </m:oMath>
                </a14:m>
                <a:r>
                  <a:rPr dirty="0"/>
                  <a:t> и </a:t>
                </a:r>
                <a:r>
                  <a:rPr dirty="0" err="1"/>
                  <a:t>энергии</a:t>
                </a:r>
                <a:r>
                  <a:rPr dirty="0"/>
                  <a:t> </a:t>
                </a:r>
                <a14:m>
                  <m:oMath xmlns:m="http://schemas.openxmlformats.org/officeDocument/2006/math">
                    <m:r>
                      <a:rPr sz="1750" i="1">
                        <a:solidFill>
                          <a:srgbClr val="262626"/>
                        </a:solidFill>
                        <a:latin typeface="Cambria Math" panose="02040503050406030204" pitchFamily="18" charset="0"/>
                      </a:rPr>
                      <m:t>𝑇</m:t>
                    </m:r>
                  </m:oMath>
                </a14:m>
                <a:r>
                  <a:rPr dirty="0"/>
                  <a:t>. </a:t>
                </a:r>
              </a:p>
              <a:p>
                <a:pPr marL="87782" indent="-87782" defTabSz="877823">
                  <a:lnSpc>
                    <a:spcPct val="68000"/>
                  </a:lnSpc>
                  <a:spcBef>
                    <a:spcPts val="1200"/>
                  </a:spcBef>
                  <a:defRPr sz="1919"/>
                </a:pPr>
                <a:r>
                  <a:rPr dirty="0" err="1"/>
                  <a:t>Начальные</a:t>
                </a:r>
                <a:r>
                  <a:rPr dirty="0"/>
                  <a:t> </a:t>
                </a:r>
                <a:r>
                  <a:rPr dirty="0" err="1"/>
                  <a:t>значения</a:t>
                </a:r>
                <a:r>
                  <a:rPr dirty="0"/>
                  <a:t> </a:t>
                </a:r>
                <a:r>
                  <a:rPr dirty="0" err="1"/>
                  <a:t>вычисляются</a:t>
                </a:r>
                <a:r>
                  <a:rPr dirty="0"/>
                  <a:t> </a:t>
                </a:r>
                <a:r>
                  <a:rPr dirty="0" err="1"/>
                  <a:t>один</a:t>
                </a:r>
                <a:r>
                  <a:rPr dirty="0"/>
                  <a:t> </a:t>
                </a:r>
                <a:r>
                  <a:rPr dirty="0" err="1"/>
                  <a:t>раз</a:t>
                </a:r>
                <a:r>
                  <a:rPr dirty="0"/>
                  <a:t>, </a:t>
                </a:r>
                <a:r>
                  <a:rPr dirty="0" err="1"/>
                  <a:t>следовательно</a:t>
                </a:r>
                <a:r>
                  <a:rPr dirty="0"/>
                  <a:t> </a:t>
                </a:r>
                <a:r>
                  <a:rPr dirty="0" err="1"/>
                  <a:t>возможен</a:t>
                </a:r>
                <a:r>
                  <a:rPr dirty="0"/>
                  <a:t> </a:t>
                </a:r>
                <a:r>
                  <a:rPr dirty="0" err="1"/>
                  <a:t>параллельный</a:t>
                </a:r>
                <a:r>
                  <a:rPr dirty="0"/>
                  <a:t> </a:t>
                </a:r>
                <a:r>
                  <a:rPr dirty="0" err="1"/>
                  <a:t>расчет</a:t>
                </a:r>
                <a:r>
                  <a:rPr dirty="0"/>
                  <a:t>.</a:t>
                </a:r>
              </a:p>
              <a:p>
                <a:pPr marL="0" indent="0" defTabSz="877823">
                  <a:lnSpc>
                    <a:spcPct val="68000"/>
                  </a:lnSpc>
                  <a:spcBef>
                    <a:spcPts val="1200"/>
                  </a:spcBef>
                  <a:buSzTx/>
                  <a:buNone/>
                  <a:defRPr sz="1919"/>
                </a:pPr>
                <a:r>
                  <a:rPr sz="1600" dirty="0" err="1"/>
                  <a:t>Похожий</a:t>
                </a:r>
                <a:r>
                  <a:rPr sz="1600" dirty="0"/>
                  <a:t> </a:t>
                </a:r>
                <a:r>
                  <a:rPr sz="1600" dirty="0" err="1"/>
                  <a:t>подход</a:t>
                </a:r>
                <a:r>
                  <a:rPr sz="1600" dirty="0"/>
                  <a:t> </a:t>
                </a:r>
                <a:r>
                  <a:rPr sz="1600" dirty="0" err="1"/>
                  <a:t>был</a:t>
                </a:r>
                <a:r>
                  <a:rPr sz="1600" dirty="0"/>
                  <a:t> </a:t>
                </a:r>
                <a:r>
                  <a:rPr sz="1600" dirty="0" err="1"/>
                  <a:t>опубликован</a:t>
                </a:r>
                <a:r>
                  <a:rPr sz="1600" dirty="0"/>
                  <a:t> Баумгартеном</a:t>
                </a:r>
                <a:r>
                  <a:rPr sz="1600" baseline="29916" dirty="0"/>
                  <a:t>2</a:t>
                </a:r>
                <a:r>
                  <a:rPr sz="1600" dirty="0"/>
                  <a:t> , </a:t>
                </a:r>
                <a:r>
                  <a:rPr sz="1600" dirty="0" err="1"/>
                  <a:t>но</a:t>
                </a:r>
                <a:r>
                  <a:rPr sz="1600" dirty="0"/>
                  <a:t> </a:t>
                </a:r>
                <a:r>
                  <a:rPr sz="1600" dirty="0" err="1"/>
                  <a:t>мы</a:t>
                </a:r>
                <a:r>
                  <a:rPr sz="1600" dirty="0"/>
                  <a:t> </a:t>
                </a:r>
                <a:r>
                  <a:rPr sz="1600" dirty="0" err="1"/>
                  <a:t>сделали</a:t>
                </a:r>
                <a:r>
                  <a:rPr sz="1600" dirty="0"/>
                  <a:t> </a:t>
                </a:r>
                <a:r>
                  <a:rPr sz="1600" dirty="0" err="1"/>
                  <a:t>собственную</a:t>
                </a:r>
                <a:r>
                  <a:rPr sz="1600" dirty="0"/>
                  <a:t> </a:t>
                </a:r>
                <a:r>
                  <a:rPr sz="1600" dirty="0" err="1"/>
                  <a:t>реализацию</a:t>
                </a:r>
                <a:r>
                  <a:rPr sz="1600" dirty="0"/>
                  <a:t> </a:t>
                </a:r>
                <a:r>
                  <a:rPr sz="1600" dirty="0" err="1"/>
                  <a:t>алгоритма</a:t>
                </a:r>
                <a:r>
                  <a:rPr sz="1600" dirty="0"/>
                  <a:t> в </a:t>
                </a:r>
                <a:r>
                  <a:rPr sz="1600" dirty="0" err="1"/>
                  <a:t>Matlab</a:t>
                </a:r>
                <a:r>
                  <a:rPr sz="1600" dirty="0"/>
                  <a:t>.</a:t>
                </a:r>
              </a:p>
            </p:txBody>
          </p:sp>
        </mc:Choice>
        <mc:Fallback xmlns="">
          <p:sp>
            <p:nvSpPr>
              <p:cNvPr id="228" name="Content Placeholder 2"/>
              <p:cNvSpPr txBox="1">
                <a:spLocks noGrp="1" noRot="1" noChangeAspect="1" noMove="1" noResize="1" noEditPoints="1" noAdjustHandles="1" noChangeArrowheads="1" noChangeShapeType="1" noTextEdit="1"/>
              </p:cNvSpPr>
              <p:nvPr>
                <p:ph type="body" idx="1"/>
              </p:nvPr>
            </p:nvSpPr>
            <p:spPr>
              <a:xfrm>
                <a:off x="391884" y="1253331"/>
                <a:ext cx="10515601" cy="4351338"/>
              </a:xfrm>
              <a:prstGeom prst="rect">
                <a:avLst/>
              </a:prstGeom>
              <a:blipFill>
                <a:blip r:embed="rId2"/>
                <a:stretch>
                  <a:fillRect l="-1159" r="-116"/>
                </a:stretch>
              </a:blipFill>
            </p:spPr>
            <p:txBody>
              <a:bodyPr/>
              <a:lstStyle/>
              <a:p>
                <a:r>
                  <a:rPr lang="en-US">
                    <a:noFill/>
                  </a:rPr>
                  <a:t> </a:t>
                </a:r>
              </a:p>
            </p:txBody>
          </p:sp>
        </mc:Fallback>
      </mc:AlternateContent>
      <p:sp>
        <p:nvSpPr>
          <p:cNvPr id="229" name="TextBox 3"/>
          <p:cNvSpPr txBox="1"/>
          <p:nvPr/>
        </p:nvSpPr>
        <p:spPr>
          <a:xfrm>
            <a:off x="352544" y="5604669"/>
            <a:ext cx="12100560" cy="1316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a:pPr>
            <a:r>
              <a:t>[1] </a:t>
            </a:r>
            <a:r>
              <a:rPr i="1"/>
              <a:t>Gordon M.M.</a:t>
            </a:r>
            <a:r>
              <a:t>, Computation of closed orbits and basic focusing properties for sector-focused cyclotrons and the design of «cyclops». </a:t>
            </a:r>
          </a:p>
          <a:p>
            <a:pPr>
              <a:defRPr sz="1600"/>
            </a:pPr>
            <a:r>
              <a:t>Part. Accel. 1984, </a:t>
            </a:r>
            <a:r>
              <a:rPr i="1"/>
              <a:t>16</a:t>
            </a:r>
            <a:r>
              <a:t>, pp. 39-62.</a:t>
            </a:r>
          </a:p>
          <a:p>
            <a:pPr>
              <a:defRPr sz="1600"/>
            </a:pPr>
            <a:r>
              <a:t>[2] </a:t>
            </a:r>
            <a:r>
              <a:rPr i="1"/>
              <a:t>Baumgarten C.</a:t>
            </a:r>
            <a:r>
              <a:t>, Cyclotron closed orbits on a radial grid //Nuclear Instruments and Methods in Physics Research Section A: Accelerators, Spectrometers, Detectors and Associated Equipment. – 2011. – V. 647. – №. 1. – pp. 31-33.</a:t>
            </a:r>
          </a:p>
        </p:txBody>
      </p:sp>
      <p:sp>
        <p:nvSpPr>
          <p:cNvPr id="2" name="Номер слайда 1">
            <a:extLst>
              <a:ext uri="{FF2B5EF4-FFF2-40B4-BE49-F238E27FC236}">
                <a16:creationId xmlns:a16="http://schemas.microsoft.com/office/drawing/2014/main" id="{B5ED05D1-D7FB-4A43-AF7C-3FCBCF1F8402}"/>
              </a:ext>
            </a:extLst>
          </p:cNvPr>
          <p:cNvSpPr>
            <a:spLocks noGrp="1"/>
          </p:cNvSpPr>
          <p:nvPr>
            <p:ph type="sldNum" sz="quarter" idx="2"/>
          </p:nvPr>
        </p:nvSpPr>
        <p:spPr/>
        <p:txBody>
          <a:bodyPr/>
          <a:lstStyle/>
          <a:p>
            <a:fld id="{86CB4B4D-7CA3-9044-876B-883B54F8677D}" type="slidenum">
              <a:rPr lang="ru-RU" smtClean="0"/>
              <a:t>11</a:t>
            </a:fld>
            <a:endParaRPr lang="ru-RU"/>
          </a:p>
        </p:txBody>
      </p:sp>
      <p:sp>
        <p:nvSpPr>
          <p:cNvPr id="8" name="Title 1">
            <a:extLst>
              <a:ext uri="{FF2B5EF4-FFF2-40B4-BE49-F238E27FC236}">
                <a16:creationId xmlns:a16="http://schemas.microsoft.com/office/drawing/2014/main" id="{448D98E2-6060-44C9-A561-CC01D84C9A00}"/>
              </a:ext>
            </a:extLst>
          </p:cNvPr>
          <p:cNvSpPr txBox="1">
            <a:spLocks/>
          </p:cNvSpPr>
          <p:nvPr/>
        </p:nvSpPr>
        <p:spPr>
          <a:xfrm>
            <a:off x="306825" y="193121"/>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rPr>
              <a:t>Итерационная схема для нахождения равновесных орбит</a:t>
            </a:r>
            <a:endParaRPr lang="en-US" b="1" dirty="0">
              <a:solidFill>
                <a:schemeClr val="bg1"/>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88180" y="353244"/>
            <a:ext cx="10507979" cy="898581"/>
          </a:xfrm>
        </p:spPr>
        <p:txBody>
          <a:bodyPr vert="horz" lIns="91440" tIns="45720" rIns="91440" bIns="45720" rtlCol="0" anchor="ctr">
            <a:noAutofit/>
          </a:bodyPr>
          <a:lstStyle/>
          <a:p>
            <a:r>
              <a:rPr lang="ru-RU" sz="3600" b="1" dirty="0">
                <a:solidFill>
                  <a:schemeClr val="bg1"/>
                </a:solidFill>
              </a:rPr>
              <a:t>CORD. Результаты анализа карты магнитного поля (циклотрон </a:t>
            </a:r>
            <a:r>
              <a:rPr lang="en-US" sz="3600" b="1" dirty="0">
                <a:solidFill>
                  <a:schemeClr val="bg1"/>
                </a:solidFill>
              </a:rPr>
              <a:t>MSC230)</a:t>
            </a:r>
            <a:endParaRPr lang="en-US" sz="2800" dirty="0">
              <a:solidFill>
                <a:schemeClr val="bg1"/>
              </a:solidFill>
            </a:endParaRPr>
          </a:p>
        </p:txBody>
      </p:sp>
      <p:sp>
        <p:nvSpPr>
          <p:cNvPr id="4" name="Focusing element inside sector">
            <a:extLst>
              <a:ext uri="{FF2B5EF4-FFF2-40B4-BE49-F238E27FC236}">
                <a16:creationId xmlns:a16="http://schemas.microsoft.com/office/drawing/2014/main" id="{123B05BD-2AC6-A1EB-1381-3778E0CC789D}"/>
              </a:ext>
            </a:extLst>
          </p:cNvPr>
          <p:cNvSpPr txBox="1"/>
          <p:nvPr/>
        </p:nvSpPr>
        <p:spPr>
          <a:xfrm>
            <a:off x="1616571" y="7544222"/>
            <a:ext cx="8376232" cy="3795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Variation in the kinetic energies of the particles at R=10 cm.</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Объект 5">
            <a:extLst>
              <a:ext uri="{FF2B5EF4-FFF2-40B4-BE49-F238E27FC236}">
                <a16:creationId xmlns:a16="http://schemas.microsoft.com/office/drawing/2014/main" id="{C53D6749-15AA-F4AD-269D-664EA3D010FD}"/>
              </a:ext>
            </a:extLst>
          </p:cNvPr>
          <p:cNvPicPr>
            <a:picLocks noGrp="1" noChangeAspect="1"/>
          </p:cNvPicPr>
          <p:nvPr>
            <p:ph idx="1"/>
          </p:nvPr>
        </p:nvPicPr>
        <p:blipFill rotWithShape="1">
          <a:blip r:embed="rId2"/>
          <a:srcRect l="4813" r="7440" b="2743"/>
          <a:stretch/>
        </p:blipFill>
        <p:spPr>
          <a:xfrm>
            <a:off x="6642526" y="1624118"/>
            <a:ext cx="2014915" cy="1886112"/>
          </a:xfrm>
          <a:prstGeom prst="rect">
            <a:avLst/>
          </a:prstGeom>
        </p:spPr>
      </p:pic>
      <p:pic>
        <p:nvPicPr>
          <p:cNvPr id="14" name="Рисунок 6">
            <a:extLst>
              <a:ext uri="{FF2B5EF4-FFF2-40B4-BE49-F238E27FC236}">
                <a16:creationId xmlns:a16="http://schemas.microsoft.com/office/drawing/2014/main" id="{65A877FF-D942-D25A-965D-E5B81BDF5796}"/>
              </a:ext>
            </a:extLst>
          </p:cNvPr>
          <p:cNvPicPr>
            <a:picLocks noChangeAspect="1"/>
          </p:cNvPicPr>
          <p:nvPr/>
        </p:nvPicPr>
        <p:blipFill rotWithShape="1">
          <a:blip r:embed="rId3"/>
          <a:srcRect l="5116" t="2000" b="2873"/>
          <a:stretch/>
        </p:blipFill>
        <p:spPr>
          <a:xfrm>
            <a:off x="9198591" y="1624118"/>
            <a:ext cx="2155209" cy="1822696"/>
          </a:xfrm>
          <a:prstGeom prst="rect">
            <a:avLst/>
          </a:prstGeom>
        </p:spPr>
      </p:pic>
      <p:pic>
        <p:nvPicPr>
          <p:cNvPr id="18" name="Объект 3">
            <a:extLst>
              <a:ext uri="{FF2B5EF4-FFF2-40B4-BE49-F238E27FC236}">
                <a16:creationId xmlns:a16="http://schemas.microsoft.com/office/drawing/2014/main" id="{DF14BAFA-AE1F-770C-B76D-33F8C0C9B8FD}"/>
              </a:ext>
            </a:extLst>
          </p:cNvPr>
          <p:cNvPicPr>
            <a:picLocks noChangeAspect="1"/>
          </p:cNvPicPr>
          <p:nvPr/>
        </p:nvPicPr>
        <p:blipFill>
          <a:blip r:embed="rId4"/>
          <a:stretch>
            <a:fillRect/>
          </a:stretch>
        </p:blipFill>
        <p:spPr>
          <a:xfrm>
            <a:off x="6430703" y="3902824"/>
            <a:ext cx="2544335" cy="1909316"/>
          </a:xfrm>
          <a:prstGeom prst="rect">
            <a:avLst/>
          </a:prstGeom>
        </p:spPr>
      </p:pic>
      <p:pic>
        <p:nvPicPr>
          <p:cNvPr id="19" name="Рисунок 4">
            <a:extLst>
              <a:ext uri="{FF2B5EF4-FFF2-40B4-BE49-F238E27FC236}">
                <a16:creationId xmlns:a16="http://schemas.microsoft.com/office/drawing/2014/main" id="{B972FD3F-5F1B-792E-3F29-9B2E6A25FE41}"/>
              </a:ext>
            </a:extLst>
          </p:cNvPr>
          <p:cNvPicPr>
            <a:picLocks noChangeAspect="1"/>
          </p:cNvPicPr>
          <p:nvPr/>
        </p:nvPicPr>
        <p:blipFill>
          <a:blip r:embed="rId5"/>
          <a:stretch>
            <a:fillRect/>
          </a:stretch>
        </p:blipFill>
        <p:spPr>
          <a:xfrm>
            <a:off x="9034403" y="3931497"/>
            <a:ext cx="2483583" cy="1863727"/>
          </a:xfrm>
          <a:prstGeom prst="rect">
            <a:avLst/>
          </a:prstGeom>
        </p:spPr>
      </p:pic>
      <p:sp>
        <p:nvSpPr>
          <p:cNvPr id="21" name="TextBox 20">
            <a:extLst>
              <a:ext uri="{FF2B5EF4-FFF2-40B4-BE49-F238E27FC236}">
                <a16:creationId xmlns:a16="http://schemas.microsoft.com/office/drawing/2014/main" id="{1E8DD59D-A9D9-39E4-0DB5-569A760E5F1E}"/>
              </a:ext>
            </a:extLst>
          </p:cNvPr>
          <p:cNvSpPr txBox="1"/>
          <p:nvPr/>
        </p:nvSpPr>
        <p:spPr>
          <a:xfrm>
            <a:off x="6324505" y="3370332"/>
            <a:ext cx="3199213" cy="523220"/>
          </a:xfrm>
          <a:prstGeom prst="rect">
            <a:avLst/>
          </a:prstGeom>
          <a:noFill/>
        </p:spPr>
        <p:txBody>
          <a:bodyPr wrap="square">
            <a:spAutoFit/>
          </a:bodyPr>
          <a:lstStyle/>
          <a:p>
            <a:r>
              <a:rPr lang="ru-RU" sz="1400" dirty="0"/>
              <a:t>Гармонический анализ карты</a:t>
            </a:r>
          </a:p>
          <a:p>
            <a:r>
              <a:rPr lang="ru-RU" sz="1400" dirty="0"/>
              <a:t> магнитного поля. </a:t>
            </a:r>
          </a:p>
        </p:txBody>
      </p:sp>
      <p:sp>
        <p:nvSpPr>
          <p:cNvPr id="22" name="TextBox 21">
            <a:extLst>
              <a:ext uri="{FF2B5EF4-FFF2-40B4-BE49-F238E27FC236}">
                <a16:creationId xmlns:a16="http://schemas.microsoft.com/office/drawing/2014/main" id="{1F18DAA3-FF94-2C8A-8A85-E8EBE1D9927A}"/>
              </a:ext>
            </a:extLst>
          </p:cNvPr>
          <p:cNvSpPr txBox="1"/>
          <p:nvPr/>
        </p:nvSpPr>
        <p:spPr>
          <a:xfrm>
            <a:off x="9247420" y="3362575"/>
            <a:ext cx="2525480" cy="523220"/>
          </a:xfrm>
          <a:prstGeom prst="rect">
            <a:avLst/>
          </a:prstGeom>
          <a:noFill/>
        </p:spPr>
        <p:txBody>
          <a:bodyPr wrap="square">
            <a:spAutoFit/>
          </a:bodyPr>
          <a:lstStyle/>
          <a:p>
            <a:r>
              <a:rPr lang="ru-RU" sz="1400" dirty="0"/>
              <a:t>Среднее магнитное поле, </a:t>
            </a:r>
          </a:p>
          <a:p>
            <a:r>
              <a:rPr lang="ru-RU" sz="1400" dirty="0"/>
              <a:t>флаттер.</a:t>
            </a:r>
          </a:p>
        </p:txBody>
      </p:sp>
      <p:sp>
        <p:nvSpPr>
          <p:cNvPr id="3" name="TextBox 2">
            <a:extLst>
              <a:ext uri="{FF2B5EF4-FFF2-40B4-BE49-F238E27FC236}">
                <a16:creationId xmlns:a16="http://schemas.microsoft.com/office/drawing/2014/main" id="{69EE3FEA-9259-F76C-85EC-ABC508889BBC}"/>
              </a:ext>
            </a:extLst>
          </p:cNvPr>
          <p:cNvSpPr txBox="1"/>
          <p:nvPr/>
        </p:nvSpPr>
        <p:spPr>
          <a:xfrm>
            <a:off x="6244574" y="5933706"/>
            <a:ext cx="3199213" cy="307777"/>
          </a:xfrm>
          <a:prstGeom prst="rect">
            <a:avLst/>
          </a:prstGeom>
          <a:noFill/>
        </p:spPr>
        <p:txBody>
          <a:bodyPr wrap="square">
            <a:spAutoFit/>
          </a:bodyPr>
          <a:lstStyle/>
          <a:p>
            <a:r>
              <a:rPr lang="ru-RU" sz="1400" dirty="0"/>
              <a:t>Отличие среднего поля от изохронного</a:t>
            </a:r>
          </a:p>
        </p:txBody>
      </p:sp>
      <p:sp>
        <p:nvSpPr>
          <p:cNvPr id="5" name="TextBox 4">
            <a:extLst>
              <a:ext uri="{FF2B5EF4-FFF2-40B4-BE49-F238E27FC236}">
                <a16:creationId xmlns:a16="http://schemas.microsoft.com/office/drawing/2014/main" id="{2EDE207C-15C7-B68D-6C9E-DF64A48AE353}"/>
              </a:ext>
            </a:extLst>
          </p:cNvPr>
          <p:cNvSpPr txBox="1"/>
          <p:nvPr/>
        </p:nvSpPr>
        <p:spPr>
          <a:xfrm>
            <a:off x="9523718" y="5915929"/>
            <a:ext cx="2410560" cy="307777"/>
          </a:xfrm>
          <a:prstGeom prst="rect">
            <a:avLst/>
          </a:prstGeom>
          <a:noFill/>
        </p:spPr>
        <p:txBody>
          <a:bodyPr wrap="square">
            <a:spAutoFit/>
          </a:bodyPr>
          <a:lstStyle/>
          <a:p>
            <a:r>
              <a:rPr lang="ru-RU" sz="1400" dirty="0"/>
              <a:t>Частота обращения частиц</a:t>
            </a:r>
          </a:p>
        </p:txBody>
      </p:sp>
      <p:pic>
        <p:nvPicPr>
          <p:cNvPr id="6" name="Объект 4">
            <a:extLst>
              <a:ext uri="{FF2B5EF4-FFF2-40B4-BE49-F238E27FC236}">
                <a16:creationId xmlns:a16="http://schemas.microsoft.com/office/drawing/2014/main" id="{41F8EDB2-8152-7482-AFF8-6802F48FB1A0}"/>
              </a:ext>
            </a:extLst>
          </p:cNvPr>
          <p:cNvPicPr>
            <a:picLocks noChangeAspect="1"/>
          </p:cNvPicPr>
          <p:nvPr/>
        </p:nvPicPr>
        <p:blipFill>
          <a:blip r:embed="rId6"/>
          <a:stretch>
            <a:fillRect/>
          </a:stretch>
        </p:blipFill>
        <p:spPr>
          <a:xfrm>
            <a:off x="73323" y="2497119"/>
            <a:ext cx="2869693" cy="2153471"/>
          </a:xfrm>
          <a:prstGeom prst="rect">
            <a:avLst/>
          </a:prstGeom>
        </p:spPr>
      </p:pic>
      <p:sp>
        <p:nvSpPr>
          <p:cNvPr id="16" name="TextBox 15">
            <a:extLst>
              <a:ext uri="{FF2B5EF4-FFF2-40B4-BE49-F238E27FC236}">
                <a16:creationId xmlns:a16="http://schemas.microsoft.com/office/drawing/2014/main" id="{7C58C436-416B-0E8B-1088-C3A8A5A3150D}"/>
              </a:ext>
            </a:extLst>
          </p:cNvPr>
          <p:cNvSpPr txBox="1"/>
          <p:nvPr/>
        </p:nvSpPr>
        <p:spPr>
          <a:xfrm>
            <a:off x="421089" y="5113271"/>
            <a:ext cx="2676514" cy="523220"/>
          </a:xfrm>
          <a:prstGeom prst="rect">
            <a:avLst/>
          </a:prstGeom>
          <a:noFill/>
        </p:spPr>
        <p:txBody>
          <a:bodyPr wrap="square">
            <a:spAutoFit/>
          </a:bodyPr>
          <a:lstStyle/>
          <a:p>
            <a:r>
              <a:rPr lang="ru-RU" sz="1400" dirty="0"/>
              <a:t>Бетатронные частоты в зависимости от радиуса.</a:t>
            </a:r>
          </a:p>
        </p:txBody>
      </p:sp>
      <p:sp>
        <p:nvSpPr>
          <p:cNvPr id="20" name="TextBox 19">
            <a:extLst>
              <a:ext uri="{FF2B5EF4-FFF2-40B4-BE49-F238E27FC236}">
                <a16:creationId xmlns:a16="http://schemas.microsoft.com/office/drawing/2014/main" id="{FE33132A-0E07-2779-642C-9D54174294A3}"/>
              </a:ext>
            </a:extLst>
          </p:cNvPr>
          <p:cNvSpPr txBox="1"/>
          <p:nvPr/>
        </p:nvSpPr>
        <p:spPr>
          <a:xfrm>
            <a:off x="3097603" y="5945283"/>
            <a:ext cx="2676514" cy="307777"/>
          </a:xfrm>
          <a:prstGeom prst="rect">
            <a:avLst/>
          </a:prstGeom>
          <a:noFill/>
        </p:spPr>
        <p:txBody>
          <a:bodyPr wrap="square">
            <a:spAutoFit/>
          </a:bodyPr>
          <a:lstStyle/>
          <a:p>
            <a:r>
              <a:rPr lang="ru-RU" sz="1400" dirty="0"/>
              <a:t>Диаграмма бетатронных частот</a:t>
            </a:r>
          </a:p>
        </p:txBody>
      </p:sp>
      <p:pic>
        <p:nvPicPr>
          <p:cNvPr id="8" name="Рисунок 5">
            <a:extLst>
              <a:ext uri="{FF2B5EF4-FFF2-40B4-BE49-F238E27FC236}">
                <a16:creationId xmlns:a16="http://schemas.microsoft.com/office/drawing/2014/main" id="{8DEE31B0-3C1D-A926-D5C3-9A64A660BEA4}"/>
              </a:ext>
            </a:extLst>
          </p:cNvPr>
          <p:cNvPicPr>
            <a:picLocks noChangeAspect="1"/>
          </p:cNvPicPr>
          <p:nvPr/>
        </p:nvPicPr>
        <p:blipFill>
          <a:blip r:embed="rId7"/>
          <a:stretch>
            <a:fillRect/>
          </a:stretch>
        </p:blipFill>
        <p:spPr>
          <a:xfrm>
            <a:off x="2698720" y="2334079"/>
            <a:ext cx="3362905" cy="3478061"/>
          </a:xfrm>
          <a:prstGeom prst="rect">
            <a:avLst/>
          </a:prstGeom>
        </p:spPr>
      </p:pic>
      <p:pic>
        <p:nvPicPr>
          <p:cNvPr id="7" name="Объект 3">
            <a:extLst>
              <a:ext uri="{FF2B5EF4-FFF2-40B4-BE49-F238E27FC236}">
                <a16:creationId xmlns:a16="http://schemas.microsoft.com/office/drawing/2014/main" id="{B71938CF-F233-0898-BF0E-E6EBBDDE8ABD}"/>
              </a:ext>
            </a:extLst>
          </p:cNvPr>
          <p:cNvPicPr>
            <a:picLocks noChangeAspect="1"/>
          </p:cNvPicPr>
          <p:nvPr/>
        </p:nvPicPr>
        <p:blipFill>
          <a:blip r:embed="rId8"/>
          <a:stretch>
            <a:fillRect/>
          </a:stretch>
        </p:blipFill>
        <p:spPr>
          <a:xfrm>
            <a:off x="2691025" y="2338989"/>
            <a:ext cx="3362905" cy="3478061"/>
          </a:xfrm>
          <a:prstGeom prst="rect">
            <a:avLst/>
          </a:prstGeom>
        </p:spPr>
      </p:pic>
      <p:sp>
        <p:nvSpPr>
          <p:cNvPr id="23" name="Footer Placeholder 22">
            <a:extLst>
              <a:ext uri="{FF2B5EF4-FFF2-40B4-BE49-F238E27FC236}">
                <a16:creationId xmlns:a16="http://schemas.microsoft.com/office/drawing/2014/main" id="{44BDA4DD-17C9-B3E9-CCC8-DE1954118B33}"/>
              </a:ext>
            </a:extLst>
          </p:cNvPr>
          <p:cNvSpPr>
            <a:spLocks noGrp="1"/>
          </p:cNvSpPr>
          <p:nvPr>
            <p:ph type="ftr" sz="quarter" idx="11"/>
          </p:nvPr>
        </p:nvSpPr>
        <p:spPr/>
        <p:txBody>
          <a:bodyPr/>
          <a:lstStyle/>
          <a:p>
            <a:r>
              <a:rPr lang="ru-RU"/>
              <a:t>Семинар-2024</a:t>
            </a:r>
          </a:p>
        </p:txBody>
      </p:sp>
      <p:sp>
        <p:nvSpPr>
          <p:cNvPr id="24" name="Slide Number Placeholder 23">
            <a:extLst>
              <a:ext uri="{FF2B5EF4-FFF2-40B4-BE49-F238E27FC236}">
                <a16:creationId xmlns:a16="http://schemas.microsoft.com/office/drawing/2014/main" id="{972AE75F-6939-EEDE-463D-411ECEA67C2B}"/>
              </a:ext>
            </a:extLst>
          </p:cNvPr>
          <p:cNvSpPr>
            <a:spLocks noGrp="1"/>
          </p:cNvSpPr>
          <p:nvPr>
            <p:ph type="sldNum" sz="quarter" idx="12"/>
          </p:nvPr>
        </p:nvSpPr>
        <p:spPr/>
        <p:txBody>
          <a:bodyPr/>
          <a:lstStyle/>
          <a:p>
            <a:fld id="{A55C00D6-B274-47D6-8B4A-FA559A184120}" type="slidenum">
              <a:rPr lang="ru-RU" smtClean="0"/>
              <a:t>12</a:t>
            </a:fld>
            <a:endParaRPr lang="ru-RU"/>
          </a:p>
        </p:txBody>
      </p:sp>
    </p:spTree>
    <p:extLst>
      <p:ext uri="{BB962C8B-B14F-4D97-AF65-F5344CB8AC3E}">
        <p14:creationId xmlns:p14="http://schemas.microsoft.com/office/powerpoint/2010/main" val="353452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7091300" cy="898581"/>
          </a:xfrm>
        </p:spPr>
        <p:txBody>
          <a:bodyPr vert="horz" lIns="91440" tIns="45720" rIns="91440" bIns="45720" rtlCol="0" anchor="ctr">
            <a:normAutofit fontScale="90000"/>
          </a:bodyPr>
          <a:lstStyle/>
          <a:p>
            <a:r>
              <a:rPr lang="en-GB" sz="2800" dirty="0">
                <a:solidFill>
                  <a:schemeClr val="bg1"/>
                </a:solidFill>
              </a:rPr>
              <a:t>Collaboration with ASIPP (Hefei, China)  Superconducting proton cyclotron   SC200 </a:t>
            </a:r>
            <a:br>
              <a:rPr lang="en-GB" sz="2800" dirty="0"/>
            </a:br>
            <a:r>
              <a:rPr lang="en-GB" sz="2800" b="1" i="1" dirty="0">
                <a:solidFill>
                  <a:srgbClr val="FFC000"/>
                </a:solidFill>
              </a:rPr>
              <a:t>From JINR project to successful start-up in Hefei!</a:t>
            </a:r>
            <a:endParaRPr lang="en-US" sz="2800" dirty="0">
              <a:solidFill>
                <a:srgbClr val="FFC000"/>
              </a:solidFill>
            </a:endParaRPr>
          </a:p>
        </p:txBody>
      </p:sp>
      <p:pic>
        <p:nvPicPr>
          <p:cNvPr id="3" name="Рисунок 3" descr="Рисунок 3">
            <a:extLst>
              <a:ext uri="{FF2B5EF4-FFF2-40B4-BE49-F238E27FC236}">
                <a16:creationId xmlns:a16="http://schemas.microsoft.com/office/drawing/2014/main" id="{8756DAB6-8045-05FE-437D-3F6685EB403A}"/>
              </a:ext>
            </a:extLst>
          </p:cNvPr>
          <p:cNvPicPr>
            <a:picLocks noChangeAspect="1"/>
          </p:cNvPicPr>
          <p:nvPr/>
        </p:nvPicPr>
        <p:blipFill>
          <a:blip r:embed="rId2"/>
          <a:srcRect l="5044" r="5507"/>
          <a:stretch>
            <a:fillRect/>
          </a:stretch>
        </p:blipFill>
        <p:spPr>
          <a:xfrm>
            <a:off x="1498514" y="1603915"/>
            <a:ext cx="2642965" cy="2398247"/>
          </a:xfrm>
          <a:prstGeom prst="rect">
            <a:avLst/>
          </a:prstGeom>
          <a:ln w="12700">
            <a:miter lim="400000"/>
          </a:ln>
        </p:spPr>
      </p:pic>
      <p:pic>
        <p:nvPicPr>
          <p:cNvPr id="4" name="Picture 2" descr="Picture 2">
            <a:extLst>
              <a:ext uri="{FF2B5EF4-FFF2-40B4-BE49-F238E27FC236}">
                <a16:creationId xmlns:a16="http://schemas.microsoft.com/office/drawing/2014/main" id="{7BA9CFFD-0D3C-2351-7830-56F7477534D0}"/>
              </a:ext>
            </a:extLst>
          </p:cNvPr>
          <p:cNvPicPr>
            <a:picLocks noChangeAspect="1"/>
          </p:cNvPicPr>
          <p:nvPr/>
        </p:nvPicPr>
        <p:blipFill>
          <a:blip r:embed="rId3"/>
          <a:stretch>
            <a:fillRect/>
          </a:stretch>
        </p:blipFill>
        <p:spPr>
          <a:xfrm>
            <a:off x="666654" y="4398679"/>
            <a:ext cx="2439153" cy="1830121"/>
          </a:xfrm>
          <a:prstGeom prst="rect">
            <a:avLst/>
          </a:prstGeom>
          <a:ln w="12700">
            <a:miter lim="400000"/>
          </a:ln>
        </p:spPr>
      </p:pic>
      <p:pic>
        <p:nvPicPr>
          <p:cNvPr id="5" name="Picture 3" descr="Picture 3">
            <a:extLst>
              <a:ext uri="{FF2B5EF4-FFF2-40B4-BE49-F238E27FC236}">
                <a16:creationId xmlns:a16="http://schemas.microsoft.com/office/drawing/2014/main" id="{011EEC47-BAA4-55E8-8987-7D64D3BAE884}"/>
              </a:ext>
            </a:extLst>
          </p:cNvPr>
          <p:cNvPicPr>
            <a:picLocks noChangeAspect="1"/>
          </p:cNvPicPr>
          <p:nvPr/>
        </p:nvPicPr>
        <p:blipFill>
          <a:blip r:embed="rId4"/>
          <a:srcRect t="9078"/>
          <a:stretch>
            <a:fillRect/>
          </a:stretch>
        </p:blipFill>
        <p:spPr>
          <a:xfrm>
            <a:off x="3453637" y="4381829"/>
            <a:ext cx="2758486" cy="1827159"/>
          </a:xfrm>
          <a:prstGeom prst="rect">
            <a:avLst/>
          </a:prstGeom>
          <a:ln w="12700">
            <a:miter lim="400000"/>
          </a:ln>
        </p:spPr>
      </p:pic>
      <p:sp>
        <p:nvSpPr>
          <p:cNvPr id="6" name="Стрелка: вниз 10">
            <a:extLst>
              <a:ext uri="{FF2B5EF4-FFF2-40B4-BE49-F238E27FC236}">
                <a16:creationId xmlns:a16="http://schemas.microsoft.com/office/drawing/2014/main" id="{4A78E5A7-76FF-5686-C27B-45E8941A38D7}"/>
              </a:ext>
            </a:extLst>
          </p:cNvPr>
          <p:cNvSpPr/>
          <p:nvPr/>
        </p:nvSpPr>
        <p:spPr>
          <a:xfrm>
            <a:off x="3938616" y="3472118"/>
            <a:ext cx="208297" cy="454425"/>
          </a:xfrm>
          <a:custGeom>
            <a:avLst/>
            <a:gdLst/>
            <a:ahLst/>
            <a:cxnLst>
              <a:cxn ang="0">
                <a:pos x="wd2" y="hd2"/>
              </a:cxn>
              <a:cxn ang="5400000">
                <a:pos x="wd2" y="hd2"/>
              </a:cxn>
              <a:cxn ang="10800000">
                <a:pos x="wd2" y="hd2"/>
              </a:cxn>
              <a:cxn ang="16200000">
                <a:pos x="wd2" y="hd2"/>
              </a:cxn>
            </a:cxnLst>
            <a:rect l="0" t="0" r="r" b="b"/>
            <a:pathLst>
              <a:path w="21600" h="21600" extrusionOk="0">
                <a:moveTo>
                  <a:pt x="0" y="16650"/>
                </a:moveTo>
                <a:lnTo>
                  <a:pt x="5400" y="16650"/>
                </a:lnTo>
                <a:lnTo>
                  <a:pt x="5400" y="0"/>
                </a:lnTo>
                <a:lnTo>
                  <a:pt x="16200" y="0"/>
                </a:lnTo>
                <a:lnTo>
                  <a:pt x="16200" y="16650"/>
                </a:lnTo>
                <a:lnTo>
                  <a:pt x="21600" y="16650"/>
                </a:lnTo>
                <a:lnTo>
                  <a:pt x="10800" y="21600"/>
                </a:lnTo>
                <a:close/>
              </a:path>
            </a:pathLst>
          </a:custGeom>
          <a:solidFill>
            <a:srgbClr val="4472C4"/>
          </a:solidFill>
          <a:ln w="12700">
            <a:solidFill>
              <a:srgbClr val="32538F"/>
            </a:solidFill>
            <a:miter/>
          </a:ln>
        </p:spPr>
        <p:txBody>
          <a:bodyPr lIns="45719" rIns="45719" anchor="ctr"/>
          <a:lstStyle/>
          <a:p>
            <a:pPr algn="ctr">
              <a:defRPr>
                <a:solidFill>
                  <a:schemeClr val="accent1">
                    <a:lumOff val="51466"/>
                  </a:schemeClr>
                </a:solidFill>
              </a:defRPr>
            </a:pPr>
            <a:endParaRPr/>
          </a:p>
        </p:txBody>
      </p:sp>
      <p:sp>
        <p:nvSpPr>
          <p:cNvPr id="7" name="Стрелка: вниз 43">
            <a:extLst>
              <a:ext uri="{FF2B5EF4-FFF2-40B4-BE49-F238E27FC236}">
                <a16:creationId xmlns:a16="http://schemas.microsoft.com/office/drawing/2014/main" id="{18F4FC80-EB35-3E9D-1D30-74BF53C3F68C}"/>
              </a:ext>
            </a:extLst>
          </p:cNvPr>
          <p:cNvSpPr/>
          <p:nvPr/>
        </p:nvSpPr>
        <p:spPr>
          <a:xfrm rot="16200000">
            <a:off x="5115836" y="2893398"/>
            <a:ext cx="189616" cy="504632"/>
          </a:xfrm>
          <a:custGeom>
            <a:avLst/>
            <a:gdLst/>
            <a:ahLst/>
            <a:cxnLst>
              <a:cxn ang="0">
                <a:pos x="wd2" y="hd2"/>
              </a:cxn>
              <a:cxn ang="5400000">
                <a:pos x="wd2" y="hd2"/>
              </a:cxn>
              <a:cxn ang="10800000">
                <a:pos x="wd2" y="hd2"/>
              </a:cxn>
              <a:cxn ang="16200000">
                <a:pos x="wd2" y="hd2"/>
              </a:cxn>
            </a:cxnLst>
            <a:rect l="0" t="0" r="r" b="b"/>
            <a:pathLst>
              <a:path w="21600" h="21600" extrusionOk="0">
                <a:moveTo>
                  <a:pt x="0" y="17542"/>
                </a:moveTo>
                <a:lnTo>
                  <a:pt x="5400" y="17542"/>
                </a:lnTo>
                <a:lnTo>
                  <a:pt x="5400" y="0"/>
                </a:lnTo>
                <a:lnTo>
                  <a:pt x="16200" y="0"/>
                </a:lnTo>
                <a:lnTo>
                  <a:pt x="16200" y="17542"/>
                </a:lnTo>
                <a:lnTo>
                  <a:pt x="21600" y="17542"/>
                </a:lnTo>
                <a:lnTo>
                  <a:pt x="10800" y="21600"/>
                </a:lnTo>
                <a:close/>
              </a:path>
            </a:pathLst>
          </a:custGeom>
          <a:solidFill>
            <a:srgbClr val="4472C4"/>
          </a:solidFill>
          <a:ln w="12700">
            <a:solidFill>
              <a:srgbClr val="32538F"/>
            </a:solidFill>
            <a:miter/>
          </a:ln>
        </p:spPr>
        <p:txBody>
          <a:bodyPr lIns="45719" rIns="45719" anchor="ctr"/>
          <a:lstStyle/>
          <a:p>
            <a:pPr algn="ctr">
              <a:defRPr>
                <a:solidFill>
                  <a:schemeClr val="accent1">
                    <a:lumOff val="51466"/>
                  </a:schemeClr>
                </a:solidFill>
              </a:defRPr>
            </a:pPr>
            <a:endParaRPr/>
          </a:p>
        </p:txBody>
      </p:sp>
      <p:pic>
        <p:nvPicPr>
          <p:cNvPr id="8" name="Рисунок 8">
            <a:extLst>
              <a:ext uri="{FF2B5EF4-FFF2-40B4-BE49-F238E27FC236}">
                <a16:creationId xmlns:a16="http://schemas.microsoft.com/office/drawing/2014/main" id="{8C882E59-58CA-020F-D554-546A0257289F}"/>
              </a:ext>
            </a:extLst>
          </p:cNvPr>
          <p:cNvPicPr>
            <a:picLocks noChangeAspect="1"/>
          </p:cNvPicPr>
          <p:nvPr/>
        </p:nvPicPr>
        <p:blipFill rotWithShape="1">
          <a:blip r:embed="rId5"/>
          <a:srcRect l="3233" t="24245" r="19627" b="10333"/>
          <a:stretch/>
        </p:blipFill>
        <p:spPr>
          <a:xfrm>
            <a:off x="6183156" y="1829970"/>
            <a:ext cx="5320004" cy="2821105"/>
          </a:xfrm>
          <a:prstGeom prst="rect">
            <a:avLst/>
          </a:prstGeom>
        </p:spPr>
      </p:pic>
      <p:sp>
        <p:nvSpPr>
          <p:cNvPr id="10" name="Footer Placeholder 9">
            <a:extLst>
              <a:ext uri="{FF2B5EF4-FFF2-40B4-BE49-F238E27FC236}">
                <a16:creationId xmlns:a16="http://schemas.microsoft.com/office/drawing/2014/main" id="{E4F951AF-D246-D090-C75D-A5BA16C7290A}"/>
              </a:ext>
            </a:extLst>
          </p:cNvPr>
          <p:cNvSpPr>
            <a:spLocks noGrp="1"/>
          </p:cNvSpPr>
          <p:nvPr>
            <p:ph type="ftr" sz="quarter" idx="11"/>
          </p:nvPr>
        </p:nvSpPr>
        <p:spPr/>
        <p:txBody>
          <a:bodyPr/>
          <a:lstStyle/>
          <a:p>
            <a:r>
              <a:rPr lang="ru-RU"/>
              <a:t>Семинар-2024</a:t>
            </a:r>
          </a:p>
        </p:txBody>
      </p:sp>
      <p:sp>
        <p:nvSpPr>
          <p:cNvPr id="12" name="Slide Number Placeholder 11">
            <a:extLst>
              <a:ext uri="{FF2B5EF4-FFF2-40B4-BE49-F238E27FC236}">
                <a16:creationId xmlns:a16="http://schemas.microsoft.com/office/drawing/2014/main" id="{6C929EC1-4312-9361-DA11-AF22D374703D}"/>
              </a:ext>
            </a:extLst>
          </p:cNvPr>
          <p:cNvSpPr>
            <a:spLocks noGrp="1"/>
          </p:cNvSpPr>
          <p:nvPr>
            <p:ph type="sldNum" sz="quarter" idx="12"/>
          </p:nvPr>
        </p:nvSpPr>
        <p:spPr/>
        <p:txBody>
          <a:bodyPr/>
          <a:lstStyle/>
          <a:p>
            <a:fld id="{A55C00D6-B274-47D6-8B4A-FA559A184120}" type="slidenum">
              <a:rPr lang="ru-RU" smtClean="0"/>
              <a:t>13</a:t>
            </a:fld>
            <a:endParaRPr lang="ru-RU"/>
          </a:p>
        </p:txBody>
      </p:sp>
    </p:spTree>
    <p:extLst>
      <p:ext uri="{BB962C8B-B14F-4D97-AF65-F5344CB8AC3E}">
        <p14:creationId xmlns:p14="http://schemas.microsoft.com/office/powerpoint/2010/main" val="2454337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3" y="377290"/>
            <a:ext cx="9912139" cy="898581"/>
          </a:xfrm>
        </p:spPr>
        <p:txBody>
          <a:bodyPr vert="horz" lIns="91440" tIns="45720" rIns="91440" bIns="45720" rtlCol="0" anchor="ctr">
            <a:normAutofit/>
          </a:bodyPr>
          <a:lstStyle/>
          <a:p>
            <a:r>
              <a:rPr lang="ru-RU" sz="2800" b="1" dirty="0">
                <a:solidFill>
                  <a:schemeClr val="bg1"/>
                </a:solidFill>
              </a:rPr>
              <a:t>CORD (Closed ORbit Dynamics)</a:t>
            </a:r>
            <a:r>
              <a:rPr lang="ru-RU" sz="2800" dirty="0">
                <a:solidFill>
                  <a:schemeClr val="bg1"/>
                </a:solidFill>
              </a:rPr>
              <a:t>      </a:t>
            </a:r>
            <a:br>
              <a:rPr lang="ru-RU" sz="2800" dirty="0">
                <a:solidFill>
                  <a:schemeClr val="bg1"/>
                </a:solidFill>
              </a:rPr>
            </a:br>
            <a:r>
              <a:rPr lang="ru-RU" sz="2800" dirty="0">
                <a:solidFill>
                  <a:schemeClr val="bg1"/>
                </a:solidFill>
              </a:rPr>
              <a:t>С</a:t>
            </a:r>
            <a:r>
              <a:rPr lang="en-US" sz="2800" dirty="0">
                <a:solidFill>
                  <a:schemeClr val="bg1"/>
                </a:solidFill>
              </a:rPr>
              <a:t> </a:t>
            </a:r>
            <a:r>
              <a:rPr lang="ru-RU" sz="2800" dirty="0">
                <a:solidFill>
                  <a:schemeClr val="bg1"/>
                </a:solidFill>
              </a:rPr>
              <a:t>235</a:t>
            </a:r>
            <a:r>
              <a:rPr lang="en-US" sz="2800" dirty="0">
                <a:solidFill>
                  <a:schemeClr val="bg1"/>
                </a:solidFill>
              </a:rPr>
              <a:t> IBA</a:t>
            </a:r>
            <a:r>
              <a:rPr lang="ru-RU" sz="2800" dirty="0">
                <a:solidFill>
                  <a:schemeClr val="bg1"/>
                </a:solidFill>
              </a:rPr>
              <a:t>              </a:t>
            </a:r>
            <a:r>
              <a:rPr lang="en-US" sz="2800" dirty="0">
                <a:solidFill>
                  <a:schemeClr val="bg1"/>
                </a:solidFill>
              </a:rPr>
              <a:t>            </a:t>
            </a:r>
            <a:r>
              <a:rPr lang="ru-RU" sz="2800" dirty="0">
                <a:solidFill>
                  <a:schemeClr val="bg1"/>
                </a:solidFill>
              </a:rPr>
              <a:t>  </a:t>
            </a:r>
            <a:r>
              <a:rPr lang="en-US" sz="2800" dirty="0">
                <a:solidFill>
                  <a:schemeClr val="bg1"/>
                </a:solidFill>
              </a:rPr>
              <a:t> </a:t>
            </a:r>
            <a:r>
              <a:rPr lang="ru-RU" sz="2800" dirty="0">
                <a:solidFill>
                  <a:schemeClr val="bg1"/>
                </a:solidFill>
              </a:rPr>
              <a:t>               </a:t>
            </a:r>
            <a:r>
              <a:rPr lang="en-US" sz="2800" dirty="0">
                <a:solidFill>
                  <a:schemeClr val="bg1"/>
                </a:solidFill>
              </a:rPr>
              <a:t>                  SC</a:t>
            </a:r>
            <a:r>
              <a:rPr lang="ru-RU" sz="2800" dirty="0">
                <a:solidFill>
                  <a:schemeClr val="bg1"/>
                </a:solidFill>
              </a:rPr>
              <a:t>200 </a:t>
            </a:r>
            <a:r>
              <a:rPr lang="en-US" sz="2800" dirty="0">
                <a:solidFill>
                  <a:schemeClr val="bg1"/>
                </a:solidFill>
              </a:rPr>
              <a:t>Hefei</a:t>
            </a:r>
          </a:p>
        </p:txBody>
      </p:sp>
      <p:pic>
        <p:nvPicPr>
          <p:cNvPr id="8" name="Рисунок 8">
            <a:extLst>
              <a:ext uri="{FF2B5EF4-FFF2-40B4-BE49-F238E27FC236}">
                <a16:creationId xmlns:a16="http://schemas.microsoft.com/office/drawing/2014/main" id="{22D0A102-7389-B173-3C13-460253B6B68E}"/>
              </a:ext>
            </a:extLst>
          </p:cNvPr>
          <p:cNvPicPr>
            <a:picLocks noChangeAspect="1"/>
          </p:cNvPicPr>
          <p:nvPr/>
        </p:nvPicPr>
        <p:blipFill>
          <a:blip r:embed="rId2"/>
          <a:stretch>
            <a:fillRect/>
          </a:stretch>
        </p:blipFill>
        <p:spPr>
          <a:xfrm>
            <a:off x="5719306" y="1725163"/>
            <a:ext cx="4819099" cy="4984121"/>
          </a:xfrm>
          <a:prstGeom prst="rect">
            <a:avLst/>
          </a:prstGeom>
        </p:spPr>
      </p:pic>
      <p:pic>
        <p:nvPicPr>
          <p:cNvPr id="10" name="Рисунок 7">
            <a:extLst>
              <a:ext uri="{FF2B5EF4-FFF2-40B4-BE49-F238E27FC236}">
                <a16:creationId xmlns:a16="http://schemas.microsoft.com/office/drawing/2014/main" id="{499CDEF6-6D6D-8485-3FAF-A59F69CADD35}"/>
              </a:ext>
            </a:extLst>
          </p:cNvPr>
          <p:cNvPicPr>
            <a:picLocks noChangeAspect="1"/>
          </p:cNvPicPr>
          <p:nvPr/>
        </p:nvPicPr>
        <p:blipFill>
          <a:blip r:embed="rId3"/>
          <a:stretch>
            <a:fillRect/>
          </a:stretch>
        </p:blipFill>
        <p:spPr>
          <a:xfrm>
            <a:off x="5719303" y="1725162"/>
            <a:ext cx="4819101" cy="4984121"/>
          </a:xfrm>
          <a:prstGeom prst="rect">
            <a:avLst/>
          </a:prstGeom>
        </p:spPr>
      </p:pic>
      <p:pic>
        <p:nvPicPr>
          <p:cNvPr id="12" name="Рисунок 4">
            <a:extLst>
              <a:ext uri="{FF2B5EF4-FFF2-40B4-BE49-F238E27FC236}">
                <a16:creationId xmlns:a16="http://schemas.microsoft.com/office/drawing/2014/main" id="{51EF00D4-618D-AB85-A139-E69B53299CC0}"/>
              </a:ext>
            </a:extLst>
          </p:cNvPr>
          <p:cNvPicPr>
            <a:picLocks noChangeAspect="1"/>
          </p:cNvPicPr>
          <p:nvPr/>
        </p:nvPicPr>
        <p:blipFill>
          <a:blip r:embed="rId4"/>
          <a:stretch>
            <a:fillRect/>
          </a:stretch>
        </p:blipFill>
        <p:spPr>
          <a:xfrm>
            <a:off x="572052" y="1842341"/>
            <a:ext cx="4705802" cy="4866942"/>
          </a:xfrm>
          <a:prstGeom prst="rect">
            <a:avLst/>
          </a:prstGeom>
        </p:spPr>
      </p:pic>
      <p:sp>
        <p:nvSpPr>
          <p:cNvPr id="3" name="Footer Placeholder 2">
            <a:extLst>
              <a:ext uri="{FF2B5EF4-FFF2-40B4-BE49-F238E27FC236}">
                <a16:creationId xmlns:a16="http://schemas.microsoft.com/office/drawing/2014/main" id="{703A65FC-92CC-99D1-56CE-1FAB6683801B}"/>
              </a:ext>
            </a:extLst>
          </p:cNvPr>
          <p:cNvSpPr>
            <a:spLocks noGrp="1"/>
          </p:cNvSpPr>
          <p:nvPr>
            <p:ph type="ftr" sz="quarter" idx="11"/>
          </p:nvPr>
        </p:nvSpPr>
        <p:spPr/>
        <p:txBody>
          <a:bodyPr/>
          <a:lstStyle/>
          <a:p>
            <a:r>
              <a:rPr lang="ru-RU"/>
              <a:t>Семинар-2024</a:t>
            </a:r>
          </a:p>
        </p:txBody>
      </p:sp>
      <p:sp>
        <p:nvSpPr>
          <p:cNvPr id="4" name="Slide Number Placeholder 3">
            <a:extLst>
              <a:ext uri="{FF2B5EF4-FFF2-40B4-BE49-F238E27FC236}">
                <a16:creationId xmlns:a16="http://schemas.microsoft.com/office/drawing/2014/main" id="{0090A98E-6EB4-7131-00C6-1F351EB2F3F5}"/>
              </a:ext>
            </a:extLst>
          </p:cNvPr>
          <p:cNvSpPr>
            <a:spLocks noGrp="1"/>
          </p:cNvSpPr>
          <p:nvPr>
            <p:ph type="sldNum" sz="quarter" idx="12"/>
          </p:nvPr>
        </p:nvSpPr>
        <p:spPr/>
        <p:txBody>
          <a:bodyPr/>
          <a:lstStyle/>
          <a:p>
            <a:fld id="{A55C00D6-B274-47D6-8B4A-FA559A184120}" type="slidenum">
              <a:rPr lang="ru-RU" smtClean="0"/>
              <a:t>14</a:t>
            </a:fld>
            <a:endParaRPr lang="ru-RU"/>
          </a:p>
        </p:txBody>
      </p:sp>
    </p:spTree>
    <p:extLst>
      <p:ext uri="{BB962C8B-B14F-4D97-AF65-F5344CB8AC3E}">
        <p14:creationId xmlns:p14="http://schemas.microsoft.com/office/powerpoint/2010/main" val="253030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ru-RU" sz="2800" b="1" dirty="0">
                <a:solidFill>
                  <a:schemeClr val="bg1"/>
                </a:solidFill>
              </a:rPr>
              <a:t>CORD Анализ карты ускоряющего поля</a:t>
            </a:r>
            <a:endParaRPr lang="en-US" sz="2800" dirty="0">
              <a:solidFill>
                <a:schemeClr val="bg1"/>
              </a:solidFill>
            </a:endParaRPr>
          </a:p>
        </p:txBody>
      </p:sp>
      <p:sp>
        <p:nvSpPr>
          <p:cNvPr id="4" name="Focusing element inside sector">
            <a:extLst>
              <a:ext uri="{FF2B5EF4-FFF2-40B4-BE49-F238E27FC236}">
                <a16:creationId xmlns:a16="http://schemas.microsoft.com/office/drawing/2014/main" id="{123B05BD-2AC6-A1EB-1381-3778E0CC789D}"/>
              </a:ext>
            </a:extLst>
          </p:cNvPr>
          <p:cNvSpPr txBox="1"/>
          <p:nvPr/>
        </p:nvSpPr>
        <p:spPr>
          <a:xfrm>
            <a:off x="1616571" y="7534795"/>
            <a:ext cx="8376232" cy="37959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Variation in the kinetic energies of the particles at R=10 cm.</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0A86BDB-8B4A-6A92-73D5-E2C89871DD87}"/>
              </a:ext>
            </a:extLst>
          </p:cNvPr>
          <p:cNvSpPr txBox="1"/>
          <p:nvPr/>
        </p:nvSpPr>
        <p:spPr>
          <a:xfrm>
            <a:off x="127450" y="1816293"/>
            <a:ext cx="64829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1.Анализ карты </a:t>
            </a:r>
            <a:r>
              <a:rPr lang="ru-RU" dirty="0">
                <a:solidFill>
                  <a:prstClr val="black"/>
                </a:solidFill>
                <a:latin typeface="Calibri" panose="020F0502020204030204"/>
              </a:rPr>
              <a:t>ускоряющего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поля. Расчет фазового движения</a:t>
            </a:r>
          </a:p>
        </p:txBody>
      </p:sp>
      <p:pic>
        <p:nvPicPr>
          <p:cNvPr id="7" name="Объект 3">
            <a:extLst>
              <a:ext uri="{FF2B5EF4-FFF2-40B4-BE49-F238E27FC236}">
                <a16:creationId xmlns:a16="http://schemas.microsoft.com/office/drawing/2014/main" id="{F055323F-E46E-4648-0D12-109A2CFC5F3C}"/>
              </a:ext>
            </a:extLst>
          </p:cNvPr>
          <p:cNvPicPr>
            <a:picLocks noGrp="1" noChangeAspect="1"/>
          </p:cNvPicPr>
          <p:nvPr>
            <p:ph idx="1"/>
          </p:nvPr>
        </p:nvPicPr>
        <p:blipFill rotWithShape="1">
          <a:blip r:embed="rId2"/>
          <a:srcRect l="8811" r="7409"/>
          <a:stretch/>
        </p:blipFill>
        <p:spPr>
          <a:xfrm>
            <a:off x="605294" y="2173430"/>
            <a:ext cx="5527211" cy="3554355"/>
          </a:xfrm>
          <a:prstGeom prst="rect">
            <a:avLst/>
          </a:prstGeom>
        </p:spPr>
      </p:pic>
      <p:pic>
        <p:nvPicPr>
          <p:cNvPr id="8" name="Рисунок 4">
            <a:extLst>
              <a:ext uri="{FF2B5EF4-FFF2-40B4-BE49-F238E27FC236}">
                <a16:creationId xmlns:a16="http://schemas.microsoft.com/office/drawing/2014/main" id="{5D89F951-D3FE-21BA-C006-EC7B9E7E44E7}"/>
              </a:ext>
            </a:extLst>
          </p:cNvPr>
          <p:cNvPicPr>
            <a:picLocks noChangeAspect="1"/>
          </p:cNvPicPr>
          <p:nvPr/>
        </p:nvPicPr>
        <p:blipFill rotWithShape="1">
          <a:blip r:embed="rId3"/>
          <a:srcRect l="7066" r="7374" b="1710"/>
          <a:stretch/>
        </p:blipFill>
        <p:spPr>
          <a:xfrm>
            <a:off x="7139735" y="1539558"/>
            <a:ext cx="4379331" cy="2782393"/>
          </a:xfrm>
          <a:prstGeom prst="rect">
            <a:avLst/>
          </a:prstGeom>
        </p:spPr>
      </p:pic>
      <p:pic>
        <p:nvPicPr>
          <p:cNvPr id="18" name="Объект 3">
            <a:extLst>
              <a:ext uri="{FF2B5EF4-FFF2-40B4-BE49-F238E27FC236}">
                <a16:creationId xmlns:a16="http://schemas.microsoft.com/office/drawing/2014/main" id="{89C9AEF2-00D7-8CF5-C8EE-81762671CA2F}"/>
              </a:ext>
            </a:extLst>
          </p:cNvPr>
          <p:cNvPicPr>
            <a:picLocks noChangeAspect="1"/>
          </p:cNvPicPr>
          <p:nvPr/>
        </p:nvPicPr>
        <p:blipFill rotWithShape="1">
          <a:blip r:embed="rId4"/>
          <a:srcRect l="6101" r="7041"/>
          <a:stretch/>
        </p:blipFill>
        <p:spPr>
          <a:xfrm>
            <a:off x="7139737" y="4174336"/>
            <a:ext cx="4455236" cy="2763476"/>
          </a:xfrm>
          <a:prstGeom prst="rect">
            <a:avLst/>
          </a:prstGeom>
        </p:spPr>
      </p:pic>
      <p:sp>
        <p:nvSpPr>
          <p:cNvPr id="3" name="Footer Placeholder 2">
            <a:extLst>
              <a:ext uri="{FF2B5EF4-FFF2-40B4-BE49-F238E27FC236}">
                <a16:creationId xmlns:a16="http://schemas.microsoft.com/office/drawing/2014/main" id="{19A38556-A8EB-A347-81A5-A6DAB99C4C27}"/>
              </a:ext>
            </a:extLst>
          </p:cNvPr>
          <p:cNvSpPr>
            <a:spLocks noGrp="1"/>
          </p:cNvSpPr>
          <p:nvPr>
            <p:ph type="ftr" sz="quarter" idx="11"/>
          </p:nvPr>
        </p:nvSpPr>
        <p:spPr/>
        <p:txBody>
          <a:bodyPr/>
          <a:lstStyle/>
          <a:p>
            <a:r>
              <a:rPr lang="ru-RU"/>
              <a:t>Семинар-2024</a:t>
            </a:r>
          </a:p>
        </p:txBody>
      </p:sp>
      <p:sp>
        <p:nvSpPr>
          <p:cNvPr id="5" name="Slide Number Placeholder 4">
            <a:extLst>
              <a:ext uri="{FF2B5EF4-FFF2-40B4-BE49-F238E27FC236}">
                <a16:creationId xmlns:a16="http://schemas.microsoft.com/office/drawing/2014/main" id="{BBC46FC9-9239-F4A0-1836-C1EC9D1E885E}"/>
              </a:ext>
            </a:extLst>
          </p:cNvPr>
          <p:cNvSpPr>
            <a:spLocks noGrp="1"/>
          </p:cNvSpPr>
          <p:nvPr>
            <p:ph type="sldNum" sz="quarter" idx="12"/>
          </p:nvPr>
        </p:nvSpPr>
        <p:spPr/>
        <p:txBody>
          <a:bodyPr/>
          <a:lstStyle/>
          <a:p>
            <a:fld id="{A55C00D6-B274-47D6-8B4A-FA559A184120}" type="slidenum">
              <a:rPr lang="ru-RU" smtClean="0"/>
              <a:t>15</a:t>
            </a:fld>
            <a:endParaRPr lang="ru-RU"/>
          </a:p>
        </p:txBody>
      </p:sp>
      <p:sp>
        <p:nvSpPr>
          <p:cNvPr id="6" name="TextBox 5">
            <a:extLst>
              <a:ext uri="{FF2B5EF4-FFF2-40B4-BE49-F238E27FC236}">
                <a16:creationId xmlns:a16="http://schemas.microsoft.com/office/drawing/2014/main" id="{C66AFD13-6D0A-990E-D9BB-DCD99C73EABA}"/>
              </a:ext>
            </a:extLst>
          </p:cNvPr>
          <p:cNvSpPr txBox="1"/>
          <p:nvPr/>
        </p:nvSpPr>
        <p:spPr>
          <a:xfrm>
            <a:off x="605292" y="5630207"/>
            <a:ext cx="5423414" cy="646331"/>
          </a:xfrm>
          <a:prstGeom prst="rect">
            <a:avLst/>
          </a:prstGeom>
          <a:noFill/>
        </p:spPr>
        <p:txBody>
          <a:bodyPr wrap="square">
            <a:spAutoFit/>
          </a:bodyPr>
          <a:lstStyle/>
          <a:p>
            <a:r>
              <a:rPr lang="ru-RU" dirty="0"/>
              <a:t>Азимутальная протяженность резонатора (между максимумами электрического поля)</a:t>
            </a:r>
            <a:endParaRPr lang="en-GB" dirty="0"/>
          </a:p>
        </p:txBody>
      </p:sp>
    </p:spTree>
    <p:extLst>
      <p:ext uri="{BB962C8B-B14F-4D97-AF65-F5344CB8AC3E}">
        <p14:creationId xmlns:p14="http://schemas.microsoft.com/office/powerpoint/2010/main" val="2611360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7B0C62-0E3F-44E9-869B-A8C67E921226}"/>
                  </a:ext>
                </a:extLst>
              </p:cNvPr>
              <p:cNvSpPr txBox="1"/>
              <p:nvPr/>
            </p:nvSpPr>
            <p:spPr>
              <a:xfrm>
                <a:off x="322742" y="1042562"/>
                <a:ext cx="5418839" cy="5805435"/>
              </a:xfrm>
              <a:prstGeom prst="rect">
                <a:avLst/>
              </a:prstGeom>
              <a:noFill/>
            </p:spPr>
            <p:txBody>
              <a:bodyPr wrap="square" rtlCol="0">
                <a:spAutoFit/>
              </a:bodyPr>
              <a:lstStyle/>
              <a:p>
                <a:pPr algn="just"/>
                <a:r>
                  <a:rPr lang="en-US" sz="2200" dirty="0">
                    <a:effectLst/>
                    <a:ea typeface="Calibri" panose="020F0502020204030204" pitchFamily="34" charset="0"/>
                    <a:cs typeface="Times New Roman" panose="02020603050405020304" pitchFamily="18" charset="0"/>
                  </a:rPr>
                  <a:t>1.</a:t>
                </a:r>
                <a:r>
                  <a:rPr lang="ru-RU" sz="2200" dirty="0">
                    <a:effectLst/>
                    <a:ea typeface="Calibri" panose="020F0502020204030204" pitchFamily="34" charset="0"/>
                    <a:cs typeface="Times New Roman" panose="02020603050405020304" pitchFamily="18" charset="0"/>
                  </a:rPr>
                  <a:t> Приращение интегрального фазового сдвига перед первым ускоряющим промежутком рассчитывается как:</a:t>
                </a:r>
                <a:endParaRPr lang="ru-RU" sz="2200" i="1" dirty="0">
                  <a:effectLst/>
                  <a:latin typeface="Cambria Math" panose="02040503050406030204" pitchFamily="18" charset="0"/>
                </a:endParaRPr>
              </a:p>
              <a:p>
                <a:pPr algn="ctr"/>
                <a14:m>
                  <m:oMath xmlns:m="http://schemas.openxmlformats.org/officeDocument/2006/math">
                    <m:sSub>
                      <m:sSubPr>
                        <m:ctrlPr>
                          <a:rPr lang="ru-RU" sz="2200" i="1" smtClean="0">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𝜑</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h</m:t>
                    </m:r>
                    <m:d>
                      <m:dPr>
                        <m:ctrlPr>
                          <a:rPr lang="ru-RU" sz="2200" i="1">
                            <a:effectLst/>
                            <a:latin typeface="Cambria Math" panose="02040503050406030204" pitchFamily="18" charset="0"/>
                          </a:rPr>
                        </m:ctrlPr>
                      </m:dPr>
                      <m:e>
                        <m:f>
                          <m:fPr>
                            <m:ctrlPr>
                              <a:rPr lang="ru-RU" sz="2200" i="1">
                                <a:effectLst/>
                                <a:latin typeface="Cambria Math" panose="02040503050406030204" pitchFamily="18" charset="0"/>
                              </a:rPr>
                            </m:ctrlPr>
                          </m:fPr>
                          <m:num>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𝑛</m:t>
                            </m:r>
                          </m:den>
                        </m:f>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2200" i="1">
                                <a:effectLst/>
                                <a:latin typeface="Cambria Math" panose="02040503050406030204" pitchFamily="18" charset="0"/>
                                <a:cs typeface="Calibri" panose="020F0502020204030204" pitchFamily="34" charset="0"/>
                              </a:rPr>
                            </m:ctrlPr>
                          </m:sSubPr>
                          <m:e>
                            <m:r>
                              <a:rPr lang="ru-RU" sz="2200" i="1">
                                <a:effectLst/>
                                <a:latin typeface="Cambria Math" panose="02040503050406030204" pitchFamily="18" charset="0"/>
                                <a:ea typeface="Times New Roman" panose="02020603050405020304" pitchFamily="18" charset="0"/>
                                <a:cs typeface="Calibri" panose="020F0502020204030204" pitchFamily="34" charset="0"/>
                              </a:rPr>
                              <m:t>𝜃</m:t>
                            </m:r>
                          </m:e>
                          <m:sub>
                            <m:r>
                              <a:rPr lang="ru-RU" sz="2200" i="1">
                                <a:effectLst/>
                                <a:latin typeface="Cambria Math" panose="02040503050406030204" pitchFamily="18" charset="0"/>
                                <a:ea typeface="Times New Roman" panose="02020603050405020304" pitchFamily="18" charset="0"/>
                                <a:cs typeface="Calibri" panose="020F0502020204030204" pitchFamily="34" charset="0"/>
                              </a:rPr>
                              <m:t>𝑐𝑎𝑣</m:t>
                            </m:r>
                          </m:sub>
                        </m:sSub>
                        <m:d>
                          <m:dPr>
                            <m:ctrlPr>
                              <a:rPr lang="ru-RU" sz="2200" i="1">
                                <a:effectLst/>
                                <a:latin typeface="Cambria Math" panose="020405030504060302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e>
                        </m:d>
                      </m:e>
                    </m:d>
                    <m:d>
                      <m:dPr>
                        <m:ctrlPr>
                          <a:rPr lang="ru-RU" sz="2200" i="1">
                            <a:effectLst/>
                            <a:latin typeface="Cambria Math" panose="02040503050406030204" pitchFamily="18" charset="0"/>
                          </a:rPr>
                        </m:ctrlPr>
                      </m:dPr>
                      <m:e>
                        <m:f>
                          <m:fPr>
                            <m:ctrlPr>
                              <a:rPr lang="ru-RU" sz="2200" i="1">
                                <a:effectLst/>
                                <a:latin typeface="Cambria Math" panose="02040503050406030204" pitchFamily="18" charset="0"/>
                              </a:rPr>
                            </m:ctrlPr>
                          </m:fPr>
                          <m:num>
                            <m:sSub>
                              <m:sSubPr>
                                <m:ctrlPr>
                                  <a:rPr lang="ru-RU" sz="2200" i="1">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𝑅𝐹</m:t>
                                </m:r>
                              </m:sub>
                            </m:sSub>
                          </m:num>
                          <m:den>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h𝑓</m:t>
                            </m:r>
                            <m:d>
                              <m:dPr>
                                <m:ctrlPr>
                                  <a:rPr lang="ru-RU" sz="2200" i="1">
                                    <a:effectLst/>
                                    <a:latin typeface="Cambria Math" panose="020405030504060302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e>
                            </m:d>
                          </m:den>
                        </m:f>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en-US" sz="2200" dirty="0">
                    <a:effectLst/>
                    <a:ea typeface="Times New Roman" panose="02020603050405020304" pitchFamily="18" charset="0"/>
                  </a:rPr>
                  <a:t>,</a:t>
                </a:r>
                <a:endParaRPr lang="ru-RU" sz="2200" dirty="0"/>
              </a:p>
              <a:p>
                <a:pPr marL="0" indent="0" algn="just">
                  <a:lnSpc>
                    <a:spcPct val="100000"/>
                  </a:lnSpc>
                  <a:buNone/>
                </a:pPr>
                <a:r>
                  <a:rPr lang="ru-RU" sz="2200" i="1" dirty="0">
                    <a:effectLst/>
                    <a:ea typeface="Times New Roman" panose="02020603050405020304" pitchFamily="18" charset="0"/>
                  </a:rPr>
                  <a:t> </a:t>
                </a:r>
                <a:r>
                  <a:rPr lang="ru-RU" sz="2200" dirty="0">
                    <a:effectLst/>
                    <a:ea typeface="Times New Roman" panose="02020603050405020304" pitchFamily="18" charset="0"/>
                  </a:rPr>
                  <a:t>набор энергии на первом ускоряющем зазоре</a:t>
                </a:r>
                <a:r>
                  <a:rPr lang="en-US" sz="2200" dirty="0">
                    <a:effectLst/>
                    <a:ea typeface="Times New Roman" panose="02020603050405020304" pitchFamily="18" charset="0"/>
                  </a:rPr>
                  <a:t>:</a:t>
                </a:r>
                <a:endParaRPr lang="ru-RU" sz="2200" dirty="0">
                  <a:effectLst/>
                  <a:ea typeface="Times New Roman" panose="02020603050405020304" pitchFamily="18" charset="0"/>
                </a:endParaRPr>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ru-RU" sz="2200" i="1" smtClean="0">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2200" i="1">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m:t>
                          </m:r>
                        </m:sub>
                      </m:sSub>
                      <m:d>
                        <m:dPr>
                          <m:ctrlPr>
                            <a:rPr lang="ru-RU" sz="2200" i="1">
                              <a:effectLst/>
                              <a:latin typeface="Cambria Math" panose="020405030504060302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e>
                      </m:d>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ru-RU" sz="2200" i="1">
                              <a:effectLst/>
                              <a:latin typeface="Cambria Math" panose="02040503050406030204" pitchFamily="18" charset="0"/>
                            </a:rPr>
                          </m:ctrlPr>
                        </m:funcPr>
                        <m:fName>
                          <m:r>
                            <m:rPr>
                              <m:sty m:val="p"/>
                            </m:rPr>
                            <a:rPr lang="en-US" sz="22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ru-RU" sz="2200" i="1">
                                  <a:effectLst/>
                                  <a:latin typeface="Cambria Math" panose="02040503050406030204" pitchFamily="18" charset="0"/>
                                </a:rPr>
                              </m:ctrlPr>
                            </m:dPr>
                            <m:e>
                              <m:f>
                                <m:fPr>
                                  <m:ctrlPr>
                                    <a:rPr lang="ru-RU" sz="2200" i="1">
                                      <a:effectLst/>
                                      <a:latin typeface="Cambria Math" panose="02040503050406030204" pitchFamily="18" charset="0"/>
                                    </a:rPr>
                                  </m:ctrlPr>
                                </m:fPr>
                                <m:num>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h</m:t>
                                  </m:r>
                                </m:num>
                                <m:den>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2200" i="1">
                                      <a:effectLst/>
                                      <a:latin typeface="Cambria Math" panose="02040503050406030204" pitchFamily="18" charset="0"/>
                                      <a:cs typeface="Calibri" panose="020F0502020204030204" pitchFamily="34" charset="0"/>
                                    </a:rPr>
                                  </m:ctrlPr>
                                </m:sSubPr>
                                <m:e>
                                  <m:r>
                                    <a:rPr lang="ru-RU" sz="2200" i="1">
                                      <a:effectLst/>
                                      <a:latin typeface="Cambria Math" panose="02040503050406030204" pitchFamily="18" charset="0"/>
                                      <a:ea typeface="Times New Roman" panose="02020603050405020304" pitchFamily="18" charset="0"/>
                                      <a:cs typeface="Calibri" panose="020F0502020204030204" pitchFamily="34" charset="0"/>
                                    </a:rPr>
                                    <m:t>𝜃</m:t>
                                  </m:r>
                                </m:e>
                                <m:sub>
                                  <m:r>
                                    <a:rPr lang="ru-RU" sz="2200" i="1">
                                      <a:effectLst/>
                                      <a:latin typeface="Cambria Math" panose="02040503050406030204" pitchFamily="18" charset="0"/>
                                      <a:ea typeface="Times New Roman" panose="02020603050405020304" pitchFamily="18" charset="0"/>
                                      <a:cs typeface="Calibri" panose="020F0502020204030204" pitchFamily="34" charset="0"/>
                                    </a:rPr>
                                    <m:t>𝑐𝑎𝑣</m:t>
                                  </m:r>
                                </m:sub>
                              </m:sSub>
                              <m:d>
                                <m:dPr>
                                  <m:ctrlPr>
                                    <a:rPr lang="ru-RU" sz="2200" i="1">
                                      <a:effectLst/>
                                      <a:latin typeface="Cambria Math" panose="020405030504060302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e>
                              </m:d>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𝜑</m:t>
                              </m:r>
                            </m:e>
                          </m:d>
                        </m:e>
                      </m:func>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ru-RU" sz="2200" dirty="0">
                  <a:ea typeface="Calibri" panose="020F0502020204030204" pitchFamily="34" charset="0"/>
                  <a:cs typeface="Times New Roman" panose="02020603050405020304" pitchFamily="18" charset="0"/>
                </a:endParaRPr>
              </a:p>
              <a:p>
                <a:pPr algn="just">
                  <a:lnSpc>
                    <a:spcPct val="100000"/>
                  </a:lnSpc>
                </a:pPr>
                <a:r>
                  <a:rPr lang="ru-RU" sz="2200" dirty="0">
                    <a:effectLst/>
                    <a:ea typeface="Calibri" panose="020F0502020204030204" pitchFamily="34" charset="0"/>
                    <a:cs typeface="Times New Roman" panose="02020603050405020304" pitchFamily="18" charset="0"/>
                  </a:rPr>
                  <a:t>2. Приращение интегрального фазового сдвига между первым и вторым ускоряющими промежутками рассчитывается как</a:t>
                </a:r>
                <a:r>
                  <a:rPr lang="en-US" sz="2200" dirty="0">
                    <a:effectLst/>
                    <a:ea typeface="Calibri" panose="020F0502020204030204" pitchFamily="34" charset="0"/>
                    <a:cs typeface="Times New Roman" panose="02020603050405020304" pitchFamily="18" charset="0"/>
                  </a:rPr>
                  <a:t>:</a:t>
                </a:r>
              </a:p>
              <a:p>
                <a:pPr marL="0" indent="0" algn="ctr">
                  <a:lnSpc>
                    <a:spcPct val="100000"/>
                  </a:lnSpc>
                  <a:buNone/>
                </a:pPr>
                <a14:m>
                  <m:oMath xmlns:m="http://schemas.openxmlformats.org/officeDocument/2006/math">
                    <m:sSub>
                      <m:sSubPr>
                        <m:ctrlPr>
                          <a:rPr lang="ru-RU" sz="2200" i="1" smtClean="0">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𝜑</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2200" i="1">
                            <a:effectLst/>
                            <a:latin typeface="Cambria Math" panose="02040503050406030204" pitchFamily="18" charset="0"/>
                            <a:cs typeface="Calibri" panose="020F0502020204030204" pitchFamily="34" charset="0"/>
                          </a:rPr>
                        </m:ctrlPr>
                      </m:sSubPr>
                      <m:e>
                        <m:r>
                          <a:rPr lang="ru-RU" sz="2200" i="1">
                            <a:effectLst/>
                            <a:latin typeface="Cambria Math" panose="02040503050406030204" pitchFamily="18" charset="0"/>
                            <a:ea typeface="Times New Roman" panose="02020603050405020304" pitchFamily="18" charset="0"/>
                            <a:cs typeface="Calibri" panose="020F0502020204030204" pitchFamily="34" charset="0"/>
                          </a:rPr>
                          <m:t>𝜃</m:t>
                        </m:r>
                      </m:e>
                      <m:sub>
                        <m:r>
                          <a:rPr lang="ru-RU" sz="2200" i="1">
                            <a:effectLst/>
                            <a:latin typeface="Cambria Math" panose="02040503050406030204" pitchFamily="18" charset="0"/>
                            <a:ea typeface="Times New Roman" panose="02020603050405020304" pitchFamily="18" charset="0"/>
                            <a:cs typeface="Calibri" panose="020F0502020204030204" pitchFamily="34" charset="0"/>
                          </a:rPr>
                          <m:t>𝑐𝑎𝑣</m:t>
                        </m:r>
                      </m:sub>
                    </m:sSub>
                    <m:d>
                      <m:dPr>
                        <m:ctrlPr>
                          <a:rPr lang="ru-RU" sz="2200" i="1">
                            <a:effectLst/>
                            <a:latin typeface="Cambria Math" panose="020405030504060302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e>
                    </m:d>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ru-RU" sz="2200" i="1">
                            <a:effectLst/>
                            <a:latin typeface="Cambria Math" panose="02040503050406030204" pitchFamily="18" charset="0"/>
                          </a:rPr>
                        </m:ctrlPr>
                      </m:dPr>
                      <m:e>
                        <m:f>
                          <m:fPr>
                            <m:ctrlPr>
                              <a:rPr lang="ru-RU" sz="2200" i="1">
                                <a:effectLst/>
                                <a:latin typeface="Cambria Math" panose="02040503050406030204" pitchFamily="18" charset="0"/>
                              </a:rPr>
                            </m:ctrlPr>
                          </m:fPr>
                          <m:num>
                            <m:sSub>
                              <m:sSubPr>
                                <m:ctrlPr>
                                  <a:rPr lang="ru-RU" sz="2200" i="1">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𝑅𝐹</m:t>
                                </m:r>
                              </m:sub>
                            </m:sSub>
                          </m:num>
                          <m:den>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h𝑓</m:t>
                            </m:r>
                            <m:d>
                              <m:dPr>
                                <m:ctrlPr>
                                  <a:rPr lang="ru-RU" sz="2200" i="1">
                                    <a:effectLst/>
                                    <a:latin typeface="Cambria Math" panose="02040503050406030204" pitchFamily="18" charset="0"/>
                                  </a:rPr>
                                </m:ctrlPr>
                              </m:d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e>
                            </m:d>
                          </m:den>
                        </m:f>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−1</m:t>
                        </m:r>
                      </m:e>
                    </m:d>
                  </m:oMath>
                </a14:m>
                <a:r>
                  <a:rPr lang="en-US" sz="2200" dirty="0">
                    <a:effectLst/>
                    <a:ea typeface="Times New Roman" panose="02020603050405020304" pitchFamily="18" charset="0"/>
                  </a:rPr>
                  <a:t>,</a:t>
                </a:r>
                <a:endParaRPr lang="en-US" sz="2200" dirty="0">
                  <a:ea typeface="Times New Roman" panose="02020603050405020304" pitchFamily="18" charset="0"/>
                  <a:cs typeface="Times New Roman" panose="02020603050405020304" pitchFamily="18" charset="0"/>
                </a:endParaRPr>
              </a:p>
              <a:p>
                <a:pPr marL="0" indent="0">
                  <a:lnSpc>
                    <a:spcPct val="100000"/>
                  </a:lnSpc>
                  <a:buNone/>
                </a:pPr>
                <a:endParaRPr lang="ru-RU" sz="2400" dirty="0">
                  <a:ea typeface="Calibri" panose="020F0502020204030204" pitchFamily="34" charset="0"/>
                  <a:cs typeface="Times New Roman" panose="02020603050405020304" pitchFamily="18" charset="0"/>
                </a:endParaRPr>
              </a:p>
              <a:p>
                <a:pPr>
                  <a:lnSpc>
                    <a:spcPct val="100000"/>
                  </a:lnSpc>
                </a:pPr>
                <a:r>
                  <a:rPr lang="en-US" sz="2200" dirty="0">
                    <a:effectLst/>
                    <a:ea typeface="Times New Roman" panose="02020603050405020304" pitchFamily="18" charset="0"/>
                    <a:cs typeface="Calibri" panose="020F0502020204030204" pitchFamily="34" charset="0"/>
                  </a:rPr>
                  <a:t> </a:t>
                </a:r>
                <a:endParaRPr lang="ru-RU" dirty="0"/>
              </a:p>
            </p:txBody>
          </p:sp>
        </mc:Choice>
        <mc:Fallback xmlns="">
          <p:sp>
            <p:nvSpPr>
              <p:cNvPr id="4" name="TextBox 3">
                <a:extLst>
                  <a:ext uri="{FF2B5EF4-FFF2-40B4-BE49-F238E27FC236}">
                    <a16:creationId xmlns:a16="http://schemas.microsoft.com/office/drawing/2014/main" id="{247B0C62-0E3F-44E9-869B-A8C67E921226}"/>
                  </a:ext>
                </a:extLst>
              </p:cNvPr>
              <p:cNvSpPr txBox="1">
                <a:spLocks noRot="1" noChangeAspect="1" noMove="1" noResize="1" noEditPoints="1" noAdjustHandles="1" noChangeArrowheads="1" noChangeShapeType="1" noTextEdit="1"/>
              </p:cNvSpPr>
              <p:nvPr/>
            </p:nvSpPr>
            <p:spPr>
              <a:xfrm>
                <a:off x="322742" y="1042562"/>
                <a:ext cx="5418839" cy="5805435"/>
              </a:xfrm>
              <a:prstGeom prst="rect">
                <a:avLst/>
              </a:prstGeom>
              <a:blipFill>
                <a:blip r:embed="rId2"/>
                <a:stretch>
                  <a:fillRect l="-1462" t="-735" r="-1462"/>
                </a:stretch>
              </a:blipFill>
            </p:spPr>
            <p:txBody>
              <a:bodyPr/>
              <a:lstStyle/>
              <a:p>
                <a:r>
                  <a:rPr lang="ru-RU">
                    <a:noFill/>
                  </a:rPr>
                  <a:t> </a:t>
                </a:r>
              </a:p>
            </p:txBody>
          </p:sp>
        </mc:Fallback>
      </mc:AlternateContent>
      <p:sp>
        <p:nvSpPr>
          <p:cNvPr id="5" name="Title 1">
            <a:extLst>
              <a:ext uri="{FF2B5EF4-FFF2-40B4-BE49-F238E27FC236}">
                <a16:creationId xmlns:a16="http://schemas.microsoft.com/office/drawing/2014/main" id="{A47981C6-4695-45E9-A1E3-A81037D259B3}"/>
              </a:ext>
            </a:extLst>
          </p:cNvPr>
          <p:cNvSpPr txBox="1">
            <a:spLocks/>
          </p:cNvSpPr>
          <p:nvPr/>
        </p:nvSpPr>
        <p:spPr>
          <a:xfrm>
            <a:off x="322742" y="-17648"/>
            <a:ext cx="11546515" cy="1060210"/>
          </a:xfrm>
          <a:prstGeom prst="rect">
            <a:avLst/>
          </a:prstGeom>
          <a:solidFill>
            <a:srgbClr val="E7FFF8"/>
          </a:solidFill>
          <a:ln>
            <a:solidFill>
              <a:schemeClr val="accent1">
                <a:shade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t>Расчет фазового сдвига</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E6D7C5-C824-4F5C-969A-CFF2A19235E0}"/>
                  </a:ext>
                </a:extLst>
              </p:cNvPr>
              <p:cNvSpPr txBox="1"/>
              <p:nvPr/>
            </p:nvSpPr>
            <p:spPr>
              <a:xfrm>
                <a:off x="6095999" y="1180785"/>
                <a:ext cx="5751881" cy="5269071"/>
              </a:xfrm>
              <a:prstGeom prst="rect">
                <a:avLst/>
              </a:prstGeom>
              <a:noFill/>
            </p:spPr>
            <p:txBody>
              <a:bodyPr wrap="square" rtlCol="0">
                <a:spAutoFit/>
              </a:bodyPr>
              <a:lstStyle/>
              <a:p>
                <a:pPr marL="0" indent="0" algn="just">
                  <a:lnSpc>
                    <a:spcPct val="100000"/>
                  </a:lnSpc>
                  <a:buNone/>
                </a:pPr>
                <a:r>
                  <a:rPr lang="ru-RU" sz="2200" dirty="0">
                    <a:effectLst/>
                    <a:ea typeface="Times New Roman" panose="02020603050405020304" pitchFamily="18" charset="0"/>
                  </a:rPr>
                  <a:t>набор энергии на втором ускоряющем промежутке</a:t>
                </a:r>
                <a:r>
                  <a:rPr lang="en-US" sz="2200" dirty="0">
                    <a:effectLst/>
                    <a:ea typeface="Times New Roman" panose="02020603050405020304" pitchFamily="18" charset="0"/>
                  </a:rPr>
                  <a:t>: </a:t>
                </a:r>
              </a:p>
              <a:p>
                <a:pPr marL="0" indent="0" algn="just">
                  <a:lnSpc>
                    <a:spcPct val="100000"/>
                  </a:lnSpc>
                  <a:buNone/>
                </a:pPr>
                <a14:m>
                  <m:oMathPara xmlns:m="http://schemas.openxmlformats.org/officeDocument/2006/math">
                    <m:oMathParaPr>
                      <m:jc m:val="centerGroup"/>
                    </m:oMathParaPr>
                    <m:oMath xmlns:m="http://schemas.openxmlformats.org/officeDocument/2006/math">
                      <m:sSub>
                        <m:sSubPr>
                          <m:ctrlPr>
                            <a:rPr lang="ru-RU" sz="2200" i="1" smtClean="0">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2200" i="1">
                              <a:effectLst/>
                              <a:latin typeface="Cambria Math" panose="02040503050406030204" pitchFamily="18" charset="0"/>
                            </a:rPr>
                          </m:ctrlPr>
                        </m:sSubPr>
                        <m:e>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𝑉</m:t>
                          </m:r>
                        </m:e>
                        <m: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sub>
                      </m:sSub>
                      <m:func>
                        <m:funcPr>
                          <m:ctrlPr>
                            <a:rPr lang="ru-RU" sz="2200" i="1">
                              <a:effectLst/>
                              <a:latin typeface="Cambria Math" panose="02040503050406030204" pitchFamily="18" charset="0"/>
                            </a:rPr>
                          </m:ctrlPr>
                        </m:funcPr>
                        <m:fName>
                          <m:d>
                            <m:dPr>
                              <m:ctrlPr>
                                <a:rPr lang="ru-RU" sz="2200" i="1">
                                  <a:effectLst/>
                                  <a:latin typeface="Cambria Math" panose="02040503050406030204" pitchFamily="18" charset="0"/>
                                </a:rPr>
                              </m:ctrlPr>
                            </m:dPr>
                            <m:e>
                              <m:r>
                                <m:rPr>
                                  <m:sty m:val="p"/>
                                </m:rPr>
                                <a:rPr lang="en-US" sz="2200">
                                  <a:effectLst/>
                                  <a:latin typeface="Cambria Math" panose="02040503050406030204" pitchFamily="18" charset="0"/>
                                  <a:ea typeface="Times New Roman" panose="02020603050405020304" pitchFamily="18" charset="0"/>
                                  <a:cs typeface="Times New Roman" panose="02020603050405020304" pitchFamily="18" charset="0"/>
                                </a:rPr>
                                <m:t>T</m:t>
                              </m:r>
                            </m:e>
                          </m:d>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2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ru-RU" sz="2200" i="1">
                                  <a:effectLst/>
                                  <a:latin typeface="Cambria Math" panose="02040503050406030204" pitchFamily="18" charset="0"/>
                                </a:rPr>
                              </m:ctrlPr>
                            </m:dPr>
                            <m:e>
                              <m:f>
                                <m:fPr>
                                  <m:ctrlPr>
                                    <a:rPr lang="ru-RU" sz="2200" i="1">
                                      <a:effectLst/>
                                      <a:latin typeface="Cambria Math" panose="02040503050406030204" pitchFamily="18" charset="0"/>
                                    </a:rPr>
                                  </m:ctrlPr>
                                </m:fPr>
                                <m:num>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h</m:t>
                                  </m:r>
                                </m:num>
                                <m:den>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sz="2200" i="1">
                                      <a:effectLst/>
                                      <a:latin typeface="Cambria Math" panose="02040503050406030204" pitchFamily="18" charset="0"/>
                                      <a:cs typeface="Calibri" panose="020F0502020204030204" pitchFamily="34" charset="0"/>
                                    </a:rPr>
                                  </m:ctrlPr>
                                </m:sSubPr>
                                <m:e>
                                  <m:r>
                                    <a:rPr lang="ru-RU" sz="2200" i="1">
                                      <a:effectLst/>
                                      <a:latin typeface="Cambria Math" panose="02040503050406030204" pitchFamily="18" charset="0"/>
                                      <a:ea typeface="Times New Roman" panose="02020603050405020304" pitchFamily="18" charset="0"/>
                                      <a:cs typeface="Calibri" panose="020F0502020204030204" pitchFamily="34" charset="0"/>
                                    </a:rPr>
                                    <m:t>𝜃</m:t>
                                  </m:r>
                                </m:e>
                                <m:sub>
                                  <m:r>
                                    <a:rPr lang="ru-RU" sz="2200" i="1">
                                      <a:effectLst/>
                                      <a:latin typeface="Cambria Math" panose="02040503050406030204" pitchFamily="18" charset="0"/>
                                      <a:ea typeface="Times New Roman" panose="02020603050405020304" pitchFamily="18" charset="0"/>
                                      <a:cs typeface="Calibri" panose="020F0502020204030204" pitchFamily="34" charset="0"/>
                                    </a:rPr>
                                    <m:t>𝑐𝑎𝑣</m:t>
                                  </m:r>
                                </m:sub>
                              </m:sSub>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𝑇</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𝜑</m:t>
                              </m:r>
                            </m:e>
                          </m:d>
                        </m:e>
                      </m:func>
                      <m:r>
                        <a:rPr lang="en-US" sz="2200" i="1">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200" dirty="0">
                  <a:effectLst/>
                  <a:ea typeface="Times New Roman" panose="02020603050405020304" pitchFamily="18" charset="0"/>
                </a:endParaRPr>
              </a:p>
              <a:p>
                <a:pPr algn="just"/>
                <a:r>
                  <a:rPr lang="en-US" sz="2200" i="1" dirty="0">
                    <a:effectLst/>
                    <a:ea typeface="Times New Roman" panose="02020603050405020304" pitchFamily="18" charset="0"/>
                    <a:cs typeface="Calibri" panose="020F0502020204030204" pitchFamily="34" charset="0"/>
                  </a:rPr>
                  <a:t>h</a:t>
                </a:r>
                <a:r>
                  <a:rPr lang="en-US" sz="2200" dirty="0">
                    <a:effectLst/>
                    <a:ea typeface="Times New Roman" panose="02020603050405020304" pitchFamily="18" charset="0"/>
                    <a:cs typeface="Calibri" panose="020F0502020204030204" pitchFamily="34" charset="0"/>
                  </a:rPr>
                  <a:t> </a:t>
                </a:r>
                <a:r>
                  <a:rPr lang="ru-RU" sz="2200" dirty="0"/>
                  <a:t>– номер гармоники, </a:t>
                </a:r>
                <a:r>
                  <a:rPr lang="ru-RU" sz="2200" i="1" dirty="0"/>
                  <a:t>φ</a:t>
                </a:r>
                <a:r>
                  <a:rPr lang="ru-RU" sz="2200" dirty="0"/>
                  <a:t> – интегральный фазовый сдвиг, </a:t>
                </a:r>
                <a14:m>
                  <m:oMath xmlns:m="http://schemas.openxmlformats.org/officeDocument/2006/math">
                    <m:sSub>
                      <m:sSubPr>
                        <m:ctrlPr>
                          <a:rPr lang="ru-RU" sz="2200" i="1">
                            <a:latin typeface="Cambria Math" panose="02040503050406030204" pitchFamily="18" charset="0"/>
                          </a:rPr>
                        </m:ctrlPr>
                      </m:sSubPr>
                      <m:e>
                        <m:r>
                          <a:rPr lang="en-US" sz="2200" i="1">
                            <a:latin typeface="Cambria Math" panose="02040503050406030204" pitchFamily="18" charset="0"/>
                          </a:rPr>
                          <m:t>𝑓</m:t>
                        </m:r>
                      </m:e>
                      <m:sub>
                        <m:r>
                          <a:rPr lang="en-US" sz="2200" i="1">
                            <a:latin typeface="Cambria Math" panose="02040503050406030204" pitchFamily="18" charset="0"/>
                          </a:rPr>
                          <m:t>𝑅𝐹</m:t>
                        </m:r>
                      </m:sub>
                    </m:sSub>
                  </m:oMath>
                </a14:m>
                <a:r>
                  <a:rPr lang="ru-RU" sz="2200" dirty="0"/>
                  <a:t> –  частота ВЧ резонатора, </a:t>
                </a:r>
                <a:r>
                  <a:rPr lang="ru-RU" sz="2200" i="1" dirty="0"/>
                  <a:t>T </a:t>
                </a:r>
                <a:r>
                  <a:rPr lang="ru-RU" sz="2200" dirty="0"/>
                  <a:t>– энергия,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𝑓</m:t>
                    </m:r>
                    <m:d>
                      <m:dPr>
                        <m:ctrlPr>
                          <a:rPr lang="ru-RU" sz="2200" i="1">
                            <a:latin typeface="Cambria Math" panose="02040503050406030204" pitchFamily="18" charset="0"/>
                          </a:rPr>
                        </m:ctrlPr>
                      </m:dPr>
                      <m:e>
                        <m:r>
                          <a:rPr lang="en-US" sz="2200" i="1">
                            <a:latin typeface="Cambria Math" panose="02040503050406030204" pitchFamily="18" charset="0"/>
                            <a:ea typeface="Times New Roman" panose="02020603050405020304" pitchFamily="18" charset="0"/>
                            <a:cs typeface="Times New Roman" panose="02020603050405020304" pitchFamily="18" charset="0"/>
                          </a:rPr>
                          <m:t>𝑇</m:t>
                        </m:r>
                      </m:e>
                    </m:d>
                  </m:oMath>
                </a14:m>
                <a:r>
                  <a:rPr lang="en-US" sz="2200" dirty="0">
                    <a:ea typeface="Times New Roman" panose="02020603050405020304" pitchFamily="18" charset="0"/>
                  </a:rPr>
                  <a:t> </a:t>
                </a:r>
                <a:r>
                  <a:rPr lang="ru-RU" sz="2200" dirty="0"/>
                  <a:t>–</a:t>
                </a:r>
                <a:r>
                  <a:rPr lang="ru-RU" sz="2200" dirty="0">
                    <a:ea typeface="Times New Roman" panose="02020603050405020304" pitchFamily="18" charset="0"/>
                  </a:rPr>
                  <a:t> частота обращения частиц, </a:t>
                </a:r>
                <a14:m>
                  <m:oMath xmlns:m="http://schemas.openxmlformats.org/officeDocument/2006/math">
                    <m:sSub>
                      <m:sSubPr>
                        <m:ctrlPr>
                          <a:rPr lang="ru-RU" sz="2200" i="1">
                            <a:latin typeface="Cambria Math" panose="02040503050406030204" pitchFamily="18" charset="0"/>
                          </a:rPr>
                        </m:ctrlPr>
                      </m:sSubPr>
                      <m:e>
                        <m:r>
                          <a:rPr lang="en-US" sz="2200" i="1">
                            <a:latin typeface="Cambria Math" panose="02040503050406030204" pitchFamily="18" charset="0"/>
                          </a:rPr>
                          <m:t>𝑉</m:t>
                        </m:r>
                      </m:e>
                      <m:sub>
                        <m:r>
                          <a:rPr lang="ru-RU" sz="2200" i="1">
                            <a:latin typeface="Cambria Math" panose="02040503050406030204" pitchFamily="18" charset="0"/>
                          </a:rPr>
                          <m:t>1,2</m:t>
                        </m:r>
                      </m:sub>
                    </m:sSub>
                    <m:r>
                      <a:rPr lang="ru-RU" sz="2200" i="1">
                        <a:latin typeface="Cambria Math" panose="02040503050406030204" pitchFamily="18" charset="0"/>
                      </a:rPr>
                      <m:t>(</m:t>
                    </m:r>
                    <m:r>
                      <a:rPr lang="en-US" sz="2200" b="0" i="1" smtClean="0">
                        <a:latin typeface="Cambria Math" panose="02040503050406030204" pitchFamily="18" charset="0"/>
                      </a:rPr>
                      <m:t>𝑇</m:t>
                    </m:r>
                    <m:r>
                      <a:rPr lang="ru-RU" sz="2200" i="1">
                        <a:latin typeface="Cambria Math" panose="02040503050406030204" pitchFamily="18" charset="0"/>
                      </a:rPr>
                      <m:t>)</m:t>
                    </m:r>
                  </m:oMath>
                </a14:m>
                <a:r>
                  <a:rPr lang="ru-RU" sz="2200" dirty="0"/>
                  <a:t> - это напряжение в первом и втором ускоряющих зазорах. </a:t>
                </a:r>
              </a:p>
              <a:p>
                <a:pPr algn="just"/>
                <a:r>
                  <a:rPr lang="ru-RU" sz="2200" dirty="0"/>
                  <a:t>Эти уравнения предполагают, что угловая скорость частицы постоянна, пока она движется из одного ускоряющего промежутка к другому, и когда частица пересекает зазор, она мгновенно перемещается между замкнутыми орбитами</a:t>
                </a:r>
              </a:p>
            </p:txBody>
          </p:sp>
        </mc:Choice>
        <mc:Fallback xmlns="">
          <p:sp>
            <p:nvSpPr>
              <p:cNvPr id="6" name="TextBox 5">
                <a:extLst>
                  <a:ext uri="{FF2B5EF4-FFF2-40B4-BE49-F238E27FC236}">
                    <a16:creationId xmlns:a16="http://schemas.microsoft.com/office/drawing/2014/main" id="{6AE6D7C5-C824-4F5C-969A-CFF2A19235E0}"/>
                  </a:ext>
                </a:extLst>
              </p:cNvPr>
              <p:cNvSpPr txBox="1">
                <a:spLocks noRot="1" noChangeAspect="1" noMove="1" noResize="1" noEditPoints="1" noAdjustHandles="1" noChangeArrowheads="1" noChangeShapeType="1" noTextEdit="1"/>
              </p:cNvSpPr>
              <p:nvPr/>
            </p:nvSpPr>
            <p:spPr>
              <a:xfrm>
                <a:off x="6095999" y="1180785"/>
                <a:ext cx="5751881" cy="5269071"/>
              </a:xfrm>
              <a:prstGeom prst="rect">
                <a:avLst/>
              </a:prstGeom>
              <a:blipFill>
                <a:blip r:embed="rId3"/>
                <a:stretch>
                  <a:fillRect l="-1377" t="-810" r="-1377" b="-1389"/>
                </a:stretch>
              </a:blipFill>
            </p:spPr>
            <p:txBody>
              <a:bodyPr/>
              <a:lstStyle/>
              <a:p>
                <a:r>
                  <a:rPr lang="ru-RU">
                    <a:noFill/>
                  </a:rPr>
                  <a:t> </a:t>
                </a:r>
              </a:p>
            </p:txBody>
          </p:sp>
        </mc:Fallback>
      </mc:AlternateContent>
      <p:sp>
        <p:nvSpPr>
          <p:cNvPr id="2" name="Slide Number Placeholder 1">
            <a:extLst>
              <a:ext uri="{FF2B5EF4-FFF2-40B4-BE49-F238E27FC236}">
                <a16:creationId xmlns:a16="http://schemas.microsoft.com/office/drawing/2014/main" id="{6333B562-B294-79EE-8B45-897A7C6CD0D3}"/>
              </a:ext>
            </a:extLst>
          </p:cNvPr>
          <p:cNvSpPr>
            <a:spLocks noGrp="1"/>
          </p:cNvSpPr>
          <p:nvPr>
            <p:ph type="sldNum" sz="quarter" idx="2"/>
          </p:nvPr>
        </p:nvSpPr>
        <p:spPr/>
        <p:txBody>
          <a:bodyPr/>
          <a:lstStyle/>
          <a:p>
            <a:fld id="{86CB4B4D-7CA3-9044-876B-883B54F8677D}" type="slidenum">
              <a:rPr lang="en-GB" smtClean="0"/>
              <a:t>16</a:t>
            </a:fld>
            <a:endParaRPr lang="en-GB"/>
          </a:p>
        </p:txBody>
      </p:sp>
    </p:spTree>
    <p:extLst>
      <p:ext uri="{BB962C8B-B14F-4D97-AF65-F5344CB8AC3E}">
        <p14:creationId xmlns:p14="http://schemas.microsoft.com/office/powerpoint/2010/main" val="231469252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8D950F6B-414B-4A57-AEF7-54C211A4C2B9}"/>
              </a:ext>
            </a:extLst>
          </p:cNvPr>
          <p:cNvSpPr>
            <a:spLocks noGrp="1"/>
          </p:cNvSpPr>
          <p:nvPr>
            <p:ph type="title"/>
          </p:nvPr>
        </p:nvSpPr>
        <p:spPr>
          <a:xfrm>
            <a:off x="699714" y="353160"/>
            <a:ext cx="7091300" cy="898581"/>
          </a:xfrm>
        </p:spPr>
        <p:txBody>
          <a:bodyPr vert="horz" lIns="91440" tIns="45720" rIns="91440" bIns="45720" rtlCol="0" anchor="ctr">
            <a:noAutofit/>
          </a:bodyPr>
          <a:lstStyle/>
          <a:p>
            <a:r>
              <a:rPr lang="ru-RU" sz="3200" b="1" dirty="0">
                <a:solidFill>
                  <a:schemeClr val="bg1"/>
                </a:solidFill>
              </a:rPr>
              <a:t>CORD (Closed ORbit Dynamics)</a:t>
            </a:r>
            <a:br>
              <a:rPr lang="ru-RU" sz="3200" dirty="0">
                <a:solidFill>
                  <a:srgbClr val="FFFFFF"/>
                </a:solidFill>
              </a:rPr>
            </a:br>
            <a:r>
              <a:rPr lang="ru-RU" sz="3200" dirty="0">
                <a:solidFill>
                  <a:srgbClr val="FFFFFF"/>
                </a:solidFill>
              </a:rPr>
              <a:t>Расчет фазового движения</a:t>
            </a:r>
            <a:endParaRPr lang="en-US" sz="3200" dirty="0">
              <a:solidFill>
                <a:srgbClr val="FFFFFF"/>
              </a:solidFill>
            </a:endParaRPr>
          </a:p>
        </p:txBody>
      </p:sp>
      <p:pic>
        <p:nvPicPr>
          <p:cNvPr id="7" name="Объект 5">
            <a:extLst>
              <a:ext uri="{FF2B5EF4-FFF2-40B4-BE49-F238E27FC236}">
                <a16:creationId xmlns:a16="http://schemas.microsoft.com/office/drawing/2014/main" id="{694D9600-EC91-C50B-37A9-B6FF18B6B288}"/>
              </a:ext>
            </a:extLst>
          </p:cNvPr>
          <p:cNvPicPr>
            <a:picLocks noGrp="1" noChangeAspect="1"/>
          </p:cNvPicPr>
          <p:nvPr>
            <p:ph idx="1"/>
          </p:nvPr>
        </p:nvPicPr>
        <p:blipFill rotWithShape="1">
          <a:blip r:embed="rId2"/>
          <a:srcRect l="8584" t="3137" r="4265" b="657"/>
          <a:stretch/>
        </p:blipFill>
        <p:spPr>
          <a:xfrm>
            <a:off x="1485952" y="4324967"/>
            <a:ext cx="4215368" cy="2533033"/>
          </a:xfrm>
          <a:prstGeom prst="rect">
            <a:avLst/>
          </a:prstGeom>
        </p:spPr>
      </p:pic>
      <p:pic>
        <p:nvPicPr>
          <p:cNvPr id="5" name="Рисунок 4">
            <a:extLst>
              <a:ext uri="{FF2B5EF4-FFF2-40B4-BE49-F238E27FC236}">
                <a16:creationId xmlns:a16="http://schemas.microsoft.com/office/drawing/2014/main" id="{D94758AF-CB32-428A-B043-3604E0887D18}"/>
              </a:ext>
            </a:extLst>
          </p:cNvPr>
          <p:cNvPicPr>
            <a:picLocks noChangeAspect="1"/>
          </p:cNvPicPr>
          <p:nvPr/>
        </p:nvPicPr>
        <p:blipFill rotWithShape="1">
          <a:blip r:embed="rId3"/>
          <a:srcRect l="5303" t="3768" r="6953" b="3963"/>
          <a:stretch/>
        </p:blipFill>
        <p:spPr>
          <a:xfrm>
            <a:off x="6968591" y="1782338"/>
            <a:ext cx="4101653" cy="4722502"/>
          </a:xfrm>
          <a:prstGeom prst="rect">
            <a:avLst/>
          </a:prstGeom>
        </p:spPr>
      </p:pic>
      <p:pic>
        <p:nvPicPr>
          <p:cNvPr id="4" name="Объект 3">
            <a:extLst>
              <a:ext uri="{FF2B5EF4-FFF2-40B4-BE49-F238E27FC236}">
                <a16:creationId xmlns:a16="http://schemas.microsoft.com/office/drawing/2014/main" id="{EC28E7F0-DC00-2812-010B-0B77CCF640A6}"/>
              </a:ext>
            </a:extLst>
          </p:cNvPr>
          <p:cNvPicPr>
            <a:picLocks noChangeAspect="1"/>
          </p:cNvPicPr>
          <p:nvPr/>
        </p:nvPicPr>
        <p:blipFill rotWithShape="1">
          <a:blip r:embed="rId4"/>
          <a:srcRect l="7835" r="8126"/>
          <a:stretch/>
        </p:blipFill>
        <p:spPr>
          <a:xfrm>
            <a:off x="1121756" y="1782338"/>
            <a:ext cx="4698279" cy="2542629"/>
          </a:xfrm>
          <a:prstGeom prst="rect">
            <a:avLst/>
          </a:prstGeom>
        </p:spPr>
      </p:pic>
      <p:sp>
        <p:nvSpPr>
          <p:cNvPr id="3" name="Footer Placeholder 2">
            <a:extLst>
              <a:ext uri="{FF2B5EF4-FFF2-40B4-BE49-F238E27FC236}">
                <a16:creationId xmlns:a16="http://schemas.microsoft.com/office/drawing/2014/main" id="{0411349D-9CF2-38CA-4861-77A36E9066C3}"/>
              </a:ext>
            </a:extLst>
          </p:cNvPr>
          <p:cNvSpPr>
            <a:spLocks noGrp="1"/>
          </p:cNvSpPr>
          <p:nvPr>
            <p:ph type="ftr" sz="quarter" idx="11"/>
          </p:nvPr>
        </p:nvSpPr>
        <p:spPr/>
        <p:txBody>
          <a:bodyPr/>
          <a:lstStyle/>
          <a:p>
            <a:r>
              <a:rPr lang="ru-RU"/>
              <a:t>Семинар-2024</a:t>
            </a:r>
          </a:p>
        </p:txBody>
      </p:sp>
      <p:sp>
        <p:nvSpPr>
          <p:cNvPr id="6" name="Slide Number Placeholder 5">
            <a:extLst>
              <a:ext uri="{FF2B5EF4-FFF2-40B4-BE49-F238E27FC236}">
                <a16:creationId xmlns:a16="http://schemas.microsoft.com/office/drawing/2014/main" id="{CEF4E3C8-E9B9-D0FA-A199-73FED3DEC359}"/>
              </a:ext>
            </a:extLst>
          </p:cNvPr>
          <p:cNvSpPr>
            <a:spLocks noGrp="1"/>
          </p:cNvSpPr>
          <p:nvPr>
            <p:ph type="sldNum" sz="quarter" idx="12"/>
          </p:nvPr>
        </p:nvSpPr>
        <p:spPr/>
        <p:txBody>
          <a:bodyPr/>
          <a:lstStyle/>
          <a:p>
            <a:fld id="{A55C00D6-B274-47D6-8B4A-FA559A184120}" type="slidenum">
              <a:rPr lang="ru-RU" smtClean="0"/>
              <a:t>17</a:t>
            </a:fld>
            <a:endParaRPr lang="ru-RU"/>
          </a:p>
        </p:txBody>
      </p:sp>
    </p:spTree>
    <p:extLst>
      <p:ext uri="{BB962C8B-B14F-4D97-AF65-F5344CB8AC3E}">
        <p14:creationId xmlns:p14="http://schemas.microsoft.com/office/powerpoint/2010/main" val="338377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7545652" cy="898581"/>
          </a:xfrm>
        </p:spPr>
        <p:txBody>
          <a:bodyPr vert="horz" lIns="91440" tIns="45720" rIns="91440" bIns="45720" rtlCol="0" anchor="ctr">
            <a:normAutofit/>
          </a:bodyPr>
          <a:lstStyle/>
          <a:p>
            <a:r>
              <a:rPr lang="ru-RU" sz="2800" dirty="0">
                <a:solidFill>
                  <a:srgbClr val="FFFFFF"/>
                </a:solidFill>
              </a:rPr>
              <a:t>Расчет центральной области ускорителя в ВЧ карте электрического поля</a:t>
            </a:r>
            <a:endParaRPr lang="en-US" sz="2800" dirty="0">
              <a:solidFill>
                <a:srgbClr val="FFFFFF"/>
              </a:solidFill>
            </a:endParaRPr>
          </a:p>
        </p:txBody>
      </p:sp>
      <p:pic>
        <p:nvPicPr>
          <p:cNvPr id="8" name="Рисунок 4">
            <a:extLst>
              <a:ext uri="{FF2B5EF4-FFF2-40B4-BE49-F238E27FC236}">
                <a16:creationId xmlns:a16="http://schemas.microsoft.com/office/drawing/2014/main" id="{494F0A14-B3F6-CC1F-011D-A8CAA312AC47}"/>
              </a:ext>
            </a:extLst>
          </p:cNvPr>
          <p:cNvPicPr>
            <a:picLocks noChangeAspect="1"/>
          </p:cNvPicPr>
          <p:nvPr/>
        </p:nvPicPr>
        <p:blipFill>
          <a:blip r:embed="rId2"/>
          <a:stretch>
            <a:fillRect/>
          </a:stretch>
        </p:blipFill>
        <p:spPr>
          <a:xfrm>
            <a:off x="863267" y="2116054"/>
            <a:ext cx="4539633" cy="3850430"/>
          </a:xfrm>
          <a:prstGeom prst="rect">
            <a:avLst/>
          </a:prstGeom>
        </p:spPr>
      </p:pic>
      <p:pic>
        <p:nvPicPr>
          <p:cNvPr id="14" name="Рисунок 4">
            <a:extLst>
              <a:ext uri="{FF2B5EF4-FFF2-40B4-BE49-F238E27FC236}">
                <a16:creationId xmlns:a16="http://schemas.microsoft.com/office/drawing/2014/main" id="{790E0DB3-4F77-C952-39F8-42C5CE4308DE}"/>
              </a:ext>
            </a:extLst>
          </p:cNvPr>
          <p:cNvPicPr>
            <a:picLocks noChangeAspect="1"/>
          </p:cNvPicPr>
          <p:nvPr/>
        </p:nvPicPr>
        <p:blipFill>
          <a:blip r:embed="rId3"/>
          <a:stretch>
            <a:fillRect/>
          </a:stretch>
        </p:blipFill>
        <p:spPr>
          <a:xfrm>
            <a:off x="660738" y="2041019"/>
            <a:ext cx="5334000" cy="4000500"/>
          </a:xfrm>
          <a:prstGeom prst="rect">
            <a:avLst/>
          </a:prstGeom>
        </p:spPr>
      </p:pic>
      <p:pic>
        <p:nvPicPr>
          <p:cNvPr id="16" name="Рисунок 5">
            <a:extLst>
              <a:ext uri="{FF2B5EF4-FFF2-40B4-BE49-F238E27FC236}">
                <a16:creationId xmlns:a16="http://schemas.microsoft.com/office/drawing/2014/main" id="{3E5E65D3-D788-A069-E85E-AAC3E3CAE6E4}"/>
              </a:ext>
            </a:extLst>
          </p:cNvPr>
          <p:cNvPicPr>
            <a:picLocks noChangeAspect="1"/>
          </p:cNvPicPr>
          <p:nvPr/>
        </p:nvPicPr>
        <p:blipFill>
          <a:blip r:embed="rId4"/>
          <a:stretch>
            <a:fillRect/>
          </a:stretch>
        </p:blipFill>
        <p:spPr>
          <a:xfrm>
            <a:off x="645692" y="2041019"/>
            <a:ext cx="5334000" cy="4000500"/>
          </a:xfrm>
          <a:prstGeom prst="rect">
            <a:avLst/>
          </a:prstGeom>
        </p:spPr>
      </p:pic>
      <p:pic>
        <p:nvPicPr>
          <p:cNvPr id="10" name="Рисунок 5">
            <a:extLst>
              <a:ext uri="{FF2B5EF4-FFF2-40B4-BE49-F238E27FC236}">
                <a16:creationId xmlns:a16="http://schemas.microsoft.com/office/drawing/2014/main" id="{5EC820DB-DDFC-F732-AD88-1F56A505453E}"/>
              </a:ext>
            </a:extLst>
          </p:cNvPr>
          <p:cNvPicPr>
            <a:picLocks noChangeAspect="1"/>
          </p:cNvPicPr>
          <p:nvPr/>
        </p:nvPicPr>
        <p:blipFill>
          <a:blip r:embed="rId5"/>
          <a:stretch>
            <a:fillRect/>
          </a:stretch>
        </p:blipFill>
        <p:spPr>
          <a:xfrm>
            <a:off x="660740" y="1832155"/>
            <a:ext cx="5333999" cy="4524195"/>
          </a:xfrm>
          <a:prstGeom prst="rect">
            <a:avLst/>
          </a:prstGeom>
        </p:spPr>
      </p:pic>
      <p:pic>
        <p:nvPicPr>
          <p:cNvPr id="3" name="Рисунок 8">
            <a:extLst>
              <a:ext uri="{FF2B5EF4-FFF2-40B4-BE49-F238E27FC236}">
                <a16:creationId xmlns:a16="http://schemas.microsoft.com/office/drawing/2014/main" id="{B48633F1-A634-48FB-FB3A-2249551388BC}"/>
              </a:ext>
            </a:extLst>
          </p:cNvPr>
          <p:cNvPicPr>
            <a:picLocks noChangeAspect="1"/>
          </p:cNvPicPr>
          <p:nvPr/>
        </p:nvPicPr>
        <p:blipFill>
          <a:blip r:embed="rId6"/>
          <a:stretch>
            <a:fillRect/>
          </a:stretch>
        </p:blipFill>
        <p:spPr>
          <a:xfrm>
            <a:off x="6197262" y="1928621"/>
            <a:ext cx="3762375" cy="2821781"/>
          </a:xfrm>
          <a:prstGeom prst="rect">
            <a:avLst/>
          </a:prstGeom>
        </p:spPr>
      </p:pic>
      <p:pic>
        <p:nvPicPr>
          <p:cNvPr id="4" name="Рисунок 9">
            <a:extLst>
              <a:ext uri="{FF2B5EF4-FFF2-40B4-BE49-F238E27FC236}">
                <a16:creationId xmlns:a16="http://schemas.microsoft.com/office/drawing/2014/main" id="{D0476FEF-2D1E-2081-0FCF-7CCF7F307122}"/>
              </a:ext>
            </a:extLst>
          </p:cNvPr>
          <p:cNvPicPr>
            <a:picLocks noChangeAspect="1"/>
          </p:cNvPicPr>
          <p:nvPr/>
        </p:nvPicPr>
        <p:blipFill>
          <a:blip r:embed="rId7"/>
          <a:stretch>
            <a:fillRect/>
          </a:stretch>
        </p:blipFill>
        <p:spPr>
          <a:xfrm>
            <a:off x="8588541" y="3820775"/>
            <a:ext cx="3629025" cy="2721769"/>
          </a:xfrm>
          <a:prstGeom prst="rect">
            <a:avLst/>
          </a:prstGeom>
        </p:spPr>
      </p:pic>
      <p:sp>
        <p:nvSpPr>
          <p:cNvPr id="6" name="TextBox 5">
            <a:extLst>
              <a:ext uri="{FF2B5EF4-FFF2-40B4-BE49-F238E27FC236}">
                <a16:creationId xmlns:a16="http://schemas.microsoft.com/office/drawing/2014/main" id="{0D9D2133-F90C-0B1F-AD77-DB8E27747B75}"/>
              </a:ext>
            </a:extLst>
          </p:cNvPr>
          <p:cNvSpPr txBox="1"/>
          <p:nvPr/>
        </p:nvSpPr>
        <p:spPr>
          <a:xfrm>
            <a:off x="6652647" y="5277141"/>
            <a:ext cx="2276733" cy="369332"/>
          </a:xfrm>
          <a:prstGeom prst="rect">
            <a:avLst/>
          </a:prstGeom>
          <a:noFill/>
        </p:spPr>
        <p:txBody>
          <a:bodyPr wrap="square">
            <a:spAutoFit/>
          </a:bodyPr>
          <a:lstStyle/>
          <a:p>
            <a:r>
              <a:rPr lang="en-GB" dirty="0"/>
              <a:t>Transmission -10%</a:t>
            </a:r>
          </a:p>
        </p:txBody>
      </p:sp>
      <p:sp>
        <p:nvSpPr>
          <p:cNvPr id="5" name="Footer Placeholder 4">
            <a:extLst>
              <a:ext uri="{FF2B5EF4-FFF2-40B4-BE49-F238E27FC236}">
                <a16:creationId xmlns:a16="http://schemas.microsoft.com/office/drawing/2014/main" id="{F6CDE826-B9A7-9306-058F-7122B4EBFC20}"/>
              </a:ext>
            </a:extLst>
          </p:cNvPr>
          <p:cNvSpPr>
            <a:spLocks noGrp="1"/>
          </p:cNvSpPr>
          <p:nvPr>
            <p:ph type="ftr" sz="quarter" idx="11"/>
          </p:nvPr>
        </p:nvSpPr>
        <p:spPr/>
        <p:txBody>
          <a:bodyPr/>
          <a:lstStyle/>
          <a:p>
            <a:r>
              <a:rPr lang="ru-RU"/>
              <a:t>Семинар-2024</a:t>
            </a:r>
          </a:p>
        </p:txBody>
      </p:sp>
      <p:sp>
        <p:nvSpPr>
          <p:cNvPr id="7" name="Slide Number Placeholder 6">
            <a:extLst>
              <a:ext uri="{FF2B5EF4-FFF2-40B4-BE49-F238E27FC236}">
                <a16:creationId xmlns:a16="http://schemas.microsoft.com/office/drawing/2014/main" id="{EC61EABE-BF01-5309-3C25-E1C71FBC9FEA}"/>
              </a:ext>
            </a:extLst>
          </p:cNvPr>
          <p:cNvSpPr>
            <a:spLocks noGrp="1"/>
          </p:cNvSpPr>
          <p:nvPr>
            <p:ph type="sldNum" sz="quarter" idx="12"/>
          </p:nvPr>
        </p:nvSpPr>
        <p:spPr/>
        <p:txBody>
          <a:bodyPr/>
          <a:lstStyle/>
          <a:p>
            <a:fld id="{A55C00D6-B274-47D6-8B4A-FA559A184120}" type="slidenum">
              <a:rPr lang="ru-RU" smtClean="0"/>
              <a:t>18</a:t>
            </a:fld>
            <a:endParaRPr lang="ru-RU"/>
          </a:p>
        </p:txBody>
      </p:sp>
    </p:spTree>
    <p:extLst>
      <p:ext uri="{BB962C8B-B14F-4D97-AF65-F5344CB8AC3E}">
        <p14:creationId xmlns:p14="http://schemas.microsoft.com/office/powerpoint/2010/main" val="10647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8913624" cy="898581"/>
          </a:xfrm>
        </p:spPr>
        <p:txBody>
          <a:bodyPr vert="horz" lIns="91440" tIns="45720" rIns="91440" bIns="45720" rtlCol="0" anchor="ctr">
            <a:normAutofit/>
          </a:bodyPr>
          <a:lstStyle/>
          <a:p>
            <a:r>
              <a:rPr lang="ru-RU" sz="2800" dirty="0">
                <a:solidFill>
                  <a:srgbClr val="FFFFFF"/>
                </a:solidFill>
              </a:rPr>
              <a:t>Ускорение пучка в </a:t>
            </a:r>
            <a:r>
              <a:rPr lang="en-US" sz="2800" dirty="0" err="1">
                <a:solidFill>
                  <a:srgbClr val="FFFFFF"/>
                </a:solidFill>
              </a:rPr>
              <a:t>циклотрон</a:t>
            </a:r>
            <a:r>
              <a:rPr lang="ru-RU" sz="2800" dirty="0">
                <a:solidFill>
                  <a:srgbClr val="FFFFFF"/>
                </a:solidFill>
              </a:rPr>
              <a:t>е от источника до вывода</a:t>
            </a:r>
            <a:endParaRPr lang="en-US" sz="2800" dirty="0">
              <a:solidFill>
                <a:srgbClr val="FFFFFF"/>
              </a:solidFill>
            </a:endParaRPr>
          </a:p>
        </p:txBody>
      </p:sp>
      <p:pic>
        <p:nvPicPr>
          <p:cNvPr id="7" name="Объект 3">
            <a:extLst>
              <a:ext uri="{FF2B5EF4-FFF2-40B4-BE49-F238E27FC236}">
                <a16:creationId xmlns:a16="http://schemas.microsoft.com/office/drawing/2014/main" id="{BADC4139-71F0-BE66-4CAE-CB3D310687ED}"/>
              </a:ext>
            </a:extLst>
          </p:cNvPr>
          <p:cNvPicPr>
            <a:picLocks noGrp="1" noChangeAspect="1"/>
          </p:cNvPicPr>
          <p:nvPr>
            <p:ph idx="1"/>
          </p:nvPr>
        </p:nvPicPr>
        <p:blipFill rotWithShape="1">
          <a:blip r:embed="rId2"/>
          <a:srcRect l="8426" r="6665"/>
          <a:stretch/>
        </p:blipFill>
        <p:spPr>
          <a:xfrm>
            <a:off x="404601" y="4564325"/>
            <a:ext cx="4798577" cy="2159000"/>
          </a:xfrm>
          <a:prstGeom prst="rect">
            <a:avLst/>
          </a:prstGeom>
        </p:spPr>
      </p:pic>
      <p:pic>
        <p:nvPicPr>
          <p:cNvPr id="8" name="Рисунок 4">
            <a:extLst>
              <a:ext uri="{FF2B5EF4-FFF2-40B4-BE49-F238E27FC236}">
                <a16:creationId xmlns:a16="http://schemas.microsoft.com/office/drawing/2014/main" id="{8AEE1BEE-051E-B9C9-8AE0-85E93F242435}"/>
              </a:ext>
            </a:extLst>
          </p:cNvPr>
          <p:cNvPicPr>
            <a:picLocks noChangeAspect="1"/>
          </p:cNvPicPr>
          <p:nvPr/>
        </p:nvPicPr>
        <p:blipFill>
          <a:blip r:embed="rId3"/>
          <a:stretch>
            <a:fillRect/>
          </a:stretch>
        </p:blipFill>
        <p:spPr>
          <a:xfrm>
            <a:off x="6096000" y="2385867"/>
            <a:ext cx="5334000" cy="4000500"/>
          </a:xfrm>
          <a:prstGeom prst="rect">
            <a:avLst/>
          </a:prstGeom>
        </p:spPr>
      </p:pic>
      <p:pic>
        <p:nvPicPr>
          <p:cNvPr id="10" name="Рисунок 6">
            <a:extLst>
              <a:ext uri="{FF2B5EF4-FFF2-40B4-BE49-F238E27FC236}">
                <a16:creationId xmlns:a16="http://schemas.microsoft.com/office/drawing/2014/main" id="{0FDD4B73-73C7-CBEB-412A-16CC1F6BFFCC}"/>
              </a:ext>
            </a:extLst>
          </p:cNvPr>
          <p:cNvPicPr>
            <a:picLocks noChangeAspect="1"/>
          </p:cNvPicPr>
          <p:nvPr/>
        </p:nvPicPr>
        <p:blipFill rotWithShape="1">
          <a:blip r:embed="rId4"/>
          <a:srcRect l="7196" t="4778" r="6354"/>
          <a:stretch/>
        </p:blipFill>
        <p:spPr>
          <a:xfrm>
            <a:off x="331773" y="2451887"/>
            <a:ext cx="4871403" cy="2486565"/>
          </a:xfrm>
          <a:prstGeom prst="rect">
            <a:avLst/>
          </a:prstGeom>
        </p:spPr>
      </p:pic>
      <p:sp>
        <p:nvSpPr>
          <p:cNvPr id="3" name="Footer Placeholder 2">
            <a:extLst>
              <a:ext uri="{FF2B5EF4-FFF2-40B4-BE49-F238E27FC236}">
                <a16:creationId xmlns:a16="http://schemas.microsoft.com/office/drawing/2014/main" id="{0523F30A-B76C-ED00-631B-B637102D804D}"/>
              </a:ext>
            </a:extLst>
          </p:cNvPr>
          <p:cNvSpPr>
            <a:spLocks noGrp="1"/>
          </p:cNvSpPr>
          <p:nvPr>
            <p:ph type="ftr" sz="quarter" idx="11"/>
          </p:nvPr>
        </p:nvSpPr>
        <p:spPr/>
        <p:txBody>
          <a:bodyPr/>
          <a:lstStyle/>
          <a:p>
            <a:r>
              <a:rPr lang="ru-RU"/>
              <a:t>Семинар-2024</a:t>
            </a:r>
          </a:p>
        </p:txBody>
      </p:sp>
      <p:sp>
        <p:nvSpPr>
          <p:cNvPr id="4" name="Slide Number Placeholder 3">
            <a:extLst>
              <a:ext uri="{FF2B5EF4-FFF2-40B4-BE49-F238E27FC236}">
                <a16:creationId xmlns:a16="http://schemas.microsoft.com/office/drawing/2014/main" id="{191764E7-59EC-4DA6-C198-FB40C82CF4A1}"/>
              </a:ext>
            </a:extLst>
          </p:cNvPr>
          <p:cNvSpPr>
            <a:spLocks noGrp="1"/>
          </p:cNvSpPr>
          <p:nvPr>
            <p:ph type="sldNum" sz="quarter" idx="12"/>
          </p:nvPr>
        </p:nvSpPr>
        <p:spPr/>
        <p:txBody>
          <a:bodyPr/>
          <a:lstStyle/>
          <a:p>
            <a:fld id="{A55C00D6-B274-47D6-8B4A-FA559A184120}" type="slidenum">
              <a:rPr lang="ru-RU" smtClean="0"/>
              <a:t>19</a:t>
            </a:fld>
            <a:endParaRPr lang="ru-RU"/>
          </a:p>
        </p:txBody>
      </p:sp>
    </p:spTree>
    <p:extLst>
      <p:ext uri="{BB962C8B-B14F-4D97-AF65-F5344CB8AC3E}">
        <p14:creationId xmlns:p14="http://schemas.microsoft.com/office/powerpoint/2010/main" val="3638065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01C5F53-2779-4F7B-987B-58E8A8F9CCAF}"/>
              </a:ext>
            </a:extLst>
          </p:cNvPr>
          <p:cNvSpPr>
            <a:spLocks noGrp="1"/>
          </p:cNvSpPr>
          <p:nvPr>
            <p:ph idx="1"/>
          </p:nvPr>
        </p:nvSpPr>
        <p:spPr>
          <a:xfrm>
            <a:off x="10636" y="1177926"/>
            <a:ext cx="4608992" cy="4501421"/>
          </a:xfrm>
        </p:spPr>
        <p:txBody>
          <a:bodyPr>
            <a:noAutofit/>
          </a:bodyPr>
          <a:lstStyle/>
          <a:p>
            <a:pPr algn="just">
              <a:lnSpc>
                <a:spcPct val="100000"/>
              </a:lnSpc>
              <a:spcAft>
                <a:spcPts val="800"/>
              </a:spcAft>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Виртуальное прототипирование (ВП) — метод проектирования, основанный на технологиях автоматизированного проектирования (САПР). Виртуальное прототипирование предполагает работу с прототипом всего изделия на всех этапах разработки, от ранних стадий до завершения.</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Для внедрения метода виртуального прототипирования в практику разработки циклотронов мы создали платформу на базе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Matlab</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которая объединяет распределенные компоненты ВП и обеспечивает механизм их взаимодействия.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2D8966E3-E751-2EA6-B85A-2FD7831420C2}"/>
              </a:ext>
            </a:extLst>
          </p:cNvPr>
          <p:cNvSpPr>
            <a:spLocks noChangeArrowheads="1"/>
          </p:cNvSpPr>
          <p:nvPr/>
        </p:nvSpPr>
        <p:spPr bwMode="auto">
          <a:xfrm>
            <a:off x="4630264" y="1206378"/>
            <a:ext cx="7456714" cy="1539702"/>
          </a:xfrm>
          <a:prstGeom prst="roundRect">
            <a:avLst>
              <a:gd name="adj" fmla="val 16667"/>
            </a:avLst>
          </a:prstGeom>
          <a:solidFill>
            <a:srgbClr val="D5DCE4"/>
          </a:solidFill>
          <a:ln w="12700">
            <a:solidFill>
              <a:srgbClr val="5B9BD5"/>
            </a:solidFill>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dirty="0">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0B517E5-A735-4619-AD3A-EFCC32F42600}"/>
              </a:ext>
            </a:extLst>
          </p:cNvPr>
          <p:cNvSpPr txBox="1"/>
          <p:nvPr/>
        </p:nvSpPr>
        <p:spPr>
          <a:xfrm>
            <a:off x="5739926" y="1235851"/>
            <a:ext cx="5048250" cy="400110"/>
          </a:xfrm>
          <a:prstGeom prst="rect">
            <a:avLst/>
          </a:prstGeom>
          <a:noFill/>
        </p:spPr>
        <p:txBody>
          <a:bodyPr wrap="square" rtlCol="0">
            <a:spAutoFit/>
          </a:bodyPr>
          <a:lstStyle/>
          <a:p>
            <a:pPr algn="ctr"/>
            <a:r>
              <a:rPr lang="en-US" sz="2000" b="1" dirty="0"/>
              <a:t>MATLAB</a:t>
            </a:r>
            <a:endParaRPr lang="ru-RU" sz="2000" b="1" dirty="0"/>
          </a:p>
        </p:txBody>
      </p:sp>
      <p:sp>
        <p:nvSpPr>
          <p:cNvPr id="6" name="TextBox 5">
            <a:extLst>
              <a:ext uri="{FF2B5EF4-FFF2-40B4-BE49-F238E27FC236}">
                <a16:creationId xmlns:a16="http://schemas.microsoft.com/office/drawing/2014/main" id="{C0F1673D-AC62-4C5A-A105-9EF1AF18A308}"/>
              </a:ext>
            </a:extLst>
          </p:cNvPr>
          <p:cNvSpPr txBox="1"/>
          <p:nvPr/>
        </p:nvSpPr>
        <p:spPr>
          <a:xfrm>
            <a:off x="4692176" y="1711206"/>
            <a:ext cx="3038475"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dirty="0">
                <a:latin typeface="Arial Rounded MT Bold" panose="020F0704030504030204" pitchFamily="34" charset="0"/>
                <a:ea typeface="Calibri" panose="020F0502020204030204" pitchFamily="34" charset="0"/>
                <a:cs typeface="Times New Roman" panose="02020603050405020304" pitchFamily="18" charset="0"/>
              </a:rPr>
              <a:t>S</a:t>
            </a:r>
            <a:r>
              <a:rPr kumimoji="0" lang="en-US" altLang="en-US" sz="18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cripts for determining the shape of sectors and cavities</a:t>
            </a:r>
            <a:endParaRPr kumimoji="0" lang="ru-RU" altLang="en-US" sz="18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endParaRPr lang="ru-RU" dirty="0"/>
          </a:p>
        </p:txBody>
      </p:sp>
      <p:sp>
        <p:nvSpPr>
          <p:cNvPr id="7" name="TextBox 6">
            <a:extLst>
              <a:ext uri="{FF2B5EF4-FFF2-40B4-BE49-F238E27FC236}">
                <a16:creationId xmlns:a16="http://schemas.microsoft.com/office/drawing/2014/main" id="{0E296D21-7CE2-4CB7-9064-17F684B7C0D6}"/>
              </a:ext>
            </a:extLst>
          </p:cNvPr>
          <p:cNvSpPr txBox="1"/>
          <p:nvPr/>
        </p:nvSpPr>
        <p:spPr>
          <a:xfrm>
            <a:off x="8506938" y="1781088"/>
            <a:ext cx="3654877"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CORD </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Closed Orbits Dynamics</a:t>
            </a:r>
            <a:endParaRPr kumimoji="0" lang="en-US" altLang="en-US" sz="1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Beam tracking </a:t>
            </a:r>
            <a:endParaRPr kumimoji="0" lang="en-US" altLang="en-US" sz="1800" b="0" i="0" u="none" strike="noStrike" cap="none" normalizeH="0" baseline="0" dirty="0">
              <a:ln>
                <a:noFill/>
              </a:ln>
              <a:solidFill>
                <a:schemeClr val="tx1"/>
              </a:solidFill>
              <a:effectLst/>
            </a:endParaRPr>
          </a:p>
          <a:p>
            <a:endParaRPr lang="ru-RU" dirty="0"/>
          </a:p>
        </p:txBody>
      </p:sp>
      <p:sp>
        <p:nvSpPr>
          <p:cNvPr id="8" name="Прямоугольник: скругленные углы 11">
            <a:extLst>
              <a:ext uri="{FF2B5EF4-FFF2-40B4-BE49-F238E27FC236}">
                <a16:creationId xmlns:a16="http://schemas.microsoft.com/office/drawing/2014/main" id="{638000D8-4A90-4458-9654-3288DA8EC06B}"/>
              </a:ext>
            </a:extLst>
          </p:cNvPr>
          <p:cNvSpPr>
            <a:spLocks noChangeArrowheads="1"/>
          </p:cNvSpPr>
          <p:nvPr/>
        </p:nvSpPr>
        <p:spPr bwMode="auto">
          <a:xfrm>
            <a:off x="4630265" y="2944691"/>
            <a:ext cx="3400424" cy="2565680"/>
          </a:xfrm>
          <a:prstGeom prst="roundRect">
            <a:avLst>
              <a:gd name="adj" fmla="val 16667"/>
            </a:avLst>
          </a:prstGeom>
          <a:solidFill>
            <a:srgbClr val="D5DCE4"/>
          </a:solidFill>
          <a:ln w="12700">
            <a:solidFill>
              <a:srgbClr val="5B9BD5"/>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72224B13-FD19-48BA-86F8-C9E4E5DF1F25}"/>
              </a:ext>
            </a:extLst>
          </p:cNvPr>
          <p:cNvSpPr txBox="1"/>
          <p:nvPr/>
        </p:nvSpPr>
        <p:spPr>
          <a:xfrm>
            <a:off x="4963638" y="3011003"/>
            <a:ext cx="2857500" cy="252376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SOLIDWORKS</a:t>
            </a:r>
            <a:endParaRPr kumimoji="0" lang="en-US"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CAD</a:t>
            </a:r>
            <a:endParaRPr kumimoji="0" lang="en-US" altLang="en-US" sz="1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Parametrized integrated </a:t>
            </a:r>
            <a:endParaRPr kumimoji="0" lang="en-US" altLang="en-US" sz="1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model of the cyclotron: </a:t>
            </a:r>
            <a:endParaRPr kumimoji="0" lang="ru-RU" altLang="en-US" sz="1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Magnet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RF system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lvl="0" algn="ctr" defTabSz="914400" eaLnBrk="0" fontAlgn="base" hangingPunct="0">
              <a:spcBef>
                <a:spcPct val="0"/>
              </a:spcBef>
              <a:spcAft>
                <a:spcPct val="0"/>
              </a:spcAft>
            </a:pPr>
            <a:r>
              <a:rPr lang="en-US" altLang="en-US" sz="1600" dirty="0">
                <a:latin typeface="Arial" panose="020B0604020202020204" pitchFamily="34" charset="0"/>
                <a:ea typeface="Calibri" panose="020F0502020204030204" pitchFamily="34" charset="0"/>
                <a:cs typeface="Arial" panose="020B0604020202020204" pitchFamily="34" charset="0"/>
              </a:rPr>
              <a:t>Deflector / Inflector</a:t>
            </a:r>
            <a:endParaRPr kumimoji="0" lang="en-US" altLang="en-US" sz="1600" b="0" i="0" u="none" strike="noStrike" cap="none" normalizeH="0" baseline="0" dirty="0">
              <a:ln>
                <a:noFill/>
              </a:ln>
              <a:solidFill>
                <a:schemeClr val="tx1"/>
              </a:solidFill>
              <a:effectLst/>
            </a:endParaRPr>
          </a:p>
        </p:txBody>
      </p:sp>
      <p:sp>
        <p:nvSpPr>
          <p:cNvPr id="10" name="Прямоугольник: скругленные углы 8">
            <a:extLst>
              <a:ext uri="{FF2B5EF4-FFF2-40B4-BE49-F238E27FC236}">
                <a16:creationId xmlns:a16="http://schemas.microsoft.com/office/drawing/2014/main" id="{074880DF-CC75-4443-AD7B-AF564B624108}"/>
              </a:ext>
            </a:extLst>
          </p:cNvPr>
          <p:cNvSpPr>
            <a:spLocks noChangeArrowheads="1"/>
          </p:cNvSpPr>
          <p:nvPr/>
        </p:nvSpPr>
        <p:spPr bwMode="auto">
          <a:xfrm>
            <a:off x="8287864" y="2974680"/>
            <a:ext cx="3799114" cy="2535692"/>
          </a:xfrm>
          <a:prstGeom prst="roundRect">
            <a:avLst>
              <a:gd name="adj" fmla="val 16667"/>
            </a:avLst>
          </a:prstGeom>
          <a:solidFill>
            <a:srgbClr val="D5DCE4"/>
          </a:solidFill>
          <a:ln w="12700">
            <a:solidFill>
              <a:srgbClr val="5B9BD5"/>
            </a:solid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endParaRPr lang="en-US" altLang="en-US" sz="1400" dirty="0">
              <a:latin typeface="Arial Rounded MT Bold" panose="020F0704030504030204" pitchFamily="34" charset="0"/>
              <a:ea typeface="Calibri" panose="020F0502020204030204" pitchFamily="34" charset="0"/>
              <a:cs typeface="Times New Roman" panose="02020603050405020304" pitchFamily="18" charset="0"/>
            </a:endParaRPr>
          </a:p>
          <a:p>
            <a:pPr lvl="0" algn="ctr" defTabSz="914400" eaLnBrk="0" fontAlgn="base" hangingPunct="0">
              <a:spcBef>
                <a:spcPct val="0"/>
              </a:spcBef>
              <a:spcAft>
                <a:spcPct val="0"/>
              </a:spcAft>
            </a:pPr>
            <a:endParaRPr lang="en-US" altLang="en-US" sz="1400" dirty="0">
              <a:latin typeface="Arial Rounded MT Bold" panose="020F0704030504030204" pitchFamily="34" charset="0"/>
              <a:ea typeface="Calibri" panose="020F0502020204030204" pitchFamily="34" charset="0"/>
              <a:cs typeface="Times New Roman" panose="02020603050405020304" pitchFamily="18" charset="0"/>
            </a:endParaRPr>
          </a:p>
          <a:p>
            <a:pPr lvl="0" algn="ctr" defTabSz="914400" eaLnBrk="0" fontAlgn="base" hangingPunct="0">
              <a:spcBef>
                <a:spcPct val="0"/>
              </a:spcBef>
              <a:spcAft>
                <a:spcPct val="0"/>
              </a:spcAft>
            </a:pPr>
            <a:r>
              <a:rPr lang="en-US" altLang="en-US" sz="1400" dirty="0">
                <a:latin typeface="Arial Rounded MT Bold" panose="020F0704030504030204" pitchFamily="34" charset="0"/>
                <a:ea typeface="Calibri" panose="020F0502020204030204" pitchFamily="34" charset="0"/>
                <a:cs typeface="Times New Roman" panose="02020603050405020304" pitchFamily="18" charset="0"/>
              </a:rPr>
              <a:t>Simulation results</a:t>
            </a:r>
            <a:endParaRPr lang="en-US" altLang="en-US" sz="1400" dirty="0"/>
          </a:p>
          <a:p>
            <a:pPr lvl="0" algn="ctr" defTabSz="914400" eaLnBrk="0" fontAlgn="base" hangingPunct="0">
              <a:spcBef>
                <a:spcPct val="0"/>
              </a:spcBef>
              <a:spcAft>
                <a:spcPct val="0"/>
              </a:spcAft>
            </a:pPr>
            <a:r>
              <a:rPr lang="en-US" altLang="en-US" sz="1400" dirty="0">
                <a:latin typeface="Arial Rounded MT Bold" panose="020F0704030504030204" pitchFamily="34" charset="0"/>
                <a:ea typeface="Calibri" panose="020F0502020204030204" pitchFamily="34" charset="0"/>
                <a:cs typeface="Times New Roman" panose="02020603050405020304" pitchFamily="18" charset="0"/>
              </a:rPr>
              <a:t>(2D/3D field maps)</a:t>
            </a:r>
            <a:endParaRPr lang="en-US" altLang="en-US" sz="1400" dirty="0">
              <a:latin typeface="Arial" panose="020B0604020202020204" pitchFamily="34" charset="0"/>
            </a:endParaRPr>
          </a:p>
          <a:p>
            <a:pPr algn="ctr" eaLnBrk="0" fontAlgn="base" hangingPunct="0">
              <a:spcBef>
                <a:spcPct val="0"/>
              </a:spcBef>
              <a:spcAft>
                <a:spcPct val="0"/>
              </a:spcAft>
            </a:pPr>
            <a:endParaRPr kumimoji="0" lang="en-US" altLang="en-US" sz="14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algn="ctr" eaLnBrk="0" fontAlgn="base" hangingPunct="0">
              <a:spcBef>
                <a:spcPct val="0"/>
              </a:spcBef>
              <a:spcAft>
                <a:spcPct val="0"/>
              </a:spcAft>
            </a:pPr>
            <a:r>
              <a:rPr kumimoji="0" lang="en-US" altLang="en-US" sz="20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CST studio/ </a:t>
            </a:r>
            <a:r>
              <a:rPr kumimoji="0" lang="en-US" altLang="en-US" sz="2000" b="0" i="0" u="none" strike="noStrike" cap="none" normalizeH="0" baseline="0" dirty="0" err="1">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Comsol</a:t>
            </a:r>
            <a:r>
              <a:rPr kumimoji="0" lang="en-US" altLang="en-US" sz="20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a:t>
            </a:r>
            <a:r>
              <a:rPr kumimoji="0" lang="en-US" altLang="en-US" sz="2000" b="0" i="0" u="none" strike="noStrike" cap="none" normalizeH="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Tosca</a:t>
            </a:r>
            <a:endParaRPr kumimoji="0" lang="ru-RU" altLang="en-US" sz="20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Magnetostatic</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defTabSz="914400" eaLnBrk="0" fontAlgn="base" hangingPunct="0">
              <a:spcBef>
                <a:spcPct val="0"/>
              </a:spcBef>
              <a:spcAft>
                <a:spcPct val="0"/>
              </a:spcAft>
            </a:pPr>
            <a:r>
              <a:rPr lang="en-US" altLang="en-US" sz="1600" dirty="0">
                <a:latin typeface="Arial" panose="020B0604020202020204" pitchFamily="34" charset="0"/>
                <a:ea typeface="Calibri" panose="020F0502020204030204" pitchFamily="34" charset="0"/>
                <a:cs typeface="Arial" panose="020B0604020202020204" pitchFamily="34" charset="0"/>
              </a:rPr>
              <a:t>RF eigenmode, Conjugate heat transfer, Time/Frequency domain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Electrostatic</a:t>
            </a:r>
            <a:endParaRPr kumimoji="0" lang="ru-RU" altLang="en-US" sz="1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endParaRPr>
          </a:p>
        </p:txBody>
      </p:sp>
      <p:sp>
        <p:nvSpPr>
          <p:cNvPr id="11" name="Стрелка: вниз 10">
            <a:extLst>
              <a:ext uri="{FF2B5EF4-FFF2-40B4-BE49-F238E27FC236}">
                <a16:creationId xmlns:a16="http://schemas.microsoft.com/office/drawing/2014/main" id="{0E7F5E78-D790-4794-A384-81EE59D4128B}"/>
              </a:ext>
            </a:extLst>
          </p:cNvPr>
          <p:cNvSpPr/>
          <p:nvPr/>
        </p:nvSpPr>
        <p:spPr>
          <a:xfrm>
            <a:off x="6142014" y="2632704"/>
            <a:ext cx="428625" cy="5274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a:extLst>
              <a:ext uri="{FF2B5EF4-FFF2-40B4-BE49-F238E27FC236}">
                <a16:creationId xmlns:a16="http://schemas.microsoft.com/office/drawing/2014/main" id="{8DC00443-055A-47A5-9CB1-19F0B30E15A9}"/>
              </a:ext>
            </a:extLst>
          </p:cNvPr>
          <p:cNvSpPr/>
          <p:nvPr/>
        </p:nvSpPr>
        <p:spPr>
          <a:xfrm>
            <a:off x="7935438" y="4079121"/>
            <a:ext cx="571500" cy="400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верх 12">
            <a:extLst>
              <a:ext uri="{FF2B5EF4-FFF2-40B4-BE49-F238E27FC236}">
                <a16:creationId xmlns:a16="http://schemas.microsoft.com/office/drawing/2014/main" id="{66FF149D-62AF-4523-84F1-ED1DC10F746D}"/>
              </a:ext>
            </a:extLst>
          </p:cNvPr>
          <p:cNvSpPr/>
          <p:nvPr/>
        </p:nvSpPr>
        <p:spPr>
          <a:xfrm>
            <a:off x="9992838" y="2517478"/>
            <a:ext cx="428625" cy="530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лево 14">
            <a:extLst>
              <a:ext uri="{FF2B5EF4-FFF2-40B4-BE49-F238E27FC236}">
                <a16:creationId xmlns:a16="http://schemas.microsoft.com/office/drawing/2014/main" id="{E81E4300-FE19-4913-97F2-D549ED0ED06B}"/>
              </a:ext>
            </a:extLst>
          </p:cNvPr>
          <p:cNvSpPr/>
          <p:nvPr/>
        </p:nvSpPr>
        <p:spPr>
          <a:xfrm>
            <a:off x="7898020" y="1983183"/>
            <a:ext cx="506185" cy="3362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itle 1">
            <a:extLst>
              <a:ext uri="{FF2B5EF4-FFF2-40B4-BE49-F238E27FC236}">
                <a16:creationId xmlns:a16="http://schemas.microsoft.com/office/drawing/2014/main" id="{A1D44764-2A91-4DF3-998E-16F814950CAE}"/>
              </a:ext>
            </a:extLst>
          </p:cNvPr>
          <p:cNvSpPr txBox="1">
            <a:spLocks/>
          </p:cNvSpPr>
          <p:nvPr/>
        </p:nvSpPr>
        <p:spPr>
          <a:xfrm>
            <a:off x="349354" y="57846"/>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rPr>
              <a:t>Виртуальное прототипирование</a:t>
            </a:r>
            <a:endParaRPr lang="en-US" b="1" dirty="0">
              <a:solidFill>
                <a:schemeClr val="bg1"/>
              </a:solidFill>
            </a:endParaRPr>
          </a:p>
        </p:txBody>
      </p:sp>
      <p:sp>
        <p:nvSpPr>
          <p:cNvPr id="2" name="Slide Number Placeholder 1">
            <a:extLst>
              <a:ext uri="{FF2B5EF4-FFF2-40B4-BE49-F238E27FC236}">
                <a16:creationId xmlns:a16="http://schemas.microsoft.com/office/drawing/2014/main" id="{060ED241-3064-0AA9-5D92-5E113FE75116}"/>
              </a:ext>
            </a:extLst>
          </p:cNvPr>
          <p:cNvSpPr>
            <a:spLocks noGrp="1"/>
          </p:cNvSpPr>
          <p:nvPr>
            <p:ph type="sldNum" sz="quarter" idx="2"/>
          </p:nvPr>
        </p:nvSpPr>
        <p:spPr/>
        <p:txBody>
          <a:bodyPr/>
          <a:lstStyle/>
          <a:p>
            <a:fld id="{86CB4B4D-7CA3-9044-876B-883B54F8677D}" type="slidenum">
              <a:rPr lang="en-GB" smtClean="0"/>
              <a:t>2</a:t>
            </a:fld>
            <a:endParaRPr lang="en-GB" dirty="0"/>
          </a:p>
        </p:txBody>
      </p:sp>
      <p:sp>
        <p:nvSpPr>
          <p:cNvPr id="19" name="Footer Placeholder 8">
            <a:extLst>
              <a:ext uri="{FF2B5EF4-FFF2-40B4-BE49-F238E27FC236}">
                <a16:creationId xmlns:a16="http://schemas.microsoft.com/office/drawing/2014/main" id="{1C991030-F0E7-4FF5-9D9E-ED907988ADDB}"/>
              </a:ext>
            </a:extLst>
          </p:cNvPr>
          <p:cNvSpPr txBox="1">
            <a:spLocks/>
          </p:cNvSpPr>
          <p:nvPr/>
        </p:nvSpPr>
        <p:spPr>
          <a:xfrm>
            <a:off x="4038600" y="6356350"/>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t>Семинар-2024</a:t>
            </a:r>
            <a:endParaRPr lang="ru-RU" dirty="0"/>
          </a:p>
        </p:txBody>
      </p:sp>
      <p:sp>
        <p:nvSpPr>
          <p:cNvPr id="21" name="TextBox 20">
            <a:extLst>
              <a:ext uri="{FF2B5EF4-FFF2-40B4-BE49-F238E27FC236}">
                <a16:creationId xmlns:a16="http://schemas.microsoft.com/office/drawing/2014/main" id="{07B77D6E-AC4B-431B-9678-8F6CE64BE917}"/>
              </a:ext>
            </a:extLst>
          </p:cNvPr>
          <p:cNvSpPr txBox="1"/>
          <p:nvPr/>
        </p:nvSpPr>
        <p:spPr>
          <a:xfrm>
            <a:off x="604859" y="5556184"/>
            <a:ext cx="10748941" cy="923330"/>
          </a:xfrm>
          <a:prstGeom prst="rect">
            <a:avLst/>
          </a:prstGeom>
          <a:noFill/>
        </p:spPr>
        <p:txBody>
          <a:bodyPr wrap="square">
            <a:spAutoFit/>
          </a:bodyPr>
          <a:lstStyle/>
          <a:p>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Основные компоненты программного обеспечения, используемого для разработки циклотронов, включают САПР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Solidworks</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различные модули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CST Studio</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а также программы анализа и трассировки, которые были разработаны ранее в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Matlab</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и теперь оптимизированы и адаптированы под новые задачи.</a:t>
            </a:r>
            <a:endParaRPr lang="en-US" dirty="0"/>
          </a:p>
        </p:txBody>
      </p:sp>
    </p:spTree>
    <p:extLst>
      <p:ext uri="{BB962C8B-B14F-4D97-AF65-F5344CB8AC3E}">
        <p14:creationId xmlns:p14="http://schemas.microsoft.com/office/powerpoint/2010/main" val="182447363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3" y="353160"/>
            <a:ext cx="9512435" cy="898581"/>
          </a:xfrm>
        </p:spPr>
        <p:txBody>
          <a:bodyPr vert="horz" lIns="91440" tIns="45720" rIns="91440" bIns="45720" rtlCol="0" anchor="ctr">
            <a:normAutofit/>
          </a:bodyPr>
          <a:lstStyle/>
          <a:p>
            <a:r>
              <a:rPr lang="en-US" sz="2800" dirty="0" err="1">
                <a:solidFill>
                  <a:srgbClr val="FFFFFF"/>
                </a:solidFill>
              </a:rPr>
              <a:t>Влияние</a:t>
            </a:r>
            <a:r>
              <a:rPr lang="en-US" sz="2800" dirty="0">
                <a:solidFill>
                  <a:srgbClr val="FFFFFF"/>
                </a:solidFill>
              </a:rPr>
              <a:t> </a:t>
            </a:r>
            <a:r>
              <a:rPr lang="en-US" sz="2800" dirty="0" err="1">
                <a:solidFill>
                  <a:srgbClr val="FFFFFF"/>
                </a:solidFill>
              </a:rPr>
              <a:t>магнитного</a:t>
            </a:r>
            <a:r>
              <a:rPr lang="en-US" sz="2800" dirty="0">
                <a:solidFill>
                  <a:srgbClr val="FFFFFF"/>
                </a:solidFill>
              </a:rPr>
              <a:t> </a:t>
            </a:r>
            <a:r>
              <a:rPr lang="en-US" sz="2800" dirty="0" err="1">
                <a:solidFill>
                  <a:srgbClr val="FFFFFF"/>
                </a:solidFill>
              </a:rPr>
              <a:t>поля</a:t>
            </a:r>
            <a:r>
              <a:rPr lang="en-US" sz="2800" dirty="0">
                <a:solidFill>
                  <a:srgbClr val="FFFFFF"/>
                </a:solidFill>
              </a:rPr>
              <a:t> </a:t>
            </a:r>
            <a:r>
              <a:rPr lang="en-US" sz="2800" dirty="0" err="1">
                <a:solidFill>
                  <a:srgbClr val="FFFFFF"/>
                </a:solidFill>
              </a:rPr>
              <a:t>ускоряющей</a:t>
            </a:r>
            <a:r>
              <a:rPr lang="ru-RU" sz="2800" dirty="0">
                <a:solidFill>
                  <a:srgbClr val="FFFFFF"/>
                </a:solidFill>
              </a:rPr>
              <a:t> </a:t>
            </a:r>
            <a:r>
              <a:rPr lang="en-US" sz="2800" dirty="0" err="1">
                <a:solidFill>
                  <a:srgbClr val="FFFFFF"/>
                </a:solidFill>
              </a:rPr>
              <a:t>системы</a:t>
            </a:r>
            <a:r>
              <a:rPr lang="en-US" sz="2800" dirty="0">
                <a:solidFill>
                  <a:srgbClr val="FFFFFF"/>
                </a:solidFill>
              </a:rPr>
              <a:t> </a:t>
            </a:r>
            <a:r>
              <a:rPr lang="en-US" sz="2800" dirty="0" err="1">
                <a:solidFill>
                  <a:srgbClr val="FFFFFF"/>
                </a:solidFill>
              </a:rPr>
              <a:t>циклотрона</a:t>
            </a:r>
            <a:br>
              <a:rPr lang="ru-RU" sz="2800" dirty="0">
                <a:solidFill>
                  <a:srgbClr val="FFFFFF"/>
                </a:solidFill>
              </a:rPr>
            </a:br>
            <a:endParaRPr lang="en-US" sz="2800" dirty="0">
              <a:solidFill>
                <a:srgbClr val="FFFFFF"/>
              </a:solidFill>
            </a:endParaRPr>
          </a:p>
        </p:txBody>
      </p:sp>
      <p:pic>
        <p:nvPicPr>
          <p:cNvPr id="4" name="Объект 3">
            <a:extLst>
              <a:ext uri="{FF2B5EF4-FFF2-40B4-BE49-F238E27FC236}">
                <a16:creationId xmlns:a16="http://schemas.microsoft.com/office/drawing/2014/main" id="{72CF4F63-8B43-4354-8F72-3438D7BE1F4B}"/>
              </a:ext>
            </a:extLst>
          </p:cNvPr>
          <p:cNvPicPr>
            <a:picLocks noGrp="1" noChangeAspect="1"/>
          </p:cNvPicPr>
          <p:nvPr>
            <p:ph idx="1"/>
          </p:nvPr>
        </p:nvPicPr>
        <p:blipFill rotWithShape="1">
          <a:blip r:embed="rId2"/>
          <a:srcRect l="27075" r="26921"/>
          <a:stretch/>
        </p:blipFill>
        <p:spPr>
          <a:xfrm>
            <a:off x="437007" y="2019300"/>
            <a:ext cx="3954018" cy="3846328"/>
          </a:xfrm>
          <a:prstGeom prst="rect">
            <a:avLst/>
          </a:prstGeom>
        </p:spPr>
      </p:pic>
      <p:pic>
        <p:nvPicPr>
          <p:cNvPr id="5" name="Объект 3">
            <a:extLst>
              <a:ext uri="{FF2B5EF4-FFF2-40B4-BE49-F238E27FC236}">
                <a16:creationId xmlns:a16="http://schemas.microsoft.com/office/drawing/2014/main" id="{EE60B856-A47A-C145-458C-69415B53241B}"/>
              </a:ext>
            </a:extLst>
          </p:cNvPr>
          <p:cNvPicPr>
            <a:picLocks noChangeAspect="1"/>
          </p:cNvPicPr>
          <p:nvPr/>
        </p:nvPicPr>
        <p:blipFill rotWithShape="1">
          <a:blip r:embed="rId2"/>
          <a:srcRect l="93470"/>
          <a:stretch/>
        </p:blipFill>
        <p:spPr>
          <a:xfrm>
            <a:off x="4391025" y="2019300"/>
            <a:ext cx="561336" cy="3846328"/>
          </a:xfrm>
          <a:prstGeom prst="rect">
            <a:avLst/>
          </a:prstGeom>
        </p:spPr>
      </p:pic>
      <p:pic>
        <p:nvPicPr>
          <p:cNvPr id="6" name="Picture 5" descr="A graph of a ph scale&#10;&#10;Description automatically generated with medium confidence">
            <a:extLst>
              <a:ext uri="{FF2B5EF4-FFF2-40B4-BE49-F238E27FC236}">
                <a16:creationId xmlns:a16="http://schemas.microsoft.com/office/drawing/2014/main" id="{6CE08622-37FB-AE27-C1DE-3373E22A2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930" y="2188746"/>
            <a:ext cx="5641223" cy="2644324"/>
          </a:xfrm>
          <a:prstGeom prst="rect">
            <a:avLst/>
          </a:prstGeom>
        </p:spPr>
      </p:pic>
      <p:sp>
        <p:nvSpPr>
          <p:cNvPr id="8" name="TextBox 7">
            <a:extLst>
              <a:ext uri="{FF2B5EF4-FFF2-40B4-BE49-F238E27FC236}">
                <a16:creationId xmlns:a16="http://schemas.microsoft.com/office/drawing/2014/main" id="{51BF0FE3-1777-A16D-74CA-6A8E2FEC7AA3}"/>
              </a:ext>
            </a:extLst>
          </p:cNvPr>
          <p:cNvSpPr txBox="1"/>
          <p:nvPr/>
        </p:nvSpPr>
        <p:spPr>
          <a:xfrm>
            <a:off x="5751095" y="5122203"/>
            <a:ext cx="6096000" cy="646331"/>
          </a:xfrm>
          <a:prstGeom prst="rect">
            <a:avLst/>
          </a:prstGeom>
          <a:noFill/>
        </p:spPr>
        <p:txBody>
          <a:bodyPr wrap="square">
            <a:spAutoFit/>
          </a:bodyPr>
          <a:lstStyle/>
          <a:p>
            <a:r>
              <a:rPr lang="ru-RU" dirty="0"/>
              <a:t>Максимальное</a:t>
            </a:r>
            <a:r>
              <a:rPr lang="ru-RU" sz="1800" dirty="0"/>
              <a:t> значение магнитного поля в ускоряющем зазоре </a:t>
            </a:r>
            <a:r>
              <a:rPr lang="en-US" dirty="0"/>
              <a:t>(R=1000 mm)</a:t>
            </a:r>
            <a:endParaRPr lang="en-GB" dirty="0"/>
          </a:p>
        </p:txBody>
      </p:sp>
      <p:sp>
        <p:nvSpPr>
          <p:cNvPr id="10" name="Footer Placeholder 9">
            <a:extLst>
              <a:ext uri="{FF2B5EF4-FFF2-40B4-BE49-F238E27FC236}">
                <a16:creationId xmlns:a16="http://schemas.microsoft.com/office/drawing/2014/main" id="{552403A9-2E3F-BC07-2FA2-A7968FA090E0}"/>
              </a:ext>
            </a:extLst>
          </p:cNvPr>
          <p:cNvSpPr>
            <a:spLocks noGrp="1"/>
          </p:cNvSpPr>
          <p:nvPr>
            <p:ph type="ftr" sz="quarter" idx="11"/>
          </p:nvPr>
        </p:nvSpPr>
        <p:spPr/>
        <p:txBody>
          <a:bodyPr/>
          <a:lstStyle/>
          <a:p>
            <a:r>
              <a:rPr lang="ru-RU"/>
              <a:t>Семинар-2024</a:t>
            </a:r>
          </a:p>
        </p:txBody>
      </p:sp>
      <p:sp>
        <p:nvSpPr>
          <p:cNvPr id="12" name="Slide Number Placeholder 11">
            <a:extLst>
              <a:ext uri="{FF2B5EF4-FFF2-40B4-BE49-F238E27FC236}">
                <a16:creationId xmlns:a16="http://schemas.microsoft.com/office/drawing/2014/main" id="{1DE25C14-F573-1FF1-6F58-A4CC9985FEAD}"/>
              </a:ext>
            </a:extLst>
          </p:cNvPr>
          <p:cNvSpPr>
            <a:spLocks noGrp="1"/>
          </p:cNvSpPr>
          <p:nvPr>
            <p:ph type="sldNum" sz="quarter" idx="12"/>
          </p:nvPr>
        </p:nvSpPr>
        <p:spPr/>
        <p:txBody>
          <a:bodyPr/>
          <a:lstStyle/>
          <a:p>
            <a:fld id="{A55C00D6-B274-47D6-8B4A-FA559A184120}" type="slidenum">
              <a:rPr lang="ru-RU" smtClean="0"/>
              <a:t>20</a:t>
            </a:fld>
            <a:endParaRPr lang="ru-RU"/>
          </a:p>
        </p:txBody>
      </p:sp>
    </p:spTree>
    <p:extLst>
      <p:ext uri="{BB962C8B-B14F-4D97-AF65-F5344CB8AC3E}">
        <p14:creationId xmlns:p14="http://schemas.microsoft.com/office/powerpoint/2010/main" val="3848844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3" y="353160"/>
            <a:ext cx="9625723" cy="898581"/>
          </a:xfrm>
        </p:spPr>
        <p:txBody>
          <a:bodyPr vert="horz" lIns="91440" tIns="45720" rIns="91440" bIns="45720" rtlCol="0" anchor="ctr">
            <a:normAutofit/>
          </a:bodyPr>
          <a:lstStyle/>
          <a:p>
            <a:r>
              <a:rPr lang="en-US" sz="2800" dirty="0" err="1">
                <a:solidFill>
                  <a:srgbClr val="FFFFFF"/>
                </a:solidFill>
              </a:rPr>
              <a:t>Влияние</a:t>
            </a:r>
            <a:r>
              <a:rPr lang="en-US" sz="2800" dirty="0">
                <a:solidFill>
                  <a:srgbClr val="FFFFFF"/>
                </a:solidFill>
              </a:rPr>
              <a:t> </a:t>
            </a:r>
            <a:r>
              <a:rPr lang="en-US" sz="2800" dirty="0" err="1">
                <a:solidFill>
                  <a:srgbClr val="FFFFFF"/>
                </a:solidFill>
              </a:rPr>
              <a:t>магнитного</a:t>
            </a:r>
            <a:r>
              <a:rPr lang="en-US" sz="2800" dirty="0">
                <a:solidFill>
                  <a:srgbClr val="FFFFFF"/>
                </a:solidFill>
              </a:rPr>
              <a:t> </a:t>
            </a:r>
            <a:r>
              <a:rPr lang="en-US" sz="2800" dirty="0" err="1">
                <a:solidFill>
                  <a:srgbClr val="FFFFFF"/>
                </a:solidFill>
              </a:rPr>
              <a:t>поля</a:t>
            </a:r>
            <a:r>
              <a:rPr lang="en-US" sz="2800" dirty="0">
                <a:solidFill>
                  <a:srgbClr val="FFFFFF"/>
                </a:solidFill>
              </a:rPr>
              <a:t> </a:t>
            </a:r>
            <a:r>
              <a:rPr lang="en-US" sz="2800" dirty="0" err="1">
                <a:solidFill>
                  <a:srgbClr val="FFFFFF"/>
                </a:solidFill>
              </a:rPr>
              <a:t>ускоряюще</a:t>
            </a:r>
            <a:r>
              <a:rPr lang="ru-RU" sz="2800" dirty="0">
                <a:solidFill>
                  <a:srgbClr val="FFFFFF"/>
                </a:solidFill>
              </a:rPr>
              <a:t>й </a:t>
            </a:r>
            <a:r>
              <a:rPr lang="en-US" sz="2800" dirty="0" err="1">
                <a:solidFill>
                  <a:srgbClr val="FFFFFF"/>
                </a:solidFill>
              </a:rPr>
              <a:t>системы</a:t>
            </a:r>
            <a:r>
              <a:rPr lang="en-US" sz="2800" dirty="0">
                <a:solidFill>
                  <a:srgbClr val="FFFFFF"/>
                </a:solidFill>
              </a:rPr>
              <a:t> </a:t>
            </a:r>
            <a:r>
              <a:rPr lang="en-US" sz="2800" dirty="0" err="1">
                <a:solidFill>
                  <a:srgbClr val="FFFFFF"/>
                </a:solidFill>
              </a:rPr>
              <a:t>циклотрона</a:t>
            </a:r>
            <a:endParaRPr lang="en-US" sz="2800" dirty="0">
              <a:solidFill>
                <a:srgbClr val="FFFFFF"/>
              </a:solidFill>
            </a:endParaRPr>
          </a:p>
        </p:txBody>
      </p:sp>
      <p:pic>
        <p:nvPicPr>
          <p:cNvPr id="8" name="Объект 3">
            <a:extLst>
              <a:ext uri="{FF2B5EF4-FFF2-40B4-BE49-F238E27FC236}">
                <a16:creationId xmlns:a16="http://schemas.microsoft.com/office/drawing/2014/main" id="{27696F88-6161-D774-67C4-9ACF2A82E92A}"/>
              </a:ext>
            </a:extLst>
          </p:cNvPr>
          <p:cNvPicPr>
            <a:picLocks noChangeAspect="1"/>
          </p:cNvPicPr>
          <p:nvPr/>
        </p:nvPicPr>
        <p:blipFill rotWithShape="1">
          <a:blip r:embed="rId2"/>
          <a:srcRect l="7835" r="8126"/>
          <a:stretch/>
        </p:blipFill>
        <p:spPr>
          <a:xfrm>
            <a:off x="5792463" y="2915379"/>
            <a:ext cx="6276722" cy="3396855"/>
          </a:xfrm>
          <a:prstGeom prst="rect">
            <a:avLst/>
          </a:prstGeom>
        </p:spPr>
      </p:pic>
      <p:sp>
        <p:nvSpPr>
          <p:cNvPr id="14" name="TextBox 13">
            <a:extLst>
              <a:ext uri="{FF2B5EF4-FFF2-40B4-BE49-F238E27FC236}">
                <a16:creationId xmlns:a16="http://schemas.microsoft.com/office/drawing/2014/main" id="{932ABA6D-CBE0-4A39-2BA9-0D98A08D53CE}"/>
              </a:ext>
            </a:extLst>
          </p:cNvPr>
          <p:cNvSpPr txBox="1"/>
          <p:nvPr/>
        </p:nvSpPr>
        <p:spPr>
          <a:xfrm>
            <a:off x="414072" y="5929077"/>
            <a:ext cx="5423414" cy="646331"/>
          </a:xfrm>
          <a:prstGeom prst="rect">
            <a:avLst/>
          </a:prstGeom>
          <a:noFill/>
        </p:spPr>
        <p:txBody>
          <a:bodyPr wrap="square">
            <a:spAutoFit/>
          </a:bodyPr>
          <a:lstStyle/>
          <a:p>
            <a:r>
              <a:rPr lang="ru-RU" dirty="0"/>
              <a:t>Азимутальная протяженность резонатора (между максимумами электрического поля)</a:t>
            </a:r>
            <a:endParaRPr lang="en-GB" dirty="0"/>
          </a:p>
        </p:txBody>
      </p:sp>
      <p:sp>
        <p:nvSpPr>
          <p:cNvPr id="16" name="TextBox 15">
            <a:extLst>
              <a:ext uri="{FF2B5EF4-FFF2-40B4-BE49-F238E27FC236}">
                <a16:creationId xmlns:a16="http://schemas.microsoft.com/office/drawing/2014/main" id="{1B055E1A-F6E5-A5BE-E14C-E79D8775E778}"/>
              </a:ext>
            </a:extLst>
          </p:cNvPr>
          <p:cNvSpPr txBox="1"/>
          <p:nvPr/>
        </p:nvSpPr>
        <p:spPr>
          <a:xfrm>
            <a:off x="6004965" y="2056758"/>
            <a:ext cx="6097348" cy="923330"/>
          </a:xfrm>
          <a:prstGeom prst="rect">
            <a:avLst/>
          </a:prstGeom>
          <a:noFill/>
        </p:spPr>
        <p:txBody>
          <a:bodyPr wrap="square">
            <a:spAutoFit/>
          </a:bodyPr>
          <a:lstStyle/>
          <a:p>
            <a:r>
              <a:rPr lang="ru-RU" sz="1800" dirty="0"/>
              <a:t>Фазовое движение пучка в процессе ускорения с учетом (желтый цвет ) и без учета магнитного поля ускоряющей системы.</a:t>
            </a:r>
            <a:endParaRPr lang="en-GB" dirty="0"/>
          </a:p>
        </p:txBody>
      </p:sp>
      <p:cxnSp>
        <p:nvCxnSpPr>
          <p:cNvPr id="19" name="Straight Arrow Connector 18">
            <a:extLst>
              <a:ext uri="{FF2B5EF4-FFF2-40B4-BE49-F238E27FC236}">
                <a16:creationId xmlns:a16="http://schemas.microsoft.com/office/drawing/2014/main" id="{DEE8E02E-EE90-A944-220C-DF54AF3F1E44}"/>
              </a:ext>
            </a:extLst>
          </p:cNvPr>
          <p:cNvCxnSpPr/>
          <p:nvPr/>
        </p:nvCxnSpPr>
        <p:spPr>
          <a:xfrm flipV="1">
            <a:off x="2079653" y="4547724"/>
            <a:ext cx="0" cy="331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Объект 3">
            <a:extLst>
              <a:ext uri="{FF2B5EF4-FFF2-40B4-BE49-F238E27FC236}">
                <a16:creationId xmlns:a16="http://schemas.microsoft.com/office/drawing/2014/main" id="{DC0FB46F-1E46-2E53-9D49-458C576ED215}"/>
              </a:ext>
            </a:extLst>
          </p:cNvPr>
          <p:cNvPicPr>
            <a:picLocks noChangeAspect="1"/>
          </p:cNvPicPr>
          <p:nvPr/>
        </p:nvPicPr>
        <p:blipFill rotWithShape="1">
          <a:blip r:embed="rId3"/>
          <a:srcRect l="8811" r="7409"/>
          <a:stretch/>
        </p:blipFill>
        <p:spPr>
          <a:xfrm>
            <a:off x="155970" y="2445378"/>
            <a:ext cx="5513679" cy="3543691"/>
          </a:xfrm>
          <a:prstGeom prst="rect">
            <a:avLst/>
          </a:prstGeom>
        </p:spPr>
      </p:pic>
      <p:sp>
        <p:nvSpPr>
          <p:cNvPr id="4" name="Footer Placeholder 3">
            <a:extLst>
              <a:ext uri="{FF2B5EF4-FFF2-40B4-BE49-F238E27FC236}">
                <a16:creationId xmlns:a16="http://schemas.microsoft.com/office/drawing/2014/main" id="{A1454FBA-B022-5DAE-651E-9DB9B2702A59}"/>
              </a:ext>
            </a:extLst>
          </p:cNvPr>
          <p:cNvSpPr>
            <a:spLocks noGrp="1"/>
          </p:cNvSpPr>
          <p:nvPr>
            <p:ph type="ftr" sz="quarter" idx="11"/>
          </p:nvPr>
        </p:nvSpPr>
        <p:spPr/>
        <p:txBody>
          <a:bodyPr/>
          <a:lstStyle/>
          <a:p>
            <a:r>
              <a:rPr lang="ru-RU"/>
              <a:t>Семинар-2024</a:t>
            </a:r>
            <a:endParaRPr lang="ru-RU" dirty="0"/>
          </a:p>
        </p:txBody>
      </p:sp>
      <p:sp>
        <p:nvSpPr>
          <p:cNvPr id="5" name="Slide Number Placeholder 4">
            <a:extLst>
              <a:ext uri="{FF2B5EF4-FFF2-40B4-BE49-F238E27FC236}">
                <a16:creationId xmlns:a16="http://schemas.microsoft.com/office/drawing/2014/main" id="{A104AB04-BDD2-E8D7-61FC-1C221E30B678}"/>
              </a:ext>
            </a:extLst>
          </p:cNvPr>
          <p:cNvSpPr>
            <a:spLocks noGrp="1"/>
          </p:cNvSpPr>
          <p:nvPr>
            <p:ph type="sldNum" sz="quarter" idx="12"/>
          </p:nvPr>
        </p:nvSpPr>
        <p:spPr/>
        <p:txBody>
          <a:bodyPr/>
          <a:lstStyle/>
          <a:p>
            <a:fld id="{A55C00D6-B274-47D6-8B4A-FA559A184120}" type="slidenum">
              <a:rPr lang="ru-RU" smtClean="0"/>
              <a:t>21</a:t>
            </a:fld>
            <a:endParaRPr lang="ru-RU"/>
          </a:p>
        </p:txBody>
      </p:sp>
    </p:spTree>
    <p:extLst>
      <p:ext uri="{BB962C8B-B14F-4D97-AF65-F5344CB8AC3E}">
        <p14:creationId xmlns:p14="http://schemas.microsoft.com/office/powerpoint/2010/main" val="241451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ru-RU" sz="2800" dirty="0">
                <a:solidFill>
                  <a:srgbClr val="FFFFFF"/>
                </a:solidFill>
              </a:rPr>
              <a:t>Ускорение пучка в </a:t>
            </a:r>
            <a:r>
              <a:rPr lang="en-US" sz="2800" dirty="0" err="1">
                <a:solidFill>
                  <a:srgbClr val="FFFFFF"/>
                </a:solidFill>
              </a:rPr>
              <a:t>циклотрон</a:t>
            </a:r>
            <a:r>
              <a:rPr lang="ru-RU" sz="2800" dirty="0">
                <a:solidFill>
                  <a:srgbClr val="FFFFFF"/>
                </a:solidFill>
              </a:rPr>
              <a:t>е: расчет из источника протонов до выхода их ускорителя</a:t>
            </a:r>
            <a:endParaRPr lang="en-US" sz="2800" dirty="0">
              <a:solidFill>
                <a:srgbClr val="FFFFFF"/>
              </a:solidFill>
            </a:endParaRPr>
          </a:p>
        </p:txBody>
      </p:sp>
      <p:pic>
        <p:nvPicPr>
          <p:cNvPr id="3" name="Объект 5">
            <a:extLst>
              <a:ext uri="{FF2B5EF4-FFF2-40B4-BE49-F238E27FC236}">
                <a16:creationId xmlns:a16="http://schemas.microsoft.com/office/drawing/2014/main" id="{0053D2B1-4168-2033-586A-378BB082B5CB}"/>
              </a:ext>
            </a:extLst>
          </p:cNvPr>
          <p:cNvPicPr>
            <a:picLocks noGrp="1" noChangeAspect="1"/>
          </p:cNvPicPr>
          <p:nvPr>
            <p:ph idx="1"/>
          </p:nvPr>
        </p:nvPicPr>
        <p:blipFill rotWithShape="1">
          <a:blip r:embed="rId2"/>
          <a:srcRect l="22401" r="20623"/>
          <a:stretch/>
        </p:blipFill>
        <p:spPr>
          <a:xfrm>
            <a:off x="824369" y="1790808"/>
            <a:ext cx="4256314" cy="4351338"/>
          </a:xfrm>
          <a:prstGeom prst="rect">
            <a:avLst/>
          </a:prstGeom>
        </p:spPr>
      </p:pic>
      <p:pic>
        <p:nvPicPr>
          <p:cNvPr id="4" name="Рисунок 7">
            <a:extLst>
              <a:ext uri="{FF2B5EF4-FFF2-40B4-BE49-F238E27FC236}">
                <a16:creationId xmlns:a16="http://schemas.microsoft.com/office/drawing/2014/main" id="{8972DD26-ED1C-5554-C06A-AE05C1AB8E4B}"/>
              </a:ext>
            </a:extLst>
          </p:cNvPr>
          <p:cNvPicPr>
            <a:picLocks noChangeAspect="1"/>
          </p:cNvPicPr>
          <p:nvPr/>
        </p:nvPicPr>
        <p:blipFill rotWithShape="1">
          <a:blip r:embed="rId3"/>
          <a:srcRect l="15891" r="14910"/>
          <a:stretch/>
        </p:blipFill>
        <p:spPr>
          <a:xfrm>
            <a:off x="5905051" y="1928621"/>
            <a:ext cx="4841966" cy="4075713"/>
          </a:xfrm>
          <a:prstGeom prst="rect">
            <a:avLst/>
          </a:prstGeom>
        </p:spPr>
      </p:pic>
      <p:sp>
        <p:nvSpPr>
          <p:cNvPr id="5" name="Footer Placeholder 4">
            <a:extLst>
              <a:ext uri="{FF2B5EF4-FFF2-40B4-BE49-F238E27FC236}">
                <a16:creationId xmlns:a16="http://schemas.microsoft.com/office/drawing/2014/main" id="{DFE1DC9A-9EDA-653E-1AAF-FF3EBE69EA99}"/>
              </a:ext>
            </a:extLst>
          </p:cNvPr>
          <p:cNvSpPr>
            <a:spLocks noGrp="1"/>
          </p:cNvSpPr>
          <p:nvPr>
            <p:ph type="ftr" sz="quarter" idx="11"/>
          </p:nvPr>
        </p:nvSpPr>
        <p:spPr/>
        <p:txBody>
          <a:bodyPr/>
          <a:lstStyle/>
          <a:p>
            <a:r>
              <a:rPr lang="ru-RU"/>
              <a:t>Семинар-2024</a:t>
            </a:r>
          </a:p>
        </p:txBody>
      </p:sp>
      <p:sp>
        <p:nvSpPr>
          <p:cNvPr id="6" name="Slide Number Placeholder 5">
            <a:extLst>
              <a:ext uri="{FF2B5EF4-FFF2-40B4-BE49-F238E27FC236}">
                <a16:creationId xmlns:a16="http://schemas.microsoft.com/office/drawing/2014/main" id="{94CE26C9-EBB9-526A-F359-868982B0F8C3}"/>
              </a:ext>
            </a:extLst>
          </p:cNvPr>
          <p:cNvSpPr>
            <a:spLocks noGrp="1"/>
          </p:cNvSpPr>
          <p:nvPr>
            <p:ph type="sldNum" sz="quarter" idx="12"/>
          </p:nvPr>
        </p:nvSpPr>
        <p:spPr/>
        <p:txBody>
          <a:bodyPr/>
          <a:lstStyle/>
          <a:p>
            <a:fld id="{A55C00D6-B274-47D6-8B4A-FA559A184120}" type="slidenum">
              <a:rPr lang="ru-RU" smtClean="0"/>
              <a:t>22</a:t>
            </a:fld>
            <a:endParaRPr lang="ru-RU"/>
          </a:p>
        </p:txBody>
      </p:sp>
    </p:spTree>
    <p:extLst>
      <p:ext uri="{BB962C8B-B14F-4D97-AF65-F5344CB8AC3E}">
        <p14:creationId xmlns:p14="http://schemas.microsoft.com/office/powerpoint/2010/main" val="311668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DB2EC6B9-29E9-45DC-8070-774BC995C087}"/>
                  </a:ext>
                </a:extLst>
              </p:cNvPr>
              <p:cNvSpPr>
                <a:spLocks noGrp="1"/>
              </p:cNvSpPr>
              <p:nvPr>
                <p:ph idx="1"/>
              </p:nvPr>
            </p:nvSpPr>
            <p:spPr>
              <a:xfrm>
                <a:off x="244549" y="1333766"/>
                <a:ext cx="11461675" cy="659723"/>
              </a:xfrm>
            </p:spPr>
            <p:txBody>
              <a:bodyPr>
                <a:normAutofit/>
              </a:bodyPr>
              <a:lstStyle/>
              <a:p>
                <a:pPr marL="0" indent="0" algn="just">
                  <a:buNone/>
                </a:pPr>
                <a:r>
                  <a:rPr lang="ru-RU" sz="1900" dirty="0"/>
                  <a:t>Значения компонент магнитного поля </a:t>
                </a:r>
                <a14:m>
                  <m:oMath xmlns:m="http://schemas.openxmlformats.org/officeDocument/2006/math">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𝐵</m:t>
                        </m:r>
                      </m:e>
                      <m:sub>
                        <m:r>
                          <a:rPr lang="en-US" sz="1900" b="0" i="1" smtClean="0">
                            <a:latin typeface="Cambria Math" panose="02040503050406030204" pitchFamily="18" charset="0"/>
                          </a:rPr>
                          <m:t>𝑧</m:t>
                        </m:r>
                      </m:sub>
                    </m:sSub>
                    <m:r>
                      <a:rPr lang="en-US" sz="1900" b="0" i="1" smtClean="0">
                        <a:latin typeface="Cambria Math" panose="02040503050406030204" pitchFamily="18" charset="0"/>
                      </a:rPr>
                      <m:t>, </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𝐵</m:t>
                        </m:r>
                      </m:e>
                      <m:sub>
                        <m:r>
                          <a:rPr lang="en-US" sz="1900" b="0" i="1" smtClean="0">
                            <a:latin typeface="Cambria Math" panose="02040503050406030204" pitchFamily="18" charset="0"/>
                          </a:rPr>
                          <m:t>𝑟</m:t>
                        </m:r>
                      </m:sub>
                    </m:sSub>
                    <m:r>
                      <a:rPr lang="en-US" sz="1900" b="0" i="1" smtClean="0">
                        <a:latin typeface="Cambria Math" panose="02040503050406030204" pitchFamily="18" charset="0"/>
                      </a:rPr>
                      <m:t>, </m:t>
                    </m:r>
                    <m:sSub>
                      <m:sSubPr>
                        <m:ctrlPr>
                          <a:rPr lang="en-US" sz="1900" b="0" i="1" smtClean="0">
                            <a:latin typeface="Cambria Math" panose="02040503050406030204" pitchFamily="18" charset="0"/>
                          </a:rPr>
                        </m:ctrlPr>
                      </m:sSubPr>
                      <m:e>
                        <m:r>
                          <a:rPr lang="en-US" sz="1900" b="0" i="1" smtClean="0">
                            <a:latin typeface="Cambria Math" panose="02040503050406030204" pitchFamily="18" charset="0"/>
                          </a:rPr>
                          <m:t>𝐵</m:t>
                        </m:r>
                      </m:e>
                      <m:sub>
                        <m:r>
                          <a:rPr lang="en-US" sz="1900" b="0" i="1" smtClean="0">
                            <a:latin typeface="Cambria Math" panose="02040503050406030204" pitchFamily="18" charset="0"/>
                            <a:ea typeface="Cambria Math" panose="02040503050406030204" pitchFamily="18" charset="0"/>
                          </a:rPr>
                          <m:t>𝜑</m:t>
                        </m:r>
                      </m:sub>
                    </m:sSub>
                  </m:oMath>
                </a14:m>
                <a:r>
                  <a:rPr lang="en-US" sz="1900" dirty="0"/>
                  <a:t> </a:t>
                </a:r>
                <a:r>
                  <a:rPr lang="ru-RU" sz="1900" dirty="0"/>
                  <a:t>вне медианной плоскости находятся посредством разложения магнитного поля в ряд Тейлора. </a:t>
                </a:r>
                <a:r>
                  <a:rPr lang="ru-RU" sz="1900" dirty="0">
                    <a:latin typeface="Calibri" panose="020F0502020204030204" pitchFamily="34" charset="0"/>
                    <a:ea typeface="Calibri" panose="020F0502020204030204" pitchFamily="34" charset="0"/>
                    <a:cs typeface="Times New Roman" panose="02020603050405020304" pitchFamily="18" charset="0"/>
                  </a:rPr>
                  <a:t>Разложение до 4го порядка принимает вид:</a:t>
                </a:r>
                <a:r>
                  <a:rPr lang="ru-RU" sz="1900" b="1" baseline="30000" dirty="0"/>
                  <a:t> </a:t>
                </a:r>
                <a:r>
                  <a:rPr lang="ru-RU" sz="1900" baseline="30000" dirty="0"/>
                  <a:t>1</a:t>
                </a:r>
                <a:endParaRPr lang="ru-RU" sz="19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sz="2200" dirty="0"/>
              </a:p>
            </p:txBody>
          </p:sp>
        </mc:Choice>
        <mc:Fallback xmlns="">
          <p:sp>
            <p:nvSpPr>
              <p:cNvPr id="3" name="Объект 2">
                <a:extLst>
                  <a:ext uri="{FF2B5EF4-FFF2-40B4-BE49-F238E27FC236}">
                    <a16:creationId xmlns:a16="http://schemas.microsoft.com/office/drawing/2014/main" id="{DB2EC6B9-29E9-45DC-8070-774BC995C087}"/>
                  </a:ext>
                </a:extLst>
              </p:cNvPr>
              <p:cNvSpPr>
                <a:spLocks noGrp="1" noRot="1" noChangeAspect="1" noMove="1" noResize="1" noEditPoints="1" noAdjustHandles="1" noChangeArrowheads="1" noChangeShapeType="1" noTextEdit="1"/>
              </p:cNvSpPr>
              <p:nvPr>
                <p:ph idx="1"/>
              </p:nvPr>
            </p:nvSpPr>
            <p:spPr>
              <a:xfrm>
                <a:off x="244549" y="1333766"/>
                <a:ext cx="11461675" cy="659723"/>
              </a:xfrm>
              <a:blipFill>
                <a:blip r:embed="rId2"/>
                <a:stretch>
                  <a:fillRect l="-479" t="-7407" r="-532" b="-129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0D6CE91-68FC-453B-9B84-2F09A409B9B6}"/>
                  </a:ext>
                </a:extLst>
              </p:cNvPr>
              <p:cNvSpPr txBox="1"/>
              <p:nvPr/>
            </p:nvSpPr>
            <p:spPr>
              <a:xfrm>
                <a:off x="244549" y="5012512"/>
                <a:ext cx="11461675" cy="969496"/>
              </a:xfrm>
              <a:prstGeom prst="rect">
                <a:avLst/>
              </a:prstGeom>
              <a:noFill/>
            </p:spPr>
            <p:txBody>
              <a:bodyPr wrap="square" rtlCol="0">
                <a:spAutoFit/>
              </a:bodyPr>
              <a:lstStyle/>
              <a:p>
                <a:r>
                  <a:rPr lang="ru-RU" sz="1900" dirty="0"/>
                  <a:t>С помощью пакета расширения MATLAB </a:t>
                </a:r>
                <a:r>
                  <a:rPr lang="en-US" sz="1900" dirty="0"/>
                  <a:t>Curve Fitting Toolbox </a:t>
                </a:r>
                <a:r>
                  <a:rPr lang="ru-RU" sz="1900" dirty="0"/>
                  <a:t>была построена модель поверхности </a:t>
                </a:r>
                <a14:m>
                  <m:oMath xmlns:m="http://schemas.openxmlformats.org/officeDocument/2006/math">
                    <m:sSub>
                      <m:sSubPr>
                        <m:ctrlPr>
                          <a:rPr lang="en-GB" sz="1900" b="0" i="1" smtClean="0">
                            <a:latin typeface="Cambria Math" panose="02040503050406030204" pitchFamily="18" charset="0"/>
                          </a:rPr>
                        </m:ctrlPr>
                      </m:sSubPr>
                      <m:e>
                        <m:r>
                          <a:rPr lang="en-GB" sz="1900" b="0" i="1" smtClean="0">
                            <a:latin typeface="Cambria Math" panose="02040503050406030204" pitchFamily="18" charset="0"/>
                          </a:rPr>
                          <m:t>𝐵</m:t>
                        </m:r>
                      </m:e>
                      <m:sub>
                        <m:r>
                          <a:rPr lang="en-GB" sz="1900" b="0" i="1" smtClean="0">
                            <a:latin typeface="Cambria Math" panose="02040503050406030204" pitchFamily="18" charset="0"/>
                          </a:rPr>
                          <m:t>𝑧</m:t>
                        </m:r>
                      </m:sub>
                    </m:sSub>
                    <m:r>
                      <a:rPr lang="en-GB" sz="1900" b="0" i="1" smtClean="0">
                        <a:latin typeface="Cambria Math" panose="02040503050406030204" pitchFamily="18" charset="0"/>
                      </a:rPr>
                      <m:t>(</m:t>
                    </m:r>
                    <m:r>
                      <a:rPr lang="en-GB" sz="1900" b="0" i="1" smtClean="0">
                        <a:latin typeface="Cambria Math" panose="02040503050406030204" pitchFamily="18" charset="0"/>
                      </a:rPr>
                      <m:t>𝑟</m:t>
                    </m:r>
                    <m:r>
                      <a:rPr lang="en-GB" sz="1900" b="0" i="1" smtClean="0">
                        <a:latin typeface="Cambria Math" panose="02040503050406030204" pitchFamily="18" charset="0"/>
                      </a:rPr>
                      <m:t>,</m:t>
                    </m:r>
                    <m:r>
                      <a:rPr lang="en-GB" sz="1900" b="0" i="1" smtClean="0">
                        <a:latin typeface="Cambria Math" panose="02040503050406030204" pitchFamily="18" charset="0"/>
                        <a:ea typeface="Cambria Math" panose="02040503050406030204" pitchFamily="18" charset="0"/>
                      </a:rPr>
                      <m:t>𝜑</m:t>
                    </m:r>
                    <m:r>
                      <a:rPr lang="en-GB" sz="1900" b="0" i="1" smtClean="0">
                        <a:latin typeface="Cambria Math" panose="02040503050406030204" pitchFamily="18" charset="0"/>
                        <a:ea typeface="Cambria Math" panose="02040503050406030204" pitchFamily="18" charset="0"/>
                      </a:rPr>
                      <m:t>,0)</m:t>
                    </m:r>
                  </m:oMath>
                </a14:m>
                <a:r>
                  <a:rPr lang="en-US" sz="1900" dirty="0"/>
                  <a:t> </a:t>
                </a:r>
                <a:r>
                  <a:rPr lang="ru-RU" sz="1900" dirty="0"/>
                  <a:t>с использованием интерполяции бикубическими сплайнами. Были посчитаны производные по </a:t>
                </a:r>
                <a14:m>
                  <m:oMath xmlns:m="http://schemas.openxmlformats.org/officeDocument/2006/math">
                    <m:r>
                      <a:rPr lang="en-US" sz="1900" i="1" dirty="0" smtClean="0">
                        <a:latin typeface="Cambria Math" panose="02040503050406030204" pitchFamily="18" charset="0"/>
                      </a:rPr>
                      <m:t>𝑟</m:t>
                    </m:r>
                  </m:oMath>
                </a14:m>
                <a:r>
                  <a:rPr lang="en-US" sz="1900" dirty="0"/>
                  <a:t> </a:t>
                </a:r>
                <a:r>
                  <a:rPr lang="ru-RU" sz="1900" dirty="0"/>
                  <a:t>и по </a:t>
                </a:r>
                <a14:m>
                  <m:oMath xmlns:m="http://schemas.openxmlformats.org/officeDocument/2006/math">
                    <m:r>
                      <a:rPr lang="en-US" sz="1900" i="1" dirty="0" smtClean="0">
                        <a:latin typeface="Cambria Math" panose="02040503050406030204" pitchFamily="18" charset="0"/>
                        <a:cs typeface="Times New Roman" panose="02020603050405020304" pitchFamily="18" charset="0"/>
                      </a:rPr>
                      <m:t>𝜑</m:t>
                    </m:r>
                  </m:oMath>
                </a14:m>
                <a:r>
                  <a:rPr lang="en-US" sz="1900" dirty="0"/>
                  <a:t> </a:t>
                </a:r>
                <a:r>
                  <a:rPr lang="ru-RU" sz="1900" dirty="0"/>
                  <a:t>вплоть до четвертого порядка. </a:t>
                </a:r>
              </a:p>
            </p:txBody>
          </p:sp>
        </mc:Choice>
        <mc:Fallback xmlns="">
          <p:sp>
            <p:nvSpPr>
              <p:cNvPr id="6" name="TextBox 5">
                <a:extLst>
                  <a:ext uri="{FF2B5EF4-FFF2-40B4-BE49-F238E27FC236}">
                    <a16:creationId xmlns:a16="http://schemas.microsoft.com/office/drawing/2014/main" id="{00D6CE91-68FC-453B-9B84-2F09A409B9B6}"/>
                  </a:ext>
                </a:extLst>
              </p:cNvPr>
              <p:cNvSpPr txBox="1">
                <a:spLocks noRot="1" noChangeAspect="1" noMove="1" noResize="1" noEditPoints="1" noAdjustHandles="1" noChangeArrowheads="1" noChangeShapeType="1" noTextEdit="1"/>
              </p:cNvSpPr>
              <p:nvPr/>
            </p:nvSpPr>
            <p:spPr>
              <a:xfrm>
                <a:off x="244549" y="5012512"/>
                <a:ext cx="11461675" cy="969496"/>
              </a:xfrm>
              <a:prstGeom prst="rect">
                <a:avLst/>
              </a:prstGeom>
              <a:blipFill>
                <a:blip r:embed="rId3"/>
                <a:stretch>
                  <a:fillRect l="-479" t="-3145" b="-100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1">
                <a:extLst>
                  <a:ext uri="{FF2B5EF4-FFF2-40B4-BE49-F238E27FC236}">
                    <a16:creationId xmlns:a16="http://schemas.microsoft.com/office/drawing/2014/main" id="{ABBCB363-4D9C-41AD-96A6-A22D01B82E17}"/>
                  </a:ext>
                </a:extLst>
              </p:cNvPr>
              <p:cNvSpPr txBox="1"/>
              <p:nvPr/>
            </p:nvSpPr>
            <p:spPr>
              <a:xfrm>
                <a:off x="94824" y="2146469"/>
                <a:ext cx="13421170" cy="2565061"/>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ru-RU" sz="1780" i="1" smtClean="0">
                              <a:latin typeface="Cambria Math" panose="02040503050406030204" pitchFamily="18" charset="0"/>
                            </a:rPr>
                          </m:ctrlPr>
                        </m:sSubPr>
                        <m:e>
                          <m:r>
                            <a:rPr lang="en-GB" sz="1780" b="0" i="1" smtClean="0">
                              <a:latin typeface="Cambria Math" panose="02040503050406030204" pitchFamily="18" charset="0"/>
                            </a:rPr>
                            <m:t>𝐵</m:t>
                          </m:r>
                        </m:e>
                        <m:sub>
                          <m:r>
                            <a:rPr lang="en-GB" sz="1780" b="0" i="1" smtClean="0">
                              <a:latin typeface="Cambria Math" panose="02040503050406030204" pitchFamily="18" charset="0"/>
                            </a:rPr>
                            <m:t>𝑟</m:t>
                          </m:r>
                        </m:sub>
                      </m:sSub>
                      <m:r>
                        <a:rPr lang="en-GB" sz="1780" b="0" i="1" smtClean="0">
                          <a:latin typeface="Cambria Math" panose="02040503050406030204" pitchFamily="18" charset="0"/>
                        </a:rPr>
                        <m:t>=</m:t>
                      </m:r>
                      <m:r>
                        <a:rPr lang="en-GB" sz="1780" b="0" i="1" smtClean="0">
                          <a:latin typeface="Cambria Math" panose="02040503050406030204" pitchFamily="18" charset="0"/>
                        </a:rPr>
                        <m:t>𝑧</m:t>
                      </m:r>
                      <m:f>
                        <m:fPr>
                          <m:ctrlPr>
                            <a:rPr lang="en-GB" sz="1780" b="0" i="1" smtClean="0">
                              <a:latin typeface="Cambria Math" panose="02040503050406030204" pitchFamily="18" charset="0"/>
                            </a:rPr>
                          </m:ctrlPr>
                        </m:fPr>
                        <m:num>
                          <m:r>
                            <a:rPr lang="en-GB" sz="1780" b="0" i="1" smtClean="0">
                              <a:latin typeface="Cambria Math" panose="02040503050406030204" pitchFamily="18" charset="0"/>
                              <a:ea typeface="Cambria Math" panose="02040503050406030204" pitchFamily="18" charset="0"/>
                            </a:rPr>
                            <m:t>𝜕</m:t>
                          </m:r>
                          <m:r>
                            <a:rPr lang="en-GB" sz="1780" b="0" i="1" smtClean="0">
                              <a:latin typeface="Cambria Math" panose="02040503050406030204" pitchFamily="18" charset="0"/>
                              <a:ea typeface="Cambria Math" panose="02040503050406030204" pitchFamily="18" charset="0"/>
                            </a:rPr>
                            <m:t>𝐵</m:t>
                          </m:r>
                        </m:num>
                        <m:den>
                          <m:r>
                            <a:rPr lang="en-GB" sz="1780" b="0" i="1" smtClean="0">
                              <a:latin typeface="Cambria Math" panose="02040503050406030204" pitchFamily="18" charset="0"/>
                              <a:ea typeface="Cambria Math" panose="02040503050406030204" pitchFamily="18" charset="0"/>
                            </a:rPr>
                            <m:t>𝜕</m:t>
                          </m:r>
                          <m:r>
                            <a:rPr lang="en-GB" sz="1780" b="0" i="1" smtClean="0">
                              <a:latin typeface="Cambria Math" panose="02040503050406030204" pitchFamily="18" charset="0"/>
                              <a:ea typeface="Cambria Math" panose="02040503050406030204" pitchFamily="18" charset="0"/>
                            </a:rPr>
                            <m:t>𝑟</m:t>
                          </m:r>
                        </m:den>
                      </m:f>
                      <m:r>
                        <a:rPr lang="en-GB" sz="1780" b="0" i="1" smtClean="0">
                          <a:latin typeface="Cambria Math" panose="02040503050406030204" pitchFamily="18" charset="0"/>
                        </a:rPr>
                        <m:t>−</m:t>
                      </m:r>
                      <m:sSup>
                        <m:sSupPr>
                          <m:ctrlPr>
                            <a:rPr lang="en-GB" sz="1780" b="0" i="1" smtClean="0">
                              <a:latin typeface="Cambria Math" panose="02040503050406030204" pitchFamily="18" charset="0"/>
                            </a:rPr>
                          </m:ctrlPr>
                        </m:sSupPr>
                        <m:e>
                          <m:r>
                            <a:rPr lang="en-GB" sz="1780" b="0" i="1" smtClean="0">
                              <a:latin typeface="Cambria Math" panose="02040503050406030204" pitchFamily="18" charset="0"/>
                            </a:rPr>
                            <m:t>𝑧</m:t>
                          </m:r>
                        </m:e>
                        <m:sup>
                          <m:r>
                            <a:rPr lang="en-GB" sz="1780" b="0" i="1" smtClean="0">
                              <a:latin typeface="Cambria Math" panose="02040503050406030204" pitchFamily="18" charset="0"/>
                            </a:rPr>
                            <m:t>3</m:t>
                          </m:r>
                        </m:sup>
                      </m:sSup>
                      <m:f>
                        <m:fPr>
                          <m:ctrlPr>
                            <a:rPr lang="en-GB" sz="1780" b="0" i="1" smtClean="0">
                              <a:latin typeface="Cambria Math" panose="02040503050406030204" pitchFamily="18" charset="0"/>
                            </a:rPr>
                          </m:ctrlPr>
                        </m:fPr>
                        <m:num>
                          <m:r>
                            <a:rPr lang="en-GB" sz="1780" b="0" i="1" smtClean="0">
                              <a:latin typeface="Cambria Math" panose="02040503050406030204" pitchFamily="18" charset="0"/>
                            </a:rPr>
                            <m:t>1</m:t>
                          </m:r>
                        </m:num>
                        <m:den>
                          <m:r>
                            <a:rPr lang="en-GB" sz="1780" b="0" i="1" smtClean="0">
                              <a:latin typeface="Cambria Math" panose="02040503050406030204" pitchFamily="18" charset="0"/>
                            </a:rPr>
                            <m:t>6</m:t>
                          </m:r>
                        </m:den>
                      </m:f>
                      <m:d>
                        <m:dPr>
                          <m:ctrlPr>
                            <a:rPr lang="en-GB" sz="1780" b="0" i="1" smtClean="0">
                              <a:latin typeface="Cambria Math" panose="02040503050406030204" pitchFamily="18" charset="0"/>
                            </a:rPr>
                          </m:ctrlPr>
                        </m:dPr>
                        <m:e>
                          <m:f>
                            <m:fPr>
                              <m:ctrlPr>
                                <a:rPr lang="en-GB" sz="1780" b="0" i="1" smtClean="0">
                                  <a:latin typeface="Cambria Math" panose="02040503050406030204" pitchFamily="18" charset="0"/>
                                </a:rPr>
                              </m:ctrlPr>
                            </m:fPr>
                            <m:num>
                              <m:sSup>
                                <m:sSupPr>
                                  <m:ctrlPr>
                                    <a:rPr lang="en-GB" sz="1780" b="0" i="1" smtClean="0">
                                      <a:latin typeface="Cambria Math" panose="02040503050406030204" pitchFamily="18" charset="0"/>
                                    </a:rPr>
                                  </m:ctrlPr>
                                </m:sSupPr>
                                <m:e>
                                  <m:r>
                                    <a:rPr lang="en-GB" sz="1780" b="0" i="1" smtClean="0">
                                      <a:latin typeface="Cambria Math" panose="02040503050406030204" pitchFamily="18" charset="0"/>
                                      <a:ea typeface="Cambria Math" panose="02040503050406030204" pitchFamily="18" charset="0"/>
                                    </a:rPr>
                                    <m:t>𝜕</m:t>
                                  </m:r>
                                </m:e>
                                <m:sup>
                                  <m:r>
                                    <a:rPr lang="en-GB" sz="1780" b="0" i="1" smtClean="0">
                                      <a:latin typeface="Cambria Math" panose="02040503050406030204" pitchFamily="18" charset="0"/>
                                    </a:rPr>
                                    <m:t>3</m:t>
                                  </m:r>
                                </m:sup>
                              </m:sSup>
                              <m:r>
                                <a:rPr lang="en-GB" sz="1780" b="0" i="1" smtClean="0">
                                  <a:latin typeface="Cambria Math" panose="02040503050406030204" pitchFamily="18" charset="0"/>
                                </a:rPr>
                                <m:t>𝐵</m:t>
                              </m:r>
                            </m:num>
                            <m:den>
                              <m:r>
                                <a:rPr lang="en-GB" sz="1780" b="0" i="1" smtClean="0">
                                  <a:latin typeface="Cambria Math" panose="02040503050406030204" pitchFamily="18" charset="0"/>
                                  <a:ea typeface="Cambria Math" panose="02040503050406030204" pitchFamily="18" charset="0"/>
                                </a:rPr>
                                <m:t>𝜕</m:t>
                              </m:r>
                              <m:sSup>
                                <m:sSupPr>
                                  <m:ctrlPr>
                                    <a:rPr lang="en-GB" sz="1780" b="0" i="1" smtClean="0">
                                      <a:latin typeface="Cambria Math" panose="02040503050406030204" pitchFamily="18" charset="0"/>
                                      <a:ea typeface="Cambria Math" panose="02040503050406030204" pitchFamily="18" charset="0"/>
                                    </a:rPr>
                                  </m:ctrlPr>
                                </m:sSupPr>
                                <m:e>
                                  <m:r>
                                    <a:rPr lang="en-GB" sz="1780" b="0" i="1" smtClean="0">
                                      <a:latin typeface="Cambria Math" panose="02040503050406030204" pitchFamily="18" charset="0"/>
                                      <a:ea typeface="Cambria Math" panose="02040503050406030204" pitchFamily="18" charset="0"/>
                                    </a:rPr>
                                    <m:t>𝑟</m:t>
                                  </m:r>
                                </m:e>
                                <m:sup>
                                  <m:r>
                                    <a:rPr lang="en-GB" sz="1780" b="0" i="1" smtClean="0">
                                      <a:latin typeface="Cambria Math" panose="02040503050406030204" pitchFamily="18" charset="0"/>
                                      <a:ea typeface="Cambria Math" panose="02040503050406030204" pitchFamily="18" charset="0"/>
                                    </a:rPr>
                                    <m:t>3</m:t>
                                  </m:r>
                                </m:sup>
                              </m:sSup>
                            </m:den>
                          </m:f>
                          <m:r>
                            <a:rPr lang="en-GB" sz="1780" b="0" i="1" smtClean="0">
                              <a:latin typeface="Cambria Math" panose="02040503050406030204" pitchFamily="18" charset="0"/>
                            </a:rPr>
                            <m:t>+</m:t>
                          </m:r>
                          <m:f>
                            <m:fPr>
                              <m:ctrlPr>
                                <a:rPr lang="en-GB" sz="1780" b="0" i="1" smtClean="0">
                                  <a:latin typeface="Cambria Math" panose="02040503050406030204" pitchFamily="18" charset="0"/>
                                </a:rPr>
                              </m:ctrlPr>
                            </m:fPr>
                            <m:num>
                              <m:r>
                                <a:rPr lang="en-GB" sz="1780" b="0" i="1" smtClean="0">
                                  <a:latin typeface="Cambria Math" panose="02040503050406030204" pitchFamily="18" charset="0"/>
                                </a:rPr>
                                <m:t>1</m:t>
                              </m:r>
                            </m:num>
                            <m:den>
                              <m:r>
                                <a:rPr lang="en-GB" sz="1780" b="0" i="1" smtClean="0">
                                  <a:latin typeface="Cambria Math" panose="02040503050406030204" pitchFamily="18" charset="0"/>
                                </a:rPr>
                                <m:t>𝑟</m:t>
                              </m:r>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b="0" i="1" smtClean="0">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b="0" i="1" smtClean="0">
                                      <a:latin typeface="Cambria Math" panose="02040503050406030204" pitchFamily="18" charset="0"/>
                                      <a:ea typeface="Cambria Math" panose="02040503050406030204" pitchFamily="18" charset="0"/>
                                    </a:rPr>
                                    <m:t>2</m:t>
                                  </m:r>
                                </m:sup>
                              </m:sSup>
                            </m:den>
                          </m:f>
                          <m:r>
                            <a:rPr lang="en-GB" sz="1780" b="0" i="1" smtClean="0">
                              <a:latin typeface="Cambria Math" panose="02040503050406030204" pitchFamily="18" charset="0"/>
                              <a:ea typeface="Cambria Math" panose="02040503050406030204" pitchFamily="18" charset="0"/>
                            </a:rPr>
                            <m:t>−</m:t>
                          </m:r>
                          <m:f>
                            <m:fPr>
                              <m:ctrlPr>
                                <a:rPr lang="en-GB" sz="1780" b="0" i="1" smtClean="0">
                                  <a:latin typeface="Cambria Math" panose="02040503050406030204" pitchFamily="18" charset="0"/>
                                  <a:ea typeface="Cambria Math" panose="02040503050406030204" pitchFamily="18" charset="0"/>
                                </a:rPr>
                              </m:ctrlPr>
                            </m:fPr>
                            <m:num>
                              <m:r>
                                <a:rPr lang="en-GB" sz="1780" b="0" i="1" smtClean="0">
                                  <a:latin typeface="Cambria Math" panose="02040503050406030204" pitchFamily="18" charset="0"/>
                                  <a:ea typeface="Cambria Math" panose="02040503050406030204" pitchFamily="18" charset="0"/>
                                </a:rPr>
                                <m:t>1</m:t>
                              </m:r>
                            </m:num>
                            <m:den>
                              <m:sSup>
                                <m:sSupPr>
                                  <m:ctrlPr>
                                    <a:rPr lang="en-GB" sz="1780" b="0" i="1" smtClean="0">
                                      <a:latin typeface="Cambria Math" panose="02040503050406030204" pitchFamily="18" charset="0"/>
                                      <a:ea typeface="Cambria Math" panose="02040503050406030204" pitchFamily="18" charset="0"/>
                                    </a:rPr>
                                  </m:ctrlPr>
                                </m:sSupPr>
                                <m:e>
                                  <m:r>
                                    <a:rPr lang="en-GB" sz="1780" b="0" i="1" smtClean="0">
                                      <a:latin typeface="Cambria Math" panose="02040503050406030204" pitchFamily="18" charset="0"/>
                                      <a:ea typeface="Cambria Math" panose="02040503050406030204" pitchFamily="18" charset="0"/>
                                    </a:rPr>
                                    <m:t>𝑟</m:t>
                                  </m:r>
                                </m:e>
                                <m:sup>
                                  <m:r>
                                    <a:rPr lang="en-GB" sz="1780" b="0" i="1" smtClean="0">
                                      <a:latin typeface="Cambria Math" panose="02040503050406030204" pitchFamily="18" charset="0"/>
                                      <a:ea typeface="Cambria Math" panose="02040503050406030204" pitchFamily="18" charset="0"/>
                                    </a:rPr>
                                    <m:t>2</m:t>
                                  </m:r>
                                </m:sup>
                              </m:sSup>
                            </m:den>
                          </m:f>
                          <m:f>
                            <m:fPr>
                              <m:ctrlPr>
                                <a:rPr lang="en-GB" sz="1780" b="0" i="1" smtClean="0">
                                  <a:latin typeface="Cambria Math" panose="02040503050406030204" pitchFamily="18" charset="0"/>
                                  <a:ea typeface="Cambria Math" panose="02040503050406030204" pitchFamily="18" charset="0"/>
                                </a:rPr>
                              </m:ctrlPr>
                            </m:fPr>
                            <m:num>
                              <m:r>
                                <a:rPr lang="en-GB" sz="1780" b="0" i="1" smtClean="0">
                                  <a:latin typeface="Cambria Math" panose="02040503050406030204" pitchFamily="18" charset="0"/>
                                  <a:ea typeface="Cambria Math" panose="02040503050406030204" pitchFamily="18" charset="0"/>
                                </a:rPr>
                                <m:t>𝜕</m:t>
                              </m:r>
                              <m:r>
                                <a:rPr lang="en-GB" sz="1780" b="0" i="1" smtClean="0">
                                  <a:latin typeface="Cambria Math" panose="02040503050406030204" pitchFamily="18" charset="0"/>
                                  <a:ea typeface="Cambria Math" panose="02040503050406030204" pitchFamily="18" charset="0"/>
                                </a:rPr>
                                <m:t>𝐵</m:t>
                              </m:r>
                            </m:num>
                            <m:den>
                              <m:r>
                                <a:rPr lang="en-GB" sz="1780" b="0" i="1" smtClean="0">
                                  <a:latin typeface="Cambria Math" panose="02040503050406030204" pitchFamily="18" charset="0"/>
                                  <a:ea typeface="Cambria Math" panose="02040503050406030204" pitchFamily="18" charset="0"/>
                                </a:rPr>
                                <m:t>𝜕</m:t>
                              </m:r>
                              <m:r>
                                <a:rPr lang="en-GB" sz="1780" b="0" i="1" smtClean="0">
                                  <a:latin typeface="Cambria Math" panose="02040503050406030204" pitchFamily="18" charset="0"/>
                                  <a:ea typeface="Cambria Math" panose="02040503050406030204" pitchFamily="18" charset="0"/>
                                </a:rPr>
                                <m:t>𝑟</m:t>
                              </m:r>
                            </m:den>
                          </m:f>
                          <m:r>
                            <a:rPr lang="en-GB" sz="1780" b="0" i="1" smtClean="0">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f>
                            <m:fPr>
                              <m:ctrlPr>
                                <a:rPr lang="en-GB" sz="1780" i="1" smtClean="0">
                                  <a:latin typeface="Cambria Math" panose="02040503050406030204" pitchFamily="18" charset="0"/>
                                  <a:ea typeface="Cambria Math" panose="02040503050406030204" pitchFamily="18" charset="0"/>
                                </a:rPr>
                              </m:ctrlPr>
                            </m:fPr>
                            <m:num>
                              <m:sSup>
                                <m:sSupPr>
                                  <m:ctrlPr>
                                    <a:rPr lang="en-GB" sz="1780" i="1" smtClean="0">
                                      <a:latin typeface="Cambria Math" panose="02040503050406030204" pitchFamily="18" charset="0"/>
                                      <a:ea typeface="Cambria Math" panose="02040503050406030204" pitchFamily="18" charset="0"/>
                                    </a:rPr>
                                  </m:ctrlPr>
                                </m:sSupPr>
                                <m:e>
                                  <m:r>
                                    <a:rPr lang="en-GB" sz="1780" i="1" smtClean="0">
                                      <a:latin typeface="Cambria Math" panose="02040503050406030204" pitchFamily="18" charset="0"/>
                                      <a:ea typeface="Cambria Math" panose="02040503050406030204" pitchFamily="18" charset="0"/>
                                    </a:rPr>
                                    <m:t>𝜕</m:t>
                                  </m:r>
                                </m:e>
                                <m:sup>
                                  <m:r>
                                    <a:rPr lang="en-GB" sz="1780" b="0" i="1" smtClean="0">
                                      <a:latin typeface="Cambria Math" panose="02040503050406030204" pitchFamily="18" charset="0"/>
                                      <a:ea typeface="Cambria Math" panose="02040503050406030204" pitchFamily="18" charset="0"/>
                                    </a:rPr>
                                    <m:t>3</m:t>
                                  </m:r>
                                </m:sup>
                              </m:sSup>
                              <m:r>
                                <a:rPr lang="en-GB" sz="1780" b="0" i="1" smtClean="0">
                                  <a:latin typeface="Cambria Math" panose="02040503050406030204" pitchFamily="18" charset="0"/>
                                  <a:ea typeface="Cambria Math" panose="02040503050406030204" pitchFamily="18" charset="0"/>
                                </a:rPr>
                                <m:t>𝐵</m:t>
                              </m:r>
                            </m:num>
                            <m:den>
                              <m:r>
                                <a:rPr lang="en-GB" sz="1780" i="1" smtClean="0">
                                  <a:latin typeface="Cambria Math" panose="02040503050406030204" pitchFamily="18" charset="0"/>
                                  <a:ea typeface="Cambria Math" panose="02040503050406030204" pitchFamily="18" charset="0"/>
                                </a:rPr>
                                <m:t>𝜕</m:t>
                              </m:r>
                              <m:r>
                                <a:rPr lang="en-GB" sz="1780" b="0" i="1" smtClean="0">
                                  <a:latin typeface="Cambria Math" panose="02040503050406030204" pitchFamily="18" charset="0"/>
                                  <a:ea typeface="Cambria Math" panose="02040503050406030204" pitchFamily="18" charset="0"/>
                                </a:rPr>
                                <m:t>𝑟</m:t>
                              </m:r>
                              <m:r>
                                <a:rPr lang="en-GB" sz="1780" b="0" i="1" smtClean="0">
                                  <a:latin typeface="Cambria Math" panose="02040503050406030204" pitchFamily="18" charset="0"/>
                                  <a:ea typeface="Cambria Math" panose="02040503050406030204" pitchFamily="18" charset="0"/>
                                </a:rPr>
                                <m:t>𝜕</m:t>
                              </m:r>
                              <m:sSup>
                                <m:sSupPr>
                                  <m:ctrlPr>
                                    <a:rPr lang="en-GB" sz="1780" b="0" i="1" smtClean="0">
                                      <a:latin typeface="Cambria Math" panose="02040503050406030204" pitchFamily="18" charset="0"/>
                                      <a:ea typeface="Cambria Math" panose="02040503050406030204" pitchFamily="18" charset="0"/>
                                    </a:rPr>
                                  </m:ctrlPr>
                                </m:sSupPr>
                                <m:e>
                                  <m:r>
                                    <a:rPr lang="en-GB" sz="1780" b="0" i="1" smtClean="0">
                                      <a:latin typeface="Cambria Math" panose="02040503050406030204" pitchFamily="18" charset="0"/>
                                      <a:ea typeface="Cambria Math" panose="02040503050406030204" pitchFamily="18" charset="0"/>
                                    </a:rPr>
                                    <m:t>𝜑</m:t>
                                  </m:r>
                                </m:e>
                                <m:sup>
                                  <m:r>
                                    <a:rPr lang="en-GB" sz="1780" b="0" i="1" smtClean="0">
                                      <a:latin typeface="Cambria Math" panose="02040503050406030204" pitchFamily="18" charset="0"/>
                                      <a:ea typeface="Cambria Math" panose="02040503050406030204" pitchFamily="18" charset="0"/>
                                    </a:rPr>
                                    <m:t>2</m:t>
                                  </m:r>
                                </m:sup>
                              </m:sSup>
                            </m:den>
                          </m:f>
                          <m:r>
                            <a:rPr lang="en-GB" sz="1780" b="0" i="1" smtClean="0">
                              <a:latin typeface="Cambria Math" panose="02040503050406030204" pitchFamily="18" charset="0"/>
                              <a:ea typeface="Cambria Math" panose="02040503050406030204" pitchFamily="18" charset="0"/>
                            </a:rPr>
                            <m:t>−</m:t>
                          </m:r>
                          <m:f>
                            <m:fPr>
                              <m:ctrlPr>
                                <a:rPr lang="en-GB" sz="1780" b="0" i="1" smtClean="0">
                                  <a:latin typeface="Cambria Math" panose="02040503050406030204" pitchFamily="18" charset="0"/>
                                  <a:ea typeface="Cambria Math" panose="02040503050406030204" pitchFamily="18" charset="0"/>
                                </a:rPr>
                              </m:ctrlPr>
                            </m:fPr>
                            <m:num>
                              <m:r>
                                <a:rPr lang="en-GB" sz="1780" b="0" i="1" smtClean="0">
                                  <a:latin typeface="Cambria Math" panose="02040503050406030204" pitchFamily="18" charset="0"/>
                                  <a:ea typeface="Cambria Math" panose="02040503050406030204" pitchFamily="18" charset="0"/>
                                </a:rPr>
                                <m:t>2</m:t>
                              </m:r>
                            </m:num>
                            <m:den>
                              <m:sSup>
                                <m:sSupPr>
                                  <m:ctrlPr>
                                    <a:rPr lang="en-GB" sz="1780" b="0" i="1" smtClean="0">
                                      <a:latin typeface="Cambria Math" panose="02040503050406030204" pitchFamily="18" charset="0"/>
                                      <a:ea typeface="Cambria Math" panose="02040503050406030204" pitchFamily="18" charset="0"/>
                                    </a:rPr>
                                  </m:ctrlPr>
                                </m:sSupPr>
                                <m:e>
                                  <m:r>
                                    <a:rPr lang="en-GB" sz="1780" b="0" i="1" smtClean="0">
                                      <a:latin typeface="Cambria Math" panose="02040503050406030204" pitchFamily="18" charset="0"/>
                                      <a:ea typeface="Cambria Math" panose="02040503050406030204" pitchFamily="18" charset="0"/>
                                    </a:rPr>
                                    <m:t>𝑟</m:t>
                                  </m:r>
                                </m:e>
                                <m:sup>
                                  <m:r>
                                    <a:rPr lang="en-GB" sz="1780" b="0" i="1" smtClean="0">
                                      <a:latin typeface="Cambria Math" panose="02040503050406030204" pitchFamily="18" charset="0"/>
                                      <a:ea typeface="Cambria Math" panose="02040503050406030204" pitchFamily="18" charset="0"/>
                                    </a:rPr>
                                    <m:t>3</m:t>
                                  </m:r>
                                </m:sup>
                              </m:sSup>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smtClean="0">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2</m:t>
                                  </m:r>
                                </m:sup>
                              </m:sSup>
                            </m:den>
                          </m:f>
                        </m:e>
                      </m:d>
                      <m:r>
                        <a:rPr lang="en-GB" sz="1780" b="0" i="1" smtClean="0">
                          <a:latin typeface="Cambria Math" panose="02040503050406030204" pitchFamily="18" charset="0"/>
                        </a:rPr>
                        <m:t>,</m:t>
                      </m:r>
                    </m:oMath>
                  </m:oMathPara>
                </a14:m>
                <a:endParaRPr lang="en-GB" sz="1780" b="0" dirty="0"/>
              </a:p>
              <a:p>
                <a:endParaRPr lang="en-GB" sz="1780" b="0" dirty="0"/>
              </a:p>
              <a:p>
                <a:pPr/>
                <a14:m>
                  <m:oMathPara xmlns:m="http://schemas.openxmlformats.org/officeDocument/2006/math">
                    <m:oMathParaPr>
                      <m:jc m:val="left"/>
                    </m:oMathParaPr>
                    <m:oMath xmlns:m="http://schemas.openxmlformats.org/officeDocument/2006/math">
                      <m:sSub>
                        <m:sSubPr>
                          <m:ctrlPr>
                            <a:rPr lang="en-GB" sz="1780" i="1">
                              <a:latin typeface="Cambria Math" panose="02040503050406030204" pitchFamily="18" charset="0"/>
                            </a:rPr>
                          </m:ctrlPr>
                        </m:sSubPr>
                        <m:e>
                          <m:r>
                            <a:rPr lang="en-GB" sz="1780" i="1">
                              <a:latin typeface="Cambria Math" panose="02040503050406030204" pitchFamily="18" charset="0"/>
                            </a:rPr>
                            <m:t>𝑟𝐵</m:t>
                          </m:r>
                        </m:e>
                        <m:sub>
                          <m:r>
                            <a:rPr lang="en-GB" sz="1780" i="1">
                              <a:latin typeface="Cambria Math" panose="02040503050406030204" pitchFamily="18" charset="0"/>
                              <a:ea typeface="Cambria Math" panose="02040503050406030204" pitchFamily="18" charset="0"/>
                            </a:rPr>
                            <m:t>𝜑</m:t>
                          </m:r>
                        </m:sub>
                      </m:sSub>
                      <m:r>
                        <a:rPr lang="en-GB" sz="1780" i="1">
                          <a:latin typeface="Cambria Math" panose="02040503050406030204" pitchFamily="18" charset="0"/>
                        </a:rPr>
                        <m:t>=</m:t>
                      </m:r>
                      <m:r>
                        <a:rPr lang="en-GB" sz="1780" i="1">
                          <a:latin typeface="Cambria Math" panose="02040503050406030204" pitchFamily="18" charset="0"/>
                        </a:rPr>
                        <m:t>𝑧</m:t>
                      </m:r>
                      <m:f>
                        <m:fPr>
                          <m:ctrlPr>
                            <a:rPr lang="en-GB" sz="1780" i="1">
                              <a:latin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𝜕𝜑</m:t>
                          </m:r>
                        </m:den>
                      </m:f>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𝑧</m:t>
                          </m:r>
                        </m:e>
                        <m:sup>
                          <m:r>
                            <a:rPr lang="en-GB" sz="1780" i="1">
                              <a:latin typeface="Cambria Math" panose="02040503050406030204" pitchFamily="18" charset="0"/>
                              <a:ea typeface="Cambria Math" panose="02040503050406030204" pitchFamily="18" charset="0"/>
                            </a:rPr>
                            <m:t>3</m:t>
                          </m:r>
                        </m:sup>
                      </m:sSup>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r>
                            <a:rPr lang="en-GB" sz="1780" i="1">
                              <a:latin typeface="Cambria Math" panose="02040503050406030204" pitchFamily="18" charset="0"/>
                              <a:ea typeface="Cambria Math" panose="02040503050406030204" pitchFamily="18" charset="0"/>
                            </a:rPr>
                            <m:t>6</m:t>
                          </m:r>
                        </m:den>
                      </m:f>
                      <m:d>
                        <m:dPr>
                          <m:ctrlPr>
                            <a:rPr lang="en-GB" sz="1780" i="1">
                              <a:latin typeface="Cambria Math" panose="02040503050406030204" pitchFamily="18" charset="0"/>
                              <a:ea typeface="Cambria Math" panose="02040503050406030204" pitchFamily="18" charset="0"/>
                            </a:rPr>
                          </m:ctrlPr>
                        </m:dPr>
                        <m:e>
                          <m:f>
                            <m:fPr>
                              <m:ctrlPr>
                                <a:rPr lang="en-GB" sz="1780" i="1">
                                  <a:latin typeface="Cambria Math" panose="02040503050406030204" pitchFamily="18" charset="0"/>
                                  <a:ea typeface="Cambria Math" panose="02040503050406030204" pitchFamily="18" charset="0"/>
                                </a:rPr>
                              </m:ctrlPr>
                            </m:fPr>
                            <m:num>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3</m:t>
                                  </m:r>
                                </m:sup>
                              </m:sSup>
                              <m:r>
                                <a:rPr lang="en-GB" sz="1780" i="1">
                                  <a:latin typeface="Cambria Math" panose="02040503050406030204" pitchFamily="18" charset="0"/>
                                  <a:ea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ea typeface="Cambria Math" panose="02040503050406030204" pitchFamily="18" charset="0"/>
                                </a:rPr>
                                <m:t>𝜕𝜑</m:t>
                              </m:r>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rPr>
                              </m:ctrlPr>
                            </m:fPr>
                            <m:num>
                              <m:r>
                                <a:rPr lang="en-GB" sz="1780" i="1">
                                  <a:latin typeface="Cambria Math" panose="02040503050406030204" pitchFamily="18" charset="0"/>
                                </a:rPr>
                                <m:t>1</m:t>
                              </m:r>
                            </m:num>
                            <m:den>
                              <m:r>
                                <a:rPr lang="en-GB" sz="1780" i="1">
                                  <a:latin typeface="Cambria Math" panose="02040503050406030204" pitchFamily="18" charset="0"/>
                                </a:rPr>
                                <m:t>𝑟</m:t>
                              </m:r>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𝑟</m:t>
                              </m:r>
                              <m:r>
                                <a:rPr lang="en-GB" sz="1780" i="1">
                                  <a:latin typeface="Cambria Math" panose="02040503050406030204" pitchFamily="18" charset="0"/>
                                  <a:ea typeface="Cambria Math" panose="02040503050406030204" pitchFamily="18" charset="0"/>
                                </a:rPr>
                                <m:t>𝜕𝜑</m:t>
                              </m:r>
                            </m:den>
                          </m:f>
                          <m:r>
                            <a:rPr lang="en-GB" sz="1780" i="1">
                              <a:latin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3</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3</m:t>
                                  </m:r>
                                </m:sup>
                              </m:sSup>
                            </m:den>
                          </m:f>
                        </m:e>
                      </m:d>
                      <m:r>
                        <m:rPr>
                          <m:nor/>
                        </m:rPr>
                        <a:rPr lang="en-GB" sz="1780" dirty="0"/>
                        <m:t>,</m:t>
                      </m:r>
                    </m:oMath>
                  </m:oMathPara>
                </a14:m>
                <a:endParaRPr lang="en-GB" sz="1780" dirty="0"/>
              </a:p>
              <a:p>
                <a:endParaRPr lang="en-GB" sz="1780" b="0" dirty="0"/>
              </a:p>
              <a:p>
                <a:pPr>
                  <a:lnSpc>
                    <a:spcPct val="110000"/>
                  </a:lnSpc>
                </a:pPr>
                <a14:m>
                  <m:oMathPara xmlns:m="http://schemas.openxmlformats.org/officeDocument/2006/math">
                    <m:oMathParaPr>
                      <m:jc m:val="left"/>
                    </m:oMathParaPr>
                    <m:oMath xmlns:m="http://schemas.openxmlformats.org/officeDocument/2006/math">
                      <m:sSub>
                        <m:sSubPr>
                          <m:ctrlPr>
                            <a:rPr lang="en-GB" sz="1780" b="0" i="1" smtClean="0">
                              <a:latin typeface="Cambria Math" panose="02040503050406030204" pitchFamily="18" charset="0"/>
                            </a:rPr>
                          </m:ctrlPr>
                        </m:sSubPr>
                        <m:e>
                          <m:r>
                            <a:rPr lang="en-GB" sz="1780" b="0" i="1" smtClean="0">
                              <a:latin typeface="Cambria Math" panose="02040503050406030204" pitchFamily="18" charset="0"/>
                            </a:rPr>
                            <m:t>𝐵</m:t>
                          </m:r>
                        </m:e>
                        <m:sub>
                          <m:r>
                            <a:rPr lang="en-GB" sz="1780" b="0" i="1" smtClean="0">
                              <a:latin typeface="Cambria Math" panose="02040503050406030204" pitchFamily="18" charset="0"/>
                            </a:rPr>
                            <m:t>𝑧</m:t>
                          </m:r>
                        </m:sub>
                      </m:sSub>
                      <m:r>
                        <a:rPr lang="en-GB" sz="1780" b="0" i="1" smtClean="0">
                          <a:latin typeface="Cambria Math" panose="02040503050406030204" pitchFamily="18" charset="0"/>
                        </a:rPr>
                        <m:t>=</m:t>
                      </m:r>
                      <m:r>
                        <a:rPr lang="en-GB" sz="1780" b="0" i="1" smtClean="0">
                          <a:latin typeface="Cambria Math" panose="02040503050406030204" pitchFamily="18" charset="0"/>
                        </a:rPr>
                        <m:t>𝐵</m:t>
                      </m:r>
                      <m:r>
                        <a:rPr lang="en-GB" sz="1780" b="0" i="1" smtClean="0">
                          <a:latin typeface="Cambria Math" panose="02040503050406030204" pitchFamily="18" charset="0"/>
                        </a:rPr>
                        <m:t>−</m:t>
                      </m:r>
                      <m:sSup>
                        <m:sSupPr>
                          <m:ctrlPr>
                            <a:rPr lang="en-GB" sz="1780" b="0" i="1" smtClean="0">
                              <a:latin typeface="Cambria Math" panose="02040503050406030204" pitchFamily="18" charset="0"/>
                            </a:rPr>
                          </m:ctrlPr>
                        </m:sSupPr>
                        <m:e>
                          <m:r>
                            <a:rPr lang="en-GB" sz="1780" b="0" i="1" smtClean="0">
                              <a:latin typeface="Cambria Math" panose="02040503050406030204" pitchFamily="18" charset="0"/>
                            </a:rPr>
                            <m:t>𝑧</m:t>
                          </m:r>
                        </m:e>
                        <m:sup>
                          <m:r>
                            <a:rPr lang="en-GB" sz="1780" b="0" i="1" smtClean="0">
                              <a:latin typeface="Cambria Math" panose="02040503050406030204" pitchFamily="18" charset="0"/>
                            </a:rPr>
                            <m:t>2</m:t>
                          </m:r>
                        </m:sup>
                      </m:sSup>
                      <m:f>
                        <m:fPr>
                          <m:ctrlPr>
                            <a:rPr lang="en-GB" sz="1780" b="0" i="1" smtClean="0">
                              <a:latin typeface="Cambria Math" panose="02040503050406030204" pitchFamily="18" charset="0"/>
                            </a:rPr>
                          </m:ctrlPr>
                        </m:fPr>
                        <m:num>
                          <m:r>
                            <a:rPr lang="en-GB" sz="1780" b="0" i="1" smtClean="0">
                              <a:latin typeface="Cambria Math" panose="02040503050406030204" pitchFamily="18" charset="0"/>
                            </a:rPr>
                            <m:t>1</m:t>
                          </m:r>
                        </m:num>
                        <m:den>
                          <m:r>
                            <a:rPr lang="en-GB" sz="1780" b="0" i="1" smtClean="0">
                              <a:latin typeface="Cambria Math" panose="02040503050406030204" pitchFamily="18" charset="0"/>
                            </a:rPr>
                            <m:t>2</m:t>
                          </m:r>
                        </m:den>
                      </m:f>
                      <m:d>
                        <m:dPr>
                          <m:ctrlPr>
                            <a:rPr lang="en-GB" sz="1780" b="0" i="1" smtClean="0">
                              <a:latin typeface="Cambria Math" panose="02040503050406030204" pitchFamily="18" charset="0"/>
                            </a:rPr>
                          </m:ctrlPr>
                        </m:dPr>
                        <m:e>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r>
                            <a:rPr lang="en-GB" sz="1780" b="0" i="1" smtClean="0">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rPr>
                              </m:ctrlPr>
                            </m:fPr>
                            <m:num>
                              <m:r>
                                <a:rPr lang="en-GB" sz="1780" i="1">
                                  <a:latin typeface="Cambria Math" panose="02040503050406030204" pitchFamily="18" charset="0"/>
                                </a:rPr>
                                <m:t>1</m:t>
                              </m:r>
                            </m:num>
                            <m:den>
                              <m:r>
                                <a:rPr lang="en-GB" sz="1780" i="1">
                                  <a:latin typeface="Cambria Math" panose="02040503050406030204" pitchFamily="18" charset="0"/>
                                </a:rPr>
                                <m:t>𝑟</m:t>
                              </m:r>
                            </m:den>
                          </m:f>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𝑟</m:t>
                              </m:r>
                            </m:den>
                          </m:f>
                          <m:r>
                            <a:rPr lang="en-GB" sz="1780" b="0" i="1" smtClean="0">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2</m:t>
                                  </m:r>
                                </m:sup>
                              </m:sSup>
                            </m:den>
                          </m:f>
                        </m:e>
                      </m:d>
                      <m:r>
                        <a:rPr lang="en-GB" sz="1780" b="0" i="1" smtClean="0">
                          <a:latin typeface="Cambria Math" panose="02040503050406030204" pitchFamily="18" charset="0"/>
                        </a:rPr>
                        <m:t>+</m:t>
                      </m:r>
                      <m:sSup>
                        <m:sSupPr>
                          <m:ctrlPr>
                            <a:rPr lang="en-GB" sz="1780" i="1">
                              <a:latin typeface="Cambria Math" panose="02040503050406030204" pitchFamily="18" charset="0"/>
                            </a:rPr>
                          </m:ctrlPr>
                        </m:sSupPr>
                        <m:e>
                          <m:r>
                            <a:rPr lang="en-GB" sz="1780" i="1">
                              <a:latin typeface="Cambria Math" panose="02040503050406030204" pitchFamily="18" charset="0"/>
                            </a:rPr>
                            <m:t>𝑧</m:t>
                          </m:r>
                        </m:e>
                        <m:sup>
                          <m:r>
                            <a:rPr lang="en-GB" sz="1780" i="1">
                              <a:latin typeface="Cambria Math" panose="02040503050406030204" pitchFamily="18" charset="0"/>
                            </a:rPr>
                            <m:t>4</m:t>
                          </m:r>
                        </m:sup>
                      </m:sSup>
                      <m:f>
                        <m:fPr>
                          <m:ctrlPr>
                            <a:rPr lang="en-GB" sz="1780" i="1">
                              <a:latin typeface="Cambria Math" panose="02040503050406030204" pitchFamily="18" charset="0"/>
                            </a:rPr>
                          </m:ctrlPr>
                        </m:fPr>
                        <m:num>
                          <m:r>
                            <a:rPr lang="en-GB" sz="1780" i="1">
                              <a:latin typeface="Cambria Math" panose="02040503050406030204" pitchFamily="18" charset="0"/>
                            </a:rPr>
                            <m:t>1</m:t>
                          </m:r>
                        </m:num>
                        <m:den>
                          <m:r>
                            <a:rPr lang="en-GB" sz="1780" i="1">
                              <a:latin typeface="Cambria Math" panose="02040503050406030204" pitchFamily="18" charset="0"/>
                            </a:rPr>
                            <m:t>24</m:t>
                          </m:r>
                        </m:den>
                      </m:f>
                      <m:d>
                        <m:dPr>
                          <m:ctrlPr>
                            <a:rPr lang="en-GB" sz="1780" i="1">
                              <a:latin typeface="Cambria Math" panose="02040503050406030204" pitchFamily="18" charset="0"/>
                            </a:rPr>
                          </m:ctrlPr>
                        </m:dPr>
                        <m:e>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4</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4</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4</m:t>
                                  </m:r>
                                </m:sup>
                              </m:sSup>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4</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4</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2</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f>
                            <m:fPr>
                              <m:ctrlPr>
                                <a:rPr lang="en-GB" sz="1780" i="1">
                                  <a:latin typeface="Cambria Math" panose="02040503050406030204" pitchFamily="18" charset="0"/>
                                  <a:ea typeface="Cambria Math" panose="02040503050406030204" pitchFamily="18" charset="0"/>
                                </a:rPr>
                              </m:ctrlPr>
                            </m:fPr>
                            <m:num>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4</m:t>
                                  </m:r>
                                </m:sup>
                              </m:sSup>
                              <m:r>
                                <a:rPr lang="en-GB" sz="1780" i="1">
                                  <a:latin typeface="Cambria Math" panose="02040503050406030204" pitchFamily="18" charset="0"/>
                                  <a:ea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2</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2</m:t>
                              </m:r>
                            </m:num>
                            <m:den>
                              <m:r>
                                <a:rPr lang="en-GB" sz="1780" i="1">
                                  <a:latin typeface="Cambria Math" panose="02040503050406030204" pitchFamily="18" charset="0"/>
                                  <a:ea typeface="Cambria Math" panose="02040503050406030204" pitchFamily="18" charset="0"/>
                                </a:rPr>
                                <m:t>𝑟</m:t>
                              </m:r>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rPr>
                                    <m:t>3</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3</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2</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3</m:t>
                                  </m:r>
                                </m:sup>
                              </m:sSup>
                            </m:den>
                          </m:f>
                          <m:f>
                            <m:fPr>
                              <m:ctrlPr>
                                <a:rPr lang="en-GB" sz="1780" i="1">
                                  <a:latin typeface="Cambria Math" panose="02040503050406030204" pitchFamily="18" charset="0"/>
                                  <a:ea typeface="Cambria Math" panose="02040503050406030204" pitchFamily="18" charset="0"/>
                                </a:rPr>
                              </m:ctrlPr>
                            </m:fPr>
                            <m:num>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3</m:t>
                                  </m:r>
                                </m:sup>
                              </m:sSup>
                              <m:r>
                                <a:rPr lang="en-GB" sz="1780" i="1">
                                  <a:latin typeface="Cambria Math" panose="02040503050406030204" pitchFamily="18" charset="0"/>
                                  <a:ea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𝑟</m:t>
                              </m:r>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2</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2</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4</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4</m:t>
                                  </m:r>
                                </m:sup>
                              </m:sSup>
                            </m:den>
                          </m:f>
                          <m:f>
                            <m:fPr>
                              <m:ctrlPr>
                                <a:rPr lang="en-GB" sz="1780" i="1">
                                  <a:latin typeface="Cambria Math" panose="02040503050406030204" pitchFamily="18" charset="0"/>
                                </a:rPr>
                              </m:ctrlPr>
                            </m:fPr>
                            <m:num>
                              <m:sSup>
                                <m:sSupPr>
                                  <m:ctrlPr>
                                    <a:rPr lang="en-GB" sz="1780" i="1">
                                      <a:latin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m:t>
                                  </m:r>
                                </m:e>
                                <m:sup>
                                  <m:r>
                                    <a:rPr lang="en-GB" sz="1780" i="1">
                                      <a:latin typeface="Cambria Math" panose="02040503050406030204" pitchFamily="18" charset="0"/>
                                      <a:ea typeface="Cambria Math" panose="02040503050406030204" pitchFamily="18" charset="0"/>
                                    </a:rPr>
                                    <m:t>2</m:t>
                                  </m:r>
                                </m:sup>
                              </m:sSup>
                              <m:r>
                                <a:rPr lang="en-GB" sz="1780" i="1">
                                  <a:latin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𝜑</m:t>
                                  </m:r>
                                </m:e>
                                <m:sup>
                                  <m:r>
                                    <a:rPr lang="en-GB" sz="1780" i="1">
                                      <a:latin typeface="Cambria Math" panose="02040503050406030204" pitchFamily="18" charset="0"/>
                                      <a:ea typeface="Cambria Math" panose="02040503050406030204" pitchFamily="18" charset="0"/>
                                    </a:rPr>
                                    <m:t>2</m:t>
                                  </m:r>
                                </m:sup>
                              </m:sSup>
                            </m:den>
                          </m:f>
                          <m:r>
                            <a:rPr lang="en-GB" sz="1780" i="1">
                              <a:latin typeface="Cambria Math" panose="02040503050406030204" pitchFamily="18" charset="0"/>
                              <a:ea typeface="Cambria Math" panose="02040503050406030204" pitchFamily="18" charset="0"/>
                            </a:rPr>
                            <m:t>+</m:t>
                          </m:r>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1</m:t>
                              </m:r>
                            </m:num>
                            <m:den>
                              <m:sSup>
                                <m:sSupPr>
                                  <m:ctrlPr>
                                    <a:rPr lang="en-GB" sz="1780" i="1">
                                      <a:latin typeface="Cambria Math" panose="02040503050406030204" pitchFamily="18" charset="0"/>
                                      <a:ea typeface="Cambria Math" panose="02040503050406030204" pitchFamily="18" charset="0"/>
                                    </a:rPr>
                                  </m:ctrlPr>
                                </m:sSupPr>
                                <m:e>
                                  <m:r>
                                    <a:rPr lang="en-GB" sz="1780" i="1">
                                      <a:latin typeface="Cambria Math" panose="02040503050406030204" pitchFamily="18" charset="0"/>
                                      <a:ea typeface="Cambria Math" panose="02040503050406030204" pitchFamily="18" charset="0"/>
                                    </a:rPr>
                                    <m:t>𝑟</m:t>
                                  </m:r>
                                </m:e>
                                <m:sup>
                                  <m:r>
                                    <a:rPr lang="en-GB" sz="1780" i="1">
                                      <a:latin typeface="Cambria Math" panose="02040503050406030204" pitchFamily="18" charset="0"/>
                                      <a:ea typeface="Cambria Math" panose="02040503050406030204" pitchFamily="18" charset="0"/>
                                    </a:rPr>
                                    <m:t>3</m:t>
                                  </m:r>
                                </m:sup>
                              </m:sSup>
                            </m:den>
                          </m:f>
                          <m:f>
                            <m:fPr>
                              <m:ctrlPr>
                                <a:rPr lang="en-GB" sz="1780" i="1">
                                  <a:latin typeface="Cambria Math" panose="02040503050406030204" pitchFamily="18" charset="0"/>
                                  <a:ea typeface="Cambria Math" panose="02040503050406030204" pitchFamily="18" charset="0"/>
                                </a:rPr>
                              </m:ctrlPr>
                            </m:fPr>
                            <m:num>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𝐵</m:t>
                              </m:r>
                            </m:num>
                            <m:den>
                              <m:r>
                                <a:rPr lang="en-GB" sz="1780" i="1">
                                  <a:latin typeface="Cambria Math" panose="02040503050406030204" pitchFamily="18" charset="0"/>
                                  <a:ea typeface="Cambria Math" panose="02040503050406030204" pitchFamily="18" charset="0"/>
                                </a:rPr>
                                <m:t>𝜕</m:t>
                              </m:r>
                              <m:r>
                                <a:rPr lang="en-GB" sz="1780" i="1">
                                  <a:latin typeface="Cambria Math" panose="02040503050406030204" pitchFamily="18" charset="0"/>
                                  <a:ea typeface="Cambria Math" panose="02040503050406030204" pitchFamily="18" charset="0"/>
                                </a:rPr>
                                <m:t>𝑟</m:t>
                              </m:r>
                            </m:den>
                          </m:f>
                        </m:e>
                      </m:d>
                    </m:oMath>
                  </m:oMathPara>
                </a14:m>
                <a:endParaRPr lang="en-GB" sz="1780" dirty="0"/>
              </a:p>
            </p:txBody>
          </p:sp>
        </mc:Choice>
        <mc:Fallback xmlns="">
          <p:sp>
            <p:nvSpPr>
              <p:cNvPr id="7" name="TextBox 1">
                <a:extLst>
                  <a:ext uri="{FF2B5EF4-FFF2-40B4-BE49-F238E27FC236}">
                    <a16:creationId xmlns:a16="http://schemas.microsoft.com/office/drawing/2014/main" id="{ABBCB363-4D9C-41AD-96A6-A22D01B82E17}"/>
                  </a:ext>
                </a:extLst>
              </p:cNvPr>
              <p:cNvSpPr txBox="1">
                <a:spLocks noRot="1" noChangeAspect="1" noMove="1" noResize="1" noEditPoints="1" noAdjustHandles="1" noChangeArrowheads="1" noChangeShapeType="1" noTextEdit="1"/>
              </p:cNvSpPr>
              <p:nvPr/>
            </p:nvSpPr>
            <p:spPr>
              <a:xfrm>
                <a:off x="94824" y="2146469"/>
                <a:ext cx="13421170" cy="2565061"/>
              </a:xfrm>
              <a:prstGeom prst="rect">
                <a:avLst/>
              </a:prstGeom>
              <a:blipFill>
                <a:blip r:embed="rId4"/>
                <a:stretch>
                  <a:fillRect/>
                </a:stretch>
              </a:blipFill>
            </p:spPr>
            <p:txBody>
              <a:bodyPr/>
              <a:lstStyle/>
              <a:p>
                <a:r>
                  <a:rPr lang="ru-RU">
                    <a:noFill/>
                  </a:rPr>
                  <a:t> </a:t>
                </a:r>
              </a:p>
            </p:txBody>
          </p:sp>
        </mc:Fallback>
      </mc:AlternateContent>
      <p:sp>
        <p:nvSpPr>
          <p:cNvPr id="8" name="TextBox 7">
            <a:extLst>
              <a:ext uri="{FF2B5EF4-FFF2-40B4-BE49-F238E27FC236}">
                <a16:creationId xmlns:a16="http://schemas.microsoft.com/office/drawing/2014/main" id="{8BA2CEC3-F95F-4A7D-B5D4-3009FED5AAC0}"/>
              </a:ext>
            </a:extLst>
          </p:cNvPr>
          <p:cNvSpPr txBox="1"/>
          <p:nvPr/>
        </p:nvSpPr>
        <p:spPr>
          <a:xfrm>
            <a:off x="0" y="6048573"/>
            <a:ext cx="12192000" cy="307777"/>
          </a:xfrm>
          <a:prstGeom prst="rect">
            <a:avLst/>
          </a:prstGeom>
          <a:noFill/>
        </p:spPr>
        <p:txBody>
          <a:bodyPr wrap="square" rtlCol="0">
            <a:spAutoFit/>
          </a:bodyPr>
          <a:lstStyle/>
          <a:p>
            <a:r>
              <a:rPr lang="en-US" altLang="en-US" sz="1400" dirty="0">
                <a:solidFill>
                  <a:srgbClr val="000000"/>
                </a:solidFill>
              </a:rPr>
              <a:t>[</a:t>
            </a:r>
            <a:r>
              <a:rPr lang="ru-RU" altLang="en-US" sz="1400" dirty="0">
                <a:solidFill>
                  <a:srgbClr val="000000"/>
                </a:solidFill>
              </a:rPr>
              <a:t>1</a:t>
            </a:r>
            <a:r>
              <a:rPr lang="en-US" altLang="en-US" sz="1400" dirty="0">
                <a:solidFill>
                  <a:srgbClr val="000000"/>
                </a:solidFill>
              </a:rPr>
              <a:t>] </a:t>
            </a:r>
            <a:r>
              <a:rPr lang="en-US" sz="1400" dirty="0"/>
              <a:t>Hart, T.L. et al., Magnetic Field Expansion Out of a Plane: Application to Inverse Cyclotron Muon Cooling, in arXiv:1105.2754 [</a:t>
            </a:r>
            <a:r>
              <a:rPr lang="en-US" sz="1400" dirty="0" err="1"/>
              <a:t>physics.acc-ph</a:t>
            </a:r>
            <a:r>
              <a:rPr lang="en-US" sz="1400" dirty="0"/>
              <a:t>] UMISS-HEP-2010-02</a:t>
            </a:r>
            <a:endParaRPr lang="ru-RU" sz="1400" dirty="0"/>
          </a:p>
        </p:txBody>
      </p:sp>
      <p:sp>
        <p:nvSpPr>
          <p:cNvPr id="2" name="Title 1">
            <a:extLst>
              <a:ext uri="{FF2B5EF4-FFF2-40B4-BE49-F238E27FC236}">
                <a16:creationId xmlns:a16="http://schemas.microsoft.com/office/drawing/2014/main" id="{7991F562-BC52-C1E9-CBF2-E2EFD4E082C4}"/>
              </a:ext>
            </a:extLst>
          </p:cNvPr>
          <p:cNvSpPr txBox="1">
            <a:spLocks/>
          </p:cNvSpPr>
          <p:nvPr/>
        </p:nvSpPr>
        <p:spPr>
          <a:xfrm>
            <a:off x="349354" y="57846"/>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rPr>
              <a:t>Расчет магнитного поля вне медианной плоскости</a:t>
            </a:r>
            <a:endParaRPr lang="en-US" b="1" dirty="0">
              <a:solidFill>
                <a:schemeClr val="bg1"/>
              </a:solidFill>
            </a:endParaRPr>
          </a:p>
        </p:txBody>
      </p:sp>
      <p:sp>
        <p:nvSpPr>
          <p:cNvPr id="4" name="Slide Number Placeholder 3">
            <a:extLst>
              <a:ext uri="{FF2B5EF4-FFF2-40B4-BE49-F238E27FC236}">
                <a16:creationId xmlns:a16="http://schemas.microsoft.com/office/drawing/2014/main" id="{4FB025C9-4176-0826-9F67-A5F93157854F}"/>
              </a:ext>
            </a:extLst>
          </p:cNvPr>
          <p:cNvSpPr>
            <a:spLocks noGrp="1"/>
          </p:cNvSpPr>
          <p:nvPr>
            <p:ph type="sldNum" sz="quarter" idx="2"/>
          </p:nvPr>
        </p:nvSpPr>
        <p:spPr/>
        <p:txBody>
          <a:bodyPr/>
          <a:lstStyle/>
          <a:p>
            <a:fld id="{86CB4B4D-7CA3-9044-876B-883B54F8677D}" type="slidenum">
              <a:rPr lang="en-GB" smtClean="0"/>
              <a:t>23</a:t>
            </a:fld>
            <a:endParaRPr lang="en-GB"/>
          </a:p>
        </p:txBody>
      </p:sp>
    </p:spTree>
    <p:extLst>
      <p:ext uri="{BB962C8B-B14F-4D97-AF65-F5344CB8AC3E}">
        <p14:creationId xmlns:p14="http://schemas.microsoft.com/office/powerpoint/2010/main" val="38925421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ru-RU" sz="2400" dirty="0">
                <a:solidFill>
                  <a:schemeClr val="bg1"/>
                </a:solidFill>
              </a:rPr>
              <a:t>Разность </a:t>
            </a:r>
            <a:r>
              <a:rPr lang="en-GB" sz="2400" dirty="0">
                <a:solidFill>
                  <a:schemeClr val="bg1"/>
                </a:solidFill>
              </a:rPr>
              <a:t>3D</a:t>
            </a:r>
            <a:r>
              <a:rPr lang="ru-RU" sz="2400" dirty="0">
                <a:solidFill>
                  <a:schemeClr val="bg1"/>
                </a:solidFill>
              </a:rPr>
              <a:t> карты из </a:t>
            </a:r>
            <a:r>
              <a:rPr lang="en-GB" sz="2400" dirty="0">
                <a:solidFill>
                  <a:schemeClr val="bg1"/>
                </a:solidFill>
              </a:rPr>
              <a:t>Tosca </a:t>
            </a:r>
            <a:r>
              <a:rPr lang="ru-RU" sz="2400" dirty="0">
                <a:solidFill>
                  <a:schemeClr val="bg1"/>
                </a:solidFill>
              </a:rPr>
              <a:t>и </a:t>
            </a:r>
            <a:r>
              <a:rPr lang="en-GB" sz="2400" dirty="0">
                <a:solidFill>
                  <a:schemeClr val="bg1"/>
                </a:solidFill>
              </a:rPr>
              <a:t>3D</a:t>
            </a:r>
            <a:r>
              <a:rPr lang="en-US" sz="2400" dirty="0">
                <a:solidFill>
                  <a:schemeClr val="bg1"/>
                </a:solidFill>
              </a:rPr>
              <a:t> </a:t>
            </a:r>
            <a:r>
              <a:rPr lang="ru-RU" sz="2400" dirty="0">
                <a:solidFill>
                  <a:schemeClr val="bg1"/>
                </a:solidFill>
              </a:rPr>
              <a:t>карты, полученной из разложения  в ряд Тейлора</a:t>
            </a:r>
            <a:endParaRPr lang="en-US" sz="2400" dirty="0">
              <a:solidFill>
                <a:schemeClr val="bg1"/>
              </a:solidFill>
            </a:endParaRPr>
          </a:p>
        </p:txBody>
      </p:sp>
      <p:pic>
        <p:nvPicPr>
          <p:cNvPr id="3" name="Рисунок 1">
            <a:extLst>
              <a:ext uri="{FF2B5EF4-FFF2-40B4-BE49-F238E27FC236}">
                <a16:creationId xmlns:a16="http://schemas.microsoft.com/office/drawing/2014/main" id="{F7E6BC74-D2AB-DD5B-E92A-BC524A8AB0A5}"/>
              </a:ext>
            </a:extLst>
          </p:cNvPr>
          <p:cNvPicPr>
            <a:picLocks noChangeAspect="1"/>
          </p:cNvPicPr>
          <p:nvPr/>
        </p:nvPicPr>
        <p:blipFill>
          <a:blip r:embed="rId2"/>
          <a:stretch>
            <a:fillRect/>
          </a:stretch>
        </p:blipFill>
        <p:spPr>
          <a:xfrm>
            <a:off x="-942681" y="1384557"/>
            <a:ext cx="11746006" cy="5893924"/>
          </a:xfrm>
          <a:prstGeom prst="rect">
            <a:avLst/>
          </a:prstGeom>
        </p:spPr>
      </p:pic>
      <mc:AlternateContent xmlns:mc="http://schemas.openxmlformats.org/markup-compatibility/2006">
        <mc:Choice xmlns:a14="http://schemas.microsoft.com/office/drawing/2010/main" Requires="a14">
          <p:sp>
            <p:nvSpPr>
              <p:cNvPr id="4" name="Объект 2">
                <a:extLst>
                  <a:ext uri="{FF2B5EF4-FFF2-40B4-BE49-F238E27FC236}">
                    <a16:creationId xmlns:a16="http://schemas.microsoft.com/office/drawing/2014/main" id="{7C2C0ED4-BCCC-9FB4-D0AC-75B04A611666}"/>
                  </a:ext>
                </a:extLst>
              </p:cNvPr>
              <p:cNvSpPr>
                <a:spLocks noGrp="1"/>
              </p:cNvSpPr>
              <p:nvPr>
                <p:ph idx="1"/>
              </p:nvPr>
            </p:nvSpPr>
            <p:spPr>
              <a:xfrm>
                <a:off x="5126425" y="4180409"/>
                <a:ext cx="5905500" cy="2324431"/>
              </a:xfrm>
            </p:spPr>
            <p:txBody>
              <a:bodyPr>
                <a:normAutofit/>
              </a:bodyPr>
              <a:lstStyle/>
              <a:p>
                <a:pPr marL="0" indent="0" algn="just">
                  <a:buNone/>
                </a:pPr>
                <a:r>
                  <a:rPr lang="ru-RU" sz="2000" dirty="0"/>
                  <a:t>На время расчета производных переходим к декартовой системе координат.  Интерполируем </a:t>
                </a:r>
                <a:r>
                  <a:rPr lang="en-GB" sz="2000" dirty="0"/>
                  <a:t>2D</a:t>
                </a:r>
                <a:r>
                  <a:rPr lang="ru-RU" sz="2000" dirty="0"/>
                  <a:t> карту поля по двум переменным, и пересчитываем значения поля по узлам новой равномерной сетки с шагом в 2 мм. Считаем производные по </a:t>
                </a:r>
                <a14:m>
                  <m:oMath xmlns:m="http://schemas.openxmlformats.org/officeDocument/2006/math">
                    <m:r>
                      <a:rPr lang="en-GB" sz="2000" i="1" dirty="0" smtClean="0">
                        <a:latin typeface="Cambria Math" panose="02040503050406030204" pitchFamily="18" charset="0"/>
                      </a:rPr>
                      <m:t>𝑥</m:t>
                    </m:r>
                  </m:oMath>
                </a14:m>
                <a:r>
                  <a:rPr lang="en-GB" sz="2000" dirty="0"/>
                  <a:t> </a:t>
                </a:r>
                <a:r>
                  <a:rPr lang="ru-RU" sz="2000" dirty="0"/>
                  <a:t>и по </a:t>
                </a:r>
                <a14:m>
                  <m:oMath xmlns:m="http://schemas.openxmlformats.org/officeDocument/2006/math">
                    <m:r>
                      <a:rPr lang="en-GB" sz="2000" i="1" dirty="0" smtClean="0">
                        <a:latin typeface="Cambria Math" panose="02040503050406030204" pitchFamily="18" charset="0"/>
                      </a:rPr>
                      <m:t>𝑦</m:t>
                    </m:r>
                    <m:r>
                      <a:rPr lang="ru-RU" sz="2000" i="1" dirty="0" smtClean="0">
                        <a:latin typeface="Cambria Math" panose="02040503050406030204" pitchFamily="18" charset="0"/>
                      </a:rPr>
                      <m:t>,</m:t>
                    </m:r>
                  </m:oMath>
                </a14:m>
                <a:r>
                  <a:rPr lang="ru-RU" sz="2000" dirty="0"/>
                  <a:t> раскладываем магнитное поле в ряд до 4-го порядка и переходим в цилиндрическую систему координат.</a:t>
                </a:r>
              </a:p>
              <a:p>
                <a:pPr marL="0" indent="0" algn="just">
                  <a:buNone/>
                </a:pPr>
                <a:endParaRPr lang="ru-RU" sz="2000" dirty="0"/>
              </a:p>
              <a:p>
                <a:pPr algn="just"/>
                <a:endParaRPr lang="ru-RU" sz="2400" dirty="0"/>
              </a:p>
            </p:txBody>
          </p:sp>
        </mc:Choice>
        <mc:Fallback>
          <p:sp>
            <p:nvSpPr>
              <p:cNvPr id="4" name="Объект 2">
                <a:extLst>
                  <a:ext uri="{FF2B5EF4-FFF2-40B4-BE49-F238E27FC236}">
                    <a16:creationId xmlns:a16="http://schemas.microsoft.com/office/drawing/2014/main" id="{7C2C0ED4-BCCC-9FB4-D0AC-75B04A611666}"/>
                  </a:ext>
                </a:extLst>
              </p:cNvPr>
              <p:cNvSpPr>
                <a:spLocks noGrp="1" noRot="1" noChangeAspect="1" noMove="1" noResize="1" noEditPoints="1" noAdjustHandles="1" noChangeArrowheads="1" noChangeShapeType="1" noTextEdit="1"/>
              </p:cNvSpPr>
              <p:nvPr>
                <p:ph idx="1"/>
              </p:nvPr>
            </p:nvSpPr>
            <p:spPr>
              <a:xfrm>
                <a:off x="5126425" y="4180409"/>
                <a:ext cx="5905500" cy="2324431"/>
              </a:xfrm>
              <a:blipFill>
                <a:blip r:embed="rId3"/>
                <a:stretch>
                  <a:fillRect l="-1135" t="-2887" r="-1032" b="-3150"/>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3A8429F2-37DA-9D13-E1AB-FF5807840F20}"/>
              </a:ext>
            </a:extLst>
          </p:cNvPr>
          <p:cNvSpPr>
            <a:spLocks noGrp="1"/>
          </p:cNvSpPr>
          <p:nvPr>
            <p:ph type="ftr" sz="quarter" idx="11"/>
          </p:nvPr>
        </p:nvSpPr>
        <p:spPr/>
        <p:txBody>
          <a:bodyPr/>
          <a:lstStyle/>
          <a:p>
            <a:r>
              <a:rPr lang="ru-RU"/>
              <a:t>Семинар-2024</a:t>
            </a:r>
          </a:p>
        </p:txBody>
      </p:sp>
      <p:sp>
        <p:nvSpPr>
          <p:cNvPr id="6" name="Slide Number Placeholder 5">
            <a:extLst>
              <a:ext uri="{FF2B5EF4-FFF2-40B4-BE49-F238E27FC236}">
                <a16:creationId xmlns:a16="http://schemas.microsoft.com/office/drawing/2014/main" id="{184F1811-2DA8-F2C1-5378-10160364E59B}"/>
              </a:ext>
            </a:extLst>
          </p:cNvPr>
          <p:cNvSpPr>
            <a:spLocks noGrp="1"/>
          </p:cNvSpPr>
          <p:nvPr>
            <p:ph type="sldNum" sz="quarter" idx="12"/>
          </p:nvPr>
        </p:nvSpPr>
        <p:spPr/>
        <p:txBody>
          <a:bodyPr/>
          <a:lstStyle/>
          <a:p>
            <a:fld id="{A55C00D6-B274-47D6-8B4A-FA559A184120}" type="slidenum">
              <a:rPr lang="ru-RU" smtClean="0"/>
              <a:t>24</a:t>
            </a:fld>
            <a:endParaRPr lang="ru-RU"/>
          </a:p>
        </p:txBody>
      </p:sp>
    </p:spTree>
    <p:extLst>
      <p:ext uri="{BB962C8B-B14F-4D97-AF65-F5344CB8AC3E}">
        <p14:creationId xmlns:p14="http://schemas.microsoft.com/office/powerpoint/2010/main" val="1568026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ru-RU" sz="2800" dirty="0">
                <a:solidFill>
                  <a:schemeClr val="bg1"/>
                </a:solidFill>
              </a:rPr>
              <a:t>Заключение</a:t>
            </a:r>
            <a:endParaRPr lang="en-US" sz="2800" dirty="0">
              <a:solidFill>
                <a:schemeClr val="bg1"/>
              </a:solidFill>
            </a:endParaRPr>
          </a:p>
        </p:txBody>
      </p:sp>
      <p:sp>
        <p:nvSpPr>
          <p:cNvPr id="4" name="TextBox 3">
            <a:extLst>
              <a:ext uri="{FF2B5EF4-FFF2-40B4-BE49-F238E27FC236}">
                <a16:creationId xmlns:a16="http://schemas.microsoft.com/office/drawing/2014/main" id="{3A395E1F-F893-DBAD-2F22-0E8D7F9A2840}"/>
              </a:ext>
            </a:extLst>
          </p:cNvPr>
          <p:cNvSpPr txBox="1"/>
          <p:nvPr/>
        </p:nvSpPr>
        <p:spPr>
          <a:xfrm>
            <a:off x="1090862" y="2272697"/>
            <a:ext cx="9801727" cy="3416320"/>
          </a:xfrm>
          <a:prstGeom prst="rect">
            <a:avLst/>
          </a:prstGeom>
          <a:noFill/>
        </p:spPr>
        <p:txBody>
          <a:bodyPr wrap="square">
            <a:spAutoFit/>
          </a:bodyPr>
          <a:lstStyle/>
          <a:p>
            <a:r>
              <a:rPr lang="ru-RU" sz="2400" dirty="0"/>
              <a:t>Методика виртуального прототипирования циклотрона была разработана нами в процессе проектирования сверхпроводящего циклотрона SC200 (ASIPP, Китай), запуск которого состоялся в 2020 году, и усовершенствована при работе над циклотроном MSC230 (Дубна). Комплексный подход обеспечивает создание оптимальной конструкции циклотрона. Использование этой методики позволяет существенно сократить расходы на физическое проектирование, однако отдельные системы, такие как ионный источник и дефлектор, по-прежнему требуют стендовых испытаний.</a:t>
            </a:r>
          </a:p>
        </p:txBody>
      </p:sp>
      <p:sp>
        <p:nvSpPr>
          <p:cNvPr id="3" name="Footer Placeholder 2">
            <a:extLst>
              <a:ext uri="{FF2B5EF4-FFF2-40B4-BE49-F238E27FC236}">
                <a16:creationId xmlns:a16="http://schemas.microsoft.com/office/drawing/2014/main" id="{7CC93712-0B9B-1EA9-B959-127D7341C915}"/>
              </a:ext>
            </a:extLst>
          </p:cNvPr>
          <p:cNvSpPr>
            <a:spLocks noGrp="1"/>
          </p:cNvSpPr>
          <p:nvPr>
            <p:ph type="ftr" sz="quarter" idx="11"/>
          </p:nvPr>
        </p:nvSpPr>
        <p:spPr>
          <a:xfrm>
            <a:off x="3195145" y="6356349"/>
            <a:ext cx="4114800" cy="365125"/>
          </a:xfrm>
        </p:spPr>
        <p:txBody>
          <a:bodyPr/>
          <a:lstStyle/>
          <a:p>
            <a:r>
              <a:rPr lang="ru-RU"/>
              <a:t>Семинар-2024</a:t>
            </a:r>
          </a:p>
        </p:txBody>
      </p:sp>
      <p:sp>
        <p:nvSpPr>
          <p:cNvPr id="5" name="Slide Number Placeholder 4">
            <a:extLst>
              <a:ext uri="{FF2B5EF4-FFF2-40B4-BE49-F238E27FC236}">
                <a16:creationId xmlns:a16="http://schemas.microsoft.com/office/drawing/2014/main" id="{4A2C0B73-E482-74D0-BC41-8D54951FABE0}"/>
              </a:ext>
            </a:extLst>
          </p:cNvPr>
          <p:cNvSpPr>
            <a:spLocks noGrp="1"/>
          </p:cNvSpPr>
          <p:nvPr>
            <p:ph type="sldNum" sz="quarter" idx="12"/>
          </p:nvPr>
        </p:nvSpPr>
        <p:spPr/>
        <p:txBody>
          <a:bodyPr/>
          <a:lstStyle/>
          <a:p>
            <a:fld id="{A55C00D6-B274-47D6-8B4A-FA559A184120}" type="slidenum">
              <a:rPr lang="ru-RU" smtClean="0"/>
              <a:t>25</a:t>
            </a:fld>
            <a:endParaRPr lang="ru-RU"/>
          </a:p>
        </p:txBody>
      </p:sp>
    </p:spTree>
    <p:extLst>
      <p:ext uri="{BB962C8B-B14F-4D97-AF65-F5344CB8AC3E}">
        <p14:creationId xmlns:p14="http://schemas.microsoft.com/office/powerpoint/2010/main" val="1945959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7" name="Rectangle 48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Freeform: Shape 49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0" name="Title 1"/>
          <p:cNvSpPr txBox="1">
            <a:spLocks noGrp="1"/>
          </p:cNvSpPr>
          <p:nvPr>
            <p:ph type="title"/>
          </p:nvPr>
        </p:nvSpPr>
        <p:spPr>
          <a:xfrm>
            <a:off x="1314824" y="735106"/>
            <a:ext cx="10053763" cy="2928470"/>
          </a:xfrm>
          <a:prstGeom prst="rect">
            <a:avLst/>
          </a:prstGeom>
        </p:spPr>
        <p:txBody>
          <a:bodyPr vert="horz" lIns="91440" tIns="45720" rIns="91440" bIns="45720" rtlCol="0" anchor="b">
            <a:normAutofit/>
          </a:bodyPr>
          <a:lstStyle/>
          <a:p>
            <a:pPr>
              <a:defRPr>
                <a:effectLst/>
              </a:defRPr>
            </a:pPr>
            <a:r>
              <a:rPr lang="en-US" sz="4800" kern="1200">
                <a:solidFill>
                  <a:srgbClr val="FFFFFF"/>
                </a:solidFill>
                <a:latin typeface="+mj-lt"/>
                <a:ea typeface="+mj-ea"/>
                <a:cs typeface="+mj-cs"/>
              </a:rPr>
              <a:t>Спасибо за внимание!</a:t>
            </a:r>
            <a:br>
              <a:rPr lang="en-US" sz="4800" kern="1200">
                <a:solidFill>
                  <a:srgbClr val="FFFFFF"/>
                </a:solidFill>
                <a:latin typeface="+mj-lt"/>
                <a:ea typeface="+mj-ea"/>
                <a:cs typeface="+mj-cs"/>
              </a:rPr>
            </a:br>
            <a:endParaRPr lang="en-US" sz="4800" kern="1200">
              <a:solidFill>
                <a:srgbClr val="FFFFFF"/>
              </a:solidFill>
              <a:latin typeface="+mj-lt"/>
              <a:ea typeface="+mj-ea"/>
              <a:cs typeface="+mj-cs"/>
            </a:endParaRPr>
          </a:p>
        </p:txBody>
      </p:sp>
      <p:sp>
        <p:nvSpPr>
          <p:cNvPr id="482" name="Slide Number Placeholder 5"/>
          <p:cNvSpPr txBox="1">
            <a:spLocks noGrp="1"/>
          </p:cNvSpPr>
          <p:nvPr>
            <p:ph type="sldNum" sz="quarter" idx="2"/>
          </p:nvPr>
        </p:nvSpPr>
        <p:spPr>
          <a:xfrm>
            <a:off x="11704320" y="6446837"/>
            <a:ext cx="448056"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hangingPunct="1">
              <a:spcAft>
                <a:spcPts val="600"/>
              </a:spcAft>
            </a:pPr>
            <a:fld id="{86CB4B4D-7CA3-9044-876B-883B54F8677D}" type="slidenum">
              <a:rPr lang="en-US" sz="1100">
                <a:solidFill>
                  <a:schemeClr val="tx1">
                    <a:lumMod val="50000"/>
                    <a:lumOff val="50000"/>
                  </a:schemeClr>
                </a:solidFill>
                <a:latin typeface="+mn-lt"/>
                <a:ea typeface="+mn-ea"/>
                <a:cs typeface="+mn-cs"/>
              </a:rPr>
              <a:pPr hangingPunct="1">
                <a:spcAft>
                  <a:spcPts val="600"/>
                </a:spcAft>
              </a:pPr>
              <a:t>26</a:t>
            </a:fld>
            <a:endParaRPr lang="en-US" sz="1100">
              <a:solidFill>
                <a:schemeClr val="tx1">
                  <a:lumMod val="50000"/>
                  <a:lumOff val="50000"/>
                </a:schemeClr>
              </a:solidFill>
              <a:latin typeface="+mn-lt"/>
              <a:ea typeface="+mn-ea"/>
              <a:cs typeface="+mn-cs"/>
            </a:endParaRPr>
          </a:p>
        </p:txBody>
      </p:sp>
      <p:sp>
        <p:nvSpPr>
          <p:cNvPr id="2" name="Footer Placeholder 1">
            <a:extLst>
              <a:ext uri="{FF2B5EF4-FFF2-40B4-BE49-F238E27FC236}">
                <a16:creationId xmlns:a16="http://schemas.microsoft.com/office/drawing/2014/main" id="{E856B643-95E5-D976-E70E-FA3E9A829548}"/>
              </a:ext>
            </a:extLst>
          </p:cNvPr>
          <p:cNvSpPr>
            <a:spLocks noGrp="1"/>
          </p:cNvSpPr>
          <p:nvPr>
            <p:ph type="ftr" sz="quarter" idx="11"/>
          </p:nvPr>
        </p:nvSpPr>
        <p:spPr/>
        <p:txBody>
          <a:bodyPr/>
          <a:lstStyle/>
          <a:p>
            <a:r>
              <a:rPr lang="ru-RU"/>
              <a:t>Семинар-2024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269812"/>
            <a:ext cx="6278738" cy="5236699"/>
          </a:xfrm>
          <a:prstGeom prst="rect">
            <a:avLst/>
          </a:prstGeom>
        </p:spPr>
      </p:pic>
      <p:pic>
        <p:nvPicPr>
          <p:cNvPr id="6" name="Рисунок 5"/>
          <p:cNvPicPr>
            <a:picLocks noChangeAspect="1"/>
          </p:cNvPicPr>
          <p:nvPr/>
        </p:nvPicPr>
        <p:blipFill>
          <a:blip r:embed="rId3"/>
          <a:stretch>
            <a:fillRect/>
          </a:stretch>
        </p:blipFill>
        <p:spPr>
          <a:xfrm>
            <a:off x="5821680" y="1174576"/>
            <a:ext cx="6856600" cy="5427170"/>
          </a:xfrm>
          <a:prstGeom prst="rect">
            <a:avLst/>
          </a:prstGeom>
        </p:spPr>
      </p:pic>
      <p:sp>
        <p:nvSpPr>
          <p:cNvPr id="7" name="Title 1"/>
          <p:cNvSpPr txBox="1">
            <a:spLocks/>
          </p:cNvSpPr>
          <p:nvPr/>
        </p:nvSpPr>
        <p:spPr>
          <a:xfrm>
            <a:off x="0" y="0"/>
            <a:ext cx="12192000" cy="901835"/>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ru-RU" dirty="0"/>
              <a:t>Результаты примененных методик</a:t>
            </a:r>
            <a:endParaRPr lang="en-US" dirty="0"/>
          </a:p>
        </p:txBody>
      </p:sp>
      <p:sp>
        <p:nvSpPr>
          <p:cNvPr id="2" name="Slide Number Placeholder 1">
            <a:extLst>
              <a:ext uri="{FF2B5EF4-FFF2-40B4-BE49-F238E27FC236}">
                <a16:creationId xmlns:a16="http://schemas.microsoft.com/office/drawing/2014/main" id="{7456357C-0091-405C-4DA6-6B848F190A70}"/>
              </a:ext>
            </a:extLst>
          </p:cNvPr>
          <p:cNvSpPr>
            <a:spLocks noGrp="1"/>
          </p:cNvSpPr>
          <p:nvPr>
            <p:ph type="sldNum" sz="quarter" idx="2"/>
          </p:nvPr>
        </p:nvSpPr>
        <p:spPr/>
        <p:txBody>
          <a:bodyPr/>
          <a:lstStyle/>
          <a:p>
            <a:fld id="{86CB4B4D-7CA3-9044-876B-883B54F8677D}" type="slidenum">
              <a:rPr lang="en-GB" smtClean="0"/>
              <a:t>27</a:t>
            </a:fld>
            <a:endParaRPr lang="en-GB"/>
          </a:p>
        </p:txBody>
      </p:sp>
    </p:spTree>
    <p:extLst>
      <p:ext uri="{BB962C8B-B14F-4D97-AF65-F5344CB8AC3E}">
        <p14:creationId xmlns:p14="http://schemas.microsoft.com/office/powerpoint/2010/main" val="58074521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0D8F12-AEB3-4315-9D52-EC0B2ED2C24C}"/>
              </a:ext>
            </a:extLst>
          </p:cNvPr>
          <p:cNvSpPr>
            <a:spLocks noGrp="1"/>
          </p:cNvSpPr>
          <p:nvPr>
            <p:ph type="body" idx="1"/>
          </p:nvPr>
        </p:nvSpPr>
        <p:spPr>
          <a:xfrm>
            <a:off x="478631" y="1307307"/>
            <a:ext cx="11414022" cy="4864893"/>
          </a:xfrm>
        </p:spPr>
        <p:txBody>
          <a:bodyPr>
            <a:normAutofit fontScale="92500" lnSpcReduction="10000"/>
          </a:bodyPr>
          <a:lstStyle/>
          <a:p>
            <a:pPr marL="0" indent="0">
              <a:lnSpc>
                <a:spcPct val="170000"/>
              </a:lnSpc>
              <a:buNone/>
            </a:pPr>
            <a:r>
              <a:rPr lang="ru-RU" sz="2000" dirty="0">
                <a:effectLst/>
                <a:latin typeface="Times New Roman" panose="02020603050405020304" pitchFamily="18" charset="0"/>
                <a:ea typeface="Times New Roman" panose="02020603050405020304" pitchFamily="18" charset="0"/>
              </a:rPr>
              <a:t>В целом процесс можно описать двумя основными подходами: </a:t>
            </a:r>
            <a:r>
              <a:rPr lang="ru-RU" sz="2000" b="1" dirty="0">
                <a:effectLst/>
                <a:latin typeface="Times New Roman" panose="02020603050405020304" pitchFamily="18" charset="0"/>
                <a:ea typeface="Times New Roman" panose="02020603050405020304" pitchFamily="18" charset="0"/>
              </a:rPr>
              <a:t>от сборки к частям</a:t>
            </a:r>
            <a:r>
              <a:rPr lang="ru-RU" sz="200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top</a:t>
            </a:r>
            <a:r>
              <a:rPr lang="ru-RU" sz="2000" dirty="0">
                <a:effectLst/>
                <a:latin typeface="Times New Roman" panose="02020603050405020304" pitchFamily="18" charset="0"/>
                <a:ea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rPr>
              <a:t>down</a:t>
            </a:r>
            <a:r>
              <a:rPr lang="ru-RU" sz="2000" dirty="0">
                <a:effectLst/>
                <a:latin typeface="Times New Roman" panose="02020603050405020304" pitchFamily="18" charset="0"/>
                <a:ea typeface="Times New Roman" panose="02020603050405020304" pitchFamily="18" charset="0"/>
              </a:rPr>
              <a:t>) и </a:t>
            </a:r>
            <a:r>
              <a:rPr lang="ru-RU" sz="2000" b="1" dirty="0">
                <a:effectLst/>
                <a:latin typeface="Times New Roman" panose="02020603050405020304" pitchFamily="18" charset="0"/>
                <a:ea typeface="Times New Roman" panose="02020603050405020304" pitchFamily="18" charset="0"/>
              </a:rPr>
              <a:t>от частей к сборке</a:t>
            </a:r>
            <a:r>
              <a:rPr lang="ru-RU" sz="2000" dirty="0">
                <a:effectLst/>
                <a:latin typeface="Times New Roman" panose="02020603050405020304" pitchFamily="18" charset="0"/>
                <a:ea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rPr>
              <a:t>bottom</a:t>
            </a:r>
            <a:r>
              <a:rPr lang="ru-RU" sz="2000" dirty="0">
                <a:effectLst/>
                <a:latin typeface="Times New Roman" panose="02020603050405020304" pitchFamily="18" charset="0"/>
                <a:ea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rPr>
              <a:t>up</a:t>
            </a:r>
            <a:r>
              <a:rPr lang="ru-RU" sz="2000" dirty="0">
                <a:effectLst/>
                <a:latin typeface="Times New Roman" panose="02020603050405020304" pitchFamily="18" charset="0"/>
                <a:ea typeface="Times New Roman" panose="02020603050405020304" pitchFamily="18" charset="0"/>
              </a:rPr>
              <a:t>). Эти методы имеют свои особенности и применяются в разных ситуациях.</a:t>
            </a:r>
            <a:endParaRPr lang="en-US" sz="2000" dirty="0">
              <a:effectLst/>
              <a:latin typeface="Times New Roman" panose="02020603050405020304" pitchFamily="18" charset="0"/>
              <a:ea typeface="Times New Roman" panose="02020603050405020304" pitchFamily="18" charset="0"/>
            </a:endParaRPr>
          </a:p>
          <a:p>
            <a:pPr marL="0" indent="0">
              <a:buNone/>
            </a:pPr>
            <a:r>
              <a:rPr lang="ru-RU" sz="2000" b="1" dirty="0">
                <a:effectLst/>
                <a:latin typeface="Times New Roman" panose="02020603050405020304" pitchFamily="18" charset="0"/>
                <a:ea typeface="Times New Roman" panose="02020603050405020304" pitchFamily="18" charset="0"/>
              </a:rPr>
              <a:t>Подход от частей к сборке (</a:t>
            </a:r>
            <a:r>
              <a:rPr lang="en-US" sz="2000" b="1" dirty="0">
                <a:effectLst/>
                <a:latin typeface="Times New Roman" panose="02020603050405020304" pitchFamily="18" charset="0"/>
                <a:ea typeface="Times New Roman" panose="02020603050405020304" pitchFamily="18" charset="0"/>
              </a:rPr>
              <a:t>Bottom</a:t>
            </a:r>
            <a:r>
              <a:rPr lang="ru-RU" sz="2000" b="1" dirty="0">
                <a:effectLst/>
                <a:latin typeface="Times New Roman" panose="02020603050405020304" pitchFamily="18" charset="0"/>
                <a:ea typeface="Times New Roman" panose="02020603050405020304" pitchFamily="18" charset="0"/>
              </a:rPr>
              <a:t>-</a:t>
            </a:r>
            <a:r>
              <a:rPr lang="en-US" sz="2000" b="1" dirty="0">
                <a:effectLst/>
                <a:latin typeface="Times New Roman" panose="02020603050405020304" pitchFamily="18" charset="0"/>
                <a:ea typeface="Times New Roman" panose="02020603050405020304" pitchFamily="18" charset="0"/>
              </a:rPr>
              <a:t>Up Design</a:t>
            </a:r>
            <a:r>
              <a:rPr lang="ru-RU" sz="2000" b="1" dirty="0">
                <a:effectLst/>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effectLst/>
                <a:latin typeface="Times New Roman" panose="02020603050405020304" pitchFamily="18" charset="0"/>
                <a:ea typeface="Times New Roman" panose="02020603050405020304" pitchFamily="18" charset="0"/>
              </a:rPr>
              <a:t>Создание отдельных частей</a:t>
            </a:r>
            <a:endParaRPr lang="en-US" sz="20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effectLst/>
                <a:latin typeface="Times New Roman" panose="02020603050405020304" pitchFamily="18" charset="0"/>
                <a:ea typeface="Times New Roman" panose="02020603050405020304" pitchFamily="18" charset="0"/>
              </a:rPr>
              <a:t>Объединение в сборку</a:t>
            </a:r>
            <a:endParaRPr lang="en-US" sz="20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effectLst/>
                <a:latin typeface="Times New Roman" panose="02020603050405020304" pitchFamily="18" charset="0"/>
                <a:ea typeface="Times New Roman" panose="02020603050405020304" pitchFamily="18" charset="0"/>
              </a:rPr>
              <a:t>Определение зависимостей</a:t>
            </a:r>
            <a:endParaRPr lang="en-US" sz="20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effectLst/>
                <a:latin typeface="Times New Roman" panose="02020603050405020304" pitchFamily="18" charset="0"/>
                <a:ea typeface="Times New Roman" panose="02020603050405020304" pitchFamily="18" charset="0"/>
              </a:rPr>
              <a:t>Моделирование работы сборки</a:t>
            </a:r>
          </a:p>
          <a:p>
            <a:pPr marL="0" indent="0">
              <a:buNone/>
            </a:pPr>
            <a:r>
              <a:rPr lang="ru-RU" sz="2000" b="1" dirty="0">
                <a:solidFill>
                  <a:schemeClr val="accent1">
                    <a:lumMod val="75000"/>
                  </a:schemeClr>
                </a:solidFill>
                <a:effectLst/>
                <a:latin typeface="Times New Roman" panose="02020603050405020304" pitchFamily="18" charset="0"/>
                <a:ea typeface="Times New Roman" panose="02020603050405020304" pitchFamily="18" charset="0"/>
              </a:rPr>
              <a:t>Подход от сборки к частям (</a:t>
            </a:r>
            <a:r>
              <a:rPr lang="en-US" sz="2000" b="1" dirty="0">
                <a:solidFill>
                  <a:schemeClr val="accent1">
                    <a:lumMod val="75000"/>
                  </a:schemeClr>
                </a:solidFill>
                <a:effectLst/>
                <a:latin typeface="Times New Roman" panose="02020603050405020304" pitchFamily="18" charset="0"/>
                <a:ea typeface="Times New Roman" panose="02020603050405020304" pitchFamily="18" charset="0"/>
              </a:rPr>
              <a:t>Top</a:t>
            </a:r>
            <a:r>
              <a:rPr lang="ru-RU" sz="2000" b="1" dirty="0">
                <a:solidFill>
                  <a:schemeClr val="accent1">
                    <a:lumMod val="75000"/>
                  </a:schemeClr>
                </a:solidFill>
                <a:effectLst/>
                <a:latin typeface="Times New Roman" panose="02020603050405020304" pitchFamily="18" charset="0"/>
                <a:ea typeface="Times New Roman" panose="02020603050405020304" pitchFamily="18" charset="0"/>
              </a:rPr>
              <a:t>-</a:t>
            </a:r>
            <a:r>
              <a:rPr lang="en-US" sz="2000" b="1" dirty="0">
                <a:solidFill>
                  <a:schemeClr val="accent1">
                    <a:lumMod val="75000"/>
                  </a:schemeClr>
                </a:solidFill>
                <a:effectLst/>
                <a:latin typeface="Times New Roman" panose="02020603050405020304" pitchFamily="18" charset="0"/>
                <a:ea typeface="Times New Roman" panose="02020603050405020304" pitchFamily="18" charset="0"/>
              </a:rPr>
              <a:t>Down Design</a:t>
            </a:r>
            <a:r>
              <a:rPr lang="ru-RU" sz="2000" b="1" dirty="0">
                <a:solidFill>
                  <a:schemeClr val="accent1">
                    <a:lumMod val="75000"/>
                  </a:schemeClr>
                </a:solidFill>
                <a:effectLst/>
                <a:latin typeface="Times New Roman" panose="02020603050405020304" pitchFamily="18" charset="0"/>
                <a:ea typeface="Times New Roman" panose="02020603050405020304" pitchFamily="18" charset="0"/>
              </a:rPr>
              <a:t>)</a:t>
            </a:r>
            <a:endParaRPr lang="en-US" sz="2000" b="1" dirty="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solidFill>
                  <a:schemeClr val="accent1">
                    <a:lumMod val="75000"/>
                  </a:schemeClr>
                </a:solidFill>
                <a:effectLst/>
                <a:latin typeface="Times New Roman" panose="02020603050405020304" pitchFamily="18" charset="0"/>
                <a:ea typeface="Times New Roman" panose="02020603050405020304" pitchFamily="18" charset="0"/>
              </a:rPr>
              <a:t>Создание общей сборки.</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solidFill>
                  <a:schemeClr val="accent1">
                    <a:lumMod val="75000"/>
                  </a:schemeClr>
                </a:solidFill>
                <a:effectLst/>
                <a:latin typeface="Times New Roman" panose="02020603050405020304" pitchFamily="18" charset="0"/>
                <a:ea typeface="Times New Roman" panose="02020603050405020304" pitchFamily="18" charset="0"/>
              </a:rPr>
              <a:t>Проектирование на уровне сборки</a:t>
            </a:r>
            <a:r>
              <a:rPr lang="en-US" sz="2000" dirty="0">
                <a:solidFill>
                  <a:schemeClr val="accent1">
                    <a:lumMod val="75000"/>
                  </a:schemeClr>
                </a:solidFill>
                <a:effectLst/>
                <a:latin typeface="Times New Roman" panose="02020603050405020304" pitchFamily="18" charset="0"/>
                <a:ea typeface="Times New Roman" panose="02020603050405020304" pitchFamily="18" charset="0"/>
              </a:rPr>
              <a:t>.</a:t>
            </a:r>
          </a:p>
          <a:p>
            <a:pPr marL="342900" lvl="0" indent="-342900">
              <a:tabLst>
                <a:tab pos="457200" algn="l"/>
              </a:tabLst>
            </a:pPr>
            <a:r>
              <a:rPr lang="ru-RU" sz="2000" dirty="0">
                <a:solidFill>
                  <a:schemeClr val="accent1">
                    <a:lumMod val="75000"/>
                  </a:schemeClr>
                </a:solidFill>
                <a:effectLst/>
                <a:latin typeface="Times New Roman" panose="02020603050405020304" pitchFamily="18" charset="0"/>
                <a:ea typeface="Times New Roman" panose="02020603050405020304" pitchFamily="18" charset="0"/>
              </a:rPr>
              <a:t>Создание деталей в контексте сборки.</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tabLst>
                <a:tab pos="457200" algn="l"/>
              </a:tabLst>
            </a:pPr>
            <a:r>
              <a:rPr lang="ru-RU" sz="2000" dirty="0">
                <a:solidFill>
                  <a:schemeClr val="accent1">
                    <a:lumMod val="75000"/>
                  </a:schemeClr>
                </a:solidFill>
                <a:effectLst/>
                <a:latin typeface="Times New Roman" panose="02020603050405020304" pitchFamily="18" charset="0"/>
                <a:ea typeface="Times New Roman" panose="02020603050405020304" pitchFamily="18" charset="0"/>
              </a:rPr>
              <a:t>Редактирование и изменение сборки.</a:t>
            </a:r>
            <a:endParaRPr lang="en-US" sz="2000" dirty="0">
              <a:solidFill>
                <a:schemeClr val="accent1">
                  <a:lumMod val="75000"/>
                </a:schemeClr>
              </a:solidFill>
              <a:effectLst/>
              <a:latin typeface="Times New Roman" panose="02020603050405020304" pitchFamily="18" charset="0"/>
              <a:ea typeface="Times New Roman" panose="02020603050405020304" pitchFamily="18" charset="0"/>
            </a:endParaRPr>
          </a:p>
          <a:p>
            <a:pPr marL="342900" lvl="0" indent="-342900">
              <a:tabLst>
                <a:tab pos="457200" algn="l"/>
              </a:tabLst>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C63956FA-9AA4-4535-8C45-EAC1814DAE80}"/>
              </a:ext>
            </a:extLst>
          </p:cNvPr>
          <p:cNvSpPr>
            <a:spLocks noGrp="1"/>
          </p:cNvSpPr>
          <p:nvPr>
            <p:ph type="sldNum" sz="quarter" idx="2"/>
          </p:nvPr>
        </p:nvSpPr>
        <p:spPr/>
        <p:txBody>
          <a:bodyPr/>
          <a:lstStyle/>
          <a:p>
            <a:fld id="{86CB4B4D-7CA3-9044-876B-883B54F8677D}" type="slidenum">
              <a:rPr lang="en-US" smtClean="0"/>
              <a:t>3</a:t>
            </a:fld>
            <a:endParaRPr lang="en-US"/>
          </a:p>
        </p:txBody>
      </p:sp>
      <p:sp>
        <p:nvSpPr>
          <p:cNvPr id="5" name="Title 1">
            <a:extLst>
              <a:ext uri="{FF2B5EF4-FFF2-40B4-BE49-F238E27FC236}">
                <a16:creationId xmlns:a16="http://schemas.microsoft.com/office/drawing/2014/main" id="{2B156DF8-4C3C-4F4A-8329-C8EA029601A6}"/>
              </a:ext>
            </a:extLst>
          </p:cNvPr>
          <p:cNvSpPr txBox="1">
            <a:spLocks/>
          </p:cNvSpPr>
          <p:nvPr/>
        </p:nvSpPr>
        <p:spPr>
          <a:xfrm>
            <a:off x="299347" y="393602"/>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rPr>
              <a:t>Принципы работы в системах автоматизированного проектирования (CAD)</a:t>
            </a:r>
            <a:endParaRPr lang="en-US" b="1" dirty="0">
              <a:solidFill>
                <a:schemeClr val="bg1"/>
              </a:solidFill>
            </a:endParaRPr>
          </a:p>
        </p:txBody>
      </p:sp>
      <p:sp>
        <p:nvSpPr>
          <p:cNvPr id="12" name="Footer Placeholder 8">
            <a:extLst>
              <a:ext uri="{FF2B5EF4-FFF2-40B4-BE49-F238E27FC236}">
                <a16:creationId xmlns:a16="http://schemas.microsoft.com/office/drawing/2014/main" id="{947D264A-8376-4F95-B024-C7631AE6D92D}"/>
              </a:ext>
            </a:extLst>
          </p:cNvPr>
          <p:cNvSpPr txBox="1">
            <a:spLocks/>
          </p:cNvSpPr>
          <p:nvPr/>
        </p:nvSpPr>
        <p:spPr>
          <a:xfrm>
            <a:off x="4038600" y="6356350"/>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t>Семинар-2024</a:t>
            </a:r>
            <a:endParaRPr lang="ru-RU" dirty="0"/>
          </a:p>
        </p:txBody>
      </p:sp>
    </p:spTree>
    <p:extLst>
      <p:ext uri="{BB962C8B-B14F-4D97-AF65-F5344CB8AC3E}">
        <p14:creationId xmlns:p14="http://schemas.microsoft.com/office/powerpoint/2010/main" val="26232569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04CC9-9023-41EE-A593-B18713BCC9C6}"/>
              </a:ext>
            </a:extLst>
          </p:cNvPr>
          <p:cNvSpPr>
            <a:spLocks noGrp="1"/>
          </p:cNvSpPr>
          <p:nvPr>
            <p:ph type="body" idx="1"/>
          </p:nvPr>
        </p:nvSpPr>
        <p:spPr>
          <a:xfrm>
            <a:off x="349354" y="1118057"/>
            <a:ext cx="11316390" cy="5004138"/>
          </a:xfrm>
        </p:spPr>
        <p:txBody>
          <a:bodyPr>
            <a:normAutofit fontScale="77500" lnSpcReduction="20000"/>
          </a:bodyPr>
          <a:lstStyle/>
          <a:p>
            <a:pPr marL="342900" lvl="0" indent="-342900">
              <a:lnSpc>
                <a:spcPct val="170000"/>
              </a:lnSpc>
              <a:spcAft>
                <a:spcPts val="1200"/>
              </a:spcAft>
              <a:buSzPts val="1000"/>
              <a:buFont typeface="Symbol" panose="05050102010706020507" pitchFamily="18" charset="2"/>
              <a:buChar char=""/>
              <a:tabLst>
                <a:tab pos="457200" algn="l"/>
              </a:tabLst>
            </a:pPr>
            <a:r>
              <a:rPr lang="en-US" sz="2800" b="1" dirty="0">
                <a:effectLst/>
                <a:latin typeface="Times New Roman" panose="02020603050405020304" pitchFamily="18" charset="0"/>
                <a:ea typeface="Times New Roman" panose="02020603050405020304" pitchFamily="18" charset="0"/>
              </a:rPr>
              <a:t>Bottom</a:t>
            </a:r>
            <a:r>
              <a:rPr lang="ru-RU" sz="2800" b="1" dirty="0">
                <a:effectLst/>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Up</a:t>
            </a:r>
            <a:r>
              <a:rPr lang="ru-RU" sz="2800" dirty="0">
                <a:effectLst/>
                <a:latin typeface="Times New Roman" panose="02020603050405020304" pitchFamily="18" charset="0"/>
                <a:ea typeface="Times New Roman" panose="02020603050405020304" pitchFamily="18" charset="0"/>
              </a:rPr>
              <a:t> более интуитивен, когда работа ведется с заранее известными компонентами, и каждая часть может быть спроектирована независимо. Такой метод удобен для модульных систем, когда сборка состоит из стандартных элементов.</a:t>
            </a:r>
            <a:endParaRPr lang="en-US" sz="2800" dirty="0">
              <a:effectLst/>
              <a:latin typeface="Times New Roman" panose="02020603050405020304" pitchFamily="18" charset="0"/>
              <a:ea typeface="Times New Roman" panose="02020603050405020304" pitchFamily="18" charset="0"/>
            </a:endParaRPr>
          </a:p>
          <a:p>
            <a:pPr marL="342900" lvl="0" indent="-342900">
              <a:lnSpc>
                <a:spcPct val="170000"/>
              </a:lnSpc>
              <a:spcAft>
                <a:spcPts val="1200"/>
              </a:spcAft>
              <a:buSzPts val="1000"/>
              <a:buFont typeface="Symbol" panose="05050102010706020507" pitchFamily="18" charset="2"/>
              <a:buChar char=""/>
              <a:tabLst>
                <a:tab pos="457200" algn="l"/>
              </a:tabLst>
            </a:pPr>
            <a:r>
              <a:rPr lang="en-US" sz="2800" b="1" dirty="0">
                <a:solidFill>
                  <a:schemeClr val="accent1">
                    <a:lumMod val="75000"/>
                  </a:schemeClr>
                </a:solidFill>
                <a:effectLst/>
                <a:latin typeface="Times New Roman" panose="02020603050405020304" pitchFamily="18" charset="0"/>
                <a:ea typeface="Times New Roman" panose="02020603050405020304" pitchFamily="18" charset="0"/>
              </a:rPr>
              <a:t>Top</a:t>
            </a:r>
            <a:r>
              <a:rPr lang="ru-RU" sz="2800" b="1" dirty="0">
                <a:solidFill>
                  <a:schemeClr val="accent1">
                    <a:lumMod val="75000"/>
                  </a:schemeClr>
                </a:solidFill>
                <a:effectLst/>
                <a:latin typeface="Times New Roman" panose="02020603050405020304" pitchFamily="18" charset="0"/>
                <a:ea typeface="Times New Roman" panose="02020603050405020304" pitchFamily="18" charset="0"/>
              </a:rPr>
              <a:t>-</a:t>
            </a:r>
            <a:r>
              <a:rPr lang="en-US" sz="2800" b="1" dirty="0">
                <a:solidFill>
                  <a:schemeClr val="accent1">
                    <a:lumMod val="75000"/>
                  </a:schemeClr>
                </a:solidFill>
                <a:effectLst/>
                <a:latin typeface="Times New Roman" panose="02020603050405020304" pitchFamily="18" charset="0"/>
                <a:ea typeface="Times New Roman" panose="02020603050405020304" pitchFamily="18" charset="0"/>
              </a:rPr>
              <a:t>Down</a:t>
            </a:r>
            <a:r>
              <a:rPr lang="ru-RU" sz="2800" dirty="0">
                <a:solidFill>
                  <a:schemeClr val="accent1">
                    <a:lumMod val="75000"/>
                  </a:schemeClr>
                </a:solidFill>
                <a:effectLst/>
                <a:latin typeface="Times New Roman" panose="02020603050405020304" pitchFamily="18" charset="0"/>
                <a:ea typeface="Times New Roman" panose="02020603050405020304" pitchFamily="18" charset="0"/>
              </a:rPr>
              <a:t> предпочтителен при проектировании сложных систем, когда не все детали известны на начальном этапе. Этот подход позволяет лучше контролировать зависимость между компонентами, создавать их в контексте всей системы и легко вносить изменения на уровне всей сборки.</a:t>
            </a:r>
            <a:endParaRPr lang="en-US" sz="2800" dirty="0">
              <a:solidFill>
                <a:schemeClr val="accent1">
                  <a:lumMod val="75000"/>
                </a:schemeClr>
              </a:solidFill>
              <a:effectLst/>
              <a:latin typeface="Times New Roman" panose="02020603050405020304" pitchFamily="18" charset="0"/>
              <a:ea typeface="Times New Roman" panose="02020603050405020304" pitchFamily="18" charset="0"/>
            </a:endParaRPr>
          </a:p>
          <a:p>
            <a:pPr marL="0" indent="0">
              <a:buNone/>
            </a:pPr>
            <a:r>
              <a:rPr lang="ru-RU" sz="2800" dirty="0">
                <a:effectLst/>
                <a:latin typeface="Times New Roman" panose="02020603050405020304" pitchFamily="18" charset="0"/>
                <a:ea typeface="Times New Roman" panose="02020603050405020304" pitchFamily="18" charset="0"/>
              </a:rPr>
              <a:t>Оба метода могут сочетаться в рамках одного проекта. Например, отдельные стандартные детали можно разрабатывать по принципу </a:t>
            </a:r>
            <a:r>
              <a:rPr lang="en-US" sz="2800" dirty="0">
                <a:effectLst/>
                <a:latin typeface="Times New Roman" panose="02020603050405020304" pitchFamily="18" charset="0"/>
                <a:ea typeface="Times New Roman" panose="02020603050405020304" pitchFamily="18" charset="0"/>
              </a:rPr>
              <a:t>bottom</a:t>
            </a:r>
            <a:r>
              <a:rPr lang="ru-RU" sz="2800"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up</a:t>
            </a:r>
            <a:r>
              <a:rPr lang="ru-RU" sz="2800" dirty="0">
                <a:effectLst/>
                <a:latin typeface="Times New Roman" panose="02020603050405020304" pitchFamily="18" charset="0"/>
                <a:ea typeface="Times New Roman" panose="02020603050405020304" pitchFamily="18" charset="0"/>
              </a:rPr>
              <a:t>, но ключевые компоненты системы лучше разрабатывать по принципу </a:t>
            </a:r>
            <a:r>
              <a:rPr lang="en-US" sz="2800" dirty="0">
                <a:effectLst/>
                <a:latin typeface="Times New Roman" panose="02020603050405020304" pitchFamily="18" charset="0"/>
                <a:ea typeface="Times New Roman" panose="02020603050405020304" pitchFamily="18" charset="0"/>
              </a:rPr>
              <a:t>top</a:t>
            </a:r>
            <a:r>
              <a:rPr lang="ru-RU" sz="2800"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down</a:t>
            </a:r>
            <a:r>
              <a:rPr lang="ru-RU"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E614DD87-9E63-4CCC-B9F3-D9D69081F8CD}"/>
              </a:ext>
            </a:extLst>
          </p:cNvPr>
          <p:cNvSpPr>
            <a:spLocks noGrp="1"/>
          </p:cNvSpPr>
          <p:nvPr>
            <p:ph type="sldNum" sz="quarter" idx="2"/>
          </p:nvPr>
        </p:nvSpPr>
        <p:spPr/>
        <p:txBody>
          <a:bodyPr/>
          <a:lstStyle/>
          <a:p>
            <a:fld id="{86CB4B4D-7CA3-9044-876B-883B54F8677D}" type="slidenum">
              <a:rPr lang="en-US" smtClean="0"/>
              <a:t>4</a:t>
            </a:fld>
            <a:endParaRPr lang="en-US"/>
          </a:p>
        </p:txBody>
      </p:sp>
      <p:sp>
        <p:nvSpPr>
          <p:cNvPr id="9" name="Title 1">
            <a:extLst>
              <a:ext uri="{FF2B5EF4-FFF2-40B4-BE49-F238E27FC236}">
                <a16:creationId xmlns:a16="http://schemas.microsoft.com/office/drawing/2014/main" id="{A12C2429-0492-4FC7-863C-76B040BBF722}"/>
              </a:ext>
            </a:extLst>
          </p:cNvPr>
          <p:cNvSpPr txBox="1">
            <a:spLocks/>
          </p:cNvSpPr>
          <p:nvPr/>
        </p:nvSpPr>
        <p:spPr>
          <a:xfrm>
            <a:off x="349354" y="57846"/>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rPr>
              <a:t>Сравнение двух подходов: </a:t>
            </a:r>
            <a:endParaRPr lang="en-US" b="1" dirty="0">
              <a:solidFill>
                <a:schemeClr val="bg1"/>
              </a:solidFill>
            </a:endParaRPr>
          </a:p>
        </p:txBody>
      </p:sp>
      <p:sp>
        <p:nvSpPr>
          <p:cNvPr id="12" name="Footer Placeholder 8">
            <a:extLst>
              <a:ext uri="{FF2B5EF4-FFF2-40B4-BE49-F238E27FC236}">
                <a16:creationId xmlns:a16="http://schemas.microsoft.com/office/drawing/2014/main" id="{31329BB3-E876-4889-B910-D4421DF8FAAC}"/>
              </a:ext>
            </a:extLst>
          </p:cNvPr>
          <p:cNvSpPr txBox="1">
            <a:spLocks/>
          </p:cNvSpPr>
          <p:nvPr/>
        </p:nvSpPr>
        <p:spPr>
          <a:xfrm>
            <a:off x="4038600" y="6356350"/>
            <a:ext cx="41148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t>Семинар-2024</a:t>
            </a:r>
            <a:endParaRPr lang="ru-RU" dirty="0"/>
          </a:p>
        </p:txBody>
      </p:sp>
    </p:spTree>
    <p:extLst>
      <p:ext uri="{BB962C8B-B14F-4D97-AF65-F5344CB8AC3E}">
        <p14:creationId xmlns:p14="http://schemas.microsoft.com/office/powerpoint/2010/main" val="18901099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BAE2A3-9608-49AE-A748-ED8E80E15FFE}"/>
              </a:ext>
            </a:extLst>
          </p:cNvPr>
          <p:cNvSpPr>
            <a:spLocks noGrp="1"/>
          </p:cNvSpPr>
          <p:nvPr>
            <p:ph type="body" idx="1"/>
          </p:nvPr>
        </p:nvSpPr>
        <p:spPr>
          <a:xfrm>
            <a:off x="676655" y="2011679"/>
            <a:ext cx="10753726" cy="3196425"/>
          </a:xfrm>
        </p:spPr>
        <p:txBody>
          <a:bodyPr/>
          <a:lstStyle/>
          <a:p>
            <a:pPr marL="0" indent="0" algn="ctr" eaLnBrk="0" fontAlgn="base" hangingPunct="0">
              <a:spcBef>
                <a:spcPct val="0"/>
              </a:spcBef>
              <a:spcAft>
                <a:spcPct val="0"/>
              </a:spcAft>
              <a:buNone/>
            </a:pP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CST studio/ </a:t>
            </a:r>
            <a:r>
              <a:rPr kumimoji="0" lang="en-US" altLang="en-US" sz="3600" b="0" i="0" u="none" strike="noStrike" cap="none" normalizeH="0" baseline="0" dirty="0" err="1">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Comsol</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a:t>
            </a:r>
            <a:r>
              <a:rPr kumimoji="0" lang="en-US" altLang="en-US" sz="3600" b="0" i="0" u="none" strike="noStrike" cap="none" normalizeH="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kumimoji="0" lang="en-US"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rPr>
              <a:t>Tosca</a:t>
            </a:r>
            <a:endParaRPr kumimoji="0" lang="ru-RU" altLang="en-US" sz="3600" b="0" i="0" u="none" strike="noStrike" cap="none" normalizeH="0" baseline="0" dirty="0">
              <a:ln>
                <a:noFill/>
              </a:ln>
              <a:solidFill>
                <a:schemeClr val="tx1"/>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Magnetostatic</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gn="ctr" defTabSz="914400" eaLnBrk="0" fontAlgn="base" hangingPunct="0">
              <a:spcBef>
                <a:spcPct val="0"/>
              </a:spcBef>
              <a:spcAft>
                <a:spcPct val="0"/>
              </a:spcAft>
              <a:buNone/>
            </a:pPr>
            <a:r>
              <a:rPr lang="en-US" altLang="en-US" sz="2800" dirty="0">
                <a:latin typeface="Arial" panose="020B0604020202020204" pitchFamily="34" charset="0"/>
                <a:ea typeface="Calibri" panose="020F0502020204030204" pitchFamily="34" charset="0"/>
                <a:cs typeface="Arial" panose="020B0604020202020204" pitchFamily="34" charset="0"/>
              </a:rPr>
              <a:t>RF eigenmode, Conjugate heat transfer, Time/Frequency domain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Electrostatic</a:t>
            </a:r>
            <a:endParaRPr kumimoji="0" lang="ru-RU"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38A051A-322F-4BB8-9A4E-85AE103BDAB2}"/>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5" name="Title 1">
            <a:extLst>
              <a:ext uri="{FF2B5EF4-FFF2-40B4-BE49-F238E27FC236}">
                <a16:creationId xmlns:a16="http://schemas.microsoft.com/office/drawing/2014/main" id="{0D4C2032-8568-4FF0-834D-2A7EDF15A669}"/>
              </a:ext>
            </a:extLst>
          </p:cNvPr>
          <p:cNvSpPr txBox="1">
            <a:spLocks/>
          </p:cNvSpPr>
          <p:nvPr/>
        </p:nvSpPr>
        <p:spPr>
          <a:xfrm>
            <a:off x="306872" y="351982"/>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b="1" dirty="0">
                <a:solidFill>
                  <a:schemeClr val="bg1"/>
                </a:solidFill>
              </a:rPr>
              <a:t>Расчеты электромагнитного поля </a:t>
            </a:r>
            <a:endParaRPr lang="en-US" b="1" dirty="0">
              <a:solidFill>
                <a:schemeClr val="bg1"/>
              </a:solidFill>
            </a:endParaRPr>
          </a:p>
        </p:txBody>
      </p:sp>
      <p:sp>
        <p:nvSpPr>
          <p:cNvPr id="6" name="TextBox 5">
            <a:extLst>
              <a:ext uri="{FF2B5EF4-FFF2-40B4-BE49-F238E27FC236}">
                <a16:creationId xmlns:a16="http://schemas.microsoft.com/office/drawing/2014/main" id="{38B3B253-8D72-498A-AA3D-35A07BA4524F}"/>
              </a:ext>
            </a:extLst>
          </p:cNvPr>
          <p:cNvSpPr txBox="1"/>
          <p:nvPr/>
        </p:nvSpPr>
        <p:spPr>
          <a:xfrm>
            <a:off x="1651078" y="5665604"/>
            <a:ext cx="8889843" cy="646331"/>
          </a:xfrm>
          <a:prstGeom prst="rect">
            <a:avLst/>
          </a:prstGeom>
          <a:noFill/>
        </p:spPr>
        <p:txBody>
          <a:bodyPr wrap="square">
            <a:spAutoFit/>
          </a:bodyPr>
          <a:lstStyle/>
          <a:p>
            <a:r>
              <a:rPr lang="ru-RU" sz="1800" kern="800" dirty="0">
                <a:latin typeface="Times New Roman" panose="02020603050405020304" pitchFamily="18" charset="0"/>
                <a:ea typeface="Times New Roman" panose="02020603050405020304" pitchFamily="18" charset="0"/>
              </a:rPr>
              <a:t>Результатом расчетов систем циклотрона являются карты электромагнитного поля, используемые для расчета движения частиц.</a:t>
            </a:r>
            <a:endParaRPr lang="en-US" dirty="0"/>
          </a:p>
        </p:txBody>
      </p:sp>
    </p:spTree>
    <p:extLst>
      <p:ext uri="{BB962C8B-B14F-4D97-AF65-F5344CB8AC3E}">
        <p14:creationId xmlns:p14="http://schemas.microsoft.com/office/powerpoint/2010/main" val="9109221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CF91AE-DC53-4E5B-A7B8-41D0ECE2642F}"/>
              </a:ext>
            </a:extLst>
          </p:cNvPr>
          <p:cNvSpPr txBox="1">
            <a:spLocks/>
          </p:cNvSpPr>
          <p:nvPr/>
        </p:nvSpPr>
        <p:spPr>
          <a:xfrm>
            <a:off x="349354" y="459892"/>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ru-RU" sz="4000" b="1" kern="0" dirty="0">
                <a:solidFill>
                  <a:schemeClr val="bg1"/>
                </a:solidFill>
                <a:latin typeface="Times New Roman" panose="02020603050405020304" pitchFamily="18" charset="0"/>
                <a:ea typeface="Times New Roman" panose="02020603050405020304" pitchFamily="18" charset="0"/>
              </a:rPr>
              <a:t>Расчет высокочастотной системы </a:t>
            </a:r>
            <a:r>
              <a:rPr lang="en-US" sz="4000" b="1" kern="0" dirty="0">
                <a:solidFill>
                  <a:schemeClr val="bg1"/>
                </a:solidFill>
                <a:latin typeface="Times New Roman" panose="02020603050405020304" pitchFamily="18" charset="0"/>
                <a:ea typeface="Times New Roman" panose="02020603050405020304" pitchFamily="18" charset="0"/>
              </a:rPr>
              <a:t>MSC-230</a:t>
            </a:r>
            <a:endParaRPr lang="en-US" sz="4000" b="1" i="1" u="sng" kern="0" dirty="0">
              <a:solidFill>
                <a:schemeClr val="bg1"/>
              </a:solidFill>
              <a:latin typeface="Arial" panose="020B0604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AB9DAE0-A03E-4160-8A96-A7DBE7C2F0C3}"/>
              </a:ext>
            </a:extLst>
          </p:cNvPr>
          <p:cNvSpPr txBox="1"/>
          <p:nvPr/>
        </p:nvSpPr>
        <p:spPr>
          <a:xfrm>
            <a:off x="528091" y="1703850"/>
            <a:ext cx="11314553" cy="5014321"/>
          </a:xfrm>
          <a:prstGeom prst="rect">
            <a:avLst/>
          </a:prstGeom>
          <a:noFill/>
        </p:spPr>
        <p:txBody>
          <a:bodyPr wrap="square">
            <a:spAutoFit/>
          </a:bodyPr>
          <a:lstStyle/>
          <a:p>
            <a:pPr marL="457200" indent="450215"/>
            <a:r>
              <a:rPr lang="ru-RU" sz="1600" dirty="0">
                <a:effectLst/>
                <a:latin typeface="Times New Roman" panose="02020603050405020304" pitchFamily="18" charset="0"/>
                <a:ea typeface="Times New Roman" panose="02020603050405020304" pitchFamily="18" charset="0"/>
              </a:rPr>
              <a:t>В процессе проектирования укоряющей системы циклотрона проведены следующие работы:</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Разработана трехмерная параметрическая модель резонатора, обладающими необходимыми для ускорения пучка характеристиками. </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Предложен новый метод расчета в </a:t>
            </a:r>
            <a:r>
              <a:rPr lang="en-US" sz="1600" dirty="0">
                <a:effectLst/>
                <a:latin typeface="Times New Roman" panose="02020603050405020304" pitchFamily="18" charset="0"/>
                <a:ea typeface="Times New Roman" panose="02020603050405020304" pitchFamily="18" charset="0"/>
              </a:rPr>
              <a:t>CST</a:t>
            </a:r>
            <a:r>
              <a:rPr lang="ru-RU" sz="1600" dirty="0">
                <a:effectLst/>
                <a:latin typeface="Times New Roman" panose="02020603050405020304" pitchFamily="18" charset="0"/>
                <a:ea typeface="Times New Roman" panose="02020603050405020304" pitchFamily="18" charset="0"/>
              </a:rPr>
              <a:t> на основе перебора переменных, заданных в трехмерной параметрической модели.</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Произведена оценка влияния толщины пластины </a:t>
            </a:r>
            <a:r>
              <a:rPr lang="ru-RU" sz="1600" dirty="0" err="1">
                <a:effectLst/>
                <a:latin typeface="Times New Roman" panose="02020603050405020304" pitchFamily="18" charset="0"/>
                <a:ea typeface="Times New Roman" panose="02020603050405020304" pitchFamily="18" charset="0"/>
              </a:rPr>
              <a:t>дуанта</a:t>
            </a:r>
            <a:r>
              <a:rPr lang="ru-RU" sz="1600" dirty="0">
                <a:effectLst/>
                <a:latin typeface="Times New Roman" panose="02020603050405020304" pitchFamily="18" charset="0"/>
                <a:ea typeface="Times New Roman" panose="02020603050405020304" pitchFamily="18" charset="0"/>
              </a:rPr>
              <a:t> на частоту, добротность и распределение напряжения вдоль ускоряющего зазора</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Произведена оценка влияния диаметра внутренней </a:t>
            </a:r>
            <a:r>
              <a:rPr lang="ru-RU" sz="1600" dirty="0" err="1">
                <a:effectLst/>
                <a:latin typeface="Times New Roman" panose="02020603050405020304" pitchFamily="18" charset="0"/>
                <a:ea typeface="Times New Roman" panose="02020603050405020304" pitchFamily="18" charset="0"/>
              </a:rPr>
              <a:t>стемы</a:t>
            </a:r>
            <a:r>
              <a:rPr lang="ru-RU" sz="1600" dirty="0">
                <a:effectLst/>
                <a:latin typeface="Times New Roman" panose="02020603050405020304" pitchFamily="18" charset="0"/>
                <a:ea typeface="Times New Roman" panose="02020603050405020304" pitchFamily="18" charset="0"/>
              </a:rPr>
              <a:t> на частоту, добротность и распределение напряжения вдоль ускоряющего зазора</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Произведена оценка влияния расположения внутренней </a:t>
            </a:r>
            <a:r>
              <a:rPr lang="ru-RU" sz="1600" dirty="0" err="1">
                <a:effectLst/>
                <a:latin typeface="Times New Roman" panose="02020603050405020304" pitchFamily="18" charset="0"/>
                <a:ea typeface="Times New Roman" panose="02020603050405020304" pitchFamily="18" charset="0"/>
              </a:rPr>
              <a:t>стемы</a:t>
            </a:r>
            <a:r>
              <a:rPr lang="ru-RU" sz="1600" dirty="0">
                <a:effectLst/>
                <a:latin typeface="Times New Roman" panose="02020603050405020304" pitchFamily="18" charset="0"/>
                <a:ea typeface="Times New Roman" panose="02020603050405020304" pitchFamily="18" charset="0"/>
              </a:rPr>
              <a:t> на частоту, добротность и распределение напряжения вдоль ускоряющего зазора</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Произведена оценка влияния диаметра внешней </a:t>
            </a:r>
            <a:r>
              <a:rPr lang="ru-RU" sz="1600" dirty="0" err="1">
                <a:effectLst/>
                <a:latin typeface="Times New Roman" panose="02020603050405020304" pitchFamily="18" charset="0"/>
                <a:ea typeface="Times New Roman" panose="02020603050405020304" pitchFamily="18" charset="0"/>
              </a:rPr>
              <a:t>стемы</a:t>
            </a:r>
            <a:r>
              <a:rPr lang="ru-RU" sz="1600" dirty="0">
                <a:effectLst/>
                <a:latin typeface="Times New Roman" panose="02020603050405020304" pitchFamily="18" charset="0"/>
                <a:ea typeface="Times New Roman" panose="02020603050405020304" pitchFamily="18" charset="0"/>
              </a:rPr>
              <a:t> на частоту, добротность и распределение напряжения вдоль ускоряющего зазора</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Произведена оценка влияния расположения внешней </a:t>
            </a:r>
            <a:r>
              <a:rPr lang="ru-RU" sz="1600" dirty="0" err="1">
                <a:effectLst/>
                <a:latin typeface="Times New Roman" panose="02020603050405020304" pitchFamily="18" charset="0"/>
                <a:ea typeface="Times New Roman" panose="02020603050405020304" pitchFamily="18" charset="0"/>
              </a:rPr>
              <a:t>стемы</a:t>
            </a:r>
            <a:r>
              <a:rPr lang="ru-RU" sz="1600" dirty="0">
                <a:effectLst/>
                <a:latin typeface="Times New Roman" panose="02020603050405020304" pitchFamily="18" charset="0"/>
                <a:ea typeface="Times New Roman" panose="02020603050405020304" pitchFamily="18" charset="0"/>
              </a:rPr>
              <a:t> на частоту, добротность и распределение напряжения вдоль ускоряющего зазора</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Произведена оценка влияния ширины ускоряющего зазора на частоту, добротность и распределение напряжения вдоль ускоряющего зазора</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 расчет системы охлаждения</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Произведен расчет потерь давления в трубках охлаждения</a:t>
            </a:r>
            <a:endParaRPr lang="en-US" sz="16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ru-RU" sz="1600" dirty="0">
                <a:effectLst/>
                <a:latin typeface="Times New Roman" panose="02020603050405020304" pitchFamily="18" charset="0"/>
                <a:ea typeface="Times New Roman" panose="02020603050405020304" pitchFamily="18" charset="0"/>
              </a:rPr>
              <a:t>Предложен способ подстройки резонатора под необходимую частоту посредством обточки </a:t>
            </a:r>
            <a:r>
              <a:rPr lang="ru-RU" sz="1600" dirty="0" err="1">
                <a:effectLst/>
                <a:latin typeface="Times New Roman" panose="02020603050405020304" pitchFamily="18" charset="0"/>
                <a:ea typeface="Times New Roman" panose="02020603050405020304" pitchFamily="18" charset="0"/>
              </a:rPr>
              <a:t>стем</a:t>
            </a:r>
            <a:r>
              <a:rPr lang="ru-RU" sz="1600"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algn="just">
              <a:lnSpc>
                <a:spcPct val="150000"/>
              </a:lnSpc>
            </a:pPr>
            <a:endParaRPr lang="en-US" sz="1200" kern="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1218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E4ED59-43E6-5413-1E28-8097D9822E72}"/>
              </a:ext>
            </a:extLst>
          </p:cNvPr>
          <p:cNvPicPr>
            <a:picLocks noChangeAspect="1"/>
          </p:cNvPicPr>
          <p:nvPr/>
        </p:nvPicPr>
        <p:blipFill>
          <a:blip r:embed="rId2"/>
          <a:stretch>
            <a:fillRect/>
          </a:stretch>
        </p:blipFill>
        <p:spPr>
          <a:xfrm>
            <a:off x="143339" y="1508787"/>
            <a:ext cx="4032448" cy="2144696"/>
          </a:xfrm>
          <a:prstGeom prst="rect">
            <a:avLst/>
          </a:prstGeom>
        </p:spPr>
      </p:pic>
      <p:pic>
        <p:nvPicPr>
          <p:cNvPr id="7" name="Picture 6">
            <a:extLst>
              <a:ext uri="{FF2B5EF4-FFF2-40B4-BE49-F238E27FC236}">
                <a16:creationId xmlns:a16="http://schemas.microsoft.com/office/drawing/2014/main" id="{644DD1B0-2CCC-7FE6-6C76-B2B56F6765F3}"/>
              </a:ext>
            </a:extLst>
          </p:cNvPr>
          <p:cNvPicPr>
            <a:picLocks noChangeAspect="1"/>
          </p:cNvPicPr>
          <p:nvPr/>
        </p:nvPicPr>
        <p:blipFill>
          <a:blip r:embed="rId3"/>
          <a:stretch>
            <a:fillRect/>
          </a:stretch>
        </p:blipFill>
        <p:spPr>
          <a:xfrm>
            <a:off x="4271798" y="1508787"/>
            <a:ext cx="3417095" cy="2025227"/>
          </a:xfrm>
          <a:prstGeom prst="rect">
            <a:avLst/>
          </a:prstGeom>
        </p:spPr>
      </p:pic>
      <p:pic>
        <p:nvPicPr>
          <p:cNvPr id="9" name="Picture 8">
            <a:extLst>
              <a:ext uri="{FF2B5EF4-FFF2-40B4-BE49-F238E27FC236}">
                <a16:creationId xmlns:a16="http://schemas.microsoft.com/office/drawing/2014/main" id="{205C52E5-84AD-3DB6-57F8-99886E8F55C8}"/>
              </a:ext>
            </a:extLst>
          </p:cNvPr>
          <p:cNvPicPr>
            <a:picLocks noChangeAspect="1"/>
          </p:cNvPicPr>
          <p:nvPr/>
        </p:nvPicPr>
        <p:blipFill>
          <a:blip r:embed="rId4"/>
          <a:stretch>
            <a:fillRect/>
          </a:stretch>
        </p:blipFill>
        <p:spPr>
          <a:xfrm>
            <a:off x="7883284" y="1579434"/>
            <a:ext cx="3662073" cy="1883933"/>
          </a:xfrm>
          <a:prstGeom prst="rect">
            <a:avLst/>
          </a:prstGeom>
        </p:spPr>
      </p:pic>
      <p:pic>
        <p:nvPicPr>
          <p:cNvPr id="12" name="Picture 11">
            <a:extLst>
              <a:ext uri="{FF2B5EF4-FFF2-40B4-BE49-F238E27FC236}">
                <a16:creationId xmlns:a16="http://schemas.microsoft.com/office/drawing/2014/main" id="{B7FC2BA0-D66B-4096-F38C-6BB278118E10}"/>
              </a:ext>
            </a:extLst>
          </p:cNvPr>
          <p:cNvPicPr>
            <a:picLocks noChangeAspect="1"/>
          </p:cNvPicPr>
          <p:nvPr/>
        </p:nvPicPr>
        <p:blipFill>
          <a:blip r:embed="rId5"/>
          <a:stretch>
            <a:fillRect/>
          </a:stretch>
        </p:blipFill>
        <p:spPr>
          <a:xfrm>
            <a:off x="178093" y="3941967"/>
            <a:ext cx="3997695" cy="2399508"/>
          </a:xfrm>
          <a:prstGeom prst="rect">
            <a:avLst/>
          </a:prstGeom>
        </p:spPr>
      </p:pic>
      <p:pic>
        <p:nvPicPr>
          <p:cNvPr id="14" name="Picture 13">
            <a:extLst>
              <a:ext uri="{FF2B5EF4-FFF2-40B4-BE49-F238E27FC236}">
                <a16:creationId xmlns:a16="http://schemas.microsoft.com/office/drawing/2014/main" id="{830476BB-AA09-ED40-9320-0A4404235F95}"/>
              </a:ext>
            </a:extLst>
          </p:cNvPr>
          <p:cNvPicPr>
            <a:picLocks noChangeAspect="1"/>
          </p:cNvPicPr>
          <p:nvPr/>
        </p:nvPicPr>
        <p:blipFill>
          <a:blip r:embed="rId6"/>
          <a:stretch>
            <a:fillRect/>
          </a:stretch>
        </p:blipFill>
        <p:spPr>
          <a:xfrm>
            <a:off x="4655841" y="3534014"/>
            <a:ext cx="2656959" cy="2950140"/>
          </a:xfrm>
          <a:prstGeom prst="rect">
            <a:avLst/>
          </a:prstGeom>
        </p:spPr>
      </p:pic>
      <p:pic>
        <p:nvPicPr>
          <p:cNvPr id="16" name="Picture 15">
            <a:extLst>
              <a:ext uri="{FF2B5EF4-FFF2-40B4-BE49-F238E27FC236}">
                <a16:creationId xmlns:a16="http://schemas.microsoft.com/office/drawing/2014/main" id="{1FAC6812-7915-4BE9-D1FE-02D1B500DF9B}"/>
              </a:ext>
            </a:extLst>
          </p:cNvPr>
          <p:cNvPicPr>
            <a:picLocks noChangeAspect="1"/>
          </p:cNvPicPr>
          <p:nvPr/>
        </p:nvPicPr>
        <p:blipFill>
          <a:blip r:embed="rId7"/>
          <a:stretch>
            <a:fillRect/>
          </a:stretch>
        </p:blipFill>
        <p:spPr>
          <a:xfrm>
            <a:off x="7675781" y="3731869"/>
            <a:ext cx="4338127" cy="2775579"/>
          </a:xfrm>
          <a:prstGeom prst="rect">
            <a:avLst/>
          </a:prstGeom>
        </p:spPr>
      </p:pic>
      <p:cxnSp>
        <p:nvCxnSpPr>
          <p:cNvPr id="4" name="Straight Arrow Connector 3">
            <a:extLst>
              <a:ext uri="{FF2B5EF4-FFF2-40B4-BE49-F238E27FC236}">
                <a16:creationId xmlns:a16="http://schemas.microsoft.com/office/drawing/2014/main" id="{B401939A-0813-3812-564E-A9A764F2CC5C}"/>
              </a:ext>
            </a:extLst>
          </p:cNvPr>
          <p:cNvCxnSpPr/>
          <p:nvPr/>
        </p:nvCxnSpPr>
        <p:spPr>
          <a:xfrm>
            <a:off x="6960096" y="5157192"/>
            <a:ext cx="124813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8C526029-30F5-476C-B5F7-65C5354E3CBC}"/>
              </a:ext>
            </a:extLst>
          </p:cNvPr>
          <p:cNvSpPr txBox="1">
            <a:spLocks/>
          </p:cNvSpPr>
          <p:nvPr/>
        </p:nvSpPr>
        <p:spPr>
          <a:xfrm>
            <a:off x="178093" y="227602"/>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ru-RU" sz="4400" b="1" kern="0" dirty="0">
                <a:solidFill>
                  <a:schemeClr val="bg1"/>
                </a:solidFill>
                <a:latin typeface="Times New Roman" panose="02020603050405020304" pitchFamily="18" charset="0"/>
                <a:ea typeface="Times New Roman" panose="02020603050405020304" pitchFamily="18" charset="0"/>
              </a:rPr>
              <a:t>Расчет высокочастотной системы </a:t>
            </a:r>
            <a:r>
              <a:rPr lang="en-US" sz="4400" b="1" kern="0" dirty="0">
                <a:solidFill>
                  <a:schemeClr val="bg1"/>
                </a:solidFill>
                <a:latin typeface="Times New Roman" panose="02020603050405020304" pitchFamily="18" charset="0"/>
                <a:ea typeface="Times New Roman" panose="02020603050405020304" pitchFamily="18" charset="0"/>
              </a:rPr>
              <a:t>MSC-230 (</a:t>
            </a:r>
            <a:r>
              <a:rPr lang="ru-RU" sz="4400" b="1" kern="0" dirty="0">
                <a:solidFill>
                  <a:schemeClr val="bg1"/>
                </a:solidFill>
                <a:latin typeface="Times New Roman" panose="02020603050405020304" pitchFamily="18" charset="0"/>
                <a:ea typeface="Times New Roman" panose="02020603050405020304" pitchFamily="18" charset="0"/>
              </a:rPr>
              <a:t>примеры)</a:t>
            </a:r>
            <a:endParaRPr lang="en-US" sz="4400" b="1" i="1" u="sng" kern="0" dirty="0">
              <a:solidFill>
                <a:schemeClr val="bg1"/>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2279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C526029-30F5-476C-B5F7-65C5354E3CBC}"/>
              </a:ext>
            </a:extLst>
          </p:cNvPr>
          <p:cNvSpPr txBox="1">
            <a:spLocks/>
          </p:cNvSpPr>
          <p:nvPr/>
        </p:nvSpPr>
        <p:spPr>
          <a:xfrm>
            <a:off x="178093" y="227602"/>
            <a:ext cx="11493291" cy="1060210"/>
          </a:xfrm>
          <a:prstGeom prst="rect">
            <a:avLst/>
          </a:prstGeom>
          <a:gradFill>
            <a:gsLst>
              <a:gs pos="81000">
                <a:srgbClr val="002060"/>
              </a:gs>
              <a:gs pos="99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solidFill>
              <a:schemeClr val="accent1">
                <a:shade val="50000"/>
              </a:schemeClr>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ru-RU" sz="4400" b="1" kern="0" dirty="0">
                <a:solidFill>
                  <a:schemeClr val="bg1"/>
                </a:solidFill>
                <a:latin typeface="Times New Roman" panose="02020603050405020304" pitchFamily="18" charset="0"/>
                <a:ea typeface="Times New Roman" panose="02020603050405020304" pitchFamily="18" charset="0"/>
              </a:rPr>
              <a:t>Расчет высокочастотной системы </a:t>
            </a:r>
            <a:r>
              <a:rPr lang="en-US" sz="4400" b="1" kern="0" dirty="0">
                <a:solidFill>
                  <a:schemeClr val="bg1"/>
                </a:solidFill>
                <a:latin typeface="Times New Roman" panose="02020603050405020304" pitchFamily="18" charset="0"/>
                <a:ea typeface="Times New Roman" panose="02020603050405020304" pitchFamily="18" charset="0"/>
              </a:rPr>
              <a:t>MSC-230 (</a:t>
            </a:r>
            <a:r>
              <a:rPr lang="ru-RU" sz="4400" b="1" kern="0" dirty="0">
                <a:solidFill>
                  <a:schemeClr val="bg1"/>
                </a:solidFill>
                <a:latin typeface="Times New Roman" panose="02020603050405020304" pitchFamily="18" charset="0"/>
                <a:ea typeface="Times New Roman" panose="02020603050405020304" pitchFamily="18" charset="0"/>
              </a:rPr>
              <a:t>примеры)</a:t>
            </a:r>
            <a:endParaRPr lang="en-US" sz="4400" b="1" i="1" u="sng" kern="0" dirty="0">
              <a:solidFill>
                <a:schemeClr val="bg1"/>
              </a:solidFill>
              <a:latin typeface="Arial" panose="020B0604020202020204" pitchFamily="34" charset="0"/>
              <a:ea typeface="Times New Roman" panose="02020603050405020304" pitchFamily="18" charset="0"/>
            </a:endParaRPr>
          </a:p>
        </p:txBody>
      </p:sp>
      <p:pic>
        <p:nvPicPr>
          <p:cNvPr id="1025" name="Picture 1">
            <a:extLst>
              <a:ext uri="{FF2B5EF4-FFF2-40B4-BE49-F238E27FC236}">
                <a16:creationId xmlns:a16="http://schemas.microsoft.com/office/drawing/2014/main" id="{371A1C03-4E2C-400B-B8F1-C747564FA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35" y="2030422"/>
            <a:ext cx="4562475" cy="38814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9356607-C224-41BA-BCD1-57ABEDA61EBC}"/>
              </a:ext>
            </a:extLst>
          </p:cNvPr>
          <p:cNvSpPr>
            <a:spLocks noChangeArrowheads="1"/>
          </p:cNvSpPr>
          <p:nvPr/>
        </p:nvSpPr>
        <p:spPr bwMode="auto">
          <a:xfrm>
            <a:off x="516835" y="5911860"/>
            <a:ext cx="4562475" cy="53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481638" algn="l"/>
              </a:tabLst>
              <a:defRPr>
                <a:solidFill>
                  <a:schemeClr val="tx1"/>
                </a:solidFill>
                <a:latin typeface="Arial" panose="020B0604020202020204" pitchFamily="34" charset="0"/>
              </a:defRPr>
            </a:lvl1pPr>
            <a:lvl2pPr eaLnBrk="0" fontAlgn="base" hangingPunct="0">
              <a:spcBef>
                <a:spcPct val="0"/>
              </a:spcBef>
              <a:spcAft>
                <a:spcPct val="0"/>
              </a:spcAft>
              <a:tabLst>
                <a:tab pos="5481638" algn="l"/>
              </a:tabLst>
              <a:defRPr>
                <a:solidFill>
                  <a:schemeClr val="tx1"/>
                </a:solidFill>
                <a:latin typeface="Arial" panose="020B0604020202020204" pitchFamily="34" charset="0"/>
              </a:defRPr>
            </a:lvl2pPr>
            <a:lvl3pPr eaLnBrk="0" fontAlgn="base" hangingPunct="0">
              <a:spcBef>
                <a:spcPct val="0"/>
              </a:spcBef>
              <a:spcAft>
                <a:spcPct val="0"/>
              </a:spcAft>
              <a:tabLst>
                <a:tab pos="5481638" algn="l"/>
              </a:tabLst>
              <a:defRPr>
                <a:solidFill>
                  <a:schemeClr val="tx1"/>
                </a:solidFill>
                <a:latin typeface="Arial" panose="020B0604020202020204" pitchFamily="34" charset="0"/>
              </a:defRPr>
            </a:lvl3pPr>
            <a:lvl4pPr eaLnBrk="0" fontAlgn="base" hangingPunct="0">
              <a:spcBef>
                <a:spcPct val="0"/>
              </a:spcBef>
              <a:spcAft>
                <a:spcPct val="0"/>
              </a:spcAft>
              <a:tabLst>
                <a:tab pos="5481638" algn="l"/>
              </a:tabLst>
              <a:defRPr>
                <a:solidFill>
                  <a:schemeClr val="tx1"/>
                </a:solidFill>
                <a:latin typeface="Arial" panose="020B0604020202020204" pitchFamily="34" charset="0"/>
              </a:defRPr>
            </a:lvl4pPr>
            <a:lvl5pPr eaLnBrk="0" fontAlgn="base" hangingPunct="0">
              <a:spcBef>
                <a:spcPct val="0"/>
              </a:spcBef>
              <a:spcAft>
                <a:spcPct val="0"/>
              </a:spcAft>
              <a:tabLst>
                <a:tab pos="5481638" algn="l"/>
              </a:tabLst>
              <a:defRPr>
                <a:solidFill>
                  <a:schemeClr val="tx1"/>
                </a:solidFill>
                <a:latin typeface="Arial" panose="020B0604020202020204" pitchFamily="34" charset="0"/>
              </a:defRPr>
            </a:lvl5pPr>
            <a:lvl6pPr eaLnBrk="0" fontAlgn="base" hangingPunct="0">
              <a:spcBef>
                <a:spcPct val="0"/>
              </a:spcBef>
              <a:spcAft>
                <a:spcPct val="0"/>
              </a:spcAft>
              <a:tabLst>
                <a:tab pos="5481638" algn="l"/>
              </a:tabLst>
              <a:defRPr>
                <a:solidFill>
                  <a:schemeClr val="tx1"/>
                </a:solidFill>
                <a:latin typeface="Arial" panose="020B0604020202020204" pitchFamily="34" charset="0"/>
              </a:defRPr>
            </a:lvl6pPr>
            <a:lvl7pPr eaLnBrk="0" fontAlgn="base" hangingPunct="0">
              <a:spcBef>
                <a:spcPct val="0"/>
              </a:spcBef>
              <a:spcAft>
                <a:spcPct val="0"/>
              </a:spcAft>
              <a:tabLst>
                <a:tab pos="5481638" algn="l"/>
              </a:tabLst>
              <a:defRPr>
                <a:solidFill>
                  <a:schemeClr val="tx1"/>
                </a:solidFill>
                <a:latin typeface="Arial" panose="020B0604020202020204" pitchFamily="34" charset="0"/>
              </a:defRPr>
            </a:lvl7pPr>
            <a:lvl8pPr eaLnBrk="0" fontAlgn="base" hangingPunct="0">
              <a:spcBef>
                <a:spcPct val="0"/>
              </a:spcBef>
              <a:spcAft>
                <a:spcPct val="0"/>
              </a:spcAft>
              <a:tabLst>
                <a:tab pos="5481638" algn="l"/>
              </a:tabLst>
              <a:defRPr>
                <a:solidFill>
                  <a:schemeClr val="tx1"/>
                </a:solidFill>
                <a:latin typeface="Arial" panose="020B0604020202020204" pitchFamily="34" charset="0"/>
              </a:defRPr>
            </a:lvl8pPr>
            <a:lvl9pPr eaLnBrk="0" fontAlgn="base" hangingPunct="0">
              <a:spcBef>
                <a:spcPct val="0"/>
              </a:spcBef>
              <a:spcAft>
                <a:spcPct val="0"/>
              </a:spcAft>
              <a:tabLst>
                <a:tab pos="548163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481638" algn="l"/>
              </a:tabLst>
            </a:pPr>
            <a:r>
              <a:rPr kumimoji="0" lang="ru-RU"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Рис. 13 Визуализация нагрева плакировки резонатора при охлаждении в </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CST</a:t>
            </a:r>
            <a:r>
              <a:rPr kumimoji="0" lang="ru-RU"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en-US"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Studio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1">
            <a:extLst>
              <a:ext uri="{FF2B5EF4-FFF2-40B4-BE49-F238E27FC236}">
                <a16:creationId xmlns:a16="http://schemas.microsoft.com/office/drawing/2014/main" id="{83D9D39E-09E7-4077-B509-CB26B85A2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582" y="2214746"/>
            <a:ext cx="2667473" cy="25162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78052B24-A508-4723-993B-EFB9E8FF9B52}"/>
              </a:ext>
            </a:extLst>
          </p:cNvPr>
          <p:cNvSpPr>
            <a:spLocks noChangeArrowheads="1"/>
          </p:cNvSpPr>
          <p:nvPr/>
        </p:nvSpPr>
        <p:spPr bwMode="auto">
          <a:xfrm>
            <a:off x="5262119" y="5298372"/>
            <a:ext cx="24003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481638" algn="l"/>
              </a:tabLst>
              <a:defRPr>
                <a:solidFill>
                  <a:schemeClr val="tx1"/>
                </a:solidFill>
                <a:latin typeface="Arial" panose="020B0604020202020204" pitchFamily="34" charset="0"/>
              </a:defRPr>
            </a:lvl1pPr>
            <a:lvl2pPr eaLnBrk="0" fontAlgn="base" hangingPunct="0">
              <a:spcBef>
                <a:spcPct val="0"/>
              </a:spcBef>
              <a:spcAft>
                <a:spcPct val="0"/>
              </a:spcAft>
              <a:tabLst>
                <a:tab pos="5481638" algn="l"/>
              </a:tabLst>
              <a:defRPr>
                <a:solidFill>
                  <a:schemeClr val="tx1"/>
                </a:solidFill>
                <a:latin typeface="Arial" panose="020B0604020202020204" pitchFamily="34" charset="0"/>
              </a:defRPr>
            </a:lvl2pPr>
            <a:lvl3pPr eaLnBrk="0" fontAlgn="base" hangingPunct="0">
              <a:spcBef>
                <a:spcPct val="0"/>
              </a:spcBef>
              <a:spcAft>
                <a:spcPct val="0"/>
              </a:spcAft>
              <a:tabLst>
                <a:tab pos="5481638" algn="l"/>
              </a:tabLst>
              <a:defRPr>
                <a:solidFill>
                  <a:schemeClr val="tx1"/>
                </a:solidFill>
                <a:latin typeface="Arial" panose="020B0604020202020204" pitchFamily="34" charset="0"/>
              </a:defRPr>
            </a:lvl3pPr>
            <a:lvl4pPr eaLnBrk="0" fontAlgn="base" hangingPunct="0">
              <a:spcBef>
                <a:spcPct val="0"/>
              </a:spcBef>
              <a:spcAft>
                <a:spcPct val="0"/>
              </a:spcAft>
              <a:tabLst>
                <a:tab pos="5481638" algn="l"/>
              </a:tabLst>
              <a:defRPr>
                <a:solidFill>
                  <a:schemeClr val="tx1"/>
                </a:solidFill>
                <a:latin typeface="Arial" panose="020B0604020202020204" pitchFamily="34" charset="0"/>
              </a:defRPr>
            </a:lvl4pPr>
            <a:lvl5pPr eaLnBrk="0" fontAlgn="base" hangingPunct="0">
              <a:spcBef>
                <a:spcPct val="0"/>
              </a:spcBef>
              <a:spcAft>
                <a:spcPct val="0"/>
              </a:spcAft>
              <a:tabLst>
                <a:tab pos="5481638" algn="l"/>
              </a:tabLst>
              <a:defRPr>
                <a:solidFill>
                  <a:schemeClr val="tx1"/>
                </a:solidFill>
                <a:latin typeface="Arial" panose="020B0604020202020204" pitchFamily="34" charset="0"/>
              </a:defRPr>
            </a:lvl5pPr>
            <a:lvl6pPr eaLnBrk="0" fontAlgn="base" hangingPunct="0">
              <a:spcBef>
                <a:spcPct val="0"/>
              </a:spcBef>
              <a:spcAft>
                <a:spcPct val="0"/>
              </a:spcAft>
              <a:tabLst>
                <a:tab pos="5481638" algn="l"/>
              </a:tabLst>
              <a:defRPr>
                <a:solidFill>
                  <a:schemeClr val="tx1"/>
                </a:solidFill>
                <a:latin typeface="Arial" panose="020B0604020202020204" pitchFamily="34" charset="0"/>
              </a:defRPr>
            </a:lvl6pPr>
            <a:lvl7pPr eaLnBrk="0" fontAlgn="base" hangingPunct="0">
              <a:spcBef>
                <a:spcPct val="0"/>
              </a:spcBef>
              <a:spcAft>
                <a:spcPct val="0"/>
              </a:spcAft>
              <a:tabLst>
                <a:tab pos="5481638" algn="l"/>
              </a:tabLst>
              <a:defRPr>
                <a:solidFill>
                  <a:schemeClr val="tx1"/>
                </a:solidFill>
                <a:latin typeface="Arial" panose="020B0604020202020204" pitchFamily="34" charset="0"/>
              </a:defRPr>
            </a:lvl7pPr>
            <a:lvl8pPr eaLnBrk="0" fontAlgn="base" hangingPunct="0">
              <a:spcBef>
                <a:spcPct val="0"/>
              </a:spcBef>
              <a:spcAft>
                <a:spcPct val="0"/>
              </a:spcAft>
              <a:tabLst>
                <a:tab pos="5481638" algn="l"/>
              </a:tabLst>
              <a:defRPr>
                <a:solidFill>
                  <a:schemeClr val="tx1"/>
                </a:solidFill>
                <a:latin typeface="Arial" panose="020B0604020202020204" pitchFamily="34" charset="0"/>
              </a:defRPr>
            </a:lvl8pPr>
            <a:lvl9pPr eaLnBrk="0" fontAlgn="base" hangingPunct="0">
              <a:spcBef>
                <a:spcPct val="0"/>
              </a:spcBef>
              <a:spcAft>
                <a:spcPct val="0"/>
              </a:spcAft>
              <a:tabLst>
                <a:tab pos="548163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481638" algn="l"/>
              </a:tabLst>
            </a:pPr>
            <a:r>
              <a:rPr kumimoji="0" lang="ru-RU" altLang="en-US"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Визуализация скорости потока на повороте трубки</a:t>
            </a:r>
            <a:endParaRPr kumimoji="0" lang="ru-RU"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739FAF2B-351F-497B-82F3-A54D7F83E949}"/>
              </a:ext>
            </a:extLst>
          </p:cNvPr>
          <p:cNvPicPr/>
          <p:nvPr/>
        </p:nvPicPr>
        <p:blipFill>
          <a:blip r:embed="rId4"/>
          <a:stretch>
            <a:fillRect/>
          </a:stretch>
        </p:blipFill>
        <p:spPr>
          <a:xfrm>
            <a:off x="8116010" y="2127049"/>
            <a:ext cx="3555374" cy="2603902"/>
          </a:xfrm>
          <a:prstGeom prst="rect">
            <a:avLst/>
          </a:prstGeom>
        </p:spPr>
      </p:pic>
      <p:sp>
        <p:nvSpPr>
          <p:cNvPr id="19" name="TextBox 18">
            <a:extLst>
              <a:ext uri="{FF2B5EF4-FFF2-40B4-BE49-F238E27FC236}">
                <a16:creationId xmlns:a16="http://schemas.microsoft.com/office/drawing/2014/main" id="{D3653375-9351-4F8B-AFEC-32384E15874E}"/>
              </a:ext>
            </a:extLst>
          </p:cNvPr>
          <p:cNvSpPr txBox="1"/>
          <p:nvPr/>
        </p:nvSpPr>
        <p:spPr>
          <a:xfrm>
            <a:off x="8116010" y="5175261"/>
            <a:ext cx="4346239" cy="646331"/>
          </a:xfrm>
          <a:prstGeom prst="rect">
            <a:avLst/>
          </a:prstGeom>
          <a:noFill/>
        </p:spPr>
        <p:txBody>
          <a:bodyPr wrap="square">
            <a:spAutoFit/>
          </a:bodyPr>
          <a:lstStyle/>
          <a:p>
            <a:r>
              <a:rPr lang="ru-RU" sz="1800" dirty="0">
                <a:effectLst/>
                <a:latin typeface="Times New Roman" panose="02020603050405020304" pitchFamily="18" charset="0"/>
                <a:ea typeface="Times New Roman" panose="02020603050405020304" pitchFamily="18" charset="0"/>
              </a:rPr>
              <a:t>Визуализация потери давления в трубке охлаждения пластины </a:t>
            </a:r>
            <a:r>
              <a:rPr lang="ru-RU" sz="1800" dirty="0" err="1">
                <a:effectLst/>
                <a:latin typeface="Times New Roman" panose="02020603050405020304" pitchFamily="18" charset="0"/>
                <a:ea typeface="Times New Roman" panose="02020603050405020304" pitchFamily="18" charset="0"/>
              </a:rPr>
              <a:t>дуанта</a:t>
            </a:r>
            <a:endParaRPr lang="en-US" dirty="0"/>
          </a:p>
        </p:txBody>
      </p:sp>
    </p:spTree>
    <p:extLst>
      <p:ext uri="{BB962C8B-B14F-4D97-AF65-F5344CB8AC3E}">
        <p14:creationId xmlns:p14="http://schemas.microsoft.com/office/powerpoint/2010/main" val="123079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Заголовок 1">
            <a:extLst>
              <a:ext uri="{FF2B5EF4-FFF2-40B4-BE49-F238E27FC236}">
                <a16:creationId xmlns:a16="http://schemas.microsoft.com/office/drawing/2014/main" id="{0261F77E-714D-4DEC-A9AA-2D6E5F54CC0E}"/>
              </a:ext>
            </a:extLst>
          </p:cNvPr>
          <p:cNvSpPr>
            <a:spLocks noGrp="1"/>
          </p:cNvSpPr>
          <p:nvPr>
            <p:ph type="title"/>
          </p:nvPr>
        </p:nvSpPr>
        <p:spPr>
          <a:xfrm>
            <a:off x="699714" y="353160"/>
            <a:ext cx="10021416" cy="898581"/>
          </a:xfrm>
        </p:spPr>
        <p:txBody>
          <a:bodyPr vert="horz" lIns="91440" tIns="45720" rIns="91440" bIns="45720" rtlCol="0" anchor="ctr">
            <a:noAutofit/>
          </a:bodyPr>
          <a:lstStyle/>
          <a:p>
            <a:r>
              <a:rPr lang="ru-RU" sz="4000" b="1" dirty="0">
                <a:solidFill>
                  <a:srgbClr val="FFFFFF"/>
                </a:solidFill>
              </a:rPr>
              <a:t>Программы динамики частиц, необходимые для разработки циклотрона</a:t>
            </a:r>
            <a:endParaRPr lang="en-US" sz="4000" b="1" dirty="0">
              <a:solidFill>
                <a:srgbClr val="FFFFFF"/>
              </a:solidFill>
            </a:endParaRPr>
          </a:p>
        </p:txBody>
      </p:sp>
      <p:sp>
        <p:nvSpPr>
          <p:cNvPr id="3" name="Content Placeholder 4">
            <a:extLst>
              <a:ext uri="{FF2B5EF4-FFF2-40B4-BE49-F238E27FC236}">
                <a16:creationId xmlns:a16="http://schemas.microsoft.com/office/drawing/2014/main" id="{6F9F27A2-246D-A6CC-B4FA-A288DEB8AD5A}"/>
              </a:ext>
            </a:extLst>
          </p:cNvPr>
          <p:cNvSpPr>
            <a:spLocks noGrp="1"/>
          </p:cNvSpPr>
          <p:nvPr>
            <p:ph idx="1"/>
          </p:nvPr>
        </p:nvSpPr>
        <p:spPr>
          <a:xfrm>
            <a:off x="304125" y="1902063"/>
            <a:ext cx="11225887" cy="4317761"/>
          </a:xfrm>
        </p:spPr>
        <p:txBody>
          <a:bodyPr>
            <a:normAutofit fontScale="92500" lnSpcReduction="10000"/>
          </a:bodyPr>
          <a:lstStyle/>
          <a:p>
            <a:pPr>
              <a:lnSpc>
                <a:spcPct val="150000"/>
              </a:lnSpc>
            </a:pPr>
            <a:r>
              <a:rPr lang="ru-RU" b="1" dirty="0">
                <a:solidFill>
                  <a:schemeClr val="accent1">
                    <a:lumMod val="75000"/>
                  </a:schemeClr>
                </a:solidFill>
              </a:rPr>
              <a:t>1. </a:t>
            </a:r>
            <a:r>
              <a:rPr lang="en-US" b="1" dirty="0">
                <a:solidFill>
                  <a:schemeClr val="accent1">
                    <a:lumMod val="75000"/>
                  </a:schemeClr>
                </a:solidFill>
              </a:rPr>
              <a:t>CORD. (Closed </a:t>
            </a:r>
            <a:r>
              <a:rPr lang="en-US" b="1" dirty="0" err="1">
                <a:solidFill>
                  <a:schemeClr val="accent1">
                    <a:lumMod val="75000"/>
                  </a:schemeClr>
                </a:solidFill>
              </a:rPr>
              <a:t>ORbit</a:t>
            </a:r>
            <a:r>
              <a:rPr lang="en-US" b="1" dirty="0">
                <a:solidFill>
                  <a:schemeClr val="accent1">
                    <a:lumMod val="75000"/>
                  </a:schemeClr>
                </a:solidFill>
              </a:rPr>
              <a:t> Dynamics). </a:t>
            </a:r>
            <a:r>
              <a:rPr lang="ru-RU" b="1" dirty="0">
                <a:solidFill>
                  <a:schemeClr val="accent1">
                    <a:lumMod val="75000"/>
                  </a:schemeClr>
                </a:solidFill>
              </a:rPr>
              <a:t>Анализ движения на замкнутых равновесных орбитах.</a:t>
            </a:r>
          </a:p>
          <a:p>
            <a:pPr>
              <a:lnSpc>
                <a:spcPct val="150000"/>
              </a:lnSpc>
            </a:pPr>
            <a:r>
              <a:rPr lang="en-US" dirty="0"/>
              <a:t>2</a:t>
            </a:r>
            <a:r>
              <a:rPr lang="ru-RU" dirty="0"/>
              <a:t>. Трассировка пучка: интегрирование системы дифференциальных уравнений движения (чаще всего методом Рунге-Кутты 4 порядка). </a:t>
            </a:r>
            <a:endParaRPr lang="en-US" dirty="0"/>
          </a:p>
          <a:p>
            <a:pPr>
              <a:lnSpc>
                <a:spcPct val="150000"/>
              </a:lnSpc>
            </a:pPr>
            <a:r>
              <a:rPr lang="en-US" dirty="0"/>
              <a:t>3</a:t>
            </a:r>
            <a:r>
              <a:rPr lang="ru-RU" dirty="0"/>
              <a:t>. Представление магнитного поля вне медианной плоскости. Важно на этапе формирования магнитного поля, так как измерения осуществляют только в медианной плоскости.</a:t>
            </a:r>
          </a:p>
          <a:p>
            <a:pPr>
              <a:lnSpc>
                <a:spcPct val="150000"/>
              </a:lnSpc>
            </a:pPr>
            <a:endParaRPr lang="ru-RU" dirty="0"/>
          </a:p>
          <a:p>
            <a:pPr marL="0" indent="0">
              <a:buNone/>
            </a:pPr>
            <a:endParaRPr lang="ru-RU" dirty="0"/>
          </a:p>
        </p:txBody>
      </p:sp>
      <p:sp>
        <p:nvSpPr>
          <p:cNvPr id="4" name="Footer Placeholder 3">
            <a:extLst>
              <a:ext uri="{FF2B5EF4-FFF2-40B4-BE49-F238E27FC236}">
                <a16:creationId xmlns:a16="http://schemas.microsoft.com/office/drawing/2014/main" id="{F69ECD09-0BD6-BFD3-1552-25624863F1D5}"/>
              </a:ext>
            </a:extLst>
          </p:cNvPr>
          <p:cNvSpPr>
            <a:spLocks noGrp="1"/>
          </p:cNvSpPr>
          <p:nvPr>
            <p:ph type="ftr" sz="quarter" idx="11"/>
          </p:nvPr>
        </p:nvSpPr>
        <p:spPr/>
        <p:txBody>
          <a:bodyPr/>
          <a:lstStyle/>
          <a:p>
            <a:r>
              <a:rPr lang="ru-RU" dirty="0"/>
              <a:t>Семинар</a:t>
            </a:r>
            <a:r>
              <a:rPr lang="en-GB" dirty="0"/>
              <a:t>-202</a:t>
            </a:r>
            <a:r>
              <a:rPr lang="ru-RU" dirty="0"/>
              <a:t>4</a:t>
            </a:r>
          </a:p>
        </p:txBody>
      </p:sp>
      <p:sp>
        <p:nvSpPr>
          <p:cNvPr id="6" name="Slide Number Placeholder 5">
            <a:extLst>
              <a:ext uri="{FF2B5EF4-FFF2-40B4-BE49-F238E27FC236}">
                <a16:creationId xmlns:a16="http://schemas.microsoft.com/office/drawing/2014/main" id="{9EB9D908-5C35-0DBD-EC60-925B74AF95E3}"/>
              </a:ext>
            </a:extLst>
          </p:cNvPr>
          <p:cNvSpPr>
            <a:spLocks noGrp="1"/>
          </p:cNvSpPr>
          <p:nvPr>
            <p:ph type="sldNum" sz="quarter" idx="12"/>
          </p:nvPr>
        </p:nvSpPr>
        <p:spPr/>
        <p:txBody>
          <a:bodyPr/>
          <a:lstStyle/>
          <a:p>
            <a:fld id="{A55C00D6-B274-47D6-8B4A-FA559A184120}" type="slidenum">
              <a:rPr lang="ru-RU" smtClean="0"/>
              <a:t>9</a:t>
            </a:fld>
            <a:endParaRPr lang="ru-RU"/>
          </a:p>
        </p:txBody>
      </p:sp>
    </p:spTree>
    <p:extLst>
      <p:ext uri="{BB962C8B-B14F-4D97-AF65-F5344CB8AC3E}">
        <p14:creationId xmlns:p14="http://schemas.microsoft.com/office/powerpoint/2010/main" val="51498388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9962</TotalTime>
  <Words>1774</Words>
  <Application>Microsoft Office PowerPoint</Application>
  <PresentationFormat>Widescreen</PresentationFormat>
  <Paragraphs>197</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Arial Rounded MT Bold</vt:lpstr>
      <vt:lpstr>Calibri</vt:lpstr>
      <vt:lpstr>Calibri Light</vt:lpstr>
      <vt:lpstr>Cambria Math</vt:lpstr>
      <vt:lpstr>Helvetica Neue</vt:lpstr>
      <vt:lpstr>Roboto</vt:lpstr>
      <vt:lpstr>Symbol</vt:lpstr>
      <vt:lpstr>Times New Roman</vt:lpstr>
      <vt:lpstr>Тема Office</vt:lpstr>
      <vt:lpstr> Виртуальное прототипирование циклотрона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Программы динамики частиц, необходимые для разработки циклотрона</vt:lpstr>
      <vt:lpstr>PowerPoint Presentation</vt:lpstr>
      <vt:lpstr>PowerPoint Presentation</vt:lpstr>
      <vt:lpstr>CORD. Результаты анализа карты магнитного поля (циклотрон MSC230)</vt:lpstr>
      <vt:lpstr>Collaboration with ASIPP (Hefei, China)  Superconducting proton cyclotron   SC200  From JINR project to successful start-up in Hefei!</vt:lpstr>
      <vt:lpstr>CORD (Closed ORbit Dynamics)       С 235 IBA                                                              SC200 Hefei</vt:lpstr>
      <vt:lpstr>CORD Анализ карты ускоряющего поля</vt:lpstr>
      <vt:lpstr>PowerPoint Presentation</vt:lpstr>
      <vt:lpstr>CORD (Closed ORbit Dynamics) Расчет фазового движения</vt:lpstr>
      <vt:lpstr>Расчет центральной области ускорителя в ВЧ карте электрического поля</vt:lpstr>
      <vt:lpstr>Ускорение пучка в циклотроне от источника до вывода</vt:lpstr>
      <vt:lpstr>Влияние магнитного поля ускоряющей системы циклотрона </vt:lpstr>
      <vt:lpstr>Влияние магнитного поля ускоряющей системы циклотрона</vt:lpstr>
      <vt:lpstr>Ускорение пучка в циклотроне: расчет из источника протонов до выхода их ускорителя</vt:lpstr>
      <vt:lpstr>PowerPoint Presentation</vt:lpstr>
      <vt:lpstr>Разность 3D карты из Tosca и 3D карты, полученной из разложения  в ряд Тейлора</vt:lpstr>
      <vt:lpstr>Заключение</vt:lpstr>
      <vt:lpstr>Спасибо за внимание!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Galina Karamysheva</dc:creator>
  <cp:lastModifiedBy>Galina Karamysheva</cp:lastModifiedBy>
  <cp:revision>94</cp:revision>
  <dcterms:created xsi:type="dcterms:W3CDTF">2023-08-21T13:11:57Z</dcterms:created>
  <dcterms:modified xsi:type="dcterms:W3CDTF">2024-09-18T04:59:24Z</dcterms:modified>
</cp:coreProperties>
</file>