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2" r:id="rId2"/>
    <p:sldId id="281" r:id="rId3"/>
    <p:sldId id="256" r:id="rId4"/>
    <p:sldId id="341" r:id="rId5"/>
    <p:sldId id="342" r:id="rId6"/>
    <p:sldId id="333" r:id="rId7"/>
    <p:sldId id="328" r:id="rId8"/>
    <p:sldId id="348" r:id="rId9"/>
    <p:sldId id="349" r:id="rId10"/>
    <p:sldId id="335" r:id="rId11"/>
    <p:sldId id="343" r:id="rId12"/>
    <p:sldId id="334" r:id="rId13"/>
    <p:sldId id="257" r:id="rId14"/>
    <p:sldId id="339" r:id="rId15"/>
    <p:sldId id="344" r:id="rId16"/>
    <p:sldId id="294" r:id="rId17"/>
    <p:sldId id="336" r:id="rId18"/>
    <p:sldId id="346" r:id="rId19"/>
    <p:sldId id="347" r:id="rId20"/>
    <p:sldId id="337" r:id="rId21"/>
    <p:sldId id="345" r:id="rId22"/>
    <p:sldId id="338" r:id="rId23"/>
    <p:sldId id="34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C505001C-598B-4968-8A06-A08398C7C5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3523167-9080-4852-A035-DD558E5A64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63E30-21CA-4466-8DD2-EC4C30A1FC20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126D11-0160-4065-82B4-CA84858798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642EA4C-B6E2-4BB7-B6D2-3D3FBB939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FAC20-A51C-4B05-824A-4392C136F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0121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59F2C-44E7-4DFD-B2D7-506D03E3C9F1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0DB9D-8A09-4AC5-BBE8-7F66D89A9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0185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0DB9D-8A09-4AC5-BBE8-7F66D89A91B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907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683EBF-605E-4F2D-9471-23AFCED5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50FDE46-8E84-45E0-8855-C18DA4678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788315-865E-4973-A1DF-9E74F0686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F87E-DA7D-4E9C-9286-212233AFD163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E2CBCAC-1F58-45B8-874F-C9C20B61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F86A91F-AC27-4D4B-A720-7569D538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606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1651CA-A118-4E28-B454-7C9A8EBA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C83CB93-B210-4153-A465-BB873B4B2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0FB1B57-9BAA-478D-9950-BFEEF149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591BA-F624-4D8E-9A2D-431C4473E482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C3BAB9-CAF1-4C45-A635-A5EAED7F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9F7297-21DC-4BAF-88B5-2A880B18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564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9432AB8-C222-495E-845C-85F271060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9BE1549-8602-4192-A56B-E706F829A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8C9D3DC-FD34-4A99-B235-FA2A6CFE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4FEBB-3B85-4526-8073-EE95B2B2C2B4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12434B-03A9-404F-935A-379BDB1DB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216431C-FC4A-4D2A-8B11-0D9C72DC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62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ABF0CB-B166-4585-A513-12F76BAFE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800EC2C-9A5A-4FF4-BDD6-1E6D3A469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ACE5E6-BBCD-48E9-A6F6-38B86E13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790D5-A0B8-47AA-98E3-7F346B5811E8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25EFDA-BE04-4A69-AC2B-86BCC804D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9CAE36-E72D-407D-83C0-115C9017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05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14E96B-3EE6-422D-A1E0-2F260185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41A19B-BAEA-4034-80A6-E06167FD0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7C50FEA-F56C-44FD-9C51-80B75582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3409-F5D9-4686-A4CC-3E592B76B560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208DC8-2D7C-4D34-B5D5-AFB6B758F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8BCEE2-94E7-4D0F-9635-D16146998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59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8B0FD5-88BA-4078-AE01-B75A09BA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76D5348-38FF-4A61-B629-7C7E409EB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0364FBD-37A4-4082-AB14-B08036DC2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3005EEC-1F1E-4AAF-8135-F7217B9F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D325-BDE3-4496-855A-45548685E786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59D27D7-EC8B-4ED3-BB03-36E6EBD6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8ACAD54-EF17-438A-8949-C4298AA7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4758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871487-C334-48EA-A80D-F3D93160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4DB50BC-5469-4250-B832-E58BA962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D0D431E-A74F-4B6C-8923-5A31F56AB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7C002B7-AE4F-4C2F-9B26-227AD237F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8A8D3D3-7F82-4310-AF49-89A015C58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2CB6D96-1585-4892-B1B8-C062D8D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F0B9-1D07-4A8D-BF91-95EBE47F5DD6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28463AE-B2FA-4D92-98B2-F6B2AA038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9C10904-E51F-480D-9FE0-887F9151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289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F78F75-A970-4651-B4A0-EBBD02A39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47ADC25-2852-466F-8535-621E290E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F4E9-ED0A-4D20-898E-DB3C086F763C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32FDFFC-A034-42A7-9A1D-02491CCF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2A015BE-833D-452D-9D59-BE68E727C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233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F15CD1B-6B10-4CEF-A8E4-C10F4762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A65E-6F09-4136-AC26-EDB37E693841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F8F87E7-02E9-47A0-BDF5-DEA61A96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BFBC3B7-E335-471B-BA66-6A97AA7C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317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EA37FB-5E71-45F1-8A7C-B00F78834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ABD3D76-E4A0-4371-8046-50AFCCFD0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DBF8944-B94A-4DD6-B582-48F89E956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56F2526-B0E8-42AA-9FB5-CB02B290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0E96C-D625-46F8-BEA9-9BB5DDBD04CE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A7E9C27-4F85-4B1A-9652-15069C29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417C9B1-3760-4922-9D64-A7B3E1790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941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C76D3E-576B-4A6F-A1D2-F5C4C973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8FFBD80-3312-41BD-94F6-074BC7F2C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4CCDC0F-9758-4DED-9311-608F01A03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CEBA0F1-162A-4649-A267-14C174B24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4237-FE9D-4768-A300-80F6CCF8552F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EF54D38-EEFA-41AE-A583-912037C0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88507F8-894D-48D4-ACC8-C00288F9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73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50B672-A91C-44B4-BABF-6DF16A05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D481747-2109-492E-85E5-1EADD9EED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646EF3-E928-4BFB-BA28-CFAD8CD59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E8FD1-733D-498E-BEE3-6B11FBD972DB}" type="datetime1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5F3512-9D74-45E7-91D3-3D1F603BA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FA83EF-D59D-4915-B23E-0B95D09C8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27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0054"/>
            <a:ext cx="12192000" cy="525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CFE4850-BF98-4240-A211-D8EFA8EE9FDC}"/>
              </a:ext>
            </a:extLst>
          </p:cNvPr>
          <p:cNvSpPr/>
          <p:nvPr/>
        </p:nvSpPr>
        <p:spPr>
          <a:xfrm>
            <a:off x="1554956" y="135199"/>
            <a:ext cx="104458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Гелиевая инфраструктура </a:t>
            </a:r>
            <a:r>
              <a:rPr lang="ru-RU" sz="2800" b="1" dirty="0" smtClean="0">
                <a:solidFill>
                  <a:schemeClr val="accent1"/>
                </a:solidFill>
              </a:rPr>
              <a:t>Коллайдера </a:t>
            </a:r>
            <a:r>
              <a:rPr lang="en-US" sz="2800" b="1" dirty="0" smtClean="0">
                <a:solidFill>
                  <a:schemeClr val="accent1"/>
                </a:solidFill>
              </a:rPr>
              <a:t>NICA</a:t>
            </a:r>
            <a:endParaRPr lang="ru-RU" sz="2800" dirty="0">
              <a:solidFill>
                <a:schemeClr val="accent1"/>
              </a:solidFill>
            </a:endParaRPr>
          </a:p>
          <a:p>
            <a:r>
              <a:rPr lang="ru-RU" sz="2800" b="1" dirty="0">
                <a:solidFill>
                  <a:schemeClr val="accent1"/>
                </a:solidFill>
              </a:rPr>
              <a:t>Результаты работ по подготовке к технологическому сеансу</a:t>
            </a:r>
            <a:endParaRPr lang="ru-RU" sz="4400" dirty="0">
              <a:solidFill>
                <a:schemeClr val="accent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38862E0-B1F7-4E4D-BDC6-855DC18E6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9" y="288327"/>
            <a:ext cx="926025" cy="615841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="" xmlns:a16="http://schemas.microsoft.com/office/drawing/2014/main" id="{95EA4BC1-CAF6-4E01-99CD-8932C411E2F2}"/>
              </a:ext>
            </a:extLst>
          </p:cNvPr>
          <p:cNvCxnSpPr/>
          <p:nvPr/>
        </p:nvCxnSpPr>
        <p:spPr>
          <a:xfrm>
            <a:off x="0" y="1230055"/>
            <a:ext cx="12192000" cy="0"/>
          </a:xfrm>
          <a:prstGeom prst="line">
            <a:avLst/>
          </a:prstGeom>
          <a:ln w="4445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05DDE18-7B46-497C-BD7C-619FB68E4692}"/>
              </a:ext>
            </a:extLst>
          </p:cNvPr>
          <p:cNvSpPr/>
          <p:nvPr/>
        </p:nvSpPr>
        <p:spPr>
          <a:xfrm>
            <a:off x="1233012" y="6515643"/>
            <a:ext cx="9725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</a:rPr>
              <a:t>Н. Н. Агапов, С.В. Гудков, А. Э. Емельянов, </a:t>
            </a:r>
            <a:r>
              <a:rPr lang="ru-RU" sz="1400" u="sng" dirty="0">
                <a:latin typeface="+mj-lt"/>
              </a:rPr>
              <a:t>А.В. Константинов</a:t>
            </a:r>
            <a:r>
              <a:rPr lang="ru-RU" sz="1400" dirty="0">
                <a:latin typeface="+mj-lt"/>
              </a:rPr>
              <a:t>, Ю.А. Митрофанова, Д.С. Швидкий, Т. Г. </a:t>
            </a:r>
            <a:r>
              <a:rPr lang="ru-RU" sz="1400" dirty="0" err="1">
                <a:latin typeface="+mj-lt"/>
              </a:rPr>
              <a:t>Жиронкина</a:t>
            </a:r>
            <a:r>
              <a:rPr lang="ru-RU" sz="1400" dirty="0">
                <a:latin typeface="+mj-lt"/>
              </a:rPr>
              <a:t>, А. А. Базванов</a:t>
            </a:r>
          </a:p>
        </p:txBody>
      </p:sp>
      <p:sp>
        <p:nvSpPr>
          <p:cNvPr id="10" name="Номер слайда 11">
            <a:extLst>
              <a:ext uri="{FF2B5EF4-FFF2-40B4-BE49-F238E27FC236}">
                <a16:creationId xmlns="" xmlns:a16="http://schemas.microsoft.com/office/drawing/2014/main" id="{F7D56B8A-13F2-4941-84DE-56345876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099" y="6569420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563D902-72CD-42FF-BCFE-B9737726F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0" y="1380174"/>
            <a:ext cx="3136324" cy="31422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E43313D-BA1D-4AB1-B1EB-7A03FA0416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5885" y="1487498"/>
            <a:ext cx="4006569" cy="2207119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10550" y="4908428"/>
            <a:ext cx="11619782" cy="1492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Тепловая нагрузка на криогенную систему Бустера и Коллайдера имеет соотношение 1:2. С учетом габаритных размеров и удобства эксплуатации, целесообразно проводить охлаждение этих объектов тремя идентичными установками. Это упростит ввод в эксплуатацию рефрижераторов Коллайдера с учетом опыта, полученного при работе рефрижератора Бустера.</a:t>
            </a:r>
          </a:p>
          <a:p>
            <a:pPr algn="just"/>
            <a:endParaRPr lang="ru-RU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9820" y="1465636"/>
            <a:ext cx="3910720" cy="293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6">
            <a:extLst>
              <a:ext uri="{FF2B5EF4-FFF2-40B4-BE49-F238E27FC236}">
                <a16:creationId xmlns="" xmlns:a16="http://schemas.microsoft.com/office/drawing/2014/main" id="{F1D0DFA2-D8DB-4B3A-83B5-C86BFAAF9020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9703C04-7D87-4576-9887-5DB20361A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2" name="Straight Connector 4">
            <a:extLst>
              <a:ext uri="{FF2B5EF4-FFF2-40B4-BE49-F238E27FC236}">
                <a16:creationId xmlns="" xmlns:a16="http://schemas.microsoft.com/office/drawing/2014/main" id="{C0A0E3BA-6765-467B-B28D-39F86CF518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76568" y="203120"/>
            <a:ext cx="9962058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Тепловые нагрузки на оборудование, работающее при </a:t>
            </a:r>
            <a:r>
              <a:rPr lang="en-US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T=4,5 </a:t>
            </a:r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EA42226-88D8-4191-9D5D-635981AC0CC5}"/>
              </a:ext>
            </a:extLst>
          </p:cNvPr>
          <p:cNvSpPr txBox="1"/>
          <p:nvPr/>
        </p:nvSpPr>
        <p:spPr>
          <a:xfrm>
            <a:off x="4962786" y="3733396"/>
            <a:ext cx="1436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РСГ № 1 Бустера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CEB0B0D-635A-4CE4-85F7-D1A5AFE2C36E}"/>
              </a:ext>
            </a:extLst>
          </p:cNvPr>
          <p:cNvSpPr txBox="1"/>
          <p:nvPr/>
        </p:nvSpPr>
        <p:spPr>
          <a:xfrm>
            <a:off x="8794352" y="4430466"/>
            <a:ext cx="2131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РСГ №№ 2, 3 Коллайдера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21118A3-ED87-4591-A29D-054B3AC2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2777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8" name="Date Placeholder 1">
            <a:extLst>
              <a:ext uri="{FF2B5EF4-FFF2-40B4-BE49-F238E27FC236}">
                <a16:creationId xmlns="" xmlns:a16="http://schemas.microsoft.com/office/drawing/2014/main" id="{BA31AADF-2170-4076-A0A6-103AE88B213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D17444-6842-4E1E-82D4-C4BE5EBFB52F}"/>
              </a:ext>
            </a:extLst>
          </p:cNvPr>
          <p:cNvSpPr txBox="1"/>
          <p:nvPr/>
        </p:nvSpPr>
        <p:spPr>
          <a:xfrm>
            <a:off x="2081534" y="2914797"/>
            <a:ext cx="1253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периметр – 252 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0DBB727-ABF5-464A-A202-4BEF1FE56FEB}"/>
              </a:ext>
            </a:extLst>
          </p:cNvPr>
          <p:cNvSpPr txBox="1"/>
          <p:nvPr/>
        </p:nvSpPr>
        <p:spPr>
          <a:xfrm>
            <a:off x="1189379" y="3957247"/>
            <a:ext cx="1253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периметр – 212 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F0DFE80-7098-45B5-95EF-050FDAF1ED70}"/>
              </a:ext>
            </a:extLst>
          </p:cNvPr>
          <p:cNvSpPr txBox="1"/>
          <p:nvPr/>
        </p:nvSpPr>
        <p:spPr>
          <a:xfrm>
            <a:off x="431767" y="2936749"/>
            <a:ext cx="1253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периметр – 500 м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CFE4850-BF98-4240-A211-D8EFA8EE9FDC}"/>
              </a:ext>
            </a:extLst>
          </p:cNvPr>
          <p:cNvSpPr/>
          <p:nvPr/>
        </p:nvSpPr>
        <p:spPr>
          <a:xfrm>
            <a:off x="1845026" y="263036"/>
            <a:ext cx="6165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Гелиевая инфраструктура Коллайдера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38862E0-B1F7-4E4D-BDC6-855DC18E6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EF8A9D0-7DDF-40A3-B2AB-FB0514346A4F}"/>
              </a:ext>
            </a:extLst>
          </p:cNvPr>
          <p:cNvCxnSpPr/>
          <p:nvPr/>
        </p:nvCxnSpPr>
        <p:spPr>
          <a:xfrm>
            <a:off x="0" y="954944"/>
            <a:ext cx="12192000" cy="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02D72B5-2F4B-4293-BA70-266E40F44226}"/>
              </a:ext>
            </a:extLst>
          </p:cNvPr>
          <p:cNvSpPr/>
          <p:nvPr/>
        </p:nvSpPr>
        <p:spPr>
          <a:xfrm>
            <a:off x="372755" y="1319224"/>
            <a:ext cx="1068575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Криогенный комплекс ЛФВЭ;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Тепловые нагрузки на оборудование, работающее при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T=4,5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accent1"/>
                </a:solidFill>
                <a:cs typeface="Times New Roman" panose="02020603050405020304" pitchFamily="18" charset="0"/>
              </a:rPr>
              <a:t>Рефрижераторы Коллайдера</a:t>
            </a:r>
            <a:r>
              <a:rPr lang="ru-RU" sz="2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Ожижитель гелия ОГ-1000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Контейнер-цистерна транспортная КЦГ-40/0,5;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Заключение.</a:t>
            </a:r>
          </a:p>
        </p:txBody>
      </p:sp>
      <p:cxnSp>
        <p:nvCxnSpPr>
          <p:cNvPr id="9" name="Straight Connector 4">
            <a:extLst>
              <a:ext uri="{FF2B5EF4-FFF2-40B4-BE49-F238E27FC236}">
                <a16:creationId xmlns="" xmlns:a16="http://schemas.microsoft.com/office/drawing/2014/main" id="{E20F206F-F500-4FCB-BF20-01BCC4D5776E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2AB34455-F5B6-4FF9-8E7C-A58CD26A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3333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1" name="Date Placeholder 1">
            <a:extLst>
              <a:ext uri="{FF2B5EF4-FFF2-40B4-BE49-F238E27FC236}">
                <a16:creationId xmlns="" xmlns:a16="http://schemas.microsoft.com/office/drawing/2014/main" id="{9F2AED36-D6EC-430E-AE23-E54BF9CFE21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313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434342-5A75-470A-BBFA-21F42B35F58F}"/>
              </a:ext>
            </a:extLst>
          </p:cNvPr>
          <p:cNvSpPr txBox="1"/>
          <p:nvPr/>
        </p:nvSpPr>
        <p:spPr>
          <a:xfrm>
            <a:off x="195915" y="5767152"/>
            <a:ext cx="265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РСГ №№2, 3 Коллайдера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B74CF8D-5068-47A4-A385-FBFDF486F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AFF0B5B-5E46-4B74-BB2F-B4A2114CBA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3345" y="1091178"/>
            <a:ext cx="5095631" cy="48180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A9AEFF6-8758-4932-A848-BF3D2A3AF57B}"/>
              </a:ext>
            </a:extLst>
          </p:cNvPr>
          <p:cNvSpPr txBox="1"/>
          <p:nvPr/>
        </p:nvSpPr>
        <p:spPr>
          <a:xfrm>
            <a:off x="2751831" y="5820593"/>
            <a:ext cx="8987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Сателлитный рефрижератор имеет упрощенную конструкцию, за счет чего </a:t>
            </a:r>
            <a:r>
              <a:rPr lang="ru-RU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облегчено 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его обслуживание и повышается надежность.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Для работы ему необходима подача жидкого гелия от стороннего ожижителя.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A074BB-516B-48CE-8A72-E0AC53DC1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7" y="1125997"/>
            <a:ext cx="6142201" cy="4606651"/>
          </a:xfrm>
          <a:prstGeom prst="rect">
            <a:avLst/>
          </a:prstGeom>
        </p:spPr>
      </p:pic>
      <p:cxnSp>
        <p:nvCxnSpPr>
          <p:cNvPr id="14" name="Straight Connector 6">
            <a:extLst>
              <a:ext uri="{FF2B5EF4-FFF2-40B4-BE49-F238E27FC236}">
                <a16:creationId xmlns="" xmlns:a16="http://schemas.microsoft.com/office/drawing/2014/main" id="{F1D0DFA2-D8DB-4B3A-83B5-C86BFAAF9020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>
            <a:extLst>
              <a:ext uri="{FF2B5EF4-FFF2-40B4-BE49-F238E27FC236}">
                <a16:creationId xmlns="" xmlns:a16="http://schemas.microsoft.com/office/drawing/2014/main" id="{C0A0E3BA-6765-467B-B28D-39F86CF518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42064" y="228998"/>
            <a:ext cx="996205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Рефрижераторы Коллайдера</a:t>
            </a:r>
            <a:endParaRPr lang="ru-RU" sz="28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D31E9D39-F1BA-4E70-BFDA-842AA8DB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3333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3" name="Date Placeholder 1">
            <a:extLst>
              <a:ext uri="{FF2B5EF4-FFF2-40B4-BE49-F238E27FC236}">
                <a16:creationId xmlns="" xmlns:a16="http://schemas.microsoft.com/office/drawing/2014/main" id="{F755E9BD-04E1-46E7-B814-DBD2A3FA523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5327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181EF4D-CD0E-4E2A-991E-237887DA1D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818" y="1068100"/>
            <a:ext cx="6330874" cy="533415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1D0DFA2-D8DB-4B3A-83B5-C86BFAAF9020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9703C04-7D87-4576-9887-5DB20361A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9" name="Straight Connector 4">
            <a:extLst>
              <a:ext uri="{FF2B5EF4-FFF2-40B4-BE49-F238E27FC236}">
                <a16:creationId xmlns="" xmlns:a16="http://schemas.microsoft.com/office/drawing/2014/main" id="{C0A0E3BA-6765-467B-B28D-39F86CF518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42064" y="228998"/>
            <a:ext cx="996205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Рефрижераторы Коллайдера</a:t>
            </a:r>
            <a:endParaRPr lang="ru-RU" sz="28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5" name="Picture 1" descr="C:\Users\User\Desktop\IMG20240909153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3093" y="1081246"/>
            <a:ext cx="3332569" cy="2500105"/>
          </a:xfrm>
          <a:prstGeom prst="rect">
            <a:avLst/>
          </a:prstGeom>
          <a:noFill/>
        </p:spPr>
      </p:pic>
      <p:pic>
        <p:nvPicPr>
          <p:cNvPr id="6146" name="Picture 2" descr="C:\Users\User\Desktop\IMG20240909151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9731" y="3790158"/>
            <a:ext cx="3332569" cy="2500105"/>
          </a:xfrm>
          <a:prstGeom prst="rect">
            <a:avLst/>
          </a:prstGeom>
          <a:noFill/>
        </p:spPr>
      </p:pic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82A7C35C-1E7E-4916-B280-7C252D82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67274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2" name="Date Placeholder 1">
            <a:extLst>
              <a:ext uri="{FF2B5EF4-FFF2-40B4-BE49-F238E27FC236}">
                <a16:creationId xmlns="" xmlns:a16="http://schemas.microsoft.com/office/drawing/2014/main" id="{AC1EC543-27F2-4502-B0CA-46EDDA0A906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997278B-4C43-4BF4-88E5-3AD573C4242E}"/>
              </a:ext>
            </a:extLst>
          </p:cNvPr>
          <p:cNvSpPr txBox="1"/>
          <p:nvPr/>
        </p:nvSpPr>
        <p:spPr>
          <a:xfrm>
            <a:off x="387637" y="6324939"/>
            <a:ext cx="1806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«Холодная» масса - </a:t>
            </a:r>
            <a:r>
              <a:rPr lang="ru-RU" sz="1200" b="1" dirty="0">
                <a:latin typeface="+mj-lt"/>
              </a:rPr>
              <a:t>80 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6189BAE-56FF-4BF0-9632-94C71AD65180}"/>
              </a:ext>
            </a:extLst>
          </p:cNvPr>
          <p:cNvSpPr txBox="1"/>
          <p:nvPr/>
        </p:nvSpPr>
        <p:spPr>
          <a:xfrm>
            <a:off x="2484252" y="6326416"/>
            <a:ext cx="1793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«Холодная» масса - </a:t>
            </a:r>
            <a:r>
              <a:rPr lang="ru-RU" sz="1200" b="1" dirty="0">
                <a:latin typeface="+mj-lt"/>
              </a:rPr>
              <a:t>46 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5B02CE9-38B0-4F9D-9A96-17036D17BB89}"/>
              </a:ext>
            </a:extLst>
          </p:cNvPr>
          <p:cNvSpPr txBox="1"/>
          <p:nvPr/>
        </p:nvSpPr>
        <p:spPr>
          <a:xfrm>
            <a:off x="4455106" y="6335294"/>
            <a:ext cx="1874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«Холодная» масса - </a:t>
            </a:r>
            <a:r>
              <a:rPr lang="ru-RU" sz="1200" b="1" dirty="0">
                <a:latin typeface="+mj-lt"/>
              </a:rPr>
              <a:t>220 т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="" xmlns:a16="http://schemas.microsoft.com/office/drawing/2014/main" id="{77C54F6B-723B-4957-82A2-566339E87F14}"/>
              </a:ext>
            </a:extLst>
          </p:cNvPr>
          <p:cNvCxnSpPr>
            <a:cxnSpLocks/>
          </p:cNvCxnSpPr>
          <p:nvPr/>
        </p:nvCxnSpPr>
        <p:spPr>
          <a:xfrm>
            <a:off x="4070611" y="3421147"/>
            <a:ext cx="93016" cy="431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6B262AC-939C-4657-A1D6-5DFA14997FA8}"/>
              </a:ext>
            </a:extLst>
          </p:cNvPr>
          <p:cNvSpPr txBox="1"/>
          <p:nvPr/>
        </p:nvSpPr>
        <p:spPr>
          <a:xfrm>
            <a:off x="3433289" y="2935045"/>
            <a:ext cx="12682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+mj-lt"/>
              </a:rPr>
              <a:t>Линия</a:t>
            </a:r>
          </a:p>
          <a:p>
            <a:pPr algn="ctr"/>
            <a:r>
              <a:rPr lang="ru-RU" sz="1000" dirty="0">
                <a:latin typeface="+mj-lt"/>
              </a:rPr>
              <a:t>«ОГ-1000 - РСГ-2, 3»</a:t>
            </a:r>
          </a:p>
          <a:p>
            <a:pPr algn="ctr"/>
            <a:r>
              <a:rPr lang="en-US" sz="1000" b="1" dirty="0">
                <a:latin typeface="+mj-lt"/>
              </a:rPr>
              <a:t>L=280 </a:t>
            </a:r>
            <a:r>
              <a:rPr lang="ru-RU" sz="1000" b="1" dirty="0">
                <a:latin typeface="+mj-lt"/>
              </a:rPr>
              <a:t>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7C3D036-F5C9-4701-92FC-4A4CEB18F2CC}"/>
              </a:ext>
            </a:extLst>
          </p:cNvPr>
          <p:cNvSpPr txBox="1"/>
          <p:nvPr/>
        </p:nvSpPr>
        <p:spPr>
          <a:xfrm>
            <a:off x="5705076" y="3832836"/>
            <a:ext cx="16305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+mj-lt"/>
              </a:rPr>
              <a:t>Линия</a:t>
            </a:r>
          </a:p>
          <a:p>
            <a:pPr algn="ctr"/>
            <a:r>
              <a:rPr lang="ru-RU" sz="1000" dirty="0">
                <a:latin typeface="+mj-lt"/>
              </a:rPr>
              <a:t>«РСГ-3 - вост. полукольцо»</a:t>
            </a:r>
          </a:p>
          <a:p>
            <a:pPr algn="ctr"/>
            <a:r>
              <a:rPr lang="en-US" sz="1000" b="1" dirty="0">
                <a:latin typeface="+mj-lt"/>
              </a:rPr>
              <a:t>L=80 </a:t>
            </a:r>
            <a:r>
              <a:rPr lang="ru-RU" sz="1000" b="1" dirty="0">
                <a:latin typeface="+mj-lt"/>
              </a:rPr>
              <a:t>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17629D2-55CA-4D04-8B8B-C4A00A047A1E}"/>
              </a:ext>
            </a:extLst>
          </p:cNvPr>
          <p:cNvSpPr txBox="1"/>
          <p:nvPr/>
        </p:nvSpPr>
        <p:spPr>
          <a:xfrm>
            <a:off x="3434235" y="3936387"/>
            <a:ext cx="15792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+mj-lt"/>
              </a:rPr>
              <a:t>Линия</a:t>
            </a:r>
          </a:p>
          <a:p>
            <a:pPr algn="ctr"/>
            <a:r>
              <a:rPr lang="ru-RU" sz="1000" dirty="0">
                <a:latin typeface="+mj-lt"/>
              </a:rPr>
              <a:t>«РСГ-2 - зап. полукольцо»</a:t>
            </a:r>
          </a:p>
          <a:p>
            <a:pPr algn="ctr"/>
            <a:r>
              <a:rPr lang="en-US" sz="1000" b="1" dirty="0">
                <a:latin typeface="+mj-lt"/>
              </a:rPr>
              <a:t>L=</a:t>
            </a:r>
            <a:r>
              <a:rPr lang="ru-RU" sz="1000" b="1" dirty="0">
                <a:latin typeface="+mj-lt"/>
              </a:rPr>
              <a:t>1</a:t>
            </a:r>
            <a:r>
              <a:rPr lang="en-US" sz="1000" b="1" dirty="0">
                <a:latin typeface="+mj-lt"/>
              </a:rPr>
              <a:t>80 </a:t>
            </a:r>
            <a:r>
              <a:rPr lang="ru-RU" sz="1000" b="1" dirty="0">
                <a:latin typeface="+mj-lt"/>
              </a:rPr>
              <a:t>м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="" xmlns:a16="http://schemas.microsoft.com/office/drawing/2014/main" id="{45D2F1E8-A93F-4670-9275-3D2D2D6F3B79}"/>
              </a:ext>
            </a:extLst>
          </p:cNvPr>
          <p:cNvCxnSpPr>
            <a:cxnSpLocks/>
          </p:cNvCxnSpPr>
          <p:nvPr/>
        </p:nvCxnSpPr>
        <p:spPr>
          <a:xfrm>
            <a:off x="4455106" y="4434003"/>
            <a:ext cx="445120" cy="277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245B72D7-9361-4C2B-9BBA-365516160A19}"/>
              </a:ext>
            </a:extLst>
          </p:cNvPr>
          <p:cNvCxnSpPr>
            <a:cxnSpLocks/>
          </p:cNvCxnSpPr>
          <p:nvPr/>
        </p:nvCxnSpPr>
        <p:spPr>
          <a:xfrm flipH="1">
            <a:off x="5850256" y="4319367"/>
            <a:ext cx="475194" cy="35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7F4FCE14-3614-42A5-B6C2-426023AE0A94}"/>
              </a:ext>
            </a:extLst>
          </p:cNvPr>
          <p:cNvSpPr/>
          <p:nvPr/>
        </p:nvSpPr>
        <p:spPr>
          <a:xfrm>
            <a:off x="7138725" y="3541086"/>
            <a:ext cx="2093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+mj-lt"/>
              </a:rPr>
              <a:t>Линия «ОГ-1000 - </a:t>
            </a:r>
            <a:r>
              <a:rPr lang="ru-RU" sz="1200" dirty="0">
                <a:latin typeface="+mj-lt"/>
              </a:rPr>
              <a:t>РСГ-2</a:t>
            </a:r>
            <a:r>
              <a:rPr lang="ru-RU" sz="1100" dirty="0">
                <a:latin typeface="+mj-lt"/>
              </a:rPr>
              <a:t>, 3» в 1Б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05EE73DC-958F-4770-AD10-3477983DD31C}"/>
              </a:ext>
            </a:extLst>
          </p:cNvPr>
          <p:cNvSpPr/>
          <p:nvPr/>
        </p:nvSpPr>
        <p:spPr>
          <a:xfrm>
            <a:off x="8673067" y="6295253"/>
            <a:ext cx="28235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+mj-lt"/>
              </a:rPr>
              <a:t>Линия «ОГ-1000 - </a:t>
            </a:r>
            <a:r>
              <a:rPr lang="ru-RU" sz="1200" dirty="0">
                <a:latin typeface="+mj-lt"/>
              </a:rPr>
              <a:t>РСГ-2</a:t>
            </a:r>
            <a:r>
              <a:rPr lang="ru-RU" sz="1100" dirty="0">
                <a:latin typeface="+mj-lt"/>
              </a:rPr>
              <a:t>, 3» в пом. 177 к. 17</a:t>
            </a:r>
          </a:p>
        </p:txBody>
      </p:sp>
    </p:spTree>
    <p:extLst>
      <p:ext uri="{BB962C8B-B14F-4D97-AF65-F5344CB8AC3E}">
        <p14:creationId xmlns="" xmlns:p14="http://schemas.microsoft.com/office/powerpoint/2010/main" val="1232918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2" y="3619793"/>
            <a:ext cx="5781473" cy="26171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98" y="1096821"/>
            <a:ext cx="5097929" cy="249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FED46F7-4C25-42B7-A8FA-BC2BB03666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65094" y="1027558"/>
            <a:ext cx="2854023" cy="277592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1D0DFA2-D8DB-4B3A-83B5-C86BFAAF9020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9703C04-7D87-4576-9887-5DB20361A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9" name="Straight Connector 4">
            <a:extLst>
              <a:ext uri="{FF2B5EF4-FFF2-40B4-BE49-F238E27FC236}">
                <a16:creationId xmlns="" xmlns:a16="http://schemas.microsoft.com/office/drawing/2014/main" id="{C0A0E3BA-6765-467B-B28D-39F86CF518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42064" y="228998"/>
            <a:ext cx="996205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Рефрижераторы Коллайдера</a:t>
            </a:r>
            <a:endParaRPr lang="ru-RU" sz="28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0767" y="6211817"/>
            <a:ext cx="4313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Принципиальная схема трубопровода полукольца Коллайдера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72354" y="365745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Сепаратор – устройство, предназначенное для переохлаждения гелия перед его подачей в ускоритель.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A703A1C-C91B-466B-BCD6-BB078D1105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7119" y="4589424"/>
            <a:ext cx="5818447" cy="13629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5B3C288-4110-4E2C-B06D-EB57FCBFC172}"/>
              </a:ext>
            </a:extLst>
          </p:cNvPr>
          <p:cNvSpPr txBox="1"/>
          <p:nvPr/>
        </p:nvSpPr>
        <p:spPr>
          <a:xfrm>
            <a:off x="6066207" y="5841017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IEMENS_GOST Type A" panose="02000400000000000000" pitchFamily="2" charset="0"/>
              </a:rPr>
              <a:t>100 % LHe</a:t>
            </a:r>
            <a:endParaRPr lang="ru-RU" i="1" dirty="0">
              <a:latin typeface="SIEMENS_GOST Type A" panose="020004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57957FA-0858-4709-938F-471A00ACEAD6}"/>
              </a:ext>
            </a:extLst>
          </p:cNvPr>
          <p:cNvSpPr txBox="1"/>
          <p:nvPr/>
        </p:nvSpPr>
        <p:spPr>
          <a:xfrm>
            <a:off x="6066206" y="4351674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IEMENS_GOST Type A" panose="02000400000000000000" pitchFamily="2" charset="0"/>
              </a:rPr>
              <a:t>10 % LHe + 90% GHe</a:t>
            </a:r>
            <a:endParaRPr lang="ru-RU" i="1" dirty="0">
              <a:latin typeface="SIEMENS_GOST Type A" panose="02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55721D2-FDF2-4A91-B144-07E86BE70197}"/>
              </a:ext>
            </a:extLst>
          </p:cNvPr>
          <p:cNvSpPr txBox="1"/>
          <p:nvPr/>
        </p:nvSpPr>
        <p:spPr>
          <a:xfrm>
            <a:off x="8750223" y="5730257"/>
            <a:ext cx="2880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>
                <a:latin typeface="SIEMENS_GOST Type A" panose="02000400000000000000" pitchFamily="2" charset="0"/>
              </a:rPr>
              <a:t>Коллектор прямого потока гелия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81FEFB3-71CE-453D-A99E-1E781A10DB37}"/>
              </a:ext>
            </a:extLst>
          </p:cNvPr>
          <p:cNvSpPr txBox="1"/>
          <p:nvPr/>
        </p:nvSpPr>
        <p:spPr>
          <a:xfrm>
            <a:off x="8750223" y="4493853"/>
            <a:ext cx="3079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>
                <a:latin typeface="SIEMENS_GOST Type A" panose="02000400000000000000" pitchFamily="2" charset="0"/>
              </a:rPr>
              <a:t>Коллектор обратного потока гелия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A2AFE0C-36C0-49BD-9116-1F8BD452C760}"/>
              </a:ext>
            </a:extLst>
          </p:cNvPr>
          <p:cNvSpPr txBox="1"/>
          <p:nvPr/>
        </p:nvSpPr>
        <p:spPr>
          <a:xfrm>
            <a:off x="7713557" y="4747319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latin typeface="SIEMENS_GOST Type A" panose="02000400000000000000" pitchFamily="2" charset="0"/>
              </a:rPr>
              <a:t>СП магниты ускорителя</a:t>
            </a:r>
          </a:p>
        </p:txBody>
      </p:sp>
      <p:sp>
        <p:nvSpPr>
          <p:cNvPr id="22" name="Номер слайда 21">
            <a:extLst>
              <a:ext uri="{FF2B5EF4-FFF2-40B4-BE49-F238E27FC236}">
                <a16:creationId xmlns="" xmlns:a16="http://schemas.microsoft.com/office/drawing/2014/main" id="{49EEFB2E-4279-4CFD-B6A3-E15A10375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6933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1" name="Date Placeholder 1">
            <a:extLst>
              <a:ext uri="{FF2B5EF4-FFF2-40B4-BE49-F238E27FC236}">
                <a16:creationId xmlns="" xmlns:a16="http://schemas.microsoft.com/office/drawing/2014/main" id="{AB0B7F00-C7C0-481A-B674-4652C5828C8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CFE4850-BF98-4240-A211-D8EFA8EE9FDC}"/>
              </a:ext>
            </a:extLst>
          </p:cNvPr>
          <p:cNvSpPr/>
          <p:nvPr/>
        </p:nvSpPr>
        <p:spPr>
          <a:xfrm>
            <a:off x="1456838" y="263036"/>
            <a:ext cx="6165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Гелиевая инфраструктура Коллайдера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38862E0-B1F7-4E4D-BDC6-855DC18E6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EF8A9D0-7DDF-40A3-B2AB-FB0514346A4F}"/>
              </a:ext>
            </a:extLst>
          </p:cNvPr>
          <p:cNvCxnSpPr/>
          <p:nvPr/>
        </p:nvCxnSpPr>
        <p:spPr>
          <a:xfrm>
            <a:off x="0" y="954944"/>
            <a:ext cx="12192000" cy="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02D72B5-2F4B-4293-BA70-266E40F44226}"/>
              </a:ext>
            </a:extLst>
          </p:cNvPr>
          <p:cNvSpPr/>
          <p:nvPr/>
        </p:nvSpPr>
        <p:spPr>
          <a:xfrm>
            <a:off x="372755" y="1319224"/>
            <a:ext cx="1068575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Криогенный комплекс ЛФВЭ;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Тепловые нагрузки на оборудование, работающее при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T=4,5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Рефрижераторы Коллайдера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Ожижитель гелия ОГ-1000</a:t>
            </a:r>
            <a:r>
              <a:rPr lang="en-US" sz="2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Контейнер-цистерна транспортная КЦГ-40/0,5;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Заключение.</a:t>
            </a:r>
          </a:p>
        </p:txBody>
      </p:sp>
      <p:cxnSp>
        <p:nvCxnSpPr>
          <p:cNvPr id="9" name="Straight Connector 4">
            <a:extLst>
              <a:ext uri="{FF2B5EF4-FFF2-40B4-BE49-F238E27FC236}">
                <a16:creationId xmlns="" xmlns:a16="http://schemas.microsoft.com/office/drawing/2014/main" id="{E20F206F-F500-4FCB-BF20-01BCC4D5776E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F2C004B0-D1B6-4DC3-B557-B1B8B53F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733" y="6567154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1" name="Date Placeholder 1">
            <a:extLst>
              <a:ext uri="{FF2B5EF4-FFF2-40B4-BE49-F238E27FC236}">
                <a16:creationId xmlns="" xmlns:a16="http://schemas.microsoft.com/office/drawing/2014/main" id="{748837D2-3E45-41CE-BD34-69130484652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313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2E24690-E3D2-4355-B319-602DB15D66CE}"/>
              </a:ext>
            </a:extLst>
          </p:cNvPr>
          <p:cNvSpPr txBox="1"/>
          <p:nvPr/>
        </p:nvSpPr>
        <p:spPr>
          <a:xfrm>
            <a:off x="2310863" y="5959324"/>
            <a:ext cx="2006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j-lt"/>
                <a:cs typeface="Times New Roman" panose="02020603050405020304" pitchFamily="18" charset="0"/>
              </a:rPr>
              <a:t>Установка ОГ-1000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="" xmlns:a16="http://schemas.microsoft.com/office/drawing/2014/main" id="{F1D0DFA2-D8DB-4B3A-83B5-C86BFAAF9020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703C04-7D87-4576-9887-5DB20361A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42064" y="228998"/>
            <a:ext cx="996205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Ожижитель гелия ОГ-1000</a:t>
            </a:r>
            <a:endParaRPr lang="ru-RU" sz="28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4">
            <a:extLst>
              <a:ext uri="{FF2B5EF4-FFF2-40B4-BE49-F238E27FC236}">
                <a16:creationId xmlns="" xmlns:a16="http://schemas.microsoft.com/office/drawing/2014/main" id="{C0A0E3BA-6765-467B-B28D-39F86CF518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69811" y="1153172"/>
            <a:ext cx="5495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Установка - крупнейший в стране ожижитель гелия, производительностью 1000 л/ч.</a:t>
            </a:r>
          </a:p>
          <a:p>
            <a:pPr algn="just"/>
            <a:r>
              <a:rPr lang="ru-RU" dirty="0"/>
              <a:t>Он обеспечит работу рефрижераторов Бустера и Коллайдера, а также ожижение гелия для СП магнитов детектора </a:t>
            </a:r>
            <a:r>
              <a:rPr lang="en-US" dirty="0"/>
              <a:t>MPD</a:t>
            </a:r>
            <a:r>
              <a:rPr lang="ru-RU" dirty="0"/>
              <a:t> и установки КРИОН.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79C9E012-A90E-4387-A9F3-6DD6F228A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2777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3" name="Date Placeholder 1">
            <a:extLst>
              <a:ext uri="{FF2B5EF4-FFF2-40B4-BE49-F238E27FC236}">
                <a16:creationId xmlns="" xmlns:a16="http://schemas.microsoft.com/office/drawing/2014/main" id="{89F66727-58AC-4F41-8F7A-1296F819C92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67EEEE6-4980-4E9B-8AE0-726172AAF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8" y="1184986"/>
            <a:ext cx="6175813" cy="48022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897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F1D0DFA2-D8DB-4B3A-83B5-C86BFAAF9020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703C04-7D87-4576-9887-5DB20361A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42064" y="228998"/>
            <a:ext cx="996205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Ожижитель гелия ОГ-1000</a:t>
            </a:r>
            <a:endParaRPr lang="ru-RU" sz="28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C0A0E3BA-6765-467B-B28D-39F86CF518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419" y="1276625"/>
            <a:ext cx="3605928" cy="515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122762" y="1242203"/>
            <a:ext cx="8824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Установка прошла цикл комплексных испытаний и подтвердила свои характеристики.</a:t>
            </a:r>
          </a:p>
          <a:p>
            <a:r>
              <a:rPr lang="ru-RU" dirty="0"/>
              <a:t>В сентябре 2024 г. выполнены работы по оптимизации пускового режима установки при захолаживании крупных емкостей, что позволит снизить затраты электроэнергии и жидкого азота.</a:t>
            </a:r>
          </a:p>
          <a:p>
            <a:r>
              <a:rPr lang="ru-RU" dirty="0"/>
              <a:t>С сентября начинается регулярная работа установки на обеспечение потребностей </a:t>
            </a:r>
          </a:p>
          <a:p>
            <a:r>
              <a:rPr lang="ru-RU" dirty="0"/>
              <a:t>детектора </a:t>
            </a:r>
            <a:r>
              <a:rPr lang="en-US" dirty="0"/>
              <a:t>MPD.</a:t>
            </a:r>
            <a:endParaRPr lang="ru-RU" dirty="0"/>
          </a:p>
        </p:txBody>
      </p:sp>
      <p:pic>
        <p:nvPicPr>
          <p:cNvPr id="29698" name="Picture 2" descr="C:\Users\User\Desktop\IMG20240909160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5816" y="2863969"/>
            <a:ext cx="4628523" cy="3472333"/>
          </a:xfrm>
          <a:prstGeom prst="rect">
            <a:avLst/>
          </a:prstGeom>
          <a:noFill/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B8D60BD5-7091-405C-8937-F89DE358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922" y="6578682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1" name="Date Placeholder 1">
            <a:extLst>
              <a:ext uri="{FF2B5EF4-FFF2-40B4-BE49-F238E27FC236}">
                <a16:creationId xmlns="" xmlns:a16="http://schemas.microsoft.com/office/drawing/2014/main" id="{B3CC983F-9EC5-4DE1-9E58-08A51F86203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473F072-BC14-48E9-8D56-F0C977D6B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6" y="1130686"/>
            <a:ext cx="7020630" cy="5245453"/>
          </a:xfrm>
          <a:prstGeom prst="rect">
            <a:avLst/>
          </a:prstGeom>
        </p:spPr>
      </p:pic>
      <p:cxnSp>
        <p:nvCxnSpPr>
          <p:cNvPr id="6" name="Straight Connector 6">
            <a:extLst>
              <a:ext uri="{FF2B5EF4-FFF2-40B4-BE49-F238E27FC236}">
                <a16:creationId xmlns="" xmlns:a16="http://schemas.microsoft.com/office/drawing/2014/main" id="{56FB9947-FD7A-4886-9393-999AAFDA2B09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FAA2AFA-F676-492C-A557-6A4D47387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4ABCE70-C21E-4F37-9C19-43CDDF7D6CFE}"/>
              </a:ext>
            </a:extLst>
          </p:cNvPr>
          <p:cNvSpPr txBox="1"/>
          <p:nvPr/>
        </p:nvSpPr>
        <p:spPr>
          <a:xfrm>
            <a:off x="1442064" y="228998"/>
            <a:ext cx="996205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Ожижитель гелия ОГ-1000</a:t>
            </a:r>
            <a:endParaRPr lang="ru-RU" sz="28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4">
            <a:extLst>
              <a:ext uri="{FF2B5EF4-FFF2-40B4-BE49-F238E27FC236}">
                <a16:creationId xmlns="" xmlns:a16="http://schemas.microsoft.com/office/drawing/2014/main" id="{69219421-64DB-452F-B82C-7A9C348C64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606DB2A-F79D-4764-991E-CF214EB92C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0850" y="1143539"/>
            <a:ext cx="2751850" cy="36681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59E5DE5-BAFB-463F-BCFF-7E57D503BEA5}"/>
              </a:ext>
            </a:extLst>
          </p:cNvPr>
          <p:cNvSpPr txBox="1"/>
          <p:nvPr/>
        </p:nvSpPr>
        <p:spPr>
          <a:xfrm>
            <a:off x="7340503" y="4763927"/>
            <a:ext cx="2931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Арматура </a:t>
            </a:r>
            <a:r>
              <a:rPr lang="ru-RU" sz="1200" dirty="0"/>
              <a:t>для работы в пусковом режиме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3C9FA3FA-DDB9-41A1-8453-03FCB112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8252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12" name="Date Placeholder 1">
            <a:extLst>
              <a:ext uri="{FF2B5EF4-FFF2-40B4-BE49-F238E27FC236}">
                <a16:creationId xmlns="" xmlns:a16="http://schemas.microsoft.com/office/drawing/2014/main" id="{219F9E33-4CD6-403D-8B49-124DAC804BA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  <p:pic>
        <p:nvPicPr>
          <p:cNvPr id="2056" name="Picture 8" descr="C:\Users\User\Desktop\Принципиальная схема ОГ-1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0940" y="1181100"/>
            <a:ext cx="3144665" cy="4945380"/>
          </a:xfrm>
          <a:prstGeom prst="rect">
            <a:avLst/>
          </a:prstGeom>
          <a:noFill/>
        </p:spPr>
      </p:pic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DA434781-B12F-459F-9353-9E00A72AB720}"/>
              </a:ext>
            </a:extLst>
          </p:cNvPr>
          <p:cNvCxnSpPr>
            <a:cxnSpLocks/>
          </p:cNvCxnSpPr>
          <p:nvPr/>
        </p:nvCxnSpPr>
        <p:spPr>
          <a:xfrm flipH="1">
            <a:off x="6527800" y="2392680"/>
            <a:ext cx="1899920" cy="753745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89819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22D7D99-6A70-4C56-8173-D1F81278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2777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19</a:t>
            </a:fld>
            <a:endParaRPr lang="ru-RU" dirty="0"/>
          </a:p>
        </p:txBody>
      </p:sp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B597FEE2-F045-4FF5-BCBD-7D1513BF1062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068D5EA-6EDA-4133-9BFB-D979F112B9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2FB847A-3C02-4B6A-84A3-F1E82D45EFED}"/>
              </a:ext>
            </a:extLst>
          </p:cNvPr>
          <p:cNvSpPr txBox="1"/>
          <p:nvPr/>
        </p:nvSpPr>
        <p:spPr>
          <a:xfrm>
            <a:off x="1442064" y="228998"/>
            <a:ext cx="996205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Ожижитель гелия ОГ-1000</a:t>
            </a:r>
            <a:endParaRPr lang="ru-RU" sz="28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A3EA3C78-D8BA-45C4-9079-D585002C0D2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1">
            <a:extLst>
              <a:ext uri="{FF2B5EF4-FFF2-40B4-BE49-F238E27FC236}">
                <a16:creationId xmlns="" xmlns:a16="http://schemas.microsoft.com/office/drawing/2014/main" id="{B0A6A150-31EC-4E3A-956F-A45BC6EDC94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D55C6A9-12F4-43FA-B954-CF853DBEA8D6}"/>
                  </a:ext>
                </a:extLst>
              </p:cNvPr>
              <p:cNvSpPr/>
              <p:nvPr/>
            </p:nvSpPr>
            <p:spPr>
              <a:xfrm>
                <a:off x="127248" y="1027362"/>
                <a:ext cx="6096000" cy="20041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26695" indent="-22669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600" dirty="0">
                    <a:solidFill>
                      <a:schemeClr val="tx1"/>
                    </a:solidFill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Минимальная работа сжижения газа:</a:t>
                </a:r>
                <a:endPara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6695" indent="-22669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𝐿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𝑚𝑖𝑛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=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𝑇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0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∙</m:t>
                      </m:r>
                      <m:d>
                        <m:d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газ</m:t>
                              </m:r>
                            </m:sub>
                          </m:s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жидк</m:t>
                              </m:r>
                            </m:sub>
                          </m:sSub>
                        </m:e>
                      </m:d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−</m:t>
                      </m:r>
                      <m:d>
                        <m:d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газ</m:t>
                              </m:r>
                            </m:sub>
                          </m:s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жидк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;</m:t>
                      </m:r>
                    </m:oMath>
                  </m:oMathPara>
                </a14:m>
                <a:endPara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6695" indent="-22669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600" dirty="0">
                    <a:solidFill>
                      <a:schemeClr val="tx1"/>
                    </a:solidFill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 гелия:</a:t>
                </a:r>
                <a:endPara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6695" indent="-22669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𝐿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𝑚𝑖𝑛</m:t>
                          </m:r>
                        </m:sub>
                      </m:sSub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=300∙</m:t>
                      </m:r>
                      <m:d>
                        <m:d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2,262−</m:t>
                          </m:r>
                          <m:d>
                            <m:d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</m:ctrlPr>
                            </m:dPr>
                            <m:e>
                              <m: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−0,0155</m:t>
                              </m:r>
                            </m:e>
                          </m:d>
                        </m:e>
                      </m:d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−</m:t>
                      </m:r>
                      <m:d>
                        <m:dPr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r>
                            <a:rPr lang="ru-RU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ourier New" panose="02070309020205020404" pitchFamily="49" charset="0"/>
                            </a:rPr>
                            <m:t>1571,5−</m:t>
                          </m:r>
                          <m:d>
                            <m:d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</m:ctrlPr>
                            </m:dPr>
                            <m:e>
                              <m:r>
                                <a:rPr lang="ru-RU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ourier New" panose="02070309020205020404" pitchFamily="49" charset="0"/>
                                </a:rPr>
                                <m:t>−0,16</m:t>
                              </m:r>
                            </m:e>
                          </m:d>
                        </m:e>
                      </m:d>
                      <m:r>
                        <a:rPr lang="ru-RU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m:t>=</m:t>
                      </m:r>
                    </m:oMath>
                  </m:oMathPara>
                </a14:m>
                <a:endPara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6695" indent="-226695"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ru-RU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=6848 </m:t>
                    </m:r>
                    <m:f>
                      <m:fPr>
                        <m:ctrlP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fPr>
                      <m:num>
                        <m: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кДж</m:t>
                        </m:r>
                      </m:num>
                      <m:den>
                        <m: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кг</m:t>
                        </m:r>
                      </m:den>
                    </m:f>
                    <m:r>
                      <a:rPr lang="ru-RU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=1,9</m:t>
                    </m:r>
                    <m:f>
                      <m:fPr>
                        <m:ctrlP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fPr>
                      <m:num>
                        <m: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кВт</m:t>
                        </m:r>
                      </m:num>
                      <m:den>
                        <m: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кг</m:t>
                        </m:r>
                      </m:den>
                    </m:f>
                    <m:r>
                      <a:rPr lang="ru-RU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=237</m:t>
                    </m:r>
                    <m:f>
                      <m:fPr>
                        <m:ctrlP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fPr>
                      <m:num>
                        <m: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Вт</m:t>
                        </m:r>
                      </m:num>
                      <m:den>
                        <m: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л</m:t>
                        </m:r>
                      </m:den>
                    </m:f>
                  </m:oMath>
                </a14:m>
                <a:r>
                  <a:rPr lang="ru-RU" sz="1600" dirty="0">
                    <a:solidFill>
                      <a:schemeClr val="tx1"/>
                    </a:solidFill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Прямоугольник 9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D55C6A9-12F4-43FA-B954-CF853DBEA8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48" y="1027362"/>
                <a:ext cx="6096000" cy="2004138"/>
              </a:xfrm>
              <a:prstGeom prst="rect">
                <a:avLst/>
              </a:prstGeom>
              <a:blipFill>
                <a:blip r:embed="rId3" cstate="print"/>
                <a:stretch>
                  <a:fillRect l="-600" b="-15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25958973-392E-4857-9579-52D5E9E1743E}"/>
                  </a:ext>
                </a:extLst>
              </p:cNvPr>
              <p:cNvSpPr/>
              <p:nvPr/>
            </p:nvSpPr>
            <p:spPr>
              <a:xfrm>
                <a:off x="142043" y="3031500"/>
                <a:ext cx="11736278" cy="3433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6695" indent="-226695">
                  <a:spcAft>
                    <a:spcPts val="200"/>
                  </a:spcAft>
                </a:pPr>
                <a:r>
                  <a:rPr lang="ru-RU" sz="1400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Энергопотребление гелиевых компрессоров при работе установки составляет</a:t>
                </a:r>
              </a:p>
              <a:p>
                <a:pPr marL="226695" indent="-226695">
                  <a:spcAft>
                    <a:spcPts val="200"/>
                  </a:spcAft>
                </a:pPr>
                <a:r>
                  <a:rPr lang="ru-RU" sz="1400" b="1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1660 кВт</a:t>
                </a:r>
                <a:r>
                  <a:rPr lang="ru-RU" sz="1400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При производительности в 1000 л/ч, удельные затраты мощности</a:t>
                </a:r>
              </a:p>
              <a:p>
                <a:pPr marL="226695" indent="-226695">
                  <a:spcAft>
                    <a:spcPts val="200"/>
                  </a:spcAft>
                </a:pPr>
                <a:r>
                  <a:rPr lang="ru-RU" sz="1400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гелиевого компрессора на ожижение одного литра гелия составят:</a:t>
                </a:r>
                <a:endParaRPr lang="ru-RU" sz="1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6695" indent="-226695"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𝐿</m:t>
                        </m:r>
                      </m:e>
                      <m:sub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действ</m:t>
                        </m:r>
                      </m:sub>
                    </m:sSub>
                    <m:r>
                      <a:rPr lang="ru-RU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</m:t>
                    </m:r>
                    <m:f>
                      <m:fPr>
                        <m:ctrlP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fPr>
                      <m:num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166</m:t>
                        </m:r>
                        <m:r>
                          <a:rPr lang="ru-RU" sz="16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0</m:t>
                        </m:r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000</m:t>
                        </m:r>
                      </m:num>
                      <m:den>
                        <m: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1000</m:t>
                        </m:r>
                      </m:den>
                    </m:f>
                    <m:r>
                      <a:rPr lang="ru-RU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</m:t>
                    </m:r>
                    <m:r>
                      <a:rPr lang="ru-RU" sz="16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166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0</m:t>
                    </m:r>
                    <m:r>
                      <a:rPr lang="ru-RU" sz="16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 </m:t>
                    </m:r>
                    <m:f>
                      <m:fPr>
                        <m:ctrlP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fPr>
                      <m:num>
                        <m:r>
                          <a:rPr lang="ru-RU" sz="16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Вт</m:t>
                        </m:r>
                      </m:num>
                      <m:den>
                        <m:r>
                          <a:rPr lang="ru-RU" sz="16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л</m:t>
                        </m:r>
                      </m:den>
                    </m:f>
                  </m:oMath>
                </a14:m>
                <a:r>
                  <a:rPr lang="ru-RU" sz="1400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ru-RU" sz="1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6695" indent="-226695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Тогда термодинамический КПД гелиевого цикла:</a:t>
                </a:r>
                <a:endParaRPr lang="ru-RU" sz="1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6695" indent="-226695"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ru-RU" sz="16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𝜂</m:t>
                        </m:r>
                      </m:e>
                      <m:sub>
                        <m:r>
                          <a:rPr lang="ru-RU" sz="16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𝐻𝑒</m:t>
                        </m:r>
                      </m:sub>
                    </m:sSub>
                    <m:r>
                      <a:rPr lang="ru-RU" sz="16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</m:t>
                    </m:r>
                    <m:f>
                      <m:fPr>
                        <m:ctrlP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ru-RU" sz="16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u-RU" sz="16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мин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ru-RU" sz="16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u-RU" sz="16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действ</m:t>
                            </m:r>
                          </m:sub>
                        </m:sSub>
                      </m:den>
                    </m:f>
                    <m:r>
                      <a:rPr lang="ru-RU" sz="16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</m:t>
                    </m:r>
                    <m:f>
                      <m:fPr>
                        <m:ctrlPr>
                          <a:rPr lang="ru-RU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fPr>
                      <m:num>
                        <m:r>
                          <a:rPr lang="ru-RU" sz="16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237</m:t>
                        </m:r>
                      </m:num>
                      <m:den>
                        <m:r>
                          <a:rPr lang="ru-RU" sz="16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166</m:t>
                        </m:r>
                        <m:r>
                          <a:rPr lang="ru-RU" sz="16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0</m:t>
                        </m:r>
                      </m:den>
                    </m:f>
                    <m:r>
                      <a:rPr lang="ru-RU" sz="16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=0,142=14%</m:t>
                    </m:r>
                  </m:oMath>
                </a14:m>
                <a:r>
                  <a:rPr lang="ru-RU" sz="1400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1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400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 определения термодинамического КПД установки ОГ-1000, необходимо также учитывать затраты на получение жидкого азота, расход которого при работе установки составляет 1000 л/ч. Удельные затраты энергии на получение 1 л жидкого азота составляют </a:t>
                </a:r>
                <a:r>
                  <a:rPr lang="en-US" sz="1400" b="1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1400" b="1" baseline="-25000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ru-RU" sz="1400" b="1" baseline="-25000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ru-RU" sz="1400" b="1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1000 Вт/л</a:t>
                </a:r>
                <a:r>
                  <a:rPr lang="ru-RU" sz="1400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(данные азотного цеха). Итого:</a:t>
                </a:r>
                <a:endParaRPr lang="ru-RU" sz="1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6695" indent="-226695"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ru-RU" sz="17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𝜂</m:t>
                        </m:r>
                      </m:e>
                      <m:sub>
                        <m:r>
                          <a:rPr lang="ru-RU" sz="17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ОГ−1000</m:t>
                        </m:r>
                      </m:sub>
                    </m:sSub>
                    <m:r>
                      <a:rPr lang="ru-RU" sz="17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</m:t>
                    </m:r>
                    <m:f>
                      <m:fPr>
                        <m:ctrlPr>
                          <a:rPr lang="ru-RU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ru-RU" sz="17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u-RU" sz="17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мин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ru-RU" sz="17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u-RU" sz="17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действ</m:t>
                            </m:r>
                          </m:sub>
                        </m:sSub>
                        <m:r>
                          <a:rPr lang="ru-RU" sz="17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sz="17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ru-RU" sz="17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u-RU" sz="17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𝑁</m:t>
                            </m:r>
                            <m:r>
                              <a:rPr lang="ru-RU" sz="17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ourier New" panose="02070309020205020404" pitchFamily="49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ru-RU" sz="17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</m:t>
                    </m:r>
                    <m:f>
                      <m:fPr>
                        <m:ctrlPr>
                          <a:rPr lang="ru-RU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</m:ctrlPr>
                      </m:fPr>
                      <m:num>
                        <m:r>
                          <a:rPr lang="ru-RU" sz="17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237</m:t>
                        </m:r>
                      </m:num>
                      <m:den>
                        <m:r>
                          <a:rPr lang="ru-RU" sz="17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166</m:t>
                        </m:r>
                        <m:r>
                          <a:rPr lang="ru-RU" sz="17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0</m:t>
                        </m:r>
                        <m:r>
                          <a:rPr lang="ru-RU" sz="17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ourier New" panose="02070309020205020404" pitchFamily="49" charset="0"/>
                          </a:rPr>
                          <m:t>+1000</m:t>
                        </m:r>
                      </m:den>
                    </m:f>
                    <m:r>
                      <a:rPr lang="ru-RU" sz="17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=0,</m:t>
                    </m:r>
                    <m:r>
                      <a:rPr lang="ru-RU" sz="17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0</m:t>
                    </m:r>
                    <m:r>
                      <a:rPr lang="ru-RU" sz="17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8</m:t>
                    </m:r>
                    <m:r>
                      <a:rPr lang="ru-RU" sz="17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9</m:t>
                    </m:r>
                    <m:r>
                      <a:rPr lang="ru-RU" sz="17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rPr>
                      <m:t>=9%</m:t>
                    </m:r>
                  </m:oMath>
                </a14:m>
                <a:r>
                  <a:rPr lang="ru-RU" sz="1600" dirty="0">
                    <a:latin typeface="Courier New" panose="02070309020205020404" pitchFamily="49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1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Прямоугольник 10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25958973-392E-4857-9579-52D5E9E17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43" y="3031500"/>
                <a:ext cx="11736278" cy="3433440"/>
              </a:xfrm>
              <a:prstGeom prst="rect">
                <a:avLst/>
              </a:prstGeom>
              <a:blipFill>
                <a:blip r:embed="rId4" cstate="print"/>
                <a:stretch>
                  <a:fillRect l="-156" r="-1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478B196-868B-4A1D-BAE6-19E6979CF8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1675" y="1109347"/>
            <a:ext cx="3525614" cy="3525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93C6D3-36C1-4246-9D46-05876A0A76E2}"/>
              </a:ext>
            </a:extLst>
          </p:cNvPr>
          <p:cNvSpPr txBox="1"/>
          <p:nvPr/>
        </p:nvSpPr>
        <p:spPr>
          <a:xfrm>
            <a:off x="8222084" y="4394245"/>
            <a:ext cx="2624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+mj-lt"/>
              </a:rPr>
              <a:t>Цикл установки ОГ-1000 в </a:t>
            </a:r>
            <a:r>
              <a:rPr lang="en-US" sz="1100" dirty="0">
                <a:latin typeface="+mj-lt"/>
              </a:rPr>
              <a:t>T-S </a:t>
            </a:r>
            <a:r>
              <a:rPr lang="ru-RU" sz="1100" dirty="0">
                <a:latin typeface="+mj-lt"/>
              </a:rPr>
              <a:t>диаграмме</a:t>
            </a:r>
          </a:p>
        </p:txBody>
      </p:sp>
    </p:spTree>
    <p:extLst>
      <p:ext uri="{BB962C8B-B14F-4D97-AF65-F5344CB8AC3E}">
        <p14:creationId xmlns="" xmlns:p14="http://schemas.microsoft.com/office/powerpoint/2010/main" val="309295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CFE4850-BF98-4240-A211-D8EFA8EE9FDC}"/>
              </a:ext>
            </a:extLst>
          </p:cNvPr>
          <p:cNvSpPr/>
          <p:nvPr/>
        </p:nvSpPr>
        <p:spPr>
          <a:xfrm>
            <a:off x="1439585" y="254409"/>
            <a:ext cx="6165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Гелиевая инфраструктура Коллайдера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38862E0-B1F7-4E4D-BDC6-855DC18E6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EF8A9D0-7DDF-40A3-B2AB-FB0514346A4F}"/>
              </a:ext>
            </a:extLst>
          </p:cNvPr>
          <p:cNvCxnSpPr/>
          <p:nvPr/>
        </p:nvCxnSpPr>
        <p:spPr>
          <a:xfrm>
            <a:off x="0" y="954944"/>
            <a:ext cx="12192000" cy="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02D72B5-2F4B-4293-BA70-266E40F44226}"/>
              </a:ext>
            </a:extLst>
          </p:cNvPr>
          <p:cNvSpPr/>
          <p:nvPr/>
        </p:nvSpPr>
        <p:spPr>
          <a:xfrm>
            <a:off x="372755" y="1319224"/>
            <a:ext cx="1068575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Криогенный комплекс ЛФВЭ;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Тепловые нагрузки на оборудование, работающее при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T=4,5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Рефрижераторы Коллайдера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Ожижитель гелия ОГ-1000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Контейнер-цистерна транспортная КЦГ-40/0,5;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Заключение.</a:t>
            </a:r>
          </a:p>
        </p:txBody>
      </p:sp>
      <p:cxnSp>
        <p:nvCxnSpPr>
          <p:cNvPr id="9" name="Straight Connector 4">
            <a:extLst>
              <a:ext uri="{FF2B5EF4-FFF2-40B4-BE49-F238E27FC236}">
                <a16:creationId xmlns="" xmlns:a16="http://schemas.microsoft.com/office/drawing/2014/main" id="{E20F206F-F500-4FCB-BF20-01BCC4D5776E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F7D56B8A-13F2-4941-84DE-56345876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099" y="6569420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0" name="Date Placeholder 1">
            <a:extLst>
              <a:ext uri="{FF2B5EF4-FFF2-40B4-BE49-F238E27FC236}">
                <a16:creationId xmlns="" xmlns:a16="http://schemas.microsoft.com/office/drawing/2014/main" id="{3205C591-F174-4C22-8AB7-6CB192532CD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313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F1D0DFA2-D8DB-4B3A-83B5-C86BFAAF9020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703C04-7D87-4576-9887-5DB20361A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42064" y="228998"/>
            <a:ext cx="996205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Ожижитель гелия ОГ-1000</a:t>
            </a:r>
            <a:endParaRPr lang="ru-RU" sz="28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C0A0E3BA-6765-467B-B28D-39F86CF518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3901" y="1078302"/>
            <a:ext cx="11645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Проведены сеансы совместной работы ОГ-1000 и новой гелиевой винтовой компрессорной установки Каскад-110/30.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05AD715-F655-493C-9CA0-85764E0DC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6" y="1506019"/>
            <a:ext cx="6330867" cy="4748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94099" y="1518249"/>
            <a:ext cx="536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ходе работ выполнена настройка градирен охлаждающей системы и балансировка потребления воды охладителями компрессоров.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6F87769-586E-485D-9A01-3733D01E8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63" y="2514137"/>
            <a:ext cx="4985358" cy="3740032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40A7B747-D2D8-4D87-91EC-CE719D89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2159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4" name="Date Placeholder 1">
            <a:extLst>
              <a:ext uri="{FF2B5EF4-FFF2-40B4-BE49-F238E27FC236}">
                <a16:creationId xmlns="" xmlns:a16="http://schemas.microsoft.com/office/drawing/2014/main" id="{C8373A91-E735-44C2-B715-32FFF6D98D7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CFE4850-BF98-4240-A211-D8EFA8EE9FDC}"/>
              </a:ext>
            </a:extLst>
          </p:cNvPr>
          <p:cNvSpPr/>
          <p:nvPr/>
        </p:nvSpPr>
        <p:spPr>
          <a:xfrm>
            <a:off x="1456837" y="254410"/>
            <a:ext cx="6165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Гелиевая инфраструктура Коллайдера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38862E0-B1F7-4E4D-BDC6-855DC18E6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EF8A9D0-7DDF-40A3-B2AB-FB0514346A4F}"/>
              </a:ext>
            </a:extLst>
          </p:cNvPr>
          <p:cNvCxnSpPr/>
          <p:nvPr/>
        </p:nvCxnSpPr>
        <p:spPr>
          <a:xfrm>
            <a:off x="0" y="954944"/>
            <a:ext cx="12192000" cy="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02D72B5-2F4B-4293-BA70-266E40F44226}"/>
              </a:ext>
            </a:extLst>
          </p:cNvPr>
          <p:cNvSpPr/>
          <p:nvPr/>
        </p:nvSpPr>
        <p:spPr>
          <a:xfrm>
            <a:off x="372755" y="1319224"/>
            <a:ext cx="1068575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Криогенный комплекс ЛФВЭ;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Тепловые нагрузки на оборудование, работающее при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T=4,5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Рефрижераторы Коллайдера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Ожижитель гелия ОГ-1000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accent1"/>
                </a:solidFill>
                <a:cs typeface="Times New Roman" panose="02020603050405020304" pitchFamily="18" charset="0"/>
              </a:rPr>
              <a:t>Контейнер-цистерна транспортная КЦГ-40/0,5;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Заключение.</a:t>
            </a:r>
          </a:p>
        </p:txBody>
      </p:sp>
      <p:cxnSp>
        <p:nvCxnSpPr>
          <p:cNvPr id="9" name="Straight Connector 4">
            <a:extLst>
              <a:ext uri="{FF2B5EF4-FFF2-40B4-BE49-F238E27FC236}">
                <a16:creationId xmlns="" xmlns:a16="http://schemas.microsoft.com/office/drawing/2014/main" id="{E20F206F-F500-4FCB-BF20-01BCC4D5776E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01B2C87C-4632-4E55-BFBC-CA6473B6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1037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0" name="Date Placeholder 1">
            <a:extLst>
              <a:ext uri="{FF2B5EF4-FFF2-40B4-BE49-F238E27FC236}">
                <a16:creationId xmlns="" xmlns:a16="http://schemas.microsoft.com/office/drawing/2014/main" id="{D19E35A1-29FA-4B93-969E-5A559C6E436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313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F1D0DFA2-D8DB-4B3A-83B5-C86BFAAF9020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703C04-7D87-4576-9887-5DB20361A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42064" y="228998"/>
            <a:ext cx="9962058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Контейнер-цистерна транспортная КЦГ-40/0,5</a:t>
            </a:r>
            <a:endParaRPr lang="ru-RU" sz="28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C0A0E3BA-6765-467B-B28D-39F86CF518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8C6A865-DF64-44E8-B062-F54951AC3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135897"/>
            <a:ext cx="6201674" cy="4651256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6530208" y="1879931"/>
            <a:ext cx="5356993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Times New Roman" pitchFamily="18" charset="0"/>
                <a:cs typeface="Courier New" panose="02070309020205020404" pitchFamily="49" charset="0"/>
              </a:rPr>
              <a:t>Характеристикой, определяющей качество данного изделия, является теплоприток к гелиевому сосуду, размещенному внутри вакуумного кожуха. </a:t>
            </a:r>
            <a:r>
              <a:rPr lang="ru-R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Паспортная величина теплопритока составляет 5,9 Вт, и для ее подтверждения было произведено измерение испаряемости.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8565" y="1112658"/>
            <a:ext cx="5500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Предназначена для хранения большого количества гелия, необходимого для заполнения холодных объемов ускоряющих колец комплекса NICA .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97615" y="2984740"/>
            <a:ext cx="2733675" cy="381000"/>
          </a:xfrm>
          <a:prstGeom prst="rect">
            <a:avLst/>
          </a:prstGeom>
          <a:noFill/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8382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5" name="Picture 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1441" y="3461619"/>
            <a:ext cx="54864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FD5D82A6-5998-49DD-AE17-60A1175BE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1037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15" name="Date Placeholder 1">
            <a:extLst>
              <a:ext uri="{FF2B5EF4-FFF2-40B4-BE49-F238E27FC236}">
                <a16:creationId xmlns="" xmlns:a16="http://schemas.microsoft.com/office/drawing/2014/main" id="{992B1448-7B97-4341-A27E-D526DE0F725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896412E5-39AA-4B56-866F-6BFED59B4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8565" y="4817567"/>
            <a:ext cx="53569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ea typeface="Times New Roman" pitchFamily="18" charset="0"/>
                <a:cs typeface="Courier New" panose="02070309020205020404" pitchFamily="49" charset="0"/>
              </a:rPr>
              <a:t>Фактическая величина теплопритока на 18% меньше паспортного значения, что говорит о высоких теплотехнических характеристиках изделия.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F1D0DFA2-D8DB-4B3A-83B5-C86BFAAF9020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703C04-7D87-4576-9887-5DB20361A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4970267" y="194492"/>
            <a:ext cx="2129272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Заключение</a:t>
            </a:r>
            <a:endParaRPr lang="ru-RU" sz="28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C0A0E3BA-6765-467B-B28D-39F86CF518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577971" y="5552806"/>
            <a:ext cx="111970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Созданный криогенный гелиевый комплекс способен обеспечить необходимый температурный режим работы магнитов Коллайдера. Использование сателлитных рефрижераторов с избыточным обратным потоком повышает надежность работы системы, а наличие большого «холодного» хранилища КЦГ 40/0,5 позволяет иметь запас жидкого гелия для сглаживания нештатных ситуаций и обеспечивать им сторонних потребителей Лаборатории.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02632AE-791F-457E-B50E-31FCD8122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46" y="1088581"/>
            <a:ext cx="5971105" cy="4478329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2D5DDE50-D015-49B7-9E36-34F455C8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1037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3" name="Date Placeholder 1">
            <a:extLst>
              <a:ext uri="{FF2B5EF4-FFF2-40B4-BE49-F238E27FC236}">
                <a16:creationId xmlns="" xmlns:a16="http://schemas.microsoft.com/office/drawing/2014/main" id="{F72D5574-3F59-4655-8C7F-F2C2B352366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A80124C-2D8F-4DCD-A092-22045C497CDD}"/>
              </a:ext>
            </a:extLst>
          </p:cNvPr>
          <p:cNvSpPr/>
          <p:nvPr/>
        </p:nvSpPr>
        <p:spPr>
          <a:xfrm>
            <a:off x="168503" y="5093965"/>
            <a:ext cx="10413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 настоящий момент криогенная система обеспечивает работу инжекционного комплекса,</a:t>
            </a:r>
          </a:p>
          <a:p>
            <a:r>
              <a:rPr lang="ru-RU" dirty="0">
                <a:latin typeface="Times New Roman" panose="02020603050405020304" pitchFamily="18" charset="0"/>
              </a:rPr>
              <a:t>поддерживая рабочую температуру магнитных элементов ускорителей Бустера и Нуклотрон.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E57C210-6B37-4FCC-8C2C-FBA8388CD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3" y="1159943"/>
            <a:ext cx="6846442" cy="38520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F56010-814D-4B5F-A2E9-CAEC773E8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6">
            <a:extLst>
              <a:ext uri="{FF2B5EF4-FFF2-40B4-BE49-F238E27FC236}">
                <a16:creationId xmlns="" xmlns:a16="http://schemas.microsoft.com/office/drawing/2014/main" id="{95EA4BC1-CAF6-4E01-99CD-8932C411E2F2}"/>
              </a:ext>
            </a:extLst>
          </p:cNvPr>
          <p:cNvCxnSpPr/>
          <p:nvPr/>
        </p:nvCxnSpPr>
        <p:spPr>
          <a:xfrm>
            <a:off x="0" y="954944"/>
            <a:ext cx="12192000" cy="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69016" y="1051261"/>
            <a:ext cx="5079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Криогенный комплекс ЛФВЭ предназначен для охлаждения магнитов ускорительного комплекса </a:t>
            </a:r>
            <a:r>
              <a:rPr lang="en-US" dirty="0"/>
              <a:t>NICA </a:t>
            </a:r>
            <a:r>
              <a:rPr lang="ru-RU" dirty="0"/>
              <a:t>до рабочей температуры 4,5 К, а также ожижения гелия для потребителей Лаборатории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11385" y="233716"/>
            <a:ext cx="4685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Криогенный комплекс ЛФВЭ</a:t>
            </a:r>
            <a:endParaRPr lang="ru-RU" sz="2800" dirty="0">
              <a:solidFill>
                <a:schemeClr val="accent1"/>
              </a:solidFill>
            </a:endParaRPr>
          </a:p>
        </p:txBody>
      </p:sp>
      <p:cxnSp>
        <p:nvCxnSpPr>
          <p:cNvPr id="11" name="Straight Connector 4">
            <a:extLst>
              <a:ext uri="{FF2B5EF4-FFF2-40B4-BE49-F238E27FC236}">
                <a16:creationId xmlns="" xmlns:a16="http://schemas.microsoft.com/office/drawing/2014/main" id="{E20F206F-F500-4FCB-BF20-01BCC4D5776E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EFF4C41-9270-4566-9F87-A7F70A1BCB5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8881" y="2220226"/>
            <a:ext cx="3483482" cy="2613321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8FDE9E72-C7D1-424D-A9C4-65E4955A5705}"/>
              </a:ext>
            </a:extLst>
          </p:cNvPr>
          <p:cNvSpPr/>
          <p:nvPr/>
        </p:nvSpPr>
        <p:spPr>
          <a:xfrm>
            <a:off x="9009126" y="4811690"/>
            <a:ext cx="19861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КГУ-1600/4,5 №№ 1, 2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="" xmlns:a16="http://schemas.microsoft.com/office/drawing/2014/main" id="{97FA546E-664B-4F17-9EF5-7C9F7B9F40C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  <p:sp>
        <p:nvSpPr>
          <p:cNvPr id="17" name="Номер слайда 11">
            <a:extLst>
              <a:ext uri="{FF2B5EF4-FFF2-40B4-BE49-F238E27FC236}">
                <a16:creationId xmlns="" xmlns:a16="http://schemas.microsoft.com/office/drawing/2014/main" id="{F7D56B8A-13F2-4941-84DE-56345876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099" y="6569420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02523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2F56010-814D-4B5F-A2E9-CAEC773E8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6" name="Straight Connector 6">
            <a:extLst>
              <a:ext uri="{FF2B5EF4-FFF2-40B4-BE49-F238E27FC236}">
                <a16:creationId xmlns="" xmlns:a16="http://schemas.microsoft.com/office/drawing/2014/main" id="{95EA4BC1-CAF6-4E01-99CD-8932C411E2F2}"/>
              </a:ext>
            </a:extLst>
          </p:cNvPr>
          <p:cNvCxnSpPr/>
          <p:nvPr/>
        </p:nvCxnSpPr>
        <p:spPr>
          <a:xfrm>
            <a:off x="0" y="954944"/>
            <a:ext cx="12192000" cy="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E20F206F-F500-4FCB-BF20-01BCC4D5776E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181EF4D-CD0E-4E2A-991E-237887DA1D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968" y="1095740"/>
            <a:ext cx="6253217" cy="5334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0981" y="1078302"/>
            <a:ext cx="6211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состав комплекса входит оборудование, необходимое для хранения, сжатия, очистки, охлаждения, ожижения и подачи гелия потребителям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11385" y="233716"/>
            <a:ext cx="4685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Криогенный комплекс ЛФВЭ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11A147AC-5DEC-4DF1-982F-7BECE2DA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2211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4" name="Date Placeholder 1">
            <a:extLst>
              <a:ext uri="{FF2B5EF4-FFF2-40B4-BE49-F238E27FC236}">
                <a16:creationId xmlns="" xmlns:a16="http://schemas.microsoft.com/office/drawing/2014/main" id="{A71B147C-E421-467A-99A2-6789A444A33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CFE4850-BF98-4240-A211-D8EFA8EE9FDC}"/>
              </a:ext>
            </a:extLst>
          </p:cNvPr>
          <p:cNvSpPr/>
          <p:nvPr/>
        </p:nvSpPr>
        <p:spPr>
          <a:xfrm>
            <a:off x="1413705" y="263036"/>
            <a:ext cx="6165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Гелиевая инфраструктура Коллайдера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38862E0-B1F7-4E4D-BDC6-855DC18E6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EF8A9D0-7DDF-40A3-B2AB-FB0514346A4F}"/>
              </a:ext>
            </a:extLst>
          </p:cNvPr>
          <p:cNvCxnSpPr/>
          <p:nvPr/>
        </p:nvCxnSpPr>
        <p:spPr>
          <a:xfrm>
            <a:off x="0" y="954944"/>
            <a:ext cx="12192000" cy="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02D72B5-2F4B-4293-BA70-266E40F44226}"/>
              </a:ext>
            </a:extLst>
          </p:cNvPr>
          <p:cNvSpPr/>
          <p:nvPr/>
        </p:nvSpPr>
        <p:spPr>
          <a:xfrm>
            <a:off x="372755" y="1319224"/>
            <a:ext cx="1068575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Криогенный комплекс ЛФВЭ;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Тепловые нагрузки на оборудование, работающее при </a:t>
            </a:r>
            <a:r>
              <a:rPr lang="en-US" sz="2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T=4,5 </a:t>
            </a:r>
            <a:r>
              <a:rPr lang="ru-RU" sz="24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Рефрижераторы Коллайдера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Ожижитель гелия ОГ-1000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Контейнер-цистерна транспортная КЦГ-40/0,5;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cs typeface="Times New Roman" panose="02020603050405020304" pitchFamily="18" charset="0"/>
              </a:rPr>
              <a:t>Заключение.</a:t>
            </a:r>
          </a:p>
        </p:txBody>
      </p:sp>
      <p:cxnSp>
        <p:nvCxnSpPr>
          <p:cNvPr id="9" name="Straight Connector 4">
            <a:extLst>
              <a:ext uri="{FF2B5EF4-FFF2-40B4-BE49-F238E27FC236}">
                <a16:creationId xmlns="" xmlns:a16="http://schemas.microsoft.com/office/drawing/2014/main" id="{E20F206F-F500-4FCB-BF20-01BCC4D5776E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234A1600-F74B-44EB-99B7-246B0F2A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2159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0" name="Date Placeholder 1">
            <a:extLst>
              <a:ext uri="{FF2B5EF4-FFF2-40B4-BE49-F238E27FC236}">
                <a16:creationId xmlns="" xmlns:a16="http://schemas.microsoft.com/office/drawing/2014/main" id="{7A111D7E-1AE5-4CDD-A282-4F70A5CD927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313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4614C9D-F2CB-46FE-AEE6-896880011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9" y="1175988"/>
            <a:ext cx="5010013" cy="5019538"/>
          </a:xfrm>
          <a:prstGeom prst="rect">
            <a:avLst/>
          </a:prstGeom>
        </p:spPr>
      </p:pic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D96AB459-9A37-43FC-8CE5-AA74A382E845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76568" y="203120"/>
            <a:ext cx="9962058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Тепловые нагрузки на оборудование, работающее при </a:t>
            </a:r>
            <a:r>
              <a:rPr lang="en-US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T=4,5 </a:t>
            </a:r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7C1D7BB-CDF3-44CA-BE69-E230DAEE8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E20F206F-F500-4FCB-BF20-01BCC4D5776E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448DB6-FC64-4AE7-BDB7-5E6019189700}"/>
              </a:ext>
            </a:extLst>
          </p:cNvPr>
          <p:cNvSpPr txBox="1"/>
          <p:nvPr/>
        </p:nvSpPr>
        <p:spPr>
          <a:xfrm>
            <a:off x="0" y="6247161"/>
            <a:ext cx="7563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*Установка ВТСП токовводов позволит снизить тепловую нагрузку на гелиевую систему Нуклотрона на </a:t>
            </a:r>
            <a:r>
              <a:rPr lang="en-US" sz="1200" dirty="0">
                <a:latin typeface="+mj-lt"/>
              </a:rPr>
              <a:t>700-800 </a:t>
            </a:r>
            <a:r>
              <a:rPr lang="ru-RU" sz="1200" dirty="0">
                <a:latin typeface="+mj-lt"/>
              </a:rPr>
              <a:t>Вт.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3E3378-F846-4B7A-9110-5EDB26A697F1}"/>
              </a:ext>
            </a:extLst>
          </p:cNvPr>
          <p:cNvSpPr txBox="1"/>
          <p:nvPr/>
        </p:nvSpPr>
        <p:spPr>
          <a:xfrm>
            <a:off x="4440515" y="336295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*</a:t>
            </a:r>
            <a:endParaRPr lang="ru-RU" sz="1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32717" y="1181665"/>
            <a:ext cx="6711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Суммарная тепловая нагрузка составляет </a:t>
            </a:r>
            <a:r>
              <a:rPr lang="en-US" dirty="0"/>
              <a:t>~10 </a:t>
            </a:r>
            <a:r>
              <a:rPr lang="ru-RU" dirty="0"/>
              <a:t>кВт на температурном уровне 4,5 К.</a:t>
            </a:r>
          </a:p>
          <a:p>
            <a:pPr algn="just"/>
            <a:r>
              <a:rPr lang="ru-RU" dirty="0"/>
              <a:t>Тепловая нагрузка на гелиевую систему складывается из статических теплопритоков из окружающей среды и динамических тепловыделений в магнитах.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8E8E2CFD-9DD6-459A-88B4-B4031E7D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69871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2" name="Date Placeholder 1">
            <a:extLst>
              <a:ext uri="{FF2B5EF4-FFF2-40B4-BE49-F238E27FC236}">
                <a16:creationId xmlns="" xmlns:a16="http://schemas.microsoft.com/office/drawing/2014/main" id="{5FC17C6E-E8B7-49D0-B574-AA6F67E2E2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59BCA1-7747-4A08-89D1-F48DF7ECA0EF}"/>
              </a:ext>
            </a:extLst>
          </p:cNvPr>
          <p:cNvSpPr txBox="1"/>
          <p:nvPr/>
        </p:nvSpPr>
        <p:spPr>
          <a:xfrm>
            <a:off x="3433689" y="3685757"/>
            <a:ext cx="1253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периметр – 252 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3311E19-926A-410E-81D5-9110EA116BB3}"/>
              </a:ext>
            </a:extLst>
          </p:cNvPr>
          <p:cNvSpPr txBox="1"/>
          <p:nvPr/>
        </p:nvSpPr>
        <p:spPr>
          <a:xfrm>
            <a:off x="1953744" y="5296110"/>
            <a:ext cx="1253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периметр – 212 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FFC259D-0FCE-46B4-A3F6-192014A63678}"/>
              </a:ext>
            </a:extLst>
          </p:cNvPr>
          <p:cNvSpPr txBox="1"/>
          <p:nvPr/>
        </p:nvSpPr>
        <p:spPr>
          <a:xfrm>
            <a:off x="849633" y="3685757"/>
            <a:ext cx="1253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периметр – 500 м</a:t>
            </a:r>
          </a:p>
        </p:txBody>
      </p:sp>
    </p:spTree>
    <p:extLst>
      <p:ext uri="{BB962C8B-B14F-4D97-AF65-F5344CB8AC3E}">
        <p14:creationId xmlns="" xmlns:p14="http://schemas.microsoft.com/office/powerpoint/2010/main" val="952028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C462150-38EB-4C0B-A744-2261F6F69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352" y="1017613"/>
            <a:ext cx="3626265" cy="5563527"/>
          </a:xfrm>
          <a:prstGeom prst="rect">
            <a:avLst/>
          </a:prstGeom>
        </p:spPr>
      </p:pic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DB34FF61-BA72-4F76-8215-85A8A5213D25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BDAD4DB-1C16-4DAE-8702-7CBB52A10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DE2776D0-3F40-4584-93AF-BC6297D3EEB8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B609D65-3F6C-45AD-A6AD-9AB00AFB0DB0}"/>
              </a:ext>
            </a:extLst>
          </p:cNvPr>
          <p:cNvSpPr txBox="1"/>
          <p:nvPr/>
        </p:nvSpPr>
        <p:spPr>
          <a:xfrm>
            <a:off x="5791199" y="1202872"/>
            <a:ext cx="632460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+mj-lt"/>
              </a:rPr>
              <a:t>Статический теплоприток к гелию есть сумма потоков тепла, передаваемых из окружающей среды излучением от более теплых поверхностей, теплопередачей по опорам магнитов и остаточными газами через изоляционный вакуум. </a:t>
            </a:r>
          </a:p>
          <a:p>
            <a:pPr algn="just"/>
            <a:r>
              <a:rPr lang="ru-RU" sz="1400" b="1" dirty="0">
                <a:latin typeface="+mj-lt"/>
              </a:rPr>
              <a:t>1. Излучение от более теплых поверхностей.</a:t>
            </a:r>
          </a:p>
          <a:p>
            <a:pPr algn="just"/>
            <a:r>
              <a:rPr lang="ru-RU" sz="1400" dirty="0">
                <a:latin typeface="+mj-lt"/>
              </a:rPr>
              <a:t>Оборудование ускорителя, работающее при гелиевых температурах, экранируется от теплового излучения медными экранами, охлаждаемыми жидким азотом. Теплоприток излучением вносит основной вклад в статический теплоприток. При работе комплекса необходимо уделять особое внимание охлаждению азотных экранов.</a:t>
            </a:r>
          </a:p>
          <a:p>
            <a:pPr algn="just"/>
            <a:r>
              <a:rPr lang="ru-RU" sz="1400" b="1" dirty="0">
                <a:latin typeface="+mj-lt"/>
              </a:rPr>
              <a:t>2. Теплоприток по тепловым мостам.</a:t>
            </a:r>
          </a:p>
          <a:p>
            <a:pPr algn="just"/>
            <a:r>
              <a:rPr lang="ru-RU" sz="1400" dirty="0">
                <a:latin typeface="+mj-lt"/>
              </a:rPr>
              <a:t>Минимизировать поток тепла по опорам магнитов можно уменьшением их сечения и увеличением длины. При этом должны быть обеспечены их прочностные характеристики, позволяющие нести весовые нагрузки от ярм.</a:t>
            </a:r>
          </a:p>
          <a:p>
            <a:pPr algn="just"/>
            <a:r>
              <a:rPr lang="ru-RU" sz="1400" b="1" dirty="0">
                <a:latin typeface="+mj-lt"/>
              </a:rPr>
              <a:t>3. Теплоприток остаточными газами через изоляционный вакуум.</a:t>
            </a:r>
          </a:p>
          <a:p>
            <a:pPr algn="just"/>
            <a:r>
              <a:rPr lang="ru-RU" sz="1400" dirty="0">
                <a:latin typeface="+mj-lt"/>
              </a:rPr>
              <a:t>Если вакуумная система ускорителя герметична и во время работы изоляционный вакуум держится на уровне 1*10-5 мм. рт. ст., данным видом теплопритока можно пренебречь.</a:t>
            </a:r>
          </a:p>
          <a:p>
            <a:pPr algn="just"/>
            <a:endParaRPr lang="ru-RU" sz="1400" b="1" dirty="0">
              <a:latin typeface="+mj-lt"/>
            </a:endParaRPr>
          </a:p>
          <a:p>
            <a:pPr algn="just"/>
            <a:r>
              <a:rPr lang="ru-RU" sz="1400" b="1" dirty="0">
                <a:latin typeface="+mj-lt"/>
              </a:rPr>
              <a:t>При соблюдении технологии работы оборудования ускорителя, величина статического теплопритока неизменна в течении всего сеанса.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="" xmlns:a16="http://schemas.microsoft.com/office/drawing/2014/main" id="{31518F3A-6E0D-4AB8-ABAA-1AFEF7BBFA09}"/>
              </a:ext>
            </a:extLst>
          </p:cNvPr>
          <p:cNvCxnSpPr>
            <a:cxnSpLocks/>
          </p:cNvCxnSpPr>
          <p:nvPr/>
        </p:nvCxnSpPr>
        <p:spPr>
          <a:xfrm>
            <a:off x="1200150" y="1231106"/>
            <a:ext cx="431800" cy="496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="" xmlns:a16="http://schemas.microsoft.com/office/drawing/2014/main" id="{A23582C4-EFAD-4B1A-AC91-9FA15B56BD89}"/>
              </a:ext>
            </a:extLst>
          </p:cNvPr>
          <p:cNvCxnSpPr>
            <a:cxnSpLocks/>
          </p:cNvCxnSpPr>
          <p:nvPr/>
        </p:nvCxnSpPr>
        <p:spPr>
          <a:xfrm flipH="1">
            <a:off x="3619501" y="1231106"/>
            <a:ext cx="774946" cy="736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="" xmlns:a16="http://schemas.microsoft.com/office/drawing/2014/main" id="{B3FAF935-7C70-4A56-BA84-98E0DF5B8114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3619500" y="2049780"/>
            <a:ext cx="1336114" cy="617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="" xmlns:a16="http://schemas.microsoft.com/office/drawing/2014/main" id="{4C644ECC-EAA4-4CD2-A69E-9C7095591D4D}"/>
              </a:ext>
            </a:extLst>
          </p:cNvPr>
          <p:cNvCxnSpPr>
            <a:cxnSpLocks/>
          </p:cNvCxnSpPr>
          <p:nvPr/>
        </p:nvCxnSpPr>
        <p:spPr>
          <a:xfrm flipH="1" flipV="1">
            <a:off x="3189442" y="3569070"/>
            <a:ext cx="1428279" cy="53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C10B02C0-25C5-4381-98CE-1D4AA9AEA5FE}"/>
              </a:ext>
            </a:extLst>
          </p:cNvPr>
          <p:cNvSpPr txBox="1"/>
          <p:nvPr/>
        </p:nvSpPr>
        <p:spPr>
          <a:xfrm>
            <a:off x="0" y="981378"/>
            <a:ext cx="3065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Вакуумный кожух ускорителя, </a:t>
            </a:r>
            <a:r>
              <a:rPr lang="en-US" sz="1400" dirty="0">
                <a:latin typeface="+mj-lt"/>
              </a:rPr>
              <a:t>T=300 K</a:t>
            </a:r>
            <a:endParaRPr lang="ru-RU" sz="1400" dirty="0"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AEAF1922-5DB6-40C1-A6F0-BA5F4EF4E7C9}"/>
              </a:ext>
            </a:extLst>
          </p:cNvPr>
          <p:cNvSpPr txBox="1"/>
          <p:nvPr/>
        </p:nvSpPr>
        <p:spPr>
          <a:xfrm>
            <a:off x="3214561" y="976502"/>
            <a:ext cx="2619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Медный тепловой экран, </a:t>
            </a:r>
            <a:r>
              <a:rPr lang="en-US" sz="1400" dirty="0">
                <a:latin typeface="+mj-lt"/>
              </a:rPr>
              <a:t>T=77 K</a:t>
            </a:r>
            <a:endParaRPr lang="ru-RU" sz="1400" dirty="0"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C2C4206-458B-4EB4-805C-73D0D2B4D6C0}"/>
              </a:ext>
            </a:extLst>
          </p:cNvPr>
          <p:cNvSpPr txBox="1"/>
          <p:nvPr/>
        </p:nvSpPr>
        <p:spPr>
          <a:xfrm>
            <a:off x="4283795" y="1742003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j-lt"/>
              </a:rPr>
              <a:t>Опоры магнита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5C365A92-7C03-4D50-A699-0A721DDFE51F}"/>
              </a:ext>
            </a:extLst>
          </p:cNvPr>
          <p:cNvSpPr txBox="1"/>
          <p:nvPr/>
        </p:nvSpPr>
        <p:spPr>
          <a:xfrm>
            <a:off x="3864557" y="4040552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j-lt"/>
              </a:rPr>
              <a:t>Изоляционный вакуумный</a:t>
            </a:r>
          </a:p>
          <a:p>
            <a:pPr algn="ctr"/>
            <a:r>
              <a:rPr lang="ru-RU" sz="1200" dirty="0">
                <a:latin typeface="+mj-lt"/>
              </a:rPr>
              <a:t>объем</a:t>
            </a:r>
          </a:p>
        </p:txBody>
      </p:sp>
      <p:cxnSp>
        <p:nvCxnSpPr>
          <p:cNvPr id="76" name="Прямая со стрелкой 75">
            <a:extLst>
              <a:ext uri="{FF2B5EF4-FFF2-40B4-BE49-F238E27FC236}">
                <a16:creationId xmlns="" xmlns:a16="http://schemas.microsoft.com/office/drawing/2014/main" id="{03D898C6-E1DF-4907-B904-85801A62CF33}"/>
              </a:ext>
            </a:extLst>
          </p:cNvPr>
          <p:cNvCxnSpPr>
            <a:cxnSpLocks/>
          </p:cNvCxnSpPr>
          <p:nvPr/>
        </p:nvCxnSpPr>
        <p:spPr>
          <a:xfrm flipV="1">
            <a:off x="787400" y="2819400"/>
            <a:ext cx="1489075" cy="1085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8A389432-AB4F-4E3F-BA47-A560620F49B9}"/>
              </a:ext>
            </a:extLst>
          </p:cNvPr>
          <p:cNvSpPr txBox="1"/>
          <p:nvPr/>
        </p:nvSpPr>
        <p:spPr>
          <a:xfrm>
            <a:off x="-32867" y="3829930"/>
            <a:ext cx="1614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j-lt"/>
              </a:rPr>
              <a:t>Ярмо магнита, </a:t>
            </a:r>
            <a:r>
              <a:rPr lang="en-US" sz="1200" dirty="0">
                <a:latin typeface="+mj-lt"/>
              </a:rPr>
              <a:t>T=4</a:t>
            </a:r>
            <a:r>
              <a:rPr lang="ru-RU" sz="1200" dirty="0">
                <a:latin typeface="+mj-lt"/>
              </a:rPr>
              <a:t>,5</a:t>
            </a:r>
            <a:r>
              <a:rPr lang="en-US" sz="1200" dirty="0">
                <a:latin typeface="+mj-lt"/>
              </a:rPr>
              <a:t> K</a:t>
            </a:r>
            <a:endParaRPr lang="ru-RU" sz="1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76568" y="203120"/>
            <a:ext cx="9962058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Тепловые нагрузки на оборудование, работающее при </a:t>
            </a:r>
            <a:r>
              <a:rPr lang="en-US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T=4,5 </a:t>
            </a:r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47F616A-B82F-4212-B928-8320A3D0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3333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2" name="Date Placeholder 1">
            <a:extLst>
              <a:ext uri="{FF2B5EF4-FFF2-40B4-BE49-F238E27FC236}">
                <a16:creationId xmlns="" xmlns:a16="http://schemas.microsoft.com/office/drawing/2014/main" id="{5EA10ED8-EA55-46E1-A3B4-DA1EA36363E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3442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96" y="1197374"/>
            <a:ext cx="5430733" cy="2900182"/>
          </a:xfrm>
          <a:prstGeom prst="rect">
            <a:avLst/>
          </a:prstGeom>
          <a:noFill/>
        </p:spPr>
      </p:pic>
      <p:cxnSp>
        <p:nvCxnSpPr>
          <p:cNvPr id="6" name="Straight Connector 6">
            <a:extLst>
              <a:ext uri="{FF2B5EF4-FFF2-40B4-BE49-F238E27FC236}">
                <a16:creationId xmlns="" xmlns:a16="http://schemas.microsoft.com/office/drawing/2014/main" id="{F1D0DFA2-D8DB-4B3A-83B5-C86BFAAF9020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703C04-7D87-4576-9887-5DB20361A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C0A0E3BA-6765-467B-B28D-39F86CF518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011191B2-F7E5-4218-8432-49EF1AFFE430}"/>
              </a:ext>
            </a:extLst>
          </p:cNvPr>
          <p:cNvCxnSpPr>
            <a:cxnSpLocks/>
          </p:cNvCxnSpPr>
          <p:nvPr/>
        </p:nvCxnSpPr>
        <p:spPr>
          <a:xfrm flipV="1">
            <a:off x="1095558" y="1752600"/>
            <a:ext cx="968192" cy="386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0A4DE6A-169C-45C1-9EFE-8648E12A61EC}"/>
              </a:ext>
            </a:extLst>
          </p:cNvPr>
          <p:cNvSpPr txBox="1"/>
          <p:nvPr/>
        </p:nvSpPr>
        <p:spPr>
          <a:xfrm>
            <a:off x="513341" y="2029354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Q</a:t>
            </a:r>
            <a:r>
              <a:rPr lang="ru-RU" i="1" dirty="0">
                <a:latin typeface="+mj-lt"/>
              </a:rPr>
              <a:t> </a:t>
            </a:r>
            <a:r>
              <a:rPr lang="ru-RU" sz="1200" i="1" dirty="0">
                <a:latin typeface="+mj-lt"/>
              </a:rPr>
              <a:t>дин.</a:t>
            </a:r>
            <a:r>
              <a:rPr lang="ru-RU" i="1" dirty="0">
                <a:latin typeface="+mj-lt"/>
              </a:rPr>
              <a:t>= 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A05E6DC-96DD-426D-8A0E-8AC8DF61A343}"/>
              </a:ext>
            </a:extLst>
          </p:cNvPr>
          <p:cNvSpPr txBox="1"/>
          <p:nvPr/>
        </p:nvSpPr>
        <p:spPr>
          <a:xfrm>
            <a:off x="5714466" y="1158230"/>
            <a:ext cx="58590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+mj-lt"/>
              </a:rPr>
              <a:t>Динамические тепловыделения </a:t>
            </a:r>
            <a:r>
              <a:rPr lang="ru-RU" dirty="0">
                <a:latin typeface="+mj-lt"/>
              </a:rPr>
              <a:t>возникают в обмотках магнитов при вводе и выводе</a:t>
            </a:r>
            <a:r>
              <a:rPr lang="en-US" dirty="0">
                <a:latin typeface="+mj-lt"/>
              </a:rPr>
              <a:t> </a:t>
            </a:r>
            <a:r>
              <a:rPr lang="ru-RU" dirty="0">
                <a:latin typeface="+mj-lt"/>
              </a:rPr>
              <a:t>из них тока.</a:t>
            </a:r>
          </a:p>
          <a:p>
            <a:pPr algn="just"/>
            <a:r>
              <a:rPr lang="ru-RU" dirty="0">
                <a:latin typeface="+mj-lt"/>
              </a:rPr>
              <a:t>Их величина зависит от скорости роста поля магнита. Если поле в магните постоянно, то и величина динамических тепловыделений будет равна 0.</a:t>
            </a:r>
            <a:endParaRPr lang="en-US" dirty="0">
              <a:latin typeface="+mj-lt"/>
            </a:endParaRPr>
          </a:p>
          <a:p>
            <a:pPr algn="just"/>
            <a:r>
              <a:rPr lang="ru-RU" dirty="0">
                <a:latin typeface="+mj-lt"/>
              </a:rPr>
              <a:t>В </a:t>
            </a:r>
            <a:r>
              <a:rPr lang="ru-RU" dirty="0" smtClean="0">
                <a:latin typeface="+mj-lt"/>
              </a:rPr>
              <a:t>четвертом </a:t>
            </a:r>
            <a:r>
              <a:rPr lang="ru-RU" dirty="0">
                <a:latin typeface="+mj-lt"/>
              </a:rPr>
              <a:t>сеансе самый большой вклад от данного вида тепловыделений вносил ускоритель Нуклотрон, т. </a:t>
            </a:r>
            <a:r>
              <a:rPr lang="ru-RU" dirty="0" smtClean="0">
                <a:latin typeface="+mj-lt"/>
              </a:rPr>
              <a:t>к. работал </a:t>
            </a:r>
            <a:r>
              <a:rPr lang="ru-RU" dirty="0">
                <a:latin typeface="+mj-lt"/>
              </a:rPr>
              <a:t>с большими значениями поля, чем Бустер. В будущем поле Бустера будет увеличено до 1.6 Т и </a:t>
            </a:r>
            <a:r>
              <a:rPr lang="ru-RU" dirty="0" smtClean="0">
                <a:latin typeface="+mj-lt"/>
              </a:rPr>
              <a:t>его вклад возрастет. </a:t>
            </a:r>
            <a:endParaRPr lang="ru-RU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6903A5A-0653-4227-AABF-2FB5D23231B8}"/>
              </a:ext>
            </a:extLst>
          </p:cNvPr>
          <p:cNvSpPr txBox="1"/>
          <p:nvPr/>
        </p:nvSpPr>
        <p:spPr>
          <a:xfrm>
            <a:off x="1752952" y="3167525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Q</a:t>
            </a:r>
            <a:r>
              <a:rPr lang="ru-RU" i="1" dirty="0">
                <a:latin typeface="+mj-lt"/>
              </a:rPr>
              <a:t> </a:t>
            </a:r>
            <a:r>
              <a:rPr lang="ru-RU" sz="1200" i="1" dirty="0">
                <a:latin typeface="+mj-lt"/>
              </a:rPr>
              <a:t>дин.</a:t>
            </a:r>
            <a:r>
              <a:rPr lang="ru-RU" i="1" dirty="0">
                <a:latin typeface="+mj-lt"/>
              </a:rPr>
              <a:t>&gt; 0 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B3873F45-C60D-4A65-BD01-D93EE8B17254}"/>
              </a:ext>
            </a:extLst>
          </p:cNvPr>
          <p:cNvCxnSpPr>
            <a:cxnSpLocks/>
          </p:cNvCxnSpPr>
          <p:nvPr/>
        </p:nvCxnSpPr>
        <p:spPr>
          <a:xfrm flipV="1">
            <a:off x="2251382" y="2786791"/>
            <a:ext cx="531813" cy="503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29FA57C-28FA-4AA6-A262-9CDA4CF1A712}"/>
              </a:ext>
            </a:extLst>
          </p:cNvPr>
          <p:cNvSpPr txBox="1"/>
          <p:nvPr/>
        </p:nvSpPr>
        <p:spPr>
          <a:xfrm>
            <a:off x="879923" y="4164246"/>
            <a:ext cx="4334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Циклы магнитного поля Бустера</a:t>
            </a:r>
            <a:r>
              <a:rPr lang="en-US" sz="1400" dirty="0">
                <a:latin typeface="+mj-lt"/>
              </a:rPr>
              <a:t> </a:t>
            </a:r>
            <a:r>
              <a:rPr lang="ru-RU" sz="1400" dirty="0">
                <a:latin typeface="+mj-lt"/>
              </a:rPr>
              <a:t>и </a:t>
            </a:r>
            <a:r>
              <a:rPr lang="ru-RU" sz="1400" dirty="0" smtClean="0">
                <a:latin typeface="+mj-lt"/>
              </a:rPr>
              <a:t>Нуклотрона</a:t>
            </a:r>
          </a:p>
          <a:p>
            <a:pPr algn="ctr"/>
            <a:r>
              <a:rPr lang="ru-RU" sz="1400" dirty="0" smtClean="0">
                <a:latin typeface="+mj-lt"/>
              </a:rPr>
              <a:t>во время 4 цикла ПНР</a:t>
            </a:r>
            <a:endParaRPr lang="ru-RU" sz="1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76568" y="203120"/>
            <a:ext cx="9962058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Тепловые нагрузки на оборудование, работающее при </a:t>
            </a:r>
            <a:r>
              <a:rPr lang="en-US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T=4,5 </a:t>
            </a:r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6" name="Номер слайда 16">
            <a:extLst>
              <a:ext uri="{FF2B5EF4-FFF2-40B4-BE49-F238E27FC236}">
                <a16:creationId xmlns="" xmlns:a16="http://schemas.microsoft.com/office/drawing/2014/main" id="{B6B1F5D4-EB21-4B3D-BF18-5784BA9D4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2745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7" name="Date Placeholder 1">
            <a:extLst>
              <a:ext uri="{FF2B5EF4-FFF2-40B4-BE49-F238E27FC236}">
                <a16:creationId xmlns="" xmlns:a16="http://schemas.microsoft.com/office/drawing/2014/main" id="{7CB97E11-5AEA-4BE1-8F89-798679802E5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B3873F45-C60D-4A65-BD01-D93EE8B17254}"/>
              </a:ext>
            </a:extLst>
          </p:cNvPr>
          <p:cNvCxnSpPr>
            <a:cxnSpLocks/>
          </p:cNvCxnSpPr>
          <p:nvPr/>
        </p:nvCxnSpPr>
        <p:spPr>
          <a:xfrm flipH="1" flipV="1">
            <a:off x="1416050" y="2393950"/>
            <a:ext cx="828984" cy="892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79079E-B4AE-4117-8394-523C474BFD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944" y="1141023"/>
            <a:ext cx="1662687" cy="5291339"/>
          </a:xfrm>
          <a:prstGeom prst="rect">
            <a:avLst/>
          </a:prstGeom>
        </p:spPr>
      </p:pic>
      <p:cxnSp>
        <p:nvCxnSpPr>
          <p:cNvPr id="6" name="Straight Connector 6">
            <a:extLst>
              <a:ext uri="{FF2B5EF4-FFF2-40B4-BE49-F238E27FC236}">
                <a16:creationId xmlns="" xmlns:a16="http://schemas.microsoft.com/office/drawing/2014/main" id="{FDB3BB6A-BBBF-469A-B239-3EB4AB96A497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3EEF9A0-06D2-4E1A-B3D4-5E980C05D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9" name="Straight Connector 4">
            <a:extLst>
              <a:ext uri="{FF2B5EF4-FFF2-40B4-BE49-F238E27FC236}">
                <a16:creationId xmlns="" xmlns:a16="http://schemas.microsoft.com/office/drawing/2014/main" id="{5110224B-81A1-40B4-B1C5-FA58FDD98262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5875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AFE23E3-1021-4C89-A313-8CBC2F976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72" y="1292733"/>
            <a:ext cx="4862774" cy="364708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6E36535-4184-4E47-B75B-4AB03148C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05" y="1292732"/>
            <a:ext cx="4852710" cy="3639532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035628A-92CB-4400-B807-5C653F4765E4}"/>
              </a:ext>
            </a:extLst>
          </p:cNvPr>
          <p:cNvSpPr txBox="1"/>
          <p:nvPr/>
        </p:nvSpPr>
        <p:spPr>
          <a:xfrm>
            <a:off x="3135289" y="4892204"/>
            <a:ext cx="7411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+mj-lt"/>
              </a:rPr>
              <a:t>Медные токовводы Нуклотрона                                        </a:t>
            </a:r>
            <a:r>
              <a:rPr lang="en-US" sz="1600" dirty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  </a:t>
            </a:r>
            <a:r>
              <a:rPr lang="en-US" sz="1600" dirty="0">
                <a:latin typeface="+mj-lt"/>
              </a:rPr>
              <a:t>       </a:t>
            </a:r>
            <a:r>
              <a:rPr lang="ru-RU" sz="1600" dirty="0">
                <a:latin typeface="+mj-lt"/>
              </a:rPr>
              <a:t>ВТСП токовводы Бустера</a:t>
            </a:r>
          </a:p>
        </p:txBody>
      </p:sp>
      <p:sp>
        <p:nvSpPr>
          <p:cNvPr id="13" name="Стрелка: вправо 24">
            <a:extLst>
              <a:ext uri="{FF2B5EF4-FFF2-40B4-BE49-F238E27FC236}">
                <a16:creationId xmlns="" xmlns:a16="http://schemas.microsoft.com/office/drawing/2014/main" id="{D64FB198-91DB-4177-93D7-9D3E6959813B}"/>
              </a:ext>
            </a:extLst>
          </p:cNvPr>
          <p:cNvSpPr/>
          <p:nvPr/>
        </p:nvSpPr>
        <p:spPr>
          <a:xfrm rot="5400000">
            <a:off x="-342250" y="2160081"/>
            <a:ext cx="1816303" cy="96704"/>
          </a:xfrm>
          <a:prstGeom prst="rightArrow">
            <a:avLst>
              <a:gd name="adj1" fmla="val 436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25">
            <a:extLst>
              <a:ext uri="{FF2B5EF4-FFF2-40B4-BE49-F238E27FC236}">
                <a16:creationId xmlns="" xmlns:a16="http://schemas.microsoft.com/office/drawing/2014/main" id="{7AF8C40E-1838-4BED-8EB0-D76DE78EC023}"/>
              </a:ext>
            </a:extLst>
          </p:cNvPr>
          <p:cNvSpPr/>
          <p:nvPr/>
        </p:nvSpPr>
        <p:spPr>
          <a:xfrm rot="16200000">
            <a:off x="540151" y="4985203"/>
            <a:ext cx="2227879" cy="121919"/>
          </a:xfrm>
          <a:prstGeom prst="rightArrow">
            <a:avLst>
              <a:gd name="adj1" fmla="val 436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E92E82B-CA1B-415C-A5C9-7F11103C424E}"/>
              </a:ext>
            </a:extLst>
          </p:cNvPr>
          <p:cNvSpPr txBox="1"/>
          <p:nvPr/>
        </p:nvSpPr>
        <p:spPr>
          <a:xfrm rot="16200000">
            <a:off x="-472486" y="2028784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j-lt"/>
              </a:rPr>
              <a:t>Ток, вводимый в магниты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35A9FB1-5671-49E3-8690-87B8D5B4EAB4}"/>
              </a:ext>
            </a:extLst>
          </p:cNvPr>
          <p:cNvSpPr txBox="1"/>
          <p:nvPr/>
        </p:nvSpPr>
        <p:spPr>
          <a:xfrm rot="16200000">
            <a:off x="802111" y="5377703"/>
            <a:ext cx="1431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+mj-lt"/>
              </a:rPr>
              <a:t>Охлаждающий гелий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="" xmlns:a16="http://schemas.microsoft.com/office/drawing/2014/main" id="{F9718793-AAAC-4F59-BD44-4DE31E1F5E52}"/>
              </a:ext>
            </a:extLst>
          </p:cNvPr>
          <p:cNvCxnSpPr>
            <a:cxnSpLocks/>
          </p:cNvCxnSpPr>
          <p:nvPr/>
        </p:nvCxnSpPr>
        <p:spPr>
          <a:xfrm flipH="1" flipV="1">
            <a:off x="1196976" y="6160103"/>
            <a:ext cx="90519" cy="14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C0DEA78-61F8-4B9A-824F-34F806D9AC86}"/>
              </a:ext>
            </a:extLst>
          </p:cNvPr>
          <p:cNvSpPr txBox="1"/>
          <p:nvPr/>
        </p:nvSpPr>
        <p:spPr>
          <a:xfrm>
            <a:off x="1782414" y="5159933"/>
            <a:ext cx="101266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+mj-lt"/>
              </a:rPr>
              <a:t>Джоулевы тепловыделения в медных токовводах Нуклотрона снимаются потоком холодного гелия, подаваемым в направлении, противоположном потоку тепла. Для их охлаждения требуется ожижать дополнительное количество гелия, что увеличивает нагрузку на гелиевую систему. Особенно, при работе на проектных значениях поля Нуклотрона (</a:t>
            </a:r>
            <a:r>
              <a:rPr lang="en-US" sz="1400" dirty="0">
                <a:latin typeface="+mj-lt"/>
              </a:rPr>
              <a:t>20 </a:t>
            </a:r>
            <a:r>
              <a:rPr lang="ru-RU" sz="1400" dirty="0">
                <a:latin typeface="+mj-lt"/>
              </a:rPr>
              <a:t>кГс:</a:t>
            </a:r>
            <a:r>
              <a:rPr lang="en-US" sz="1400" dirty="0">
                <a:latin typeface="+mj-lt"/>
              </a:rPr>
              <a:t> </a:t>
            </a:r>
            <a:r>
              <a:rPr lang="ru-RU" sz="1400" dirty="0">
                <a:latin typeface="+mj-lt"/>
              </a:rPr>
              <a:t>при таком поле на компенсацию Джоулевых тепловыделений расходуется до 20% холодопроизводительности установок КГУ). </a:t>
            </a:r>
            <a:endParaRPr lang="ru-RU" sz="1400" dirty="0" smtClean="0">
              <a:latin typeface="+mj-lt"/>
            </a:endParaRPr>
          </a:p>
          <a:p>
            <a:pPr algn="just"/>
            <a:endParaRPr lang="ru-RU" sz="14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B7A653B-2FE0-4E05-B382-53DEAF879236}"/>
              </a:ext>
            </a:extLst>
          </p:cNvPr>
          <p:cNvSpPr txBox="1"/>
          <p:nvPr/>
        </p:nvSpPr>
        <p:spPr>
          <a:xfrm>
            <a:off x="1476568" y="203120"/>
            <a:ext cx="9962058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</a:pPr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Тепловые нагрузки на оборудование, работающее при </a:t>
            </a:r>
            <a:r>
              <a:rPr lang="en-US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T=4,5 </a:t>
            </a:r>
            <a:r>
              <a:rPr lang="ru-RU" sz="28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F92CFBF-5159-419A-A440-0E94F373AC4E}"/>
              </a:ext>
            </a:extLst>
          </p:cNvPr>
          <p:cNvSpPr txBox="1"/>
          <p:nvPr/>
        </p:nvSpPr>
        <p:spPr>
          <a:xfrm>
            <a:off x="1914813" y="6260817"/>
            <a:ext cx="9394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Агапов Н. Н. Криогенные технологии с сверхпроводящем ускорителе релятивистских ядер – Нуклотроне. ЭЧАЯ 1999 т. 30 </a:t>
            </a:r>
            <a:r>
              <a:rPr lang="ru-RU" sz="1200" dirty="0" err="1">
                <a:latin typeface="+mj-lt"/>
              </a:rPr>
              <a:t>вып</a:t>
            </a:r>
            <a:r>
              <a:rPr lang="ru-RU" sz="1200" dirty="0">
                <a:latin typeface="+mj-lt"/>
              </a:rPr>
              <a:t>. 3 стр. 760.</a:t>
            </a:r>
          </a:p>
        </p:txBody>
      </p:sp>
      <p:sp>
        <p:nvSpPr>
          <p:cNvPr id="21" name="Номер слайда 16">
            <a:extLst>
              <a:ext uri="{FF2B5EF4-FFF2-40B4-BE49-F238E27FC236}">
                <a16:creationId xmlns="" xmlns:a16="http://schemas.microsoft.com/office/drawing/2014/main" id="{B6B1F5D4-EB21-4B3D-BF18-5784BA9D4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2745"/>
            <a:ext cx="2743200" cy="365125"/>
          </a:xfrm>
        </p:spPr>
        <p:txBody>
          <a:bodyPr/>
          <a:lstStyle/>
          <a:p>
            <a:fld id="{DF5CB0DF-7B29-42B9-840B-3610A954D70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2" name="Date Placeholder 1">
            <a:extLst>
              <a:ext uri="{FF2B5EF4-FFF2-40B4-BE49-F238E27FC236}">
                <a16:creationId xmlns="" xmlns:a16="http://schemas.microsoft.com/office/drawing/2014/main" id="{7CB97E11-5AEA-4BE1-8F89-798679802E5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314145" y="6524625"/>
            <a:ext cx="5563710" cy="3333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ru-RU" sz="1200" dirty="0">
                <a:solidFill>
                  <a:schemeClr val="accent1"/>
                </a:solidFill>
              </a:rPr>
              <a:t>15-20 </a:t>
            </a:r>
            <a:r>
              <a:rPr kumimoji="1" lang="ru-RU" altLang="ru-RU" sz="1200" dirty="0">
                <a:solidFill>
                  <a:schemeClr val="accent1"/>
                </a:solidFill>
              </a:rPr>
              <a:t>сентября 202</a:t>
            </a:r>
            <a:r>
              <a:rPr kumimoji="1" lang="en-US" altLang="ru-RU" sz="1200" dirty="0">
                <a:solidFill>
                  <a:schemeClr val="accent1"/>
                </a:solidFill>
              </a:rPr>
              <a:t>4</a:t>
            </a:r>
            <a:r>
              <a:rPr kumimoji="1" lang="ru-RU" altLang="ru-RU" sz="1200" dirty="0">
                <a:solidFill>
                  <a:schemeClr val="accent1"/>
                </a:solidFill>
              </a:rPr>
              <a:t>, </a:t>
            </a:r>
            <a:r>
              <a:rPr kumimoji="1" lang="en-US" altLang="ru-RU" sz="1200" dirty="0">
                <a:solidFill>
                  <a:schemeClr val="accent1"/>
                </a:solidFill>
              </a:rPr>
              <a:t> XV </a:t>
            </a:r>
            <a:r>
              <a:rPr kumimoji="1" lang="ru-RU" altLang="ru-RU" sz="1200" dirty="0">
                <a:solidFill>
                  <a:schemeClr val="accent1"/>
                </a:solidFill>
              </a:rPr>
              <a:t>международный семинар памяти В.П. Саранцева</a:t>
            </a:r>
            <a:endParaRPr lang="ru-RU" altLang="ru-RU" sz="1200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1544</Words>
  <Application>Microsoft Office PowerPoint</Application>
  <PresentationFormat>Произвольный</PresentationFormat>
  <Paragraphs>186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Anton</dc:creator>
  <cp:lastModifiedBy>User</cp:lastModifiedBy>
  <cp:revision>170</cp:revision>
  <dcterms:created xsi:type="dcterms:W3CDTF">2021-10-05T13:28:17Z</dcterms:created>
  <dcterms:modified xsi:type="dcterms:W3CDTF">2024-09-13T18:17:17Z</dcterms:modified>
</cp:coreProperties>
</file>