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323" r:id="rId2"/>
    <p:sldId id="381" r:id="rId3"/>
    <p:sldId id="382" r:id="rId4"/>
    <p:sldId id="383" r:id="rId5"/>
    <p:sldId id="384" r:id="rId6"/>
    <p:sldId id="385" r:id="rId7"/>
    <p:sldId id="328" r:id="rId8"/>
    <p:sldId id="386" r:id="rId9"/>
    <p:sldId id="370" r:id="rId10"/>
    <p:sldId id="387" r:id="rId1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7597" autoAdjust="0"/>
  </p:normalViewPr>
  <p:slideViewPr>
    <p:cSldViewPr snapToGrid="0">
      <p:cViewPr varScale="1">
        <p:scale>
          <a:sx n="66" d="100"/>
          <a:sy n="66" d="100"/>
        </p:scale>
        <p:origin x="644" y="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01B080-381B-4635-8D7B-6A4F49343415}" type="datetimeFigureOut">
              <a:rPr lang="ru-RU" smtClean="0"/>
              <a:t>16.09.2024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A9E7E6-03D6-4079-92E9-EE5768F76A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09460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A9E7E6-03D6-4079-92E9-EE5768F76A44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2321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F0CB0E-2120-4169-A60D-F50E25295C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F1A97FE-8CF2-434F-84C4-D119187F66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BDC77CC-3696-4BBD-AEFD-48D48D53EB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765C6-C231-40EA-ABCB-BB9103EB82BC}" type="datetimeFigureOut">
              <a:rPr lang="ru-RU" smtClean="0"/>
              <a:t>16.09.2024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03D3DCA-3147-4E28-9461-910DFBE2B8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D383A8C-193B-46C7-B5E8-45F3D27316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57ABC-49B4-4BAB-9212-AEBE5ECE5B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98527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DD02ED-A4A7-4E35-AD41-18ED6A8CF7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F941CD2-23A4-4393-976F-903D0D6F2DC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E15FDE3-0406-4E1F-9ABB-64C7AED9B3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765C6-C231-40EA-ABCB-BB9103EB82BC}" type="datetimeFigureOut">
              <a:rPr lang="ru-RU" smtClean="0"/>
              <a:t>16.09.2024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65D79D0-D3C0-495B-8179-D4B83AC386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6364CC7-DE68-46B0-8DDF-CE16C68234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57ABC-49B4-4BAB-9212-AEBE5ECE5B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39733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34A75A9D-79D3-4586-BED9-A36081319E0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6550CBC-499A-4CE8-8C9F-2F6CF6FD22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D42E9CF-B438-471F-A80E-88146A2533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765C6-C231-40EA-ABCB-BB9103EB82BC}" type="datetimeFigureOut">
              <a:rPr lang="ru-RU" smtClean="0"/>
              <a:t>16.09.2024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D5AD0BE-EF76-434E-A42D-F258919959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FE02573-A120-4847-B643-3F7B6E42A0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57ABC-49B4-4BAB-9212-AEBE5ECE5B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17537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8896" y="13569"/>
            <a:ext cx="11403104" cy="511175"/>
          </a:xfrm>
        </p:spPr>
        <p:txBody>
          <a:bodyPr/>
          <a:lstStyle>
            <a:lvl1pPr algn="ctr">
              <a:defRPr b="1" i="1">
                <a:solidFill>
                  <a:srgbClr val="0303F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1562837" y="6507162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852523" y="6527799"/>
            <a:ext cx="7082116" cy="330201"/>
          </a:xfrm>
          <a:prstGeom prst="rect">
            <a:avLst/>
          </a:prstGeom>
        </p:spPr>
        <p:txBody>
          <a:bodyPr/>
          <a:lstStyle>
            <a:lvl1pPr algn="ctr">
              <a:defRPr sz="1400" i="1"/>
            </a:lvl1pPr>
          </a:lstStyle>
          <a:p>
            <a:pPr>
              <a:defRPr/>
            </a:pPr>
            <a:r>
              <a:rPr lang="ru-RU" dirty="0"/>
              <a:t>СЯФ РАН, 12-15 апреля, ОИЯИ, </a:t>
            </a:r>
            <a:r>
              <a:rPr lang="ru-RU" dirty="0" err="1"/>
              <a:t>г.Дубна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0512239" y="6607176"/>
            <a:ext cx="2844800" cy="2508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2F1AA3-61EA-498C-827F-F4328E51D63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7" name="Rechteck 13"/>
          <p:cNvSpPr>
            <a:spLocks noChangeArrowheads="1"/>
          </p:cNvSpPr>
          <p:nvPr userDrawn="1"/>
        </p:nvSpPr>
        <p:spPr bwMode="auto">
          <a:xfrm>
            <a:off x="-15832" y="0"/>
            <a:ext cx="187569" cy="6858000"/>
          </a:xfrm>
          <a:prstGeom prst="rect">
            <a:avLst/>
          </a:prstGeom>
          <a:solidFill>
            <a:srgbClr val="064B6A"/>
          </a:solidFill>
          <a:ln w="9525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de-DE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8" name="Picture 16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204052" y="67544"/>
            <a:ext cx="829733" cy="40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7" descr="NICA-Logo_4c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0961" y="6527799"/>
            <a:ext cx="795867" cy="29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" name="Straight Connector 13"/>
          <p:cNvCxnSpPr/>
          <p:nvPr userDrawn="1"/>
        </p:nvCxnSpPr>
        <p:spPr>
          <a:xfrm>
            <a:off x="1520639" y="6491286"/>
            <a:ext cx="10414000" cy="1588"/>
          </a:xfrm>
          <a:prstGeom prst="line">
            <a:avLst/>
          </a:prstGeom>
          <a:ln cap="flat">
            <a:gradFill flip="none" rotWithShape="1">
              <a:gsLst>
                <a:gs pos="0">
                  <a:srgbClr val="3366FF"/>
                </a:gs>
                <a:gs pos="100000">
                  <a:srgbClr val="FFFFFF"/>
                </a:gs>
              </a:gsLst>
              <a:path path="rect">
                <a:fillToRect l="100000" t="100000"/>
              </a:path>
              <a:tileRect r="-100000" b="-100000"/>
            </a:gra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68524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1B2F676-7B80-4C59-90AB-2852E9A3D5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4D78E65-EED5-49C2-8AE6-2C2DC8C110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9E82526-B422-4C05-8181-F15F859D93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765C6-C231-40EA-ABCB-BB9103EB82BC}" type="datetimeFigureOut">
              <a:rPr lang="ru-RU" smtClean="0"/>
              <a:t>16.09.2024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64E9DAF-5B3F-4145-8171-30553E325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6602A2A-C163-41B5-9A01-087916A00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57ABC-49B4-4BAB-9212-AEBE5ECE5B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13380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4E40EA-098F-4A86-A1C2-3E192907E0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5C8EA4C-254B-48A0-91CC-85F83FC88C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7380437-9147-4BDE-9612-71EF35C518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765C6-C231-40EA-ABCB-BB9103EB82BC}" type="datetimeFigureOut">
              <a:rPr lang="ru-RU" smtClean="0"/>
              <a:t>16.09.2024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2F5AEF2-562A-4872-B1DE-7E222C1119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88D3114-09EF-4091-9FE7-54D600A539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57ABC-49B4-4BAB-9212-AEBE5ECE5B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69755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FBEA6E-E6D0-43F6-8939-13D9BDD764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E031D79-4A7E-43F0-9477-04434AE515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DBFEA8E-97DA-4831-AB06-38628E04ED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2EF72B4-EA50-4F6A-AE12-1BC6FBD416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765C6-C231-40EA-ABCB-BB9103EB82BC}" type="datetimeFigureOut">
              <a:rPr lang="ru-RU" smtClean="0"/>
              <a:t>16.09.2024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F5B02D1-CB22-4CE8-A316-D4C98F88ED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3A626B2-66F7-49BF-B5DF-9147D3150A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57ABC-49B4-4BAB-9212-AEBE5ECE5B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50636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D608C4-FC74-4561-BC15-53AEC7C282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73A5159-778F-4265-A236-ABF083DF06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248176B-17A8-476C-9751-C186B1AACE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1A489FE-58C1-4441-A60B-A3BD6AAD96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4C58392-C9B7-443A-A30C-BC482A90D8B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74E6A9F-3B94-42EA-B949-A1AC03157B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765C6-C231-40EA-ABCB-BB9103EB82BC}" type="datetimeFigureOut">
              <a:rPr lang="ru-RU" smtClean="0"/>
              <a:t>16.09.2024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E02931DF-BC9B-4D84-95C7-73E5F4B9A4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F62516B-6A9E-43EB-B16A-28F33FBB9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57ABC-49B4-4BAB-9212-AEBE5ECE5B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83928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01D857C-CC77-4DD1-A6F4-64DD56A25A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EA10ECF-FE3C-40E2-8650-973666AAD5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765C6-C231-40EA-ABCB-BB9103EB82BC}" type="datetimeFigureOut">
              <a:rPr lang="ru-RU" smtClean="0"/>
              <a:t>16.09.2024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E8DF2EA-2B21-4211-9CE5-630E917CBF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8CFCF82-C18C-46DA-A61A-1844F7165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57ABC-49B4-4BAB-9212-AEBE5ECE5B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66247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5E542AE-E654-4668-9FD8-0DCFD39673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765C6-C231-40EA-ABCB-BB9103EB82BC}" type="datetimeFigureOut">
              <a:rPr lang="ru-RU" smtClean="0"/>
              <a:t>16.09.2024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19D6088-F640-4FA7-987E-42CF9A0422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BC77FED-A966-4BD5-870F-1C37937166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57ABC-49B4-4BAB-9212-AEBE5ECE5B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65495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2ACBDE-D1D6-405A-8AD8-27E1CA0077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EDDEA71-91E1-46F3-A5C9-EE39E548EE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BF6E20D-EF4F-4069-9171-F19C41BD43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C21160F-F7CB-49F9-BC52-75C3ABF010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765C6-C231-40EA-ABCB-BB9103EB82BC}" type="datetimeFigureOut">
              <a:rPr lang="ru-RU" smtClean="0"/>
              <a:t>16.09.2024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D0AEFCF-E183-47F8-BAED-52935B37A8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323CBD8-9CFF-43CD-BA2E-12065CA01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57ABC-49B4-4BAB-9212-AEBE5ECE5B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24758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F23EF5-BE63-455C-A2F0-52B79DDE4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71A796D-4093-42F6-B38F-CD5F0A58D4F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747150F-0D08-4134-95A7-6AD0DAE46E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C063255-9849-4FEE-9391-A425149EA8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765C6-C231-40EA-ABCB-BB9103EB82BC}" type="datetimeFigureOut">
              <a:rPr lang="ru-RU" smtClean="0"/>
              <a:t>16.09.2024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E0EB9B0-962B-4736-B1DB-A306D0321E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FD02E75-0E3B-4DE7-B2B7-7805B15A35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57ABC-49B4-4BAB-9212-AEBE5ECE5B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80258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1D079D-C0FC-4C0B-B0EB-DEE02D7ED1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E460A22-6903-40C2-BCFF-680DECDEF7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475D4A3-860A-481A-A18B-D62C850BA90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B765C6-C231-40EA-ABCB-BB9103EB82BC}" type="datetimeFigureOut">
              <a:rPr lang="ru-RU" smtClean="0"/>
              <a:t>16.09.2024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87664D3-7DA0-43A5-8840-FC12B8F0DC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C97B8D2-AD7F-4B90-9285-0BC247A2B9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657ABC-49B4-4BAB-9212-AEBE5ECE5B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43737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3.jp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jpe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92B408B1-62DE-4118-9ED3-1D7FE555BC6C}"/>
              </a:ext>
            </a:extLst>
          </p:cNvPr>
          <p:cNvGrpSpPr/>
          <p:nvPr/>
        </p:nvGrpSpPr>
        <p:grpSpPr>
          <a:xfrm>
            <a:off x="146438" y="6292560"/>
            <a:ext cx="11119959" cy="403225"/>
            <a:chOff x="-311150" y="6286798"/>
            <a:chExt cx="9404350" cy="403225"/>
          </a:xfrm>
        </p:grpSpPr>
        <p:pic>
          <p:nvPicPr>
            <p:cNvPr id="7" name="Picture 7" descr="NICA-Logo_4c">
              <a:extLst>
                <a:ext uri="{FF2B5EF4-FFF2-40B4-BE49-F238E27FC236}">
                  <a16:creationId xmlns:a16="http://schemas.microsoft.com/office/drawing/2014/main" id="{B926D23C-2D4A-423D-B058-7D2DEA3B291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75932" y="6373813"/>
              <a:ext cx="596900" cy="295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16">
              <a:extLst>
                <a:ext uri="{FF2B5EF4-FFF2-40B4-BE49-F238E27FC236}">
                  <a16:creationId xmlns:a16="http://schemas.microsoft.com/office/drawing/2014/main" id="{711B922E-95A8-46D6-9C4D-3D31353427C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-311150" y="6286798"/>
              <a:ext cx="622300" cy="403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9" name="Straight Connector 13">
              <a:extLst>
                <a:ext uri="{FF2B5EF4-FFF2-40B4-BE49-F238E27FC236}">
                  <a16:creationId xmlns:a16="http://schemas.microsoft.com/office/drawing/2014/main" id="{7AE66EE5-E367-48DA-8D23-E6CEAA5FFA6D}"/>
                </a:ext>
              </a:extLst>
            </p:cNvPr>
            <p:cNvCxnSpPr/>
            <p:nvPr/>
          </p:nvCxnSpPr>
          <p:spPr>
            <a:xfrm>
              <a:off x="1282700" y="6516929"/>
              <a:ext cx="7810500" cy="1588"/>
            </a:xfrm>
            <a:prstGeom prst="line">
              <a:avLst/>
            </a:prstGeom>
            <a:ln cap="flat">
              <a:gradFill flip="none" rotWithShape="1">
                <a:gsLst>
                  <a:gs pos="0">
                    <a:srgbClr val="3366FF"/>
                  </a:gs>
                  <a:gs pos="100000">
                    <a:srgbClr val="FFFFFF"/>
                  </a:gs>
                </a:gsLst>
                <a:path path="rect">
                  <a:fillToRect l="100000" t="100000"/>
                </a:path>
                <a:tileRect r="-100000" b="-100000"/>
              </a:gra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Прямоугольник 3"/>
          <p:cNvSpPr/>
          <p:nvPr/>
        </p:nvSpPr>
        <p:spPr>
          <a:xfrm>
            <a:off x="1" y="30310"/>
            <a:ext cx="12191999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Статус линейных инжекторов </a:t>
            </a: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ЛФВЭ</a:t>
            </a: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ОИЯИ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Tx/>
              <a:buChar char="-"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Статус инжектора тяжелых ионов на базе ускорителя ЛУТИ: </a:t>
            </a: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- ввод в эксплуатацию, </a:t>
            </a: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- ускорительные сеансы,</a:t>
            </a: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- подготовка к многократной инжекции</a:t>
            </a: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Статус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инжектора легких ионов на базе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ускорителя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ЛУ-20, перспективы. 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4000" b="1" dirty="0" smtClean="0">
                <a:solidFill>
                  <a:srgbClr val="170CF4"/>
                </a:solidFill>
              </a:rPr>
              <a:t> </a:t>
            </a:r>
            <a:endParaRPr lang="ru-RU" sz="4000" b="1" dirty="0">
              <a:solidFill>
                <a:srgbClr val="170CF4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84850" y="6193792"/>
            <a:ext cx="989284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Мончинский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В.А.,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Бутенко А.В., Говоров А.И., </a:t>
            </a:r>
            <a:r>
              <a:rPr lang="ru-RU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Левтеров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К.А., </a:t>
            </a:r>
            <a:r>
              <a:rPr lang="ru-RU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Мялковский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В.В., Донец Д.Е., Пушкарь Р.Г., Кузнецов С.М., Акимов В.П., </a:t>
            </a:r>
            <a:r>
              <a:rPr lang="ru-RU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Мончинский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О.В., Воронин А., </a:t>
            </a:r>
            <a:r>
              <a:rPr lang="ru-RU" sz="11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Головенский</a:t>
            </a:r>
            <a:r>
              <a:rPr lang="ru-RU" sz="11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Борис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Шириков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И., </a:t>
            </a:r>
            <a:r>
              <a:rPr lang="ru-RU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Понкин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Д., Тихонов Е., </a:t>
            </a:r>
            <a:r>
              <a:rPr lang="ru-RU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Люосев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Д., Пешков В., </a:t>
            </a:r>
            <a:r>
              <a:rPr lang="ru-RU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Елкин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В., Мартынов А., Спиридонов А., </a:t>
            </a:r>
            <a:r>
              <a:rPr lang="ru-RU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Леушин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Д., </a:t>
            </a:r>
            <a:r>
              <a:rPr lang="ru-RU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Леткин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Д., Богатов А., Романенко С., </a:t>
            </a:r>
            <a:r>
              <a:rPr lang="ru-RU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Жабин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И., </a:t>
            </a:r>
            <a:r>
              <a:rPr lang="ru-RU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Коврижина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И.</a:t>
            </a:r>
            <a:endParaRPr lang="ru-RU" sz="11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85" y="3130058"/>
            <a:ext cx="4913517" cy="2960892"/>
          </a:xfrm>
          <a:prstGeom prst="rect">
            <a:avLst/>
          </a:prstGeom>
        </p:spPr>
      </p:pic>
      <p:pic>
        <p:nvPicPr>
          <p:cNvPr id="14" name="Picture 2" descr="https://360tv.ru/media/uploads/2017/03/24/nica-hd-1280x72000_13_37_13still006.jpg">
            <a:extLst>
              <a:ext uri="{FF2B5EF4-FFF2-40B4-BE49-F238E27FC236}">
                <a16:creationId xmlns:a16="http://schemas.microsoft.com/office/drawing/2014/main" id="{333F9F6F-1DE9-4F50-BED9-DFA9011D0E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01" t="13282" r="54609" b="64147"/>
          <a:stretch/>
        </p:blipFill>
        <p:spPr bwMode="auto">
          <a:xfrm>
            <a:off x="5169159" y="3398220"/>
            <a:ext cx="6783407" cy="2692730"/>
          </a:xfrm>
          <a:prstGeom prst="rect">
            <a:avLst/>
          </a:prstGeom>
          <a:ln w="571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Овал 14"/>
          <p:cNvSpPr/>
          <p:nvPr/>
        </p:nvSpPr>
        <p:spPr>
          <a:xfrm>
            <a:off x="146438" y="4474443"/>
            <a:ext cx="914400" cy="914400"/>
          </a:xfrm>
          <a:prstGeom prst="ellipse">
            <a:avLst/>
          </a:prstGeom>
          <a:noFill/>
          <a:ln w="66675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4364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5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cxnSp>
        <p:nvCxnSpPr>
          <p:cNvPr id="16" name="Прямая со стрелкой 15"/>
          <p:cNvCxnSpPr/>
          <p:nvPr/>
        </p:nvCxnSpPr>
        <p:spPr>
          <a:xfrm flipV="1">
            <a:off x="1060838" y="4610504"/>
            <a:ext cx="4352734" cy="321139"/>
          </a:xfrm>
          <a:prstGeom prst="straightConnector1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  <a:tailEnd type="arrow"/>
          </a:ln>
          <a:effectLst/>
        </p:spPr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516FC018-9086-4E51-86CB-0E05345B8423}"/>
              </a:ext>
            </a:extLst>
          </p:cNvPr>
          <p:cNvSpPr txBox="1"/>
          <p:nvPr/>
        </p:nvSpPr>
        <p:spPr>
          <a:xfrm>
            <a:off x="8216987" y="3341575"/>
            <a:ext cx="2069373" cy="514708"/>
          </a:xfrm>
          <a:prstGeom prst="rect">
            <a:avLst/>
          </a:prstGeom>
          <a:solidFill>
            <a:sysClr val="window" lastClr="FFFFFF">
              <a:alpha val="55000"/>
            </a:sysClr>
          </a:solidFill>
          <a:ln w="19050">
            <a:solidFill>
              <a:srgbClr val="4472C4">
                <a:lumMod val="75000"/>
              </a:srgbClr>
            </a:solidFill>
          </a:ln>
        </p:spPr>
        <p:txBody>
          <a:bodyPr wrap="square" lIns="128729" tIns="64365" rIns="128729" bIns="64365" rtlCol="0">
            <a:spAutoFit/>
          </a:bodyPr>
          <a:lstStyle/>
          <a:p>
            <a:pPr marL="0" marR="0" lvl="0" indent="0" algn="ctr" defTabSz="643646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Нуклотрон</a:t>
            </a:r>
            <a:endParaRPr kumimoji="0" lang="en-US" sz="2000" b="1" i="0" u="none" strike="noStrike" kern="0" cap="none" spc="0" normalizeH="0" baseline="0" noProof="0" dirty="0" smtClean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384D303-0835-4228-A621-C2111C9346D3}"/>
              </a:ext>
            </a:extLst>
          </p:cNvPr>
          <p:cNvSpPr txBox="1"/>
          <p:nvPr/>
        </p:nvSpPr>
        <p:spPr>
          <a:xfrm>
            <a:off x="10286360" y="5115169"/>
            <a:ext cx="1666207" cy="514708"/>
          </a:xfrm>
          <a:prstGeom prst="rect">
            <a:avLst/>
          </a:prstGeom>
          <a:solidFill>
            <a:schemeClr val="bg1">
              <a:alpha val="44000"/>
            </a:schemeClr>
          </a:solidFill>
          <a:ln w="19050">
            <a:solidFill>
              <a:schemeClr val="accent1">
                <a:lumMod val="75000"/>
              </a:schemeClr>
            </a:solidFill>
          </a:ln>
        </p:spPr>
        <p:txBody>
          <a:bodyPr wrap="square" lIns="128729" tIns="64365" rIns="128729" bIns="64365" rtlCol="0">
            <a:spAutoFit/>
          </a:bodyPr>
          <a:lstStyle/>
          <a:p>
            <a:pPr algn="ctr">
              <a:lnSpc>
                <a:spcPct val="125000"/>
              </a:lnSpc>
            </a:pPr>
            <a:r>
              <a:rPr lang="ru-RU" sz="2000" b="1" dirty="0" smtClean="0">
                <a:solidFill>
                  <a:schemeClr val="tx2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Бустер</a:t>
            </a:r>
            <a:endParaRPr lang="en-US" sz="2000" b="1" dirty="0">
              <a:solidFill>
                <a:schemeClr val="tx2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1483679-B719-411A-A6D0-2AF0630EC519}"/>
              </a:ext>
            </a:extLst>
          </p:cNvPr>
          <p:cNvSpPr txBox="1"/>
          <p:nvPr/>
        </p:nvSpPr>
        <p:spPr>
          <a:xfrm>
            <a:off x="6188651" y="3111132"/>
            <a:ext cx="1885245" cy="514708"/>
          </a:xfrm>
          <a:prstGeom prst="rect">
            <a:avLst/>
          </a:prstGeom>
          <a:solidFill>
            <a:sysClr val="window" lastClr="FFFFFF">
              <a:alpha val="53000"/>
            </a:sysClr>
          </a:solidFill>
          <a:ln w="19050">
            <a:solidFill>
              <a:srgbClr val="4472C4">
                <a:lumMod val="75000"/>
              </a:srgbClr>
            </a:solidFill>
          </a:ln>
        </p:spPr>
        <p:txBody>
          <a:bodyPr wrap="square" lIns="128729" tIns="64365" rIns="128729" bIns="64365" rtlCol="0">
            <a:spAutoFit/>
          </a:bodyPr>
          <a:lstStyle/>
          <a:p>
            <a:pPr marL="0" marR="0" lvl="0" indent="0" algn="ctr" defTabSz="643646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-211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Крион</a:t>
            </a:r>
            <a:r>
              <a:rPr kumimoji="0" lang="ru-RU" sz="2000" b="1" i="0" u="none" strike="noStrike" kern="0" cap="none" spc="-211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и  ЛУТИ</a:t>
            </a:r>
            <a:r>
              <a:rPr kumimoji="0" lang="en-US" sz="2000" b="1" i="0" u="none" strike="noStrike" kern="0" cap="none" spc="-211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E8EF5C5-8B9F-4379-94B0-672E3323A1C4}"/>
              </a:ext>
            </a:extLst>
          </p:cNvPr>
          <p:cNvSpPr txBox="1"/>
          <p:nvPr/>
        </p:nvSpPr>
        <p:spPr>
          <a:xfrm>
            <a:off x="5169160" y="5694894"/>
            <a:ext cx="2680113" cy="399292"/>
          </a:xfrm>
          <a:prstGeom prst="rect">
            <a:avLst/>
          </a:prstGeom>
          <a:solidFill>
            <a:sysClr val="window" lastClr="FFFFFF">
              <a:alpha val="57000"/>
            </a:sysClr>
          </a:solidFill>
          <a:ln w="19050">
            <a:solidFill>
              <a:srgbClr val="4472C4">
                <a:lumMod val="75000"/>
              </a:srgbClr>
            </a:solidFill>
          </a:ln>
        </p:spPr>
        <p:txBody>
          <a:bodyPr wrap="square" lIns="128729" tIns="64365" rIns="128729" bIns="64365" rtlCol="0">
            <a:spAutoFit/>
          </a:bodyPr>
          <a:lstStyle/>
          <a:p>
            <a:pPr marL="0" marR="0" lvl="0" indent="0" algn="ctr" defTabSz="643646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b="1" kern="0" dirty="0" smtClean="0">
                <a:solidFill>
                  <a:srgbClr val="44546A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ЛУ</a:t>
            </a: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-20 (</a:t>
            </a:r>
            <a:r>
              <a:rPr kumimoji="0" lang="ru-RU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ЛУЛИ в перспективе</a:t>
            </a: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22" name="Стрелка: влево 128">
            <a:extLst>
              <a:ext uri="{FF2B5EF4-FFF2-40B4-BE49-F238E27FC236}">
                <a16:creationId xmlns:a16="http://schemas.microsoft.com/office/drawing/2014/main" id="{29702079-4B30-4135-A4B2-1FC4E5150E38}"/>
              </a:ext>
            </a:extLst>
          </p:cNvPr>
          <p:cNvSpPr/>
          <p:nvPr/>
        </p:nvSpPr>
        <p:spPr>
          <a:xfrm>
            <a:off x="9491958" y="5235547"/>
            <a:ext cx="728283" cy="407838"/>
          </a:xfrm>
          <a:prstGeom prst="leftArrow">
            <a:avLst>
              <a:gd name="adj1" fmla="val 50709"/>
              <a:gd name="adj2" fmla="val 85942"/>
            </a:avLst>
          </a:prstGeom>
          <a:solidFill>
            <a:sysClr val="window" lastClr="FFFFFF"/>
          </a:solidFill>
          <a:ln w="38100" cap="flat" cmpd="sng" algn="ctr">
            <a:solidFill>
              <a:srgbClr val="4472C4">
                <a:lumMod val="75000"/>
              </a:srgbClr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128729" tIns="64365" rIns="128729" bIns="6436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64364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500" b="1" i="0" u="none" strike="noStrike" kern="0" cap="none" spc="70" normalizeH="0" baseline="0" noProof="0" dirty="0" smtClean="0">
              <a:ln w="9525" cmpd="sng">
                <a:solidFill>
                  <a:srgbClr val="4472C4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rgbClr val="4472C4">
                    <a:alpha val="40000"/>
                  </a:srgbClr>
                </a:glow>
              </a:effectLst>
              <a:uLnTx/>
              <a:uFillTx/>
              <a:latin typeface="Calibri" panose="020F0502020204030204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8823557" y="4076181"/>
            <a:ext cx="855794" cy="48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021727" y="3735390"/>
            <a:ext cx="564868" cy="345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105476" y="5198960"/>
            <a:ext cx="452532" cy="48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45386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7558" y="932471"/>
            <a:ext cx="6876884" cy="4993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3886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0108" y="0"/>
            <a:ext cx="10515600" cy="484538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Статус инжектора тяжелых ионов на базе ускорителя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ЛУТИ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41030" y="1774922"/>
            <a:ext cx="2466324" cy="7699832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1512" y="3643439"/>
            <a:ext cx="4286081" cy="3214561"/>
          </a:xfrm>
          <a:prstGeom prst="rect">
            <a:avLst/>
          </a:prstGeom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853035" y="508941"/>
            <a:ext cx="10515600" cy="4845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Ввод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эксплуатацию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129002" y="1320946"/>
            <a:ext cx="673257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вводе в  эксплуатацию ЛУТИ ускорены пучки ионов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углерода в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низком зарядовом состоянии С</a:t>
            </a:r>
            <a:r>
              <a:rPr lang="ru-RU" sz="2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2+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=6 подтвердило возможность ускорения тяжелых ионов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 значениям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параметра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A/Z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близким  к требуемому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проекта NICA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Измеренная энергия ускоренных в ЛУТИ ионов оказалась в хорошем согласии с проектным значением 3.2 МэВ/н.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820706" y="6282117"/>
            <a:ext cx="11895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2012</a:t>
            </a:r>
            <a:endParaRPr lang="ru-RU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900525" y="6263910"/>
            <a:ext cx="11895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2016</a:t>
            </a:r>
            <a:endParaRPr lang="ru-RU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7322938"/>
              </p:ext>
            </p:extLst>
          </p:nvPr>
        </p:nvGraphicFramePr>
        <p:xfrm>
          <a:off x="142117" y="993479"/>
          <a:ext cx="4494620" cy="3246750"/>
        </p:xfrm>
        <a:graphic>
          <a:graphicData uri="http://schemas.openxmlformats.org/drawingml/2006/table">
            <a:tbl>
              <a:tblPr firstRow="1" firstCol="1" bandRow="1"/>
              <a:tblGrid>
                <a:gridCol w="35987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959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1645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Параметр </a:t>
                      </a: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A/Z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Arial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≤6.25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Arial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645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Рабочая частота ВЧ поля, МГц 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Arial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100.625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Arial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645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Входная энергия, </a:t>
                      </a:r>
                      <a:r>
                        <a:rPr lang="en-US" sz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</a:t>
                      </a:r>
                      <a:r>
                        <a:rPr lang="en-US" sz="1200" baseline="-25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</a:t>
                      </a:r>
                      <a:r>
                        <a:rPr lang="ru-RU" sz="1200" baseline="-25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кэВ/н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Arial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Arial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645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Выходная энергия, </a:t>
                      </a:r>
                      <a:r>
                        <a:rPr lang="en-US" sz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</a:t>
                      </a:r>
                      <a:r>
                        <a:rPr lang="en-US" sz="1200" baseline="-25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ou</a:t>
                      </a:r>
                      <a:r>
                        <a:rPr lang="ru-RU" sz="1200" baseline="-25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ю 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МэВ/н</a:t>
                      </a:r>
                      <a:r>
                        <a:rPr lang="ru-RU" sz="1200" baseline="-25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Arial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3.2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Arial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645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Частота следования импульсов, Гц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Arial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 10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Arial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3290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Максимальное значение импульсного тока пучка, мА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Arial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Arial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1645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Длительность импульсного тока пучка, мкс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Arial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8/30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Arial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3290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Нормализованный (90%) входной </a:t>
                      </a: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эмиттанс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π·</a:t>
                      </a: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мм·мрад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Arial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0.6/0.4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Arial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1645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α</a:t>
                      </a:r>
                      <a:r>
                        <a:rPr lang="ru-RU" sz="1200" baseline="-25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инж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Arial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0.8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Arial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1645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β</a:t>
                      </a:r>
                      <a:r>
                        <a:rPr lang="ru-RU" sz="1200" baseline="-25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инж, </a:t>
                      </a: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мм/мрад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Arial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0.024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Arial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1645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Энергетический разброс, кэВ/н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Arial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Arial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1645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Коэффициент прохождения 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Arial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Arial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1645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Длина, м 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Arial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Arial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94649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822016" y="0"/>
            <a:ext cx="10515600" cy="484538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Статус инжектора тяжелых ионов на базе ускорителя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ЛУТИ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894844" y="509798"/>
            <a:ext cx="10515600" cy="4845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Ускорительные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сеансы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5310" y="2110765"/>
            <a:ext cx="2345392" cy="133765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604" y="2052898"/>
            <a:ext cx="1937859" cy="1453395"/>
          </a:xfrm>
          <a:prstGeom prst="rect">
            <a:avLst/>
          </a:prstGeom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0530" y="1826650"/>
            <a:ext cx="2817253" cy="1693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37564" y="976009"/>
            <a:ext cx="1177391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2020 год: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 первом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запуске Бустера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него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инжектированы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ионы Не</a:t>
            </a:r>
            <a:r>
              <a:rPr lang="ru-RU" sz="20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от плазменного источника и получена первая циркуляция.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3546754"/>
            <a:ext cx="1177391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2021 год: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Ионы </a:t>
            </a:r>
            <a:r>
              <a:rPr lang="en-US" sz="20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56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</a:t>
            </a:r>
            <a:r>
              <a:rPr lang="en-US" sz="2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14+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 лазерного источника инжектированы и ускорены в Бустере во время его второго запуска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были использованы в физических экспериментах.</a:t>
            </a:r>
          </a:p>
        </p:txBody>
      </p:sp>
      <p:pic>
        <p:nvPicPr>
          <p:cNvPr id="22" name="Рисунок 21"/>
          <p:cNvPicPr/>
          <p:nvPr/>
        </p:nvPicPr>
        <p:blipFill>
          <a:blip r:embed="rId5"/>
          <a:stretch>
            <a:fillRect/>
          </a:stretch>
        </p:blipFill>
        <p:spPr>
          <a:xfrm>
            <a:off x="23722103" y="-1564058"/>
            <a:ext cx="6449637" cy="3480614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9" t="10423" r="2172" b="5549"/>
          <a:stretch/>
        </p:blipFill>
        <p:spPr>
          <a:xfrm>
            <a:off x="16379370" y="-1487024"/>
            <a:ext cx="7231000" cy="3140436"/>
          </a:xfrm>
          <a:prstGeom prst="rect">
            <a:avLst/>
          </a:prstGeom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564" y="4897919"/>
            <a:ext cx="4321148" cy="18739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2970" y="4832709"/>
            <a:ext cx="4350818" cy="2025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93296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822016" y="0"/>
            <a:ext cx="10515600" cy="484538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Статус инжектора тяжелых ионов на базе ускорителя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ЛУТИ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894844" y="509798"/>
            <a:ext cx="10515600" cy="4845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Ускорительные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сеансы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466" y="2053227"/>
            <a:ext cx="6263081" cy="1724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37564" y="976009"/>
            <a:ext cx="1177391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2021-2022: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Ионы С4+</a:t>
            </a:r>
            <a:r>
              <a:rPr lang="en-US" sz="2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 лазерного источника инжектированы и ускорены в Бустере во время его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третьего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запуска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были использованы в физических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экспериментах.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49" b="45775"/>
          <a:stretch/>
        </p:blipFill>
        <p:spPr bwMode="auto">
          <a:xfrm>
            <a:off x="7593234" y="2053227"/>
            <a:ext cx="3622327" cy="16706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37564" y="3738749"/>
            <a:ext cx="1177391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2022: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Ионы </a:t>
            </a:r>
            <a:r>
              <a:rPr lang="en-US" sz="2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124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28</a:t>
            </a:r>
            <a:r>
              <a:rPr lang="ru-RU" sz="2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источника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Крион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инжектированы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ускорены в Бустере во время его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четвертого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запуска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были использованы в физических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экспериментах.</a:t>
            </a: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9002" y="4828383"/>
            <a:ext cx="7930196" cy="20296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19441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830108" y="0"/>
            <a:ext cx="10515600" cy="484538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Статус инжектора тяжелых ионов на базе ускорителя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ЛУТИ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56644" y="815945"/>
            <a:ext cx="11765820" cy="24532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Подготовка </a:t>
            </a:r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 многократной </a:t>
            </a:r>
            <a:r>
              <a:rPr lang="ru-RU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инжекции</a:t>
            </a: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endParaRPr lang="ru-RU" sz="2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Включает в себя проверку систем:</a:t>
            </a:r>
          </a:p>
          <a:p>
            <a:pPr algn="ctr"/>
            <a:endParaRPr lang="ru-RU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Tx/>
              <a:buChar char="-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питания платформ импульсным напряжением инжекции</a:t>
            </a:r>
          </a:p>
          <a:p>
            <a:pPr marL="342900" indent="-342900">
              <a:buFontTx/>
              <a:buChar char="-"/>
            </a:pP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соленоидальной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фокусировки</a:t>
            </a:r>
          </a:p>
          <a:p>
            <a:pPr marL="342900" indent="-342900">
              <a:buFontTx/>
              <a:buChar char="-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квадрупольной фокусировки</a:t>
            </a:r>
          </a:p>
          <a:p>
            <a:pPr marL="342900" indent="-342900">
              <a:buFontTx/>
              <a:buChar char="-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ВЧ питания</a:t>
            </a:r>
          </a:p>
          <a:p>
            <a:pPr marL="342900" indent="-342900">
              <a:buFontTx/>
              <a:buChar char="-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инхронизации (постер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Шириков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И.В.)</a:t>
            </a:r>
          </a:p>
          <a:p>
            <a:pPr marL="342900" indent="-342900">
              <a:buFontTx/>
              <a:buChar char="-"/>
            </a:pP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839" y="3511943"/>
            <a:ext cx="4933444" cy="308340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30226" y="3084516"/>
            <a:ext cx="48066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Импульсы напряжения инжекции, 75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кВ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E:\ИСТОЧНИКИ_ПИТАНИЯ\N_injection\D1 D2 уменьшенная емкость\D1.2_200V_10Hz_701C--0001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5142" y="3511944"/>
            <a:ext cx="5042041" cy="3151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6255141" y="2530518"/>
            <a:ext cx="50420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Импульсы напряжения (верх) и тока инжекции (низ) в обмотках квадрупольных дуплетов для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A/Z=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6.25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4844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87074" y="232184"/>
            <a:ext cx="10515600" cy="2050803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Статус инжектора тяжелых ионов на базе ускорителя </a:t>
            </a:r>
            <a:r>
              <a:rPr lang="ru-RU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ЛУТИ</a:t>
            </a:r>
            <a:br>
              <a:rPr lang="ru-RU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Подготовка </a:t>
            </a:r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многократной </a:t>
            </a:r>
            <a:r>
              <a:rPr lang="ru-RU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инжекции</a:t>
            </a:r>
            <a:br>
              <a:rPr lang="ru-RU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 ВЧ питания </a:t>
            </a:r>
            <a:endParaRPr lang="ru-RU" sz="24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55" t="895" r="8087" b="56248"/>
          <a:stretch/>
        </p:blipFill>
        <p:spPr>
          <a:xfrm>
            <a:off x="752559" y="3422932"/>
            <a:ext cx="10583913" cy="3301550"/>
          </a:xfrm>
        </p:spPr>
      </p:pic>
      <p:sp>
        <p:nvSpPr>
          <p:cNvPr id="7" name="TextBox 6"/>
          <p:cNvSpPr txBox="1"/>
          <p:nvPr/>
        </p:nvSpPr>
        <p:spPr>
          <a:xfrm>
            <a:off x="540318" y="2312804"/>
            <a:ext cx="53892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Сигналы с пикапов резонаторов 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RFQ, IH1, IH2,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Buncher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784574" y="2282987"/>
            <a:ext cx="64074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Сигналы пучка ионов на ЦФ3 (красный) и фазовых датчиках (зеленый и синий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эффективной многократной инжекции длительность ионного тока должна составлять 4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мкс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2043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3">
            <a:extLst>
              <a:ext uri="{FF2B5EF4-FFF2-40B4-BE49-F238E27FC236}">
                <a16:creationId xmlns:a16="http://schemas.microsoft.com/office/drawing/2014/main" id="{A30AF16F-E913-1FB2-18D0-D5BCDDC646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505"/>
          <a:stretch/>
        </p:blipFill>
        <p:spPr>
          <a:xfrm>
            <a:off x="9331" y="592497"/>
            <a:ext cx="5440922" cy="2559642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ACC8DEB-9C24-B8CE-72A8-C733477211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7798" y="312040"/>
            <a:ext cx="6834202" cy="3009344"/>
          </a:xfrm>
          <a:prstGeom prst="rect">
            <a:avLst/>
          </a:prstGeom>
        </p:spPr>
      </p:pic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83D49B0D-5FC2-A1BF-AE89-69E6930916A1}"/>
              </a:ext>
            </a:extLst>
          </p:cNvPr>
          <p:cNvSpPr txBox="1">
            <a:spLocks/>
          </p:cNvSpPr>
          <p:nvPr/>
        </p:nvSpPr>
        <p:spPr>
          <a:xfrm>
            <a:off x="0" y="72806"/>
            <a:ext cx="12182669" cy="725378"/>
          </a:xfrm>
          <a:prstGeom prst="rect">
            <a:avLst/>
          </a:prstGeom>
        </p:spPr>
        <p:txBody>
          <a:bodyPr rtlCol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700" i="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ЛУТИ и канал ЛУТИ-Бустер</a:t>
            </a:r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9678BE60-A50A-49ED-9445-EFD2FE15168D}"/>
              </a:ext>
            </a:extLst>
          </p:cNvPr>
          <p:cNvGrpSpPr/>
          <p:nvPr/>
        </p:nvGrpSpPr>
        <p:grpSpPr>
          <a:xfrm>
            <a:off x="514350" y="6292262"/>
            <a:ext cx="10752047" cy="403225"/>
            <a:chOff x="0" y="6286500"/>
            <a:chExt cx="9093200" cy="403225"/>
          </a:xfrm>
        </p:grpSpPr>
        <p:pic>
          <p:nvPicPr>
            <p:cNvPr id="8" name="Picture 7" descr="NICA-Logo_4c">
              <a:extLst>
                <a:ext uri="{FF2B5EF4-FFF2-40B4-BE49-F238E27FC236}">
                  <a16:creationId xmlns:a16="http://schemas.microsoft.com/office/drawing/2014/main" id="{ACF335C7-7426-4796-9FFE-069FBED906F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622300" y="6373813"/>
              <a:ext cx="596900" cy="295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Picture 16">
              <a:extLst>
                <a:ext uri="{FF2B5EF4-FFF2-40B4-BE49-F238E27FC236}">
                  <a16:creationId xmlns:a16="http://schemas.microsoft.com/office/drawing/2014/main" id="{7F9EFBB1-529C-4448-94A9-05EF236CC88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0" y="6286500"/>
              <a:ext cx="622300" cy="403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0" name="Straight Connector 13">
              <a:extLst>
                <a:ext uri="{FF2B5EF4-FFF2-40B4-BE49-F238E27FC236}">
                  <a16:creationId xmlns:a16="http://schemas.microsoft.com/office/drawing/2014/main" id="{0E8AC3DC-FA8C-4C52-8444-EFB571BDE732}"/>
                </a:ext>
              </a:extLst>
            </p:cNvPr>
            <p:cNvCxnSpPr/>
            <p:nvPr/>
          </p:nvCxnSpPr>
          <p:spPr>
            <a:xfrm>
              <a:off x="1282700" y="6516929"/>
              <a:ext cx="7810500" cy="1588"/>
            </a:xfrm>
            <a:prstGeom prst="line">
              <a:avLst/>
            </a:prstGeom>
            <a:ln cap="flat">
              <a:gradFill flip="none" rotWithShape="1">
                <a:gsLst>
                  <a:gs pos="0">
                    <a:srgbClr val="3366FF"/>
                  </a:gs>
                  <a:gs pos="100000">
                    <a:srgbClr val="FFFFFF"/>
                  </a:gs>
                </a:gsLst>
                <a:path path="rect">
                  <a:fillToRect l="100000" t="100000"/>
                </a:path>
                <a:tileRect r="-100000" b="-100000"/>
              </a:gra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TextBox 10"/>
          <p:cNvSpPr txBox="1"/>
          <p:nvPr/>
        </p:nvSpPr>
        <p:spPr>
          <a:xfrm>
            <a:off x="5878682" y="3507209"/>
            <a:ext cx="353878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Диагностика пучка: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5 ЦФ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фазовых датчика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4 трансформатора тока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5 пикапов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5 проволочных профилометров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205431" y="3526666"/>
            <a:ext cx="269109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Состав канала: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дебанчер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7 квадрупольных линз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дипольных магнита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6 двойных корректоров</a:t>
            </a:r>
          </a:p>
        </p:txBody>
      </p:sp>
      <p:graphicFrame>
        <p:nvGraphicFramePr>
          <p:cNvPr id="13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3370092"/>
              </p:ext>
            </p:extLst>
          </p:nvPr>
        </p:nvGraphicFramePr>
        <p:xfrm>
          <a:off x="514350" y="3131585"/>
          <a:ext cx="4684371" cy="3680460"/>
        </p:xfrm>
        <a:graphic>
          <a:graphicData uri="http://schemas.openxmlformats.org/drawingml/2006/table">
            <a:tbl>
              <a:tblPr firstRow="1" firstCol="1" bandRow="1"/>
              <a:tblGrid>
                <a:gridCol w="37506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337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01733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Параметр </a:t>
                      </a:r>
                      <a:r>
                        <a:rPr lang="en-US" sz="1400" dirty="0">
                          <a:effectLst/>
                        </a:rPr>
                        <a:t>A/Z</a:t>
                      </a:r>
                      <a:endParaRPr lang="ru-RU" sz="1200" dirty="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≤6.25</a:t>
                      </a:r>
                      <a:endParaRPr lang="ru-RU" sz="1200" dirty="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1733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Рабочая частота ВЧ поля, МГц </a:t>
                      </a:r>
                      <a:endParaRPr lang="ru-RU" sz="1200" dirty="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100.625</a:t>
                      </a:r>
                      <a:endParaRPr lang="ru-RU" sz="1200" dirty="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1733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Входная энергия, </a:t>
                      </a:r>
                      <a:r>
                        <a:rPr lang="en-US" sz="1400" dirty="0" err="1">
                          <a:effectLst/>
                        </a:rPr>
                        <a:t>E</a:t>
                      </a:r>
                      <a:r>
                        <a:rPr lang="en-US" sz="1400" baseline="-25000" dirty="0" err="1">
                          <a:effectLst/>
                        </a:rPr>
                        <a:t>in</a:t>
                      </a:r>
                      <a:r>
                        <a:rPr lang="ru-RU" sz="1400" baseline="-25000" dirty="0">
                          <a:effectLst/>
                        </a:rPr>
                        <a:t>, </a:t>
                      </a:r>
                      <a:r>
                        <a:rPr lang="ru-RU" sz="1400" dirty="0">
                          <a:effectLst/>
                        </a:rPr>
                        <a:t>кэВ/н</a:t>
                      </a:r>
                      <a:endParaRPr lang="ru-RU" sz="1200" dirty="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17</a:t>
                      </a:r>
                      <a:endParaRPr lang="ru-RU" sz="1200" dirty="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1733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Выходная энергия, </a:t>
                      </a:r>
                      <a:r>
                        <a:rPr lang="en-US" sz="1400">
                          <a:effectLst/>
                        </a:rPr>
                        <a:t>E</a:t>
                      </a:r>
                      <a:r>
                        <a:rPr lang="en-US" sz="1400" baseline="-25000">
                          <a:effectLst/>
                        </a:rPr>
                        <a:t>ou</a:t>
                      </a:r>
                      <a:r>
                        <a:rPr lang="ru-RU" sz="1400" baseline="-25000">
                          <a:effectLst/>
                        </a:rPr>
                        <a:t>ю </a:t>
                      </a:r>
                      <a:r>
                        <a:rPr lang="ru-RU" sz="1400">
                          <a:effectLst/>
                        </a:rPr>
                        <a:t>МэВ/н</a:t>
                      </a:r>
                      <a:r>
                        <a:rPr lang="ru-RU" sz="1400" baseline="-25000">
                          <a:effectLst/>
                        </a:rPr>
                        <a:t> </a:t>
                      </a:r>
                      <a:endParaRPr lang="ru-RU" sz="120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3.2</a:t>
                      </a:r>
                      <a:endParaRPr lang="ru-RU" sz="1200" dirty="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1733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Частота следования импульсов, Гц</a:t>
                      </a:r>
                      <a:endParaRPr lang="ru-RU" sz="120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до 10</a:t>
                      </a:r>
                      <a:endParaRPr lang="ru-RU" sz="120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1733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Максимальное значение импульсного тока пучка, мА</a:t>
                      </a:r>
                      <a:endParaRPr lang="ru-RU" sz="1200" dirty="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10</a:t>
                      </a:r>
                      <a:endParaRPr lang="ru-RU" sz="120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1733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Длительность импульсного тока пучка, мкс</a:t>
                      </a:r>
                      <a:endParaRPr lang="ru-RU" sz="1200" dirty="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8/30</a:t>
                      </a:r>
                      <a:endParaRPr lang="ru-RU" sz="120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01753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Нормализованный (90%) входной </a:t>
                      </a:r>
                      <a:r>
                        <a:rPr lang="ru-RU" sz="1400" dirty="0" err="1">
                          <a:effectLst/>
                        </a:rPr>
                        <a:t>эмиттанс</a:t>
                      </a:r>
                      <a:r>
                        <a:rPr lang="ru-RU" sz="1400" dirty="0">
                          <a:effectLst/>
                        </a:rPr>
                        <a:t>, π·</a:t>
                      </a:r>
                      <a:r>
                        <a:rPr lang="ru-RU" sz="1400" dirty="0" err="1">
                          <a:effectLst/>
                        </a:rPr>
                        <a:t>мм·мрад</a:t>
                      </a:r>
                      <a:endParaRPr lang="ru-RU" sz="1200" dirty="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0.6/0.4</a:t>
                      </a:r>
                      <a:endParaRPr lang="ru-RU" sz="120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01733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  α</a:t>
                      </a:r>
                      <a:r>
                        <a:rPr lang="ru-RU" sz="1400" baseline="-25000">
                          <a:effectLst/>
                        </a:rPr>
                        <a:t>инж</a:t>
                      </a:r>
                      <a:endParaRPr lang="ru-RU" sz="120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0.8</a:t>
                      </a:r>
                      <a:endParaRPr lang="ru-RU" sz="120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01733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β</a:t>
                      </a:r>
                      <a:r>
                        <a:rPr lang="ru-RU" sz="1400" baseline="-25000">
                          <a:effectLst/>
                        </a:rPr>
                        <a:t>инж, </a:t>
                      </a:r>
                      <a:r>
                        <a:rPr lang="ru-RU" sz="1400">
                          <a:effectLst/>
                        </a:rPr>
                        <a:t>мм/мрад</a:t>
                      </a:r>
                      <a:endParaRPr lang="ru-RU" sz="120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0.024</a:t>
                      </a:r>
                      <a:endParaRPr lang="ru-RU" sz="120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01733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Энергетический разброс, кэВ/н</a:t>
                      </a:r>
                      <a:endParaRPr lang="ru-RU" sz="1200" dirty="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20</a:t>
                      </a:r>
                      <a:endParaRPr lang="ru-RU" sz="1200" dirty="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01733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Коэффициент прохождения </a:t>
                      </a:r>
                      <a:endParaRPr lang="ru-RU" sz="120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95</a:t>
                      </a:r>
                      <a:endParaRPr lang="ru-RU" sz="1200" dirty="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01733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Длина, м </a:t>
                      </a:r>
                      <a:endParaRPr lang="ru-RU" sz="1200" dirty="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11</a:t>
                      </a:r>
                      <a:endParaRPr lang="ru-RU" sz="1200" dirty="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1344275" y="6386924"/>
            <a:ext cx="4095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771509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70568" y="-161841"/>
            <a:ext cx="10515600" cy="856773"/>
          </a:xfrm>
        </p:spPr>
        <p:txBody>
          <a:bodyPr/>
          <a:lstStyle/>
          <a:p>
            <a:pPr algn="ctr"/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Статус инжектора легких ионов на базе ускорителя </a:t>
            </a:r>
            <a:r>
              <a:rPr lang="ru-RU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ЛУ-20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42251" y="489072"/>
            <a:ext cx="12029261" cy="245035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признаки деградации ЛУ-20: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Тнсмиссия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последних пучковых испытаниях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составила  ̴10 %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Деградация системы ВЧ питания Деградация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квадрупольных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линз:12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импульсных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линз, 46 линз постоянного  тока, (измеренные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индуктивности некоторых линз отличаются от измерения к измерению), 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Масляное охлаждение квадрупольных линз ускоряющей структуры</a:t>
            </a:r>
          </a:p>
          <a:p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Разъюстировка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ускоряющей структуры</a:t>
            </a:r>
          </a:p>
          <a:p>
            <a:endParaRPr lang="ru-RU" dirty="0"/>
          </a:p>
        </p:txBody>
      </p:sp>
      <p:pic>
        <p:nvPicPr>
          <p:cNvPr id="5" name="Grafik 6" descr="Grafik 6"/>
          <p:cNvPicPr>
            <a:picLocks noChangeAspect="1"/>
          </p:cNvPicPr>
          <p:nvPr/>
        </p:nvPicPr>
        <p:blipFill>
          <a:blip r:embed="rId2">
            <a:extLst/>
          </a:blip>
          <a:srcRect t="8999" b="8684"/>
          <a:stretch>
            <a:fillRect/>
          </a:stretch>
        </p:blipFill>
        <p:spPr>
          <a:xfrm>
            <a:off x="-1" y="4429761"/>
            <a:ext cx="5732085" cy="2428240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TextBox 5"/>
          <p:cNvSpPr txBox="1"/>
          <p:nvPr/>
        </p:nvSpPr>
        <p:spPr>
          <a:xfrm>
            <a:off x="242251" y="3121103"/>
            <a:ext cx="103981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Спроектированный на смену ЛУ-20 ускоритель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2254" y="3580167"/>
            <a:ext cx="6479258" cy="3103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465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808A2856-7E20-43D2-AB0E-AB1CDE25F52D}"/>
              </a:ext>
            </a:extLst>
          </p:cNvPr>
          <p:cNvGrpSpPr/>
          <p:nvPr/>
        </p:nvGrpSpPr>
        <p:grpSpPr>
          <a:xfrm>
            <a:off x="514350" y="6292262"/>
            <a:ext cx="10752047" cy="403225"/>
            <a:chOff x="0" y="6286500"/>
            <a:chExt cx="9093200" cy="403225"/>
          </a:xfrm>
        </p:grpSpPr>
        <p:pic>
          <p:nvPicPr>
            <p:cNvPr id="4" name="Picture 7" descr="NICA-Logo_4c">
              <a:extLst>
                <a:ext uri="{FF2B5EF4-FFF2-40B4-BE49-F238E27FC236}">
                  <a16:creationId xmlns:a16="http://schemas.microsoft.com/office/drawing/2014/main" id="{79351BCC-9351-4E71-8A58-602E32521B8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622300" y="6373813"/>
              <a:ext cx="596900" cy="295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" name="Picture 16">
              <a:extLst>
                <a:ext uri="{FF2B5EF4-FFF2-40B4-BE49-F238E27FC236}">
                  <a16:creationId xmlns:a16="http://schemas.microsoft.com/office/drawing/2014/main" id="{40E4D02F-5000-48FD-859D-1A0D0C5929E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6286500"/>
              <a:ext cx="622300" cy="403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6" name="Straight Connector 13">
              <a:extLst>
                <a:ext uri="{FF2B5EF4-FFF2-40B4-BE49-F238E27FC236}">
                  <a16:creationId xmlns:a16="http://schemas.microsoft.com/office/drawing/2014/main" id="{2EF612D1-B390-46A8-9EFB-012A85FFE681}"/>
                </a:ext>
              </a:extLst>
            </p:cNvPr>
            <p:cNvCxnSpPr/>
            <p:nvPr/>
          </p:nvCxnSpPr>
          <p:spPr>
            <a:xfrm>
              <a:off x="1282700" y="6516929"/>
              <a:ext cx="7810500" cy="1588"/>
            </a:xfrm>
            <a:prstGeom prst="line">
              <a:avLst/>
            </a:prstGeom>
            <a:ln cap="flat">
              <a:gradFill flip="none" rotWithShape="1">
                <a:gsLst>
                  <a:gs pos="0">
                    <a:srgbClr val="3366FF"/>
                  </a:gs>
                  <a:gs pos="100000">
                    <a:srgbClr val="FFFFFF"/>
                  </a:gs>
                </a:gsLst>
                <a:path path="rect">
                  <a:fillToRect l="100000" t="100000"/>
                </a:path>
                <a:tileRect r="-100000" b="-100000"/>
              </a:gra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extBox 8"/>
          <p:cNvSpPr txBox="1"/>
          <p:nvPr/>
        </p:nvSpPr>
        <p:spPr>
          <a:xfrm>
            <a:off x="-173293" y="2610374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</a:t>
            </a:r>
          </a:p>
        </p:txBody>
      </p:sp>
      <p:pic>
        <p:nvPicPr>
          <p:cNvPr id="10" name="Picture 3"/>
          <p:cNvPicPr>
            <a:picLocks noChangeArrowheads="1"/>
          </p:cNvPicPr>
          <p:nvPr/>
        </p:nvPicPr>
        <p:blipFill rotWithShape="1">
          <a:blip r:embed="rId4"/>
          <a:srcRect l="9118" r="8657" b="15475"/>
          <a:stretch/>
        </p:blipFill>
        <p:spPr bwMode="auto">
          <a:xfrm>
            <a:off x="373874" y="225707"/>
            <a:ext cx="1233546" cy="104482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69836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32896</TotalTime>
  <Words>679</Words>
  <Application>Microsoft Office PowerPoint</Application>
  <PresentationFormat>Широкоэкранный</PresentationFormat>
  <Paragraphs>118</Paragraphs>
  <Slides>10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Статус инжектора тяжелых ионов на базе ускорителя ЛУТИ</vt:lpstr>
      <vt:lpstr>Статус инжектора тяжелых ионов на базе ускорителя ЛУТИ</vt:lpstr>
      <vt:lpstr>Статус инжектора тяжелых ионов на базе ускорителя ЛУТИ</vt:lpstr>
      <vt:lpstr>Статус инжектора тяжелых ионов на базе ускорителя ЛУТИ</vt:lpstr>
      <vt:lpstr>Статус инжектора тяжелых ионов на базе ускорителя ЛУТИ  Подготовка к многократной инжекции  Система ВЧ питания </vt:lpstr>
      <vt:lpstr>Презентация PowerPoint</vt:lpstr>
      <vt:lpstr>Статус инжектора легких ионов на базе ускорителя ЛУ-20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Professional</dc:creator>
  <cp:lastModifiedBy>Levterov</cp:lastModifiedBy>
  <cp:revision>274</cp:revision>
  <cp:lastPrinted>2023-03-14T10:44:42Z</cp:lastPrinted>
  <dcterms:created xsi:type="dcterms:W3CDTF">2023-03-10T13:05:56Z</dcterms:created>
  <dcterms:modified xsi:type="dcterms:W3CDTF">2024-09-16T07:45:23Z</dcterms:modified>
</cp:coreProperties>
</file>