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26" r:id="rId8"/>
    <p:sldMasterId id="2147483830" r:id="rId9"/>
    <p:sldMasterId id="2147483832" r:id="rId10"/>
    <p:sldMasterId id="2147483834" r:id="rId11"/>
    <p:sldMasterId id="2147483836" r:id="rId12"/>
    <p:sldMasterId id="2147483839" r:id="rId13"/>
    <p:sldMasterId id="2147483841" r:id="rId14"/>
  </p:sldMasterIdLst>
  <p:notesMasterIdLst>
    <p:notesMasterId r:id="rId34"/>
  </p:notesMasterIdLst>
  <p:handoutMasterIdLst>
    <p:handoutMasterId r:id="rId35"/>
  </p:handoutMasterIdLst>
  <p:sldIdLst>
    <p:sldId id="264" r:id="rId15"/>
    <p:sldId id="319" r:id="rId16"/>
    <p:sldId id="321" r:id="rId17"/>
    <p:sldId id="269" r:id="rId18"/>
    <p:sldId id="322" r:id="rId19"/>
    <p:sldId id="283" r:id="rId20"/>
    <p:sldId id="326" r:id="rId21"/>
    <p:sldId id="284" r:id="rId22"/>
    <p:sldId id="289" r:id="rId23"/>
    <p:sldId id="295" r:id="rId24"/>
    <p:sldId id="298" r:id="rId25"/>
    <p:sldId id="314" r:id="rId26"/>
    <p:sldId id="323" r:id="rId27"/>
    <p:sldId id="327" r:id="rId28"/>
    <p:sldId id="318" r:id="rId29"/>
    <p:sldId id="324" r:id="rId30"/>
    <p:sldId id="317" r:id="rId31"/>
    <p:sldId id="316" r:id="rId32"/>
    <p:sldId id="277" r:id="rId33"/>
  </p:sldIdLst>
  <p:sldSz cx="9144000" cy="514826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84A064-5F1E-4EAA-A5B0-FAA52DFCC522}">
          <p14:sldIdLst>
            <p14:sldId id="264"/>
            <p14:sldId id="319"/>
            <p14:sldId id="321"/>
            <p14:sldId id="269"/>
          </p14:sldIdLst>
        </p14:section>
        <p14:section name="Раздел без заголовка" id="{5FC49567-52F4-47BB-97F5-DB8EA2527CD2}">
          <p14:sldIdLst>
            <p14:sldId id="322"/>
            <p14:sldId id="283"/>
            <p14:sldId id="326"/>
            <p14:sldId id="284"/>
            <p14:sldId id="289"/>
            <p14:sldId id="295"/>
            <p14:sldId id="298"/>
            <p14:sldId id="314"/>
            <p14:sldId id="323"/>
            <p14:sldId id="327"/>
            <p14:sldId id="318"/>
            <p14:sldId id="324"/>
            <p14:sldId id="317"/>
            <p14:sldId id="316"/>
          </p14:sldIdLst>
        </p14:section>
        <p14:section name="Раздел без заголовка" id="{5E8BFE37-8FE2-4F69-8378-8EB88E12445B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E600"/>
    <a:srgbClr val="85FF85"/>
    <a:srgbClr val="00CC00"/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4" autoAdjust="0"/>
    <p:restoredTop sz="86041" autoAdjust="0"/>
  </p:normalViewPr>
  <p:slideViewPr>
    <p:cSldViewPr snapToGrid="0">
      <p:cViewPr varScale="1">
        <p:scale>
          <a:sx n="163" d="100"/>
          <a:sy n="163" d="100"/>
        </p:scale>
        <p:origin x="1483" y="96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  <p:guide orient="horz" pos="2141"/>
        <p:guide pos="311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58;&#1045;&#1052;&#1067;\1&#1092;&#1086;&#1090;&#1086;&#1085;&#1077;&#1081;&#1090;&#1088;&#1086;&#1085;&#1099;\12%20&#1082;&#1072;&#1079;\&#1054;&#1073;&#1088;&#1072;&#1073;&#1086;&#1090;&#1082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58;&#1045;&#1052;&#1067;\4%20&#1048;&#1089;&#1089;&#1083;&#1077;&#1076;&#1086;&#1074;&#1072;&#1090;&#1077;&#1083;&#1100;&#1089;&#1082;&#1080;&#1081;%20&#1082;&#1072;&#1085;&#1072;&#1083;\&#1056;&#1072;&#1089;&#1095;&#1105;&#1090;%20&#1063;&#1091;&#1093;&#1072;&#1077;&#1074;&#1072;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560421050052525E-2"/>
          <c:y val="5.3043992340705705E-2"/>
          <c:w val="0.89730469772268084"/>
          <c:h val="0.82615239687082209"/>
        </c:manualLayout>
      </c:layout>
      <c:barChart>
        <c:barDir val="bar"/>
        <c:grouping val="clustered"/>
        <c:varyColors val="0"/>
        <c:ser>
          <c:idx val="1"/>
          <c:order val="0"/>
          <c:tx>
            <c:v>Уран 238 (9 см)</c:v>
          </c:tx>
          <c:invertIfNegative val="0"/>
          <c:val>
            <c:numRef>
              <c:f>'23-04-2021'!$J$27</c:f>
              <c:numCache>
                <c:formatCode>0.00E+00</c:formatCode>
                <c:ptCount val="1"/>
                <c:pt idx="0">
                  <c:v>4514112972017.6475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F-41EB-BEFA-748B567C955A}"/>
            </c:ext>
          </c:extLst>
        </c:ser>
        <c:ser>
          <c:idx val="4"/>
          <c:order val="1"/>
          <c:tx>
            <c:v>Бериллий (9 см) + Свинец (5 см)</c:v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338F-41EB-BEFA-748B567C955A}"/>
              </c:ext>
            </c:extLst>
          </c:dPt>
          <c:val>
            <c:numRef>
              <c:f>'23-04-2021'!$J$49</c:f>
              <c:numCache>
                <c:formatCode>General</c:formatCode>
                <c:ptCount val="1"/>
                <c:pt idx="0">
                  <c:v>3494405006116.9077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8F-41EB-BEFA-748B567C955A}"/>
            </c:ext>
          </c:extLst>
        </c:ser>
        <c:ser>
          <c:idx val="0"/>
          <c:order val="2"/>
          <c:tx>
            <c:v>Свинец (5 см)</c:v>
          </c:tx>
          <c:invertIfNegative val="0"/>
          <c:val>
            <c:numRef>
              <c:f>'23-04-2021'!$J$15</c:f>
              <c:numCache>
                <c:formatCode>0.00E+00</c:formatCode>
                <c:ptCount val="1"/>
                <c:pt idx="0">
                  <c:v>3401167718925.6128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8F-41EB-BEFA-748B567C955A}"/>
            </c:ext>
          </c:extLst>
        </c:ser>
        <c:ser>
          <c:idx val="2"/>
          <c:order val="3"/>
          <c:tx>
            <c:v>Вольфрам (6 см)</c:v>
          </c:tx>
          <c:invertIfNegative val="0"/>
          <c:val>
            <c:numRef>
              <c:f>'23-04-2021'!$J$37</c:f>
              <c:numCache>
                <c:formatCode>0.00E+00</c:formatCode>
                <c:ptCount val="1"/>
                <c:pt idx="0">
                  <c:v>2523077522325.1323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8F-41EB-BEFA-748B567C955A}"/>
            </c:ext>
          </c:extLst>
        </c:ser>
        <c:ser>
          <c:idx val="3"/>
          <c:order val="4"/>
          <c:tx>
            <c:v>Бериллий (6 см)</c:v>
          </c:tx>
          <c:spPr>
            <a:solidFill>
              <a:srgbClr val="00CC66"/>
            </a:solidFill>
          </c:spPr>
          <c:invertIfNegative val="0"/>
          <c:val>
            <c:numRef>
              <c:f>'23-04-2021'!$J$44</c:f>
              <c:numCache>
                <c:formatCode>General</c:formatCode>
                <c:ptCount val="1"/>
                <c:pt idx="0">
                  <c:v>1377884197865.0955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8F-41EB-BEFA-748B567C9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71680"/>
        <c:axId val="142367744"/>
      </c:barChart>
      <c:catAx>
        <c:axId val="142071680"/>
        <c:scaling>
          <c:orientation val="minMax"/>
        </c:scaling>
        <c:delete val="1"/>
        <c:axPos val="l"/>
        <c:majorTickMark val="out"/>
        <c:minorTickMark val="none"/>
        <c:tickLblPos val="nextTo"/>
        <c:crossAx val="142367744"/>
        <c:crosses val="autoZero"/>
        <c:auto val="1"/>
        <c:lblAlgn val="ctr"/>
        <c:lblOffset val="100"/>
        <c:noMultiLvlLbl val="0"/>
      </c:catAx>
      <c:valAx>
        <c:axId val="142367744"/>
        <c:scaling>
          <c:orientation val="minMax"/>
          <c:min val="1000000000000"/>
        </c:scaling>
        <c:delete val="0"/>
        <c:axPos val="b"/>
        <c:majorGridlines/>
        <c:numFmt formatCode="@" sourceLinked="0"/>
        <c:majorTickMark val="out"/>
        <c:minorTickMark val="none"/>
        <c:tickLblPos val="nextTo"/>
        <c:crossAx val="14207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2682310072761"/>
          <c:y val="7.3310836835483117E-2"/>
          <c:w val="0.2313437143233551"/>
          <c:h val="0.409510797463045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Лист1!$E$54</c:f>
              <c:strCache>
                <c:ptCount val="1"/>
                <c:pt idx="0">
                  <c:v>Fe(10MeV)</c:v>
                </c:pt>
              </c:strCache>
            </c:strRef>
          </c:tx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Лист1!$D$55:$D$104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Лист1!$E$55:$E$104</c:f>
              <c:numCache>
                <c:formatCode>0.0</c:formatCode>
                <c:ptCount val="50"/>
                <c:pt idx="0">
                  <c:v>227.28874722161501</c:v>
                </c:pt>
                <c:pt idx="1">
                  <c:v>308.64043676429498</c:v>
                </c:pt>
                <c:pt idx="2">
                  <c:v>346.92957183572997</c:v>
                </c:pt>
                <c:pt idx="3">
                  <c:v>292.53996174916801</c:v>
                </c:pt>
                <c:pt idx="4">
                  <c:v>186.900454972131</c:v>
                </c:pt>
                <c:pt idx="5">
                  <c:v>83.432426172778193</c:v>
                </c:pt>
                <c:pt idx="6">
                  <c:v>24.7244639766799</c:v>
                </c:pt>
                <c:pt idx="7">
                  <c:v>6.73701340014627</c:v>
                </c:pt>
                <c:pt idx="8">
                  <c:v>4.1547436564020099</c:v>
                </c:pt>
                <c:pt idx="9">
                  <c:v>3.6287458508183801</c:v>
                </c:pt>
                <c:pt idx="10">
                  <c:v>3.6134765867304499</c:v>
                </c:pt>
                <c:pt idx="11">
                  <c:v>3.2434950919987302</c:v>
                </c:pt>
                <c:pt idx="12">
                  <c:v>3.0667816898276401</c:v>
                </c:pt>
                <c:pt idx="13">
                  <c:v>2.7418675613102801</c:v>
                </c:pt>
                <c:pt idx="14">
                  <c:v>2.6108637187039001</c:v>
                </c:pt>
                <c:pt idx="15">
                  <c:v>2.4284331284592202</c:v>
                </c:pt>
                <c:pt idx="16">
                  <c:v>2.3148700461936</c:v>
                </c:pt>
                <c:pt idx="17">
                  <c:v>1.9285468618177399</c:v>
                </c:pt>
                <c:pt idx="18">
                  <c:v>1.8090096370558899</c:v>
                </c:pt>
                <c:pt idx="19">
                  <c:v>1.6595104143136601</c:v>
                </c:pt>
                <c:pt idx="20">
                  <c:v>1.4440151171804401</c:v>
                </c:pt>
                <c:pt idx="21">
                  <c:v>1.5029065223323701</c:v>
                </c:pt>
                <c:pt idx="22">
                  <c:v>1.36616939189527</c:v>
                </c:pt>
                <c:pt idx="23">
                  <c:v>1.25351498182855</c:v>
                </c:pt>
                <c:pt idx="24">
                  <c:v>1.32285938858329</c:v>
                </c:pt>
                <c:pt idx="25">
                  <c:v>1.2234262841456101</c:v>
                </c:pt>
                <c:pt idx="26">
                  <c:v>1.22536362037558</c:v>
                </c:pt>
                <c:pt idx="27">
                  <c:v>0.97661401472123699</c:v>
                </c:pt>
                <c:pt idx="28">
                  <c:v>0.96582977641617995</c:v>
                </c:pt>
                <c:pt idx="29">
                  <c:v>0.91276104156353999</c:v>
                </c:pt>
                <c:pt idx="30">
                  <c:v>0.99689293450196703</c:v>
                </c:pt>
                <c:pt idx="31">
                  <c:v>0.838169353989067</c:v>
                </c:pt>
                <c:pt idx="32">
                  <c:v>0.93959604372755401</c:v>
                </c:pt>
                <c:pt idx="33">
                  <c:v>0.83331217383344702</c:v>
                </c:pt>
                <c:pt idx="34">
                  <c:v>0.76937099107054296</c:v>
                </c:pt>
                <c:pt idx="35">
                  <c:v>0.80837580757292704</c:v>
                </c:pt>
                <c:pt idx="36">
                  <c:v>0.62795286265215</c:v>
                </c:pt>
                <c:pt idx="37">
                  <c:v>0.63314248637176296</c:v>
                </c:pt>
                <c:pt idx="38">
                  <c:v>0.58539658770965697</c:v>
                </c:pt>
                <c:pt idx="39">
                  <c:v>0.56521404701959599</c:v>
                </c:pt>
                <c:pt idx="40">
                  <c:v>0.52173728767203298</c:v>
                </c:pt>
                <c:pt idx="41">
                  <c:v>0.57790709234093296</c:v>
                </c:pt>
                <c:pt idx="42">
                  <c:v>0.454255437757767</c:v>
                </c:pt>
                <c:pt idx="43">
                  <c:v>0.45337612967053298</c:v>
                </c:pt>
                <c:pt idx="44">
                  <c:v>0.44654105720033299</c:v>
                </c:pt>
                <c:pt idx="45">
                  <c:v>0.39217210846618999</c:v>
                </c:pt>
                <c:pt idx="46">
                  <c:v>0.40431132647334</c:v>
                </c:pt>
                <c:pt idx="47">
                  <c:v>0.32388030702365</c:v>
                </c:pt>
                <c:pt idx="48">
                  <c:v>0.34586573575358998</c:v>
                </c:pt>
                <c:pt idx="49">
                  <c:v>0.28244876746137998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448-480F-B9E9-614890098D4C}"/>
            </c:ext>
          </c:extLst>
        </c:ser>
        <c:ser>
          <c:idx val="2"/>
          <c:order val="1"/>
          <c:tx>
            <c:strRef>
              <c:f>Лист1!$M$54</c:f>
              <c:strCache>
                <c:ptCount val="1"/>
                <c:pt idx="0">
                  <c:v>Fe(20MeV)</c:v>
                </c:pt>
              </c:strCache>
            </c:strRef>
          </c:tx>
          <c:spPr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Лист1!$D$55:$D$104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Лист1!$M$55:$M$104</c:f>
              <c:numCache>
                <c:formatCode>0.0</c:formatCode>
                <c:ptCount val="50"/>
                <c:pt idx="0">
                  <c:v>205.42085354970899</c:v>
                </c:pt>
                <c:pt idx="1">
                  <c:v>228.96584946204101</c:v>
                </c:pt>
                <c:pt idx="2">
                  <c:v>252.59077417749</c:v>
                </c:pt>
                <c:pt idx="3">
                  <c:v>274.33694058593699</c:v>
                </c:pt>
                <c:pt idx="4">
                  <c:v>291.56769231272801</c:v>
                </c:pt>
                <c:pt idx="5">
                  <c:v>297.561850332056</c:v>
                </c:pt>
                <c:pt idx="6">
                  <c:v>283.83773820116102</c:v>
                </c:pt>
                <c:pt idx="7">
                  <c:v>251.82347982618899</c:v>
                </c:pt>
                <c:pt idx="8">
                  <c:v>202.051521706702</c:v>
                </c:pt>
                <c:pt idx="9">
                  <c:v>151.89609913678899</c:v>
                </c:pt>
                <c:pt idx="10">
                  <c:v>98.758804343517795</c:v>
                </c:pt>
                <c:pt idx="11">
                  <c:v>60.589521227969797</c:v>
                </c:pt>
                <c:pt idx="12">
                  <c:v>34.714640694100297</c:v>
                </c:pt>
                <c:pt idx="13">
                  <c:v>19.592773093636399</c:v>
                </c:pt>
                <c:pt idx="14">
                  <c:v>13.3424670807324</c:v>
                </c:pt>
                <c:pt idx="15">
                  <c:v>11.1783019130139</c:v>
                </c:pt>
                <c:pt idx="16">
                  <c:v>10.780855223386601</c:v>
                </c:pt>
                <c:pt idx="17">
                  <c:v>10.5593257902364</c:v>
                </c:pt>
                <c:pt idx="18">
                  <c:v>9.5359876817568203</c:v>
                </c:pt>
                <c:pt idx="19">
                  <c:v>8.9166433063479005</c:v>
                </c:pt>
                <c:pt idx="20">
                  <c:v>8.3878644183310005</c:v>
                </c:pt>
                <c:pt idx="21">
                  <c:v>7.9621427700134104</c:v>
                </c:pt>
                <c:pt idx="22">
                  <c:v>7.6610713825491201</c:v>
                </c:pt>
                <c:pt idx="23">
                  <c:v>7.1242862506616502</c:v>
                </c:pt>
                <c:pt idx="24">
                  <c:v>6.40430906209727</c:v>
                </c:pt>
                <c:pt idx="25">
                  <c:v>6.36268035290054</c:v>
                </c:pt>
                <c:pt idx="26">
                  <c:v>6.1772381113107002</c:v>
                </c:pt>
                <c:pt idx="27">
                  <c:v>6.25532552951457</c:v>
                </c:pt>
                <c:pt idx="28">
                  <c:v>5.2502751897762403</c:v>
                </c:pt>
                <c:pt idx="29">
                  <c:v>5.2610363014006296</c:v>
                </c:pt>
                <c:pt idx="30">
                  <c:v>4.97637516400947</c:v>
                </c:pt>
                <c:pt idx="31">
                  <c:v>5.2585461713822799</c:v>
                </c:pt>
                <c:pt idx="32">
                  <c:v>4.4052216926685599</c:v>
                </c:pt>
                <c:pt idx="33">
                  <c:v>3.9519521170738998</c:v>
                </c:pt>
                <c:pt idx="34">
                  <c:v>3.9937001233287801</c:v>
                </c:pt>
                <c:pt idx="35">
                  <c:v>3.88971810784233</c:v>
                </c:pt>
                <c:pt idx="36">
                  <c:v>4.1567129302409196</c:v>
                </c:pt>
                <c:pt idx="37">
                  <c:v>3.8821807516652198</c:v>
                </c:pt>
                <c:pt idx="38">
                  <c:v>3.7328114310845599</c:v>
                </c:pt>
                <c:pt idx="39">
                  <c:v>3.4305736101461002</c:v>
                </c:pt>
                <c:pt idx="40">
                  <c:v>2.9719814034132201</c:v>
                </c:pt>
                <c:pt idx="41">
                  <c:v>2.8266590887331802</c:v>
                </c:pt>
                <c:pt idx="42">
                  <c:v>2.8619880324514302</c:v>
                </c:pt>
                <c:pt idx="43">
                  <c:v>2.8818410823179601</c:v>
                </c:pt>
                <c:pt idx="44">
                  <c:v>2.7708423536900599</c:v>
                </c:pt>
                <c:pt idx="45">
                  <c:v>2.4026011287717401</c:v>
                </c:pt>
                <c:pt idx="46">
                  <c:v>2.5122412735939799</c:v>
                </c:pt>
                <c:pt idx="47">
                  <c:v>2.1788763117419601</c:v>
                </c:pt>
                <c:pt idx="48">
                  <c:v>2.2227145487708002</c:v>
                </c:pt>
                <c:pt idx="49">
                  <c:v>2.2469599403624101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448-480F-B9E9-614890098D4C}"/>
            </c:ext>
          </c:extLst>
        </c:ser>
        <c:ser>
          <c:idx val="1"/>
          <c:order val="2"/>
          <c:tx>
            <c:strRef>
              <c:f>Лист1!$F$54</c:f>
              <c:strCache>
                <c:ptCount val="1"/>
                <c:pt idx="0">
                  <c:v>Pb(10MeV)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Лист1!$D$55:$D$104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Лист1!$F$55:$F$104</c:f>
              <c:numCache>
                <c:formatCode>0.0</c:formatCode>
                <c:ptCount val="50"/>
                <c:pt idx="0">
                  <c:v>484.07131184785402</c:v>
                </c:pt>
                <c:pt idx="1">
                  <c:v>471.31104463965602</c:v>
                </c:pt>
                <c:pt idx="2">
                  <c:v>202.798399162582</c:v>
                </c:pt>
                <c:pt idx="3">
                  <c:v>56.421518703327202</c:v>
                </c:pt>
                <c:pt idx="4">
                  <c:v>20.869627119177601</c:v>
                </c:pt>
                <c:pt idx="5">
                  <c:v>16.3395607335035</c:v>
                </c:pt>
                <c:pt idx="6">
                  <c:v>14.173667395273799</c:v>
                </c:pt>
                <c:pt idx="7">
                  <c:v>12.0048962774329</c:v>
                </c:pt>
                <c:pt idx="8">
                  <c:v>10.8992182985863</c:v>
                </c:pt>
                <c:pt idx="9">
                  <c:v>9.2457404696507108</c:v>
                </c:pt>
                <c:pt idx="10">
                  <c:v>8.2745944512377196</c:v>
                </c:pt>
                <c:pt idx="11">
                  <c:v>7.4768458430168003</c:v>
                </c:pt>
                <c:pt idx="12">
                  <c:v>6.6434729953907503</c:v>
                </c:pt>
                <c:pt idx="13">
                  <c:v>5.9730155887593996</c:v>
                </c:pt>
                <c:pt idx="14">
                  <c:v>5.3638037146021897</c:v>
                </c:pt>
                <c:pt idx="15">
                  <c:v>4.6251809400781303</c:v>
                </c:pt>
                <c:pt idx="16">
                  <c:v>4.3118836356924701</c:v>
                </c:pt>
                <c:pt idx="17">
                  <c:v>4.4754756473923702</c:v>
                </c:pt>
                <c:pt idx="18">
                  <c:v>3.7010048091612502</c:v>
                </c:pt>
                <c:pt idx="19">
                  <c:v>3.3087203304153898</c:v>
                </c:pt>
                <c:pt idx="20">
                  <c:v>2.9814593915175198</c:v>
                </c:pt>
                <c:pt idx="21">
                  <c:v>3.0038957987761998</c:v>
                </c:pt>
                <c:pt idx="22">
                  <c:v>2.6316650514551401</c:v>
                </c:pt>
                <c:pt idx="23">
                  <c:v>2.4496803605400799</c:v>
                </c:pt>
                <c:pt idx="24">
                  <c:v>2.1583963664017198</c:v>
                </c:pt>
                <c:pt idx="25">
                  <c:v>2.2767272470408702</c:v>
                </c:pt>
                <c:pt idx="26">
                  <c:v>1.8905964767937899</c:v>
                </c:pt>
                <c:pt idx="27">
                  <c:v>1.7622642956385599</c:v>
                </c:pt>
                <c:pt idx="28">
                  <c:v>1.6722188101067801</c:v>
                </c:pt>
                <c:pt idx="29">
                  <c:v>1.29893162488313</c:v>
                </c:pt>
                <c:pt idx="30">
                  <c:v>1.18523204915347</c:v>
                </c:pt>
                <c:pt idx="31">
                  <c:v>1.2543134365725399</c:v>
                </c:pt>
                <c:pt idx="32">
                  <c:v>1.04938614926706</c:v>
                </c:pt>
                <c:pt idx="33">
                  <c:v>1.0342405887837001</c:v>
                </c:pt>
                <c:pt idx="34">
                  <c:v>0.83235019621619799</c:v>
                </c:pt>
                <c:pt idx="35">
                  <c:v>1.0685029967400099</c:v>
                </c:pt>
                <c:pt idx="36">
                  <c:v>0.91427082022943396</c:v>
                </c:pt>
                <c:pt idx="37">
                  <c:v>0.85531434094812397</c:v>
                </c:pt>
                <c:pt idx="38">
                  <c:v>0.66111359213653098</c:v>
                </c:pt>
                <c:pt idx="39">
                  <c:v>0.50743589465551697</c:v>
                </c:pt>
                <c:pt idx="40">
                  <c:v>0.68606186560582705</c:v>
                </c:pt>
                <c:pt idx="41">
                  <c:v>0.53404138183638705</c:v>
                </c:pt>
                <c:pt idx="42">
                  <c:v>0.60489885003920696</c:v>
                </c:pt>
                <c:pt idx="43">
                  <c:v>0.56869217159262697</c:v>
                </c:pt>
                <c:pt idx="44">
                  <c:v>0.489300311663939</c:v>
                </c:pt>
                <c:pt idx="45">
                  <c:v>0.46333653986576701</c:v>
                </c:pt>
                <c:pt idx="46">
                  <c:v>0.47305394182267002</c:v>
                </c:pt>
                <c:pt idx="47">
                  <c:v>0.34802106100311397</c:v>
                </c:pt>
                <c:pt idx="48">
                  <c:v>0.31933797510680001</c:v>
                </c:pt>
                <c:pt idx="49">
                  <c:v>0.26842673286390001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448-480F-B9E9-614890098D4C}"/>
            </c:ext>
          </c:extLst>
        </c:ser>
        <c:ser>
          <c:idx val="3"/>
          <c:order val="3"/>
          <c:tx>
            <c:strRef>
              <c:f>Лист1!$N$54</c:f>
              <c:strCache>
                <c:ptCount val="1"/>
                <c:pt idx="0">
                  <c:v>Pb(20MeV)</c:v>
                </c:pt>
              </c:strCache>
            </c:strRef>
          </c:tx>
          <c:spPr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Лист1!$D$55:$D$104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Лист1!$N$55:$N$104</c:f>
              <c:numCache>
                <c:formatCode>0.0</c:formatCode>
                <c:ptCount val="50"/>
                <c:pt idx="0">
                  <c:v>331.29134285998902</c:v>
                </c:pt>
                <c:pt idx="1">
                  <c:v>468.06329716513898</c:v>
                </c:pt>
                <c:pt idx="2">
                  <c:v>496.45061901987401</c:v>
                </c:pt>
                <c:pt idx="3">
                  <c:v>393.237798059017</c:v>
                </c:pt>
                <c:pt idx="4">
                  <c:v>251.43985885172199</c:v>
                </c:pt>
                <c:pt idx="5">
                  <c:v>146.606565261372</c:v>
                </c:pt>
                <c:pt idx="6">
                  <c:v>85.778716018485596</c:v>
                </c:pt>
                <c:pt idx="7">
                  <c:v>57.963061776194998</c:v>
                </c:pt>
                <c:pt idx="8">
                  <c:v>46.303676134979298</c:v>
                </c:pt>
                <c:pt idx="9">
                  <c:v>39.611592199060297</c:v>
                </c:pt>
                <c:pt idx="10">
                  <c:v>35.291589570464303</c:v>
                </c:pt>
                <c:pt idx="11">
                  <c:v>33.155533729007601</c:v>
                </c:pt>
                <c:pt idx="12">
                  <c:v>29.8682729400448</c:v>
                </c:pt>
                <c:pt idx="13">
                  <c:v>28.052655351864999</c:v>
                </c:pt>
                <c:pt idx="14">
                  <c:v>24.767754148078001</c:v>
                </c:pt>
                <c:pt idx="15">
                  <c:v>23.320520671798299</c:v>
                </c:pt>
                <c:pt idx="16">
                  <c:v>21.534345196192302</c:v>
                </c:pt>
                <c:pt idx="17">
                  <c:v>19.998673878337499</c:v>
                </c:pt>
                <c:pt idx="18">
                  <c:v>17.678650398948498</c:v>
                </c:pt>
                <c:pt idx="19">
                  <c:v>15.8505441188994</c:v>
                </c:pt>
                <c:pt idx="20">
                  <c:v>15.6291631613412</c:v>
                </c:pt>
                <c:pt idx="21">
                  <c:v>14.1346217984356</c:v>
                </c:pt>
                <c:pt idx="22">
                  <c:v>12.592701510276299</c:v>
                </c:pt>
                <c:pt idx="23">
                  <c:v>11.7012575278585</c:v>
                </c:pt>
                <c:pt idx="24">
                  <c:v>11.1731713048224</c:v>
                </c:pt>
                <c:pt idx="25">
                  <c:v>10.1220983244234</c:v>
                </c:pt>
                <c:pt idx="26">
                  <c:v>8.8777248232927892</c:v>
                </c:pt>
                <c:pt idx="27">
                  <c:v>8.2650845370762092</c:v>
                </c:pt>
                <c:pt idx="28">
                  <c:v>7.7616315923406098</c:v>
                </c:pt>
                <c:pt idx="29">
                  <c:v>7.0939352877271604</c:v>
                </c:pt>
                <c:pt idx="30">
                  <c:v>6.8101646141493397</c:v>
                </c:pt>
                <c:pt idx="31">
                  <c:v>6.3429821800335002</c:v>
                </c:pt>
                <c:pt idx="32">
                  <c:v>5.91739210477615</c:v>
                </c:pt>
                <c:pt idx="33">
                  <c:v>5.7013931247827498</c:v>
                </c:pt>
                <c:pt idx="34">
                  <c:v>4.8176399270044197</c:v>
                </c:pt>
                <c:pt idx="35">
                  <c:v>4.89539797134392</c:v>
                </c:pt>
                <c:pt idx="36">
                  <c:v>4.4062856384053397</c:v>
                </c:pt>
                <c:pt idx="37">
                  <c:v>3.8346478374458299</c:v>
                </c:pt>
                <c:pt idx="38">
                  <c:v>3.8256214736335501</c:v>
                </c:pt>
                <c:pt idx="39">
                  <c:v>3.5046720538268001</c:v>
                </c:pt>
                <c:pt idx="40">
                  <c:v>3.0868869551847</c:v>
                </c:pt>
                <c:pt idx="41">
                  <c:v>2.9670485690655699</c:v>
                </c:pt>
                <c:pt idx="42">
                  <c:v>2.9366784642003001</c:v>
                </c:pt>
                <c:pt idx="43">
                  <c:v>2.4235839585496</c:v>
                </c:pt>
                <c:pt idx="44">
                  <c:v>2.5342764748112399</c:v>
                </c:pt>
                <c:pt idx="45">
                  <c:v>2.2167544251431899</c:v>
                </c:pt>
                <c:pt idx="46">
                  <c:v>2.10881126832528</c:v>
                </c:pt>
                <c:pt idx="47">
                  <c:v>2.1048030688100798</c:v>
                </c:pt>
                <c:pt idx="48">
                  <c:v>1.6513448613261299</c:v>
                </c:pt>
                <c:pt idx="49">
                  <c:v>1.28332661697998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448-480F-B9E9-614890098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845248"/>
        <c:axId val="119847168"/>
      </c:scatterChart>
      <c:valAx>
        <c:axId val="119845248"/>
        <c:scaling>
          <c:orientation val="minMax"/>
          <c:max val="15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b="0" dirty="0"/>
                  <a:t>Толщина, мм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847168"/>
        <c:crosses val="autoZero"/>
        <c:crossBetween val="midCat"/>
      </c:valAx>
      <c:valAx>
        <c:axId val="11984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600" b="0" dirty="0"/>
                  <a:t>Энергия, Дж</a:t>
                </a:r>
              </a:p>
            </c:rich>
          </c:tx>
          <c:layout>
            <c:manualLayout>
              <c:xMode val="edge"/>
              <c:yMode val="edge"/>
              <c:x val="2.0571919991871367E-2"/>
              <c:y val="0.2731729367162438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1984524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5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1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8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9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9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92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2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29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59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86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0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6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6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34988" algn="just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4988" algn="just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6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4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4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4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6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0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0266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 smtClean="0"/>
              <a:t>Перебивочный</a:t>
            </a:r>
            <a:r>
              <a:rPr lang="ru-RU" dirty="0" smtClean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 smtClean="0"/>
              <a:t>Перебивочный</a:t>
            </a:r>
            <a:r>
              <a:rPr lang="ru-RU" dirty="0" smtClean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 smtClean="0"/>
              <a:t>Перебивочный</a:t>
            </a:r>
            <a:r>
              <a:rPr lang="ru-RU" dirty="0" smtClean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1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 smtClean="0"/>
              <a:t>Перебивочный</a:t>
            </a:r>
            <a:r>
              <a:rPr lang="ru-RU" dirty="0" smtClean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2011"/>
            <a:ext cx="2359152" cy="7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3" r:id="rId2"/>
    <p:sldLayoutId id="2147483824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7" y="355600"/>
            <a:ext cx="1114211" cy="3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7" y="355600"/>
            <a:ext cx="1114211" cy="3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7" y="355600"/>
            <a:ext cx="1114211" cy="3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7" y="355600"/>
            <a:ext cx="1114211" cy="3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822" r:id="rId2"/>
    <p:sldLayoutId id="214748382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8" y="362162"/>
            <a:ext cx="1081022" cy="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4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8" y="362162"/>
            <a:ext cx="1081022" cy="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8" y="362162"/>
            <a:ext cx="1081022" cy="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8" y="362162"/>
            <a:ext cx="1081022" cy="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2011"/>
            <a:ext cx="2359152" cy="722623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95325" y="2213476"/>
            <a:ext cx="6778857" cy="660354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ДИВЕРСИФИКАЦИЯ РЕНТГЕНОГРАФИЧЕСКОГО КОМПЛЕКСА НА БАЗЕ УСКОРИТЕЛЯ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ЛИУ-20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698801" y="4505093"/>
            <a:ext cx="2068817" cy="423746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Пензин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/>
          <p:cNvSpPr txBox="1">
            <a:spLocks/>
          </p:cNvSpPr>
          <p:nvPr/>
        </p:nvSpPr>
        <p:spPr>
          <a:xfrm>
            <a:off x="339725" y="365125"/>
            <a:ext cx="6561138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Спектральный состав нейтронов и тормозного излучения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222" y="446318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Спектральный состав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тормозного излучения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1фотонейтроны\!доклад презентация комплекса\Спектр тормозного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4" y="1187337"/>
            <a:ext cx="5271656" cy="30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30" y="1194261"/>
            <a:ext cx="3344863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70391" y="4340078"/>
            <a:ext cx="378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Расчётный спектральный состав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нейтронов для свинцовой мишени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725" y="346075"/>
            <a:ext cx="7023278" cy="38354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Флюенс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нейтронов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5453" y="4336302"/>
            <a:ext cx="360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нейтронов за импульс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244" y="2470854"/>
            <a:ext cx="297180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265445"/>
              </p:ext>
            </p:extLst>
          </p:nvPr>
        </p:nvGraphicFramePr>
        <p:xfrm>
          <a:off x="326931" y="1376308"/>
          <a:ext cx="8402731" cy="280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0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250" y="355600"/>
            <a:ext cx="6561138" cy="6731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Комплексное воздействие тормозного и нейтронного излучений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60783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вариант постановки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4757" y="4607837"/>
            <a:ext cx="2825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постановки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370" y="1217351"/>
            <a:ext cx="8571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Отличительной чертой такого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фотонейтронного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источника служит фактор комплексного воздействия нейтронного и тормозного излучений. При этом существует возможность регулировки количества тормозных квантов при помощи различных вариантов постановки, а также  при помощи вариативности толщин мишеней.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149"/>
            <a:ext cx="4414760" cy="171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31" y="2802149"/>
            <a:ext cx="4398869" cy="17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3" y="1737676"/>
            <a:ext cx="4404292" cy="32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250" y="355600"/>
            <a:ext cx="6561138" cy="47702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ИССЛЕДОВАНИЕ СОСТОЯНИЯ ВЕЩЕСТВА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1119" y="839778"/>
            <a:ext cx="839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состояния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уравнение, связывающее между собой термодинамические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системы, такие, как температура, давление, объём, химический потенциал и др.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119" y="1730247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Фундаментальные и прикладные</a:t>
            </a:r>
          </a:p>
          <a:p>
            <a:pPr indent="357188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indent="35718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физико-химических</a:t>
            </a:r>
          </a:p>
          <a:p>
            <a:pPr marL="357188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 веществ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экстремальных условиях</a:t>
            </a:r>
          </a:p>
          <a:p>
            <a:pPr indent="35718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безопасность;</a:t>
            </a:r>
          </a:p>
          <a:p>
            <a:pPr indent="3571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термоядерный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синтез;</a:t>
            </a:r>
          </a:p>
          <a:p>
            <a:pPr indent="35718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кинетика реакций при экстремальных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indent="357188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5718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ядерной энергетики;</a:t>
            </a:r>
          </a:p>
          <a:p>
            <a:pPr indent="35718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функционирование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мощных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7188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энергетических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установок;</a:t>
            </a:r>
          </a:p>
          <a:p>
            <a:pPr indent="35718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техногенные катастрофы.</a:t>
            </a:r>
          </a:p>
        </p:txBody>
      </p:sp>
    </p:spTree>
    <p:extLst>
      <p:ext uri="{BB962C8B-B14F-4D97-AF65-F5344CB8AC3E}">
        <p14:creationId xmlns:p14="http://schemas.microsoft.com/office/powerpoint/2010/main" val="1837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250" y="355600"/>
            <a:ext cx="6561138" cy="6731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Применение ЛИУ-20 для равномерного разогрева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7568" y="1146455"/>
            <a:ext cx="8131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Целесообразность исследований: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толщины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образцов в 10 раз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счёт перехода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энергии 20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МэВ.</a:t>
            </a:r>
          </a:p>
          <a:p>
            <a:pPr indent="363538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диаметра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нагружения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сохранении интенсивности за счёт увеличения количества электронов.</a:t>
            </a:r>
          </a:p>
          <a:p>
            <a:pPr indent="363538"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Существенное повышение информативности экспериментов.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/>
          </a:p>
          <a:p>
            <a:endParaRPr lang="en-US" sz="1600" dirty="0" smtClean="0"/>
          </a:p>
          <a:p>
            <a:pPr indent="363538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ударно-волновых экспериментах мы получаем зависимость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откольной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прочности от давления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ударной волны,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 опытах на ускорителе – зависимость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откольной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прочности от вложенной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тепловой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энергии. Именно такая зависимость требуется для обоснования стойкости конструкционных материалов при воздействии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излучения.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15</a:t>
            </a:fld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49250" y="355600"/>
            <a:ext cx="6561138" cy="33655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Расчёт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энерговыделения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GIANT4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301286"/>
              </p:ext>
            </p:extLst>
          </p:nvPr>
        </p:nvGraphicFramePr>
        <p:xfrm>
          <a:off x="443010" y="1336341"/>
          <a:ext cx="8230314" cy="333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1531434" y="1241499"/>
            <a:ext cx="386574" cy="691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308302" y="1739587"/>
            <a:ext cx="193287" cy="34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3005" y="2252543"/>
            <a:ext cx="349403" cy="49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166840" y="2650271"/>
            <a:ext cx="174700" cy="245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80476" y="1096234"/>
            <a:ext cx="2207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электроны 10 МэВ)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3799" y="1550017"/>
            <a:ext cx="2207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электроны 20 МэВ)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43199" y="2036354"/>
            <a:ext cx="2207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(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электроны 10 МэВ)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6312" y="2478686"/>
            <a:ext cx="2207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(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электроны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МэВ)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16</a:t>
            </a:fld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49250" y="355600"/>
            <a:ext cx="6895612" cy="33655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Расчёт плотности в специализированном ПО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Конференции и выступления\2024\Саранцев\Из отчёта НТО\картинки\двумерный расчёт для железа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3" y="1093945"/>
            <a:ext cx="7463651" cy="29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3656" y="4070777"/>
            <a:ext cx="6256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плотности образца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железа, облучённого электронным пучком с энергией 20 МэВ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17</a:t>
            </a:fld>
            <a:endParaRPr lang="ru-RU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81" y="1192248"/>
            <a:ext cx="1171207" cy="11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59" y="2446997"/>
            <a:ext cx="1684312" cy="15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41784" y="4041320"/>
            <a:ext cx="2127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Оптический 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узел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3123445" y="3995783"/>
            <a:ext cx="2874005" cy="4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Оптический </a:t>
            </a: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34" y="1799806"/>
            <a:ext cx="1792865" cy="8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34" y="2641512"/>
            <a:ext cx="1792865" cy="11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Users\IvanushkinAI\Desktop\Схема ЛГ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1" y="1107380"/>
            <a:ext cx="3518259" cy="29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2140" y="404132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регистрации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349249" y="355600"/>
            <a:ext cx="7706179" cy="6731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Лазерно-гетеродинный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измерительный комплекс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РФЯЦ-ВНИИТФ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7207" y="4557449"/>
            <a:ext cx="8515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измерения доплеровской частоты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МГц (75 м/с) до 13 ГГц (10 км/с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18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8516" y="1881894"/>
            <a:ext cx="8634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Дозовые характеристики электронного пучка ЛИУ-20 позволяют производить облучения РЭА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определения радиационной стойкости.</a:t>
            </a:r>
          </a:p>
          <a:p>
            <a:pPr indent="357188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Экспериментальные данные со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сферическими образцами можно использовать для калибровки кинетической модели разрушения. В перспективе эксперименты на ЛИУ-20 могли бы проводиться для исследования кинетики фазовых переходов, плавления и испарения в конструкционных материалах.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3433674"/>
            <a:ext cx="675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И.В. Пензин, О.А. Никитин, А.Р. Ахметов, Р.В. Протас, 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Е.И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Чухаев, К.С. Волосенко,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А.Р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Дон, И.А. Журавлев, 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С.Д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Хренков, А.В. Красильников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521" y="262083"/>
            <a:ext cx="7363832" cy="54798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</a:rPr>
              <a:t>РГК </a:t>
            </a:r>
            <a:r>
              <a:rPr lang="ru-RU" altLang="ru-RU" sz="3000" dirty="0">
                <a:solidFill>
                  <a:schemeClr val="accent1">
                    <a:lumMod val="75000"/>
                  </a:schemeClr>
                </a:solidFill>
              </a:rPr>
              <a:t>на базе </a:t>
            </a: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</a:rPr>
              <a:t>ЛИУ-20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2</a:t>
            </a:fld>
            <a:endParaRPr lang="ru-R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21411" r="30228" b="50000"/>
          <a:stretch/>
        </p:blipFill>
        <p:spPr bwMode="auto">
          <a:xfrm>
            <a:off x="645090" y="1526890"/>
            <a:ext cx="2495977" cy="172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5090" y="2951629"/>
            <a:ext cx="2495977" cy="30777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ЛИУ-20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27871"/>
          <a:stretch/>
        </p:blipFill>
        <p:spPr bwMode="auto">
          <a:xfrm>
            <a:off x="822627" y="3351197"/>
            <a:ext cx="3977973" cy="17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627" y="4801323"/>
            <a:ext cx="3977973" cy="30777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импульсного питания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t="25173" r="21878" b="15021"/>
          <a:stretch/>
        </p:blipFill>
        <p:spPr>
          <a:xfrm>
            <a:off x="3301425" y="1526890"/>
            <a:ext cx="2462049" cy="172205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5"/>
          <a:stretch/>
        </p:blipFill>
        <p:spPr bwMode="auto">
          <a:xfrm>
            <a:off x="4941929" y="3351198"/>
            <a:ext cx="3083429" cy="175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01425" y="2945955"/>
            <a:ext cx="2462049" cy="30777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 транспортировки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1929" y="4802711"/>
            <a:ext cx="3083429" cy="30777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Детектирующая станция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D:\Картинки\2022\Боковой\Общий план бок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8238" r="10867"/>
          <a:stretch/>
        </p:blipFill>
        <p:spPr bwMode="auto">
          <a:xfrm>
            <a:off x="5916401" y="1526890"/>
            <a:ext cx="2369295" cy="17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916401" y="2949079"/>
            <a:ext cx="2369295" cy="30777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 разводки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32" y="752475"/>
            <a:ext cx="6359993" cy="6833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"/>
          <a:stretch>
            <a:fillRect/>
          </a:stretch>
        </p:blipFill>
        <p:spPr bwMode="auto">
          <a:xfrm>
            <a:off x="1821399" y="1711378"/>
            <a:ext cx="2604829" cy="316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t="740" r="16742" b="1729"/>
          <a:stretch>
            <a:fillRect/>
          </a:stretch>
        </p:blipFill>
        <p:spPr bwMode="auto">
          <a:xfrm>
            <a:off x="6202713" y="1663637"/>
            <a:ext cx="2927308" cy="32562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521" y="262083"/>
            <a:ext cx="8017928" cy="54798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</a:rPr>
              <a:t>Основное применение РГК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951" y="4203245"/>
            <a:ext cx="140044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2872" y="4785699"/>
            <a:ext cx="172188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2265" y="4203246"/>
            <a:ext cx="140044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5426" y="4801408"/>
            <a:ext cx="172188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0" y="3401771"/>
            <a:ext cx="919952" cy="8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6" y="3356286"/>
            <a:ext cx="913825" cy="8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549698" y="1230154"/>
            <a:ext cx="0" cy="391811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1230154"/>
            <a:ext cx="443818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момент времени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1469" y="1230154"/>
            <a:ext cx="45496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момент времени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0998" y="114948"/>
            <a:ext cx="5508152" cy="576064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959" y="942435"/>
            <a:ext cx="70089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Импульсная мощность ускорителя достигает 40 ГВт, что позволяет проводить уникальные исследования с применением сильноточного электронного пучка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4988"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альтернативного применения ЛИУ-20 во ВНИИТФ существует два актуальных направления: исследование радиационной стойкости радиоэлектронной аппаратуры и исследование конструкционных материалов в экстремальных состояниях.</a:t>
            </a:r>
          </a:p>
          <a:p>
            <a:pPr indent="534988"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ЛИУ-20 благодаря стабильности своих импульсов и вариативности их параметров способен обеспечить потоки ионизирующего излучения, достаточные для облучения электроники. Рассмотрена генерация нейтронов из-за интереса к импульсным нейтронным источникам.</a:t>
            </a:r>
          </a:p>
          <a:p>
            <a:pPr indent="534988"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энергозапас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электронного пучка и большой пробег релятивистских электронов позволяет осуществлять изохорический нагрев исследуемых образов с контролируемыми уровнями тепловой нагрузки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уравнений состояния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левой транзистор под действием радиац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79" y="2268012"/>
            <a:ext cx="3412582" cy="24154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95" y="355600"/>
            <a:ext cx="6561138" cy="330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РАДИАЦИОННЫЕ ИССЛЕДОВАНИЯ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064" y="1048737"/>
            <a:ext cx="8519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Радиационной стойкостью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называется способность веществ сохранять свои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под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воздействием радиации. Эти свойства могут меняться из-за смещения атомов вещества в кристаллической решётке, реакций ядер атомов, разрыва химических связей и других факторов.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64" y="2489633"/>
            <a:ext cx="5107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1588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радиационных исследований:</a:t>
            </a:r>
          </a:p>
          <a:p>
            <a:pPr marL="357188" lvl="0" indent="-3571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 эффектов 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компонентной базе, специальной, военной и космической технике;</a:t>
            </a:r>
          </a:p>
          <a:p>
            <a:pPr marL="357188" lvl="0" indent="-3571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радиационной обстановки на борту космических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аппаратов;</a:t>
            </a:r>
          </a:p>
          <a:p>
            <a:pPr marL="357188" lvl="0" indent="-3571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радиационно-стойких электронных компонентов.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95" y="355600"/>
            <a:ext cx="6561138" cy="330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Источники нейтронов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0" y="932518"/>
                <a:ext cx="593750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6575" indent="-285750" algn="just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Радиоизотопные (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E&lt;10 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МэВ, 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n&lt;1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н/с)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6575" indent="-285750" algn="just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Плазменный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фокус (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E&lt;14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МэВ,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n&lt;1</a:t>
                </a:r>
                <a14:m>
                  <m:oMath xmlns:m="http://schemas.openxmlformats.org/officeDocument/2006/math">
                    <m:r>
                      <a:rPr lang="en-US" sz="16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н/</a:t>
                </a:r>
                <a:r>
                  <a:rPr lang="ru-RU" sz="1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имп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6575" indent="-285750" algn="just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основе 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пинчей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E&lt;1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МэВ,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n&lt;1</a:t>
                </a:r>
                <a14:m>
                  <m:oMath xmlns:m="http://schemas.openxmlformats.org/officeDocument/2006/math">
                    <m:r>
                      <a:rPr lang="en-US" sz="16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ru-RU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н/имп)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6575" indent="-285750" algn="just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основе ионных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пучков (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E&lt;14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МэВ,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n&lt;1</a:t>
                </a:r>
                <a14:m>
                  <m:oMath xmlns:m="http://schemas.openxmlformats.org/officeDocument/2006/math">
                    <m:r>
                      <a:rPr lang="en-US" sz="16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н/с)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6575" indent="-285750" algn="just">
                  <a:buFont typeface="Arial" panose="020B0604020202020204" pitchFamily="34" charset="0"/>
                  <a:buChar char="•"/>
                </a:pP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Реакторы ядерного деления (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E&lt;1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МэВ,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n&lt;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ru-RU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н/</a:t>
                </a:r>
                <a:r>
                  <a:rPr lang="ru-RU" sz="1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имп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6575" indent="-285750" algn="just">
                  <a:buFont typeface="Arial" panose="020B0604020202020204" pitchFamily="34" charset="0"/>
                  <a:buChar char="•"/>
                </a:pPr>
                <a:r>
                  <a:rPr lang="ru-RU" sz="1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Фотонейтронные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E&lt;1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МэВ, 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n&lt;1</a:t>
                </a:r>
                <a14:m>
                  <m:oMath xmlns:m="http://schemas.openxmlformats.org/officeDocument/2006/math">
                    <m:r>
                      <a:rPr lang="en-US" sz="16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н/</a:t>
                </a:r>
                <a:r>
                  <a:rPr lang="ru-RU" sz="1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имп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2518"/>
                <a:ext cx="5937503" cy="1569660"/>
              </a:xfrm>
              <a:prstGeom prst="rect">
                <a:avLst/>
              </a:prstGeom>
              <a:blipFill rotWithShape="1">
                <a:blip r:embed="rId3"/>
                <a:stretch>
                  <a:fillRect t="-1167" b="-4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40328" r="64097" b="39112"/>
          <a:stretch/>
        </p:blipFill>
        <p:spPr bwMode="auto">
          <a:xfrm>
            <a:off x="676872" y="2903448"/>
            <a:ext cx="1024128" cy="1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94066" y="4551736"/>
            <a:ext cx="1389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5" t="43895" r="29421" b="16661"/>
          <a:stretch/>
        </p:blipFill>
        <p:spPr bwMode="auto">
          <a:xfrm>
            <a:off x="2458857" y="2903448"/>
            <a:ext cx="2536920" cy="168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27336" y="4628996"/>
            <a:ext cx="2199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Импульсный реактор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7"/>
          <a:stretch/>
        </p:blipFill>
        <p:spPr>
          <a:xfrm>
            <a:off x="5360107" y="2903449"/>
            <a:ext cx="2625985" cy="168664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260165" y="4590092"/>
            <a:ext cx="825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пинч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63199" y="2163624"/>
            <a:ext cx="2038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Плазменный фокус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03" y="906119"/>
            <a:ext cx="2782429" cy="13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95" y="355600"/>
            <a:ext cx="6561138" cy="330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Генерация нейтронов на ЛИУ-20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Рисунок 5"/>
              <p:cNvGraphicFramePr>
                <a:graphicFrameLocks noGrp="1"/>
              </p:cNvGraphicFramePr>
              <p:nvPr>
                <p:ph type="pic" sz="quarter" idx="15"/>
                <p:extLst>
                  <p:ext uri="{D42A27DB-BD31-4B8C-83A1-F6EECF244321}">
                    <p14:modId xmlns:p14="http://schemas.microsoft.com/office/powerpoint/2010/main" val="375125777"/>
                  </p:ext>
                </p:extLst>
              </p:nvPr>
            </p:nvGraphicFramePr>
            <p:xfrm>
              <a:off x="4857647" y="2179704"/>
              <a:ext cx="3940175" cy="1921129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0114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7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79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Элемент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пор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МэВ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74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Тантал (</a:t>
                          </a:r>
                          <a:r>
                            <a:rPr lang="en-US" sz="1800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</a:t>
                          </a: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7,64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74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Вольфрам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800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7,28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74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Свинец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800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Pb)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7,40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50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Уран 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238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6,20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50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Бериллий(</a:t>
                          </a:r>
                          <a:r>
                            <a:rPr lang="ru-RU" sz="1800" baseline="30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en-US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  <a:r>
                            <a:rPr lang="ru-RU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1,67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Рисунок 5"/>
              <p:cNvGraphicFramePr>
                <a:graphicFrameLocks noGrp="1"/>
              </p:cNvGraphicFramePr>
              <p:nvPr>
                <p:ph type="pic" sz="quarter" idx="15"/>
                <p:extLst>
                  <p:ext uri="{D42A27DB-BD31-4B8C-83A1-F6EECF244321}">
                    <p14:modId xmlns:p14="http://schemas.microsoft.com/office/powerpoint/2010/main" val="3471678224"/>
                  </p:ext>
                </p:extLst>
              </p:nvPr>
            </p:nvGraphicFramePr>
            <p:xfrm>
              <a:off x="4857647" y="2179704"/>
              <a:ext cx="3940175" cy="1783588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20114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92876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326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Элемент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4747" t="-14815" r="-316" b="-4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90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Тантал (</a:t>
                          </a:r>
                          <a:r>
                            <a:rPr lang="en-US" sz="1800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</a:t>
                          </a: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7,64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290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Вольфрам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800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7,28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290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Свинец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800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Pb)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7,40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290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Уран 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baseline="30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238</a:t>
                          </a:r>
                          <a:r>
                            <a:rPr lang="en-US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ru-RU" sz="1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6,20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290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Бериллий(</a:t>
                          </a:r>
                          <a:r>
                            <a:rPr lang="ru-RU" sz="1800" baseline="30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en-US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  <a:r>
                            <a:rPr lang="ru-RU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1,67</a:t>
                          </a:r>
                          <a:endParaRPr lang="ru-RU" sz="1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32835" marR="32835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Прямоугольник 9"/>
          <p:cNvSpPr/>
          <p:nvPr/>
        </p:nvSpPr>
        <p:spPr>
          <a:xfrm>
            <a:off x="1089099" y="2752945"/>
            <a:ext cx="218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Однородная мишень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4407" y="4625289"/>
            <a:ext cx="2733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Комбинированная мишень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8692" y="1795234"/>
            <a:ext cx="3995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фотонейтронных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мишеней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771436" y="4140081"/>
                <a:ext cx="4204036" cy="327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ru-RU" sz="140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пор</m:t>
                          </m:r>
                        </m:sub>
                      </m:sSub>
                      <m:r>
                        <a:rPr lang="ru-RU" sz="1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−пороговая энергия фотоядерной реакции</m:t>
                      </m:r>
                    </m:oMath>
                  </m:oMathPara>
                </a14:m>
                <a:endParaRPr lang="ru-RU" sz="1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36" y="4140081"/>
                <a:ext cx="4204036" cy="327077"/>
              </a:xfrm>
              <a:prstGeom prst="rect">
                <a:avLst/>
              </a:prstGeom>
              <a:blipFill rotWithShape="1"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7" y="1180458"/>
            <a:ext cx="2681154" cy="159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8"/>
          <a:stretch/>
        </p:blipFill>
        <p:spPr bwMode="auto">
          <a:xfrm>
            <a:off x="352495" y="3260011"/>
            <a:ext cx="4171808" cy="144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4810" y="3865322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91550" y="4559170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фотонейтроны\!доклад презентация комплекса\Моделирова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 b="15729"/>
          <a:stretch/>
        </p:blipFill>
        <p:spPr bwMode="auto">
          <a:xfrm>
            <a:off x="1662951" y="835393"/>
            <a:ext cx="5369400" cy="20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85" y="346075"/>
            <a:ext cx="7373656" cy="330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Математическое моделирование в ПК ПРИЗМА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2470" y="2778276"/>
            <a:ext cx="2220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Расчётная геометрия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6867" y="1090220"/>
            <a:ext cx="4493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>
            <a:off x="2831559" y="1397997"/>
            <a:ext cx="0" cy="3350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98475" y="2020860"/>
            <a:ext cx="7300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Бетон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16" idx="2"/>
          </p:cNvCxnSpPr>
          <p:nvPr/>
        </p:nvCxnSpPr>
        <p:spPr>
          <a:xfrm>
            <a:off x="4163496" y="2328637"/>
            <a:ext cx="615113" cy="324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34139" y="922865"/>
            <a:ext cx="7300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5792251" y="1211592"/>
            <a:ext cx="237245" cy="1864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2251" y="2328637"/>
            <a:ext cx="8825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Мишень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5870303" y="2081776"/>
            <a:ext cx="286919" cy="2468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PenzinIV\Desktop\geom_liu3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45" r="23159" b="8654"/>
          <a:stretch/>
        </p:blipFill>
        <p:spPr bwMode="auto">
          <a:xfrm>
            <a:off x="1033290" y="3116830"/>
            <a:ext cx="6628723" cy="17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85329" y="4809709"/>
            <a:ext cx="4465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 смоделированного рабочего поля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34139" y="164728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9871" y="159648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8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725" y="365125"/>
            <a:ext cx="6561138" cy="330200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Экспериментальные исследования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15467" y="2272243"/>
            <a:ext cx="550984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5" y="1042358"/>
            <a:ext cx="8687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Количественная оценка характеристик источника производилась с помощью методики затянутой регистрации. Применялся детектор ВСПМ-2М, основанный на замедлении и последующей регистрации нейтронов борным счётчиком.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0076" y="4688370"/>
            <a:ext cx="2506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Детектор ВСПМ-2М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66" name="Picture 194" descr="D:\Картинки\фотонейтрон 12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5" y="2128047"/>
            <a:ext cx="3654036" cy="243721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92813" y="4565260"/>
            <a:ext cx="2506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Фотонейтронная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мишень (вольфрам)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1фотонейтроны\!доклад презентация комплекса\IMG_3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02" y="2128047"/>
            <a:ext cx="2769129" cy="243721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1550" y="47789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771DE6-F48A-4122-A388-7F8F572B362F}" type="slidenum">
              <a:rPr lang="ru-RU" smtClean="0"/>
              <a:t>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91550" y="4551736"/>
            <a:ext cx="276225" cy="20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1.xml><?xml version="1.0" encoding="utf-8"?>
<a:theme xmlns:a="http://schemas.openxmlformats.org/drawingml/2006/main" name="1_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2.xml><?xml version="1.0" encoding="utf-8"?>
<a:theme xmlns:a="http://schemas.openxmlformats.org/drawingml/2006/main" name="1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3.xml><?xml version="1.0" encoding="utf-8"?>
<a:theme xmlns:a="http://schemas.openxmlformats.org/drawingml/2006/main" name="1_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4.xml><?xml version="1.0" encoding="utf-8"?>
<a:theme xmlns:a="http://schemas.openxmlformats.org/drawingml/2006/main" name="1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Титульный слайд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9.xml><?xml version="1.0" encoding="utf-8"?>
<a:theme xmlns:a="http://schemas.openxmlformats.org/drawingml/2006/main" name="1_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7477</TotalTime>
  <Words>693</Words>
  <Application>Microsoft Office PowerPoint</Application>
  <PresentationFormat>Произвольный</PresentationFormat>
  <Paragraphs>157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19</vt:i4>
      </vt:variant>
    </vt:vector>
  </HeadingPairs>
  <TitlesOfParts>
    <vt:vector size="38" baseType="lpstr">
      <vt:lpstr>Arial</vt:lpstr>
      <vt:lpstr>Calibri</vt:lpstr>
      <vt:lpstr>Cambria Math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1_Титульный слайд</vt:lpstr>
      <vt:lpstr>1_Перебивочный слайд</vt:lpstr>
      <vt:lpstr>1_Текст картинка</vt:lpstr>
      <vt:lpstr>1_Текст</vt:lpstr>
      <vt:lpstr>1_Диаграммы</vt:lpstr>
      <vt:lpstr>1_Текст диаграмма</vt:lpstr>
      <vt:lpstr>1_Заключительный слайд</vt:lpstr>
      <vt:lpstr>ДИВЕРСИФИКАЦИЯ РЕНТГЕНОГРАФИЧЕСКОГО КОМПЛЕКСА НА БАЗЕ УСКОРИТЕЛЯ ЛИУ-20    </vt:lpstr>
      <vt:lpstr>РГК на базе ЛИУ-20</vt:lpstr>
      <vt:lpstr>Основное применение РГК</vt:lpstr>
      <vt:lpstr>Презентация PowerPoint</vt:lpstr>
      <vt:lpstr>РАДИАЦИОННЫЕ ИССЛЕДОВАНИЯ</vt:lpstr>
      <vt:lpstr>Источники нейтронов</vt:lpstr>
      <vt:lpstr>Генерация нейтронов на ЛИУ-20</vt:lpstr>
      <vt:lpstr>Математическое моделирование в ПК ПРИЗМА</vt:lpstr>
      <vt:lpstr>Экспериментальные исследования</vt:lpstr>
      <vt:lpstr>Презентация PowerPoint</vt:lpstr>
      <vt:lpstr>Флюенс нейтронов</vt:lpstr>
      <vt:lpstr>Комплексное воздействие тормозного и нейтронного излучений </vt:lpstr>
      <vt:lpstr>ИССЛЕДОВАНИЕ СОСТОЯНИЯ ВЕЩЕСТВА</vt:lpstr>
      <vt:lpstr>Применение ЛИУ-20 для равномерного разогрева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Импульсные источники нейтронов на базе рентгенографических установок</dc:title>
  <dc:creator>Пензин Илья Владимирович</dc:creator>
  <cp:lastModifiedBy>Admin</cp:lastModifiedBy>
  <cp:revision>492</cp:revision>
  <cp:lastPrinted>2021-05-18T10:21:38Z</cp:lastPrinted>
  <dcterms:created xsi:type="dcterms:W3CDTF">2019-09-24T12:37:05Z</dcterms:created>
  <dcterms:modified xsi:type="dcterms:W3CDTF">2024-09-13T11:20:35Z</dcterms:modified>
</cp:coreProperties>
</file>