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90" r:id="rId4"/>
    <p:sldId id="305" r:id="rId5"/>
    <p:sldId id="292" r:id="rId6"/>
    <p:sldId id="289" r:id="rId7"/>
    <p:sldId id="259" r:id="rId8"/>
    <p:sldId id="258" r:id="rId9"/>
    <p:sldId id="281" r:id="rId10"/>
    <p:sldId id="273" r:id="rId11"/>
    <p:sldId id="306" r:id="rId12"/>
    <p:sldId id="263" r:id="rId13"/>
    <p:sldId id="308" r:id="rId14"/>
    <p:sldId id="309" r:id="rId15"/>
    <p:sldId id="307" r:id="rId16"/>
    <p:sldId id="311" r:id="rId17"/>
    <p:sldId id="312" r:id="rId18"/>
    <p:sldId id="304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3CAA-91C4-4FE3-AD2B-6EDC13BFF0C2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26A9C-E83F-4698-8CF5-683E13D65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6A9C-E83F-4698-8CF5-683E13D651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8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1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1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5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5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4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2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0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3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3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4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FE0F-608C-41A5-AA69-4C90C2855ED1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D9D6-DD83-4A56-8713-280DD9299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2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plus.ch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onplus.ch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0"/>
            <a:ext cx="8424936" cy="25922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Анализ опыта высокопроизводительных радиоуглеродных измерений на ускорительном масс спектрометре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Micadas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для разработки новой малогабаритной радиоуглеродной машины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D:\Backup 04.05.2014\Leha\Работа\09 Конференции Конкурсы\Radiation sciences and technologies, Taiwan 19-25 oct 2015\Доклад\Картинки\ИЯФ банн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0" y="2869426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2"/>
                </a:solidFill>
              </a:rPr>
              <a:t>А.В. Петрожицкий</a:t>
            </a:r>
            <a:r>
              <a:rPr lang="ru-RU" sz="2000" baseline="30000" dirty="0">
                <a:solidFill>
                  <a:schemeClr val="tx2"/>
                </a:solidFill>
              </a:rPr>
              <a:t>1,2,3</a:t>
            </a:r>
            <a:r>
              <a:rPr lang="ru-RU" sz="2000" dirty="0">
                <a:solidFill>
                  <a:schemeClr val="tx2"/>
                </a:solidFill>
              </a:rPr>
              <a:t>, В.В. </a:t>
            </a:r>
            <a:r>
              <a:rPr lang="ru-RU" sz="2000" dirty="0" smtClean="0">
                <a:solidFill>
                  <a:schemeClr val="tx2"/>
                </a:solidFill>
              </a:rPr>
              <a:t>Пархомчук</a:t>
            </a:r>
            <a:r>
              <a:rPr lang="ru-RU" sz="2000" baseline="30000" dirty="0">
                <a:solidFill>
                  <a:schemeClr val="tx2"/>
                </a:solidFill>
              </a:rPr>
              <a:t>1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>
                <a:solidFill>
                  <a:schemeClr val="tx2"/>
                </a:solidFill>
              </a:rPr>
              <a:t>Е.С. </a:t>
            </a:r>
            <a:r>
              <a:rPr lang="ru-RU" sz="2000" dirty="0" smtClean="0">
                <a:solidFill>
                  <a:schemeClr val="tx2"/>
                </a:solidFill>
              </a:rPr>
              <a:t>Константинов</a:t>
            </a:r>
            <a:r>
              <a:rPr lang="ru-RU" sz="2000" baseline="30000" dirty="0">
                <a:solidFill>
                  <a:schemeClr val="tx2"/>
                </a:solidFill>
              </a:rPr>
              <a:t>1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>
                <a:solidFill>
                  <a:schemeClr val="tx2"/>
                </a:solidFill>
              </a:rPr>
              <a:t>Т. М. </a:t>
            </a:r>
            <a:r>
              <a:rPr lang="ru-RU" sz="2000" dirty="0" smtClean="0">
                <a:solidFill>
                  <a:schemeClr val="tx2"/>
                </a:solidFill>
              </a:rPr>
              <a:t>Шакирова</a:t>
            </a:r>
            <a:r>
              <a:rPr lang="ru-RU" sz="2000" baseline="30000" dirty="0">
                <a:solidFill>
                  <a:schemeClr val="tx2"/>
                </a:solidFill>
              </a:rPr>
              <a:t>1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>
                <a:solidFill>
                  <a:schemeClr val="tx2"/>
                </a:solidFill>
              </a:rPr>
              <a:t>Е.В. </a:t>
            </a:r>
            <a:r>
              <a:rPr lang="ru-RU" sz="2000" dirty="0" smtClean="0">
                <a:solidFill>
                  <a:schemeClr val="tx2"/>
                </a:solidFill>
              </a:rPr>
              <a:t>Пархомчук</a:t>
            </a:r>
            <a:r>
              <a:rPr lang="ru-RU" sz="2000" baseline="30000" dirty="0" smtClean="0">
                <a:solidFill>
                  <a:schemeClr val="tx2"/>
                </a:solidFill>
              </a:rPr>
              <a:t>2,3,4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>
                <a:solidFill>
                  <a:schemeClr val="tx2"/>
                </a:solidFill>
              </a:rPr>
              <a:t>М.М. </a:t>
            </a:r>
            <a:r>
              <a:rPr lang="ru-RU" sz="2000" dirty="0" smtClean="0">
                <a:solidFill>
                  <a:schemeClr val="tx2"/>
                </a:solidFill>
              </a:rPr>
              <a:t>Игнатов</a:t>
            </a:r>
            <a:r>
              <a:rPr lang="ru-RU" sz="2000" baseline="30000" dirty="0">
                <a:solidFill>
                  <a:schemeClr val="tx2"/>
                </a:solidFill>
              </a:rPr>
              <a:t>2,3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>
                <a:solidFill>
                  <a:schemeClr val="tx2"/>
                </a:solidFill>
              </a:rPr>
              <a:t>Д.В. </a:t>
            </a:r>
            <a:r>
              <a:rPr lang="ru-RU" sz="2000" dirty="0" smtClean="0">
                <a:solidFill>
                  <a:schemeClr val="tx2"/>
                </a:solidFill>
              </a:rPr>
              <a:t>Кулешов</a:t>
            </a:r>
            <a:r>
              <a:rPr lang="ru-RU" sz="2000" baseline="30000" dirty="0" smtClean="0">
                <a:solidFill>
                  <a:schemeClr val="tx2"/>
                </a:solidFill>
              </a:rPr>
              <a:t>2,3</a:t>
            </a:r>
          </a:p>
          <a:p>
            <a:endParaRPr lang="ru-RU" sz="1600" baseline="30000" dirty="0" smtClean="0">
              <a:solidFill>
                <a:schemeClr val="tx2"/>
              </a:solidFill>
            </a:endParaRPr>
          </a:p>
          <a:p>
            <a:pPr algn="l"/>
            <a:r>
              <a:rPr lang="ru-RU" sz="1600" baseline="30000" dirty="0" smtClean="0">
                <a:solidFill>
                  <a:schemeClr val="tx2"/>
                </a:solidFill>
              </a:rPr>
              <a:t>1</a:t>
            </a:r>
            <a:r>
              <a:rPr lang="ru-RU" sz="1600" dirty="0" smtClean="0">
                <a:solidFill>
                  <a:schemeClr val="tx2"/>
                </a:solidFill>
              </a:rPr>
              <a:t> Институт </a:t>
            </a:r>
            <a:r>
              <a:rPr lang="ru-RU" sz="1600" dirty="0">
                <a:solidFill>
                  <a:schemeClr val="tx2"/>
                </a:solidFill>
              </a:rPr>
              <a:t>ядерной физики им. Г.И. </a:t>
            </a:r>
            <a:r>
              <a:rPr lang="ru-RU" sz="1600" dirty="0" err="1">
                <a:solidFill>
                  <a:schemeClr val="tx2"/>
                </a:solidFill>
              </a:rPr>
              <a:t>Будкера</a:t>
            </a:r>
            <a:r>
              <a:rPr lang="ru-RU" sz="1600" dirty="0">
                <a:solidFill>
                  <a:schemeClr val="tx2"/>
                </a:solidFill>
              </a:rPr>
              <a:t> СО РАН, Новосибирск, Россия, </a:t>
            </a:r>
            <a:r>
              <a:rPr lang="ru-RU" sz="1600" dirty="0" smtClean="0">
                <a:solidFill>
                  <a:schemeClr val="tx2"/>
                </a:solidFill>
              </a:rPr>
              <a:t>630090</a:t>
            </a:r>
          </a:p>
          <a:p>
            <a:pPr algn="l"/>
            <a:r>
              <a:rPr lang="ru-RU" sz="1600" baseline="30000" dirty="0">
                <a:solidFill>
                  <a:schemeClr val="tx2"/>
                </a:solidFill>
              </a:rPr>
              <a:t>2</a:t>
            </a:r>
            <a:r>
              <a:rPr lang="ru-RU" sz="1600" dirty="0">
                <a:solidFill>
                  <a:schemeClr val="tx2"/>
                </a:solidFill>
              </a:rPr>
              <a:t>Новосибирский государственный университет, ЦКП «УМС НГУ-ННЦ», Новосибирск, Россия, </a:t>
            </a:r>
            <a:r>
              <a:rPr lang="ru-RU" sz="1600" dirty="0" smtClean="0">
                <a:solidFill>
                  <a:schemeClr val="tx2"/>
                </a:solidFill>
              </a:rPr>
              <a:t>630090</a:t>
            </a:r>
            <a:endParaRPr lang="ru-RU" sz="1600" dirty="0">
              <a:solidFill>
                <a:schemeClr val="tx2"/>
              </a:solidFill>
            </a:endParaRPr>
          </a:p>
          <a:p>
            <a:pPr algn="l"/>
            <a:r>
              <a:rPr lang="ru-RU" sz="1600" baseline="30000" dirty="0">
                <a:solidFill>
                  <a:schemeClr val="tx2"/>
                </a:solidFill>
              </a:rPr>
              <a:t>3</a:t>
            </a:r>
            <a:r>
              <a:rPr lang="ru-RU" sz="1600" dirty="0">
                <a:solidFill>
                  <a:schemeClr val="tx2"/>
                </a:solidFill>
              </a:rPr>
              <a:t> И</a:t>
            </a:r>
            <a:r>
              <a:rPr lang="ru-RU" sz="1600" dirty="0" smtClean="0">
                <a:solidFill>
                  <a:schemeClr val="tx2"/>
                </a:solidFill>
              </a:rPr>
              <a:t>нститут </a:t>
            </a:r>
            <a:r>
              <a:rPr lang="ru-RU" sz="1600" dirty="0">
                <a:solidFill>
                  <a:schemeClr val="tx2"/>
                </a:solidFill>
              </a:rPr>
              <a:t>археологии и этнографии СО РАН, Новосибирск, Россия, 630090</a:t>
            </a:r>
          </a:p>
          <a:p>
            <a:pPr algn="l"/>
            <a:r>
              <a:rPr lang="ru-RU" sz="1600" baseline="30000" dirty="0">
                <a:solidFill>
                  <a:schemeClr val="tx2"/>
                </a:solidFill>
              </a:rPr>
              <a:t>4</a:t>
            </a:r>
            <a:r>
              <a:rPr lang="ru-RU" sz="1600" dirty="0">
                <a:solidFill>
                  <a:schemeClr val="tx2"/>
                </a:solidFill>
              </a:rPr>
              <a:t> ФГБУН Федеральный исследовательский центр Институт катализа им. Г.К. Борескова СО РАН, Новосибирск, Россия, </a:t>
            </a:r>
            <a:r>
              <a:rPr lang="ru-RU" sz="1600" dirty="0" smtClean="0">
                <a:solidFill>
                  <a:schemeClr val="tx2"/>
                </a:solidFill>
              </a:rPr>
              <a:t>630090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17" y="5245690"/>
            <a:ext cx="1826163" cy="6811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51309" y="6309320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Новосибирск </a:t>
            </a:r>
            <a:r>
              <a:rPr lang="ru-RU" dirty="0" smtClean="0">
                <a:solidFill>
                  <a:schemeClr val="tx2"/>
                </a:solidFill>
              </a:rPr>
              <a:t>202</a:t>
            </a:r>
            <a:r>
              <a:rPr lang="en-US" dirty="0" smtClean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32656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параметров двух 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491423"/>
              </p:ext>
            </p:extLst>
          </p:nvPr>
        </p:nvGraphicFramePr>
        <p:xfrm>
          <a:off x="0" y="476672"/>
          <a:ext cx="9144000" cy="680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73"/>
                <a:gridCol w="3110419"/>
                <a:gridCol w="2868865"/>
                <a:gridCol w="2797143"/>
              </a:tblGrid>
              <a:tr h="33907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УНУ УМС ИЯФ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MICADAS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Измеряемый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изотоп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Сейчас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В перспективе 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Be, 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Напряжение высоковольтного терминала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 МВ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907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Электрическая изоляция терминала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2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+5%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</a:t>
                      </a:r>
                      <a:r>
                        <a:rPr lang="en-US" sz="12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 </a:t>
                      </a:r>
                      <a:r>
                        <a:rPr lang="ru-RU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Атм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Вакуум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мбар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317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высокого напряжения терминала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Каскадный умножитель с последовательной емкостной связью на конденсаторах К15-10 (Бозонах)  в баке ускорителя.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Внешний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оммерческий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высоковольтный источник питания.  Залит силиконовым компаундом.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Зарядовое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состояние после перезарядки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90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перезарядной мишени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Mg,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He,</a:t>
                      </a:r>
                      <a:r>
                        <a:rPr lang="en-US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 разрушения молекул 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CH, 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12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Кулоновское расталкивание в зарядовом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состоянии +3.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многократных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столкновениях в толстой </a:t>
                      </a:r>
                      <a:r>
                        <a:rPr lang="en-US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мишени.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подавления молекул 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CH, </a:t>
                      </a:r>
                      <a:r>
                        <a:rPr lang="en-US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12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Абсолютное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Подавление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200" b="1" baseline="300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овр. уровня </a:t>
                      </a:r>
                      <a:r>
                        <a:rPr lang="ru-RU" sz="1200" b="1" baseline="300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прохождения пучка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 (2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%-перезарядка,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90% геом. )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  (52%-перезарядка,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90% геом.)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90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Магнитные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спектрометры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Электромагнит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постоянных магнитах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распылительный источник отрицательных ионов С-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твердых катодов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Гибридный, для твердых и газовых катодов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в загрузке,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метод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смены загрузки образцов.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катода, частичная разборка ионного источника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катодов, шлюзовая камера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Типичный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ток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12С- 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ионного источника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измерениях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 мкА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40-65 мкА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2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Набираемая статистика 14С на стандартах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20*10</a:t>
                      </a:r>
                      <a:r>
                        <a:rPr lang="ru-RU" sz="12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(0,71% стат. точность)</a:t>
                      </a:r>
                      <a:endParaRPr lang="ru-RU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300*10</a:t>
                      </a:r>
                      <a:r>
                        <a:rPr lang="ru-RU" sz="1200" b="1" baseline="300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en-US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3000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 (0,18% стат. точность)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72200" y="2924944"/>
            <a:ext cx="273630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268760"/>
            <a:ext cx="194421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18058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Достигнутая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</a:t>
            </a:r>
            <a:r>
              <a:rPr lang="ru-RU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2023 г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</a:rPr>
              <a:t>Стандартный магазин  </a:t>
            </a:r>
            <a:r>
              <a:rPr lang="en-US" sz="1600" b="1" dirty="0" err="1">
                <a:solidFill>
                  <a:srgbClr val="C00000"/>
                </a:solidFill>
              </a:rPr>
              <a:t>Micadas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с образцами пользователей состоит из </a:t>
            </a:r>
            <a:r>
              <a:rPr lang="ru-RU" sz="1600" b="1" dirty="0">
                <a:solidFill>
                  <a:srgbClr val="C00000"/>
                </a:solidFill>
              </a:rPr>
              <a:t>35</a:t>
            </a:r>
            <a:r>
              <a:rPr lang="ru-RU" sz="1600" b="1" dirty="0">
                <a:solidFill>
                  <a:srgbClr val="002060"/>
                </a:solidFill>
              </a:rPr>
              <a:t> катодов: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4*7=</a:t>
            </a:r>
            <a:r>
              <a:rPr lang="ru-RU" sz="1600" dirty="0" smtClean="0">
                <a:solidFill>
                  <a:srgbClr val="C00000"/>
                </a:solidFill>
              </a:rPr>
              <a:t>28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катодов </a:t>
            </a:r>
            <a:r>
              <a:rPr lang="ru-RU" sz="1600" dirty="0" smtClean="0">
                <a:solidFill>
                  <a:srgbClr val="002060"/>
                </a:solidFill>
              </a:rPr>
              <a:t>пользователей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3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бланка </a:t>
            </a:r>
            <a:r>
              <a:rPr lang="en-US" sz="1600" dirty="0">
                <a:solidFill>
                  <a:srgbClr val="002060"/>
                </a:solidFill>
              </a:rPr>
              <a:t>PE </a:t>
            </a:r>
            <a:r>
              <a:rPr lang="ru-RU" sz="1600" dirty="0">
                <a:solidFill>
                  <a:srgbClr val="002060"/>
                </a:solidFill>
              </a:rPr>
              <a:t>(или МПГ),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4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стандарта </a:t>
            </a:r>
            <a:r>
              <a:rPr lang="en-US" sz="1600" dirty="0" smtClean="0">
                <a:solidFill>
                  <a:srgbClr val="002060"/>
                </a:solidFill>
              </a:rPr>
              <a:t>ANU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(IAEA-C6, F14C = 1.5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r>
              <a:rPr lang="ru-RU" sz="1600" dirty="0" smtClean="0">
                <a:solidFill>
                  <a:srgbClr val="002060"/>
                </a:solidFill>
              </a:rPr>
              <a:t>. Счет около 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00 Гц при</a:t>
            </a:r>
            <a:r>
              <a:rPr lang="en-US" sz="1600" dirty="0" smtClean="0">
                <a:solidFill>
                  <a:srgbClr val="002060"/>
                </a:solidFill>
              </a:rPr>
              <a:t> 4</a:t>
            </a:r>
            <a:r>
              <a:rPr lang="ru-RU" sz="1600" dirty="0" smtClean="0">
                <a:solidFill>
                  <a:srgbClr val="002060"/>
                </a:solidFill>
              </a:rPr>
              <a:t>0 мкА </a:t>
            </a:r>
            <a:r>
              <a:rPr lang="ru-RU" sz="1600" baseline="30000" dirty="0" smtClean="0">
                <a:solidFill>
                  <a:srgbClr val="002060"/>
                </a:solidFill>
              </a:rPr>
              <a:t>12</a:t>
            </a:r>
            <a:r>
              <a:rPr lang="ru-RU" sz="1600" dirty="0" smtClean="0">
                <a:solidFill>
                  <a:srgbClr val="002060"/>
                </a:solidFill>
              </a:rPr>
              <a:t>С</a:t>
            </a:r>
            <a:r>
              <a:rPr lang="en-US" sz="1600" dirty="0" smtClean="0">
                <a:solidFill>
                  <a:srgbClr val="002060"/>
                </a:solidFill>
              </a:rPr>
              <a:t>-LE</a:t>
            </a:r>
            <a:r>
              <a:rPr lang="ru-RU" sz="1600" dirty="0" smtClean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LowEnergy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62880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Время измерения одного катода за 1 проход составляет около </a:t>
            </a:r>
            <a:r>
              <a:rPr lang="ru-RU" sz="1600" b="1" dirty="0" smtClean="0">
                <a:solidFill>
                  <a:srgbClr val="C00000"/>
                </a:solidFill>
              </a:rPr>
              <a:t>390</a:t>
            </a:r>
            <a:r>
              <a:rPr lang="ru-RU" sz="1600" b="1" dirty="0" smtClean="0">
                <a:solidFill>
                  <a:srgbClr val="002060"/>
                </a:solidFill>
              </a:rPr>
              <a:t>с, из них: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20</a:t>
            </a:r>
            <a:r>
              <a:rPr lang="ru-RU" sz="1600" baseline="-25000" dirty="0" smtClean="0">
                <a:solidFill>
                  <a:srgbClr val="002060"/>
                </a:solidFill>
              </a:rPr>
              <a:t>с</a:t>
            </a:r>
            <a:r>
              <a:rPr lang="ru-RU" sz="1600" dirty="0" smtClean="0">
                <a:solidFill>
                  <a:srgbClr val="002060"/>
                </a:solidFill>
              </a:rPr>
              <a:t> х 15</a:t>
            </a:r>
            <a:r>
              <a:rPr lang="ru-RU" sz="1600" baseline="-25000" dirty="0" smtClean="0">
                <a:solidFill>
                  <a:srgbClr val="002060"/>
                </a:solidFill>
              </a:rPr>
              <a:t>циклов</a:t>
            </a:r>
            <a:r>
              <a:rPr lang="ru-RU" sz="1600" dirty="0" smtClean="0">
                <a:solidFill>
                  <a:srgbClr val="002060"/>
                </a:solidFill>
              </a:rPr>
              <a:t>=</a:t>
            </a:r>
            <a:r>
              <a:rPr lang="ru-RU" sz="1600" dirty="0" smtClean="0">
                <a:solidFill>
                  <a:srgbClr val="C00000"/>
                </a:solidFill>
              </a:rPr>
              <a:t>300 </a:t>
            </a:r>
            <a:r>
              <a:rPr lang="ru-RU" sz="1600" dirty="0" smtClean="0">
                <a:solidFill>
                  <a:srgbClr val="002060"/>
                </a:solidFill>
              </a:rPr>
              <a:t>с  –  счет </a:t>
            </a:r>
            <a:r>
              <a:rPr lang="ru-RU" sz="1600" baseline="30000" dirty="0" smtClean="0">
                <a:solidFill>
                  <a:srgbClr val="002060"/>
                </a:solidFill>
              </a:rPr>
              <a:t>14</a:t>
            </a:r>
            <a:r>
              <a:rPr lang="ru-RU" sz="1600" dirty="0" smtClean="0">
                <a:solidFill>
                  <a:srgbClr val="002060"/>
                </a:solidFill>
              </a:rPr>
              <a:t>С с катода.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10 </a:t>
            </a:r>
            <a:r>
              <a:rPr lang="ru-RU" sz="1600" dirty="0" smtClean="0">
                <a:solidFill>
                  <a:srgbClr val="002060"/>
                </a:solidFill>
              </a:rPr>
              <a:t>с – измерение токов </a:t>
            </a:r>
            <a:r>
              <a:rPr lang="ru-RU" sz="1600" baseline="30000" dirty="0" smtClean="0">
                <a:solidFill>
                  <a:srgbClr val="002060"/>
                </a:solidFill>
              </a:rPr>
              <a:t>12</a:t>
            </a:r>
            <a:r>
              <a:rPr lang="en-US" sz="1600" dirty="0" smtClean="0">
                <a:solidFill>
                  <a:srgbClr val="002060"/>
                </a:solidFill>
              </a:rPr>
              <a:t>C-HE, </a:t>
            </a:r>
            <a:r>
              <a:rPr lang="en-US" sz="1600" baseline="30000" dirty="0" smtClean="0">
                <a:solidFill>
                  <a:srgbClr val="002060"/>
                </a:solidFill>
              </a:rPr>
              <a:t>13</a:t>
            </a:r>
            <a:r>
              <a:rPr lang="en-US" sz="1600" dirty="0" smtClean="0">
                <a:solidFill>
                  <a:srgbClr val="002060"/>
                </a:solidFill>
              </a:rPr>
              <a:t>C-HE</a:t>
            </a:r>
            <a:r>
              <a:rPr lang="ru-RU" sz="1600" dirty="0" smtClean="0">
                <a:solidFill>
                  <a:srgbClr val="002060"/>
                </a:solidFill>
              </a:rPr>
              <a:t> (</a:t>
            </a:r>
            <a:r>
              <a:rPr lang="en-US" sz="1600" dirty="0" smtClean="0">
                <a:solidFill>
                  <a:srgbClr val="002060"/>
                </a:solidFill>
              </a:rPr>
              <a:t>High Energy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для нормировки счета </a:t>
            </a:r>
            <a:r>
              <a:rPr lang="ru-RU" sz="1600" baseline="30000" dirty="0" smtClean="0">
                <a:solidFill>
                  <a:srgbClr val="002060"/>
                </a:solidFill>
              </a:rPr>
              <a:t>14</a:t>
            </a:r>
            <a:r>
              <a:rPr lang="ru-RU" sz="1600" dirty="0" smtClean="0">
                <a:solidFill>
                  <a:srgbClr val="002060"/>
                </a:solidFill>
              </a:rPr>
              <a:t>С с образца.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80 </a:t>
            </a:r>
            <a:r>
              <a:rPr lang="ru-RU" sz="1600" dirty="0" smtClean="0">
                <a:solidFill>
                  <a:srgbClr val="002060"/>
                </a:solidFill>
              </a:rPr>
              <a:t>с – механическая перестановка катодов.</a:t>
            </a:r>
            <a:endParaRPr lang="ru-RU" sz="1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13395" y="2852936"/>
                <a:ext cx="8892480" cy="2376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1600" b="1" dirty="0" smtClean="0">
                    <a:solidFill>
                      <a:srgbClr val="002060"/>
                    </a:solidFill>
                  </a:rPr>
                  <a:t>В настоящий момент каждый магазин измеряется 8 проходов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.</a:t>
                </a:r>
                <a:endParaRPr lang="en-US" sz="1600" dirty="0" smtClean="0">
                  <a:solidFill>
                    <a:srgbClr val="002060"/>
                  </a:solidFill>
                </a:endParaRPr>
              </a:p>
              <a:p>
                <a:r>
                  <a:rPr lang="ru-RU" sz="1600" dirty="0" smtClean="0">
                    <a:solidFill>
                      <a:srgbClr val="002060"/>
                    </a:solidFill>
                  </a:rPr>
                  <a:t>Суммарное </a:t>
                </a:r>
                <a:r>
                  <a:rPr lang="ru-RU" sz="1600" dirty="0" smtClean="0">
                    <a:solidFill>
                      <a:srgbClr val="C00000"/>
                    </a:solidFill>
                  </a:rPr>
                  <a:t>время </a:t>
                </a:r>
                <a:r>
                  <a:rPr lang="ru-RU" sz="1600" dirty="0">
                    <a:solidFill>
                      <a:srgbClr val="C00000"/>
                    </a:solidFill>
                  </a:rPr>
                  <a:t>измерения </a:t>
                </a:r>
                <a:r>
                  <a:rPr lang="ru-RU" sz="1600" dirty="0" smtClean="0">
                    <a:solidFill>
                      <a:srgbClr val="C00000"/>
                    </a:solidFill>
                  </a:rPr>
                  <a:t>стандартного магазина составляет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solidFill>
                      <a:srgbClr val="002060"/>
                    </a:solidFill>
                  </a:rPr>
                  <a:t>	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T 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изм. ст. маг.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= 390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с/катод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х 35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кат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х 8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проходов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= 109200с или около </a:t>
                </a:r>
                <a:r>
                  <a:rPr lang="ru-RU" sz="1600" dirty="0" smtClean="0">
                    <a:solidFill>
                      <a:srgbClr val="C00000"/>
                    </a:solidFill>
                  </a:rPr>
                  <a:t>30 ч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ru-RU" sz="1600" dirty="0" smtClean="0">
                    <a:solidFill>
                      <a:srgbClr val="002060"/>
                    </a:solidFill>
                  </a:rPr>
                  <a:t> За это время набирается  штук </a:t>
                </a:r>
                <a:r>
                  <a:rPr lang="ru-RU" sz="1600" baseline="30000" dirty="0" smtClean="0">
                    <a:solidFill>
                      <a:srgbClr val="002060"/>
                    </a:solidFill>
                  </a:rPr>
                  <a:t>14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С на каждом стандарте 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ANU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solidFill>
                      <a:srgbClr val="002060"/>
                    </a:solidFill>
                  </a:rPr>
                  <a:t>	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N</a:t>
                </a:r>
                <a:r>
                  <a:rPr lang="en-US" sz="1600" baseline="-25000" dirty="0" smtClean="0">
                    <a:solidFill>
                      <a:srgbClr val="002060"/>
                    </a:solidFill>
                  </a:rPr>
                  <a:t>14C ANU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=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200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Гц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х 300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с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х 8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проходов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= 480 000 </a:t>
                </a:r>
                <a:r>
                  <a:rPr lang="ru-RU" sz="1600" dirty="0" err="1" smtClean="0">
                    <a:solidFill>
                      <a:srgbClr val="002060"/>
                    </a:solidFill>
                  </a:rPr>
                  <a:t>шт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baseline="30000" dirty="0" smtClean="0">
                    <a:solidFill>
                      <a:srgbClr val="002060"/>
                    </a:solidFill>
                  </a:rPr>
                  <a:t>14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С.</a:t>
                </a:r>
                <a:endParaRPr lang="en-US" sz="1600" dirty="0" smtClean="0">
                  <a:solidFill>
                    <a:srgbClr val="002060"/>
                  </a:solidFill>
                </a:endParaRPr>
              </a:p>
              <a:p>
                <a:r>
                  <a:rPr lang="ru-RU" sz="1600" dirty="0" smtClean="0">
                    <a:solidFill>
                      <a:srgbClr val="002060"/>
                    </a:solidFill>
                  </a:rPr>
                  <a:t>Это соответствует статистической точности измерений </a:t>
                </a:r>
                <a:r>
                  <a:rPr lang="el-GR" sz="1600" dirty="0" smtClean="0">
                    <a:solidFill>
                      <a:srgbClr val="002060"/>
                    </a:solidFill>
                    <a:latin typeface="Mathcad UniMath"/>
                  </a:rPr>
                  <a:t>Δ</a:t>
                </a:r>
                <a:r>
                  <a:rPr lang="en-US" sz="1600" dirty="0" smtClean="0">
                    <a:solidFill>
                      <a:srgbClr val="002060"/>
                    </a:solidFill>
                    <a:latin typeface="Mathcad UniMath"/>
                  </a:rPr>
                  <a:t>N/N = 1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16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m:rPr>
                        <m:nor/>
                      </m:rPr>
                      <a:rPr lang="ru-RU" sz="1600" dirty="0">
                        <a:solidFill>
                          <a:srgbClr val="002060"/>
                        </a:solidFill>
                      </a:rPr>
                      <m:t>480 000 шт</m:t>
                    </m:r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</a:rPr>
                  <a:t> =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0.0014</a:t>
                </a:r>
              </a:p>
              <a:p>
                <a:r>
                  <a:rPr lang="ru-RU" sz="1600" dirty="0" smtClean="0">
                    <a:solidFill>
                      <a:srgbClr val="002060"/>
                    </a:solidFill>
                  </a:rPr>
                  <a:t>Но естественный систематический ра</a:t>
                </a:r>
                <a:r>
                  <a:rPr lang="ru-RU" sz="1600" dirty="0">
                    <a:solidFill>
                      <a:srgbClr val="002060"/>
                    </a:solidFill>
                  </a:rPr>
                  <a:t>з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брос 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ANU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составляет 0.004, поэтому больше 8 проходов набирать статистику смысла нет. </a:t>
                </a:r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" y="2852936"/>
                <a:ext cx="8892480" cy="2376264"/>
              </a:xfrm>
              <a:prstGeom prst="rect">
                <a:avLst/>
              </a:prstGeom>
              <a:blipFill rotWithShape="1">
                <a:blip r:embed="rId2"/>
                <a:stretch>
                  <a:fillRect l="-343" t="-769"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0" y="5228034"/>
                <a:ext cx="9144000" cy="1629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600" b="1" dirty="0" smtClean="0">
                    <a:solidFill>
                      <a:srgbClr val="002060"/>
                    </a:solidFill>
                  </a:rPr>
                  <a:t>За 2023 г на </a:t>
                </a:r>
                <a:r>
                  <a:rPr lang="en-US" sz="1600" b="1" dirty="0" err="1" smtClean="0">
                    <a:solidFill>
                      <a:srgbClr val="002060"/>
                    </a:solidFill>
                  </a:rPr>
                  <a:t>Micadas</a:t>
                </a:r>
                <a:r>
                  <a:rPr lang="en-US" sz="16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b="1" dirty="0" smtClean="0">
                    <a:solidFill>
                      <a:srgbClr val="002060"/>
                    </a:solidFill>
                  </a:rPr>
                  <a:t>было измерено 37</a:t>
                </a:r>
                <a:r>
                  <a:rPr lang="en-US" sz="16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b="1" dirty="0" smtClean="0">
                    <a:solidFill>
                      <a:srgbClr val="002060"/>
                    </a:solidFill>
                  </a:rPr>
                  <a:t>стандартных магазинов.</a:t>
                </a:r>
              </a:p>
              <a:p>
                <a:r>
                  <a:rPr lang="ru-RU" sz="1600" dirty="0" smtClean="0">
                    <a:solidFill>
                      <a:srgbClr val="002060"/>
                    </a:solidFill>
                  </a:rPr>
                  <a:t> Это соответствует  37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магазинов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 х 28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катод/магазин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dirty="0">
                    <a:solidFill>
                      <a:srgbClr val="002060"/>
                    </a:solidFill>
                  </a:rPr>
                  <a:t>= 1036 катодов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пользователей </a:t>
                </a:r>
                <a:r>
                  <a:rPr lang="ru-RU" sz="1600" dirty="0">
                    <a:solidFill>
                      <a:srgbClr val="002060"/>
                    </a:solidFill>
                  </a:rPr>
                  <a:t>(без ANU и </a:t>
                </a:r>
                <a:r>
                  <a:rPr lang="ru-RU" sz="1600" dirty="0" err="1">
                    <a:solidFill>
                      <a:srgbClr val="002060"/>
                    </a:solidFill>
                  </a:rPr>
                  <a:t>bl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).</a:t>
                </a:r>
              </a:p>
              <a:p>
                <a:r>
                  <a:rPr lang="ru-RU" sz="1600" dirty="0" smtClean="0">
                    <a:solidFill>
                      <a:srgbClr val="002060"/>
                    </a:solidFill>
                  </a:rPr>
                  <a:t>Максимальная теоретическая производительность </a:t>
                </a:r>
                <a:r>
                  <a:rPr lang="en-US" sz="1600" dirty="0" err="1" smtClean="0">
                    <a:solidFill>
                      <a:srgbClr val="002060"/>
                    </a:solidFill>
                  </a:rPr>
                  <a:t>Micadas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при таких условиях измерений составляет:</a:t>
                </a:r>
              </a:p>
              <a:p>
                <a:pPr marL="0" indent="0">
                  <a:buNone/>
                </a:pPr>
                <a:r>
                  <a:rPr lang="ru-RU" sz="1600" dirty="0">
                    <a:solidFill>
                      <a:srgbClr val="002060"/>
                    </a:solidFill>
                  </a:rPr>
                  <a:t>	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N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кат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dirty="0">
                            <a:solidFill>
                              <a:srgbClr val="002060"/>
                            </a:solidFill>
                          </a:rPr>
                          <m:t>365</m:t>
                        </m:r>
                        <m:r>
                          <m:rPr>
                            <m:nor/>
                          </m:rPr>
                          <a:rPr lang="ru-RU" sz="1600" baseline="-25000" dirty="0">
                            <a:solidFill>
                              <a:srgbClr val="002060"/>
                            </a:solidFill>
                          </a:rPr>
                          <m:t>д</m:t>
                        </m:r>
                        <m:r>
                          <m:rPr>
                            <m:nor/>
                          </m:rPr>
                          <a:rPr lang="ru-RU" sz="1600" dirty="0">
                            <a:solidFill>
                              <a:srgbClr val="002060"/>
                            </a:solidFill>
                          </a:rPr>
                          <m:t> х 24</m:t>
                        </m:r>
                        <m:r>
                          <m:rPr>
                            <m:nor/>
                          </m:rPr>
                          <a:rPr lang="ru-RU" sz="1600" baseline="-25000" dirty="0">
                            <a:solidFill>
                              <a:srgbClr val="002060"/>
                            </a:solidFill>
                          </a:rPr>
                          <m:t>ч</m:t>
                        </m:r>
                        <m:r>
                          <m:rPr>
                            <m:nor/>
                          </m:rPr>
                          <a:rPr lang="ru-RU" sz="1600" b="0" i="0" baseline="-25000" dirty="0" smtClean="0">
                            <a:solidFill>
                              <a:srgbClr val="002060"/>
                            </a:solidFill>
                          </a:rPr>
                          <m:t>/д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600" dirty="0">
                            <a:solidFill>
                              <a:srgbClr val="002060"/>
                            </a:solidFill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ru-RU" sz="1600" baseline="-25000" dirty="0">
                            <a:solidFill>
                              <a:srgbClr val="002060"/>
                            </a:solidFill>
                          </a:rPr>
                          <m:t>ч</m:t>
                        </m:r>
                        <m:r>
                          <a:rPr lang="ru-RU" sz="1600" b="0" i="1" baseline="-2500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/маг</m:t>
                        </m:r>
                      </m:den>
                    </m:f>
                  </m:oMath>
                </a14:m>
                <a:r>
                  <a:rPr lang="ru-RU" sz="1600" dirty="0" smtClean="0">
                    <a:solidFill>
                      <a:srgbClr val="002060"/>
                    </a:solidFill>
                  </a:rPr>
                  <a:t> х 28</a:t>
                </a:r>
                <a:r>
                  <a:rPr lang="ru-RU" sz="1600" baseline="-25000" dirty="0" smtClean="0">
                    <a:solidFill>
                      <a:srgbClr val="002060"/>
                    </a:solidFill>
                  </a:rPr>
                  <a:t>кат/маг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= 8176 </a:t>
                </a:r>
                <a:r>
                  <a:rPr lang="ru-RU" sz="1600" dirty="0">
                    <a:solidFill>
                      <a:srgbClr val="002060"/>
                    </a:solidFill>
                  </a:rPr>
                  <a:t>катодов пользователей (без ANU и </a:t>
                </a:r>
                <a:r>
                  <a:rPr lang="ru-RU" sz="1600" dirty="0" err="1">
                    <a:solidFill>
                      <a:srgbClr val="002060"/>
                    </a:solidFill>
                  </a:rPr>
                  <a:t>bl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).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solidFill>
                      <a:srgbClr val="002060"/>
                    </a:solidFill>
                  </a:rPr>
                  <a:t>То есть у нас существует </a:t>
                </a:r>
                <a:r>
                  <a:rPr lang="ru-RU" sz="1600" dirty="0" smtClean="0">
                    <a:solidFill>
                      <a:srgbClr val="C00000"/>
                    </a:solidFill>
                  </a:rPr>
                  <a:t>запас производительности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измерений </a:t>
                </a:r>
                <a:r>
                  <a:rPr lang="ru-RU" sz="1600" dirty="0" smtClean="0">
                    <a:solidFill>
                      <a:srgbClr val="C00000"/>
                    </a:solidFill>
                  </a:rPr>
                  <a:t>около 8 раз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.</a:t>
                </a:r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8034"/>
                <a:ext cx="9144000" cy="1629966"/>
              </a:xfrm>
              <a:prstGeom prst="rect">
                <a:avLst/>
              </a:prstGeom>
              <a:blipFill rotWithShape="1">
                <a:blip r:embed="rId3"/>
                <a:stretch>
                  <a:fillRect l="-200" t="-749" b="-1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6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901" y="34330"/>
            <a:ext cx="9240901" cy="387424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Особенности 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эксплуатации ионного источника </a:t>
            </a:r>
            <a:r>
              <a:rPr lang="ru-RU" sz="2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6" y="4473488"/>
            <a:ext cx="3313535" cy="224806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1 катод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2 ионизатор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3 Экстрактор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4 Корпус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5 Корректоры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X / Y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6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Линза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D:\For backup\Leha 1\Работа\09 Конференции Конкурсы\2019.12.05 Семинар по MICADAS\2019.12.11 Картинки к презентации\6 Схема питания источни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" y="1412776"/>
            <a:ext cx="3893444" cy="30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511771"/>
            <a:ext cx="36724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ионного источника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For backup\Leha 1\Работа\11 Конференции Конкурсы Доклады\2024-09-20 XV Семинар Саранцева\02 Абстракт\01_02_56_00 Голова источника Micadas СБ Разрез 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23" y="469640"/>
            <a:ext cx="4319685" cy="56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426596" y="4488904"/>
            <a:ext cx="3736801" cy="2320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Сменный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катод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(-38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Ионизатор (-28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3. Галерея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Cs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(-28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	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4. Экстрактор (-31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запирает электроны с ионизатора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5. Основание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GND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6.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Пучок ионов С</a:t>
            </a:r>
            <a:r>
              <a:rPr lang="ru-RU" baseline="300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7. Воздушное охлаждение катода.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513945" cy="456878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Электродная сборка ионного источника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For backup\Leha 1\Работа\09 Конференции Конкурсы\2019.12.05 Семинар по MICADAS\2019.12.11 Картинки к презентации\Сбока ионизато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1" y="749441"/>
            <a:ext cx="3394998" cy="30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r backup\Leha 1\Работа\09 Конференции Конкурсы\2019.12.05 Семинар по MICADAS\2019.12.11 Картинки к презентации\Ионизатор разб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12" y="4309215"/>
            <a:ext cx="2958388" cy="25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For backup\Leha 1\Работа\09 Конференции Конкурсы\2019.12.05 Семинар по MICADAS\2019.12.11 Картинки к презентации\Цезиевый паропров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54" y="4309215"/>
            <a:ext cx="2925347" cy="11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987824" y="5547460"/>
            <a:ext cx="3370009" cy="522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2060"/>
                </a:solidFill>
              </a:rPr>
              <a:t>Cs </a:t>
            </a:r>
            <a:r>
              <a:rPr lang="ru-RU" sz="2000" dirty="0" smtClean="0">
                <a:solidFill>
                  <a:srgbClr val="002060"/>
                </a:solidFill>
              </a:rPr>
              <a:t>паропровод и </a:t>
            </a:r>
            <a:r>
              <a:rPr lang="en-US" sz="2000" dirty="0" smtClean="0">
                <a:solidFill>
                  <a:srgbClr val="002060"/>
                </a:solidFill>
              </a:rPr>
              <a:t>Cs </a:t>
            </a:r>
            <a:r>
              <a:rPr lang="ru-RU" sz="2000" dirty="0" smtClean="0">
                <a:solidFill>
                  <a:srgbClr val="002060"/>
                </a:solidFill>
              </a:rPr>
              <a:t>галерея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D:\For backup\Leha 1\Работа\12 Гранты Гос задания\2023-12-04 Отчет по ГЗ 1.3.3.7.2 за 2023г !\2023-12-18 Часть про УМС Петрожицкий\Материалы\2023-12-20 3D модель головы Micadas\01_02_56_00 Голова источника Micadas С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18" y="655948"/>
            <a:ext cx="3431103" cy="306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D:\For backup\Leha 1\Работа\09 Конференции Конкурсы\2019.12.05 Семинар по MICADAS\2019.12.11 Картинки к презентации\Ионизато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26" y="655948"/>
            <a:ext cx="2334574" cy="32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767736" y="3905028"/>
            <a:ext cx="23762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</a:rPr>
              <a:t>Ионизатор </a:t>
            </a:r>
            <a:r>
              <a:rPr lang="en-US" sz="2000" dirty="0" smtClean="0">
                <a:solidFill>
                  <a:srgbClr val="002060"/>
                </a:solidFill>
              </a:rPr>
              <a:t>Cs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" name="Picture 3" descr="D:\For backup\Leha 1\Работа\09 Конференции Конкурсы\2019.12.05 Семинар по MICADAS\2019.12.11 Картинки к презентации\7 Ионный источни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1" y="4194051"/>
            <a:ext cx="31346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0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9128" y="188640"/>
            <a:ext cx="5832648" cy="434479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Манипулятор мишеней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Micadas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4" name="Picture 3" descr="D:\For backup\Leha 1\Работа\09 Конференции Конкурсы\2019.12.05 Семинар по MICADAS\2019.12.11 Картинки к презентации\9 Магаз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57" y="745671"/>
            <a:ext cx="5716643" cy="19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or backup\Leha 1\Работа\09 Конференции Конкурсы\2019.12.05 Семинар по MICADAS\2019.12.11 Картинки к презентации\Сател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56" y="741474"/>
            <a:ext cx="1741601" cy="20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r backup\Leha 1\Работа\09 Конференции Конкурсы\2019.12.05 Семинар по MICADAS\2019.12.11 Картинки к презентации\Захват мишен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" y="3373747"/>
            <a:ext cx="4666595" cy="30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For backup\Leha 1\Работа\09 Конференции Конкурсы\2019.12.05 Семинар по MICADAS\2019.12.11 Картинки к презентации\Sample changer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3373747"/>
            <a:ext cx="43250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For backup\Leha 1\Работа\09 Конференции Конкурсы\2019.12.05 Семинар по MICADAS\2019.12.11 Картинки к презентации\Като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" y="700531"/>
            <a:ext cx="1691680" cy="20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675255" y="6436278"/>
            <a:ext cx="45365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</a:rPr>
              <a:t>Внешний вид магнитного манипулятора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55576" y="6427530"/>
            <a:ext cx="3409252" cy="40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solidFill>
                  <a:srgbClr val="002060"/>
                </a:solidFill>
              </a:rPr>
              <a:t>Байонетный</a:t>
            </a:r>
            <a:r>
              <a:rPr lang="ru-RU" sz="2000" dirty="0" smtClean="0">
                <a:solidFill>
                  <a:srgbClr val="002060"/>
                </a:solidFill>
              </a:rPr>
              <a:t> захват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катода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68652" y="2715451"/>
            <a:ext cx="4193068" cy="40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</a:rPr>
              <a:t>Магазин образцов, 40 позиций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31270" y="2769278"/>
            <a:ext cx="3409252" cy="40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</a:rPr>
              <a:t>Катод </a:t>
            </a:r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rgbClr val="002060"/>
                </a:solidFill>
              </a:rPr>
              <a:t>Сателлит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456" y="836712"/>
            <a:ext cx="91084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Удачная электрическая схема с запирающим экстрактором давит утечку тока с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ионизатора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На коротких интервалах измерений в 3-5 стандартных магазинов (1-2 недели) ионный источник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стабильно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выдает ток пучка </a:t>
            </a:r>
            <a:r>
              <a:rPr lang="ru-RU" baseline="30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12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-LE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= 40±10 мкА</a:t>
            </a:r>
            <a:r>
              <a:rPr lang="ru-RU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49" y="2636912"/>
            <a:ext cx="9143617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Отслаивание напыления </a:t>
            </a:r>
            <a:r>
              <a:rPr lang="ru-RU" sz="1800" dirty="0" smtClean="0">
                <a:solidFill>
                  <a:srgbClr val="002060"/>
                </a:solidFill>
              </a:rPr>
              <a:t>с поверхности катода.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Работа на малом токе пучка+ чистка спец-</a:t>
            </a:r>
            <a:r>
              <a:rPr lang="ru-RU" sz="1800" dirty="0">
                <a:solidFill>
                  <a:srgbClr val="00B050"/>
                </a:solidFill>
              </a:rPr>
              <a:t>щ</a:t>
            </a:r>
            <a:r>
              <a:rPr lang="ru-RU" sz="1800" dirty="0" smtClean="0">
                <a:solidFill>
                  <a:srgbClr val="00B050"/>
                </a:solidFill>
              </a:rPr>
              <a:t>етками.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Зарастание катодной линзы </a:t>
            </a:r>
            <a:r>
              <a:rPr lang="ru-RU" sz="1800" dirty="0" smtClean="0">
                <a:solidFill>
                  <a:srgbClr val="002060"/>
                </a:solidFill>
              </a:rPr>
              <a:t>продуктами распыления. </a:t>
            </a:r>
            <a:r>
              <a:rPr lang="ru-RU" sz="1800" dirty="0" smtClean="0">
                <a:solidFill>
                  <a:srgbClr val="00B050"/>
                </a:solidFill>
              </a:rPr>
              <a:t>Мех. </a:t>
            </a:r>
            <a:r>
              <a:rPr lang="ru-RU" sz="1800" dirty="0">
                <a:solidFill>
                  <a:srgbClr val="00B050"/>
                </a:solidFill>
              </a:rPr>
              <a:t>ю</a:t>
            </a:r>
            <a:r>
              <a:rPr lang="ru-RU" sz="1800" dirty="0" smtClean="0">
                <a:solidFill>
                  <a:srgbClr val="00B050"/>
                </a:solidFill>
              </a:rPr>
              <a:t>стировка фокуса </a:t>
            </a:r>
            <a:r>
              <a:rPr lang="en-US" sz="1800" dirty="0" smtClean="0">
                <a:solidFill>
                  <a:srgbClr val="00B050"/>
                </a:solidFill>
              </a:rPr>
              <a:t>Cs</a:t>
            </a:r>
            <a:endParaRPr lang="ru-RU" sz="1800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Рост утечек тока из-за паразитной ионизации </a:t>
            </a:r>
            <a:r>
              <a:rPr lang="en-US" sz="1800" dirty="0" smtClean="0">
                <a:solidFill>
                  <a:srgbClr val="002060"/>
                </a:solidFill>
              </a:rPr>
              <a:t>Cs</a:t>
            </a:r>
            <a:r>
              <a:rPr lang="ru-RU" sz="1800" dirty="0" smtClean="0">
                <a:solidFill>
                  <a:srgbClr val="002060"/>
                </a:solidFill>
              </a:rPr>
              <a:t> вследствие </a:t>
            </a:r>
            <a:r>
              <a:rPr lang="ru-RU" sz="1800" dirty="0" smtClean="0">
                <a:solidFill>
                  <a:srgbClr val="C00000"/>
                </a:solidFill>
              </a:rPr>
              <a:t>отсутствия охлаждения электрода ионизатора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B050"/>
                </a:solidFill>
              </a:rPr>
              <a:t>Чистить экраны стоек </a:t>
            </a:r>
            <a:r>
              <a:rPr lang="ru-RU" sz="1800" dirty="0" err="1" smtClean="0">
                <a:solidFill>
                  <a:srgbClr val="00B050"/>
                </a:solidFill>
              </a:rPr>
              <a:t>наждачкой</a:t>
            </a:r>
            <a:r>
              <a:rPr lang="ru-RU" sz="1800" dirty="0" smtClean="0">
                <a:solidFill>
                  <a:srgbClr val="00B050"/>
                </a:solidFill>
              </a:rPr>
              <a:t>, не напускать воздух.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C00000"/>
                </a:solidFill>
              </a:rPr>
              <a:t>Не оправданность магазинной системы смены образцов </a:t>
            </a:r>
            <a:r>
              <a:rPr lang="ru-RU" sz="1800" dirty="0">
                <a:solidFill>
                  <a:srgbClr val="002060"/>
                </a:solidFill>
              </a:rPr>
              <a:t>при использовании катодов-заглушек.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Самопроизвольное </a:t>
            </a:r>
            <a:r>
              <a:rPr lang="ru-RU" sz="1800" dirty="0" err="1">
                <a:solidFill>
                  <a:srgbClr val="C00000"/>
                </a:solidFill>
              </a:rPr>
              <a:t>уплывание</a:t>
            </a:r>
            <a:r>
              <a:rPr lang="ru-RU" sz="1800" dirty="0">
                <a:solidFill>
                  <a:srgbClr val="C00000"/>
                </a:solidFill>
              </a:rPr>
              <a:t> фокуса </a:t>
            </a:r>
            <a:r>
              <a:rPr lang="ru-RU" sz="1800" dirty="0" err="1">
                <a:solidFill>
                  <a:srgbClr val="C00000"/>
                </a:solidFill>
              </a:rPr>
              <a:t>Cs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и сложность его настройки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dirty="0">
                <a:solidFill>
                  <a:srgbClr val="00B050"/>
                </a:solidFill>
              </a:rPr>
              <a:t>Мех. юстировка фокуса </a:t>
            </a:r>
            <a:r>
              <a:rPr lang="en-US" sz="1800" dirty="0">
                <a:solidFill>
                  <a:srgbClr val="00B050"/>
                </a:solidFill>
              </a:rPr>
              <a:t>Cs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Трудность чистки ионного источника из-за </a:t>
            </a:r>
            <a:r>
              <a:rPr lang="ru-RU" sz="1800" dirty="0">
                <a:solidFill>
                  <a:srgbClr val="C00000"/>
                </a:solidFill>
              </a:rPr>
              <a:t>дефицита </a:t>
            </a:r>
            <a:r>
              <a:rPr lang="ru-RU" sz="1800" dirty="0" smtClean="0">
                <a:solidFill>
                  <a:srgbClr val="C00000"/>
                </a:solidFill>
              </a:rPr>
              <a:t>комплектующих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B050"/>
                </a:solidFill>
              </a:rPr>
              <a:t>Копирование электродной сборки.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Программные ошибк</a:t>
            </a:r>
            <a:r>
              <a:rPr lang="ru-RU" sz="1800" dirty="0">
                <a:solidFill>
                  <a:srgbClr val="002060"/>
                </a:solidFill>
              </a:rPr>
              <a:t>и</a:t>
            </a:r>
            <a:r>
              <a:rPr lang="ru-RU" sz="1800" dirty="0" smtClean="0">
                <a:solidFill>
                  <a:srgbClr val="002060"/>
                </a:solidFill>
              </a:rPr>
              <a:t> (</a:t>
            </a:r>
            <a:r>
              <a:rPr lang="ru-RU" sz="1800" dirty="0" err="1" smtClean="0">
                <a:solidFill>
                  <a:srgbClr val="C00000"/>
                </a:solidFill>
              </a:rPr>
              <a:t>Sample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Changer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Error)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B050"/>
                </a:solidFill>
              </a:rPr>
              <a:t>Закрываем окно программы управления в измерениях.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96901" y="259271"/>
            <a:ext cx="9240901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Особенности эксплуатации ионного источника </a:t>
            </a:r>
            <a:r>
              <a:rPr lang="ru-RU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247017"/>
            <a:ext cx="430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Проблемы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и методы их </a:t>
            </a:r>
            <a:r>
              <a:rPr lang="ru-RU" b="1" dirty="0" smtClean="0">
                <a:solidFill>
                  <a:srgbClr val="00B050"/>
                </a:solidFill>
                <a:latin typeface="+mj-lt"/>
              </a:rPr>
              <a:t>решения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79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512649" y="1412776"/>
            <a:ext cx="3648132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1</a:t>
            </a:r>
            <a:r>
              <a:rPr lang="ru-RU" sz="1900" dirty="0">
                <a:solidFill>
                  <a:srgbClr val="002060"/>
                </a:solidFill>
              </a:rPr>
              <a:t>.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He </a:t>
            </a:r>
            <a:r>
              <a:rPr lang="ru-RU" sz="1900" dirty="0" smtClean="0">
                <a:solidFill>
                  <a:srgbClr val="002060"/>
                </a:solidFill>
              </a:rPr>
              <a:t>канал мишени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2. </a:t>
            </a:r>
            <a:r>
              <a:rPr lang="en-US" sz="1900" dirty="0" smtClean="0">
                <a:solidFill>
                  <a:srgbClr val="002060"/>
                </a:solidFill>
              </a:rPr>
              <a:t>He</a:t>
            </a:r>
            <a:r>
              <a:rPr lang="ru-RU" sz="1900" dirty="0" smtClean="0">
                <a:solidFill>
                  <a:srgbClr val="002060"/>
                </a:solidFill>
              </a:rPr>
              <a:t> капилляр, 35 </a:t>
            </a:r>
            <a:r>
              <a:rPr lang="en-US" sz="1900" dirty="0" smtClean="0">
                <a:solidFill>
                  <a:srgbClr val="002060"/>
                </a:solidFill>
              </a:rPr>
              <a:t>bar He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3. Объем </a:t>
            </a:r>
            <a:r>
              <a:rPr lang="ru-RU" sz="1900" dirty="0" err="1" smtClean="0">
                <a:solidFill>
                  <a:srgbClr val="002060"/>
                </a:solidFill>
              </a:rPr>
              <a:t>дифф</a:t>
            </a:r>
            <a:r>
              <a:rPr lang="ru-RU" sz="1900" dirty="0">
                <a:solidFill>
                  <a:srgbClr val="002060"/>
                </a:solidFill>
              </a:rPr>
              <a:t>.</a:t>
            </a:r>
            <a:r>
              <a:rPr lang="ru-RU" sz="1900" dirty="0" smtClean="0">
                <a:solidFill>
                  <a:srgbClr val="002060"/>
                </a:solidFill>
              </a:rPr>
              <a:t> откачки </a:t>
            </a:r>
            <a:r>
              <a:rPr lang="en-US" sz="1900" dirty="0" smtClean="0">
                <a:solidFill>
                  <a:srgbClr val="002060"/>
                </a:solidFill>
              </a:rPr>
              <a:t>He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>
                <a:solidFill>
                  <a:srgbClr val="002060"/>
                </a:solidFill>
              </a:rPr>
              <a:t>700л/с ТМН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4. Ускорительные промежутки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5. Вакуумный объем, 2</a:t>
            </a:r>
            <a:r>
              <a:rPr lang="en-US" sz="1900" dirty="0">
                <a:solidFill>
                  <a:srgbClr val="002060"/>
                </a:solidFill>
              </a:rPr>
              <a:t>x</a:t>
            </a:r>
            <a:r>
              <a:rPr lang="ru-RU" sz="1900" dirty="0" smtClean="0">
                <a:solidFill>
                  <a:srgbClr val="002060"/>
                </a:solidFill>
              </a:rPr>
              <a:t>10-7</a:t>
            </a:r>
            <a:r>
              <a:rPr lang="en-US" sz="1900" dirty="0" smtClean="0">
                <a:solidFill>
                  <a:srgbClr val="002060"/>
                </a:solidFill>
              </a:rPr>
              <a:t>mbar</a:t>
            </a:r>
            <a:r>
              <a:rPr lang="ru-RU" sz="1900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smtClean="0">
                <a:solidFill>
                  <a:srgbClr val="002060"/>
                </a:solidFill>
              </a:rPr>
              <a:t>    2</a:t>
            </a:r>
            <a:r>
              <a:rPr lang="ru-RU" sz="1900" dirty="0">
                <a:solidFill>
                  <a:srgbClr val="002060"/>
                </a:solidFill>
              </a:rPr>
              <a:t>х700л/с </a:t>
            </a:r>
            <a:r>
              <a:rPr lang="ru-RU" sz="1900" dirty="0" smtClean="0">
                <a:solidFill>
                  <a:srgbClr val="002060"/>
                </a:solidFill>
              </a:rPr>
              <a:t>ТМН.</a:t>
            </a:r>
            <a:endParaRPr lang="en-US" sz="1900" dirty="0" smtClean="0">
              <a:solidFill>
                <a:srgbClr val="002060"/>
              </a:solidFill>
            </a:endParaRPr>
          </a:p>
        </p:txBody>
      </p:sp>
      <p:pic>
        <p:nvPicPr>
          <p:cNvPr id="1031" name="Picture 7" descr="D:\For backup\Leha 1\Работа\09 Конференции Конкурсы\2019.12.05 Семинар по MICADAS\2019.12.11 Картинки к презентации\Ускорительный промежут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85" y="3860941"/>
            <a:ext cx="2822394" cy="25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94" y="6484936"/>
            <a:ext cx="3741471" cy="27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</a:rPr>
              <a:t>Внешний вид тандемного ускорителя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77314" y="6453983"/>
            <a:ext cx="2304256" cy="27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</a:rPr>
              <a:t>Опорный изолятор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358398" y="6475492"/>
            <a:ext cx="2802383" cy="27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</a:rPr>
              <a:t>Ускорительный промежуток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For backup\Leha 1\Работа\11 Конференции Конкурсы Доклады\2024-09-20 XV Семинар Саранцева\02 Абстракт\2024-09-18 Схема Acc Mic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4" y="764703"/>
            <a:ext cx="53244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r backup\Leha 1\Работа\09 Конференции Конкурсы\2019.12.05 Семинар по MICADAS\2019.12.11 Картинки к презентации\Ввод высокого в ускорит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" y="3871118"/>
            <a:ext cx="3416557" cy="25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For backup\Leha 1\Работа\09 Конференции Конкурсы\2019.12.05 Семинар по MICADAS\2019.12.11 Картинки к презентации\Капилляр 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30" y="3871118"/>
            <a:ext cx="2517345" cy="25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88364" y="650006"/>
            <a:ext cx="3237426" cy="61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тандемного </a:t>
            </a:r>
          </a:p>
          <a:p>
            <a:pPr marL="457200" indent="-457200"/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ускорителя </a:t>
            </a:r>
            <a:r>
              <a:rPr lang="en-US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2" y="0"/>
            <a:ext cx="9160780" cy="692696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Особенности эксплуатации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ускорителя </a:t>
            </a:r>
            <a:r>
              <a:rPr lang="en-US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впуска, выпуска и детектора</a:t>
            </a:r>
          </a:p>
        </p:txBody>
      </p:sp>
    </p:spTree>
    <p:extLst>
      <p:ext uri="{BB962C8B-B14F-4D97-AF65-F5344CB8AC3E}">
        <p14:creationId xmlns:p14="http://schemas.microsoft.com/office/powerpoint/2010/main" val="22287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9" y="764704"/>
            <a:ext cx="9165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андемный ускоритель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и Не мишень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проявили себя очень хорошо. Проблем с тренировкой ускоряющего напряжения пока не возникало. Срывы высокого редки.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 выпуском (</a:t>
            </a:r>
            <a:r>
              <a:rPr lang="en-U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High Energy Beam Transport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) тоже проблем не было.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Отсутствие источника тока и водяной системы охлаждения магнитов полностью себя оправдало. 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9912" y="2242032"/>
            <a:ext cx="9143617" cy="4453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C00000"/>
                </a:solidFill>
              </a:rPr>
              <a:t>Пробой </a:t>
            </a:r>
            <a:r>
              <a:rPr lang="ru-RU" sz="1800" dirty="0" smtClean="0">
                <a:solidFill>
                  <a:srgbClr val="C00000"/>
                </a:solidFill>
              </a:rPr>
              <a:t>ввода кабеля в 200 </a:t>
            </a:r>
            <a:r>
              <a:rPr lang="ru-RU" sz="1800" dirty="0" err="1" smtClean="0">
                <a:solidFill>
                  <a:srgbClr val="C00000"/>
                </a:solidFill>
              </a:rPr>
              <a:t>кВ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умножитель из-за влажности. </a:t>
            </a:r>
            <a:r>
              <a:rPr lang="ru-RU" sz="1800" dirty="0" smtClean="0">
                <a:solidFill>
                  <a:srgbClr val="00B050"/>
                </a:solidFill>
              </a:rPr>
              <a:t>Умножитель поставлен вводом 200 </a:t>
            </a:r>
            <a:r>
              <a:rPr lang="ru-RU" sz="1800" dirty="0" err="1" smtClean="0">
                <a:solidFill>
                  <a:srgbClr val="00B050"/>
                </a:solidFill>
              </a:rPr>
              <a:t>кВ</a:t>
            </a:r>
            <a:r>
              <a:rPr lang="ru-RU" sz="1800" dirty="0" smtClean="0">
                <a:solidFill>
                  <a:srgbClr val="00B050"/>
                </a:solidFill>
              </a:rPr>
              <a:t> вверх и залит </a:t>
            </a:r>
            <a:r>
              <a:rPr lang="ru-RU" sz="1800" dirty="0" err="1" smtClean="0">
                <a:solidFill>
                  <a:srgbClr val="00B050"/>
                </a:solidFill>
              </a:rPr>
              <a:t>Карбогалом</a:t>
            </a:r>
            <a:r>
              <a:rPr lang="ru-RU" sz="1800" dirty="0" smtClean="0">
                <a:solidFill>
                  <a:srgbClr val="00B050"/>
                </a:solidFill>
              </a:rPr>
              <a:t>-О (С8</a:t>
            </a:r>
            <a:r>
              <a:rPr lang="en-US" sz="1800" dirty="0" smtClean="0">
                <a:solidFill>
                  <a:srgbClr val="00B050"/>
                </a:solidFill>
              </a:rPr>
              <a:t>F16)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solidFill>
                  <a:srgbClr val="C00000"/>
                </a:solidFill>
              </a:rPr>
              <a:t>Закоротка</a:t>
            </a:r>
            <a:r>
              <a:rPr lang="ru-RU" sz="1800" dirty="0" smtClean="0">
                <a:solidFill>
                  <a:srgbClr val="C00000"/>
                </a:solidFill>
              </a:rPr>
              <a:t> выходного изолятора </a:t>
            </a:r>
            <a:r>
              <a:rPr lang="ru-RU" sz="1800" dirty="0" err="1" smtClean="0">
                <a:solidFill>
                  <a:srgbClr val="C00000"/>
                </a:solidFill>
              </a:rPr>
              <a:t>вакумной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</a:rPr>
              <a:t>камеры </a:t>
            </a:r>
            <a:r>
              <a:rPr lang="ru-RU" sz="1800" dirty="0" smtClean="0">
                <a:solidFill>
                  <a:srgbClr val="C00000"/>
                </a:solidFill>
              </a:rPr>
              <a:t>LE-</a:t>
            </a:r>
            <a:r>
              <a:rPr lang="ru-RU" sz="1800" dirty="0" err="1" smtClean="0">
                <a:solidFill>
                  <a:srgbClr val="C00000"/>
                </a:solidFill>
              </a:rPr>
              <a:t>magnet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продуктами распыления ЦФ 12</a:t>
            </a:r>
            <a:r>
              <a:rPr lang="en-US" sz="1800" dirty="0" smtClean="0">
                <a:solidFill>
                  <a:srgbClr val="002060"/>
                </a:solidFill>
              </a:rPr>
              <a:t>C-LE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B050"/>
                </a:solidFill>
              </a:rPr>
              <a:t>Высоковольтное окисление </a:t>
            </a:r>
            <a:r>
              <a:rPr lang="ru-RU" sz="1800" dirty="0" err="1" smtClean="0">
                <a:solidFill>
                  <a:srgbClr val="00B050"/>
                </a:solidFill>
              </a:rPr>
              <a:t>напыленного</a:t>
            </a:r>
            <a:r>
              <a:rPr lang="ru-RU" sz="1800" dirty="0" smtClean="0">
                <a:solidFill>
                  <a:srgbClr val="00B050"/>
                </a:solidFill>
              </a:rPr>
              <a:t> слоя металла в кислороде. 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>
                <a:solidFill>
                  <a:srgbClr val="C00000"/>
                </a:solidFill>
              </a:rPr>
              <a:t>Закоротка</a:t>
            </a:r>
            <a:r>
              <a:rPr lang="ru-RU" sz="1800" dirty="0">
                <a:solidFill>
                  <a:srgbClr val="C00000"/>
                </a:solidFill>
              </a:rPr>
              <a:t>  ЦФ 12</a:t>
            </a:r>
            <a:r>
              <a:rPr lang="en-US" sz="1800" dirty="0" smtClean="0">
                <a:solidFill>
                  <a:srgbClr val="C00000"/>
                </a:solidFill>
              </a:rPr>
              <a:t>C-LE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изотопно-чистым 12С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основного пучка. </a:t>
            </a:r>
            <a:r>
              <a:rPr lang="ru-RU" sz="1800" dirty="0" smtClean="0">
                <a:solidFill>
                  <a:srgbClr val="00B050"/>
                </a:solidFill>
              </a:rPr>
              <a:t>Снятие и механическая чистка цилиндра Фарадея.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Самопроизвольно лопнуло 3 окна </a:t>
            </a:r>
            <a:r>
              <a:rPr lang="en-US" sz="1800" dirty="0" smtClean="0">
                <a:solidFill>
                  <a:srgbClr val="002060"/>
                </a:solidFill>
              </a:rPr>
              <a:t>Si3N4</a:t>
            </a:r>
            <a:r>
              <a:rPr lang="ru-RU" sz="1800" dirty="0" smtClean="0">
                <a:solidFill>
                  <a:srgbClr val="002060"/>
                </a:solidFill>
              </a:rPr>
              <a:t>,</a:t>
            </a:r>
            <a:r>
              <a:rPr lang="en-US" sz="1800" dirty="0" smtClean="0">
                <a:solidFill>
                  <a:srgbClr val="002060"/>
                </a:solidFill>
              </a:rPr>
              <a:t> 50 </a:t>
            </a:r>
            <a:r>
              <a:rPr lang="ru-RU" sz="1800" dirty="0" err="1" smtClean="0">
                <a:solidFill>
                  <a:srgbClr val="002060"/>
                </a:solidFill>
              </a:rPr>
              <a:t>нм</a:t>
            </a:r>
            <a:r>
              <a:rPr lang="ru-RU" sz="1800" dirty="0" smtClean="0">
                <a:solidFill>
                  <a:srgbClr val="002060"/>
                </a:solidFill>
              </a:rPr>
              <a:t>, в процессе замены газа в детекторе.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Куплен запас окон  </a:t>
            </a:r>
            <a:r>
              <a:rPr lang="ru-RU" sz="1800" dirty="0" smtClean="0">
                <a:solidFill>
                  <a:srgbClr val="002060"/>
                </a:solidFill>
              </a:rPr>
              <a:t>и освоена технология их приклейки.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Потек цельнометаллический отсечной кран детектора.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Кран начал уплотняться </a:t>
            </a:r>
            <a:r>
              <a:rPr lang="ru-RU" sz="1800" dirty="0" smtClean="0">
                <a:solidFill>
                  <a:srgbClr val="002060"/>
                </a:solidFill>
              </a:rPr>
              <a:t>после нанесения </a:t>
            </a:r>
            <a:r>
              <a:rPr lang="ru-RU" sz="1800" dirty="0" smtClean="0">
                <a:solidFill>
                  <a:srgbClr val="00B050"/>
                </a:solidFill>
              </a:rPr>
              <a:t>вакуумной смазки</a:t>
            </a:r>
            <a:r>
              <a:rPr lang="ru-RU" sz="1800" dirty="0" smtClean="0">
                <a:solidFill>
                  <a:srgbClr val="002060"/>
                </a:solidFill>
              </a:rPr>
              <a:t>. Куплен запасной кран.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Для работы </a:t>
            </a:r>
            <a:r>
              <a:rPr lang="en-US" sz="1800" dirty="0" err="1" smtClean="0">
                <a:solidFill>
                  <a:srgbClr val="C00000"/>
                </a:solidFill>
              </a:rPr>
              <a:t>Micadas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критически важно стабильное электропитание</a:t>
            </a:r>
            <a:r>
              <a:rPr lang="ru-RU" sz="1800" dirty="0" smtClean="0">
                <a:solidFill>
                  <a:srgbClr val="002060"/>
                </a:solidFill>
              </a:rPr>
              <a:t>. Систем защиты от перебоев электропитания в </a:t>
            </a:r>
            <a:r>
              <a:rPr lang="en-US" sz="1800" dirty="0" err="1" smtClean="0">
                <a:solidFill>
                  <a:srgbClr val="002060"/>
                </a:solidFill>
              </a:rPr>
              <a:t>Micadas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нет. В 2022 г </a:t>
            </a:r>
            <a:r>
              <a:rPr lang="ru-RU" sz="1800" dirty="0" smtClean="0">
                <a:solidFill>
                  <a:srgbClr val="00B050"/>
                </a:solidFill>
              </a:rPr>
              <a:t>была создана система бесперебойного питания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Micadas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на основе ИБП, ДГУ и АВР.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В помещении </a:t>
            </a:r>
            <a:r>
              <a:rPr lang="en-US" sz="1800" dirty="0" err="1" smtClean="0">
                <a:solidFill>
                  <a:srgbClr val="002060"/>
                </a:solidFill>
              </a:rPr>
              <a:t>Micadas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желательно </a:t>
            </a:r>
            <a:r>
              <a:rPr lang="ru-RU" sz="1800" dirty="0" smtClean="0">
                <a:solidFill>
                  <a:srgbClr val="C00000"/>
                </a:solidFill>
              </a:rPr>
              <a:t>поддерживать стабильную температуру, влажность и чистоту</a:t>
            </a:r>
            <a:r>
              <a:rPr lang="ru-RU" sz="1800" dirty="0" smtClean="0">
                <a:solidFill>
                  <a:srgbClr val="002060"/>
                </a:solidFill>
              </a:rPr>
              <a:t>. Поэтому это </a:t>
            </a:r>
            <a:r>
              <a:rPr lang="ru-RU" sz="1800" dirty="0" smtClean="0">
                <a:solidFill>
                  <a:srgbClr val="00B050"/>
                </a:solidFill>
              </a:rPr>
              <a:t>помещение не должно быть большим</a:t>
            </a:r>
            <a:r>
              <a:rPr lang="ru-RU" sz="1800" dirty="0" smtClean="0">
                <a:solidFill>
                  <a:srgbClr val="002060"/>
                </a:solidFill>
              </a:rPr>
              <a:t>. Были установлены кондиционеры и </a:t>
            </a:r>
            <a:r>
              <a:rPr lang="ru-RU" sz="1800" dirty="0" smtClean="0">
                <a:solidFill>
                  <a:srgbClr val="00B050"/>
                </a:solidFill>
              </a:rPr>
              <a:t>производится регулярная уборка </a:t>
            </a:r>
            <a:r>
              <a:rPr lang="ru-RU" sz="1800" dirty="0" smtClean="0">
                <a:solidFill>
                  <a:srgbClr val="002060"/>
                </a:solidFill>
              </a:rPr>
              <a:t>пылесосом с водяным </a:t>
            </a:r>
            <a:r>
              <a:rPr lang="ru-RU" sz="1800" dirty="0" err="1" smtClean="0">
                <a:solidFill>
                  <a:srgbClr val="002060"/>
                </a:solidFill>
              </a:rPr>
              <a:t>фильторм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0852" y="1879339"/>
            <a:ext cx="430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Проблемы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и методы их </a:t>
            </a:r>
            <a:r>
              <a:rPr lang="ru-RU" b="1" dirty="0" smtClean="0">
                <a:solidFill>
                  <a:srgbClr val="00B050"/>
                </a:solidFill>
                <a:latin typeface="+mj-lt"/>
              </a:rPr>
              <a:t>решения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60780" cy="836712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Особенности эксплуатации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ускорителя </a:t>
            </a:r>
            <a:r>
              <a:rPr lang="en-US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впуска, выпуска и детектора.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2952328" cy="432048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Заключение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6415634"/>
            <a:ext cx="5184576" cy="442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332655"/>
            <a:ext cx="9144000" cy="619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вполне удачной машиной для высокопроизводительных измерений образцов пользователей.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</a:t>
            </a: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менее 3000 катодов/год при не менее 300 000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9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совр.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бразец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кажется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достижимой.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Перезарядная Не мишень, ускоритель с вакуумной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изоляцией и детектор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проявили себя вполне надежными узлами несмотря на мелкие конструктивные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недоработки.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трудности связаны с долговременной эксплуатацией ионного источника и отсутствием запчастей от производителя. На коротких интервалах измерений в 3-5 стандартных магазинов (1-2 недели) ионный источник ведет себя вполне стабильно. На длительных интервалах 15-20 магазинов (1-2 месяца) возникают значительные трудности с чисткой и последующей настройкой режима. Причины этих трудностей ясны и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преодолимы.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ионного источника до сих пор является актуальной проблемой. </a:t>
            </a:r>
            <a:endParaRPr lang="ru-RU" sz="19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собственной компактной радиоуглеродной машины  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оптимизировать по производительности долговременных измерений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не по цене и компактности.</a:t>
            </a:r>
          </a:p>
          <a:p>
            <a:endParaRPr lang="ru-RU" sz="1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4032448" cy="404664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For backup\Leha 1\Работа\09 Конференции Конкурсы\2019.12.05 Семинар по MICADAS\2019.12.11 Картинки к презентации\Poster_Page_1_Image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" y="552418"/>
            <a:ext cx="9131076" cy="63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6345995"/>
            <a:ext cx="7488832" cy="551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Данные </a:t>
            </a:r>
            <a:r>
              <a:rPr lang="de-DE" sz="2000" b="1" dirty="0" err="1" smtClean="0"/>
              <a:t>Ionplus</a:t>
            </a:r>
            <a:r>
              <a:rPr lang="de-DE" sz="2000" b="1" dirty="0" smtClean="0"/>
              <a:t> AG</a:t>
            </a:r>
            <a:r>
              <a:rPr lang="ru-RU" sz="2000" b="1" dirty="0" smtClean="0"/>
              <a:t> </a:t>
            </a:r>
            <a:r>
              <a:rPr lang="en-US" sz="2000" dirty="0" smtClean="0">
                <a:hlinkClick r:id="rId3"/>
              </a:rPr>
              <a:t>www.ionplus.ch</a:t>
            </a:r>
            <a:r>
              <a:rPr lang="ru-RU" sz="2000" dirty="0" smtClean="0"/>
              <a:t> </a:t>
            </a:r>
            <a:r>
              <a:rPr lang="en-US" sz="2000" dirty="0" smtClean="0"/>
              <a:t>info@ionplus.ch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18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436" y="260648"/>
            <a:ext cx="7067128" cy="418058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88843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что такое Ускорительная масс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спектрометрия.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УМС 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и в России.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Сравнение с УМС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ИЯФ.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Достигнутая производительность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эксплуатации ионного источника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эксплуатации  ускорителя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впуска, выпуска и детектора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 descr="D:\Backup 04.05.2014\Leha\Работа\09 Конференции Конкурсы\Radiation sciences and technologies, Taiwan 19-25 oct 2015\Доклад\Картинки\ИЯФ банн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08" y="4797152"/>
            <a:ext cx="2656583" cy="9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428" y="0"/>
            <a:ext cx="8875571" cy="476672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Введение: Что такое Ускорительная масс спектрометрия</a:t>
            </a:r>
            <a:endParaRPr lang="ru-RU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04288"/>
            <a:ext cx="6156177" cy="308798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космогенные долгоживущие изотопы: </a:t>
            </a:r>
            <a:r>
              <a:rPr lang="ru-RU" sz="16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Al, </a:t>
            </a: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Ca, </a:t>
            </a: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,</a:t>
            </a:r>
            <a:r>
              <a:rPr lang="ru-RU" sz="16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С(наиболее востребованный)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можно использовать как счетчики больших интервалов времени в науках о земле.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Образуются преимущественно под действием     солнечной радиации примерно с постоянной скоростью.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источники образования в земной коре малы или совсем отсутствуют.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временем концентрация радиоизотопов падает. По остаточной концентрации можно определить радиационный возраст.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For backup\Leha 1\Работа\11 Конференции Конкурсы Доклады\2022_09_20 XIV Семинар Саранцева\03 Radiocarbon 24 O01_01 Космогенные изотопы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889989" cy="40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860032" y="925184"/>
            <a:ext cx="2655576" cy="12802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60032" y="925184"/>
            <a:ext cx="1944216" cy="252667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For backup\Leha 1\Работа\11 Конференции Конкурсы Доклады\2022_09_20 XIV Семинар Саранцева\04 24 Radiocarbon P05 Synal Libby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4607569"/>
            <a:ext cx="2160240" cy="18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For backup\Leha 1\Работа\11 Конференции Конкурсы Доклады\2022_09_20 XIV Семинар Саранцева\04 24 Radiocarbon P05 AMS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2" y="3451863"/>
            <a:ext cx="5328592" cy="34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652120" y="6431260"/>
            <a:ext cx="34918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T1/2 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568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(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Libby standard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" y="195034"/>
            <a:ext cx="9144000" cy="883543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sz="25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 заключается поштучном подсчете атомов </a:t>
            </a:r>
            <a:r>
              <a:rPr lang="ru-RU" sz="25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образце</a:t>
            </a:r>
            <a:endParaRPr lang="ru-R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81954" cy="424847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паразитный стабильный элемент для </a:t>
            </a:r>
            <a:r>
              <a:rPr lang="ru-RU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Разница масс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мала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/M=10</a:t>
            </a:r>
            <a:r>
              <a:rPr lang="en-US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 разделить их в магнитном спектрометре.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образует атомарных отрицательных ионов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Именно поэтому используется источники отрицательных ионов. </a:t>
            </a:r>
            <a:r>
              <a:rPr lang="ru-RU" sz="2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отделяется на этапе формирования пучка.</a:t>
            </a:r>
          </a:p>
          <a:p>
            <a:pPr marL="514350" indent="-514350">
              <a:buAutoNum type="arabicPeriod"/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Молекулярные ионы </a:t>
            </a:r>
            <a:r>
              <a:rPr lang="ru-RU" sz="2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масс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/M=10</a:t>
            </a:r>
            <a:r>
              <a:rPr lang="en-US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Разрушение молекул достигается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перезарядной мишени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тандемного ускорителя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при перезарядке в +3, либо в многократных столкновениях с атомами мишени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Именно для этого используется тандемный электростатический ускоритель.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576" y="1078577"/>
            <a:ext cx="7760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фильтрация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фоновых ионов двух основных типов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молекулярные ионы.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1754"/>
            <a:ext cx="4906888" cy="490066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УМС-анализа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847" y="5724985"/>
            <a:ext cx="8449574" cy="846806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отношения </a:t>
            </a:r>
            <a:r>
              <a:rPr lang="ru-RU" sz="16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</a:t>
            </a:r>
            <a:r>
              <a:rPr lang="ru-RU" sz="16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относительно стандартных образцов с вычетом фона. Получаем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F14C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F14C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получаем радиоуглеродный возраст. По калибровочной шкале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IntCal20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переводим его в календарный возраст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C25B359-465C-5941-AFC0-F40D6C713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25764" r="381" b="30528"/>
          <a:stretch/>
        </p:blipFill>
        <p:spPr bwMode="auto">
          <a:xfrm>
            <a:off x="1564232" y="538753"/>
            <a:ext cx="6005207" cy="19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9C1C32F2-C6D3-0BA6-AAB1-6A4923BDC52A}"/>
              </a:ext>
            </a:extLst>
          </p:cNvPr>
          <p:cNvGrpSpPr/>
          <p:nvPr/>
        </p:nvGrpSpPr>
        <p:grpSpPr>
          <a:xfrm>
            <a:off x="239998" y="2993044"/>
            <a:ext cx="8222905" cy="1610697"/>
            <a:chOff x="654487" y="1196934"/>
            <a:chExt cx="8222905" cy="161069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54487" y="1196934"/>
              <a:ext cx="6405127" cy="1610697"/>
              <a:chOff x="329739" y="1196934"/>
              <a:chExt cx="6405127" cy="161069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29739" y="1725284"/>
                <a:ext cx="1682961" cy="101566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Выделенное</a:t>
                </a:r>
              </a:p>
              <a:p>
                <a:pPr defTabSz="457200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вещество </a:t>
                </a:r>
              </a:p>
              <a:p>
                <a:pPr defTabSz="457200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ru-RU" sz="2000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0228" y="1196934"/>
                <a:ext cx="1075936" cy="161069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</a:t>
                </a:r>
                <a:r>
                  <a:rPr lang="ru-RU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defTabSz="457200"/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NO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  <a:p>
                <a:pPr defTabSz="457200"/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S-</a:t>
                </a: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газы</a:t>
                </a:r>
                <a:endPara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/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ru-RU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/>
                <a:endParaRPr lang="ru-RU" sz="28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45805" y="1509841"/>
                <a:ext cx="1389061" cy="70788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</a:p>
              <a:p>
                <a:pPr algn="ctr" defTabSz="457200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Графит</a:t>
                </a:r>
                <a:r>
                  <a:rPr lang="ru-RU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78053" y="1725284"/>
                <a:ext cx="658322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</a:t>
                </a:r>
                <a:r>
                  <a:rPr lang="ru-RU" sz="20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" name="Стрелка вправо 14"/>
              <p:cNvSpPr/>
              <p:nvPr/>
            </p:nvSpPr>
            <p:spPr>
              <a:xfrm>
                <a:off x="2098289" y="1912747"/>
                <a:ext cx="348764" cy="180974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Стрелка вправо 25">
              <a:extLst>
                <a:ext uri="{FF2B5EF4-FFF2-40B4-BE49-F238E27FC236}">
                  <a16:creationId xmlns="" xmlns:a16="http://schemas.microsoft.com/office/drawing/2014/main" id="{35DC1FFE-3D87-18BA-8CBE-F350B30A0FBD}"/>
                </a:ext>
              </a:extLst>
            </p:cNvPr>
            <p:cNvSpPr/>
            <p:nvPr/>
          </p:nvSpPr>
          <p:spPr>
            <a:xfrm>
              <a:off x="4145337" y="1914000"/>
              <a:ext cx="348764" cy="18097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Стрелка вправо 25">
              <a:extLst>
                <a:ext uri="{FF2B5EF4-FFF2-40B4-BE49-F238E27FC236}">
                  <a16:creationId xmlns="" xmlns:a16="http://schemas.microsoft.com/office/drawing/2014/main" id="{0EA3EAC0-E859-2722-A08A-64914126DB4D}"/>
                </a:ext>
              </a:extLst>
            </p:cNvPr>
            <p:cNvSpPr/>
            <p:nvPr/>
          </p:nvSpPr>
          <p:spPr>
            <a:xfrm>
              <a:off x="5305146" y="1926819"/>
              <a:ext cx="348764" cy="18097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Стрелка вправо 25">
              <a:extLst>
                <a:ext uri="{FF2B5EF4-FFF2-40B4-BE49-F238E27FC236}">
                  <a16:creationId xmlns="" xmlns:a16="http://schemas.microsoft.com/office/drawing/2014/main" id="{36C15C3D-E61F-72A6-192B-47B22E0F4EA4}"/>
                </a:ext>
              </a:extLst>
            </p:cNvPr>
            <p:cNvSpPr/>
            <p:nvPr/>
          </p:nvSpPr>
          <p:spPr>
            <a:xfrm>
              <a:off x="7068314" y="1905452"/>
              <a:ext cx="348764" cy="18097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AC54162-FDCF-F970-8337-EE98EF60B791}"/>
                </a:ext>
              </a:extLst>
            </p:cNvPr>
            <p:cNvSpPr txBox="1"/>
            <p:nvPr/>
          </p:nvSpPr>
          <p:spPr>
            <a:xfrm>
              <a:off x="7488331" y="1817617"/>
              <a:ext cx="1389061" cy="4001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F14C</a:t>
              </a:r>
              <a:endPara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17C4024-19A3-9CA5-FD23-3ECF4DA3D68E}"/>
              </a:ext>
            </a:extLst>
          </p:cNvPr>
          <p:cNvSpPr txBox="1"/>
          <p:nvPr/>
        </p:nvSpPr>
        <p:spPr>
          <a:xfrm>
            <a:off x="2197391" y="4797152"/>
            <a:ext cx="3511456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Криогенная ректификация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CHNS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(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AGE-3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Абсорбционно-каталитический</a:t>
            </a:r>
            <a:endParaRPr lang="en-US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метод</a:t>
            </a:r>
            <a: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Valley)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983664" y="4013838"/>
            <a:ext cx="524440" cy="783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816367" y="4013838"/>
            <a:ext cx="11280" cy="17194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222750" y="2741745"/>
            <a:ext cx="1699490" cy="773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182930" y="2490447"/>
            <a:ext cx="1456625" cy="50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713733" y="2891612"/>
            <a:ext cx="1269931" cy="5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Очистка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823849" y="2447244"/>
            <a:ext cx="2178740" cy="773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твердого катода</a:t>
            </a:r>
          </a:p>
          <a:p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графитизация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7073842" y="2834930"/>
            <a:ext cx="1427564" cy="773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 анализ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4468034" y="3958358"/>
            <a:ext cx="0" cy="838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0"/>
          </p:cNvCxnSpPr>
          <p:nvPr/>
        </p:nvCxnSpPr>
        <p:spPr>
          <a:xfrm flipH="1" flipV="1">
            <a:off x="3496423" y="4097012"/>
            <a:ext cx="456696" cy="7001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3562" y="241931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410" y="2447244"/>
            <a:ext cx="1854138" cy="2266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008548" y="2447244"/>
            <a:ext cx="5042299" cy="2266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50847" y="2447244"/>
            <a:ext cx="1553601" cy="2266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149765" y="242880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69439" y="242880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42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16" y="0"/>
            <a:ext cx="9144000" cy="6206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Состояние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 в мире и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For backup\Leha 1\Работа\11 Конференции Конкурсы Доклады\2022_09_20 XIV Семинар Саранцева\01 Radiocarbon 24 P05 Synal AMS worldwid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" y="1140014"/>
            <a:ext cx="9107991" cy="52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444208" y="1167349"/>
            <a:ext cx="38208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42185" y="692696"/>
            <a:ext cx="43568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Golden Valley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ближайшего УМС центра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3500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12161" y="1444216"/>
            <a:ext cx="2228254" cy="84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66" y="6475741"/>
            <a:ext cx="85689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H.A.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Radiocarbon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&amp;10th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14C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 conference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P05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16/09/2022 Zurich Switzerland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092280" y="4365104"/>
            <a:ext cx="21602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27989" y="4869160"/>
            <a:ext cx="116219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23823" y="4032347"/>
            <a:ext cx="137249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 0.2MV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7281" y="4607305"/>
            <a:ext cx="10813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Tandy 0.5MV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99635"/>
            <a:ext cx="383443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140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мире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472"/>
            <a:ext cx="8703648" cy="4046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Особенности конструкции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Сравнение с УМС ИЯФ.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22322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rbon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самый компактный коммерчески доступный </a:t>
            </a:r>
            <a:r>
              <a:rPr lang="ru-RU" sz="16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C-AMS 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ире.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MICADAS с 2016 г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Швейцария. На 2023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построена 41 машина.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#28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графитизации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установлены в НГУ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дек. 2019.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AGE-3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начало полноценной эксплуатации -  фев. 2022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лаборатории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ЦКП УМС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НГУ-ННЦ,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которая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зарегистрирована в журнале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adiocarbon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Golden Valley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международным индексом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году успешно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прошла международный кросс-тест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For backup\Leha 1\Работа\11 Конференции Конкурсы Доклады\2022_09_20 XIV Семинар Саранцева\Доклад\Fig 1 Micadas 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4200"/>
            <a:ext cx="7014788" cy="41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38"/>
            <a:ext cx="6192688" cy="462533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MICADAS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6525344"/>
            <a:ext cx="7488832" cy="37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Данные </a:t>
            </a:r>
            <a:r>
              <a:rPr lang="de-DE" sz="2000" b="1" dirty="0" err="1" smtClean="0"/>
              <a:t>Ionplus</a:t>
            </a:r>
            <a:r>
              <a:rPr lang="de-DE" sz="2000" b="1" dirty="0" smtClean="0"/>
              <a:t> AG</a:t>
            </a:r>
            <a:r>
              <a:rPr lang="ru-RU" sz="2000" b="1" dirty="0" smtClean="0"/>
              <a:t> </a:t>
            </a:r>
            <a:r>
              <a:rPr lang="en-US" sz="2000" dirty="0" smtClean="0">
                <a:hlinkClick r:id="rId2"/>
              </a:rPr>
              <a:t>www.ionplus.ch</a:t>
            </a:r>
            <a:r>
              <a:rPr lang="ru-RU" sz="2000" dirty="0" smtClean="0"/>
              <a:t> </a:t>
            </a:r>
            <a:r>
              <a:rPr lang="en-US" sz="2000" dirty="0" smtClean="0"/>
              <a:t>info@ionplus.ch</a:t>
            </a:r>
            <a:endParaRPr lang="ru-RU" sz="2000" dirty="0"/>
          </a:p>
        </p:txBody>
      </p:sp>
      <p:pic>
        <p:nvPicPr>
          <p:cNvPr id="3074" name="Picture 2" descr="D:\For backup\Leha 1\Работа\11 Конференции Конкурсы Доклады\2024-09-20 XV Семинар Саранцева\02 Абстракт\2024-09-18 Схема Micadas (manual p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3" y="563212"/>
            <a:ext cx="8829090" cy="596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6304110"/>
            <a:ext cx="5328592" cy="2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</a:rPr>
              <a:t>Типичные значения настроек в измерениях 14С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r backup\Leha 1\Работа\11 Конференции Конкурсы Доклады\2022_06_20 Семинар ИЯФ про УМС и Micadas\2019_12_11 Картинки к презентации\Рис 2 Схема УМС ИЯ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08" y="260648"/>
            <a:ext cx="3703213" cy="51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53" y="0"/>
            <a:ext cx="4311402" cy="376577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УНУ УМС ИЯФ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For backup\Leha 1\Работа\11 Конференции Конкурсы Доклады\2022_09_20 XIV Семинар Саранцева\Доклад\Fig 3 BINP AMS p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105"/>
            <a:ext cx="3851920" cy="64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60032" y="4826675"/>
            <a:ext cx="37444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1 − источник отрицательных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ионов углерода.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−  первый магнитный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спектрометр,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3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−  первая ускорительная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трубка,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4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−  перезарядная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мишень,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5-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 180</a:t>
            </a:r>
            <a:r>
              <a:rPr lang="ru-RU" sz="1400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о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электростатический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поворот,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6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−  вторая ускорительная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трубка,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7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−  второй магнитный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спектрометр,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8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−  времяпролетный детектор </a:t>
            </a:r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ионов,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9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− электроизоляционный бак ускорителя.</a:t>
            </a:r>
          </a:p>
        </p:txBody>
      </p:sp>
    </p:spTree>
    <p:extLst>
      <p:ext uri="{BB962C8B-B14F-4D97-AF65-F5344CB8AC3E}">
        <p14:creationId xmlns:p14="http://schemas.microsoft.com/office/powerpoint/2010/main" val="1720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1753</Words>
  <Application>Microsoft Office PowerPoint</Application>
  <PresentationFormat>Экран (4:3)</PresentationFormat>
  <Paragraphs>233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Анализ опыта высокопроизводительных радиоуглеродных измерений на ускорительном масс спектрометре Micadas для разработки новой малогабаритной радиоуглеродной машины</vt:lpstr>
      <vt:lpstr>Содержание </vt:lpstr>
      <vt:lpstr>1. Введение: Что такое Ускорительная масс спектрометрия</vt:lpstr>
      <vt:lpstr>Метод 14С УМС заключается поштучном подсчете атомов 14С в образце</vt:lpstr>
      <vt:lpstr>Процедура УМС-анализа</vt:lpstr>
      <vt:lpstr>2. Состояние УМС в мире и в России</vt:lpstr>
      <vt:lpstr>3. Особенности конструкции Micadas. Сравнение с УМС ИЯФ.</vt:lpstr>
      <vt:lpstr>Схема MICADAS</vt:lpstr>
      <vt:lpstr>Схема УНУ УМС ИЯФ</vt:lpstr>
      <vt:lpstr>Сравнение параметров двух AMS</vt:lpstr>
      <vt:lpstr>4.  Достигнутая производительность Micadas  в 2023 г.</vt:lpstr>
      <vt:lpstr>5. Особенности эксплуатации ионного источника Micadas.</vt:lpstr>
      <vt:lpstr>Электродная сборка ионного источника Micadas</vt:lpstr>
      <vt:lpstr>Манипулятор мишеней Micadas </vt:lpstr>
      <vt:lpstr>Презентация PowerPoint</vt:lpstr>
      <vt:lpstr>6. Особенности эксплуатации ускорителя Micadas, впуска, выпуска и детектора</vt:lpstr>
      <vt:lpstr>6. Особенности эксплуатации ускорителя Micadas, впуска, выпуска и детектора.</vt:lpstr>
      <vt:lpstr>7. Заключение</vt:lpstr>
      <vt:lpstr>Схема MICADAS</vt:lpstr>
    </vt:vector>
  </TitlesOfParts>
  <Company>BINP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Компактная система  радио-углеродного датирования  MICADAS (Mini Carbon Dating System)</dc:title>
  <dc:creator>petrozhitskiy</dc:creator>
  <cp:lastModifiedBy>Petrozhitskiy</cp:lastModifiedBy>
  <cp:revision>425</cp:revision>
  <dcterms:created xsi:type="dcterms:W3CDTF">2019-12-11T06:24:34Z</dcterms:created>
  <dcterms:modified xsi:type="dcterms:W3CDTF">2024-09-19T04:42:10Z</dcterms:modified>
</cp:coreProperties>
</file>