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4" r:id="rId11"/>
    <p:sldId id="363" r:id="rId12"/>
    <p:sldId id="365" r:id="rId13"/>
    <p:sldId id="366" r:id="rId14"/>
    <p:sldId id="349" r:id="rId15"/>
    <p:sldId id="367" r:id="rId16"/>
    <p:sldId id="368" r:id="rId17"/>
    <p:sldId id="265" r:id="rId18"/>
    <p:sldId id="312" r:id="rId19"/>
    <p:sldId id="327" r:id="rId20"/>
    <p:sldId id="370" r:id="rId21"/>
    <p:sldId id="348" r:id="rId22"/>
    <p:sldId id="347" r:id="rId23"/>
    <p:sldId id="351" r:id="rId24"/>
    <p:sldId id="343" r:id="rId25"/>
    <p:sldId id="330" r:id="rId26"/>
    <p:sldId id="352" r:id="rId27"/>
    <p:sldId id="344" r:id="rId28"/>
    <p:sldId id="369" r:id="rId2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5;&#1092;&#1077;&#1088;&#1077;&#1085;&#1094;%202022\Nucleus-2022\3%20oral_g-e%20Monitor_p-n%20beems\Be%20&#1084;&#1077;&#1078;&#1076;&#1091;%20&#1089;&#1073;&#1088;&#1086;&#1089;&#1072;&#1084;&#1080;%20&#1052;&#1052;&#1060;%20&#1076;&#1077;&#1082;&#1072;&#1073;&#1088;&#1100;%20202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11114280941879"/>
          <c:y val="3.4858718535064746E-2"/>
          <c:w val="0.86301385897773431"/>
          <c:h val="0.83401743656525729"/>
        </c:manualLayout>
      </c:layou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x"/>
            <c:errBarType val="both"/>
            <c:errValType val="fixedVal"/>
            <c:noEndCap val="0"/>
            <c:val val="0.2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stdErr"/>
            <c:noEndCap val="0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strRef>
              <c:f>Лист1!$A$1:$A$2457</c:f>
              <c:strCach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2">
                  <c:v>сумма</c:v>
                </c:pt>
                <c:pt idx="23">
                  <c:v>6 суток </c:v>
                </c:pt>
                <c:pt idx="24">
                  <c:v>по 86400 с</c:v>
                </c:pt>
                <c:pt idx="28">
                  <c:v>спектр</c:v>
                </c:pt>
                <c:pt idx="29">
                  <c:v>амплитудный</c:v>
                </c:pt>
                <c:pt idx="30">
                  <c:v>от 0 до 5-6 МЭВ</c:v>
                </c:pt>
                <c:pt idx="31">
                  <c:v>спадающий </c:v>
                </c:pt>
                <c:pt idx="32">
                  <c:v>примерно по 1/x</c:v>
                </c:pt>
                <c:pt idx="33">
                  <c:v>без особенностей</c:v>
                </c:pt>
                <c:pt idx="35">
                  <c:v>ошибка y</c:v>
                </c:pt>
                <c:pt idx="36">
                  <c:v>ошибка X</c:v>
                </c:pt>
                <c:pt idx="38">
                  <c:v>ВЫЧТЕН ФОН НЕПРЕРЫВНЫЙ!!!</c:v>
                </c:pt>
                <c:pt idx="39">
                  <c:v>скорее всего активационный</c:v>
                </c:pt>
                <c:pt idx="40">
                  <c:v>очень равномерный</c:v>
                </c:pt>
                <c:pt idx="41">
                  <c:v>менялся плавно со временем </c:v>
                </c:pt>
              </c:strCache>
            </c:strRef>
          </c:xVal>
          <c:yVal>
            <c:numRef>
              <c:f>Лист1!$B$1:$B$2457</c:f>
              <c:numCache>
                <c:formatCode>General</c:formatCode>
                <c:ptCount val="2457"/>
                <c:pt idx="0">
                  <c:v>1902</c:v>
                </c:pt>
                <c:pt idx="1">
                  <c:v>1849</c:v>
                </c:pt>
                <c:pt idx="2">
                  <c:v>1116</c:v>
                </c:pt>
                <c:pt idx="3">
                  <c:v>509</c:v>
                </c:pt>
                <c:pt idx="4">
                  <c:v>624</c:v>
                </c:pt>
                <c:pt idx="5">
                  <c:v>329</c:v>
                </c:pt>
                <c:pt idx="6">
                  <c:v>120</c:v>
                </c:pt>
                <c:pt idx="7">
                  <c:v>90</c:v>
                </c:pt>
                <c:pt idx="8">
                  <c:v>62</c:v>
                </c:pt>
                <c:pt idx="9">
                  <c:v>212</c:v>
                </c:pt>
                <c:pt idx="10">
                  <c:v>83</c:v>
                </c:pt>
                <c:pt idx="11">
                  <c:v>45</c:v>
                </c:pt>
                <c:pt idx="12">
                  <c:v>89</c:v>
                </c:pt>
                <c:pt idx="13">
                  <c:v>30</c:v>
                </c:pt>
                <c:pt idx="14">
                  <c:v>60</c:v>
                </c:pt>
                <c:pt idx="15">
                  <c:v>70</c:v>
                </c:pt>
                <c:pt idx="16">
                  <c:v>530</c:v>
                </c:pt>
                <c:pt idx="17">
                  <c:v>240</c:v>
                </c:pt>
                <c:pt idx="18">
                  <c:v>300</c:v>
                </c:pt>
                <c:pt idx="19">
                  <c:v>750</c:v>
                </c:pt>
                <c:pt idx="22">
                  <c:v>9010</c:v>
                </c:pt>
                <c:pt idx="25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75-41AC-973F-C83DB9DD6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825728"/>
        <c:axId val="451823376"/>
      </c:scatterChart>
      <c:valAx>
        <c:axId val="45182572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375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t, мсек</a:t>
                </a:r>
              </a:p>
            </c:rich>
          </c:tx>
          <c:layout>
            <c:manualLayout>
              <c:xMode val="edge"/>
              <c:yMode val="edge"/>
              <c:x val="0.50456632989369488"/>
              <c:y val="0.941599490125209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1823376"/>
        <c:crosses val="autoZero"/>
        <c:crossBetween val="midCat"/>
        <c:majorUnit val="1"/>
        <c:minorUnit val="1"/>
      </c:valAx>
      <c:valAx>
        <c:axId val="451823376"/>
        <c:scaling>
          <c:orientation val="minMax"/>
          <c:max val="2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375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N, отсч., суммарно в интервале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223360978443268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518257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6022EB7-E57E-10B0-6B9B-3A4604A64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C88F7-8230-F09C-B03D-F9927939F3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AD33B9-B471-493B-8526-948BEA8243A2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AE15FC8-D630-0EDA-5BF3-8321F6D7A6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294419B-4EEF-2F3C-2AFD-83F3E096B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091A0A-1C2A-A9EE-F488-F3115BD49E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08F42-D1E2-5FE8-7667-5C9B9D168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B0C0D6-4F10-400E-9F7B-59DB0DCBEB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C33AE89-FA1C-5DF8-ADD8-0C4CBCF1B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458C4BF-3267-787F-FED4-2307A9973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83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459F79-4DA6-4DB2-8B7E-796866314A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E4D68B-9C3F-A28B-3205-F597CABEE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130E69C1-6683-431B-485C-52CD3713D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82FACB9C-9632-55D3-6D28-431070BE1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EF670889-E537-201D-EF4D-2AF6DABFD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F611C5-9A40-4DE1-9E14-727417FC771F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130E69C1-6683-431B-485C-52CD3713D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82FACB9C-9632-55D3-6D28-431070BE1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EF670889-E537-201D-EF4D-2AF6DABFD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F611C5-9A40-4DE1-9E14-727417FC771F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73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D1067B-24A0-1E78-D3B1-336A2BEEE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48254F-FF24-857A-DCC3-2B410C819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A3DE0B6-5CB1-53C4-2DDD-EAD7D497D8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4F6E2B5-DDA4-9047-0670-80C54BEB0B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091C36-3F23-5C3B-5854-88F2A8EDF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3F8F518-AD81-890E-1F84-FA2B73B25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59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4C647-754D-BF42-1B38-3466D86F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2028-5E40-43A7-899B-F7C403BFBCF1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A7609-EA8F-88AA-AEDE-F833F5DA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DC3B0-C307-7E37-8CDA-1C2D9FB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C62BA-1DAB-4295-BFC0-EC3C19EF1A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51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FFCEA-19B9-573D-E40B-9527876E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B36F-AD1B-419D-9D2B-922E571AC0A5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71BBF-9DA5-F1D3-8480-890229B9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9D8DD-AF8A-116E-1681-57C4A1E2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989C5-BC56-452A-B330-BFD5F0D53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7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7BED1-8D8E-EF99-76E5-5C7D9852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6AB-F8BA-450A-9007-E965C20E8E15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F063B-ADEF-1C29-57F1-91616FF3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D40FD-DBDB-AE97-9777-F6F421D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FDA21-0209-4AE0-85F0-C22A28DF7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1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2B01AF-76A0-8D35-6907-24451B8A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B5EA-B703-48D0-9869-985A18310EE1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EAA7B-BD37-BB3F-16DA-3AEBDA28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A4EED-107A-DA87-9632-178E9B4B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B38EB-A1AB-4667-A93A-8937194908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95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E4E51-B5C1-1285-6311-C79E6F04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E745-7255-4E8B-8875-48B4F9AA32FB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E4526-41A0-7F2B-37E3-1D20E527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7701A-F632-C9CE-1580-5F9E1935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9330-07BF-432A-8202-AA2FA28447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32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BC943A4-231A-DCE4-7B64-BAA0F861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FCE6-FF0C-4F3C-8D78-B9AD7B0A6F99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6F49024-5ED1-9FAA-C272-E103F677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1D6FDD-04FE-EA10-100E-4F579EE6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51FD0-113D-4F73-9911-BC71C22823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15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1E53056-CB52-9B7E-9896-BE39BDC6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6B09-F53E-4162-88DD-DA0C1E5424CE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1C2AEC6-7A81-E17B-F4A6-50E04BFA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D246A4A-5B53-A0E2-EF8B-76D58E94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A085B-0B7E-4F08-92E3-5DBC8FEF2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72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8DE6C94-36FE-07D9-7BE8-7F14EC48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5F32-5F24-4FA5-ABBC-BA0596C49852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B508FD5-32BF-201A-1B41-82FE0D0B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B8FE628-8A66-D5C8-7025-57316734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602A-DF7E-42F7-B961-FB1A7C50D5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67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07C29F6-3B58-AD43-1435-DC99478E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EAE8-3E42-4D0A-93C1-F258DFA1DE74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B95E97F-08D6-65A0-DA84-B889E303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DDC1C50-2E1E-778C-C913-A3031F8D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0DD56-6AEF-44C8-AEC3-70162BB88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86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BC7B3B9-D5F3-AE45-B072-D4BF0E97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75B3-831B-4D45-BB42-8850D3F5E1A9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8FF44D-A308-A7B8-7DBA-9B4B4C52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C337699-3EAF-03A9-FA30-9CEE03D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C396-6AE0-45F8-BDE1-A3EF2EB942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33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244152B-A46E-E60B-3BA3-46CC7FB6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FF5D-5101-41D7-A0BE-5601B4CD8828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63140E6-58B4-B5C2-7E6B-1A01433F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FAFF6F7-B801-EB40-9D88-5E9851ED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98EC3-B010-40FF-963E-1E971E677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15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6B59CCA-BE9F-5032-DB16-8F05869FC1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2CC4A97-7196-DA3F-1A0B-FB355E9F8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448AC8-0E11-8CFA-B784-E037FD022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311BD5-9DF6-4ED5-A318-5B180D974C91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9F0AF-EA95-CB99-7931-12AB9C73B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214D-5DE4-BE4C-1EE7-E910A9D97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5E1517-A0B9-4870-974E-1AA9DC12BD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9973B99-3FF5-967B-F80C-CAA8F684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3825"/>
            <a:ext cx="9144000" cy="1020763"/>
          </a:xfrm>
        </p:spPr>
        <p:txBody>
          <a:bodyPr/>
          <a:lstStyle/>
          <a:p>
            <a:r>
              <a:rPr lang="en-US" altLang="ru-RU" sz="3200" dirty="0">
                <a:latin typeface="Arial" panose="020B0604020202020204" pitchFamily="34" charset="0"/>
              </a:rPr>
              <a:t>Activation monitoring of pulsed irradiation in proton therapy and materials research</a:t>
            </a:r>
            <a:endParaRPr lang="ru-RU" altLang="ru-RU" sz="3200" dirty="0"/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3570901E-8FFA-332D-C94E-335434C2C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675" y="4297363"/>
            <a:ext cx="9144000" cy="1119187"/>
          </a:xfrm>
        </p:spPr>
        <p:txBody>
          <a:bodyPr/>
          <a:lstStyle/>
          <a:p>
            <a:r>
              <a:rPr lang="en-US" altLang="ru-RU" sz="2800" dirty="0" err="1">
                <a:latin typeface="Arial" panose="020B0604020202020204" pitchFamily="34" charset="0"/>
              </a:rPr>
              <a:t>Skorkin</a:t>
            </a:r>
            <a:r>
              <a:rPr lang="en-US" altLang="ru-RU" sz="2800" dirty="0">
                <a:latin typeface="Arial" panose="020B0604020202020204" pitchFamily="34" charset="0"/>
              </a:rPr>
              <a:t> V</a:t>
            </a:r>
            <a:r>
              <a:rPr lang="ru-RU" altLang="ru-RU" sz="2800" dirty="0">
                <a:latin typeface="Arial" panose="020B0604020202020204" pitchFamily="34" charset="0"/>
              </a:rPr>
              <a:t>.</a:t>
            </a:r>
            <a:r>
              <a:rPr lang="en-US" altLang="ru-RU" sz="2800" dirty="0">
                <a:latin typeface="Arial" panose="020B0604020202020204" pitchFamily="34" charset="0"/>
              </a:rPr>
              <a:t>M.</a:t>
            </a:r>
          </a:p>
          <a:p>
            <a:r>
              <a:rPr lang="ru-RU" altLang="ru-RU" dirty="0">
                <a:latin typeface="Arial" panose="020B0604020202020204" pitchFamily="34" charset="0"/>
              </a:rPr>
              <a:t>ИЯИ РАН</a:t>
            </a:r>
          </a:p>
        </p:txBody>
      </p:sp>
      <p:sp>
        <p:nvSpPr>
          <p:cNvPr id="3077" name="Rectangle 1">
            <a:extLst>
              <a:ext uri="{FF2B5EF4-FFF2-40B4-BE49-F238E27FC236}">
                <a16:creationId xmlns:a16="http://schemas.microsoft.com/office/drawing/2014/main" id="{07BF0F68-F5B0-BEC5-4CC1-8C583926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395288"/>
            <a:ext cx="11041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800">
                <a:latin typeface="Times New Roman" panose="02020603050405020304" pitchFamily="18" charset="0"/>
              </a:rPr>
              <a:t>XV МЕЖДУНАРОДНЫЙ СЕМИНАР ПО ПРОБЛЕМАТИКЕ УСКОРИТЕЛЕЙ ЗАРЯЖЕННЫХ ЧАСТИЦ</a:t>
            </a:r>
          </a:p>
          <a:p>
            <a:pPr algn="ctr"/>
            <a:r>
              <a:rPr lang="ru-RU" altLang="ru-RU" sz="1800">
                <a:latin typeface="Times New Roman" panose="02020603050405020304" pitchFamily="18" charset="0"/>
              </a:rPr>
              <a:t> Памяти профессора В. П. Саранцева. 15-20 сентября 2024 г. Алушта.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826A6AF-84C0-2E77-0B07-0A71A51FC7E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77900" y="374650"/>
            <a:ext cx="10058400" cy="873125"/>
          </a:xfrm>
        </p:spPr>
        <p:txBody>
          <a:bodyPr/>
          <a:lstStyle/>
          <a:p>
            <a:pPr algn="just"/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Водный фантом, содержащий культуры с  клетками в процедурной протонной терапии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E22ACDD-1BF2-31C9-38A9-2B6A5DB2A0F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6286500"/>
            <a:ext cx="11391900" cy="457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		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 </a:t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37892" name="Рисунок 1">
            <a:extLst>
              <a:ext uri="{FF2B5EF4-FFF2-40B4-BE49-F238E27FC236}">
                <a16:creationId xmlns:a16="http://schemas.microsoft.com/office/drawing/2014/main" id="{52653825-3AD0-1BC3-E089-F176C104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593850"/>
            <a:ext cx="1059021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4">
            <a:extLst>
              <a:ext uri="{FF2B5EF4-FFF2-40B4-BE49-F238E27FC236}">
                <a16:creationId xmlns:a16="http://schemas.microsoft.com/office/drawing/2014/main" id="{EAB2185E-0E57-18BA-8F62-0A0DA3576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16550"/>
            <a:ext cx="9461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9">
            <a:extLst>
              <a:ext uri="{FF2B5EF4-FFF2-40B4-BE49-F238E27FC236}">
                <a16:creationId xmlns:a16="http://schemas.microsoft.com/office/drawing/2014/main" id="{4D47E468-1DEF-89E6-99C1-A79AD6B3D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00" y="1363663"/>
            <a:ext cx="9461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F99D56CD-E750-A444-C8AE-65C5D668C15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73063" y="67470"/>
            <a:ext cx="11301412" cy="371713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режиме реального времени были измерены мощность дозы гамма излучения от взаимодействия импульсного пучка протонов с материала образцов с клетками в фантоме при различных частотах, длительности и токе пучка. </a:t>
            </a:r>
          </a:p>
        </p:txBody>
      </p:sp>
      <p:sp>
        <p:nvSpPr>
          <p:cNvPr id="35843" name="Прямоугольник 1">
            <a:extLst>
              <a:ext uri="{FF2B5EF4-FFF2-40B4-BE49-F238E27FC236}">
                <a16:creationId xmlns:a16="http://schemas.microsoft.com/office/drawing/2014/main" id="{3742D0FD-2432-590F-75B9-902D9F17A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4105275"/>
            <a:ext cx="11618912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Мощность дозы измерено на расстоянии 3 м от фантома для более чем 20 образцами с различными типами клеток.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123A060-5410-38E3-943E-D45B1D1A7AE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77850" y="260350"/>
            <a:ext cx="11098213" cy="8985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Временная диаграмма мощности гамма излучения при различном токе пучка протон</a:t>
            </a:r>
            <a:r>
              <a:rPr lang="ru-RU" altLang="ru-RU" sz="28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8915" name="Рисунок 8">
            <a:extLst>
              <a:ext uri="{FF2B5EF4-FFF2-40B4-BE49-F238E27FC236}">
                <a16:creationId xmlns:a16="http://schemas.microsoft.com/office/drawing/2014/main" id="{46BCCD6F-D2DA-B9B7-556E-76BA770D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655763"/>
            <a:ext cx="11250613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762B65-2120-79F6-E58F-6CBD8A6BC552}"/>
              </a:ext>
            </a:extLst>
          </p:cNvPr>
          <p:cNvSpPr/>
          <p:nvPr/>
        </p:nvSpPr>
        <p:spPr>
          <a:xfrm>
            <a:off x="882650" y="5880100"/>
            <a:ext cx="10490200" cy="63055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3200" dirty="0">
                <a:latin typeface="Georgia" panose="02040502050405020303" pitchFamily="18" charset="0"/>
                <a:cs typeface="Arial" panose="020B0604020202020204" pitchFamily="34" charset="0"/>
              </a:rPr>
              <a:t>Расстоянии детектора от фантома 5 м. </a:t>
            </a:r>
            <a:r>
              <a:rPr lang="ru-RU" sz="3200" kern="0" dirty="0">
                <a:latin typeface="Georgia" panose="02040502050405020303" pitchFamily="18" charset="0"/>
                <a:cs typeface="Arial" panose="020B0604020202020204" pitchFamily="34" charset="0"/>
              </a:rPr>
              <a:t>∆</a:t>
            </a:r>
            <a:r>
              <a:rPr lang="en-US" sz="3200" kern="0" dirty="0">
                <a:latin typeface="Georgia" panose="02040502050405020303" pitchFamily="18" charset="0"/>
                <a:cs typeface="Arial" panose="020B0604020202020204" pitchFamily="34" charset="0"/>
              </a:rPr>
              <a:t>t =</a:t>
            </a:r>
            <a:r>
              <a:rPr lang="ru-RU" sz="3200" kern="0" dirty="0">
                <a:latin typeface="Georgia" panose="02040502050405020303" pitchFamily="18" charset="0"/>
                <a:cs typeface="Arial" panose="020B0604020202020204" pitchFamily="34" charset="0"/>
              </a:rPr>
              <a:t>10 сек.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58D571D-344A-922E-AC49-C6A4BD759B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78655" y="347344"/>
            <a:ext cx="10834689" cy="84487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Временная диаграмма мощности эквивалентной дозы быстрых нейтронов.</a:t>
            </a:r>
          </a:p>
        </p:txBody>
      </p:sp>
      <p:pic>
        <p:nvPicPr>
          <p:cNvPr id="39939" name="Рисунок 39">
            <a:extLst>
              <a:ext uri="{FF2B5EF4-FFF2-40B4-BE49-F238E27FC236}">
                <a16:creationId xmlns:a16="http://schemas.microsoft.com/office/drawing/2014/main" id="{F769CBE5-E364-9BA1-8E87-E7856D61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647825"/>
            <a:ext cx="110998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FAF60C-67FA-9637-E45A-EE327D09AB58}"/>
              </a:ext>
            </a:extLst>
          </p:cNvPr>
          <p:cNvSpPr/>
          <p:nvPr/>
        </p:nvSpPr>
        <p:spPr>
          <a:xfrm>
            <a:off x="882650" y="5880100"/>
            <a:ext cx="10490200" cy="63055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3200" dirty="0">
                <a:latin typeface="Georgia" panose="02040502050405020303" pitchFamily="18" charset="0"/>
                <a:cs typeface="Arial" panose="020B0604020202020204" pitchFamily="34" charset="0"/>
              </a:rPr>
              <a:t>Расстоянии детектора от фантома 5 м. </a:t>
            </a:r>
            <a:r>
              <a:rPr lang="ru-RU" sz="3200" kern="0" dirty="0">
                <a:latin typeface="Georgia" panose="02040502050405020303" pitchFamily="18" charset="0"/>
                <a:cs typeface="Arial" panose="020B0604020202020204" pitchFamily="34" charset="0"/>
              </a:rPr>
              <a:t>∆</a:t>
            </a:r>
            <a:r>
              <a:rPr lang="en-US" sz="3200" kern="0" dirty="0">
                <a:latin typeface="Georgia" panose="02040502050405020303" pitchFamily="18" charset="0"/>
                <a:cs typeface="Arial" panose="020B0604020202020204" pitchFamily="34" charset="0"/>
              </a:rPr>
              <a:t>t =</a:t>
            </a:r>
            <a:r>
              <a:rPr lang="ru-RU" sz="3200" kern="0" dirty="0">
                <a:latin typeface="Georgia" panose="02040502050405020303" pitchFamily="18" charset="0"/>
                <a:cs typeface="Arial" panose="020B0604020202020204" pitchFamily="34" charset="0"/>
              </a:rPr>
              <a:t>10 сек.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3428B5A-35E8-16AC-1E2C-B85CB88A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17500"/>
            <a:ext cx="9601200" cy="693738"/>
          </a:xfrm>
        </p:spPr>
        <p:txBody>
          <a:bodyPr/>
          <a:lstStyle/>
          <a:p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Мощность дозы гамма излучения и нейтронов</a:t>
            </a:r>
            <a:endParaRPr lang="en-US" altLang="ru-RU" sz="3200" dirty="0">
              <a:solidFill>
                <a:srgbClr val="0000F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7081FF5-3FA9-C64E-0DF2-7A243D6A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5686426"/>
            <a:ext cx="11493500" cy="101917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Доза пучка протонов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(1),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доза поглощенная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биотканей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(2),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нейтронная доза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(3,4)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гамма и бета доза измеренная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МКС-01Р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endParaRPr lang="en-US" altLang="ru-RU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1268" name="Рисунок 1">
            <a:extLst>
              <a:ext uri="{FF2B5EF4-FFF2-40B4-BE49-F238E27FC236}">
                <a16:creationId xmlns:a16="http://schemas.microsoft.com/office/drawing/2014/main" id="{77565523-03A3-A4E9-44B9-FA1D929F6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2" y="1191219"/>
            <a:ext cx="7969238" cy="449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C7ED278-9F67-A1AC-803D-E7D71ACC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85134"/>
      </p:ext>
    </p:extLst>
  </p:cSld>
  <p:clrMapOvr>
    <a:masterClrMapping/>
  </p:clrMapOvr>
  <p:transition spd="slow" advTm="3960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116D130-A98D-AFEC-1D3B-17CB9B12B34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41350" y="377825"/>
            <a:ext cx="10983913" cy="977900"/>
          </a:xfrm>
        </p:spPr>
        <p:txBody>
          <a:bodyPr/>
          <a:lstStyle/>
          <a:p>
            <a:r>
              <a:rPr lang="ru-RU" altLang="ru-RU" sz="2800">
                <a:latin typeface="Georgia" panose="02040502050405020303" pitchFamily="18" charset="0"/>
              </a:rPr>
              <a:t>Линейная зависимость поглощенной дозы протонов клетками (1) и дозы нейтронов (2,3) от дозы гамма излучения.</a:t>
            </a:r>
          </a:p>
        </p:txBody>
      </p:sp>
      <p:pic>
        <p:nvPicPr>
          <p:cNvPr id="40963" name="Рисунок 6">
            <a:extLst>
              <a:ext uri="{FF2B5EF4-FFF2-40B4-BE49-F238E27FC236}">
                <a16:creationId xmlns:a16="http://schemas.microsoft.com/office/drawing/2014/main" id="{21ECCD65-6F47-F35A-F1E8-16AB3D02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608138"/>
            <a:ext cx="105124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>
            <a:extLst>
              <a:ext uri="{FF2B5EF4-FFF2-40B4-BE49-F238E27FC236}">
                <a16:creationId xmlns:a16="http://schemas.microsoft.com/office/drawing/2014/main" id="{F76D4ADC-4784-6D76-1D24-31D88494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763"/>
            <a:ext cx="12192000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1200" indent="-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22400" indent="-508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>
                <a:cs typeface="Arial" panose="020B0604020202020204" pitchFamily="34" charset="0"/>
              </a:rPr>
              <a:t>S. Marcatili et al.</a:t>
            </a:r>
            <a:r>
              <a:rPr lang="en-US" altLang="ru-RU" sz="2000">
                <a:cs typeface="Arial" panose="020B0604020202020204" pitchFamily="34" charset="0"/>
              </a:rPr>
              <a:t> Ultra-fast Prompt Gamma Detection in Single Proton Counting Regime for Range Monitoring in Particle Therapy/ arXiv:2001.01470v1 [physics.med-ph] 6 Jan 2020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>
                <a:cs typeface="Arial" panose="020B0604020202020204" pitchFamily="34" charset="0"/>
              </a:rPr>
              <a:t>L. Tian et al. </a:t>
            </a:r>
            <a:r>
              <a:rPr lang="en-US" altLang="ru-RU" sz="2000">
                <a:cs typeface="Arial" panose="020B0604020202020204" pitchFamily="34" charset="0"/>
              </a:rPr>
              <a:t>Toward a New Treatment Planning Approach Accounting for in Vivo Proton Range Verification/ Phys Med Biol 63, 215025. 2018.</a:t>
            </a:r>
            <a:endParaRPr lang="ru-RU" altLang="ru-RU" sz="2000" b="1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>
                <a:cs typeface="Arial" panose="020B0604020202020204" pitchFamily="34" charset="0"/>
              </a:rPr>
              <a:t>S. Muraro et al.</a:t>
            </a:r>
            <a:r>
              <a:rPr lang="en-US" altLang="ru-RU" sz="2000">
                <a:cs typeface="Arial" panose="020B0604020202020204" pitchFamily="34" charset="0"/>
              </a:rPr>
              <a:t> Monitoring of Hadrontherapy Treatments by Means of Charged Particle Detection/ Front Oncol. 6, 177. 2016.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>
                <a:cs typeface="Arial" panose="020B0604020202020204" pitchFamily="34" charset="0"/>
              </a:rPr>
              <a:t>Y</a:t>
            </a:r>
            <a:r>
              <a:rPr lang="en-US" altLang="ru-RU" sz="2000" i="1">
                <a:cs typeface="Arial" panose="020B0604020202020204" pitchFamily="34" charset="0"/>
              </a:rPr>
              <a:t>. </a:t>
            </a:r>
            <a:r>
              <a:rPr lang="en-US" altLang="ru-RU" sz="2000">
                <a:cs typeface="Arial" panose="020B0604020202020204" pitchFamily="34" charset="0"/>
              </a:rPr>
              <a:t>Xie </a:t>
            </a:r>
            <a:r>
              <a:rPr lang="en-US" altLang="ru-RU" sz="2000" i="1">
                <a:cs typeface="Arial" panose="020B0604020202020204" pitchFamily="34" charset="0"/>
              </a:rPr>
              <a:t>et al.</a:t>
            </a:r>
            <a:r>
              <a:rPr lang="en-US" altLang="ru-RU" sz="2000">
                <a:cs typeface="Arial" panose="020B0604020202020204" pitchFamily="34" charset="0"/>
              </a:rPr>
              <a:t> Prompt gamma imaging for in vivo range verification of pencil beam scanning proton therapy/ Int. J. Radiat Oncol Biol Phys. 2017. V. 99. P. 210-218.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>
                <a:cs typeface="Arial" panose="020B0604020202020204" pitchFamily="34" charset="0"/>
              </a:rPr>
              <a:t>K. Laurent et al.</a:t>
            </a:r>
            <a:r>
              <a:rPr lang="en-US" altLang="ru-RU" sz="2000">
                <a:cs typeface="Arial" panose="020B0604020202020204" pitchFamily="34" charset="0"/>
              </a:rPr>
              <a:t> Spectroscopic study of prompt-gamma emission for range verification in proton therapy/ Physica Medica. 2017. V.34. P.7-14.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>
                <a:cs typeface="Arial" panose="020B0604020202020204" pitchFamily="34" charset="0"/>
              </a:rPr>
              <a:t>J.C. Polf et al.</a:t>
            </a:r>
            <a:r>
              <a:rPr lang="en-US" altLang="ru-RU" sz="2000">
                <a:cs typeface="Arial" panose="020B0604020202020204" pitchFamily="34" charset="0"/>
              </a:rPr>
              <a:t> Detecting Prompt Gamma Emission During Proton Therapy: The Effects of Detector Size and Distance From the Patient/ Phys Med Biol 59 (9), 2325-40. 2014. 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>
                <a:cs typeface="Arial" panose="020B0604020202020204" pitchFamily="34" charset="0"/>
              </a:rPr>
              <a:t>J. M. Verburget et al.</a:t>
            </a:r>
            <a:r>
              <a:rPr lang="en-US" altLang="ru-RU" sz="2000">
                <a:cs typeface="Arial" panose="020B0604020202020204" pitchFamily="34" charset="0"/>
              </a:rPr>
              <a:t> Proton range verification through prompt gamma-ray spectroscopy/ Phys. Med. Biol. </a:t>
            </a:r>
            <a:r>
              <a:rPr lang="en-US" altLang="ru-RU" sz="2000" b="1">
                <a:cs typeface="Arial" panose="020B0604020202020204" pitchFamily="34" charset="0"/>
              </a:rPr>
              <a:t>59 </a:t>
            </a:r>
            <a:r>
              <a:rPr lang="en-US" altLang="ru-RU" sz="2000">
                <a:cs typeface="Arial" panose="020B0604020202020204" pitchFamily="34" charset="0"/>
              </a:rPr>
              <a:t>(2014) 7089</a:t>
            </a:r>
            <a:endParaRPr lang="ru-RU" altLang="ru-RU" sz="200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romanUcPeriod"/>
            </a:pPr>
            <a:r>
              <a:rPr lang="en-US" altLang="ru-RU" sz="2000" i="1">
                <a:cs typeface="Arial" panose="020B0604020202020204" pitchFamily="34" charset="0"/>
              </a:rPr>
              <a:t>Perali et al. </a:t>
            </a:r>
            <a:r>
              <a:rPr lang="en-US" altLang="ru-RU" sz="2000">
                <a:cs typeface="Arial" panose="020B0604020202020204" pitchFamily="34" charset="0"/>
              </a:rPr>
              <a:t>Prompt Gamma Imaging of Proton Pencil Beams at Clinical Dose Rate/ Phys Med Biol 59 (19), 5849-71. 2014. 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/>
              <a:t>Заключение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 u="sng">
                <a:cs typeface="Arial" panose="020B0604020202020204" pitchFamily="34" charset="0"/>
              </a:rPr>
              <a:t>S.Marcatili</a:t>
            </a:r>
            <a:r>
              <a:rPr lang="en-US" altLang="ru-RU" sz="2000" i="1">
                <a:cs typeface="Arial" panose="020B0604020202020204" pitchFamily="34" charset="0"/>
              </a:rPr>
              <a:t> </a:t>
            </a:r>
            <a:r>
              <a:rPr lang="en-US" altLang="ru-RU" sz="2000">
                <a:cs typeface="Arial" panose="020B0604020202020204" pitchFamily="34" charset="0"/>
              </a:rPr>
              <a:t>We propose an online range monitoring concept based on Time-Of-Flight (TOF)-resolved Prompt Gamma (PG) detection in a single proton counting regime.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 u="sng">
                <a:cs typeface="Arial" panose="020B0604020202020204" pitchFamily="34" charset="0"/>
              </a:rPr>
              <a:t>S.Muraro 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 u="sng">
                <a:cs typeface="Arial" panose="020B0604020202020204" pitchFamily="34" charset="0"/>
              </a:rPr>
              <a:t>Y. Xie </a:t>
            </a:r>
            <a:r>
              <a:rPr lang="en-US" altLang="ru-RU" sz="2000">
                <a:cs typeface="Arial" panose="020B0604020202020204" pitchFamily="34" charset="0"/>
              </a:rPr>
              <a:t>To report the first clinical results and value assessment of prompt gamma imaging for in vivo proton range verification in pencil beam scanning mode.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 u="sng">
                <a:cs typeface="Arial" panose="020B0604020202020204" pitchFamily="34" charset="0"/>
              </a:rPr>
              <a:t>J.C.Polf </a:t>
            </a:r>
            <a:r>
              <a:rPr lang="en-US" altLang="ru-RU" sz="2000">
                <a:cs typeface="Arial" panose="020B0604020202020204" pitchFamily="34" charset="0"/>
              </a:rPr>
              <a:t>Recent studies have suggested that the characteristics of prompt gammas (PGs) emitted from excited nuclei during proton therapy are advantageous for determining beam rang. </a:t>
            </a:r>
            <a:endParaRPr lang="en-US" altLang="ru-RU" sz="2000" u="sng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i="1" u="sng">
                <a:cs typeface="Arial" panose="020B0604020202020204" pitchFamily="34" charset="0"/>
              </a:rPr>
              <a:t>L.Tian </a:t>
            </a:r>
            <a:r>
              <a:rPr lang="en-US" altLang="ru-RU" sz="2000">
                <a:cs typeface="Arial" panose="020B0604020202020204" pitchFamily="34" charset="0"/>
              </a:rPr>
              <a:t>Protons with modern pencil-beam scanning delivery are widely used in state-of-the-art radiotherapy. To reduce the unwanted effect of proton range uncertainties, prompt gamma emission.</a:t>
            </a:r>
            <a:endParaRPr lang="ru-RU" altLang="ru-RU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A1E492C3-A970-29A9-6DB5-788645D3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2925" cy="674688"/>
          </a:xfrm>
        </p:spPr>
        <p:txBody>
          <a:bodyPr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Импульсный источник нейтронов для испытания материалов</a:t>
            </a: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EBA03112-8CF4-9FE1-0C4E-9834C974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063"/>
            <a:ext cx="10515600" cy="19637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 импульсном источнике нейтронов РАДЭКС проведено облучение композитных материалов, используемых в ядерной медицине и в производстве радиационно-защитной одежды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F9C183B1-9D6B-A083-71AD-FF1FADAA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440113"/>
            <a:ext cx="95504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4">
            <a:extLst>
              <a:ext uri="{FF2B5EF4-FFF2-40B4-BE49-F238E27FC236}">
                <a16:creationId xmlns:a16="http://schemas.microsoft.com/office/drawing/2014/main" id="{646CE11D-9EF3-761D-3E05-84FB53E8D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4995863"/>
            <a:ext cx="106949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Поток нейтронов в облучательном канале источника контролировался в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лайн режиме с помощью детектора нейтронов АСРК и радиометра МКС-01Р сетевой системы радиационного мониторинга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35EB981-667A-D24F-D367-8DFB48EC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0"/>
            <a:ext cx="10461625" cy="1104900"/>
          </a:xfrm>
        </p:spPr>
        <p:txBody>
          <a:bodyPr/>
          <a:lstStyle/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Спектр нейтронов из 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мишени в облучательном канале РАДЭКС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E5ABF34-2534-EB3E-FC9E-30F0ADDA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5880100"/>
            <a:ext cx="10221913" cy="622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Спектр облучения композитного материала (КМ) зависимости от вида замедлителя между КМ и 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мишенью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EDDF80B5-515E-EFE4-D083-29E977816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3">
            <a:extLst>
              <a:ext uri="{FF2B5EF4-FFF2-40B4-BE49-F238E27FC236}">
                <a16:creationId xmlns:a16="http://schemas.microsoft.com/office/drawing/2014/main" id="{8CFBEBC7-78C3-CF56-6B3B-C6D08B0D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123950"/>
            <a:ext cx="53419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">
            <a:extLst>
              <a:ext uri="{FF2B5EF4-FFF2-40B4-BE49-F238E27FC236}">
                <a16:creationId xmlns:a16="http://schemas.microsoft.com/office/drawing/2014/main" id="{ED683E84-B1DB-B954-268D-3B59AAB26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773113"/>
            <a:ext cx="28829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44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478596E-3098-CB9B-044D-C0B43899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233488"/>
          </a:xfrm>
        </p:spPr>
        <p:txBody>
          <a:bodyPr/>
          <a:lstStyle/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Композитный </a:t>
            </a:r>
            <a:r>
              <a:rPr lang="ru-RU" altLang="ru-RU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материал для брахитерапии активировался нейтронами низкой энергии в акриловом замедлителе</a:t>
            </a:r>
          </a:p>
        </p:txBody>
      </p:sp>
      <p:pic>
        <p:nvPicPr>
          <p:cNvPr id="7171" name="Рисунок 5">
            <a:extLst>
              <a:ext uri="{FF2B5EF4-FFF2-40B4-BE49-F238E27FC236}">
                <a16:creationId xmlns:a16="http://schemas.microsoft.com/office/drawing/2014/main" id="{46789C4E-41B4-F2AC-9091-84B07510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1" y="936171"/>
            <a:ext cx="2014707" cy="38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6">
            <a:extLst>
              <a:ext uri="{FF2B5EF4-FFF2-40B4-BE49-F238E27FC236}">
                <a16:creationId xmlns:a16="http://schemas.microsoft.com/office/drawing/2014/main" id="{66EB2599-1A73-23FC-0579-482DBBCE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1379538"/>
            <a:ext cx="366032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1800" dirty="0"/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Нейтронное и гамма- облучение замедлителя от импульсного пучка протонов линейного ускорителя, 50 мкс, 209 МэВ при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имульсном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токе 5 мА.</a:t>
            </a:r>
          </a:p>
          <a:p>
            <a:pPr eaLnBrk="1" hangingPunct="1"/>
            <a:endParaRPr lang="ru-RU" altLang="ru-RU" sz="1800" dirty="0"/>
          </a:p>
        </p:txBody>
      </p:sp>
      <p:sp>
        <p:nvSpPr>
          <p:cNvPr id="7173" name="Прямоугольник 8">
            <a:extLst>
              <a:ext uri="{FF2B5EF4-FFF2-40B4-BE49-F238E27FC236}">
                <a16:creationId xmlns:a16="http://schemas.microsoft.com/office/drawing/2014/main" id="{330BCF3D-EC54-CE00-3B57-5D822A703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4743450"/>
            <a:ext cx="486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Повреждение акрила быстрыми нейтронами дозой 10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- 10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 (до </a:t>
            </a:r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lang="ru-RU" altLang="ru-RU" sz="24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нейтрон</a:t>
            </a:r>
            <a:r>
              <a:rPr lang="en-US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см</a:t>
            </a:r>
            <a:r>
              <a:rPr lang="ru-RU" altLang="ru-RU" sz="24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Окрашивание от </a:t>
            </a:r>
            <a:r>
              <a:rPr lang="ru-RU" altLang="ru-RU" sz="2400" dirty="0">
                <a:latin typeface="Arial" panose="020B0604020202020204" pitchFamily="34" charset="0"/>
              </a:rPr>
              <a:t>гамма-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~ 10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7174" name="Рисунок 2">
            <a:extLst>
              <a:ext uri="{FF2B5EF4-FFF2-40B4-BE49-F238E27FC236}">
                <a16:creationId xmlns:a16="http://schemas.microsoft.com/office/drawing/2014/main" id="{89AF7E6F-564F-A964-CCC3-BE128C8A3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63650"/>
            <a:ext cx="37401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10">
            <a:extLst>
              <a:ext uri="{FF2B5EF4-FFF2-40B4-BE49-F238E27FC236}">
                <a16:creationId xmlns:a16="http://schemas.microsoft.com/office/drawing/2014/main" id="{40F44743-79FC-483E-8A43-6F952BCF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973638"/>
            <a:ext cx="3786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 фотонов </a:t>
            </a:r>
            <a:r>
              <a:rPr lang="ru-RU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источника, измеренный </a:t>
            </a:r>
            <a:r>
              <a:rPr lang="en-US" alt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HPGe</a:t>
            </a:r>
            <a:r>
              <a:rPr lang="en-US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детектором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79EBDD67-A983-B804-2585-847DCEA8E3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2738" y="220663"/>
            <a:ext cx="11649075" cy="36099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Флэш терапии - метод лучевой терапии, позволяющий доставлять импульсно (за время </a:t>
            </a:r>
            <a:r>
              <a:rPr lang="en-US" altLang="ru-RU" sz="3200" dirty="0">
                <a:latin typeface="Arial" panose="020B0604020202020204" pitchFamily="34" charset="0"/>
              </a:rPr>
              <a:t>&lt; </a:t>
            </a:r>
            <a:r>
              <a:rPr lang="ru-RU" altLang="ru-RU" sz="3200" dirty="0">
                <a:latin typeface="Arial" panose="020B0604020202020204" pitchFamily="34" charset="0"/>
              </a:rPr>
              <a:t>1 мс ) в биологическую мишень большие дозы радиации (40 Гр).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Впервые была применена в 2014 г. в Институте Кюри в Орсе.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Здоровые ткани при флэш-терапии повреждаются меньше на 25-30% , чем при длительном облучении той же дозой в обычной протонной терапии (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Varian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4579" name="Прямоугольник 1">
            <a:extLst>
              <a:ext uri="{FF2B5EF4-FFF2-40B4-BE49-F238E27FC236}">
                <a16:creationId xmlns:a16="http://schemas.microsoft.com/office/drawing/2014/main" id="{99C6B405-5515-8AE6-FE26-0F58C85F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5470525"/>
            <a:ext cx="11617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478596E-3098-CB9B-044D-C0B43899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211356"/>
            <a:ext cx="11538147" cy="430901"/>
          </a:xfrm>
        </p:spPr>
        <p:txBody>
          <a:bodyPr/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Композитный </a:t>
            </a:r>
            <a:r>
              <a:rPr lang="ru-RU" altLang="ru-RU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материал для брахитерапии активировался нейтронами низкой энергии в акриловом замедлителе</a:t>
            </a:r>
          </a:p>
        </p:txBody>
      </p:sp>
      <p:pic>
        <p:nvPicPr>
          <p:cNvPr id="7171" name="Рисунок 5">
            <a:extLst>
              <a:ext uri="{FF2B5EF4-FFF2-40B4-BE49-F238E27FC236}">
                <a16:creationId xmlns:a16="http://schemas.microsoft.com/office/drawing/2014/main" id="{46789C4E-41B4-F2AC-9091-84B07510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5" y="1061631"/>
            <a:ext cx="1948317" cy="368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6">
            <a:extLst>
              <a:ext uri="{FF2B5EF4-FFF2-40B4-BE49-F238E27FC236}">
                <a16:creationId xmlns:a16="http://schemas.microsoft.com/office/drawing/2014/main" id="{66EB2599-1A73-23FC-0579-482DBBCE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1061631"/>
            <a:ext cx="367959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Нейтронное и гамма- облучение замедлителя от импульсного пучка протонов линейного ускорителя, 50 мкс, 209 МэВ при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имульсном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токе 5 мА.</a:t>
            </a:r>
          </a:p>
          <a:p>
            <a:pPr eaLnBrk="1" hangingPunct="1"/>
            <a:endParaRPr lang="ru-RU" altLang="ru-RU" sz="1800" dirty="0"/>
          </a:p>
        </p:txBody>
      </p:sp>
      <p:sp>
        <p:nvSpPr>
          <p:cNvPr id="7173" name="Прямоугольник 8">
            <a:extLst>
              <a:ext uri="{FF2B5EF4-FFF2-40B4-BE49-F238E27FC236}">
                <a16:creationId xmlns:a16="http://schemas.microsoft.com/office/drawing/2014/main" id="{330BCF3D-EC54-CE00-3B57-5D822A703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4743450"/>
            <a:ext cx="49607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Повреждение акрила быстрыми нейтронами дозой 10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- 10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 (до </a:t>
            </a:r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lang="ru-RU" altLang="ru-RU" sz="24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нейтрон</a:t>
            </a:r>
            <a:r>
              <a:rPr lang="en-US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см</a:t>
            </a:r>
            <a:r>
              <a:rPr lang="ru-RU" altLang="ru-RU" sz="24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Окрашивание от </a:t>
            </a:r>
            <a:r>
              <a:rPr lang="ru-RU" altLang="ru-RU" sz="2400" dirty="0">
                <a:latin typeface="Arial" panose="020B0604020202020204" pitchFamily="34" charset="0"/>
              </a:rPr>
              <a:t>гамма-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~ 10</a:t>
            </a:r>
            <a:r>
              <a:rPr lang="ru-RU" alt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7175" name="Прямоугольник 10">
            <a:extLst>
              <a:ext uri="{FF2B5EF4-FFF2-40B4-BE49-F238E27FC236}">
                <a16:creationId xmlns:a16="http://schemas.microsoft.com/office/drawing/2014/main" id="{40F44743-79FC-483E-8A43-6F952BCF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327" y="4671265"/>
            <a:ext cx="53332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Дозные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профили, </a:t>
            </a:r>
            <a:r>
              <a:rPr lang="ru-RU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источника,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снятые с пленок </a:t>
            </a:r>
            <a:r>
              <a:rPr lang="ru-RU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радиохромной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пленки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-55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B2CB0E-AC64-E720-74A1-B90875CC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31" y="1172561"/>
            <a:ext cx="5333291" cy="345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2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D696DF1C-5485-3CB7-3157-0AE8D3CB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365125"/>
            <a:ext cx="11415712" cy="1325563"/>
          </a:xfrm>
        </p:spPr>
        <p:txBody>
          <a:bodyPr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Временные диаграммы импульсных потоков нейтронного источника 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и гамма и бета радиация в воздушных промежутках 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(b).</a:t>
            </a:r>
            <a:br>
              <a:rPr lang="ru-RU" altLang="ru-RU" sz="2800"/>
            </a:br>
            <a:endParaRPr lang="ru-RU" altLang="ru-RU" sz="2800"/>
          </a:p>
        </p:txBody>
      </p:sp>
      <p:pic>
        <p:nvPicPr>
          <p:cNvPr id="13315" name="Объект 5">
            <a:extLst>
              <a:ext uri="{FF2B5EF4-FFF2-40B4-BE49-F238E27FC236}">
                <a16:creationId xmlns:a16="http://schemas.microsoft.com/office/drawing/2014/main" id="{37E0CBEC-0665-7D1C-6F3A-BB19293E3F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690688"/>
            <a:ext cx="8894763" cy="4797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6065AAC0-F8C8-5405-0418-CE37D936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MKS-01R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радиометр 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-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-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излучения от</a:t>
            </a:r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активированного КМ сетевой системы радиационного мониторинга</a:t>
            </a:r>
          </a:p>
        </p:txBody>
      </p:sp>
      <p:pic>
        <p:nvPicPr>
          <p:cNvPr id="14339" name="Объект 3">
            <a:extLst>
              <a:ext uri="{FF2B5EF4-FFF2-40B4-BE49-F238E27FC236}">
                <a16:creationId xmlns:a16="http://schemas.microsoft.com/office/drawing/2014/main" id="{D6C0D2F7-06B0-1880-015F-BE74555B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790700"/>
            <a:ext cx="4010025" cy="3006725"/>
          </a:xfrm>
        </p:spPr>
      </p:pic>
      <p:pic>
        <p:nvPicPr>
          <p:cNvPr id="14340" name="Picture 21">
            <a:extLst>
              <a:ext uri="{FF2B5EF4-FFF2-40B4-BE49-F238E27FC236}">
                <a16:creationId xmlns:a16="http://schemas.microsoft.com/office/drawing/2014/main" id="{34B3FE40-A13A-A34F-A0D9-92A892E5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50" y="8262938"/>
            <a:ext cx="10636250" cy="86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80F9AE95-2FD8-92E1-2838-B805AC801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790700"/>
            <a:ext cx="8048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Объект 3">
            <a:extLst>
              <a:ext uri="{FF2B5EF4-FFF2-40B4-BE49-F238E27FC236}">
                <a16:creationId xmlns:a16="http://schemas.microsoft.com/office/drawing/2014/main" id="{74978BAF-69D2-8C2E-340F-22CA5AA8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790700"/>
            <a:ext cx="40100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9B51A7D6-25F4-E9FC-592F-2DEF85AB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/>
          <a:lstStyle/>
          <a:p>
            <a:pPr algn="ctr"/>
            <a:r>
              <a:rPr lang="en-US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Time diagrams of the gamma and beta radiation from an activated air on the pulsed neutron source </a:t>
            </a:r>
            <a:endParaRPr lang="ru-RU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Объект 3">
            <a:extLst>
              <a:ext uri="{FF2B5EF4-FFF2-40B4-BE49-F238E27FC236}">
                <a16:creationId xmlns:a16="http://schemas.microsoft.com/office/drawing/2014/main" id="{E43BEB64-19F5-BB94-3E17-C80D122CE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950" y="1347788"/>
            <a:ext cx="8585200" cy="48291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520D1C65-61AC-843B-24E7-7F2F96D0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87313"/>
            <a:ext cx="1212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Испытание композитных радиационно-защитных материалов</a:t>
            </a:r>
          </a:p>
        </p:txBody>
      </p:sp>
      <p:sp>
        <p:nvSpPr>
          <p:cNvPr id="18435" name="Прямоугольник 1">
            <a:extLst>
              <a:ext uri="{FF2B5EF4-FFF2-40B4-BE49-F238E27FC236}">
                <a16:creationId xmlns:a16="http://schemas.microsoft.com/office/drawing/2014/main" id="{FFB58BBF-3A1B-45DF-D18B-2FD34888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769938"/>
            <a:ext cx="9972675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Облучение метал-органических радиационно-защитных КМ со слоистой структурой может приводить к активации и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радиционному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старению. </a:t>
            </a:r>
            <a:r>
              <a:rPr lang="ru-RU" altLang="ru-RU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Радиационное облучение вызывает ионизацию молекул в полимерной основе радиационно-защитных слоев </a:t>
            </a:r>
            <a:r>
              <a:rPr lang="ru-RU" altLang="ru-RU" sz="2800" dirty="0">
                <a:latin typeface="Arial" panose="020B0604020202020204" pitchFamily="34" charset="0"/>
              </a:rPr>
              <a:t>с образованием радикалов, что уменьшает прочность и пластичность</a:t>
            </a:r>
            <a:r>
              <a:rPr lang="ru-RU" altLang="ru-RU" sz="2400" dirty="0"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z="2800" dirty="0">
                <a:latin typeface="Arial" panose="020B0604020202020204" pitchFamily="34" charset="0"/>
              </a:rPr>
              <a:t>Поверхностный, изолирующий слой КМ может активироваться внешним излучением или загрязнятся вредными активными веществами или аэрозолями</a:t>
            </a:r>
            <a:r>
              <a:rPr lang="ru-RU" altLang="ru-RU" sz="2400" dirty="0">
                <a:latin typeface="Arial" panose="020B0604020202020204" pitchFamily="34" charset="0"/>
              </a:rPr>
              <a:t>.</a:t>
            </a:r>
            <a:endParaRPr lang="ru-RU" altLang="ru-RU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A6EE454-B90C-9BAF-DF5F-8FF20F9E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11138"/>
            <a:ext cx="11010900" cy="611187"/>
          </a:xfrm>
        </p:spPr>
        <p:txBody>
          <a:bodyPr/>
          <a:lstStyle/>
          <a:p>
            <a:pPr algn="ctr"/>
            <a:r>
              <a:rPr lang="ru-RU" altLang="ru-RU" sz="24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Активация поверхностного, изолирующего слоя КМ со свинцовой радиационно-защитной компонентой</a:t>
            </a:r>
            <a:endParaRPr lang="en-US" altLang="ru-RU" sz="24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BDB2E25-3FB6-F72B-4E38-05FBB998B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338" y="1501775"/>
            <a:ext cx="4779962" cy="30797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Измерение радиометром МКС-01Р активации оборудования в воздушном промежутке 10 м нейтронного источника во время облучения КМ(1) и активации  от КМ после облучения свинцового композита (2). </a:t>
            </a:r>
            <a:endParaRPr lang="en-US" altLang="ru-RU" sz="20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26FC09BF-47F1-9CF3-B30D-A61534E6E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>
            <a:extLst>
              <a:ext uri="{FF2B5EF4-FFF2-40B4-BE49-F238E27FC236}">
                <a16:creationId xmlns:a16="http://schemas.microsoft.com/office/drawing/2014/main" id="{E9D364A2-FAF0-2409-D67A-4DE68BAE0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30300"/>
            <a:ext cx="5867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9">
            <a:extLst>
              <a:ext uri="{FF2B5EF4-FFF2-40B4-BE49-F238E27FC236}">
                <a16:creationId xmlns:a16="http://schemas.microsoft.com/office/drawing/2014/main" id="{3E56158A-18C5-E709-5D33-6DA4FAF98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889500"/>
            <a:ext cx="110791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Поверхностный, изолирующий слой радиационно-защитной одежды включает алюминиевую компоненту КМ.</a:t>
            </a:r>
          </a:p>
          <a:p>
            <a:pPr algn="just" eaLnBrk="1" hangingPunct="1"/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Барбулев С.Я., Перцовский Г.А., Логинов В.И. и др. Радиационно-защитный полукомбинезон. Патент Российской Федерации на полезную модель № 53113. Зарегистрировано в Государственном реестре полезных моделей РФ</a:t>
            </a:r>
            <a:r>
              <a:rPr lang="en-US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10.05.2006 </a:t>
            </a:r>
            <a:r>
              <a:rPr lang="ru-RU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V. M.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907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169853B-A414-E08E-F58F-2419C0D3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11138"/>
            <a:ext cx="11010900" cy="611187"/>
          </a:xfrm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Нейтрон-активационный анализ поверхностного слоя радиационно-защитного КМ</a:t>
            </a:r>
            <a:endParaRPr lang="en-US" altLang="ru-RU" sz="2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71633A3-8D3B-064C-E4A9-04C0E2C5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822325"/>
            <a:ext cx="11079162" cy="88106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Измеренная радиометром МКС-01Р бета активность облученного КМ показывает уменьшение примерное в 2 раза после прекращения облучения</a:t>
            </a:r>
            <a:endParaRPr lang="en-US" altLang="ru-RU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3739AEE5-FE1F-D039-0C20-DB1F2693B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5">
            <a:extLst>
              <a:ext uri="{FF2B5EF4-FFF2-40B4-BE49-F238E27FC236}">
                <a16:creationId xmlns:a16="http://schemas.microsoft.com/office/drawing/2014/main" id="{4FB4EB49-961F-5A68-ED9C-DE9772654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873651"/>
            <a:ext cx="5173662" cy="30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3">
            <a:extLst>
              <a:ext uri="{FF2B5EF4-FFF2-40B4-BE49-F238E27FC236}">
                <a16:creationId xmlns:a16="http://schemas.microsoft.com/office/drawing/2014/main" id="{FA52822E-CF85-EDC7-1ED5-EDB341F78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1786624"/>
            <a:ext cx="5287962" cy="29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Прямоугольник 4">
            <a:extLst>
              <a:ext uri="{FF2B5EF4-FFF2-40B4-BE49-F238E27FC236}">
                <a16:creationId xmlns:a16="http://schemas.microsoft.com/office/drawing/2014/main" id="{B1E6AA6F-86F8-52C4-29EC-A82BE0FF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767263"/>
            <a:ext cx="11320463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Период полураспада облученного КМ составляет14 -17 ч Это 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оответствует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распаду </a:t>
            </a:r>
            <a:r>
              <a:rPr lang="ru-RU" alt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реакции </a:t>
            </a:r>
            <a:r>
              <a:rPr lang="ru-RU" alt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Na c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сечением 118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мбарн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при энергии  активации быстрыми нейтронами 14 МэВ.</a:t>
            </a:r>
            <a:endParaRPr lang="en-US" altLang="ru-RU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907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5B51278-0876-CC5E-C319-9B6B9C2A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36538"/>
            <a:ext cx="10979150" cy="774700"/>
          </a:xfrm>
        </p:spPr>
        <p:txBody>
          <a:bodyPr/>
          <a:lstStyle/>
          <a:p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Временная структура импульсного пучка нейтронов на 10 м пролетном канале ИИН РАДЭКС</a:t>
            </a:r>
            <a:endParaRPr lang="en-US" altLang="ru-RU" sz="3200" dirty="0">
              <a:solidFill>
                <a:srgbClr val="0000F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AC5FAC06-8B38-D63D-DF17-D80B7184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C78135C-81E9-C448-D0AB-D699A8815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6712"/>
              </p:ext>
            </p:extLst>
          </p:nvPr>
        </p:nvGraphicFramePr>
        <p:xfrm>
          <a:off x="4572000" y="1408112"/>
          <a:ext cx="7010539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21" name="Picture 7">
            <a:extLst>
              <a:ext uri="{FF2B5EF4-FFF2-40B4-BE49-F238E27FC236}">
                <a16:creationId xmlns:a16="http://schemas.microsoft.com/office/drawing/2014/main" id="{E0D7ADD3-B5DE-DAF9-32A0-EE4152E5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408112"/>
            <a:ext cx="4718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12203"/>
      </p:ext>
    </p:extLst>
  </p:cSld>
  <p:clrMapOvr>
    <a:masterClrMapping/>
  </p:clrMapOvr>
  <p:transition spd="slow" advTm="3960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>
            <a:extLst>
              <a:ext uri="{FF2B5EF4-FFF2-40B4-BE49-F238E27FC236}">
                <a16:creationId xmlns:a16="http://schemas.microsoft.com/office/drawing/2014/main" id="{F76D4ADC-4784-6D76-1D24-31D88494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763"/>
            <a:ext cx="12192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1200" indent="-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22400" indent="-508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200" b="1" dirty="0"/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806E5-8061-C47F-9620-6BDFEA250779}"/>
              </a:ext>
            </a:extLst>
          </p:cNvPr>
          <p:cNvSpPr txBox="1"/>
          <p:nvPr/>
        </p:nvSpPr>
        <p:spPr>
          <a:xfrm>
            <a:off x="203200" y="553774"/>
            <a:ext cx="11264900" cy="6304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Предложен метод мониторинга клинических поглощенных доз в протонной флэш-терапии, активационного облучения композитов и экспериментального исследования альфа и бата распадов высоковозбужденных кластерных состояний легких ядер по радиационному излучению от ядерного взаимодействия импульсных пучков с облучаемыми мишенями.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Установлена линейная зависимость поглощенных доз от импульсных доз гамма-квантов и нейтронов.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облучении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композита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импульсными потоками нейтронов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импульсные потоки быстрых нейтронов хорошо коррелирует с интенсивностью активационного гамма-, бета- излучения от короткоживущих радионуклидов. 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7D9FDFC-079F-52F6-F4E9-FB4B302889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20701" y="279400"/>
            <a:ext cx="10363200" cy="5803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3200" dirty="0">
                <a:latin typeface="Arial" panose="020B0604020202020204" pitchFamily="34" charset="0"/>
              </a:rPr>
              <a:t>Для повышения эффективности протонной терапии при лечении рака </a:t>
            </a:r>
            <a:r>
              <a:rPr lang="en-US" altLang="ru-RU" sz="3200" dirty="0" err="1">
                <a:latin typeface="Arial" panose="020B0604020202020204" pitchFamily="34" charset="0"/>
              </a:rPr>
              <a:t>разрабатывают</a:t>
            </a:r>
            <a:r>
              <a:rPr lang="ru-RU" altLang="ru-RU" sz="3200" dirty="0" err="1">
                <a:latin typeface="Arial" panose="020B0604020202020204" pitchFamily="34" charset="0"/>
              </a:rPr>
              <a:t>ся</a:t>
            </a:r>
            <a:r>
              <a:rPr lang="ru-RU" altLang="ru-RU" sz="3200" dirty="0">
                <a:latin typeface="Arial" panose="020B0604020202020204" pitchFamily="34" charset="0"/>
              </a:rPr>
              <a:t> методы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</a:rPr>
              <a:t>онлайн-мониторинга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</a:rPr>
              <a:t>поглощённой дозы </a:t>
            </a:r>
            <a:r>
              <a:rPr lang="en-US" altLang="ru-RU" sz="3200" dirty="0" err="1">
                <a:latin typeface="Arial" panose="020B0604020202020204" pitchFamily="34" charset="0"/>
              </a:rPr>
              <a:t>на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</a:rPr>
              <a:t>основе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</a:rPr>
              <a:t>регистрации </a:t>
            </a:r>
            <a:r>
              <a:rPr lang="en-US" altLang="ru-RU" sz="3200" dirty="0" err="1">
                <a:latin typeface="Arial" panose="020B0604020202020204" pitchFamily="34" charset="0"/>
              </a:rPr>
              <a:t>вторичных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</a:rPr>
              <a:t>фотонов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</a:rPr>
              <a:t>и бета частиц от локальных ядерных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</a:rPr>
              <a:t>процессов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</a:rPr>
              <a:t>в теле</a:t>
            </a:r>
            <a:r>
              <a:rPr lang="en-US" altLang="ru-RU" sz="3200" dirty="0">
                <a:latin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</a:rPr>
              <a:t>пациента</a:t>
            </a:r>
            <a:r>
              <a:rPr lang="ru-RU" altLang="ru-RU" sz="3200" dirty="0">
                <a:latin typeface="Arial" panose="020B0604020202020204" pitchFamily="34" charset="0"/>
              </a:rPr>
              <a:t>.</a:t>
            </a:r>
            <a:br>
              <a:rPr lang="ru-RU" altLang="ru-RU" sz="3200" dirty="0">
                <a:latin typeface="Arial" panose="020B0604020202020204" pitchFamily="34" charset="0"/>
              </a:rPr>
            </a:b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en-US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Marcatili</a:t>
            </a:r>
            <a:r>
              <a:rPr lang="en-US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/arXiv:2001.01470v1 [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physics.med-ph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] 6 Jan 2020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L. Tian et al.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/Phys Med Biol 63, 215025. 2018. 99. P. 210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Xie </a:t>
            </a:r>
            <a:r>
              <a:rPr lang="en-US" alt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/ Int. J. </a:t>
            </a:r>
            <a:r>
              <a:rPr lang="en-US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Radiat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Oncol Biol Phys. 2017. V. 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C7AB89E-DE3E-C189-DA25-940DB5CCAFD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6286500"/>
            <a:ext cx="11391900" cy="457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		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 </a:t>
            </a:r>
            <a:br>
              <a:rPr lang="ru-RU" altLang="ru-RU" sz="2000"/>
            </a:br>
            <a:endParaRPr lang="ru-RU" alt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A0B4FFD-E31D-9F0A-3A9F-D6C51E050E8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2738" y="228600"/>
            <a:ext cx="11618912" cy="25257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Регистрация фотонов от взаимодействия пучка протонов с биологической тканью используется как метод контроля клинической поглощенной дозы при протонной терапии.</a:t>
            </a:r>
          </a:p>
        </p:txBody>
      </p:sp>
      <p:sp>
        <p:nvSpPr>
          <p:cNvPr id="26627" name="Прямоугольник 1">
            <a:extLst>
              <a:ext uri="{FF2B5EF4-FFF2-40B4-BE49-F238E27FC236}">
                <a16:creationId xmlns:a16="http://schemas.microsoft.com/office/drawing/2014/main" id="{A7AC173E-9C96-43D3-AC4D-A59E40B8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3124200"/>
            <a:ext cx="11618913" cy="29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амма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излучени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ядерного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возбуждения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аннигиляции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хорошо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коррелируют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диапазоне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энергий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протонной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терапии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(60-150 МэВ) и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методом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поглощенной дозы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протонов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in-vivo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пике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Брегга</a:t>
            </a:r>
            <a:r>
              <a:rPr lang="en-US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endParaRPr lang="ru-RU" altLang="ru-RU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1B33A65-CFB8-5F3E-42B9-86E52F706FD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20700" y="306388"/>
            <a:ext cx="11082338" cy="20812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sz="3200" dirty="0">
                <a:latin typeface="Georgia" panose="02040502050405020303" pitchFamily="18" charset="0"/>
              </a:rPr>
              <a:t>Основные протон-ядерные реакции биологической ткани протекают на элементах кислорода и углерода с излучением гамма квантов до 3 МэВ</a:t>
            </a:r>
            <a:r>
              <a:rPr lang="en-US" altLang="ru-RU" sz="2800" dirty="0">
                <a:latin typeface="Georgia" panose="02040502050405020303" pitchFamily="18" charset="0"/>
              </a:rPr>
              <a:t>.</a:t>
            </a:r>
            <a:r>
              <a:rPr lang="ru-RU" altLang="ru-RU" sz="28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EC5D73F-3460-B045-C1DE-F3E73D18152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6286500"/>
            <a:ext cx="11391900" cy="457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		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 </a:t>
            </a:r>
            <a:br>
              <a:rPr lang="ru-RU" altLang="ru-RU" sz="2000"/>
            </a:br>
            <a:endParaRPr lang="ru-RU" altLang="ru-RU" sz="200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71D5990-5021-D2E3-93E6-76AC2F850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49257"/>
              </p:ext>
            </p:extLst>
          </p:nvPr>
        </p:nvGraphicFramePr>
        <p:xfrm>
          <a:off x="431801" y="2654300"/>
          <a:ext cx="10909299" cy="3809999"/>
        </p:xfrm>
        <a:graphic>
          <a:graphicData uri="http://schemas.openxmlformats.org/drawingml/2006/table">
            <a:tbl>
              <a:tblPr/>
              <a:tblGrid>
                <a:gridCol w="3321703">
                  <a:extLst>
                    <a:ext uri="{9D8B030D-6E8A-4147-A177-3AD203B41FA5}">
                      <a16:colId xmlns:a16="http://schemas.microsoft.com/office/drawing/2014/main" val="4119775187"/>
                    </a:ext>
                  </a:extLst>
                </a:gridCol>
                <a:gridCol w="3626776">
                  <a:extLst>
                    <a:ext uri="{9D8B030D-6E8A-4147-A177-3AD203B41FA5}">
                      <a16:colId xmlns:a16="http://schemas.microsoft.com/office/drawing/2014/main" val="4217231440"/>
                    </a:ext>
                  </a:extLst>
                </a:gridCol>
                <a:gridCol w="3960820">
                  <a:extLst>
                    <a:ext uri="{9D8B030D-6E8A-4147-A177-3AD203B41FA5}">
                      <a16:colId xmlns:a16="http://schemas.microsoft.com/office/drawing/2014/main" val="3118399716"/>
                    </a:ext>
                  </a:extLst>
                </a:gridCol>
              </a:tblGrid>
              <a:tr h="4948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энергия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МэВ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Реакции с </a:t>
                      </a: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Реакции с </a:t>
                      </a: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27352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1.63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p,xγ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741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2.00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p,xγ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C(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p,xγ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80271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2.04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O(p,xγ)</a:t>
                      </a: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01325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2.31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O(p,xγ)</a:t>
                      </a: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92838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2.74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O(p,p′γ)</a:t>
                      </a: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95406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2.79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O(p,xγ)</a:t>
                      </a: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29626"/>
                  </a:ext>
                </a:extLst>
              </a:tr>
              <a:tr h="4735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2.80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O(p,xγ)</a:t>
                      </a:r>
                      <a:r>
                        <a:rPr kumimoji="0" lang="en-US" alt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C(</a:t>
                      </a:r>
                      <a:r>
                        <a:rPr kumimoji="0" lang="en-US" alt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p,xγ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n-US" altLang="ru-RU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9" marR="63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556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246E1B3-005D-0D65-4892-FFD7D74D215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20700" y="198438"/>
            <a:ext cx="11082338" cy="26003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Кроме того в области взаимодействия пучка с  тканью накапливаются позитрон-эмиттерные изотопы </a:t>
            </a:r>
            <a:r>
              <a:rPr lang="en-US" alt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которые создают 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аннигиляционные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фотоны с энергией 511 кэВ</a:t>
            </a:r>
            <a:r>
              <a:rPr lang="ru-RU" altLang="ru-RU" sz="28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6875BD8-9A13-1D95-0F22-D3880CD9BBF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6286500"/>
            <a:ext cx="11391900" cy="457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		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 </a:t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28676" name="Рисунок 1">
            <a:extLst>
              <a:ext uri="{FF2B5EF4-FFF2-40B4-BE49-F238E27FC236}">
                <a16:creationId xmlns:a16="http://schemas.microsoft.com/office/drawing/2014/main" id="{D387A342-4DA6-FEFC-8486-06DE4124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63801"/>
            <a:ext cx="65831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3EC15D-0641-9AED-2816-192945B223F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20700" y="198438"/>
            <a:ext cx="11082338" cy="174148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Гамма-изображение в диапазоне энергий 800-2000 кэВ обеспечивает лучшее совпадение с диапазоном протонов</a:t>
            </a:r>
            <a:r>
              <a:rPr lang="ru-RU" altLang="ru-RU" sz="28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25027ED-69FC-A294-41D4-DB3C578BC71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6286500"/>
            <a:ext cx="11391900" cy="457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		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 </a:t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29700" name="Рисунок 1">
            <a:extLst>
              <a:ext uri="{FF2B5EF4-FFF2-40B4-BE49-F238E27FC236}">
                <a16:creationId xmlns:a16="http://schemas.microsoft.com/office/drawing/2014/main" id="{8E68FB1B-D8B2-F17C-D495-3E39E74F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1848810"/>
            <a:ext cx="3511550" cy="4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37751A-3591-5776-F2EA-E257EB3962EE}"/>
              </a:ext>
            </a:extLst>
          </p:cNvPr>
          <p:cNvSpPr/>
          <p:nvPr/>
        </p:nvSpPr>
        <p:spPr>
          <a:xfrm>
            <a:off x="6299200" y="2478088"/>
            <a:ext cx="5511800" cy="341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altLang="ru-RU" sz="2400" u="sng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Циклотрон Университета Осака.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Энергия протонов – </a:t>
            </a:r>
            <a:r>
              <a:rPr lang="en-US" altLang="ru-RU" sz="2400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140</a:t>
            </a:r>
            <a:r>
              <a:rPr lang="ru-RU" altLang="ru-RU" sz="2400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МэВ.</a:t>
            </a:r>
            <a:r>
              <a:rPr lang="en-US" altLang="ru-RU" sz="2400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altLang="ru-RU" sz="2400" kern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Диаметр пучка протонов </a:t>
            </a:r>
            <a:r>
              <a:rPr lang="en-US" altLang="ru-RU" sz="2400" kern="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~1 cm </a:t>
            </a:r>
            <a:endParaRPr lang="ru-RU" altLang="ru-RU" sz="2400" kern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  Поглощённая доза- 20 Гр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  Время облучения – 30 ч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 - -  Локализация пика </a:t>
            </a:r>
            <a:r>
              <a:rPr lang="ru-RU" altLang="ru-RU" sz="2400" dirty="0" err="1">
                <a:latin typeface="Georgia" panose="02040502050405020303" pitchFamily="18" charset="0"/>
                <a:cs typeface="Arial" panose="020B0604020202020204" pitchFamily="34" charset="0"/>
              </a:rPr>
              <a:t>Брегга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Прямоугольник 2">
            <a:extLst>
              <a:ext uri="{FF2B5EF4-FFF2-40B4-BE49-F238E27FC236}">
                <a16:creationId xmlns:a16="http://schemas.microsoft.com/office/drawing/2014/main" id="{1218D423-2860-9140-58D6-67AFD074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2459504"/>
            <a:ext cx="1739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511 кэВ</a:t>
            </a:r>
          </a:p>
          <a:p>
            <a:endParaRPr lang="ru-RU" altLang="ru-RU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altLang="ru-RU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altLang="ru-RU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altLang="ru-RU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0.8 -2 МэВ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98194D-07D5-BAAE-2405-DCED377D1EC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20700" y="441325"/>
            <a:ext cx="11168063" cy="37052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Гамма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подведения дозы  импульсн0г0 пучка протонов (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ru-R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с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точностью можно выполнить за 1 импульс 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TOF -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методом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помощью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сцинтилляцио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нных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детектор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режиме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- 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совпадения (0.1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ИЯФ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Гренобль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D7F460-7D57-D731-2343-E304AB9A93B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6286500"/>
            <a:ext cx="11391900" cy="457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400"/>
              <a:t>		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/>
              <a:t> 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30724" name="Прямоугольник 1">
            <a:extLst>
              <a:ext uri="{FF2B5EF4-FFF2-40B4-BE49-F238E27FC236}">
                <a16:creationId xmlns:a16="http://schemas.microsoft.com/office/drawing/2014/main" id="{D858B4F4-2C3C-327C-43D5-D103214E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4532313"/>
            <a:ext cx="11168063" cy="149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dirty="0">
                <a:latin typeface="Georgia" panose="02040502050405020303" pitchFamily="18" charset="0"/>
                <a:cs typeface="Arial" panose="020B0604020202020204" pitchFamily="34" charset="0"/>
              </a:rPr>
              <a:t>Время </a:t>
            </a:r>
            <a:r>
              <a:rPr lang="ru-RU" altLang="ru-RU" sz="3200" dirty="0" err="1">
                <a:latin typeface="Georgia" panose="02040502050405020303" pitchFamily="18" charset="0"/>
                <a:cs typeface="Arial" panose="020B0604020202020204" pitchFamily="34" charset="0"/>
              </a:rPr>
              <a:t>онлайнг</a:t>
            </a:r>
            <a:r>
              <a:rPr lang="ru-RU" altLang="ru-RU" sz="3200" dirty="0">
                <a:latin typeface="Georgia" panose="02040502050405020303" pitchFamily="18" charset="0"/>
                <a:cs typeface="Arial" panose="020B0604020202020204" pitchFamily="34" charset="0"/>
              </a:rPr>
              <a:t>–мониторинга составляет  2 сек  при эффективности детектирования </a:t>
            </a:r>
            <a:r>
              <a:rPr lang="en-US" altLang="ru-RU" sz="3200" dirty="0">
                <a:latin typeface="Georgia" panose="02040502050405020303" pitchFamily="18" charset="0"/>
                <a:cs typeface="Arial" panose="020B0604020202020204" pitchFamily="34" charset="0"/>
              </a:rPr>
              <a:t>∼ 1.4 × 10</a:t>
            </a:r>
            <a:r>
              <a:rPr lang="en-US" altLang="ru-RU" sz="3200" baseline="30000" dirty="0">
                <a:latin typeface="Georgia" panose="02040502050405020303" pitchFamily="18" charset="0"/>
                <a:cs typeface="Arial" panose="020B0604020202020204" pitchFamily="34" charset="0"/>
              </a:rPr>
              <a:t>-3</a:t>
            </a:r>
            <a:r>
              <a:rPr lang="ru-RU" altLang="ru-RU" sz="3200" baseline="30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ru-RU" altLang="ru-RU" sz="3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CEAAF568-71B0-EBBE-F9EC-035C29EDCE7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71488" y="165100"/>
            <a:ext cx="11301412" cy="328771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Центре лучевой терапии на линейном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ускоритнле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ИЯИ РАН проведено облучение водного фантома с культурами клеток импульсным пучком протонов с энергией 150 МэВ длительностью 20-120 мкс и током 4-9 мА. </a:t>
            </a:r>
          </a:p>
        </p:txBody>
      </p:sp>
      <p:sp>
        <p:nvSpPr>
          <p:cNvPr id="31747" name="Прямоугольник 1">
            <a:extLst>
              <a:ext uri="{FF2B5EF4-FFF2-40B4-BE49-F238E27FC236}">
                <a16:creationId xmlns:a16="http://schemas.microsoft.com/office/drawing/2014/main" id="{6C4DF46C-1030-4EF7-CDC6-981410F1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28" y="2506434"/>
            <a:ext cx="10338872" cy="15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фотонов осуществлялся детекторами БДМГ-41 и БДМГ-08 в процедурной протонной терапии. 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Мощность дозы быстрых нейтронов детекторами БДН-02</a:t>
            </a:r>
            <a:r>
              <a:rPr lang="ru-RU" altLang="ru-RU" sz="2400" dirty="0"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748" name="Рисунок 9">
            <a:extLst>
              <a:ext uri="{FF2B5EF4-FFF2-40B4-BE49-F238E27FC236}">
                <a16:creationId xmlns:a16="http://schemas.microsoft.com/office/drawing/2014/main" id="{8A9CAB0D-7AB5-AAED-568B-24B1BCF1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2" y="4271295"/>
            <a:ext cx="1614487" cy="232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1">
            <a:extLst>
              <a:ext uri="{FF2B5EF4-FFF2-40B4-BE49-F238E27FC236}">
                <a16:creationId xmlns:a16="http://schemas.microsoft.com/office/drawing/2014/main" id="{0C8296ED-65CB-4C15-63A7-3D9AE225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1" y="4470400"/>
            <a:ext cx="296213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Объект 3">
            <a:extLst>
              <a:ext uri="{FF2B5EF4-FFF2-40B4-BE49-F238E27FC236}">
                <a16:creationId xmlns:a16="http://schemas.microsoft.com/office/drawing/2014/main" id="{29E708FD-E403-5E8B-F046-754096350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4686300"/>
            <a:ext cx="2373221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1686</Words>
  <Application>Microsoft Office PowerPoint</Application>
  <PresentationFormat>Широкоэкранный</PresentationFormat>
  <Paragraphs>131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Arial Cyr</vt:lpstr>
      <vt:lpstr>Calibri</vt:lpstr>
      <vt:lpstr>Calibri Light</vt:lpstr>
      <vt:lpstr>Georgia</vt:lpstr>
      <vt:lpstr>Times New Roman</vt:lpstr>
      <vt:lpstr>Verdana</vt:lpstr>
      <vt:lpstr>Тема Office</vt:lpstr>
      <vt:lpstr>Activation monitoring of pulsed irradiation in proton therapy and materials research</vt:lpstr>
      <vt:lpstr>Презентация PowerPoint</vt:lpstr>
      <vt:lpstr>Для повышения эффективности протонной терапии при лечении рака разрабатываются методы онлайн-мониторинга поглощённой дозы на основе регистрации вторичных фотонов и бета частиц от локальных ядерных процессов в теле пациента.  S. Marcatili et al./arXiv:2001.01470v1 [physics.med-ph] 6 Jan 2020. L. Tian et al./Phys Med Biol 63, 215025. 2018. 99. P. 210. Y. Xie et al. / Int. J. Radiat Oncol Biol Phys. 2017. V. </vt:lpstr>
      <vt:lpstr>Презентация PowerPoint</vt:lpstr>
      <vt:lpstr>Основные протон-ядерные реакции биологической ткани протекают на элементах кислорода и углерода с излучением гамма квантов до 3 МэВ. </vt:lpstr>
      <vt:lpstr>Кроме того в области взаимодействия пучка с  тканью накапливаются позитрон-эмиттерные изотопы 11C, 14N, 15O, которые создают  аннигиляционные фотоны с энергией 511 кэВ.</vt:lpstr>
      <vt:lpstr>Гамма-изображение в диапазоне энергий 800-2000 кэВ обеспечивает лучшее совпадение с диапазоном протонов.</vt:lpstr>
      <vt:lpstr>Гамма мониторинг подведения дозы  импульсн0г0 пучка протонов (108, 1 см) с 3 мм точностью можно выполнить за 1 импульс TOF - методом с помощью сцинтилляционных детекторов в режиме - совпадения (0.1 нс) (ИЯФ, Гренобль). </vt:lpstr>
      <vt:lpstr>Презентация PowerPoint</vt:lpstr>
      <vt:lpstr>Водный фантом, содержащий культуры с  клетками в процедурной протонной терапии</vt:lpstr>
      <vt:lpstr>Презентация PowerPoint</vt:lpstr>
      <vt:lpstr>Временная диаграмма мощности гамма излучения при различном токе пучка протон.</vt:lpstr>
      <vt:lpstr>Временная диаграмма мощности эквивалентной дозы быстрых нейтронов.</vt:lpstr>
      <vt:lpstr>Мощность дозы гамма излучения и нейтронов</vt:lpstr>
      <vt:lpstr>Линейная зависимость поглощенной дозы протонов клетками (1) и дозы нейтронов (2,3) от дозы гамма излучения.</vt:lpstr>
      <vt:lpstr>Презентация PowerPoint</vt:lpstr>
      <vt:lpstr>Импульсный источник нейтронов для испытания материалов</vt:lpstr>
      <vt:lpstr>Спектр нейтронов из W мишени в облучательном канале РАДЭКС</vt:lpstr>
      <vt:lpstr>Композитный 168Yb материал для брахитерапии активировался нейтронами низкой энергии в акриловом замедлителе</vt:lpstr>
      <vt:lpstr>Композитный 168Yb материал для брахитерапии активировался нейтронами низкой энергии в акриловом замедлителе</vt:lpstr>
      <vt:lpstr>Временные диаграммы импульсных потоков нейтронного источника (a) и гамма и бета радиация в воздушных промежутках (b). </vt:lpstr>
      <vt:lpstr>MKS-01R радиометр - и - излучения от активированного КМ сетевой системы радиационного мониторинга</vt:lpstr>
      <vt:lpstr>Time diagrams of the gamma and beta radiation from an activated air on the pulsed neutron source </vt:lpstr>
      <vt:lpstr>Презентация PowerPoint</vt:lpstr>
      <vt:lpstr>Активация поверхностного, изолирующего слоя КМ со свинцовой радиационно-защитной компонентой</vt:lpstr>
      <vt:lpstr>Нейтрон-активационный анализ поверхностного слоя радиационно-защитного КМ</vt:lpstr>
      <vt:lpstr>Временная структура импульсного пучка нейтронов на 10 м пролетном канале ИИН РАДЭКС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OF PULSED INTERMEDIATE-ENERGY NUCLEON BEEMS USING AIR ACTIVATION</dc:title>
  <dc:creator>Владимир</dc:creator>
  <cp:lastModifiedBy>Владимир</cp:lastModifiedBy>
  <cp:revision>231</cp:revision>
  <dcterms:created xsi:type="dcterms:W3CDTF">2022-04-18T07:13:38Z</dcterms:created>
  <dcterms:modified xsi:type="dcterms:W3CDTF">2024-09-19T08:41:10Z</dcterms:modified>
</cp:coreProperties>
</file>