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7" r:id="rId2"/>
    <p:sldId id="258" r:id="rId3"/>
    <p:sldId id="264" r:id="rId4"/>
    <p:sldId id="265" r:id="rId5"/>
    <p:sldId id="267" r:id="rId6"/>
    <p:sldId id="266" r:id="rId7"/>
    <p:sldId id="259" r:id="rId8"/>
    <p:sldId id="260" r:id="rId9"/>
    <p:sldId id="261" r:id="rId10"/>
    <p:sldId id="263" r:id="rId11"/>
    <p:sldId id="268" r:id="rId12"/>
    <p:sldId id="262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0066FF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6" d="100"/>
          <a:sy n="136" d="100"/>
        </p:scale>
        <p:origin x="120" y="16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bnct\work\cross-section-Li-Be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2170667046189208E-2"/>
          <c:y val="6.9651910496128969E-2"/>
          <c:w val="0.86201680901285282"/>
          <c:h val="0.75124560606539093"/>
        </c:manualLayout>
      </c:layout>
      <c:scatterChart>
        <c:scatterStyle val="smoothMarker"/>
        <c:varyColors val="0"/>
        <c:ser>
          <c:idx val="0"/>
          <c:order val="0"/>
          <c:tx>
            <c:v>7Li(p,n)</c:v>
          </c:tx>
          <c:spPr>
            <a:ln w="25400">
              <a:solidFill>
                <a:srgbClr val="FF0000"/>
              </a:solidFill>
              <a:prstDash val="solid"/>
            </a:ln>
          </c:spPr>
          <c:marker>
            <c:symbol val="none"/>
          </c:marker>
          <c:xVal>
            <c:numRef>
              <c:f>Лист1!$A$3:$A$143</c:f>
              <c:numCache>
                <c:formatCode>General</c:formatCode>
                <c:ptCount val="141"/>
                <c:pt idx="0">
                  <c:v>1880300</c:v>
                </c:pt>
                <c:pt idx="1">
                  <c:v>1881000</c:v>
                </c:pt>
                <c:pt idx="2">
                  <c:v>1882000</c:v>
                </c:pt>
                <c:pt idx="3">
                  <c:v>1883000</c:v>
                </c:pt>
                <c:pt idx="4">
                  <c:v>1884000</c:v>
                </c:pt>
                <c:pt idx="5">
                  <c:v>1885000</c:v>
                </c:pt>
                <c:pt idx="6">
                  <c:v>1886000</c:v>
                </c:pt>
                <c:pt idx="7">
                  <c:v>1887000</c:v>
                </c:pt>
                <c:pt idx="8">
                  <c:v>1888000</c:v>
                </c:pt>
                <c:pt idx="9">
                  <c:v>1889000</c:v>
                </c:pt>
                <c:pt idx="10">
                  <c:v>1890000</c:v>
                </c:pt>
                <c:pt idx="11">
                  <c:v>1895000</c:v>
                </c:pt>
                <c:pt idx="12">
                  <c:v>1900000</c:v>
                </c:pt>
                <c:pt idx="13">
                  <c:v>1905000</c:v>
                </c:pt>
                <c:pt idx="14">
                  <c:v>1910000</c:v>
                </c:pt>
                <c:pt idx="15">
                  <c:v>1915000</c:v>
                </c:pt>
                <c:pt idx="16">
                  <c:v>1920000</c:v>
                </c:pt>
                <c:pt idx="17">
                  <c:v>1930000</c:v>
                </c:pt>
                <c:pt idx="18">
                  <c:v>1940000</c:v>
                </c:pt>
                <c:pt idx="19">
                  <c:v>1950000</c:v>
                </c:pt>
                <c:pt idx="20">
                  <c:v>1960000</c:v>
                </c:pt>
                <c:pt idx="21">
                  <c:v>1970000</c:v>
                </c:pt>
                <c:pt idx="22">
                  <c:v>1980000</c:v>
                </c:pt>
                <c:pt idx="23">
                  <c:v>1990000</c:v>
                </c:pt>
                <c:pt idx="24">
                  <c:v>2000000</c:v>
                </c:pt>
                <c:pt idx="25">
                  <c:v>2010000</c:v>
                </c:pt>
                <c:pt idx="26">
                  <c:v>2020000</c:v>
                </c:pt>
                <c:pt idx="27">
                  <c:v>2030000</c:v>
                </c:pt>
                <c:pt idx="28">
                  <c:v>2040000</c:v>
                </c:pt>
                <c:pt idx="29">
                  <c:v>2050000</c:v>
                </c:pt>
                <c:pt idx="30">
                  <c:v>2060000</c:v>
                </c:pt>
                <c:pt idx="31">
                  <c:v>2070000</c:v>
                </c:pt>
                <c:pt idx="32">
                  <c:v>2080000</c:v>
                </c:pt>
                <c:pt idx="33">
                  <c:v>2090000</c:v>
                </c:pt>
                <c:pt idx="34">
                  <c:v>2100000</c:v>
                </c:pt>
                <c:pt idx="35">
                  <c:v>2120000</c:v>
                </c:pt>
                <c:pt idx="36">
                  <c:v>2140000</c:v>
                </c:pt>
                <c:pt idx="37">
                  <c:v>2160000</c:v>
                </c:pt>
                <c:pt idx="38">
                  <c:v>2180000</c:v>
                </c:pt>
                <c:pt idx="39">
                  <c:v>2200000</c:v>
                </c:pt>
                <c:pt idx="40">
                  <c:v>2220000</c:v>
                </c:pt>
                <c:pt idx="41">
                  <c:v>2240000</c:v>
                </c:pt>
                <c:pt idx="42">
                  <c:v>2260000</c:v>
                </c:pt>
                <c:pt idx="43">
                  <c:v>2280000</c:v>
                </c:pt>
                <c:pt idx="44">
                  <c:v>2300000</c:v>
                </c:pt>
                <c:pt idx="45">
                  <c:v>2320000</c:v>
                </c:pt>
                <c:pt idx="46">
                  <c:v>2340000</c:v>
                </c:pt>
                <c:pt idx="47">
                  <c:v>2360000</c:v>
                </c:pt>
                <c:pt idx="48">
                  <c:v>2380000</c:v>
                </c:pt>
                <c:pt idx="49">
                  <c:v>2400000</c:v>
                </c:pt>
                <c:pt idx="50">
                  <c:v>2420000</c:v>
                </c:pt>
                <c:pt idx="51">
                  <c:v>2440000</c:v>
                </c:pt>
                <c:pt idx="52">
                  <c:v>2460000</c:v>
                </c:pt>
                <c:pt idx="53">
                  <c:v>2480000</c:v>
                </c:pt>
                <c:pt idx="54">
                  <c:v>2500000</c:v>
                </c:pt>
                <c:pt idx="55">
                  <c:v>2600000</c:v>
                </c:pt>
                <c:pt idx="56">
                  <c:v>2700000</c:v>
                </c:pt>
                <c:pt idx="57">
                  <c:v>2800000</c:v>
                </c:pt>
                <c:pt idx="58">
                  <c:v>2900000</c:v>
                </c:pt>
                <c:pt idx="59">
                  <c:v>3000000</c:v>
                </c:pt>
                <c:pt idx="60">
                  <c:v>3100000</c:v>
                </c:pt>
                <c:pt idx="61">
                  <c:v>3200000</c:v>
                </c:pt>
                <c:pt idx="62">
                  <c:v>3300000</c:v>
                </c:pt>
                <c:pt idx="63">
                  <c:v>3400000</c:v>
                </c:pt>
                <c:pt idx="64">
                  <c:v>3500000</c:v>
                </c:pt>
                <c:pt idx="65">
                  <c:v>3600000</c:v>
                </c:pt>
                <c:pt idx="66">
                  <c:v>3700000</c:v>
                </c:pt>
                <c:pt idx="67">
                  <c:v>3800000</c:v>
                </c:pt>
                <c:pt idx="68">
                  <c:v>3900000</c:v>
                </c:pt>
                <c:pt idx="69">
                  <c:v>4000000</c:v>
                </c:pt>
                <c:pt idx="70">
                  <c:v>4100000</c:v>
                </c:pt>
                <c:pt idx="71">
                  <c:v>4200000</c:v>
                </c:pt>
                <c:pt idx="72">
                  <c:v>4300000</c:v>
                </c:pt>
                <c:pt idx="73">
                  <c:v>4400000</c:v>
                </c:pt>
                <c:pt idx="74">
                  <c:v>4500000</c:v>
                </c:pt>
                <c:pt idx="75">
                  <c:v>4600000</c:v>
                </c:pt>
                <c:pt idx="76">
                  <c:v>4700000</c:v>
                </c:pt>
                <c:pt idx="77">
                  <c:v>4800000</c:v>
                </c:pt>
                <c:pt idx="78">
                  <c:v>4900000</c:v>
                </c:pt>
                <c:pt idx="79">
                  <c:v>5000000</c:v>
                </c:pt>
                <c:pt idx="80">
                  <c:v>5100000</c:v>
                </c:pt>
                <c:pt idx="81">
                  <c:v>5200000</c:v>
                </c:pt>
                <c:pt idx="82">
                  <c:v>5300000</c:v>
                </c:pt>
                <c:pt idx="83">
                  <c:v>5400000</c:v>
                </c:pt>
                <c:pt idx="84">
                  <c:v>5500000</c:v>
                </c:pt>
                <c:pt idx="85">
                  <c:v>5600000</c:v>
                </c:pt>
                <c:pt idx="86">
                  <c:v>5630000</c:v>
                </c:pt>
                <c:pt idx="87">
                  <c:v>5660000</c:v>
                </c:pt>
                <c:pt idx="88">
                  <c:v>5690000</c:v>
                </c:pt>
                <c:pt idx="89">
                  <c:v>5720000</c:v>
                </c:pt>
                <c:pt idx="90">
                  <c:v>5750000</c:v>
                </c:pt>
                <c:pt idx="91">
                  <c:v>5780000</c:v>
                </c:pt>
                <c:pt idx="92">
                  <c:v>5810000</c:v>
                </c:pt>
                <c:pt idx="93">
                  <c:v>5840000</c:v>
                </c:pt>
                <c:pt idx="94">
                  <c:v>5870000</c:v>
                </c:pt>
                <c:pt idx="95">
                  <c:v>5900000</c:v>
                </c:pt>
                <c:pt idx="96">
                  <c:v>5930000</c:v>
                </c:pt>
                <c:pt idx="97">
                  <c:v>5960000</c:v>
                </c:pt>
                <c:pt idx="98">
                  <c:v>5990000</c:v>
                </c:pt>
                <c:pt idx="99">
                  <c:v>6020000</c:v>
                </c:pt>
                <c:pt idx="100">
                  <c:v>6050000</c:v>
                </c:pt>
                <c:pt idx="101">
                  <c:v>6080000</c:v>
                </c:pt>
                <c:pt idx="102">
                  <c:v>6100000</c:v>
                </c:pt>
                <c:pt idx="103">
                  <c:v>6200000</c:v>
                </c:pt>
                <c:pt idx="104">
                  <c:v>6300000</c:v>
                </c:pt>
                <c:pt idx="105">
                  <c:v>6400000</c:v>
                </c:pt>
                <c:pt idx="106">
                  <c:v>6500000</c:v>
                </c:pt>
                <c:pt idx="107">
                  <c:v>6600000</c:v>
                </c:pt>
                <c:pt idx="108">
                  <c:v>6700000</c:v>
                </c:pt>
                <c:pt idx="109">
                  <c:v>6800000</c:v>
                </c:pt>
                <c:pt idx="110">
                  <c:v>6900000</c:v>
                </c:pt>
                <c:pt idx="111">
                  <c:v>7000000</c:v>
                </c:pt>
                <c:pt idx="112">
                  <c:v>7100000</c:v>
                </c:pt>
                <c:pt idx="113">
                  <c:v>7200000</c:v>
                </c:pt>
                <c:pt idx="114">
                  <c:v>7300000</c:v>
                </c:pt>
                <c:pt idx="115">
                  <c:v>7400000</c:v>
                </c:pt>
                <c:pt idx="116">
                  <c:v>7500000</c:v>
                </c:pt>
                <c:pt idx="117">
                  <c:v>7600000</c:v>
                </c:pt>
                <c:pt idx="118">
                  <c:v>7700000</c:v>
                </c:pt>
                <c:pt idx="119">
                  <c:v>7800000</c:v>
                </c:pt>
                <c:pt idx="120">
                  <c:v>7900000</c:v>
                </c:pt>
                <c:pt idx="121">
                  <c:v>8000000</c:v>
                </c:pt>
                <c:pt idx="122">
                  <c:v>8100000</c:v>
                </c:pt>
                <c:pt idx="123">
                  <c:v>8200000</c:v>
                </c:pt>
                <c:pt idx="124">
                  <c:v>8300000</c:v>
                </c:pt>
                <c:pt idx="125">
                  <c:v>8400000</c:v>
                </c:pt>
                <c:pt idx="126">
                  <c:v>8500000</c:v>
                </c:pt>
                <c:pt idx="127">
                  <c:v>8600000</c:v>
                </c:pt>
                <c:pt idx="128">
                  <c:v>8700000</c:v>
                </c:pt>
                <c:pt idx="129">
                  <c:v>8800000</c:v>
                </c:pt>
                <c:pt idx="130">
                  <c:v>8900000</c:v>
                </c:pt>
                <c:pt idx="131">
                  <c:v>9000000</c:v>
                </c:pt>
                <c:pt idx="132">
                  <c:v>9100000</c:v>
                </c:pt>
                <c:pt idx="133">
                  <c:v>9200000</c:v>
                </c:pt>
                <c:pt idx="134">
                  <c:v>9300000</c:v>
                </c:pt>
                <c:pt idx="135">
                  <c:v>9400000</c:v>
                </c:pt>
                <c:pt idx="136">
                  <c:v>9500000</c:v>
                </c:pt>
                <c:pt idx="137">
                  <c:v>9600000</c:v>
                </c:pt>
                <c:pt idx="138">
                  <c:v>9700000</c:v>
                </c:pt>
                <c:pt idx="139">
                  <c:v>9800000</c:v>
                </c:pt>
                <c:pt idx="140">
                  <c:v>9900000</c:v>
                </c:pt>
              </c:numCache>
            </c:numRef>
          </c:xVal>
          <c:yVal>
            <c:numRef>
              <c:f>Лист1!$B$3:$B$143</c:f>
              <c:numCache>
                <c:formatCode>General</c:formatCode>
                <c:ptCount val="141"/>
                <c:pt idx="0">
                  <c:v>0</c:v>
                </c:pt>
                <c:pt idx="1">
                  <c:v>5.3018999999999997E-2</c:v>
                </c:pt>
                <c:pt idx="2">
                  <c:v>9.4839000000000007E-2</c:v>
                </c:pt>
                <c:pt idx="3">
                  <c:v>0.11856</c:v>
                </c:pt>
                <c:pt idx="4">
                  <c:v>0.13572999999999999</c:v>
                </c:pt>
                <c:pt idx="5">
                  <c:v>0.14927000000000001</c:v>
                </c:pt>
                <c:pt idx="6">
                  <c:v>0.16045000000000001</c:v>
                </c:pt>
                <c:pt idx="7">
                  <c:v>0.16994999999999999</c:v>
                </c:pt>
                <c:pt idx="8">
                  <c:v>0.1782</c:v>
                </c:pt>
                <c:pt idx="9">
                  <c:v>0.18545</c:v>
                </c:pt>
                <c:pt idx="10">
                  <c:v>0.19191</c:v>
                </c:pt>
                <c:pt idx="11">
                  <c:v>0.2162</c:v>
                </c:pt>
                <c:pt idx="12">
                  <c:v>0.23241000000000001</c:v>
                </c:pt>
                <c:pt idx="13">
                  <c:v>0.24409</c:v>
                </c:pt>
                <c:pt idx="14">
                  <c:v>0.25289</c:v>
                </c:pt>
                <c:pt idx="15">
                  <c:v>0.25974000000000003</c:v>
                </c:pt>
                <c:pt idx="16">
                  <c:v>0.26519999999999999</c:v>
                </c:pt>
                <c:pt idx="17">
                  <c:v>0.27327000000000001</c:v>
                </c:pt>
                <c:pt idx="18">
                  <c:v>0.27889000000000003</c:v>
                </c:pt>
                <c:pt idx="19">
                  <c:v>0.28298000000000001</c:v>
                </c:pt>
                <c:pt idx="20">
                  <c:v>0.28610999999999998</c:v>
                </c:pt>
                <c:pt idx="21">
                  <c:v>0.28863</c:v>
                </c:pt>
                <c:pt idx="22">
                  <c:v>0.29077999999999998</c:v>
                </c:pt>
                <c:pt idx="23">
                  <c:v>0.29276000000000002</c:v>
                </c:pt>
                <c:pt idx="24">
                  <c:v>0.29471999999999998</c:v>
                </c:pt>
                <c:pt idx="25">
                  <c:v>0.29680000000000001</c:v>
                </c:pt>
                <c:pt idx="26">
                  <c:v>0.29910999999999999</c:v>
                </c:pt>
                <c:pt idx="27">
                  <c:v>0.30177999999999999</c:v>
                </c:pt>
                <c:pt idx="28">
                  <c:v>0.30491000000000001</c:v>
                </c:pt>
                <c:pt idx="29">
                  <c:v>0.30863000000000002</c:v>
                </c:pt>
                <c:pt idx="30">
                  <c:v>0.31307000000000001</c:v>
                </c:pt>
                <c:pt idx="31">
                  <c:v>0.31834000000000001</c:v>
                </c:pt>
                <c:pt idx="32">
                  <c:v>0.32462000000000002</c:v>
                </c:pt>
                <c:pt idx="33">
                  <c:v>0.33205000000000001</c:v>
                </c:pt>
                <c:pt idx="34">
                  <c:v>0.34083999999999998</c:v>
                </c:pt>
                <c:pt idx="35">
                  <c:v>0.36335000000000001</c:v>
                </c:pt>
                <c:pt idx="36">
                  <c:v>0.39391999999999999</c:v>
                </c:pt>
                <c:pt idx="37">
                  <c:v>0.43392999999999998</c:v>
                </c:pt>
                <c:pt idx="38">
                  <c:v>0.48269000000000001</c:v>
                </c:pt>
                <c:pt idx="39">
                  <c:v>0.53483999999999998</c:v>
                </c:pt>
                <c:pt idx="40">
                  <c:v>0.57901999999999998</c:v>
                </c:pt>
                <c:pt idx="41">
                  <c:v>0.60224999999999995</c:v>
                </c:pt>
                <c:pt idx="42">
                  <c:v>0.59911999999999999</c:v>
                </c:pt>
                <c:pt idx="43">
                  <c:v>0.57533000000000001</c:v>
                </c:pt>
                <c:pt idx="44">
                  <c:v>0.54147000000000001</c:v>
                </c:pt>
                <c:pt idx="45">
                  <c:v>0.50607000000000002</c:v>
                </c:pt>
                <c:pt idx="46">
                  <c:v>0.47360000000000002</c:v>
                </c:pt>
                <c:pt idx="47">
                  <c:v>0.44558999999999999</c:v>
                </c:pt>
                <c:pt idx="48">
                  <c:v>0.42205999999999999</c:v>
                </c:pt>
                <c:pt idx="49">
                  <c:v>0.40246999999999999</c:v>
                </c:pt>
                <c:pt idx="50">
                  <c:v>0.38617000000000001</c:v>
                </c:pt>
                <c:pt idx="51">
                  <c:v>0.37252999999999997</c:v>
                </c:pt>
                <c:pt idx="52">
                  <c:v>0.36103000000000002</c:v>
                </c:pt>
                <c:pt idx="53">
                  <c:v>0.35126000000000002</c:v>
                </c:pt>
                <c:pt idx="54">
                  <c:v>0.34288999999999997</c:v>
                </c:pt>
                <c:pt idx="55">
                  <c:v>0.31473000000000001</c:v>
                </c:pt>
                <c:pt idx="56">
                  <c:v>0.29964000000000002</c:v>
                </c:pt>
                <c:pt idx="57">
                  <c:v>0.29216999999999999</c:v>
                </c:pt>
                <c:pt idx="58">
                  <c:v>0.29104999999999998</c:v>
                </c:pt>
                <c:pt idx="59">
                  <c:v>0.29613</c:v>
                </c:pt>
                <c:pt idx="60">
                  <c:v>0.30623</c:v>
                </c:pt>
                <c:pt idx="61">
                  <c:v>0.31774999999999998</c:v>
                </c:pt>
                <c:pt idx="62">
                  <c:v>0.32645999999999997</c:v>
                </c:pt>
                <c:pt idx="63">
                  <c:v>0.33167000000000002</c:v>
                </c:pt>
                <c:pt idx="64">
                  <c:v>0.33672999999999997</c:v>
                </c:pt>
                <c:pt idx="65">
                  <c:v>0.34433000000000002</c:v>
                </c:pt>
                <c:pt idx="66">
                  <c:v>0.35298000000000002</c:v>
                </c:pt>
                <c:pt idx="67">
                  <c:v>0.36001</c:v>
                </c:pt>
                <c:pt idx="68">
                  <c:v>0.36582999999999999</c:v>
                </c:pt>
                <c:pt idx="69">
                  <c:v>0.37303999999999998</c:v>
                </c:pt>
                <c:pt idx="70">
                  <c:v>0.38425999999999999</c:v>
                </c:pt>
                <c:pt idx="71">
                  <c:v>0.40144000000000002</c:v>
                </c:pt>
                <c:pt idx="72">
                  <c:v>0.42571999999999999</c:v>
                </c:pt>
                <c:pt idx="73">
                  <c:v>0.45889000000000002</c:v>
                </c:pt>
                <c:pt idx="74">
                  <c:v>0.49203000000000002</c:v>
                </c:pt>
                <c:pt idx="75">
                  <c:v>0.52519000000000005</c:v>
                </c:pt>
                <c:pt idx="76">
                  <c:v>0.54903000000000002</c:v>
                </c:pt>
                <c:pt idx="77">
                  <c:v>0.56052000000000002</c:v>
                </c:pt>
                <c:pt idx="78">
                  <c:v>0.56232000000000004</c:v>
                </c:pt>
                <c:pt idx="79">
                  <c:v>0.55681000000000003</c:v>
                </c:pt>
                <c:pt idx="80">
                  <c:v>0.54410999999999998</c:v>
                </c:pt>
                <c:pt idx="81">
                  <c:v>0.52470000000000006</c:v>
                </c:pt>
                <c:pt idx="82">
                  <c:v>0.50044999999999995</c:v>
                </c:pt>
                <c:pt idx="83">
                  <c:v>0.47417999999999999</c:v>
                </c:pt>
                <c:pt idx="84">
                  <c:v>0.44947999999999999</c:v>
                </c:pt>
                <c:pt idx="85">
                  <c:v>0.43064000000000002</c:v>
                </c:pt>
                <c:pt idx="86">
                  <c:v>0.42676999999999998</c:v>
                </c:pt>
                <c:pt idx="87">
                  <c:v>0.42392999999999997</c:v>
                </c:pt>
                <c:pt idx="88">
                  <c:v>0.42226999999999998</c:v>
                </c:pt>
                <c:pt idx="89">
                  <c:v>0.42198000000000002</c:v>
                </c:pt>
                <c:pt idx="90">
                  <c:v>0.42335</c:v>
                </c:pt>
                <c:pt idx="91">
                  <c:v>0.42680000000000001</c:v>
                </c:pt>
                <c:pt idx="92">
                  <c:v>0.43292000000000003</c:v>
                </c:pt>
                <c:pt idx="93">
                  <c:v>0.44252000000000002</c:v>
                </c:pt>
                <c:pt idx="94">
                  <c:v>0.45650000000000002</c:v>
                </c:pt>
                <c:pt idx="95">
                  <c:v>0.47547</c:v>
                </c:pt>
                <c:pt idx="96">
                  <c:v>0.49858000000000002</c:v>
                </c:pt>
                <c:pt idx="97">
                  <c:v>0.52168999999999999</c:v>
                </c:pt>
                <c:pt idx="98">
                  <c:v>0.53676000000000001</c:v>
                </c:pt>
                <c:pt idx="99">
                  <c:v>0.53637999999999997</c:v>
                </c:pt>
                <c:pt idx="100">
                  <c:v>0.52061999999999997</c:v>
                </c:pt>
                <c:pt idx="101">
                  <c:v>0.49643999999999999</c:v>
                </c:pt>
                <c:pt idx="102">
                  <c:v>0.47932999999999998</c:v>
                </c:pt>
                <c:pt idx="103">
                  <c:v>0.41299999999999998</c:v>
                </c:pt>
                <c:pt idx="104">
                  <c:v>0.37640000000000001</c:v>
                </c:pt>
                <c:pt idx="105">
                  <c:v>0.35288000000000003</c:v>
                </c:pt>
                <c:pt idx="106">
                  <c:v>0.33483000000000002</c:v>
                </c:pt>
                <c:pt idx="107">
                  <c:v>0.31945000000000001</c:v>
                </c:pt>
                <c:pt idx="108">
                  <c:v>0.30570999999999998</c:v>
                </c:pt>
                <c:pt idx="109">
                  <c:v>0.29326000000000002</c:v>
                </c:pt>
                <c:pt idx="110">
                  <c:v>0.28195999999999999</c:v>
                </c:pt>
                <c:pt idx="111">
                  <c:v>0.27176</c:v>
                </c:pt>
                <c:pt idx="112">
                  <c:v>0.26257999999999998</c:v>
                </c:pt>
                <c:pt idx="113">
                  <c:v>0.25435999999999998</c:v>
                </c:pt>
                <c:pt idx="114">
                  <c:v>0.24697</c:v>
                </c:pt>
                <c:pt idx="115">
                  <c:v>0.24031</c:v>
                </c:pt>
                <c:pt idx="116">
                  <c:v>0.23429</c:v>
                </c:pt>
                <c:pt idx="117">
                  <c:v>0.22878999999999999</c:v>
                </c:pt>
                <c:pt idx="118">
                  <c:v>0.22375</c:v>
                </c:pt>
                <c:pt idx="119">
                  <c:v>0.21909000000000001</c:v>
                </c:pt>
                <c:pt idx="120">
                  <c:v>0.21476000000000001</c:v>
                </c:pt>
                <c:pt idx="121">
                  <c:v>0.2107</c:v>
                </c:pt>
                <c:pt idx="122">
                  <c:v>0.20688999999999999</c:v>
                </c:pt>
                <c:pt idx="123">
                  <c:v>0.20330999999999999</c:v>
                </c:pt>
                <c:pt idx="124">
                  <c:v>0.19994000000000001</c:v>
                </c:pt>
                <c:pt idx="125">
                  <c:v>0.1968</c:v>
                </c:pt>
                <c:pt idx="126">
                  <c:v>0.19388</c:v>
                </c:pt>
                <c:pt idx="127">
                  <c:v>0.19120000000000001</c:v>
                </c:pt>
                <c:pt idx="128">
                  <c:v>0.18879000000000001</c:v>
                </c:pt>
                <c:pt idx="129">
                  <c:v>0.18665000000000001</c:v>
                </c:pt>
                <c:pt idx="130">
                  <c:v>0.18478</c:v>
                </c:pt>
                <c:pt idx="131">
                  <c:v>0.18318000000000001</c:v>
                </c:pt>
                <c:pt idx="132">
                  <c:v>0.18182000000000001</c:v>
                </c:pt>
                <c:pt idx="133">
                  <c:v>0.18065999999999999</c:v>
                </c:pt>
                <c:pt idx="134">
                  <c:v>0.17965</c:v>
                </c:pt>
                <c:pt idx="135">
                  <c:v>0.17876</c:v>
                </c:pt>
                <c:pt idx="136">
                  <c:v>0.17793999999999999</c:v>
                </c:pt>
                <c:pt idx="137">
                  <c:v>0.17716999999999999</c:v>
                </c:pt>
                <c:pt idx="138">
                  <c:v>0.17641999999999999</c:v>
                </c:pt>
                <c:pt idx="139">
                  <c:v>0.17568</c:v>
                </c:pt>
                <c:pt idx="140">
                  <c:v>0.17493</c:v>
                </c:pt>
              </c:numCache>
            </c:numRef>
          </c:yVal>
          <c:smooth val="1"/>
        </c:ser>
        <c:ser>
          <c:idx val="1"/>
          <c:order val="1"/>
          <c:tx>
            <c:v>9Be(p,n)</c:v>
          </c:tx>
          <c:spPr>
            <a:ln w="25400">
              <a:solidFill>
                <a:srgbClr val="000080"/>
              </a:solidFill>
              <a:prstDash val="solid"/>
            </a:ln>
          </c:spPr>
          <c:marker>
            <c:symbol val="none"/>
          </c:marker>
          <c:xVal>
            <c:numRef>
              <c:f>Лист1!$E$3:$E$30</c:f>
              <c:numCache>
                <c:formatCode>General</c:formatCode>
                <c:ptCount val="28"/>
                <c:pt idx="0">
                  <c:v>2057700</c:v>
                </c:pt>
                <c:pt idx="1">
                  <c:v>2200000</c:v>
                </c:pt>
                <c:pt idx="2">
                  <c:v>2500000</c:v>
                </c:pt>
                <c:pt idx="3">
                  <c:v>2700000</c:v>
                </c:pt>
                <c:pt idx="4">
                  <c:v>2800000</c:v>
                </c:pt>
                <c:pt idx="5">
                  <c:v>3000000</c:v>
                </c:pt>
                <c:pt idx="6">
                  <c:v>3500000</c:v>
                </c:pt>
                <c:pt idx="7">
                  <c:v>4000000</c:v>
                </c:pt>
                <c:pt idx="8">
                  <c:v>4300000</c:v>
                </c:pt>
                <c:pt idx="9">
                  <c:v>5000000</c:v>
                </c:pt>
                <c:pt idx="10">
                  <c:v>5500000</c:v>
                </c:pt>
                <c:pt idx="11">
                  <c:v>6000000</c:v>
                </c:pt>
                <c:pt idx="12">
                  <c:v>6500000</c:v>
                </c:pt>
                <c:pt idx="13">
                  <c:v>7000000</c:v>
                </c:pt>
                <c:pt idx="14">
                  <c:v>7300000</c:v>
                </c:pt>
                <c:pt idx="15">
                  <c:v>8000000</c:v>
                </c:pt>
                <c:pt idx="16" formatCode="0.00E+00">
                  <c:v>10000000</c:v>
                </c:pt>
                <c:pt idx="17" formatCode="0.00E+00">
                  <c:v>12000000</c:v>
                </c:pt>
                <c:pt idx="18" formatCode="0.00E+00">
                  <c:v>14000000</c:v>
                </c:pt>
                <c:pt idx="19" formatCode="0.00E+00">
                  <c:v>16000000</c:v>
                </c:pt>
                <c:pt idx="20" formatCode="0.00E+00">
                  <c:v>18000000</c:v>
                </c:pt>
                <c:pt idx="21" formatCode="0.00E+00">
                  <c:v>20000000</c:v>
                </c:pt>
                <c:pt idx="22" formatCode="0.00E+00">
                  <c:v>30000000</c:v>
                </c:pt>
                <c:pt idx="23" formatCode="0.00E+00">
                  <c:v>40000000</c:v>
                </c:pt>
                <c:pt idx="24" formatCode="0.00E+00">
                  <c:v>50000000</c:v>
                </c:pt>
                <c:pt idx="25" formatCode="0.00E+00">
                  <c:v>75000000</c:v>
                </c:pt>
                <c:pt idx="26" formatCode="0.00E+00">
                  <c:v>100000000</c:v>
                </c:pt>
                <c:pt idx="27" formatCode="0.00E+00">
                  <c:v>113000000</c:v>
                </c:pt>
              </c:numCache>
            </c:numRef>
          </c:xVal>
          <c:yVal>
            <c:numRef>
              <c:f>Лист1!$F$3:$F$30</c:f>
              <c:numCache>
                <c:formatCode>General</c:formatCode>
                <c:ptCount val="28"/>
                <c:pt idx="0">
                  <c:v>0</c:v>
                </c:pt>
                <c:pt idx="1">
                  <c:v>0.01</c:v>
                </c:pt>
                <c:pt idx="2">
                  <c:v>4.4999999999999998E-2</c:v>
                </c:pt>
                <c:pt idx="3">
                  <c:v>0.13</c:v>
                </c:pt>
                <c:pt idx="4">
                  <c:v>0.08</c:v>
                </c:pt>
                <c:pt idx="5">
                  <c:v>9.5000000000000001E-2</c:v>
                </c:pt>
                <c:pt idx="6">
                  <c:v>8.5000000000000006E-2</c:v>
                </c:pt>
                <c:pt idx="7">
                  <c:v>0.12</c:v>
                </c:pt>
                <c:pt idx="8">
                  <c:v>0.156</c:v>
                </c:pt>
                <c:pt idx="9">
                  <c:v>0.11600000000000001</c:v>
                </c:pt>
                <c:pt idx="10">
                  <c:v>0.113</c:v>
                </c:pt>
                <c:pt idx="11">
                  <c:v>9.2999999999999999E-2</c:v>
                </c:pt>
                <c:pt idx="12">
                  <c:v>7.9000000000000001E-2</c:v>
                </c:pt>
                <c:pt idx="13">
                  <c:v>7.5999999999999998E-2</c:v>
                </c:pt>
                <c:pt idx="14">
                  <c:v>7.0999999999999994E-2</c:v>
                </c:pt>
                <c:pt idx="15">
                  <c:v>5.0299999999999997E-2</c:v>
                </c:pt>
                <c:pt idx="16">
                  <c:v>4.0500000000000001E-2</c:v>
                </c:pt>
                <c:pt idx="17">
                  <c:v>3.6499999999999998E-2</c:v>
                </c:pt>
                <c:pt idx="18">
                  <c:v>2.9600000000000001E-2</c:v>
                </c:pt>
                <c:pt idx="19">
                  <c:v>2.5700000000000001E-2</c:v>
                </c:pt>
                <c:pt idx="20">
                  <c:v>2.3699999999999999E-2</c:v>
                </c:pt>
                <c:pt idx="21">
                  <c:v>2.23E-2</c:v>
                </c:pt>
                <c:pt idx="22">
                  <c:v>3.2000000000000001E-2</c:v>
                </c:pt>
                <c:pt idx="23">
                  <c:v>2.5999999999999999E-2</c:v>
                </c:pt>
                <c:pt idx="24">
                  <c:v>0.01</c:v>
                </c:pt>
                <c:pt idx="25">
                  <c:v>6.0000000000000001E-3</c:v>
                </c:pt>
                <c:pt idx="26">
                  <c:v>4.0000000000000001E-3</c:v>
                </c:pt>
                <c:pt idx="27">
                  <c:v>3.0000000000000001E-3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6090160"/>
        <c:axId val="6266952"/>
      </c:scatterChart>
      <c:valAx>
        <c:axId val="156090160"/>
        <c:scaling>
          <c:orientation val="minMax"/>
          <c:max val="10000000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6266952"/>
        <c:crosses val="autoZero"/>
        <c:crossBetween val="midCat"/>
        <c:majorUnit val="1000000"/>
        <c:dispUnits>
          <c:builtInUnit val="millions"/>
        </c:dispUnits>
      </c:valAx>
      <c:valAx>
        <c:axId val="6266952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156090160"/>
        <c:crosses val="autoZero"/>
        <c:crossBetween val="midCat"/>
      </c:valAx>
      <c:spPr>
        <a:noFill/>
        <a:ln w="3175">
          <a:solidFill>
            <a:srgbClr val="00000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6525550434882843"/>
          <c:y val="0.16998367741345763"/>
          <c:w val="0.22186497033921654"/>
          <c:h val="0.27005535349834653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100" b="0" i="0" u="none" strike="noStrike" baseline="0">
              <a:solidFill>
                <a:srgbClr val="000000"/>
              </a:solidFill>
              <a:latin typeface="Arial Cyr"/>
              <a:ea typeface="Arial Cyr"/>
              <a:cs typeface="Arial Cyr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rgbClr val="FFFFFF"/>
    </a:solidFill>
    <a:ln w="6350">
      <a:noFill/>
    </a:ln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FB7A99-A613-4545-A52A-012FF926AFB5}" type="datetimeFigureOut">
              <a:rPr lang="ru-RU" smtClean="0"/>
              <a:t>11.09.2024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6A4C63-3820-4968-BB2C-4B135A1DB1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85977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6F46D7-126D-4B0B-B9FA-ED1F27255D7F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70574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0F765-F17C-405A-BB66-AFC408D060BB}" type="datetimeFigureOut">
              <a:rPr lang="ru-RU" smtClean="0"/>
              <a:t>11.09.2024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EAC5B-ECBF-4B07-962C-22C6799BD3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30666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0F765-F17C-405A-BB66-AFC408D060BB}" type="datetimeFigureOut">
              <a:rPr lang="ru-RU" smtClean="0"/>
              <a:t>11.09.2024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EAC5B-ECBF-4B07-962C-22C6799BD3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02027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0F765-F17C-405A-BB66-AFC408D060BB}" type="datetimeFigureOut">
              <a:rPr lang="ru-RU" smtClean="0"/>
              <a:t>11.09.2024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EAC5B-ECBF-4B07-962C-22C6799BD3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58087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0F765-F17C-405A-BB66-AFC408D060BB}" type="datetimeFigureOut">
              <a:rPr lang="ru-RU" smtClean="0"/>
              <a:t>11.09.2024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EAC5B-ECBF-4B07-962C-22C6799BD3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3946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0F765-F17C-405A-BB66-AFC408D060BB}" type="datetimeFigureOut">
              <a:rPr lang="ru-RU" smtClean="0"/>
              <a:t>11.09.2024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EAC5B-ECBF-4B07-962C-22C6799BD3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71816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0F765-F17C-405A-BB66-AFC408D060BB}" type="datetimeFigureOut">
              <a:rPr lang="ru-RU" smtClean="0"/>
              <a:t>11.09.2024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EAC5B-ECBF-4B07-962C-22C6799BD3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48573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0F765-F17C-405A-BB66-AFC408D060BB}" type="datetimeFigureOut">
              <a:rPr lang="ru-RU" smtClean="0"/>
              <a:t>11.09.2024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EAC5B-ECBF-4B07-962C-22C6799BD3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84702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0F765-F17C-405A-BB66-AFC408D060BB}" type="datetimeFigureOut">
              <a:rPr lang="ru-RU" smtClean="0"/>
              <a:t>11.09.2024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EAC5B-ECBF-4B07-962C-22C6799BD3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869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0F765-F17C-405A-BB66-AFC408D060BB}" type="datetimeFigureOut">
              <a:rPr lang="ru-RU" smtClean="0"/>
              <a:t>11.09.2024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EAC5B-ECBF-4B07-962C-22C6799BD3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53599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0F765-F17C-405A-BB66-AFC408D060BB}" type="datetimeFigureOut">
              <a:rPr lang="ru-RU" smtClean="0"/>
              <a:t>11.09.2024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EAC5B-ECBF-4B07-962C-22C6799BD3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28860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0F765-F17C-405A-BB66-AFC408D060BB}" type="datetimeFigureOut">
              <a:rPr lang="ru-RU" smtClean="0"/>
              <a:t>11.09.2024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EAC5B-ECBF-4B07-962C-22C6799BD3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06424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E0F765-F17C-405A-BB66-AFC408D060BB}" type="datetimeFigureOut">
              <a:rPr lang="ru-RU" smtClean="0"/>
              <a:t>11.09.2024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8EAC5B-ECBF-4B07-962C-22C6799BD3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2672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image" Target="../media/image8.gif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emf"/><Relationship Id="rId3" Type="http://schemas.openxmlformats.org/officeDocument/2006/relationships/image" Target="../media/image14.jpg"/><Relationship Id="rId7" Type="http://schemas.openxmlformats.org/officeDocument/2006/relationships/image" Target="../media/image19.jpe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10" Type="http://schemas.openxmlformats.org/officeDocument/2006/relationships/image" Target="../media/image22.gif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gif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67689" y="3266341"/>
            <a:ext cx="9052950" cy="1884303"/>
          </a:xfrm>
          <a:noFill/>
        </p:spPr>
        <p:txBody>
          <a:bodyPr>
            <a:normAutofit/>
          </a:bodyPr>
          <a:lstStyle/>
          <a:p>
            <a:pPr algn="l" eaLnBrk="1" hangingPunct="1">
              <a:lnSpc>
                <a:spcPct val="90000"/>
              </a:lnSpc>
            </a:pPr>
            <a:r>
              <a:rPr lang="en-US" altLang="ru-RU" b="1" dirty="0" smtClean="0">
                <a:solidFill>
                  <a:srgbClr val="3333CC"/>
                </a:solidFill>
              </a:rPr>
              <a:t>Sergey TASKAEV and BINP BNCT team</a:t>
            </a:r>
          </a:p>
          <a:p>
            <a:pPr algn="l" eaLnBrk="1" hangingPunct="1">
              <a:lnSpc>
                <a:spcPct val="90000"/>
              </a:lnSpc>
            </a:pPr>
            <a:r>
              <a:rPr lang="en-US" altLang="ru-RU" sz="2000" b="1" dirty="0">
                <a:solidFill>
                  <a:srgbClr val="3333CC"/>
                </a:solidFill>
              </a:rPr>
              <a:t>	</a:t>
            </a:r>
            <a:r>
              <a:rPr lang="en-US" altLang="ru-RU" sz="2000" b="1" dirty="0" smtClean="0">
                <a:solidFill>
                  <a:srgbClr val="3333CC"/>
                </a:solidFill>
              </a:rPr>
              <a:t>		</a:t>
            </a:r>
            <a:r>
              <a:rPr lang="en-US" altLang="ru-RU" sz="2000" dirty="0" err="1" smtClean="0">
                <a:solidFill>
                  <a:srgbClr val="3333CC"/>
                </a:solidFill>
              </a:rPr>
              <a:t>Budker</a:t>
            </a:r>
            <a:r>
              <a:rPr lang="en-US" altLang="ru-RU" sz="2000" dirty="0" smtClean="0">
                <a:solidFill>
                  <a:srgbClr val="3333CC"/>
                </a:solidFill>
              </a:rPr>
              <a:t> Institute of Nuclear Physics, Novosibirsk, Russia                                                           		       	Novosibirsk State University, Novosibirsk, Russia</a:t>
            </a:r>
          </a:p>
          <a:p>
            <a:pPr algn="l" eaLnBrk="1" hangingPunct="1">
              <a:lnSpc>
                <a:spcPct val="90000"/>
              </a:lnSpc>
            </a:pPr>
            <a:r>
              <a:rPr lang="en-US" altLang="ru-RU" sz="2000" dirty="0">
                <a:solidFill>
                  <a:srgbClr val="3333CC"/>
                </a:solidFill>
              </a:rPr>
              <a:t>	</a:t>
            </a:r>
            <a:r>
              <a:rPr lang="en-US" altLang="ru-RU" sz="2000" dirty="0" smtClean="0">
                <a:solidFill>
                  <a:srgbClr val="3333CC"/>
                </a:solidFill>
              </a:rPr>
              <a:t>		</a:t>
            </a:r>
          </a:p>
          <a:p>
            <a:pPr marL="1701800" indent="-1701800" algn="l"/>
            <a:endParaRPr lang="en-US" altLang="ru-RU" sz="1800" b="1" dirty="0" smtClean="0">
              <a:solidFill>
                <a:srgbClr val="3333CC"/>
              </a:solidFill>
            </a:endParaRPr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>
          <a:xfrm>
            <a:off x="397933" y="1294512"/>
            <a:ext cx="11438466" cy="1804288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ru-RU" sz="4000" b="1" dirty="0">
                <a:solidFill>
                  <a:srgbClr val="3333CC"/>
                </a:solidFill>
              </a:rPr>
              <a:t>EVOLUTION OF ACCELERATOR </a:t>
            </a:r>
            <a:r>
              <a:rPr lang="en-US" altLang="ru-RU" sz="4000" b="1" dirty="0" smtClean="0">
                <a:solidFill>
                  <a:srgbClr val="3333CC"/>
                </a:solidFill>
              </a:rPr>
              <a:t>BASED </a:t>
            </a:r>
            <a:br>
              <a:rPr lang="en-US" altLang="ru-RU" sz="4000" b="1" dirty="0" smtClean="0">
                <a:solidFill>
                  <a:srgbClr val="3333CC"/>
                </a:solidFill>
              </a:rPr>
            </a:br>
            <a:r>
              <a:rPr lang="en-US" altLang="ru-RU" sz="4000" b="1" dirty="0" smtClean="0">
                <a:solidFill>
                  <a:srgbClr val="3333CC"/>
                </a:solidFill>
              </a:rPr>
              <a:t>NEUTRON </a:t>
            </a:r>
            <a:r>
              <a:rPr lang="en-US" altLang="ru-RU" sz="4000" b="1" dirty="0">
                <a:solidFill>
                  <a:srgbClr val="3333CC"/>
                </a:solidFill>
              </a:rPr>
              <a:t>SOURCE VITA</a:t>
            </a:r>
            <a:endParaRPr lang="ru-RU" altLang="ru-RU" sz="2000" i="1" dirty="0">
              <a:solidFill>
                <a:srgbClr val="3333CC"/>
              </a:solidFill>
            </a:endParaRPr>
          </a:p>
        </p:txBody>
      </p:sp>
      <p:pic>
        <p:nvPicPr>
          <p:cNvPr id="11" name="Picture 5" descr="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0639" y="3732642"/>
            <a:ext cx="390525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Logo_PHYS_NSU_2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4309" y="3732642"/>
            <a:ext cx="576263" cy="576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02863" y="6322602"/>
            <a:ext cx="10828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65000"/>
                  </a:schemeClr>
                </a:solidFill>
                <a:latin typeface="Arial Black" panose="020B0A04020102020204" pitchFamily="34" charset="0"/>
              </a:rPr>
              <a:t>XV </a:t>
            </a:r>
            <a:r>
              <a:rPr lang="ru-RU" b="1" dirty="0" smtClean="0">
                <a:solidFill>
                  <a:schemeClr val="bg1">
                    <a:lumMod val="65000"/>
                  </a:schemeClr>
                </a:solidFill>
                <a:latin typeface="Arial Black" panose="020B0A04020102020204" pitchFamily="34" charset="0"/>
              </a:rPr>
              <a:t>Международный </a:t>
            </a:r>
            <a:r>
              <a:rPr lang="en-US" b="1" dirty="0" smtClean="0">
                <a:solidFill>
                  <a:schemeClr val="bg1">
                    <a:lumMod val="65000"/>
                  </a:schemeClr>
                </a:solidFill>
                <a:latin typeface="Arial Black" panose="020B0A04020102020204" pitchFamily="34" charset="0"/>
              </a:rPr>
              <a:t>c</a:t>
            </a:r>
            <a:r>
              <a:rPr lang="ru-RU" b="1" dirty="0" err="1" smtClean="0">
                <a:solidFill>
                  <a:schemeClr val="bg1">
                    <a:lumMod val="65000"/>
                  </a:schemeClr>
                </a:solidFill>
                <a:latin typeface="Arial Black" panose="020B0A04020102020204" pitchFamily="34" charset="0"/>
              </a:rPr>
              <a:t>еминар</a:t>
            </a:r>
            <a:r>
              <a:rPr lang="ru-RU" b="1" dirty="0">
                <a:solidFill>
                  <a:schemeClr val="bg1">
                    <a:lumMod val="6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b="1" dirty="0" smtClean="0">
                <a:solidFill>
                  <a:schemeClr val="bg1">
                    <a:lumMod val="65000"/>
                  </a:schemeClr>
                </a:solidFill>
                <a:latin typeface="Arial Black" panose="020B0A04020102020204" pitchFamily="34" charset="0"/>
              </a:rPr>
              <a:t>по проблематике ускорителей заряженных частиц</a:t>
            </a:r>
            <a:endParaRPr lang="ru-RU" b="1" dirty="0">
              <a:solidFill>
                <a:schemeClr val="bg1">
                  <a:lumMod val="65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4316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7"/>
          <p:cNvSpPr txBox="1">
            <a:spLocks noChangeArrowheads="1"/>
          </p:cNvSpPr>
          <p:nvPr/>
        </p:nvSpPr>
        <p:spPr bwMode="auto">
          <a:xfrm>
            <a:off x="60236" y="650684"/>
            <a:ext cx="5345512" cy="3471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None/>
            </a:pPr>
            <a:r>
              <a:rPr lang="en-US" sz="1800" dirty="0" smtClean="0">
                <a:solidFill>
                  <a:srgbClr val="3333CC"/>
                </a:solidFill>
              </a:rPr>
              <a:t>BINP has </a:t>
            </a:r>
            <a:r>
              <a:rPr lang="en-US" sz="1800" dirty="0">
                <a:solidFill>
                  <a:srgbClr val="3333CC"/>
                </a:solidFill>
              </a:rPr>
              <a:t>begun developing </a:t>
            </a:r>
            <a:r>
              <a:rPr lang="en-US" sz="1800" b="1" dirty="0" smtClean="0">
                <a:solidFill>
                  <a:srgbClr val="3333CC"/>
                </a:solidFill>
              </a:rPr>
              <a:t>VITA-III</a:t>
            </a:r>
            <a:r>
              <a:rPr lang="en-US" sz="1800" dirty="0" smtClean="0">
                <a:solidFill>
                  <a:srgbClr val="3333CC"/>
                </a:solidFill>
              </a:rPr>
              <a:t>.</a:t>
            </a:r>
            <a:endParaRPr lang="en-US" sz="1800" dirty="0">
              <a:solidFill>
                <a:srgbClr val="3333CC"/>
              </a:solidFill>
            </a:endParaRPr>
          </a:p>
          <a:p>
            <a:pPr>
              <a:buNone/>
            </a:pPr>
            <a:endParaRPr lang="en-US" sz="1800" b="1" dirty="0" smtClean="0">
              <a:solidFill>
                <a:srgbClr val="3333CC"/>
              </a:solidFill>
            </a:endParaRPr>
          </a:p>
          <a:p>
            <a:pPr>
              <a:buNone/>
            </a:pPr>
            <a:r>
              <a:rPr lang="en-US" sz="1800" b="1" dirty="0">
                <a:solidFill>
                  <a:srgbClr val="3333CC"/>
                </a:solidFill>
              </a:rPr>
              <a:t>VITA-III </a:t>
            </a:r>
            <a:r>
              <a:rPr lang="en-US" sz="1800" dirty="0">
                <a:solidFill>
                  <a:srgbClr val="3333CC"/>
                </a:solidFill>
              </a:rPr>
              <a:t>differs from </a:t>
            </a:r>
            <a:r>
              <a:rPr lang="en-US" sz="1800" b="1" dirty="0">
                <a:solidFill>
                  <a:srgbClr val="3333CC"/>
                </a:solidFill>
              </a:rPr>
              <a:t>VITA-II</a:t>
            </a:r>
            <a:r>
              <a:rPr lang="en-US" sz="1800" dirty="0">
                <a:solidFill>
                  <a:srgbClr val="3333CC"/>
                </a:solidFill>
              </a:rPr>
              <a:t> by the absence of pre-acceleration, modified gas stripper, </a:t>
            </a:r>
            <a:r>
              <a:rPr lang="en-US" sz="1800" dirty="0" smtClean="0">
                <a:solidFill>
                  <a:srgbClr val="3333CC"/>
                </a:solidFill>
              </a:rPr>
              <a:t>and new </a:t>
            </a:r>
            <a:r>
              <a:rPr lang="en-US" sz="1800" dirty="0">
                <a:solidFill>
                  <a:srgbClr val="3333CC"/>
                </a:solidFill>
              </a:rPr>
              <a:t>volumetric </a:t>
            </a:r>
            <a:r>
              <a:rPr lang="en-US" sz="1800" dirty="0" smtClean="0">
                <a:solidFill>
                  <a:srgbClr val="3333CC"/>
                </a:solidFill>
              </a:rPr>
              <a:t>negative hydrogen ion source VITA.</a:t>
            </a:r>
            <a:endParaRPr lang="en-US" sz="1800" dirty="0">
              <a:solidFill>
                <a:srgbClr val="3333CC"/>
              </a:solidFill>
            </a:endParaRPr>
          </a:p>
          <a:p>
            <a:pPr>
              <a:buNone/>
            </a:pPr>
            <a:endParaRPr lang="en-US" sz="1800" b="1" dirty="0" smtClean="0">
              <a:solidFill>
                <a:srgbClr val="3333CC"/>
              </a:solidFill>
            </a:endParaRPr>
          </a:p>
          <a:p>
            <a:pPr>
              <a:buNone/>
            </a:pPr>
            <a:r>
              <a:rPr lang="en-US" sz="1800" b="1" dirty="0" smtClean="0">
                <a:solidFill>
                  <a:srgbClr val="3333CC"/>
                </a:solidFill>
              </a:rPr>
              <a:t>VITA-III</a:t>
            </a:r>
            <a:r>
              <a:rPr lang="en-US" sz="1800" b="1" dirty="0" smtClean="0">
                <a:solidFill>
                  <a:srgbClr val="3333CC"/>
                </a:solidFill>
                <a:sym typeface="Symbol" panose="05050102010706020507" pitchFamily="18" charset="2"/>
              </a:rPr>
              <a:t></a:t>
            </a:r>
            <a:r>
              <a:rPr lang="en-US" sz="1800" dirty="0" smtClean="0">
                <a:solidFill>
                  <a:srgbClr val="3333CC"/>
                </a:solidFill>
              </a:rPr>
              <a:t> </a:t>
            </a:r>
            <a:r>
              <a:rPr lang="en-US" sz="1800" dirty="0">
                <a:solidFill>
                  <a:srgbClr val="3333CC"/>
                </a:solidFill>
              </a:rPr>
              <a:t>will be made for the </a:t>
            </a:r>
            <a:r>
              <a:rPr lang="en-US" sz="1800" dirty="0" err="1">
                <a:solidFill>
                  <a:srgbClr val="3333CC"/>
                </a:solidFill>
              </a:rPr>
              <a:t>Burnazyan</a:t>
            </a:r>
            <a:r>
              <a:rPr lang="en-US" sz="1800" dirty="0">
                <a:solidFill>
                  <a:srgbClr val="3333CC"/>
                </a:solidFill>
              </a:rPr>
              <a:t> Federal </a:t>
            </a:r>
            <a:r>
              <a:rPr lang="en-US" sz="1800" dirty="0" smtClean="0">
                <a:solidFill>
                  <a:srgbClr val="3333CC"/>
                </a:solidFill>
              </a:rPr>
              <a:t/>
            </a:r>
            <a:br>
              <a:rPr lang="en-US" sz="1800" dirty="0" smtClean="0">
                <a:solidFill>
                  <a:srgbClr val="3333CC"/>
                </a:solidFill>
              </a:rPr>
            </a:br>
            <a:r>
              <a:rPr lang="en-US" sz="1800" dirty="0" smtClean="0">
                <a:solidFill>
                  <a:srgbClr val="3333CC"/>
                </a:solidFill>
              </a:rPr>
              <a:t>Medical </a:t>
            </a:r>
            <a:r>
              <a:rPr lang="en-US" sz="1800" dirty="0">
                <a:solidFill>
                  <a:srgbClr val="3333CC"/>
                </a:solidFill>
              </a:rPr>
              <a:t>Biophysical Center in Moscow</a:t>
            </a:r>
            <a:r>
              <a:rPr lang="en-US" sz="1800" dirty="0" smtClean="0">
                <a:solidFill>
                  <a:srgbClr val="3333CC"/>
                </a:solidFill>
              </a:rPr>
              <a:t>.</a:t>
            </a:r>
          </a:p>
          <a:p>
            <a:pPr>
              <a:buNone/>
            </a:pPr>
            <a:endParaRPr lang="en-US" sz="1800" dirty="0">
              <a:solidFill>
                <a:srgbClr val="3333CC"/>
              </a:solidFill>
            </a:endParaRPr>
          </a:p>
          <a:p>
            <a:pPr>
              <a:buNone/>
            </a:pPr>
            <a:r>
              <a:rPr lang="en-US" sz="1800" dirty="0" smtClean="0">
                <a:solidFill>
                  <a:srgbClr val="3333CC"/>
                </a:solidFill>
              </a:rPr>
              <a:t>BINP </a:t>
            </a:r>
            <a:r>
              <a:rPr lang="en-US" sz="1800" dirty="0">
                <a:solidFill>
                  <a:srgbClr val="3333CC"/>
                </a:solidFill>
              </a:rPr>
              <a:t>can equip clinics and </a:t>
            </a:r>
            <a:r>
              <a:rPr lang="en-US" sz="1800" dirty="0" smtClean="0">
                <a:solidFill>
                  <a:srgbClr val="3333CC"/>
                </a:solidFill>
              </a:rPr>
              <a:t>Universities </a:t>
            </a:r>
            <a:r>
              <a:rPr lang="en-US" sz="1800" dirty="0">
                <a:solidFill>
                  <a:srgbClr val="3333CC"/>
                </a:solidFill>
              </a:rPr>
              <a:t/>
            </a:r>
            <a:br>
              <a:rPr lang="en-US" sz="1800" dirty="0">
                <a:solidFill>
                  <a:srgbClr val="3333CC"/>
                </a:solidFill>
              </a:rPr>
            </a:br>
            <a:r>
              <a:rPr lang="en-US" sz="1800" dirty="0" smtClean="0">
                <a:solidFill>
                  <a:srgbClr val="3333CC"/>
                </a:solidFill>
              </a:rPr>
              <a:t>with the Accelerator based Neutron Sources VITA.</a:t>
            </a:r>
            <a:endParaRPr lang="en-US" altLang="ru-RU" sz="2000" dirty="0">
              <a:solidFill>
                <a:srgbClr val="3333CC"/>
              </a:solidFill>
              <a:latin typeface="+mn-lt"/>
              <a:sym typeface="Symbol" charset="2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0"/>
            <a:ext cx="12192000" cy="47968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Rectangle 4"/>
          <p:cNvSpPr txBox="1">
            <a:spLocks noChangeArrowheads="1"/>
          </p:cNvSpPr>
          <p:nvPr/>
        </p:nvSpPr>
        <p:spPr>
          <a:xfrm>
            <a:off x="148281" y="0"/>
            <a:ext cx="10085005" cy="47968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>
                <a:solidFill>
                  <a:srgbClr val="3333CC"/>
                </a:solidFill>
              </a:rPr>
              <a:t>Accelerator based Neutron Sources VITA-III</a:t>
            </a:r>
            <a:endParaRPr lang="en-US" altLang="ru-RU" sz="1800" dirty="0" smtClean="0">
              <a:solidFill>
                <a:srgbClr val="3333CC"/>
              </a:solidFill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2954867" y="479686"/>
            <a:ext cx="7610739" cy="0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67" t="5026" r="5260" b="7488"/>
          <a:stretch/>
        </p:blipFill>
        <p:spPr>
          <a:xfrm>
            <a:off x="5405749" y="1927275"/>
            <a:ext cx="6786251" cy="4930726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8849" y="369972"/>
            <a:ext cx="3975165" cy="92584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3578" y="36719"/>
            <a:ext cx="888421" cy="955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430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12192000" cy="47968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Rectangle 4"/>
          <p:cNvSpPr txBox="1">
            <a:spLocks noChangeArrowheads="1"/>
          </p:cNvSpPr>
          <p:nvPr/>
        </p:nvSpPr>
        <p:spPr>
          <a:xfrm>
            <a:off x="148281" y="0"/>
            <a:ext cx="10085005" cy="47968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>
                <a:solidFill>
                  <a:srgbClr val="3333CC"/>
                </a:solidFill>
              </a:rPr>
              <a:t>Accelerator based Neutron Sources </a:t>
            </a:r>
            <a:r>
              <a:rPr lang="en-US" dirty="0" err="1" smtClean="0">
                <a:solidFill>
                  <a:srgbClr val="3333CC"/>
                </a:solidFill>
              </a:rPr>
              <a:t>VITAmin</a:t>
            </a:r>
            <a:endParaRPr lang="en-US" altLang="ru-RU" sz="1800" dirty="0" smtClean="0">
              <a:solidFill>
                <a:srgbClr val="3333CC"/>
              </a:solidFill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2954867" y="479686"/>
            <a:ext cx="7610739" cy="0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2895" y="406030"/>
            <a:ext cx="4189748" cy="94446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735" y="959372"/>
            <a:ext cx="1952495" cy="589862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8772" y="959372"/>
            <a:ext cx="2032488" cy="234398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/>
          <a:srcRect l="20596" t="17490" r="24481" b="35545"/>
          <a:stretch/>
        </p:blipFill>
        <p:spPr>
          <a:xfrm>
            <a:off x="5978769" y="3360996"/>
            <a:ext cx="6213231" cy="2767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059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3">
            <a:extLst>
              <a:ext uri="{FF2B5EF4-FFF2-40B4-BE49-F238E27FC236}">
                <a16:creationId xmlns:a16="http://schemas.microsoft.com/office/drawing/2014/main" xmlns="" id="{1F4ADF38-5389-4DE4-AEC7-81D1573F122E}"/>
              </a:ext>
            </a:extLst>
          </p:cNvPr>
          <p:cNvSpPr txBox="1">
            <a:spLocks/>
          </p:cNvSpPr>
          <p:nvPr/>
        </p:nvSpPr>
        <p:spPr>
          <a:xfrm>
            <a:off x="10480946" y="853091"/>
            <a:ext cx="1515249" cy="10771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 smtClean="0"/>
              <a:t>Thank you!</a:t>
            </a:r>
            <a:endParaRPr lang="en-US" sz="4000" b="1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8742" y="5522190"/>
            <a:ext cx="1279659" cy="1279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926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Reaction B(n,a)Li 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1670" y="903902"/>
            <a:ext cx="4630330" cy="2908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7"/>
          <p:cNvSpPr txBox="1">
            <a:spLocks noChangeArrowheads="1"/>
          </p:cNvSpPr>
          <p:nvPr/>
        </p:nvSpPr>
        <p:spPr bwMode="auto">
          <a:xfrm>
            <a:off x="60235" y="650684"/>
            <a:ext cx="7435825" cy="5632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268288" indent="-268288">
              <a:spcBef>
                <a:spcPct val="0"/>
              </a:spcBef>
              <a:buFontTx/>
              <a:buNone/>
              <a:defRPr/>
            </a:pPr>
            <a:r>
              <a:rPr lang="en-US" altLang="ru-RU" sz="2000" dirty="0">
                <a:solidFill>
                  <a:srgbClr val="3333CC"/>
                </a:solidFill>
                <a:latin typeface="+mn-lt"/>
              </a:rPr>
              <a:t>Boron Neutron Capture Therapy </a:t>
            </a:r>
            <a:r>
              <a:rPr lang="en-US" altLang="ru-RU" sz="2000" dirty="0" smtClean="0">
                <a:solidFill>
                  <a:srgbClr val="3333CC"/>
                </a:solidFill>
                <a:latin typeface="+mn-lt"/>
              </a:rPr>
              <a:t>(BNCT) is </a:t>
            </a:r>
            <a:r>
              <a:rPr lang="en-US" altLang="ru-RU" sz="2000" dirty="0">
                <a:solidFill>
                  <a:srgbClr val="3333CC"/>
                </a:solidFill>
                <a:latin typeface="+mn-lt"/>
              </a:rPr>
              <a:t>a binary form of radiation therapy using the high propensity of a the nonradioactive boron-10 to capture thermal neutrons </a:t>
            </a:r>
            <a:r>
              <a:rPr lang="en-US" altLang="ru-RU" sz="2000" dirty="0">
                <a:solidFill>
                  <a:srgbClr val="3333CC"/>
                </a:solidFill>
                <a:latin typeface="+mn-lt"/>
                <a:sym typeface="Symbol" charset="2"/>
              </a:rPr>
              <a:t>(3840 b)</a:t>
            </a:r>
            <a:r>
              <a:rPr lang="en-US" altLang="ru-RU" sz="2000" dirty="0">
                <a:solidFill>
                  <a:srgbClr val="3333CC"/>
                </a:solidFill>
                <a:latin typeface="+mn-lt"/>
              </a:rPr>
              <a:t> </a:t>
            </a:r>
            <a:r>
              <a:rPr lang="en-US" altLang="ru-RU" sz="2000" dirty="0" smtClean="0">
                <a:solidFill>
                  <a:srgbClr val="3333CC"/>
                </a:solidFill>
                <a:latin typeface="+mn-lt"/>
              </a:rPr>
              <a:t>resulting </a:t>
            </a:r>
            <a:r>
              <a:rPr lang="en-US" altLang="ru-RU" sz="2000" dirty="0">
                <a:solidFill>
                  <a:srgbClr val="3333CC"/>
                </a:solidFill>
                <a:latin typeface="+mn-lt"/>
              </a:rPr>
              <a:t>in the prompt nuclear reaction </a:t>
            </a:r>
            <a:r>
              <a:rPr lang="en-US" altLang="ru-RU" sz="2000" baseline="30000" dirty="0">
                <a:solidFill>
                  <a:srgbClr val="3333CC"/>
                </a:solidFill>
                <a:latin typeface="+mn-lt"/>
              </a:rPr>
              <a:t>10</a:t>
            </a:r>
            <a:r>
              <a:rPr lang="en-US" altLang="ru-RU" sz="2000" dirty="0">
                <a:solidFill>
                  <a:srgbClr val="3333CC"/>
                </a:solidFill>
                <a:latin typeface="+mn-lt"/>
              </a:rPr>
              <a:t>B(n,</a:t>
            </a:r>
            <a:r>
              <a:rPr lang="en-US" altLang="ru-RU" sz="2000" dirty="0">
                <a:solidFill>
                  <a:srgbClr val="3333CC"/>
                </a:solidFill>
                <a:latin typeface="+mn-lt"/>
                <a:sym typeface="Symbol" charset="2"/>
              </a:rPr>
              <a:t>)</a:t>
            </a:r>
            <a:r>
              <a:rPr lang="en-US" altLang="ru-RU" sz="2000" baseline="30000" dirty="0">
                <a:solidFill>
                  <a:srgbClr val="3333CC"/>
                </a:solidFill>
                <a:latin typeface="+mn-lt"/>
                <a:sym typeface="Symbol" charset="2"/>
              </a:rPr>
              <a:t>7</a:t>
            </a:r>
            <a:r>
              <a:rPr lang="en-US" altLang="ru-RU" sz="2000" dirty="0">
                <a:solidFill>
                  <a:srgbClr val="3333CC"/>
                </a:solidFill>
                <a:latin typeface="+mn-lt"/>
                <a:sym typeface="Symbol" charset="2"/>
              </a:rPr>
              <a:t>Li</a:t>
            </a:r>
            <a:r>
              <a:rPr lang="en-US" altLang="ru-RU" sz="2000" dirty="0">
                <a:solidFill>
                  <a:srgbClr val="3333CC"/>
                </a:solidFill>
                <a:latin typeface="+mn-lt"/>
              </a:rPr>
              <a:t>.</a:t>
            </a:r>
          </a:p>
          <a:p>
            <a:pPr marL="266700" indent="-266700">
              <a:spcBef>
                <a:spcPct val="0"/>
              </a:spcBef>
              <a:buFontTx/>
              <a:buNone/>
              <a:defRPr/>
            </a:pPr>
            <a:r>
              <a:rPr lang="en-US" altLang="ru-RU" sz="2000" dirty="0">
                <a:solidFill>
                  <a:srgbClr val="3333CC"/>
                </a:solidFill>
                <a:latin typeface="+mn-lt"/>
              </a:rPr>
              <a:t>The products of this reaction have high linear energy transfer </a:t>
            </a:r>
            <a:r>
              <a:rPr lang="en-US" altLang="ru-RU" sz="2000" dirty="0" smtClean="0">
                <a:solidFill>
                  <a:srgbClr val="3333CC"/>
                </a:solidFill>
                <a:latin typeface="+mn-lt"/>
              </a:rPr>
              <a:t>characteristics, </a:t>
            </a:r>
            <a:r>
              <a:rPr lang="en-US" altLang="ru-RU" sz="2000" dirty="0" smtClean="0">
                <a:solidFill>
                  <a:srgbClr val="3333CC"/>
                </a:solidFill>
                <a:latin typeface="+mn-lt"/>
                <a:sym typeface="Symbol" charset="2"/>
              </a:rPr>
              <a:t>resulting </a:t>
            </a:r>
            <a:r>
              <a:rPr lang="en-US" altLang="ru-RU" sz="2000" dirty="0">
                <a:solidFill>
                  <a:srgbClr val="3333CC"/>
                </a:solidFill>
                <a:latin typeface="+mn-lt"/>
                <a:sym typeface="Symbol" charset="2"/>
              </a:rPr>
              <a:t>an energy </a:t>
            </a:r>
            <a:r>
              <a:rPr lang="en-US" altLang="ru-RU" sz="2000" dirty="0" smtClean="0">
                <a:solidFill>
                  <a:srgbClr val="3333CC"/>
                </a:solidFill>
                <a:latin typeface="+mn-lt"/>
                <a:sym typeface="Symbol" charset="2"/>
              </a:rPr>
              <a:t>release </a:t>
            </a:r>
            <a:r>
              <a:rPr lang="en-US" altLang="ru-RU" sz="2000" dirty="0">
                <a:solidFill>
                  <a:srgbClr val="3333CC"/>
                </a:solidFill>
                <a:latin typeface="+mn-lt"/>
                <a:sym typeface="Symbol" charset="2"/>
              </a:rPr>
              <a:t>limited to the diameter of a single cell</a:t>
            </a:r>
            <a:r>
              <a:rPr lang="en-US" altLang="ru-RU" sz="2000" dirty="0" smtClean="0">
                <a:solidFill>
                  <a:srgbClr val="3333CC"/>
                </a:solidFill>
                <a:latin typeface="+mn-lt"/>
                <a:sym typeface="Symbol" charset="2"/>
              </a:rPr>
              <a:t>.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endParaRPr lang="en-US" altLang="ru-RU" sz="2000" dirty="0">
              <a:solidFill>
                <a:srgbClr val="3333CC"/>
              </a:solidFill>
              <a:latin typeface="+mn-lt"/>
              <a:sym typeface="Symbol" charset="2"/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ru-RU" sz="2000" dirty="0">
                <a:solidFill>
                  <a:srgbClr val="3333CC"/>
                </a:solidFill>
                <a:latin typeface="+mn-lt"/>
                <a:sym typeface="Symbol" charset="2"/>
              </a:rPr>
              <a:t>Positive results were obtained in the treatment of the following tumors</a:t>
            </a:r>
            <a:r>
              <a:rPr lang="en-US" altLang="ru-RU" sz="2000" dirty="0" smtClean="0">
                <a:solidFill>
                  <a:srgbClr val="3333CC"/>
                </a:solidFill>
                <a:latin typeface="+mn-lt"/>
                <a:sym typeface="Symbol" charset="2"/>
              </a:rPr>
              <a:t>: malignant glioma, malignant melanoma, head </a:t>
            </a:r>
            <a:r>
              <a:rPr lang="en-US" altLang="ru-RU" sz="2000" dirty="0">
                <a:solidFill>
                  <a:srgbClr val="3333CC"/>
                </a:solidFill>
                <a:latin typeface="+mn-lt"/>
                <a:sym typeface="Symbol" charset="2"/>
              </a:rPr>
              <a:t>and neck </a:t>
            </a:r>
            <a:r>
              <a:rPr lang="en-US" altLang="ru-RU" sz="2000" dirty="0" smtClean="0">
                <a:solidFill>
                  <a:srgbClr val="3333CC"/>
                </a:solidFill>
                <a:latin typeface="+mn-lt"/>
                <a:sym typeface="Symbol" charset="2"/>
              </a:rPr>
              <a:t>tumors, meningioma, pleural mesothelioma, hepatocellular carcinoma.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endParaRPr lang="en-US" altLang="ru-RU" sz="2000" dirty="0">
              <a:solidFill>
                <a:srgbClr val="3333CC"/>
              </a:solidFill>
              <a:latin typeface="+mn-lt"/>
              <a:sym typeface="Symbol" charset="2"/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ru-RU" sz="2000" dirty="0">
                <a:solidFill>
                  <a:srgbClr val="3333CC"/>
                </a:solidFill>
                <a:latin typeface="+mn-lt"/>
                <a:sym typeface="Symbol" charset="2"/>
              </a:rPr>
              <a:t>Clinical trials of the BNCT technique have begun</a:t>
            </a:r>
            <a:r>
              <a:rPr lang="en-US" altLang="ru-RU" sz="2000" dirty="0" smtClean="0">
                <a:solidFill>
                  <a:srgbClr val="3333CC"/>
                </a:solidFill>
                <a:latin typeface="+mn-lt"/>
                <a:sym typeface="Symbol" charset="2"/>
              </a:rPr>
              <a:t>:</a:t>
            </a:r>
          </a:p>
          <a:p>
            <a:pPr marL="450850" indent="-450850">
              <a:spcBef>
                <a:spcPct val="0"/>
              </a:spcBef>
              <a:defRPr/>
            </a:pPr>
            <a:r>
              <a:rPr lang="en-US" altLang="ru-RU" sz="2000" dirty="0">
                <a:solidFill>
                  <a:srgbClr val="3333CC"/>
                </a:solidFill>
                <a:latin typeface="+mn-lt"/>
                <a:sym typeface="Symbol" charset="2"/>
              </a:rPr>
              <a:t>Japan – since 2020</a:t>
            </a:r>
          </a:p>
          <a:p>
            <a:pPr marL="457200" indent="-457200">
              <a:spcBef>
                <a:spcPct val="0"/>
              </a:spcBef>
              <a:defRPr/>
            </a:pPr>
            <a:r>
              <a:rPr lang="en-US" altLang="ru-RU" sz="2000" dirty="0">
                <a:solidFill>
                  <a:srgbClr val="3333CC"/>
                </a:solidFill>
                <a:latin typeface="+mn-lt"/>
                <a:sym typeface="Symbol" charset="2"/>
              </a:rPr>
              <a:t>China – since 2022 (VITA)</a:t>
            </a:r>
          </a:p>
          <a:p>
            <a:pPr marL="457200" indent="-457200">
              <a:spcBef>
                <a:spcPct val="0"/>
              </a:spcBef>
              <a:defRPr/>
            </a:pPr>
            <a:r>
              <a:rPr lang="en-US" altLang="ru-RU" sz="2000" dirty="0" smtClean="0">
                <a:solidFill>
                  <a:srgbClr val="3333CC"/>
                </a:solidFill>
                <a:latin typeface="+mn-lt"/>
                <a:sym typeface="Symbol" charset="2"/>
              </a:rPr>
              <a:t>South Korea – since 2022</a:t>
            </a:r>
          </a:p>
          <a:p>
            <a:pPr marL="457200" indent="-457200">
              <a:spcBef>
                <a:spcPct val="0"/>
              </a:spcBef>
              <a:defRPr/>
            </a:pPr>
            <a:r>
              <a:rPr lang="en-US" altLang="ru-RU" sz="2000" dirty="0" smtClean="0">
                <a:solidFill>
                  <a:srgbClr val="3333CC"/>
                </a:solidFill>
                <a:latin typeface="+mn-lt"/>
                <a:sym typeface="Symbol" charset="2"/>
              </a:rPr>
              <a:t>Russia – since 2025 (VITA, in the plans)</a:t>
            </a:r>
            <a:endParaRPr lang="en-US" altLang="ru-RU" sz="2000" dirty="0">
              <a:solidFill>
                <a:srgbClr val="3333CC"/>
              </a:solidFill>
              <a:latin typeface="+mn-lt"/>
              <a:sym typeface="Symbol" charset="2"/>
            </a:endParaRPr>
          </a:p>
        </p:txBody>
      </p:sp>
      <p:pic>
        <p:nvPicPr>
          <p:cNvPr id="6" name="Picture 2" descr="http://www.tsukuba-sogotokku.jp/en/wp-content/uploads/2013/06/project1_pic0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278"/>
          <a:stretch/>
        </p:blipFill>
        <p:spPr bwMode="auto">
          <a:xfrm>
            <a:off x="7257475" y="4260411"/>
            <a:ext cx="4934525" cy="2597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0" y="0"/>
            <a:ext cx="12192000" cy="47968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Rectangle 4"/>
          <p:cNvSpPr txBox="1">
            <a:spLocks noChangeArrowheads="1"/>
          </p:cNvSpPr>
          <p:nvPr/>
        </p:nvSpPr>
        <p:spPr>
          <a:xfrm>
            <a:off x="148281" y="0"/>
            <a:ext cx="10085005" cy="47968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>
                <a:solidFill>
                  <a:srgbClr val="3333CC"/>
                </a:solidFill>
              </a:rPr>
              <a:t>Boron Neutron Capture Therapy</a:t>
            </a:r>
            <a:endParaRPr lang="en-US" altLang="ru-RU" sz="1800" dirty="0" smtClean="0">
              <a:solidFill>
                <a:srgbClr val="3333CC"/>
              </a:solidFill>
            </a:endParaRPr>
          </a:p>
          <a:p>
            <a:endParaRPr lang="en-US" altLang="ru-RU" sz="1800" dirty="0" smtClean="0">
              <a:solidFill>
                <a:srgbClr val="3333CC"/>
              </a:solidFill>
            </a:endParaRPr>
          </a:p>
          <a:p>
            <a:endParaRPr lang="ru-RU" altLang="ru-RU" sz="2000" i="1" dirty="0">
              <a:solidFill>
                <a:srgbClr val="3333CC"/>
              </a:solidFill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2954867" y="479686"/>
            <a:ext cx="9237133" cy="0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5574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7" descr="Reaction B(n,a)Li e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45637" y="47777"/>
            <a:ext cx="3554295" cy="2231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75564" y="234833"/>
            <a:ext cx="11366862" cy="64222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33CC"/>
                </a:solidFill>
              </a:rPr>
              <a:t>Why was this neutron source </a:t>
            </a:r>
            <a:r>
              <a:rPr lang="en-US" sz="2400" dirty="0" smtClean="0">
                <a:solidFill>
                  <a:srgbClr val="0033CC"/>
                </a:solidFill>
              </a:rPr>
              <a:t>proposed and developed?</a:t>
            </a:r>
          </a:p>
          <a:p>
            <a:endParaRPr lang="en-US" sz="1400" dirty="0" smtClean="0">
              <a:solidFill>
                <a:srgbClr val="0033CC"/>
              </a:solidFill>
            </a:endParaRPr>
          </a:p>
          <a:p>
            <a:r>
              <a:rPr lang="en-US" sz="2000" b="1" dirty="0">
                <a:solidFill>
                  <a:srgbClr val="0033CC"/>
                </a:solidFill>
              </a:rPr>
              <a:t>Boron neutron capture therapy of malignant tumors requires powerful </a:t>
            </a:r>
            <a:r>
              <a:rPr lang="en-US" sz="2000" b="1" dirty="0" smtClean="0">
                <a:solidFill>
                  <a:srgbClr val="0033CC"/>
                </a:solidFill>
              </a:rPr>
              <a:t/>
            </a:r>
            <a:br>
              <a:rPr lang="en-US" sz="2000" b="1" dirty="0" smtClean="0">
                <a:solidFill>
                  <a:srgbClr val="0033CC"/>
                </a:solidFill>
              </a:rPr>
            </a:br>
            <a:r>
              <a:rPr lang="en-US" sz="2000" b="1" dirty="0" smtClean="0">
                <a:solidFill>
                  <a:srgbClr val="0033CC"/>
                </a:solidFill>
              </a:rPr>
              <a:t>sources </a:t>
            </a:r>
            <a:r>
              <a:rPr lang="en-US" sz="2000" b="1" dirty="0">
                <a:solidFill>
                  <a:srgbClr val="0033CC"/>
                </a:solidFill>
              </a:rPr>
              <a:t>of </a:t>
            </a:r>
            <a:r>
              <a:rPr lang="en-US" sz="2000" b="1" dirty="0" smtClean="0">
                <a:solidFill>
                  <a:srgbClr val="0033CC"/>
                </a:solidFill>
              </a:rPr>
              <a:t>epithermal neutrons</a:t>
            </a:r>
            <a:r>
              <a:rPr lang="ru-RU" sz="2000" b="1" dirty="0" smtClean="0">
                <a:solidFill>
                  <a:srgbClr val="0033CC"/>
                </a:solidFill>
              </a:rPr>
              <a:t>: </a:t>
            </a:r>
            <a:r>
              <a:rPr lang="en-US" sz="2000" b="1" dirty="0" smtClean="0">
                <a:solidFill>
                  <a:srgbClr val="0033CC"/>
                </a:solidFill>
              </a:rPr>
              <a:t/>
            </a:r>
            <a:br>
              <a:rPr lang="en-US" sz="2000" b="1" dirty="0" smtClean="0">
                <a:solidFill>
                  <a:srgbClr val="0033CC"/>
                </a:solidFill>
              </a:rPr>
            </a:br>
            <a:r>
              <a:rPr lang="en-US" sz="2000" dirty="0" smtClean="0">
                <a:solidFill>
                  <a:srgbClr val="0033CC"/>
                </a:solidFill>
              </a:rPr>
              <a:t>flux density &gt; 5 10</a:t>
            </a:r>
            <a:r>
              <a:rPr lang="en-US" sz="2000" baseline="30000" dirty="0" smtClean="0">
                <a:solidFill>
                  <a:srgbClr val="0033CC"/>
                </a:solidFill>
              </a:rPr>
              <a:t>8</a:t>
            </a:r>
            <a:r>
              <a:rPr lang="en-US" sz="2000" dirty="0" smtClean="0">
                <a:solidFill>
                  <a:srgbClr val="0033CC"/>
                </a:solidFill>
              </a:rPr>
              <a:t> cm</a:t>
            </a:r>
            <a:r>
              <a:rPr lang="en-US" sz="2000" baseline="30000" dirty="0" smtClean="0">
                <a:solidFill>
                  <a:srgbClr val="0033CC"/>
                </a:solidFill>
              </a:rPr>
              <a:t>-2</a:t>
            </a:r>
            <a:r>
              <a:rPr lang="en-US" sz="2000" dirty="0" smtClean="0">
                <a:solidFill>
                  <a:srgbClr val="0033CC"/>
                </a:solidFill>
              </a:rPr>
              <a:t> s</a:t>
            </a:r>
            <a:r>
              <a:rPr lang="en-US" sz="2000" baseline="30000" dirty="0" smtClean="0">
                <a:solidFill>
                  <a:srgbClr val="0033CC"/>
                </a:solidFill>
              </a:rPr>
              <a:t>-1</a:t>
            </a:r>
            <a:r>
              <a:rPr lang="en-US" sz="2000" dirty="0" smtClean="0">
                <a:solidFill>
                  <a:srgbClr val="0033CC"/>
                </a:solidFill>
              </a:rPr>
              <a:t> </a:t>
            </a:r>
          </a:p>
          <a:p>
            <a:r>
              <a:rPr lang="en-US" sz="2000" dirty="0" smtClean="0">
                <a:solidFill>
                  <a:srgbClr val="0033CC"/>
                </a:solidFill>
              </a:rPr>
              <a:t>Energy: 10 </a:t>
            </a:r>
            <a:r>
              <a:rPr lang="en-US" sz="2000" dirty="0" err="1" smtClean="0">
                <a:solidFill>
                  <a:srgbClr val="0033CC"/>
                </a:solidFill>
              </a:rPr>
              <a:t>keV</a:t>
            </a:r>
            <a:r>
              <a:rPr lang="en-US" sz="2000" dirty="0" smtClean="0">
                <a:solidFill>
                  <a:srgbClr val="0033CC"/>
                </a:solidFill>
              </a:rPr>
              <a:t> – for </a:t>
            </a:r>
            <a:r>
              <a:rPr lang="en-US" sz="2000" dirty="0">
                <a:solidFill>
                  <a:srgbClr val="0033CC"/>
                </a:solidFill>
              </a:rPr>
              <a:t>deep seated tumors, </a:t>
            </a:r>
            <a:r>
              <a:rPr lang="en-US" sz="2000" dirty="0" smtClean="0">
                <a:solidFill>
                  <a:srgbClr val="0033CC"/>
                </a:solidFill>
              </a:rPr>
              <a:t>10 eV – for </a:t>
            </a:r>
            <a:r>
              <a:rPr lang="en-US" sz="2000" dirty="0">
                <a:solidFill>
                  <a:srgbClr val="0033CC"/>
                </a:solidFill>
              </a:rPr>
              <a:t>superficial tumors</a:t>
            </a:r>
            <a:endParaRPr lang="en-US" sz="2000" dirty="0" smtClean="0">
              <a:solidFill>
                <a:srgbClr val="0033CC"/>
              </a:solidFill>
            </a:endParaRPr>
          </a:p>
          <a:p>
            <a:endParaRPr lang="en-US" sz="2000" b="1" dirty="0">
              <a:solidFill>
                <a:srgbClr val="0033CC"/>
              </a:solidFill>
            </a:endParaRPr>
          </a:p>
          <a:p>
            <a:r>
              <a:rPr lang="en-US" sz="2000" b="1" dirty="0">
                <a:solidFill>
                  <a:srgbClr val="0033CC"/>
                </a:solidFill>
              </a:rPr>
              <a:t>The best </a:t>
            </a:r>
            <a:r>
              <a:rPr lang="en-US" sz="2000" b="1" dirty="0" smtClean="0">
                <a:solidFill>
                  <a:srgbClr val="0033CC"/>
                </a:solidFill>
              </a:rPr>
              <a:t>decision</a:t>
            </a:r>
            <a:r>
              <a:rPr lang="en-US" sz="2000" dirty="0" smtClean="0">
                <a:solidFill>
                  <a:srgbClr val="0033CC"/>
                </a:solidFill>
              </a:rPr>
              <a:t>: </a:t>
            </a:r>
            <a:r>
              <a:rPr lang="en-US" sz="2000" baseline="30000" dirty="0" smtClean="0">
                <a:solidFill>
                  <a:srgbClr val="0033CC"/>
                </a:solidFill>
              </a:rPr>
              <a:t>7</a:t>
            </a:r>
            <a:r>
              <a:rPr lang="en-US" sz="2000" dirty="0" smtClean="0">
                <a:solidFill>
                  <a:srgbClr val="0033CC"/>
                </a:solidFill>
              </a:rPr>
              <a:t>Li(</a:t>
            </a:r>
            <a:r>
              <a:rPr lang="en-US" sz="2000" dirty="0" err="1" smtClean="0">
                <a:solidFill>
                  <a:srgbClr val="0033CC"/>
                </a:solidFill>
              </a:rPr>
              <a:t>p,n</a:t>
            </a:r>
            <a:r>
              <a:rPr lang="en-US" sz="2000" dirty="0" smtClean="0">
                <a:solidFill>
                  <a:srgbClr val="0033CC"/>
                </a:solidFill>
              </a:rPr>
              <a:t>)</a:t>
            </a:r>
            <a:r>
              <a:rPr lang="en-US" sz="2000" baseline="30000" dirty="0" smtClean="0">
                <a:solidFill>
                  <a:srgbClr val="0033CC"/>
                </a:solidFill>
              </a:rPr>
              <a:t>7</a:t>
            </a:r>
            <a:r>
              <a:rPr lang="en-US" sz="2000" dirty="0" smtClean="0">
                <a:solidFill>
                  <a:srgbClr val="0033CC"/>
                </a:solidFill>
              </a:rPr>
              <a:t>Be @ 10 mA 2.3 MeV proton beam</a:t>
            </a:r>
          </a:p>
          <a:p>
            <a:endParaRPr lang="en-US" sz="2000" dirty="0">
              <a:solidFill>
                <a:srgbClr val="0033CC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33CC"/>
                </a:solidFill>
              </a:rPr>
              <a:t>There were no charged particle accelerators for such </a:t>
            </a:r>
            <a:r>
              <a:rPr lang="en-US" sz="2000" dirty="0" smtClean="0">
                <a:solidFill>
                  <a:srgbClr val="0033CC"/>
                </a:solidFill>
              </a:rPr>
              <a:t/>
            </a:r>
            <a:br>
              <a:rPr lang="en-US" sz="2000" dirty="0" smtClean="0">
                <a:solidFill>
                  <a:srgbClr val="0033CC"/>
                </a:solidFill>
              </a:rPr>
            </a:br>
            <a:r>
              <a:rPr lang="en-US" sz="2000" dirty="0" smtClean="0">
                <a:solidFill>
                  <a:srgbClr val="0033CC"/>
                </a:solidFill>
              </a:rPr>
              <a:t>parameters –  it </a:t>
            </a:r>
            <a:r>
              <a:rPr lang="en-US" sz="2000" dirty="0">
                <a:solidFill>
                  <a:srgbClr val="0033CC"/>
                </a:solidFill>
              </a:rPr>
              <a:t>was necessary to come up with </a:t>
            </a:r>
            <a:r>
              <a:rPr lang="en-US" sz="2000" dirty="0" smtClean="0">
                <a:solidFill>
                  <a:srgbClr val="0033CC"/>
                </a:solidFill>
              </a:rPr>
              <a:t/>
            </a:r>
            <a:br>
              <a:rPr lang="en-US" sz="2000" dirty="0" smtClean="0">
                <a:solidFill>
                  <a:srgbClr val="0033CC"/>
                </a:solidFill>
              </a:rPr>
            </a:br>
            <a:r>
              <a:rPr lang="en-US" sz="2000" dirty="0" smtClean="0">
                <a:solidFill>
                  <a:srgbClr val="0033CC"/>
                </a:solidFill>
              </a:rPr>
              <a:t>a </a:t>
            </a:r>
            <a:r>
              <a:rPr lang="en-US" sz="2000" dirty="0">
                <a:solidFill>
                  <a:srgbClr val="0033CC"/>
                </a:solidFill>
              </a:rPr>
              <a:t>new accelerator, called </a:t>
            </a:r>
            <a:r>
              <a:rPr lang="en-US" sz="2000" dirty="0" smtClean="0">
                <a:solidFill>
                  <a:srgbClr val="0033CC"/>
                </a:solidFill>
              </a:rPr>
              <a:t>VITA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33CC"/>
                </a:solidFill>
              </a:rPr>
              <a:t>A </a:t>
            </a:r>
            <a:r>
              <a:rPr lang="en-US" sz="2000" dirty="0">
                <a:solidFill>
                  <a:srgbClr val="0033CC"/>
                </a:solidFill>
              </a:rPr>
              <a:t>lithium target for such parameters was </a:t>
            </a:r>
            <a:r>
              <a:rPr lang="en-US" sz="2000" dirty="0" smtClean="0">
                <a:solidFill>
                  <a:srgbClr val="0033CC"/>
                </a:solidFill>
              </a:rPr>
              <a:t/>
            </a:r>
            <a:br>
              <a:rPr lang="en-US" sz="2000" dirty="0" smtClean="0">
                <a:solidFill>
                  <a:srgbClr val="0033CC"/>
                </a:solidFill>
              </a:rPr>
            </a:br>
            <a:r>
              <a:rPr lang="en-US" sz="2000" dirty="0" smtClean="0">
                <a:solidFill>
                  <a:srgbClr val="0033CC"/>
                </a:solidFill>
              </a:rPr>
              <a:t>considered unrealizable - we </a:t>
            </a:r>
            <a:r>
              <a:rPr lang="en-US" sz="2000" dirty="0">
                <a:solidFill>
                  <a:srgbClr val="0033CC"/>
                </a:solidFill>
              </a:rPr>
              <a:t>were lucky </a:t>
            </a:r>
            <a:br>
              <a:rPr lang="en-US" sz="2000" dirty="0">
                <a:solidFill>
                  <a:srgbClr val="0033CC"/>
                </a:solidFill>
              </a:rPr>
            </a:br>
            <a:r>
              <a:rPr lang="en-US" sz="2000" dirty="0" smtClean="0">
                <a:solidFill>
                  <a:srgbClr val="0033CC"/>
                </a:solidFill>
              </a:rPr>
              <a:t>that </a:t>
            </a:r>
            <a:r>
              <a:rPr lang="en-US" sz="2000" dirty="0">
                <a:solidFill>
                  <a:srgbClr val="0033CC"/>
                </a:solidFill>
              </a:rPr>
              <a:t>we did not read these articles in </a:t>
            </a:r>
            <a:r>
              <a:rPr lang="en-US" sz="2000" dirty="0" smtClean="0">
                <a:solidFill>
                  <a:srgbClr val="0033CC"/>
                </a:solidFill>
              </a:rPr>
              <a:t>time</a:t>
            </a:r>
          </a:p>
          <a:p>
            <a:endParaRPr lang="en-US" sz="2000" dirty="0" smtClean="0">
              <a:solidFill>
                <a:srgbClr val="0033CC"/>
              </a:solidFill>
            </a:endParaRPr>
          </a:p>
          <a:p>
            <a:r>
              <a:rPr lang="en-US" sz="2000" dirty="0" smtClean="0">
                <a:solidFill>
                  <a:srgbClr val="0033CC"/>
                </a:solidFill>
              </a:rPr>
              <a:t>As </a:t>
            </a:r>
            <a:r>
              <a:rPr lang="en-US" sz="2000" dirty="0">
                <a:solidFill>
                  <a:srgbClr val="0033CC"/>
                </a:solidFill>
              </a:rPr>
              <a:t>a result, </a:t>
            </a:r>
            <a:r>
              <a:rPr lang="en-US" sz="2000" b="1" dirty="0">
                <a:solidFill>
                  <a:srgbClr val="0033CC"/>
                </a:solidFill>
              </a:rPr>
              <a:t>the goal was achieved</a:t>
            </a:r>
            <a:r>
              <a:rPr lang="en-US" sz="2000" dirty="0">
                <a:solidFill>
                  <a:srgbClr val="0033CC"/>
                </a:solidFill>
              </a:rPr>
              <a:t>, but not immediately and only after changing all the </a:t>
            </a:r>
            <a:r>
              <a:rPr lang="en-US" sz="2000" dirty="0" smtClean="0">
                <a:solidFill>
                  <a:srgbClr val="0033CC"/>
                </a:solidFill>
              </a:rPr>
              <a:t>units. </a:t>
            </a:r>
          </a:p>
          <a:p>
            <a:r>
              <a:rPr lang="en-US" sz="2000" dirty="0" smtClean="0">
                <a:solidFill>
                  <a:srgbClr val="0033CC"/>
                </a:solidFill>
              </a:rPr>
              <a:t>Now </a:t>
            </a:r>
            <a:r>
              <a:rPr lang="en-US" sz="2000" dirty="0">
                <a:solidFill>
                  <a:srgbClr val="0033CC"/>
                </a:solidFill>
              </a:rPr>
              <a:t>the input </a:t>
            </a:r>
            <a:r>
              <a:rPr lang="en-US" sz="2000" dirty="0" smtClean="0">
                <a:solidFill>
                  <a:srgbClr val="0033CC"/>
                </a:solidFill>
              </a:rPr>
              <a:t>unit </a:t>
            </a:r>
            <a:r>
              <a:rPr lang="en-US" sz="2000" dirty="0">
                <a:solidFill>
                  <a:srgbClr val="0033CC"/>
                </a:solidFill>
              </a:rPr>
              <a:t>to the accelerator is the 5</a:t>
            </a:r>
            <a:r>
              <a:rPr lang="en-US" sz="2000" baseline="30000" dirty="0">
                <a:solidFill>
                  <a:srgbClr val="0033CC"/>
                </a:solidFill>
              </a:rPr>
              <a:t>th</a:t>
            </a:r>
            <a:r>
              <a:rPr lang="en-US" sz="2000" dirty="0">
                <a:solidFill>
                  <a:srgbClr val="0033CC"/>
                </a:solidFill>
              </a:rPr>
              <a:t> version, the </a:t>
            </a:r>
            <a:r>
              <a:rPr lang="en-US" sz="2000" dirty="0" smtClean="0">
                <a:solidFill>
                  <a:srgbClr val="0033CC"/>
                </a:solidFill>
              </a:rPr>
              <a:t>feedthrough insulator </a:t>
            </a:r>
            <a:r>
              <a:rPr lang="en-US" sz="2000" dirty="0">
                <a:solidFill>
                  <a:srgbClr val="0033CC"/>
                </a:solidFill>
              </a:rPr>
              <a:t>is the </a:t>
            </a:r>
            <a:r>
              <a:rPr lang="en-US" sz="2000" dirty="0" smtClean="0">
                <a:solidFill>
                  <a:srgbClr val="0033CC"/>
                </a:solidFill>
              </a:rPr>
              <a:t>4</a:t>
            </a:r>
            <a:r>
              <a:rPr lang="en-US" sz="2000" baseline="30000" dirty="0" smtClean="0">
                <a:solidFill>
                  <a:srgbClr val="0033CC"/>
                </a:solidFill>
              </a:rPr>
              <a:t>th</a:t>
            </a:r>
            <a:r>
              <a:rPr lang="en-US" sz="2000" dirty="0" smtClean="0">
                <a:solidFill>
                  <a:srgbClr val="0033CC"/>
                </a:solidFill>
              </a:rPr>
              <a:t> version, </a:t>
            </a:r>
            <a:br>
              <a:rPr lang="en-US" sz="2000" dirty="0" smtClean="0">
                <a:solidFill>
                  <a:srgbClr val="0033CC"/>
                </a:solidFill>
              </a:rPr>
            </a:br>
            <a:r>
              <a:rPr lang="en-US" sz="2000" dirty="0" smtClean="0">
                <a:solidFill>
                  <a:srgbClr val="0033CC"/>
                </a:solidFill>
              </a:rPr>
              <a:t>the </a:t>
            </a:r>
            <a:r>
              <a:rPr lang="en-US" sz="2000" dirty="0">
                <a:solidFill>
                  <a:srgbClr val="0033CC"/>
                </a:solidFill>
              </a:rPr>
              <a:t>lithium target is the </a:t>
            </a:r>
            <a:r>
              <a:rPr lang="en-US" sz="2000" dirty="0" smtClean="0">
                <a:solidFill>
                  <a:srgbClr val="0033CC"/>
                </a:solidFill>
              </a:rPr>
              <a:t>5</a:t>
            </a:r>
            <a:r>
              <a:rPr lang="en-US" sz="2000" baseline="30000" dirty="0" smtClean="0">
                <a:solidFill>
                  <a:srgbClr val="0033CC"/>
                </a:solidFill>
              </a:rPr>
              <a:t>th</a:t>
            </a:r>
            <a:r>
              <a:rPr lang="en-US" sz="2000" dirty="0" smtClean="0">
                <a:solidFill>
                  <a:srgbClr val="0033CC"/>
                </a:solidFill>
              </a:rPr>
              <a:t> version.</a:t>
            </a:r>
          </a:p>
          <a:p>
            <a:endParaRPr lang="en-US" sz="2000" baseline="30000" dirty="0">
              <a:solidFill>
                <a:srgbClr val="0033CC"/>
              </a:solidFill>
            </a:endParaRPr>
          </a:p>
          <a:p>
            <a:r>
              <a:rPr lang="en-US" sz="2000" b="1" dirty="0">
                <a:solidFill>
                  <a:srgbClr val="0033CC"/>
                </a:solidFill>
              </a:rPr>
              <a:t>The </a:t>
            </a:r>
            <a:r>
              <a:rPr lang="en-US" sz="2000" b="1" dirty="0" smtClean="0">
                <a:solidFill>
                  <a:srgbClr val="0033CC"/>
                </a:solidFill>
              </a:rPr>
              <a:t>facility has </a:t>
            </a:r>
            <a:r>
              <a:rPr lang="en-US" sz="2000" b="1" dirty="0">
                <a:solidFill>
                  <a:srgbClr val="0033CC"/>
                </a:solidFill>
              </a:rPr>
              <a:t>been actively and effectively used for the </a:t>
            </a:r>
            <a:r>
              <a:rPr lang="en-US" sz="2000" b="1" dirty="0" smtClean="0">
                <a:solidFill>
                  <a:srgbClr val="0033CC"/>
                </a:solidFill>
              </a:rPr>
              <a:t>10</a:t>
            </a:r>
            <a:r>
              <a:rPr lang="en-US" sz="2000" b="1" baseline="30000" dirty="0" smtClean="0">
                <a:solidFill>
                  <a:srgbClr val="0033CC"/>
                </a:solidFill>
              </a:rPr>
              <a:t>th</a:t>
            </a:r>
            <a:r>
              <a:rPr lang="en-US" sz="2000" b="1" dirty="0" smtClean="0">
                <a:solidFill>
                  <a:srgbClr val="0033CC"/>
                </a:solidFill>
              </a:rPr>
              <a:t> </a:t>
            </a:r>
            <a:r>
              <a:rPr lang="en-US" sz="2000" b="1" dirty="0">
                <a:solidFill>
                  <a:srgbClr val="0033CC"/>
                </a:solidFill>
              </a:rPr>
              <a:t>year.</a:t>
            </a:r>
            <a:endParaRPr lang="en-US" sz="2000" b="1" dirty="0" smtClean="0">
              <a:solidFill>
                <a:srgbClr val="0033CC"/>
              </a:solidFill>
            </a:endParaRPr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/>
          </p:nvPr>
        </p:nvGraphicFramePr>
        <p:xfrm>
          <a:off x="8036513" y="2433595"/>
          <a:ext cx="4155487" cy="25875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9586210" y="4867257"/>
            <a:ext cx="7537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MeV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924801" y="2218801"/>
            <a:ext cx="4732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Symbol" panose="05050102010706020507" pitchFamily="18" charset="2"/>
                <a:cs typeface="Times New Roman" panose="02020603050405020304" pitchFamily="18" charset="0"/>
              </a:rPr>
              <a:t>s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b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20795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3944" y="4833116"/>
            <a:ext cx="3005343" cy="199792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7127" y="234833"/>
            <a:ext cx="6909814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33CC"/>
                </a:solidFill>
              </a:rPr>
              <a:t>Accelerator</a:t>
            </a:r>
            <a:endParaRPr lang="en-US" sz="2400" dirty="0">
              <a:solidFill>
                <a:srgbClr val="0033CC"/>
              </a:solidFill>
            </a:endParaRPr>
          </a:p>
          <a:p>
            <a:r>
              <a:rPr lang="en-US" sz="2400" b="1" dirty="0">
                <a:solidFill>
                  <a:srgbClr val="0033CC"/>
                </a:solidFill>
              </a:rPr>
              <a:t>VITA</a:t>
            </a:r>
            <a:r>
              <a:rPr lang="en-US" sz="2400" dirty="0">
                <a:solidFill>
                  <a:srgbClr val="0033CC"/>
                </a:solidFill>
              </a:rPr>
              <a:t> = </a:t>
            </a:r>
            <a:r>
              <a:rPr lang="en-US" sz="2400" b="1" dirty="0">
                <a:solidFill>
                  <a:srgbClr val="0033CC"/>
                </a:solidFill>
              </a:rPr>
              <a:t>V</a:t>
            </a:r>
            <a:r>
              <a:rPr lang="en-US" sz="2400" dirty="0">
                <a:solidFill>
                  <a:srgbClr val="0033CC"/>
                </a:solidFill>
              </a:rPr>
              <a:t>acuum </a:t>
            </a:r>
            <a:r>
              <a:rPr lang="en-US" sz="2400" b="1" dirty="0">
                <a:solidFill>
                  <a:srgbClr val="0033CC"/>
                </a:solidFill>
              </a:rPr>
              <a:t>I</a:t>
            </a:r>
            <a:r>
              <a:rPr lang="en-US" sz="2400" dirty="0">
                <a:solidFill>
                  <a:srgbClr val="0033CC"/>
                </a:solidFill>
              </a:rPr>
              <a:t>nsulated </a:t>
            </a:r>
            <a:r>
              <a:rPr lang="en-US" sz="2400" b="1" dirty="0">
                <a:solidFill>
                  <a:srgbClr val="0033CC"/>
                </a:solidFill>
              </a:rPr>
              <a:t>T</a:t>
            </a:r>
            <a:r>
              <a:rPr lang="en-US" sz="2400" dirty="0">
                <a:solidFill>
                  <a:srgbClr val="0033CC"/>
                </a:solidFill>
              </a:rPr>
              <a:t>andem </a:t>
            </a:r>
            <a:r>
              <a:rPr lang="en-US" sz="2400" b="1" dirty="0">
                <a:solidFill>
                  <a:srgbClr val="0033CC"/>
                </a:solidFill>
              </a:rPr>
              <a:t>A</a:t>
            </a:r>
            <a:r>
              <a:rPr lang="en-US" sz="2400" dirty="0">
                <a:solidFill>
                  <a:srgbClr val="0033CC"/>
                </a:solidFill>
              </a:rPr>
              <a:t>ccelerator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33CC"/>
              </a:solidFill>
            </a:endParaRPr>
          </a:p>
          <a:p>
            <a:r>
              <a:rPr lang="en-US" sz="2000" dirty="0">
                <a:solidFill>
                  <a:srgbClr val="0033CC"/>
                </a:solidFill>
              </a:rPr>
              <a:t>VITA is </a:t>
            </a:r>
            <a:r>
              <a:rPr lang="en-US" sz="2000" dirty="0" smtClean="0">
                <a:solidFill>
                  <a:srgbClr val="0033CC"/>
                </a:solidFill>
              </a:rPr>
              <a:t>linear electrostatic </a:t>
            </a:r>
            <a:r>
              <a:rPr lang="en-US" sz="2000" dirty="0">
                <a:solidFill>
                  <a:srgbClr val="0033CC"/>
                </a:solidFill>
              </a:rPr>
              <a:t>tandem accelerator of original design.</a:t>
            </a:r>
          </a:p>
          <a:p>
            <a:endParaRPr lang="en-US" sz="2000" dirty="0">
              <a:solidFill>
                <a:srgbClr val="0033CC"/>
              </a:solidFill>
            </a:endParaRPr>
          </a:p>
          <a:p>
            <a:r>
              <a:rPr lang="en-US" sz="2000" dirty="0">
                <a:solidFill>
                  <a:srgbClr val="0033CC"/>
                </a:solidFill>
              </a:rPr>
              <a:t>VITA does not involve accelerating tubes, </a:t>
            </a:r>
            <a:r>
              <a:rPr lang="en-US" sz="2000" dirty="0" smtClean="0">
                <a:solidFill>
                  <a:srgbClr val="0033CC"/>
                </a:solidFill>
              </a:rPr>
              <a:t/>
            </a:r>
            <a:br>
              <a:rPr lang="en-US" sz="2000" dirty="0" smtClean="0">
                <a:solidFill>
                  <a:srgbClr val="0033CC"/>
                </a:solidFill>
              </a:rPr>
            </a:br>
            <a:r>
              <a:rPr lang="en-US" sz="2000" dirty="0" smtClean="0">
                <a:solidFill>
                  <a:srgbClr val="0033CC"/>
                </a:solidFill>
              </a:rPr>
              <a:t>unlike </a:t>
            </a:r>
            <a:r>
              <a:rPr lang="en-US" sz="2000" dirty="0">
                <a:solidFill>
                  <a:srgbClr val="0033CC"/>
                </a:solidFill>
              </a:rPr>
              <a:t>conventional </a:t>
            </a:r>
            <a:r>
              <a:rPr lang="en-US" sz="2000" dirty="0" smtClean="0">
                <a:solidFill>
                  <a:srgbClr val="0033CC"/>
                </a:solidFill>
              </a:rPr>
              <a:t>tandem </a:t>
            </a:r>
            <a:r>
              <a:rPr lang="en-US" sz="2000" dirty="0">
                <a:solidFill>
                  <a:srgbClr val="0033CC"/>
                </a:solidFill>
              </a:rPr>
              <a:t>accelerators.  </a:t>
            </a:r>
            <a:r>
              <a:rPr lang="en-US" sz="2000" dirty="0" smtClean="0">
                <a:solidFill>
                  <a:srgbClr val="0033CC"/>
                </a:solidFill>
              </a:rPr>
              <a:t/>
            </a:r>
            <a:br>
              <a:rPr lang="en-US" sz="2000" dirty="0" smtClean="0">
                <a:solidFill>
                  <a:srgbClr val="0033CC"/>
                </a:solidFill>
              </a:rPr>
            </a:br>
            <a:r>
              <a:rPr lang="en-US" sz="2000" dirty="0" smtClean="0">
                <a:solidFill>
                  <a:srgbClr val="0033CC"/>
                </a:solidFill>
              </a:rPr>
              <a:t>Instead </a:t>
            </a:r>
            <a:r>
              <a:rPr lang="en-US" sz="2000" dirty="0">
                <a:solidFill>
                  <a:srgbClr val="0033CC"/>
                </a:solidFill>
              </a:rPr>
              <a:t>of those, the nested </a:t>
            </a:r>
            <a:r>
              <a:rPr lang="en-US" sz="2000" dirty="0" smtClean="0">
                <a:solidFill>
                  <a:srgbClr val="0033CC"/>
                </a:solidFill>
              </a:rPr>
              <a:t>intermediate </a:t>
            </a:r>
            <a:r>
              <a:rPr lang="en-US" sz="2000" dirty="0">
                <a:solidFill>
                  <a:srgbClr val="0033CC"/>
                </a:solidFill>
              </a:rPr>
              <a:t>electrodes (5) </a:t>
            </a:r>
            <a:r>
              <a:rPr lang="en-US" sz="2000" dirty="0" smtClean="0">
                <a:solidFill>
                  <a:srgbClr val="0033CC"/>
                </a:solidFill>
              </a:rPr>
              <a:t/>
            </a:r>
            <a:br>
              <a:rPr lang="en-US" sz="2000" dirty="0" smtClean="0">
                <a:solidFill>
                  <a:srgbClr val="0033CC"/>
                </a:solidFill>
              </a:rPr>
            </a:br>
            <a:r>
              <a:rPr lang="en-US" sz="2000" dirty="0" smtClean="0">
                <a:solidFill>
                  <a:srgbClr val="0033CC"/>
                </a:solidFill>
              </a:rPr>
              <a:t>fixed </a:t>
            </a:r>
            <a:r>
              <a:rPr lang="en-US" sz="2000" dirty="0">
                <a:solidFill>
                  <a:srgbClr val="0033CC"/>
                </a:solidFill>
              </a:rPr>
              <a:t>at a single </a:t>
            </a:r>
            <a:r>
              <a:rPr lang="en-US" sz="2000" dirty="0" smtClean="0">
                <a:solidFill>
                  <a:srgbClr val="0033CC"/>
                </a:solidFill>
              </a:rPr>
              <a:t>feedthrough insulator </a:t>
            </a:r>
            <a:r>
              <a:rPr lang="en-US" sz="2000" dirty="0">
                <a:solidFill>
                  <a:srgbClr val="0033CC"/>
                </a:solidFill>
              </a:rPr>
              <a:t>(8) is used, </a:t>
            </a:r>
            <a:r>
              <a:rPr lang="en-US" sz="2000" dirty="0" smtClean="0">
                <a:solidFill>
                  <a:srgbClr val="0033CC"/>
                </a:solidFill>
              </a:rPr>
              <a:t/>
            </a:r>
            <a:br>
              <a:rPr lang="en-US" sz="2000" dirty="0" smtClean="0">
                <a:solidFill>
                  <a:srgbClr val="0033CC"/>
                </a:solidFill>
              </a:rPr>
            </a:br>
            <a:r>
              <a:rPr lang="en-US" sz="2000" dirty="0" smtClean="0">
                <a:solidFill>
                  <a:srgbClr val="0033CC"/>
                </a:solidFill>
              </a:rPr>
              <a:t>as </a:t>
            </a:r>
            <a:r>
              <a:rPr lang="en-US" sz="2000" dirty="0">
                <a:solidFill>
                  <a:srgbClr val="0033CC"/>
                </a:solidFill>
              </a:rPr>
              <a:t>shown in Figure.</a:t>
            </a:r>
          </a:p>
          <a:p>
            <a:endParaRPr lang="en-US" sz="2000" dirty="0">
              <a:solidFill>
                <a:srgbClr val="0033CC"/>
              </a:solidFill>
            </a:endParaRPr>
          </a:p>
          <a:p>
            <a:r>
              <a:rPr lang="en-US" sz="2000" dirty="0">
                <a:solidFill>
                  <a:srgbClr val="0033CC"/>
                </a:solidFill>
              </a:rPr>
              <a:t>The design resembles a cabbage </a:t>
            </a:r>
            <a:r>
              <a:rPr lang="en-US" sz="2000" dirty="0" smtClean="0">
                <a:solidFill>
                  <a:srgbClr val="0033CC"/>
                </a:solidFill>
              </a:rPr>
              <a:t>roach or</a:t>
            </a:r>
            <a:endParaRPr lang="en-US" sz="2000" dirty="0">
              <a:solidFill>
                <a:srgbClr val="0033CC"/>
              </a:solidFill>
            </a:endParaRPr>
          </a:p>
          <a:p>
            <a:r>
              <a:rPr lang="en-US" sz="2000" dirty="0" smtClean="0">
                <a:solidFill>
                  <a:srgbClr val="0033CC"/>
                </a:solidFill>
              </a:rPr>
              <a:t>a Russian </a:t>
            </a:r>
            <a:r>
              <a:rPr lang="en-US" sz="2000" dirty="0">
                <a:solidFill>
                  <a:srgbClr val="0033CC"/>
                </a:solidFill>
              </a:rPr>
              <a:t>nesting doll </a:t>
            </a:r>
            <a:r>
              <a:rPr lang="en-US" sz="2000" dirty="0" err="1" smtClean="0">
                <a:solidFill>
                  <a:srgbClr val="0033CC"/>
                </a:solidFill>
              </a:rPr>
              <a:t>Matrioshka</a:t>
            </a:r>
            <a:endParaRPr lang="en-US" sz="2000" dirty="0">
              <a:solidFill>
                <a:srgbClr val="0033CC"/>
              </a:solidFill>
            </a:endParaRPr>
          </a:p>
        </p:txBody>
      </p:sp>
      <p:pic>
        <p:nvPicPr>
          <p:cNvPr id="4" name="Рисунок 3" descr="D:\bnct\Conferences and visits\2018\10 - Москва\статья\fig. 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037"/>
          <a:stretch>
            <a:fillRect/>
          </a:stretch>
        </p:blipFill>
        <p:spPr bwMode="auto">
          <a:xfrm>
            <a:off x="6881677" y="115341"/>
            <a:ext cx="4139373" cy="3502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445076" y="3603572"/>
            <a:ext cx="67469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7675" indent="-447675"/>
            <a:r>
              <a:rPr lang="en-US" sz="1600" b="1" dirty="0" smtClean="0"/>
              <a:t>VITA</a:t>
            </a:r>
            <a:r>
              <a:rPr lang="en-US" sz="1600" dirty="0" smtClean="0"/>
              <a:t>:  1 </a:t>
            </a:r>
            <a:r>
              <a:rPr lang="en-US" sz="1600" dirty="0"/>
              <a:t>– H</a:t>
            </a:r>
            <a:r>
              <a:rPr lang="en-US" sz="1600" baseline="30000" dirty="0"/>
              <a:t>–</a:t>
            </a:r>
            <a:r>
              <a:rPr lang="en-US" sz="1600" dirty="0"/>
              <a:t> source, </a:t>
            </a:r>
            <a:r>
              <a:rPr lang="en-US" sz="1600" dirty="0" smtClean="0"/>
              <a:t> 2</a:t>
            </a:r>
            <a:r>
              <a:rPr lang="en-US" sz="1600" dirty="0"/>
              <a:t> – magnetic lenses, </a:t>
            </a:r>
            <a:r>
              <a:rPr lang="en-US" sz="1600" dirty="0" smtClean="0"/>
              <a:t> 3</a:t>
            </a:r>
            <a:r>
              <a:rPr lang="en-US" sz="1600" dirty="0"/>
              <a:t> – accelerator, </a:t>
            </a:r>
            <a:r>
              <a:rPr lang="en-US" sz="1600" dirty="0" smtClean="0"/>
              <a:t> 4 </a:t>
            </a:r>
            <a:r>
              <a:rPr lang="en-US" sz="1600" dirty="0"/>
              <a:t>– cryogenic pump, </a:t>
            </a:r>
            <a:r>
              <a:rPr lang="en-US" sz="1600" dirty="0" smtClean="0"/>
              <a:t>5</a:t>
            </a:r>
            <a:r>
              <a:rPr lang="en-US" sz="1600" dirty="0"/>
              <a:t> – intermediate electrodes, </a:t>
            </a:r>
            <a:r>
              <a:rPr lang="en-US" sz="1600" dirty="0" smtClean="0"/>
              <a:t>6</a:t>
            </a:r>
            <a:r>
              <a:rPr lang="en-US" sz="1600" dirty="0"/>
              <a:t> – high-voltage electrode, </a:t>
            </a:r>
            <a:r>
              <a:rPr lang="en-US" sz="1600" dirty="0" smtClean="0"/>
              <a:t>7</a:t>
            </a:r>
            <a:r>
              <a:rPr lang="en-US" sz="1600" dirty="0"/>
              <a:t> –gas stripper,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8</a:t>
            </a:r>
            <a:r>
              <a:rPr lang="en-US" sz="1600" dirty="0"/>
              <a:t> – insulator, </a:t>
            </a:r>
            <a:r>
              <a:rPr lang="en-US" sz="1600" dirty="0" smtClean="0"/>
              <a:t>9</a:t>
            </a:r>
            <a:r>
              <a:rPr lang="en-US" sz="1600" dirty="0"/>
              <a:t> – high-voltage power supply, 10 – </a:t>
            </a:r>
            <a:r>
              <a:rPr lang="en-US" sz="1600" dirty="0" err="1"/>
              <a:t>turbomolecular</a:t>
            </a:r>
            <a:r>
              <a:rPr lang="en-US" sz="1600" dirty="0"/>
              <a:t> pumps. </a:t>
            </a:r>
          </a:p>
        </p:txBody>
      </p:sp>
      <p:pic>
        <p:nvPicPr>
          <p:cNvPr id="6" name="Изображение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25" t="39119" r="42912" b="18071"/>
          <a:stretch>
            <a:fillRect/>
          </a:stretch>
        </p:blipFill>
        <p:spPr bwMode="auto">
          <a:xfrm>
            <a:off x="0" y="5195887"/>
            <a:ext cx="2303463" cy="166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17"/>
          <p:cNvSpPr txBox="1">
            <a:spLocks noChangeArrowheads="1"/>
          </p:cNvSpPr>
          <p:nvPr/>
        </p:nvSpPr>
        <p:spPr bwMode="auto">
          <a:xfrm>
            <a:off x="7882013" y="5071870"/>
            <a:ext cx="3139037" cy="152041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20000"/>
              </a:spcBef>
            </a:pPr>
            <a:r>
              <a:rPr lang="en-US" altLang="ru-RU" sz="1600" dirty="0" smtClean="0"/>
              <a:t>Main advantages of the VITA:</a:t>
            </a:r>
            <a:endParaRPr lang="ru-RU" altLang="ru-RU" sz="1600" dirty="0" smtClean="0"/>
          </a:p>
          <a:p>
            <a:pPr eaLnBrk="0" hangingPunct="0">
              <a:spcBef>
                <a:spcPct val="20000"/>
              </a:spcBef>
              <a:buAutoNum type="arabicParenR"/>
            </a:pPr>
            <a:r>
              <a:rPr lang="en-US" altLang="ru-RU" sz="1600" dirty="0" smtClean="0"/>
              <a:t>compactness </a:t>
            </a:r>
          </a:p>
          <a:p>
            <a:pPr eaLnBrk="0" hangingPunct="0">
              <a:spcBef>
                <a:spcPct val="20000"/>
              </a:spcBef>
              <a:buAutoNum type="arabicParenR"/>
            </a:pPr>
            <a:r>
              <a:rPr lang="en-US" altLang="ru-RU" sz="1600" dirty="0" smtClean="0"/>
              <a:t>simplicity </a:t>
            </a:r>
          </a:p>
          <a:p>
            <a:pPr eaLnBrk="0" hangingPunct="0">
              <a:spcBef>
                <a:spcPct val="20000"/>
              </a:spcBef>
              <a:buAutoNum type="arabicParenR"/>
            </a:pPr>
            <a:r>
              <a:rPr lang="en-US" altLang="ru-RU" sz="1600" dirty="0" smtClean="0"/>
              <a:t>reliability </a:t>
            </a:r>
          </a:p>
          <a:p>
            <a:pPr eaLnBrk="0" hangingPunct="0">
              <a:spcBef>
                <a:spcPct val="20000"/>
              </a:spcBef>
              <a:buAutoNum type="arabicParenR"/>
            </a:pPr>
            <a:r>
              <a:rPr lang="en-US" altLang="ru-RU" sz="1600" dirty="0" smtClean="0"/>
              <a:t>low cost</a:t>
            </a:r>
            <a:endParaRPr lang="ru-RU" altLang="ru-RU" sz="20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70000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581" y="407195"/>
            <a:ext cx="7596291" cy="4479131"/>
          </a:xfrm>
          <a:prstGeom prst="rect">
            <a:avLst/>
          </a:prstGeom>
        </p:spPr>
      </p:pic>
      <p:pic>
        <p:nvPicPr>
          <p:cNvPr id="16" name="Рисунок 15" descr="D:\bnct\контракты и гранты\2019\РФФИ\Соколова\сайт\Li_evaporation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72"/>
          <a:stretch/>
        </p:blipFill>
        <p:spPr bwMode="auto">
          <a:xfrm>
            <a:off x="8636794" y="471760"/>
            <a:ext cx="3555206" cy="441456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12192000" cy="47968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48281" y="0"/>
            <a:ext cx="10085005" cy="479686"/>
          </a:xfrm>
          <a:noFill/>
        </p:spPr>
        <p:txBody>
          <a:bodyPr/>
          <a:lstStyle/>
          <a:p>
            <a:pPr algn="l" eaLnBrk="1" hangingPunct="1">
              <a:lnSpc>
                <a:spcPct val="90000"/>
              </a:lnSpc>
            </a:pPr>
            <a:endParaRPr lang="en-US" altLang="ru-RU" b="1" dirty="0">
              <a:solidFill>
                <a:srgbClr val="3333CC"/>
              </a:solidFill>
            </a:endParaRPr>
          </a:p>
          <a:p>
            <a:pPr algn="l"/>
            <a:endParaRPr lang="en-US" altLang="ru-RU" sz="1800" dirty="0">
              <a:solidFill>
                <a:srgbClr val="3333CC"/>
              </a:solidFill>
            </a:endParaRPr>
          </a:p>
          <a:p>
            <a:pPr algn="l"/>
            <a:endParaRPr lang="en-US" altLang="ru-RU" sz="1800" dirty="0">
              <a:solidFill>
                <a:srgbClr val="3333CC"/>
              </a:solidFill>
            </a:endParaRPr>
          </a:p>
          <a:p>
            <a:pPr eaLnBrk="1" hangingPunct="1"/>
            <a:endParaRPr lang="ru-RU" altLang="ru-RU" sz="2000" i="1" dirty="0">
              <a:solidFill>
                <a:srgbClr val="3333CC"/>
              </a:solidFill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0" y="479686"/>
            <a:ext cx="12192000" cy="0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Рисунок 14" descr="D:\bnct\Photo\2020\DSC03978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581" y="4944275"/>
            <a:ext cx="3025328" cy="1908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2250" y="4950065"/>
            <a:ext cx="3379750" cy="190235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6310" y="4957147"/>
            <a:ext cx="3367168" cy="189527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1681" y="4962723"/>
            <a:ext cx="1415857" cy="1895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851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738" y="789647"/>
            <a:ext cx="6135262" cy="409017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5564" y="234833"/>
            <a:ext cx="6414513" cy="63094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33CC"/>
                </a:solidFill>
              </a:rPr>
              <a:t>Accelerator based Neutron Source </a:t>
            </a:r>
            <a:r>
              <a:rPr lang="en-US" sz="2400" b="1" dirty="0" smtClean="0">
                <a:solidFill>
                  <a:srgbClr val="0033CC"/>
                </a:solidFill>
              </a:rPr>
              <a:t>VITA</a:t>
            </a:r>
            <a:r>
              <a:rPr lang="en-US" sz="2400" dirty="0" smtClean="0">
                <a:solidFill>
                  <a:srgbClr val="0033CC"/>
                </a:solidFill>
              </a:rPr>
              <a:t> produces:</a:t>
            </a:r>
          </a:p>
          <a:p>
            <a:endParaRPr lang="en-US" sz="1400" dirty="0" smtClean="0">
              <a:solidFill>
                <a:srgbClr val="0033CC"/>
              </a:solidFill>
            </a:endParaRPr>
          </a:p>
          <a:p>
            <a:r>
              <a:rPr lang="en-US" sz="2000" b="1" dirty="0" smtClean="0">
                <a:solidFill>
                  <a:srgbClr val="0033CC"/>
                </a:solidFill>
              </a:rPr>
              <a:t>High </a:t>
            </a:r>
            <a:r>
              <a:rPr lang="en-US" sz="2000" b="1" dirty="0">
                <a:solidFill>
                  <a:srgbClr val="0033CC"/>
                </a:solidFill>
              </a:rPr>
              <a:t>power DC proton/deuteron beam </a:t>
            </a:r>
            <a:r>
              <a:rPr lang="en-US" sz="2000" dirty="0">
                <a:solidFill>
                  <a:srgbClr val="0033CC"/>
                </a:solidFill>
              </a:rPr>
              <a:t>(20 kW): </a:t>
            </a:r>
          </a:p>
          <a:p>
            <a:pPr indent="269875"/>
            <a:r>
              <a:rPr lang="en-US" dirty="0">
                <a:solidFill>
                  <a:srgbClr val="0033CC"/>
                </a:solidFill>
              </a:rPr>
              <a:t>Energy: </a:t>
            </a:r>
            <a:r>
              <a:rPr lang="en-US" dirty="0" smtClean="0">
                <a:solidFill>
                  <a:srgbClr val="0033CC"/>
                </a:solidFill>
              </a:rPr>
              <a:t>up to </a:t>
            </a:r>
            <a:r>
              <a:rPr lang="en-US" dirty="0">
                <a:solidFill>
                  <a:srgbClr val="0033CC"/>
                </a:solidFill>
              </a:rPr>
              <a:t>2.3 MeV</a:t>
            </a:r>
          </a:p>
          <a:p>
            <a:pPr indent="269875"/>
            <a:r>
              <a:rPr lang="en-US" dirty="0" err="1">
                <a:solidFill>
                  <a:srgbClr val="0033CC"/>
                </a:solidFill>
              </a:rPr>
              <a:t>Monochromaticity</a:t>
            </a:r>
            <a:r>
              <a:rPr lang="en-US" dirty="0">
                <a:solidFill>
                  <a:srgbClr val="0033CC"/>
                </a:solidFill>
              </a:rPr>
              <a:t> and stability: 0.1%</a:t>
            </a:r>
          </a:p>
          <a:p>
            <a:pPr indent="269875"/>
            <a:r>
              <a:rPr lang="en-US" dirty="0">
                <a:solidFill>
                  <a:srgbClr val="0033CC"/>
                </a:solidFill>
              </a:rPr>
              <a:t>Current: </a:t>
            </a:r>
            <a:r>
              <a:rPr lang="en-US" dirty="0" smtClean="0">
                <a:solidFill>
                  <a:srgbClr val="0033CC"/>
                </a:solidFill>
              </a:rPr>
              <a:t>up to </a:t>
            </a:r>
            <a:r>
              <a:rPr lang="en-US" dirty="0">
                <a:solidFill>
                  <a:srgbClr val="0033CC"/>
                </a:solidFill>
              </a:rPr>
              <a:t>10 mA</a:t>
            </a:r>
          </a:p>
          <a:p>
            <a:pPr indent="269875"/>
            <a:r>
              <a:rPr lang="en-US" dirty="0">
                <a:solidFill>
                  <a:srgbClr val="0033CC"/>
                </a:solidFill>
              </a:rPr>
              <a:t>Current stability: 0.4 %</a:t>
            </a:r>
          </a:p>
          <a:p>
            <a:endParaRPr lang="en-US" sz="1400" dirty="0">
              <a:solidFill>
                <a:srgbClr val="0033CC"/>
              </a:solidFill>
            </a:endParaRPr>
          </a:p>
          <a:p>
            <a:r>
              <a:rPr lang="en-US" sz="2000" b="1" dirty="0">
                <a:solidFill>
                  <a:srgbClr val="0033CC"/>
                </a:solidFill>
              </a:rPr>
              <a:t>High flux neutron beam </a:t>
            </a:r>
            <a:r>
              <a:rPr lang="en-US" sz="2000" dirty="0">
                <a:solidFill>
                  <a:srgbClr val="0033CC"/>
                </a:solidFill>
              </a:rPr>
              <a:t>(2 10</a:t>
            </a:r>
            <a:r>
              <a:rPr lang="en-US" sz="2000" baseline="30000" dirty="0">
                <a:solidFill>
                  <a:srgbClr val="0033CC"/>
                </a:solidFill>
              </a:rPr>
              <a:t>12</a:t>
            </a:r>
            <a:r>
              <a:rPr lang="en-US" sz="2000" dirty="0">
                <a:solidFill>
                  <a:srgbClr val="0033CC"/>
                </a:solidFill>
              </a:rPr>
              <a:t> s</a:t>
            </a:r>
            <a:r>
              <a:rPr lang="en-US" sz="2000" baseline="30000" dirty="0">
                <a:solidFill>
                  <a:srgbClr val="0033CC"/>
                </a:solidFill>
              </a:rPr>
              <a:t>-1</a:t>
            </a:r>
            <a:r>
              <a:rPr lang="en-US" sz="2000" dirty="0">
                <a:solidFill>
                  <a:srgbClr val="0033CC"/>
                </a:solidFill>
              </a:rPr>
              <a:t>):</a:t>
            </a:r>
          </a:p>
          <a:p>
            <a:pPr marL="358775" indent="-88900"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rgbClr val="0033CC"/>
                </a:solidFill>
              </a:rPr>
              <a:t> cold (</a:t>
            </a:r>
            <a:r>
              <a:rPr lang="en-US" dirty="0">
                <a:solidFill>
                  <a:srgbClr val="0033CC"/>
                </a:solidFill>
              </a:rPr>
              <a:t>D</a:t>
            </a:r>
            <a:r>
              <a:rPr lang="en-US" baseline="-25000" dirty="0">
                <a:solidFill>
                  <a:srgbClr val="0033CC"/>
                </a:solidFill>
              </a:rPr>
              <a:t>2</a:t>
            </a:r>
            <a:r>
              <a:rPr lang="en-US" dirty="0">
                <a:solidFill>
                  <a:srgbClr val="0033CC"/>
                </a:solidFill>
              </a:rPr>
              <a:t>O </a:t>
            </a:r>
            <a:r>
              <a:rPr lang="en-US" dirty="0" smtClean="0">
                <a:solidFill>
                  <a:srgbClr val="0033CC"/>
                </a:solidFill>
              </a:rPr>
              <a:t>moderator @ </a:t>
            </a:r>
            <a:r>
              <a:rPr lang="en-US" dirty="0" err="1" smtClean="0">
                <a:solidFill>
                  <a:srgbClr val="0033CC"/>
                </a:solidFill>
              </a:rPr>
              <a:t>cryo</a:t>
            </a:r>
            <a:r>
              <a:rPr lang="en-US" dirty="0" smtClean="0">
                <a:solidFill>
                  <a:srgbClr val="0033CC"/>
                </a:solidFill>
              </a:rPr>
              <a:t> temp.)</a:t>
            </a:r>
          </a:p>
          <a:p>
            <a:pPr marL="358775" indent="-88900"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rgbClr val="0033CC"/>
                </a:solidFill>
              </a:rPr>
              <a:t> thermal </a:t>
            </a:r>
            <a:r>
              <a:rPr lang="en-US" dirty="0">
                <a:solidFill>
                  <a:srgbClr val="0033CC"/>
                </a:solidFill>
              </a:rPr>
              <a:t>(D</a:t>
            </a:r>
            <a:r>
              <a:rPr lang="en-US" baseline="-25000" dirty="0">
                <a:solidFill>
                  <a:srgbClr val="0033CC"/>
                </a:solidFill>
              </a:rPr>
              <a:t>2</a:t>
            </a:r>
            <a:r>
              <a:rPr lang="en-US" dirty="0">
                <a:solidFill>
                  <a:srgbClr val="0033CC"/>
                </a:solidFill>
              </a:rPr>
              <a:t>O or Plexiglas moderator)</a:t>
            </a:r>
          </a:p>
          <a:p>
            <a:pPr marL="358775" indent="-88900"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rgbClr val="0033CC"/>
                </a:solidFill>
              </a:rPr>
              <a:t> epithermal </a:t>
            </a:r>
            <a:r>
              <a:rPr lang="en-US" dirty="0">
                <a:solidFill>
                  <a:srgbClr val="0033CC"/>
                </a:solidFill>
              </a:rPr>
              <a:t>(MgF</a:t>
            </a:r>
            <a:r>
              <a:rPr lang="en-US" baseline="-25000" dirty="0">
                <a:solidFill>
                  <a:srgbClr val="0033CC"/>
                </a:solidFill>
              </a:rPr>
              <a:t>2</a:t>
            </a:r>
            <a:r>
              <a:rPr lang="en-US" dirty="0">
                <a:solidFill>
                  <a:srgbClr val="0033CC"/>
                </a:solidFill>
              </a:rPr>
              <a:t> moderator)</a:t>
            </a:r>
          </a:p>
          <a:p>
            <a:pPr marL="358775" indent="-88900"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rgbClr val="0033CC"/>
                </a:solidFill>
              </a:rPr>
              <a:t> exclusively </a:t>
            </a:r>
            <a:r>
              <a:rPr lang="en-US" dirty="0">
                <a:solidFill>
                  <a:srgbClr val="0033CC"/>
                </a:solidFill>
              </a:rPr>
              <a:t>epithermal (no fast and thermal)</a:t>
            </a:r>
          </a:p>
          <a:p>
            <a:pPr marL="358775" indent="-88900"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rgbClr val="0033CC"/>
                </a:solidFill>
              </a:rPr>
              <a:t> over-epithermal</a:t>
            </a:r>
            <a:endParaRPr lang="en-US" dirty="0">
              <a:solidFill>
                <a:srgbClr val="0033CC"/>
              </a:solidFill>
            </a:endParaRPr>
          </a:p>
          <a:p>
            <a:pPr marL="358775" indent="-88900"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rgbClr val="0033CC"/>
                </a:solidFill>
              </a:rPr>
              <a:t> </a:t>
            </a:r>
            <a:r>
              <a:rPr lang="en-US" dirty="0" err="1" smtClean="0">
                <a:solidFill>
                  <a:srgbClr val="0033CC"/>
                </a:solidFill>
              </a:rPr>
              <a:t>monoenergetic</a:t>
            </a:r>
            <a:r>
              <a:rPr lang="en-US" dirty="0" smtClean="0">
                <a:solidFill>
                  <a:srgbClr val="0033CC"/>
                </a:solidFill>
              </a:rPr>
              <a:t> </a:t>
            </a:r>
            <a:r>
              <a:rPr lang="en-US" dirty="0">
                <a:solidFill>
                  <a:srgbClr val="0033CC"/>
                </a:solidFill>
              </a:rPr>
              <a:t>(kinematic collimation)</a:t>
            </a:r>
          </a:p>
          <a:p>
            <a:pPr marL="358775" indent="-88900"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rgbClr val="0033CC"/>
                </a:solidFill>
              </a:rPr>
              <a:t> fast </a:t>
            </a:r>
            <a:endParaRPr lang="en-US" dirty="0">
              <a:solidFill>
                <a:srgbClr val="0033CC"/>
              </a:solidFill>
            </a:endParaRPr>
          </a:p>
          <a:p>
            <a:endParaRPr lang="en-US" sz="1400" dirty="0">
              <a:solidFill>
                <a:srgbClr val="0033CC"/>
              </a:solidFill>
            </a:endParaRPr>
          </a:p>
          <a:p>
            <a:r>
              <a:rPr lang="en-US" sz="2000" b="1" dirty="0">
                <a:solidFill>
                  <a:srgbClr val="0033CC"/>
                </a:solidFill>
              </a:rPr>
              <a:t>Bright source of </a:t>
            </a:r>
            <a:r>
              <a:rPr lang="en-US" sz="2000" b="1" dirty="0" smtClean="0">
                <a:solidFill>
                  <a:srgbClr val="0033CC"/>
                </a:solidFill>
              </a:rPr>
              <a:t>photons</a:t>
            </a:r>
            <a:r>
              <a:rPr lang="en-US" sz="2000" dirty="0" smtClean="0">
                <a:solidFill>
                  <a:srgbClr val="0033CC"/>
                </a:solidFill>
              </a:rPr>
              <a:t> – </a:t>
            </a:r>
            <a:r>
              <a:rPr lang="en-US" sz="2000" baseline="30000" dirty="0" smtClean="0">
                <a:solidFill>
                  <a:srgbClr val="0033CC"/>
                </a:solidFill>
              </a:rPr>
              <a:t>7</a:t>
            </a:r>
            <a:r>
              <a:rPr lang="en-US" sz="2000" dirty="0" smtClean="0">
                <a:solidFill>
                  <a:srgbClr val="0033CC"/>
                </a:solidFill>
              </a:rPr>
              <a:t>Li(</a:t>
            </a:r>
            <a:r>
              <a:rPr lang="en-US" sz="2000" dirty="0" err="1" smtClean="0">
                <a:solidFill>
                  <a:srgbClr val="0033CC"/>
                </a:solidFill>
              </a:rPr>
              <a:t>p,p</a:t>
            </a:r>
            <a:r>
              <a:rPr lang="en-US" sz="2000" dirty="0" smtClean="0">
                <a:solidFill>
                  <a:srgbClr val="0033CC"/>
                </a:solidFill>
              </a:rPr>
              <a:t>’</a:t>
            </a:r>
            <a:r>
              <a:rPr lang="en-US" sz="2000" dirty="0" smtClean="0">
                <a:solidFill>
                  <a:srgbClr val="0033CC"/>
                </a:solidFill>
                <a:sym typeface="Symbol" panose="05050102010706020507" pitchFamily="18" charset="2"/>
              </a:rPr>
              <a:t></a:t>
            </a:r>
            <a:r>
              <a:rPr lang="en-US" sz="2000" dirty="0" smtClean="0">
                <a:solidFill>
                  <a:srgbClr val="0033CC"/>
                </a:solidFill>
              </a:rPr>
              <a:t>)</a:t>
            </a:r>
            <a:r>
              <a:rPr lang="en-US" sz="2000" baseline="30000" dirty="0" smtClean="0">
                <a:solidFill>
                  <a:srgbClr val="0033CC"/>
                </a:solidFill>
              </a:rPr>
              <a:t>7</a:t>
            </a:r>
            <a:r>
              <a:rPr lang="en-US" sz="2000" dirty="0" smtClean="0">
                <a:solidFill>
                  <a:srgbClr val="0033CC"/>
                </a:solidFill>
              </a:rPr>
              <a:t>Li, </a:t>
            </a:r>
            <a:r>
              <a:rPr lang="en-US" sz="2000" baseline="30000" dirty="0" smtClean="0">
                <a:solidFill>
                  <a:srgbClr val="0033CC"/>
                </a:solidFill>
              </a:rPr>
              <a:t>19</a:t>
            </a:r>
            <a:r>
              <a:rPr lang="en-US" sz="2000" dirty="0" smtClean="0">
                <a:solidFill>
                  <a:srgbClr val="0033CC"/>
                </a:solidFill>
              </a:rPr>
              <a:t>F(p, </a:t>
            </a:r>
            <a:r>
              <a:rPr lang="en-US" sz="2000" dirty="0" smtClean="0">
                <a:solidFill>
                  <a:srgbClr val="0033CC"/>
                </a:solidFill>
                <a:sym typeface="Symbol" panose="05050102010706020507" pitchFamily="18" charset="2"/>
              </a:rPr>
              <a:t> </a:t>
            </a:r>
            <a:r>
              <a:rPr lang="en-US" sz="2000" dirty="0" err="1" smtClean="0">
                <a:solidFill>
                  <a:srgbClr val="0033CC"/>
                </a:solidFill>
              </a:rPr>
              <a:t>e</a:t>
            </a:r>
            <a:r>
              <a:rPr lang="en-US" sz="2000" baseline="30000" dirty="0" err="1" smtClean="0">
                <a:solidFill>
                  <a:srgbClr val="0033CC"/>
                </a:solidFill>
              </a:rPr>
              <a:t>+</a:t>
            </a:r>
            <a:r>
              <a:rPr lang="en-US" sz="2000" dirty="0" err="1" smtClean="0">
                <a:solidFill>
                  <a:srgbClr val="0033CC"/>
                </a:solidFill>
              </a:rPr>
              <a:t>e</a:t>
            </a:r>
            <a:r>
              <a:rPr lang="en-US" sz="2000" baseline="30000" dirty="0" smtClean="0">
                <a:solidFill>
                  <a:srgbClr val="0033CC"/>
                </a:solidFill>
              </a:rPr>
              <a:t>-</a:t>
            </a:r>
            <a:r>
              <a:rPr lang="en-US" sz="2000" dirty="0">
                <a:solidFill>
                  <a:srgbClr val="0033CC"/>
                </a:solidFill>
              </a:rPr>
              <a:t>)</a:t>
            </a:r>
            <a:r>
              <a:rPr lang="en-US" sz="2000" baseline="30000" dirty="0" smtClean="0">
                <a:solidFill>
                  <a:srgbClr val="0033CC"/>
                </a:solidFill>
              </a:rPr>
              <a:t>16</a:t>
            </a:r>
            <a:r>
              <a:rPr lang="en-US" sz="2000" dirty="0" smtClean="0">
                <a:solidFill>
                  <a:srgbClr val="0033CC"/>
                </a:solidFill>
              </a:rPr>
              <a:t>O</a:t>
            </a:r>
          </a:p>
          <a:p>
            <a:endParaRPr lang="en-US" sz="1400" dirty="0">
              <a:solidFill>
                <a:srgbClr val="0033CC"/>
              </a:solidFill>
            </a:endParaRPr>
          </a:p>
          <a:p>
            <a:r>
              <a:rPr lang="en-US" sz="2000" b="1" dirty="0">
                <a:solidFill>
                  <a:srgbClr val="0033CC"/>
                </a:solidFill>
              </a:rPr>
              <a:t>Bright source of </a:t>
            </a:r>
            <a:r>
              <a:rPr lang="en-US" sz="2000" b="1" dirty="0" smtClean="0">
                <a:solidFill>
                  <a:srgbClr val="0033CC"/>
                </a:solidFill>
                <a:sym typeface="Symbol" panose="05050102010706020507" pitchFamily="18" charset="2"/>
              </a:rPr>
              <a:t>-particles</a:t>
            </a:r>
            <a:r>
              <a:rPr lang="en-US" sz="2000" dirty="0" smtClean="0">
                <a:solidFill>
                  <a:srgbClr val="0033CC"/>
                </a:solidFill>
              </a:rPr>
              <a:t> </a:t>
            </a:r>
            <a:r>
              <a:rPr lang="en-US" sz="2000" dirty="0">
                <a:solidFill>
                  <a:srgbClr val="0033CC"/>
                </a:solidFill>
              </a:rPr>
              <a:t>– </a:t>
            </a:r>
            <a:r>
              <a:rPr lang="en-US" sz="2000" baseline="30000" dirty="0">
                <a:solidFill>
                  <a:srgbClr val="0033CC"/>
                </a:solidFill>
              </a:rPr>
              <a:t>7</a:t>
            </a:r>
            <a:r>
              <a:rPr lang="en-US" sz="2000" dirty="0">
                <a:solidFill>
                  <a:srgbClr val="0033CC"/>
                </a:solidFill>
              </a:rPr>
              <a:t>Li(p</a:t>
            </a:r>
            <a:r>
              <a:rPr lang="en-US" sz="2000" dirty="0" smtClean="0">
                <a:solidFill>
                  <a:srgbClr val="0033CC"/>
                </a:solidFill>
              </a:rPr>
              <a:t>,</a:t>
            </a:r>
            <a:r>
              <a:rPr lang="en-US" sz="2000" dirty="0" smtClean="0">
                <a:solidFill>
                  <a:srgbClr val="0033CC"/>
                </a:solidFill>
                <a:sym typeface="Symbol" panose="05050102010706020507" pitchFamily="18" charset="2"/>
              </a:rPr>
              <a:t></a:t>
            </a:r>
            <a:r>
              <a:rPr lang="en-US" sz="2000" dirty="0" smtClean="0">
                <a:solidFill>
                  <a:srgbClr val="0033CC"/>
                </a:solidFill>
              </a:rPr>
              <a:t>)</a:t>
            </a:r>
            <a:r>
              <a:rPr lang="en-US" sz="2000" dirty="0" smtClean="0">
                <a:solidFill>
                  <a:srgbClr val="0033CC"/>
                </a:solidFill>
                <a:sym typeface="Symbol" panose="05050102010706020507" pitchFamily="18" charset="2"/>
              </a:rPr>
              <a:t></a:t>
            </a:r>
            <a:r>
              <a:rPr lang="en-US" sz="2000" dirty="0" smtClean="0">
                <a:solidFill>
                  <a:srgbClr val="0033CC"/>
                </a:solidFill>
              </a:rPr>
              <a:t>, </a:t>
            </a:r>
            <a:r>
              <a:rPr lang="en-US" sz="2000" baseline="30000" dirty="0" smtClean="0">
                <a:solidFill>
                  <a:srgbClr val="0033CC"/>
                </a:solidFill>
              </a:rPr>
              <a:t>11</a:t>
            </a:r>
            <a:r>
              <a:rPr lang="en-US" sz="2000" dirty="0" smtClean="0">
                <a:solidFill>
                  <a:srgbClr val="0033CC"/>
                </a:solidFill>
              </a:rPr>
              <a:t>B(p,</a:t>
            </a:r>
            <a:r>
              <a:rPr lang="en-US" sz="2000" dirty="0" smtClean="0">
                <a:solidFill>
                  <a:srgbClr val="0033CC"/>
                </a:solidFill>
                <a:sym typeface="Symbol" panose="05050102010706020507" pitchFamily="18" charset="2"/>
              </a:rPr>
              <a:t></a:t>
            </a:r>
            <a:r>
              <a:rPr lang="en-US" sz="2000" dirty="0" smtClean="0">
                <a:solidFill>
                  <a:srgbClr val="0033CC"/>
                </a:solidFill>
              </a:rPr>
              <a:t>)</a:t>
            </a:r>
            <a:r>
              <a:rPr lang="en-US" sz="2000" dirty="0" smtClean="0">
                <a:solidFill>
                  <a:srgbClr val="0033CC"/>
                </a:solidFill>
                <a:sym typeface="Symbol" panose="05050102010706020507" pitchFamily="18" charset="2"/>
              </a:rPr>
              <a:t></a:t>
            </a:r>
            <a:endParaRPr lang="en-US" sz="2000" dirty="0">
              <a:solidFill>
                <a:srgbClr val="0033CC"/>
              </a:solidFill>
            </a:endParaRPr>
          </a:p>
          <a:p>
            <a:endParaRPr lang="en-US" sz="1400" dirty="0" smtClean="0">
              <a:solidFill>
                <a:srgbClr val="0033CC"/>
              </a:solidFill>
            </a:endParaRPr>
          </a:p>
          <a:p>
            <a:r>
              <a:rPr lang="en-US" sz="2000" b="1" dirty="0">
                <a:solidFill>
                  <a:srgbClr val="0033CC"/>
                </a:solidFill>
              </a:rPr>
              <a:t>Bright source of </a:t>
            </a:r>
            <a:r>
              <a:rPr lang="en-US" sz="2000" b="1" dirty="0" smtClean="0">
                <a:solidFill>
                  <a:srgbClr val="0033CC"/>
                </a:solidFill>
              </a:rPr>
              <a:t>positrons</a:t>
            </a:r>
            <a:r>
              <a:rPr lang="en-US" sz="2000" dirty="0" smtClean="0">
                <a:solidFill>
                  <a:srgbClr val="0033CC"/>
                </a:solidFill>
              </a:rPr>
              <a:t> </a:t>
            </a:r>
            <a:r>
              <a:rPr lang="en-US" sz="2000" dirty="0">
                <a:solidFill>
                  <a:srgbClr val="0033CC"/>
                </a:solidFill>
              </a:rPr>
              <a:t>– </a:t>
            </a:r>
            <a:r>
              <a:rPr lang="en-US" sz="2000" baseline="30000" dirty="0" smtClean="0">
                <a:solidFill>
                  <a:srgbClr val="0033CC"/>
                </a:solidFill>
              </a:rPr>
              <a:t>19</a:t>
            </a:r>
            <a:r>
              <a:rPr lang="en-US" sz="2000" dirty="0" smtClean="0">
                <a:solidFill>
                  <a:srgbClr val="0033CC"/>
                </a:solidFill>
              </a:rPr>
              <a:t>F(p</a:t>
            </a:r>
            <a:r>
              <a:rPr lang="en-US" sz="2000" dirty="0">
                <a:solidFill>
                  <a:srgbClr val="0033CC"/>
                </a:solidFill>
              </a:rPr>
              <a:t>,</a:t>
            </a:r>
            <a:r>
              <a:rPr lang="en-US" sz="2000" dirty="0">
                <a:solidFill>
                  <a:srgbClr val="0033CC"/>
                </a:solidFill>
                <a:sym typeface="Symbol" panose="05050102010706020507" pitchFamily="18" charset="2"/>
              </a:rPr>
              <a:t>  </a:t>
            </a:r>
            <a:r>
              <a:rPr lang="en-US" sz="2000" dirty="0" err="1">
                <a:solidFill>
                  <a:srgbClr val="0033CC"/>
                </a:solidFill>
              </a:rPr>
              <a:t>e</a:t>
            </a:r>
            <a:r>
              <a:rPr lang="en-US" sz="2000" baseline="30000" dirty="0" err="1">
                <a:solidFill>
                  <a:srgbClr val="0033CC"/>
                </a:solidFill>
              </a:rPr>
              <a:t>+</a:t>
            </a:r>
            <a:r>
              <a:rPr lang="en-US" sz="2000" dirty="0" err="1">
                <a:solidFill>
                  <a:srgbClr val="0033CC"/>
                </a:solidFill>
              </a:rPr>
              <a:t>e</a:t>
            </a:r>
            <a:r>
              <a:rPr lang="en-US" sz="2000" baseline="30000" dirty="0">
                <a:solidFill>
                  <a:srgbClr val="0033CC"/>
                </a:solidFill>
              </a:rPr>
              <a:t>-</a:t>
            </a:r>
            <a:r>
              <a:rPr lang="en-US" sz="2000" dirty="0">
                <a:solidFill>
                  <a:srgbClr val="0033CC"/>
                </a:solidFill>
              </a:rPr>
              <a:t>)</a:t>
            </a:r>
            <a:r>
              <a:rPr lang="en-US" sz="2000" baseline="30000" dirty="0" smtClean="0">
                <a:solidFill>
                  <a:srgbClr val="0033CC"/>
                </a:solidFill>
              </a:rPr>
              <a:t>16</a:t>
            </a:r>
            <a:r>
              <a:rPr lang="en-US" sz="2000" dirty="0" smtClean="0">
                <a:solidFill>
                  <a:srgbClr val="0033CC"/>
                </a:solidFill>
              </a:rPr>
              <a:t>O</a:t>
            </a:r>
            <a:endParaRPr lang="en-US" sz="2000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01160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9251" y="2097485"/>
            <a:ext cx="1569642" cy="1526704"/>
          </a:xfrm>
          <a:prstGeom prst="rect">
            <a:avLst/>
          </a:prstGeom>
        </p:spPr>
      </p:pic>
      <p:sp>
        <p:nvSpPr>
          <p:cNvPr id="5" name="Text Box 17"/>
          <p:cNvSpPr txBox="1">
            <a:spLocks noChangeArrowheads="1"/>
          </p:cNvSpPr>
          <p:nvPr/>
        </p:nvSpPr>
        <p:spPr bwMode="auto">
          <a:xfrm>
            <a:off x="60236" y="650684"/>
            <a:ext cx="7381574" cy="41118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None/>
            </a:pPr>
            <a:r>
              <a:rPr lang="en-US" sz="1800" dirty="0" err="1" smtClean="0">
                <a:solidFill>
                  <a:srgbClr val="3333CC"/>
                </a:solidFill>
              </a:rPr>
              <a:t>Budker</a:t>
            </a:r>
            <a:r>
              <a:rPr lang="en-US" sz="1800" dirty="0" smtClean="0">
                <a:solidFill>
                  <a:srgbClr val="3333CC"/>
                </a:solidFill>
              </a:rPr>
              <a:t> </a:t>
            </a:r>
            <a:r>
              <a:rPr lang="en-US" sz="1800" dirty="0">
                <a:solidFill>
                  <a:srgbClr val="3333CC"/>
                </a:solidFill>
              </a:rPr>
              <a:t>Institute of Nuclear Physics (Russia) proposed and </a:t>
            </a:r>
            <a:r>
              <a:rPr lang="en-US" sz="1800" dirty="0" smtClean="0">
                <a:solidFill>
                  <a:srgbClr val="3333CC"/>
                </a:solidFill>
              </a:rPr>
              <a:t>developed </a:t>
            </a:r>
            <a:br>
              <a:rPr lang="en-US" sz="1800" dirty="0" smtClean="0">
                <a:solidFill>
                  <a:srgbClr val="3333CC"/>
                </a:solidFill>
              </a:rPr>
            </a:br>
            <a:r>
              <a:rPr lang="en-US" sz="1800" dirty="0" smtClean="0">
                <a:solidFill>
                  <a:srgbClr val="3333CC"/>
                </a:solidFill>
              </a:rPr>
              <a:t>Accelerator </a:t>
            </a:r>
            <a:r>
              <a:rPr lang="en-US" sz="1800" dirty="0">
                <a:solidFill>
                  <a:srgbClr val="3333CC"/>
                </a:solidFill>
              </a:rPr>
              <a:t>based </a:t>
            </a:r>
            <a:r>
              <a:rPr lang="en-US" sz="1800" dirty="0" smtClean="0">
                <a:solidFill>
                  <a:srgbClr val="3333CC"/>
                </a:solidFill>
              </a:rPr>
              <a:t>Neutron Source </a:t>
            </a:r>
            <a:r>
              <a:rPr lang="en-US" sz="1800" dirty="0">
                <a:solidFill>
                  <a:srgbClr val="3333CC"/>
                </a:solidFill>
              </a:rPr>
              <a:t>VITA </a:t>
            </a:r>
            <a:r>
              <a:rPr lang="en-US" sz="1800" dirty="0" smtClean="0">
                <a:solidFill>
                  <a:srgbClr val="3333CC"/>
                </a:solidFill>
              </a:rPr>
              <a:t>as </a:t>
            </a:r>
            <a:r>
              <a:rPr lang="en-US" sz="1800" dirty="0">
                <a:solidFill>
                  <a:srgbClr val="3333CC"/>
                </a:solidFill>
              </a:rPr>
              <a:t>the best solution for </a:t>
            </a:r>
            <a:r>
              <a:rPr lang="en-US" sz="1800" dirty="0" smtClean="0">
                <a:solidFill>
                  <a:srgbClr val="3333CC"/>
                </a:solidFill>
              </a:rPr>
              <a:t>BNCT</a:t>
            </a:r>
            <a:endParaRPr lang="en-US" sz="1800" dirty="0">
              <a:solidFill>
                <a:srgbClr val="3333CC"/>
              </a:solidFill>
            </a:endParaRPr>
          </a:p>
          <a:p>
            <a:pPr marL="717550" indent="358775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3333CC"/>
                </a:solidFill>
              </a:rPr>
              <a:t>therapeutic epithermal neutron flux = 10</a:t>
            </a:r>
            <a:r>
              <a:rPr lang="en-US" sz="1800" baseline="30000" dirty="0">
                <a:solidFill>
                  <a:srgbClr val="3333CC"/>
                </a:solidFill>
              </a:rPr>
              <a:t>9</a:t>
            </a:r>
            <a:r>
              <a:rPr lang="en-US" sz="1800" dirty="0">
                <a:solidFill>
                  <a:srgbClr val="3333CC"/>
                </a:solidFill>
              </a:rPr>
              <a:t> cm</a:t>
            </a:r>
            <a:r>
              <a:rPr lang="en-US" sz="1800" baseline="30000" dirty="0">
                <a:solidFill>
                  <a:srgbClr val="3333CC"/>
                </a:solidFill>
              </a:rPr>
              <a:t>-2</a:t>
            </a:r>
            <a:r>
              <a:rPr lang="en-US" sz="1800" dirty="0">
                <a:solidFill>
                  <a:srgbClr val="3333CC"/>
                </a:solidFill>
              </a:rPr>
              <a:t> s</a:t>
            </a:r>
            <a:r>
              <a:rPr lang="en-US" sz="1800" baseline="30000" dirty="0">
                <a:solidFill>
                  <a:srgbClr val="3333CC"/>
                </a:solidFill>
              </a:rPr>
              <a:t>-1</a:t>
            </a:r>
          </a:p>
          <a:p>
            <a:pPr marL="717550" indent="358775">
              <a:buFont typeface="Arial" panose="020B0604020202020204" pitchFamily="34" charset="0"/>
              <a:buChar char="•"/>
            </a:pPr>
            <a:r>
              <a:rPr lang="en-US" altLang="ru-RU" sz="1800" dirty="0">
                <a:solidFill>
                  <a:srgbClr val="3333CC"/>
                </a:solidFill>
              </a:rPr>
              <a:t>therapy time = 40 min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endParaRPr lang="en-US" altLang="ru-RU" sz="1800" dirty="0" smtClean="0">
              <a:solidFill>
                <a:srgbClr val="3333CC"/>
              </a:solidFill>
              <a:latin typeface="+mn-lt"/>
              <a:sym typeface="Symbol" charset="2"/>
            </a:endParaRPr>
          </a:p>
          <a:p>
            <a:pPr>
              <a:spcBef>
                <a:spcPct val="0"/>
              </a:spcBef>
              <a:buNone/>
              <a:defRPr/>
            </a:pPr>
            <a:r>
              <a:rPr lang="en-US" sz="1800" b="1" dirty="0">
                <a:solidFill>
                  <a:srgbClr val="3333CC"/>
                </a:solidFill>
              </a:rPr>
              <a:t>VITA</a:t>
            </a:r>
            <a:r>
              <a:rPr lang="en-US" sz="1800" dirty="0">
                <a:solidFill>
                  <a:srgbClr val="3333CC"/>
                </a:solidFill>
              </a:rPr>
              <a:t> in Novosibirsk (Russia) is </a:t>
            </a:r>
            <a:r>
              <a:rPr lang="en-US" sz="1800" dirty="0" smtClean="0">
                <a:solidFill>
                  <a:srgbClr val="3333CC"/>
                </a:solidFill>
              </a:rPr>
              <a:t>used for a decade:</a:t>
            </a:r>
          </a:p>
          <a:p>
            <a:pPr marL="285750" indent="-285750">
              <a:spcBef>
                <a:spcPct val="0"/>
              </a:spcBef>
              <a:defRPr/>
            </a:pPr>
            <a:r>
              <a:rPr lang="en-US" sz="1800" dirty="0" smtClean="0">
                <a:solidFill>
                  <a:srgbClr val="3333CC"/>
                </a:solidFill>
              </a:rPr>
              <a:t>to </a:t>
            </a:r>
            <a:r>
              <a:rPr lang="en-US" sz="1800" dirty="0">
                <a:solidFill>
                  <a:srgbClr val="3333CC"/>
                </a:solidFill>
              </a:rPr>
              <a:t>develop dosimetry tools and methods, </a:t>
            </a:r>
            <a:endParaRPr lang="en-US" sz="1800" dirty="0" smtClean="0">
              <a:solidFill>
                <a:srgbClr val="3333CC"/>
              </a:solidFill>
            </a:endParaRPr>
          </a:p>
          <a:p>
            <a:pPr marL="285750" indent="-285750">
              <a:spcBef>
                <a:spcPct val="0"/>
              </a:spcBef>
              <a:defRPr/>
            </a:pPr>
            <a:r>
              <a:rPr lang="en-US" sz="1800" dirty="0">
                <a:solidFill>
                  <a:srgbClr val="3333CC"/>
                </a:solidFill>
              </a:rPr>
              <a:t>t</a:t>
            </a:r>
            <a:r>
              <a:rPr lang="en-US" sz="1800" dirty="0" smtClean="0">
                <a:solidFill>
                  <a:srgbClr val="3333CC"/>
                </a:solidFill>
              </a:rPr>
              <a:t>o test </a:t>
            </a:r>
            <a:r>
              <a:rPr lang="en-US" sz="1800" dirty="0">
                <a:solidFill>
                  <a:srgbClr val="3333CC"/>
                </a:solidFill>
              </a:rPr>
              <a:t>new boron delivery drugs, </a:t>
            </a:r>
            <a:endParaRPr lang="en-US" sz="1800" dirty="0" smtClean="0">
              <a:solidFill>
                <a:srgbClr val="3333CC"/>
              </a:solidFill>
            </a:endParaRPr>
          </a:p>
          <a:p>
            <a:pPr marL="285750" indent="-285750">
              <a:spcBef>
                <a:spcPct val="0"/>
              </a:spcBef>
              <a:defRPr/>
            </a:pPr>
            <a:r>
              <a:rPr lang="en-US" sz="1800" dirty="0" smtClean="0">
                <a:solidFill>
                  <a:srgbClr val="3333CC"/>
                </a:solidFill>
              </a:rPr>
              <a:t>to treat </a:t>
            </a:r>
            <a:r>
              <a:rPr lang="en-US" sz="1800" dirty="0">
                <a:solidFill>
                  <a:srgbClr val="3333CC"/>
                </a:solidFill>
              </a:rPr>
              <a:t>large domestic </a:t>
            </a:r>
            <a:r>
              <a:rPr lang="en-US" sz="1800" dirty="0" smtClean="0">
                <a:solidFill>
                  <a:srgbClr val="3333CC"/>
                </a:solidFill>
              </a:rPr>
              <a:t>animals (cats and dogs),</a:t>
            </a:r>
          </a:p>
          <a:p>
            <a:pPr marL="285750" indent="-285750">
              <a:spcBef>
                <a:spcPct val="0"/>
              </a:spcBef>
              <a:defRPr/>
            </a:pPr>
            <a:r>
              <a:rPr lang="en-US" sz="1800" dirty="0">
                <a:solidFill>
                  <a:srgbClr val="3333CC"/>
                </a:solidFill>
              </a:rPr>
              <a:t>t</a:t>
            </a:r>
            <a:r>
              <a:rPr lang="en-US" sz="1800" dirty="0" smtClean="0">
                <a:solidFill>
                  <a:srgbClr val="3333CC"/>
                </a:solidFill>
              </a:rPr>
              <a:t>o  develop lithium neutron capture therapy,</a:t>
            </a:r>
          </a:p>
          <a:p>
            <a:pPr marL="285750" indent="-285750">
              <a:spcBef>
                <a:spcPct val="0"/>
              </a:spcBef>
              <a:defRPr/>
            </a:pPr>
            <a:r>
              <a:rPr lang="en-US" sz="1800" dirty="0">
                <a:solidFill>
                  <a:srgbClr val="3333CC"/>
                </a:solidFill>
              </a:rPr>
              <a:t>t</a:t>
            </a:r>
            <a:r>
              <a:rPr lang="en-US" sz="1800" dirty="0" smtClean="0">
                <a:solidFill>
                  <a:srgbClr val="3333CC"/>
                </a:solidFill>
              </a:rPr>
              <a:t>o test promising </a:t>
            </a:r>
            <a:r>
              <a:rPr lang="en-US" sz="1800" dirty="0">
                <a:solidFill>
                  <a:srgbClr val="3333CC"/>
                </a:solidFill>
              </a:rPr>
              <a:t>materials for ITER and CERN, </a:t>
            </a:r>
            <a:endParaRPr lang="en-US" sz="1800" dirty="0" smtClean="0">
              <a:solidFill>
                <a:srgbClr val="3333CC"/>
              </a:solidFill>
            </a:endParaRPr>
          </a:p>
          <a:p>
            <a:pPr marL="285750" indent="-285750">
              <a:spcBef>
                <a:spcPct val="0"/>
              </a:spcBef>
              <a:defRPr/>
            </a:pPr>
            <a:r>
              <a:rPr lang="en-US" sz="1800" dirty="0">
                <a:solidFill>
                  <a:srgbClr val="3333CC"/>
                </a:solidFill>
              </a:rPr>
              <a:t>t</a:t>
            </a:r>
            <a:r>
              <a:rPr lang="en-US" sz="1800" dirty="0" smtClean="0">
                <a:solidFill>
                  <a:srgbClr val="3333CC"/>
                </a:solidFill>
              </a:rPr>
              <a:t>o measure </a:t>
            </a:r>
            <a:r>
              <a:rPr lang="en-US" sz="1800" dirty="0">
                <a:solidFill>
                  <a:srgbClr val="3333CC"/>
                </a:solidFill>
              </a:rPr>
              <a:t>the </a:t>
            </a:r>
            <a:r>
              <a:rPr lang="en-US" sz="1800" dirty="0" smtClean="0">
                <a:solidFill>
                  <a:srgbClr val="3333CC"/>
                </a:solidFill>
              </a:rPr>
              <a:t>cross-sections </a:t>
            </a:r>
            <a:r>
              <a:rPr lang="en-US" sz="1800" dirty="0">
                <a:solidFill>
                  <a:srgbClr val="3333CC"/>
                </a:solidFill>
              </a:rPr>
              <a:t>of </a:t>
            </a:r>
            <a:r>
              <a:rPr lang="en-US" sz="1800" dirty="0" smtClean="0">
                <a:solidFill>
                  <a:srgbClr val="3333CC"/>
                </a:solidFill>
              </a:rPr>
              <a:t>the nuclear </a:t>
            </a:r>
            <a:r>
              <a:rPr lang="en-US" sz="1800" dirty="0">
                <a:solidFill>
                  <a:srgbClr val="3333CC"/>
                </a:solidFill>
              </a:rPr>
              <a:t>reactions, </a:t>
            </a:r>
            <a:endParaRPr lang="en-US" sz="1800" dirty="0" smtClean="0">
              <a:solidFill>
                <a:srgbClr val="3333CC"/>
              </a:solidFill>
            </a:endParaRPr>
          </a:p>
          <a:p>
            <a:pPr marL="285750" indent="-285750">
              <a:spcBef>
                <a:spcPct val="0"/>
              </a:spcBef>
              <a:defRPr/>
            </a:pPr>
            <a:r>
              <a:rPr lang="en-US" sz="1800" dirty="0" smtClean="0">
                <a:solidFill>
                  <a:srgbClr val="3333CC"/>
                </a:solidFill>
              </a:rPr>
              <a:t>etc</a:t>
            </a:r>
            <a:r>
              <a:rPr lang="en-US" sz="1800" dirty="0">
                <a:solidFill>
                  <a:srgbClr val="3333CC"/>
                </a:solidFill>
              </a:rPr>
              <a:t>.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endParaRPr lang="en-US" altLang="ru-RU" sz="2000" dirty="0">
              <a:solidFill>
                <a:srgbClr val="3333CC"/>
              </a:solidFill>
              <a:latin typeface="+mn-lt"/>
              <a:sym typeface="Symbol" charset="2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0"/>
            <a:ext cx="12192000" cy="47968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Rectangle 4"/>
          <p:cNvSpPr txBox="1">
            <a:spLocks noChangeArrowheads="1"/>
          </p:cNvSpPr>
          <p:nvPr/>
        </p:nvSpPr>
        <p:spPr>
          <a:xfrm>
            <a:off x="148281" y="0"/>
            <a:ext cx="10085005" cy="47968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>
                <a:solidFill>
                  <a:srgbClr val="3333CC"/>
                </a:solidFill>
              </a:rPr>
              <a:t>Accelerator based Neutron Source VITA</a:t>
            </a:r>
            <a:endParaRPr lang="en-US" altLang="ru-RU" sz="1800" dirty="0" smtClean="0">
              <a:solidFill>
                <a:srgbClr val="3333CC"/>
              </a:solidFill>
            </a:endParaRPr>
          </a:p>
          <a:p>
            <a:endParaRPr lang="ru-RU" altLang="ru-RU" sz="2000" i="1" dirty="0">
              <a:solidFill>
                <a:srgbClr val="3333CC"/>
              </a:solidFill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2954867" y="479686"/>
            <a:ext cx="9237133" cy="0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2875" y="1623163"/>
            <a:ext cx="4709125" cy="3139416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8251" y="5430129"/>
            <a:ext cx="2004762" cy="1427871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4" t="28225" r="21725"/>
          <a:stretch/>
        </p:blipFill>
        <p:spPr>
          <a:xfrm>
            <a:off x="2720829" y="4933576"/>
            <a:ext cx="1923233" cy="1924424"/>
          </a:xfrm>
          <a:prstGeom prst="rect">
            <a:avLst/>
          </a:prstGeom>
        </p:spPr>
      </p:pic>
      <p:pic>
        <p:nvPicPr>
          <p:cNvPr id="21" name="Рисунок 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83" t="30741" r="54173" b="33977"/>
          <a:stretch/>
        </p:blipFill>
        <p:spPr bwMode="auto">
          <a:xfrm>
            <a:off x="6433381" y="5430129"/>
            <a:ext cx="1995773" cy="1427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" descr="http://www.inp.nsk.su/~taskaev/VITA_pereplet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3754" y="4881489"/>
            <a:ext cx="1518246" cy="1976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4938344"/>
            <a:ext cx="2588373" cy="1919656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34" t="29510" r="18918" b="27451"/>
          <a:stretch/>
        </p:blipFill>
        <p:spPr>
          <a:xfrm>
            <a:off x="4781391" y="4933576"/>
            <a:ext cx="1553054" cy="191514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9154" y="598596"/>
            <a:ext cx="2597509" cy="861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160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00525"/>
            <a:ext cx="4137695" cy="2657475"/>
          </a:xfrm>
          <a:prstGeom prst="rect">
            <a:avLst/>
          </a:prstGeom>
        </p:spPr>
      </p:pic>
      <p:sp>
        <p:nvSpPr>
          <p:cNvPr id="5" name="Text Box 17"/>
          <p:cNvSpPr txBox="1">
            <a:spLocks noChangeArrowheads="1"/>
          </p:cNvSpPr>
          <p:nvPr/>
        </p:nvSpPr>
        <p:spPr bwMode="auto">
          <a:xfrm>
            <a:off x="60236" y="650684"/>
            <a:ext cx="7184626" cy="3668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None/>
            </a:pPr>
            <a:r>
              <a:rPr lang="en-US" sz="1800" b="1" dirty="0">
                <a:solidFill>
                  <a:srgbClr val="3333CC"/>
                </a:solidFill>
              </a:rPr>
              <a:t>VITA-II </a:t>
            </a:r>
            <a:r>
              <a:rPr lang="en-US" sz="1800" dirty="0">
                <a:solidFill>
                  <a:srgbClr val="3333CC"/>
                </a:solidFill>
              </a:rPr>
              <a:t>differs from </a:t>
            </a:r>
            <a:r>
              <a:rPr lang="en-US" sz="1800" b="1" dirty="0">
                <a:solidFill>
                  <a:srgbClr val="3333CC"/>
                </a:solidFill>
              </a:rPr>
              <a:t>VITA </a:t>
            </a:r>
            <a:r>
              <a:rPr lang="en-US" sz="1800" dirty="0">
                <a:solidFill>
                  <a:srgbClr val="3333CC"/>
                </a:solidFill>
              </a:rPr>
              <a:t>in the presence of pre-acceleration, reduced height and the use of a volumetric ion source instead of a surface plasma one</a:t>
            </a:r>
          </a:p>
          <a:p>
            <a:pPr>
              <a:buNone/>
            </a:pPr>
            <a:endParaRPr lang="en-US" sz="1800" b="1" dirty="0">
              <a:solidFill>
                <a:srgbClr val="3333CC"/>
              </a:solidFill>
            </a:endParaRPr>
          </a:p>
          <a:p>
            <a:pPr>
              <a:buNone/>
            </a:pPr>
            <a:r>
              <a:rPr lang="en-US" sz="1800" b="1" dirty="0" smtClean="0">
                <a:solidFill>
                  <a:srgbClr val="3333CC"/>
                </a:solidFill>
              </a:rPr>
              <a:t>VITA-II</a:t>
            </a:r>
            <a:r>
              <a:rPr lang="en-US" sz="1800" b="1" dirty="0" smtClean="0">
                <a:solidFill>
                  <a:srgbClr val="3333CC"/>
                </a:solidFill>
                <a:sym typeface="Symbol" panose="05050102010706020507" pitchFamily="18" charset="2"/>
              </a:rPr>
              <a:t></a:t>
            </a:r>
            <a:r>
              <a:rPr lang="en-US" sz="1800" dirty="0" smtClean="0">
                <a:solidFill>
                  <a:srgbClr val="3333CC"/>
                </a:solidFill>
              </a:rPr>
              <a:t> </a:t>
            </a:r>
            <a:r>
              <a:rPr lang="en-US" sz="1800" dirty="0">
                <a:solidFill>
                  <a:srgbClr val="3333CC"/>
                </a:solidFill>
              </a:rPr>
              <a:t>in Xiamen (China) is used for successfully performed investigator-initiated trial on patients at the Xiamen Humanity Hospital BNCT Center in 2022-2023. </a:t>
            </a:r>
            <a:endParaRPr lang="en-US" sz="1800" dirty="0" smtClean="0">
              <a:solidFill>
                <a:srgbClr val="3333CC"/>
              </a:solidFill>
            </a:endParaRPr>
          </a:p>
          <a:p>
            <a:pPr>
              <a:buNone/>
            </a:pPr>
            <a:r>
              <a:rPr lang="en-US" sz="1800" dirty="0" smtClean="0">
                <a:solidFill>
                  <a:srgbClr val="3333CC"/>
                </a:solidFill>
              </a:rPr>
              <a:t>In </a:t>
            </a:r>
            <a:r>
              <a:rPr lang="en-US" sz="1800" dirty="0">
                <a:solidFill>
                  <a:srgbClr val="3333CC"/>
                </a:solidFill>
              </a:rPr>
              <a:t>May </a:t>
            </a:r>
            <a:r>
              <a:rPr lang="en-US" sz="1800" dirty="0" smtClean="0">
                <a:solidFill>
                  <a:srgbClr val="3333CC"/>
                </a:solidFill>
              </a:rPr>
              <a:t>22, 2024</a:t>
            </a:r>
            <a:r>
              <a:rPr lang="en-US" sz="1800" dirty="0">
                <a:solidFill>
                  <a:srgbClr val="3333CC"/>
                </a:solidFill>
              </a:rPr>
              <a:t>, the Center began treating patients under the state program </a:t>
            </a:r>
            <a:r>
              <a:rPr lang="en-US" sz="1800" dirty="0" smtClean="0">
                <a:solidFill>
                  <a:srgbClr val="3333CC"/>
                </a:solidFill>
              </a:rPr>
              <a:t>(commencement </a:t>
            </a:r>
            <a:r>
              <a:rPr lang="en-US" sz="1800" dirty="0">
                <a:solidFill>
                  <a:srgbClr val="3333CC"/>
                </a:solidFill>
              </a:rPr>
              <a:t>of Phase-I </a:t>
            </a:r>
            <a:r>
              <a:rPr lang="en-US" sz="1800" dirty="0" smtClean="0">
                <a:solidFill>
                  <a:srgbClr val="3333CC"/>
                </a:solidFill>
              </a:rPr>
              <a:t>Trial).</a:t>
            </a:r>
          </a:p>
          <a:p>
            <a:pPr>
              <a:buNone/>
            </a:pPr>
            <a:r>
              <a:rPr lang="en-US" sz="1800" dirty="0" smtClean="0">
                <a:solidFill>
                  <a:srgbClr val="3333CC"/>
                </a:solidFill>
              </a:rPr>
              <a:t>China </a:t>
            </a:r>
            <a:r>
              <a:rPr lang="en-US" sz="1800" dirty="0">
                <a:solidFill>
                  <a:srgbClr val="3333CC"/>
                </a:solidFill>
              </a:rPr>
              <a:t>has become the second country in the world to introduce a new cancer treatment technique.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endParaRPr lang="en-US" altLang="ru-RU" sz="2000" dirty="0">
              <a:solidFill>
                <a:srgbClr val="3333CC"/>
              </a:solidFill>
              <a:latin typeface="+mn-lt"/>
              <a:sym typeface="Symbol" charset="2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0"/>
            <a:ext cx="12192000" cy="47968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Rectangle 4"/>
          <p:cNvSpPr txBox="1">
            <a:spLocks noChangeArrowheads="1"/>
          </p:cNvSpPr>
          <p:nvPr/>
        </p:nvSpPr>
        <p:spPr>
          <a:xfrm>
            <a:off x="148281" y="0"/>
            <a:ext cx="10085005" cy="47968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>
                <a:solidFill>
                  <a:srgbClr val="3333CC"/>
                </a:solidFill>
              </a:rPr>
              <a:t>Accelerator based Neutron Source VITA-II</a:t>
            </a:r>
            <a:r>
              <a:rPr lang="en-US" dirty="0" smtClean="0">
                <a:solidFill>
                  <a:srgbClr val="3333CC"/>
                </a:solidFill>
                <a:sym typeface="Symbol" panose="05050102010706020507" pitchFamily="18" charset="2"/>
              </a:rPr>
              <a:t></a:t>
            </a:r>
            <a:endParaRPr lang="en-US" altLang="ru-RU" sz="1800" dirty="0" smtClean="0">
              <a:solidFill>
                <a:srgbClr val="3333CC"/>
              </a:solidFill>
            </a:endParaRPr>
          </a:p>
          <a:p>
            <a:endParaRPr lang="ru-RU" altLang="ru-RU" sz="2000" i="1" dirty="0">
              <a:solidFill>
                <a:srgbClr val="3333CC"/>
              </a:solidFill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flipV="1">
            <a:off x="2954867" y="474079"/>
            <a:ext cx="9237133" cy="5608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图片 7">
            <a:extLst>
              <a:ext uri="{FF2B5EF4-FFF2-40B4-BE49-F238E27FC236}">
                <a16:creationId xmlns:a16="http://schemas.microsoft.com/office/drawing/2014/main" xmlns="" id="{01D8B7FF-3FF9-0C21-5A05-BB9B46DF7ED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1994"/>
          <a:stretch/>
        </p:blipFill>
        <p:spPr>
          <a:xfrm>
            <a:off x="7962314" y="3975892"/>
            <a:ext cx="4178105" cy="27564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图片 11">
            <a:extLst>
              <a:ext uri="{FF2B5EF4-FFF2-40B4-BE49-F238E27FC236}">
                <a16:creationId xmlns:a16="http://schemas.microsoft.com/office/drawing/2014/main" xmlns="" id="{69B89C26-E34D-50F3-804C-43EEA39A4A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77409" y="4200525"/>
            <a:ext cx="3597031" cy="25951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27" b="8687"/>
          <a:stretch/>
        </p:blipFill>
        <p:spPr>
          <a:xfrm>
            <a:off x="7996340" y="1578175"/>
            <a:ext cx="4178105" cy="254405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2314" y="536519"/>
            <a:ext cx="4142937" cy="928396"/>
          </a:xfrm>
          <a:prstGeom prst="rect">
            <a:avLst/>
          </a:prstGeom>
        </p:spPr>
      </p:pic>
      <p:pic>
        <p:nvPicPr>
          <p:cNvPr id="16" name="Picture 2" descr="Neuboro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7354" y="3454861"/>
            <a:ext cx="1783012" cy="974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1688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33519"/>
            <a:ext cx="4782206" cy="2541419"/>
          </a:xfrm>
          <a:prstGeom prst="rect">
            <a:avLst/>
          </a:prstGeom>
        </p:spPr>
      </p:pic>
      <p:sp>
        <p:nvSpPr>
          <p:cNvPr id="5" name="Text Box 17"/>
          <p:cNvSpPr txBox="1">
            <a:spLocks noChangeArrowheads="1"/>
          </p:cNvSpPr>
          <p:nvPr/>
        </p:nvSpPr>
        <p:spPr bwMode="auto">
          <a:xfrm>
            <a:off x="60236" y="650684"/>
            <a:ext cx="5151844" cy="2806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None/>
            </a:pPr>
            <a:r>
              <a:rPr lang="en-US" sz="1800" b="1" dirty="0" smtClean="0">
                <a:solidFill>
                  <a:srgbClr val="3333CC"/>
                </a:solidFill>
              </a:rPr>
              <a:t>VITA-II</a:t>
            </a:r>
            <a:r>
              <a:rPr lang="en-US" sz="1800" b="1" dirty="0" smtClean="0">
                <a:solidFill>
                  <a:srgbClr val="3333CC"/>
                </a:solidFill>
                <a:sym typeface="Symbol" panose="05050102010706020507" pitchFamily="18" charset="2"/>
              </a:rPr>
              <a:t></a:t>
            </a:r>
            <a:r>
              <a:rPr lang="en-US" sz="1800" dirty="0" smtClean="0">
                <a:solidFill>
                  <a:srgbClr val="3333CC"/>
                </a:solidFill>
              </a:rPr>
              <a:t> done for </a:t>
            </a:r>
            <a:r>
              <a:rPr lang="en-US" sz="1800" dirty="0" err="1" smtClean="0">
                <a:solidFill>
                  <a:srgbClr val="3333CC"/>
                </a:solidFill>
              </a:rPr>
              <a:t>Blokhin</a:t>
            </a:r>
            <a:r>
              <a:rPr lang="en-US" sz="1800" dirty="0" smtClean="0">
                <a:solidFill>
                  <a:srgbClr val="3333CC"/>
                </a:solidFill>
              </a:rPr>
              <a:t> National Medical Research Center of Oncology.</a:t>
            </a:r>
          </a:p>
          <a:p>
            <a:pPr>
              <a:buNone/>
            </a:pPr>
            <a:endParaRPr lang="en-US" sz="1800" dirty="0">
              <a:solidFill>
                <a:srgbClr val="3333CC"/>
              </a:solidFill>
            </a:endParaRPr>
          </a:p>
          <a:p>
            <a:pPr>
              <a:buNone/>
            </a:pPr>
            <a:r>
              <a:rPr lang="en-US" sz="1800" b="1" dirty="0">
                <a:solidFill>
                  <a:srgbClr val="3333CC"/>
                </a:solidFill>
              </a:rPr>
              <a:t>VITA-II</a:t>
            </a:r>
            <a:r>
              <a:rPr lang="en-US" sz="1800" b="1" dirty="0">
                <a:solidFill>
                  <a:srgbClr val="3333CC"/>
                </a:solidFill>
                <a:sym typeface="Symbol" panose="05050102010706020507" pitchFamily="18" charset="2"/>
              </a:rPr>
              <a:t></a:t>
            </a:r>
            <a:r>
              <a:rPr lang="en-US" sz="1800" dirty="0">
                <a:solidFill>
                  <a:srgbClr val="3333CC"/>
                </a:solidFill>
              </a:rPr>
              <a:t> will be put into operation at </a:t>
            </a:r>
            <a:r>
              <a:rPr lang="en-US" sz="1800" dirty="0" err="1" smtClean="0">
                <a:solidFill>
                  <a:srgbClr val="3333CC"/>
                </a:solidFill>
              </a:rPr>
              <a:t>Blokhin</a:t>
            </a:r>
            <a:r>
              <a:rPr lang="en-US" sz="1800" dirty="0" smtClean="0">
                <a:solidFill>
                  <a:srgbClr val="3333CC"/>
                </a:solidFill>
              </a:rPr>
              <a:t> </a:t>
            </a:r>
            <a:r>
              <a:rPr lang="en-US" sz="1800" dirty="0">
                <a:solidFill>
                  <a:srgbClr val="3333CC"/>
                </a:solidFill>
              </a:rPr>
              <a:t>National Medical Research Center of Oncology in Moscow in the spring of 2025 to conduct clinical trials in the Russian Federation.</a:t>
            </a:r>
          </a:p>
          <a:p>
            <a:pPr>
              <a:buNone/>
            </a:pPr>
            <a:endParaRPr lang="en-US" sz="1800" dirty="0" smtClean="0">
              <a:solidFill>
                <a:srgbClr val="3333CC"/>
              </a:solidFill>
            </a:endParaRPr>
          </a:p>
          <a:p>
            <a:pPr>
              <a:buNone/>
            </a:pPr>
            <a:endParaRPr lang="en-US" sz="1800" dirty="0" smtClean="0">
              <a:solidFill>
                <a:srgbClr val="3333CC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0"/>
            <a:ext cx="12192000" cy="47968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Rectangle 4"/>
          <p:cNvSpPr txBox="1">
            <a:spLocks noChangeArrowheads="1"/>
          </p:cNvSpPr>
          <p:nvPr/>
        </p:nvSpPr>
        <p:spPr>
          <a:xfrm>
            <a:off x="148281" y="0"/>
            <a:ext cx="10085005" cy="47968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>
                <a:solidFill>
                  <a:srgbClr val="3333CC"/>
                </a:solidFill>
              </a:rPr>
              <a:t>Accelerator based Neutron Sources VITA-II</a:t>
            </a:r>
            <a:r>
              <a:rPr lang="en-US" dirty="0" smtClean="0">
                <a:solidFill>
                  <a:srgbClr val="3333CC"/>
                </a:solidFill>
                <a:sym typeface="Symbol" panose="05050102010706020507" pitchFamily="18" charset="2"/>
              </a:rPr>
              <a:t></a:t>
            </a:r>
            <a:endParaRPr lang="en-US" altLang="ru-RU" sz="1800" dirty="0" smtClean="0">
              <a:solidFill>
                <a:srgbClr val="3333CC"/>
              </a:solidFill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2954867" y="479686"/>
            <a:ext cx="9237133" cy="0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67" t="5026" r="5260" b="7488"/>
          <a:stretch/>
        </p:blipFill>
        <p:spPr>
          <a:xfrm>
            <a:off x="5405749" y="1927275"/>
            <a:ext cx="6786251" cy="493072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2202" y="571630"/>
            <a:ext cx="3962400" cy="101341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4332" y="2525925"/>
            <a:ext cx="1467668" cy="639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425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271</TotalTime>
  <Words>575</Words>
  <Application>Microsoft Office PowerPoint</Application>
  <PresentationFormat>Широкоэкранный</PresentationFormat>
  <Paragraphs>105</Paragraphs>
  <Slides>12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0" baseType="lpstr">
      <vt:lpstr>Arial</vt:lpstr>
      <vt:lpstr>Arial Black</vt:lpstr>
      <vt:lpstr>Calibri</vt:lpstr>
      <vt:lpstr>Calibri Light</vt:lpstr>
      <vt:lpstr>Symbol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BINP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BINP User</dc:creator>
  <cp:lastModifiedBy>BINP User</cp:lastModifiedBy>
  <cp:revision>38</cp:revision>
  <dcterms:created xsi:type="dcterms:W3CDTF">2024-06-13T07:22:10Z</dcterms:created>
  <dcterms:modified xsi:type="dcterms:W3CDTF">2024-09-11T10:56:42Z</dcterms:modified>
</cp:coreProperties>
</file>