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43"/>
  </p:notesMasterIdLst>
  <p:sldIdLst>
    <p:sldId id="1681" r:id="rId3"/>
    <p:sldId id="1682" r:id="rId4"/>
    <p:sldId id="1711" r:id="rId5"/>
    <p:sldId id="1713" r:id="rId6"/>
    <p:sldId id="1712" r:id="rId7"/>
    <p:sldId id="1687" r:id="rId8"/>
    <p:sldId id="1679" r:id="rId9"/>
    <p:sldId id="1688" r:id="rId10"/>
    <p:sldId id="1685" r:id="rId11"/>
    <p:sldId id="1709" r:id="rId12"/>
    <p:sldId id="1715" r:id="rId13"/>
    <p:sldId id="1729" r:id="rId14"/>
    <p:sldId id="1727" r:id="rId15"/>
    <p:sldId id="1716" r:id="rId16"/>
    <p:sldId id="1717" r:id="rId17"/>
    <p:sldId id="1714" r:id="rId18"/>
    <p:sldId id="1696" r:id="rId19"/>
    <p:sldId id="1708" r:id="rId20"/>
    <p:sldId id="276" r:id="rId21"/>
    <p:sldId id="259" r:id="rId22"/>
    <p:sldId id="258" r:id="rId23"/>
    <p:sldId id="256" r:id="rId24"/>
    <p:sldId id="260" r:id="rId25"/>
    <p:sldId id="268" r:id="rId26"/>
    <p:sldId id="264" r:id="rId27"/>
    <p:sldId id="1731" r:id="rId28"/>
    <p:sldId id="271" r:id="rId29"/>
    <p:sldId id="1732" r:id="rId30"/>
    <p:sldId id="1723" r:id="rId31"/>
    <p:sldId id="1703" r:id="rId32"/>
    <p:sldId id="1694" r:id="rId33"/>
    <p:sldId id="1721" r:id="rId34"/>
    <p:sldId id="1705" r:id="rId35"/>
    <p:sldId id="1689" r:id="rId36"/>
    <p:sldId id="1735" r:id="rId37"/>
    <p:sldId id="1707" r:id="rId38"/>
    <p:sldId id="1678" r:id="rId39"/>
    <p:sldId id="1734" r:id="rId40"/>
    <p:sldId id="263" r:id="rId41"/>
    <p:sldId id="1710" r:id="rId42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rofessional" initials="P" lastIdx="0" clrIdx="0">
    <p:extLst>
      <p:ext uri="{19B8F6BF-5375-455C-9EA6-DF929625EA0E}">
        <p15:presenceInfo xmlns:p15="http://schemas.microsoft.com/office/powerpoint/2012/main" userId="Professiona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0066"/>
    <a:srgbClr val="008000"/>
    <a:srgbClr val="4530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27" autoAdjust="0"/>
    <p:restoredTop sz="93185" autoAdjust="0"/>
  </p:normalViewPr>
  <p:slideViewPr>
    <p:cSldViewPr snapToGrid="0">
      <p:cViewPr varScale="1">
        <p:scale>
          <a:sx n="80" d="100"/>
          <a:sy n="80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40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1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2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 </a:t>
            </a:r>
          </a:p>
        </p:txBody>
      </p:sp>
      <p:sp>
        <p:nvSpPr>
          <p:cNvPr id="43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62DDCA31-B247-4185-8ADA-B42CED57DC74}" type="slidenum">
              <a:rPr lang="ru-RU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DDCA31-B247-4185-8ADA-B42CED57DC74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55791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DDCA31-B247-4185-8ADA-B42CED57DC74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500334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DDCA31-B247-4185-8ADA-B42CED57DC74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18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32683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4775" y="1336675"/>
            <a:ext cx="4810125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/>
          </p:nvPr>
        </p:nvSpPr>
        <p:spPr/>
        <p:txBody>
          <a:bodyPr/>
          <a:lstStyle/>
          <a:p>
            <a:pPr algn="r"/>
            <a:fld id="{62DDCA31-B247-4185-8ADA-B42CED57DC74}" type="slidenum">
              <a:rPr lang="ru-RU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39</a:t>
            </a:fld>
            <a:endParaRPr lang="ru-RU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177599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Рисунок 36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Рисунок 37"/>
          <p:cNvPicPr/>
          <p:nvPr/>
        </p:nvPicPr>
        <p:blipFill>
          <a:blip r:embed="rId2"/>
          <a:stretch/>
        </p:blipFill>
        <p:spPr>
          <a:xfrm>
            <a:off x="207900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6447D-A9AA-4FE5-9D03-40092C2B84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127D818-F589-4760-B85D-8482B206E2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AD0E1AF-F62E-4193-B8AE-FCA6E93B30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CF994-3F82-4BB3-B892-7DF696F0B6F2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791259-A696-40D6-A94B-60E3DB220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A564B15-DD26-4197-85D7-89546C64E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C8EB72-26A6-4BD7-BA47-484C6E63609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641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BFD16-7123-3F1C-754E-1DA395727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7EE116-BFFC-61A8-222F-7E11057013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03048CD-2261-64DC-39F9-29447792E4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AAD50-9DE9-4C03-BE08-ED7CC7247F7D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61812E1-34EE-8BB7-AF2E-CE4A2D9599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CA7997-3D70-0817-7462-A49EE0130C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1039D0-E9EB-4A78-9127-80D44FC4CB9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96958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FC31E-9008-4FBA-9182-CDDD4E435AD1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January,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49375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DBD34-E5A4-45C5-8317-21EADFCD1481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January,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33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6FED4-08B5-4DC4-961D-864B3A4A027E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January,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488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F92D1F-0076-4292-8CB6-0097E777CC69}" type="datetime1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January,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361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E58F81-D49B-484B-A0D8-7E721E3ED9FD}" type="datetime1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January, 2022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6772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5DB02-5E58-4B2D-9DB4-C5000FA00CCC}" type="datetime1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January, 2022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90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2F439-B986-4CDF-8D55-E0C2BC96AADA}" type="datetime1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January, 2022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92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F8028-C96B-417A-8245-255BCE61DF3B}" type="datetime1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January,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34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439E7-4AB9-4EC3-A1F8-03CA5D2BE0E9}" type="datetime1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January, 2022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409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D4761-4E7A-4379-929E-5D0C6572DFBD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January,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5928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F8933-7E4F-405F-9FBD-8DAAD8975380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January,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8686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ru-RU" sz="18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ru-RU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fld id="{A003F944-B730-466C-A7E3-A172810A89A5}" type="datetime1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19.09.2024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/>
          <a:lstStyle/>
          <a:p>
            <a:endParaRPr lang="ru-RU" sz="2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867DCA49-E7BB-451F-96FB-FA44EE1077D7}" type="slidenum">
              <a:rPr lang="ru-RU" sz="1200" b="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‹#›</a:t>
            </a:fld>
            <a:endParaRPr lang="ru-RU" sz="1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ru-RU" sz="1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ru-RU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78A1-3115-42F5-B298-5464A1327F6D}" type="datetime1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January, 2022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562A3-7B81-4BDA-A891-2D01608DCC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872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2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8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5.xml"/><Relationship Id="rId4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CD7B70B-6CB0-4BDD-8AD0-341C251728FA}"/>
              </a:ext>
            </a:extLst>
          </p:cNvPr>
          <p:cNvSpPr txBox="1"/>
          <p:nvPr/>
        </p:nvSpPr>
        <p:spPr>
          <a:xfrm>
            <a:off x="214489" y="632178"/>
            <a:ext cx="8715021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Медицинский сверхпроводящий циклотрон МСЦ-230. </a:t>
            </a:r>
          </a:p>
          <a:p>
            <a:pPr algn="ctr">
              <a:spcAft>
                <a:spcPts val="0"/>
              </a:spcAft>
            </a:pPr>
            <a:r>
              <a:rPr lang="ru-RU" sz="4400" b="1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Статус проекта</a:t>
            </a:r>
            <a:endParaRPr lang="ru-RU" sz="4400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3200" b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 – 21 сентября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Алушта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16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7F7DF3D6-37F4-4809-A198-6AA44A60ED10}"/>
              </a:ext>
            </a:extLst>
          </p:cNvPr>
          <p:cNvSpPr/>
          <p:nvPr/>
        </p:nvSpPr>
        <p:spPr>
          <a:xfrm>
            <a:off x="2403230" y="34175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ОИЯИ</a:t>
            </a:r>
          </a:p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Яковенко С.Л.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472EBE-3B6E-4E29-A6E6-E0630A1DEEE8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5116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30CA08EB-6784-4CBD-BCBC-69FF17C0EE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7FB6EC-9352-40B2-BB65-38A5418E9293}"/>
              </a:ext>
            </a:extLst>
          </p:cNvPr>
          <p:cNvSpPr txBox="1"/>
          <p:nvPr/>
        </p:nvSpPr>
        <p:spPr>
          <a:xfrm>
            <a:off x="1107831" y="35423"/>
            <a:ext cx="692833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Состав циклотрона МСЦ-230</a:t>
            </a:r>
          </a:p>
        </p:txBody>
      </p:sp>
      <p:graphicFrame>
        <p:nvGraphicFramePr>
          <p:cNvPr id="7" name="Таблица 6">
            <a:extLst>
              <a:ext uri="{FF2B5EF4-FFF2-40B4-BE49-F238E27FC236}">
                <a16:creationId xmlns:a16="http://schemas.microsoft.com/office/drawing/2014/main" id="{10D00954-DB36-4FD8-8360-C30FA1CF4A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893783"/>
              </p:ext>
            </p:extLst>
          </p:nvPr>
        </p:nvGraphicFramePr>
        <p:xfrm>
          <a:off x="547511" y="743329"/>
          <a:ext cx="8048978" cy="58115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50844">
                  <a:extLst>
                    <a:ext uri="{9D8B030D-6E8A-4147-A177-3AD203B41FA5}">
                      <a16:colId xmlns:a16="http://schemas.microsoft.com/office/drawing/2014/main" val="1310952745"/>
                    </a:ext>
                  </a:extLst>
                </a:gridCol>
                <a:gridCol w="1998134">
                  <a:extLst>
                    <a:ext uri="{9D8B030D-6E8A-4147-A177-3AD203B41FA5}">
                      <a16:colId xmlns:a16="http://schemas.microsoft.com/office/drawing/2014/main" val="12819643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Состав оборудования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Разработчик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043084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342900" marR="0" lvl="0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Магнитопровод основного электромагнита</a:t>
                      </a:r>
                      <a:endParaRPr lang="ru-RU" sz="1800" b="0" cap="small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НИИЭФА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463213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2.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Сверхпроводящие катушки с криогенной системой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8000"/>
                          </a:solidFill>
                        </a:rPr>
                        <a:t>ОИЯИ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877827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3. Система подъема основного электромагнита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НИИЭФА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67530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4. Система резонансная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НИИЭФА</a:t>
                      </a:r>
                      <a:endParaRPr lang="ru-RU" dirty="0">
                        <a:solidFill>
                          <a:srgbClr val="008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255239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5. Система вывода пучка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НИИЭФА, </a:t>
                      </a:r>
                      <a:r>
                        <a:rPr lang="ru-RU" dirty="0">
                          <a:solidFill>
                            <a:srgbClr val="008000"/>
                          </a:solidFill>
                        </a:rPr>
                        <a:t>ОИЯИ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887199665"/>
                  </a:ext>
                </a:extLst>
              </a:tr>
              <a:tr h="300284">
                <a:tc>
                  <a:txBody>
                    <a:bodyPr/>
                    <a:lstStyle/>
                    <a:p>
                      <a:r>
                        <a:rPr lang="ru-RU" dirty="0"/>
                        <a:t>6.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Источник протонов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/>
                        <a:t> </a:t>
                      </a:r>
                      <a:r>
                        <a:rPr lang="ru-RU" dirty="0">
                          <a:solidFill>
                            <a:srgbClr val="008000"/>
                          </a:solidFill>
                        </a:rPr>
                        <a:t>ОИЯИ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7843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7. Система шлюзовой загрузки и юстировки источника протонов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НИИЭФА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95538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8. Система высокочастотного питания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8000"/>
                          </a:solidFill>
                        </a:rPr>
                        <a:t>ОИЯИ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132668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9.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Система электропитания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НИИЭФА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403931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10.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вакуумная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НИИЭФА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1658104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11.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диагностики выведенного пучка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НИИЭФА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388547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/>
                        <a:t>12. Система автоматизированного управления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ru-RU" dirty="0">
                          <a:solidFill>
                            <a:srgbClr val="008000"/>
                          </a:solidFill>
                        </a:rPr>
                        <a:t>ОИЯИ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20571208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dirty="0"/>
                        <a:t>13. </a:t>
                      </a:r>
                      <a:r>
                        <a:rPr lang="ru-RU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Система </a:t>
                      </a:r>
                      <a:r>
                        <a:rPr lang="ru-RU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водоохлаждения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FF0000"/>
                          </a:solidFill>
                        </a:rPr>
                        <a:t>НИИЭФА, </a:t>
                      </a:r>
                      <a:r>
                        <a:rPr lang="ru-RU" dirty="0">
                          <a:solidFill>
                            <a:srgbClr val="008000"/>
                          </a:solidFill>
                        </a:rPr>
                        <a:t>ОИЯИ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64601743"/>
                  </a:ext>
                </a:extLst>
              </a:tr>
              <a:tr h="185420">
                <a:tc>
                  <a:txBody>
                    <a:bodyPr/>
                    <a:lstStyle/>
                    <a:p>
                      <a:r>
                        <a:rPr lang="ru-RU" dirty="0"/>
                        <a:t>14. Система измерения магнитного поля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8000"/>
                          </a:solidFill>
                        </a:rPr>
                        <a:t>ОИЯИ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70000329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1E5A0B65-D65B-4015-AE35-3FD763915380}"/>
              </a:ext>
            </a:extLst>
          </p:cNvPr>
          <p:cNvSpPr txBox="1"/>
          <p:nvPr/>
        </p:nvSpPr>
        <p:spPr>
          <a:xfrm>
            <a:off x="0" y="6592724"/>
            <a:ext cx="914400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 РАН «Физика тяжелых ионов» Нижний Новгород, 13 -17 Мая 2024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E066FD2-4EAC-4F20-8235-34B48B9A23F3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7459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887E5A-5366-4835-8CA9-BA177E904BF9}"/>
              </a:ext>
            </a:extLst>
          </p:cNvPr>
          <p:cNvSpPr txBox="1"/>
          <p:nvPr/>
        </p:nvSpPr>
        <p:spPr>
          <a:xfrm>
            <a:off x="82301" y="0"/>
            <a:ext cx="897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Общий вид магнита МСЦ-230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E7B338-C0A3-4F4D-B668-DAAB149A9999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528CAD-E590-4633-96C3-9E6DDE621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53720"/>
            <a:ext cx="9144000" cy="4550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5009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887E5A-5366-4835-8CA9-BA177E904BF9}"/>
              </a:ext>
            </a:extLst>
          </p:cNvPr>
          <p:cNvSpPr txBox="1"/>
          <p:nvPr/>
        </p:nvSpPr>
        <p:spPr>
          <a:xfrm>
            <a:off x="82301" y="0"/>
            <a:ext cx="897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Общий вид магнита МСЦ-230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E7B338-C0A3-4F4D-B668-DAAB149A9999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E51A91C-0965-4018-A3FC-B78943B680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00"/>
            <a:ext cx="9144000" cy="47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1552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3887E5A-5366-4835-8CA9-BA177E904BF9}"/>
              </a:ext>
            </a:extLst>
          </p:cNvPr>
          <p:cNvSpPr txBox="1"/>
          <p:nvPr/>
        </p:nvSpPr>
        <p:spPr>
          <a:xfrm>
            <a:off x="82301" y="0"/>
            <a:ext cx="897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Общий вид магнита МСЦ-230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E7B338-C0A3-4F4D-B668-DAAB149A9999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71E82F-85AB-4B51-A4CA-3407E0B640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9000"/>
            <a:ext cx="9144000" cy="477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5038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E30BEC-2DB1-438A-9646-2CFE20FC078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2570"/>
            <a:ext cx="9144000" cy="53928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5ACD1F2-E9DC-4CAD-A56E-1DC94FCBCE8F}"/>
              </a:ext>
            </a:extLst>
          </p:cNvPr>
          <p:cNvSpPr txBox="1"/>
          <p:nvPr/>
        </p:nvSpPr>
        <p:spPr>
          <a:xfrm>
            <a:off x="82301" y="0"/>
            <a:ext cx="897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D13799D-0D41-41F0-90B9-E02A7383CB65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6212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207BB4-3E16-4222-804C-2804D30CA6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2772"/>
            <a:ext cx="9144000" cy="587245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7D2532-F400-4731-9AE8-FC81A1C7F501}"/>
              </a:ext>
            </a:extLst>
          </p:cNvPr>
          <p:cNvSpPr txBox="1"/>
          <p:nvPr/>
        </p:nvSpPr>
        <p:spPr>
          <a:xfrm>
            <a:off x="117470" y="162562"/>
            <a:ext cx="897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3D49D2-AE6D-426D-BA9A-3AA31769D373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021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E1E0020-1B28-4A4D-B940-C37964C02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041" y="997095"/>
            <a:ext cx="6914286" cy="4276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3E54B4-E92D-48FF-A0D9-53DAEE4A9D1C}"/>
              </a:ext>
            </a:extLst>
          </p:cNvPr>
          <p:cNvSpPr txBox="1"/>
          <p:nvPr/>
        </p:nvSpPr>
        <p:spPr>
          <a:xfrm>
            <a:off x="82301" y="0"/>
            <a:ext cx="8979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9A332B-A47B-40CE-B495-39A6D45AE099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0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263BEF2F-C9D1-4403-9CDE-FC537E9A9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1168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935D0F-7E84-4605-8C05-A09AAA585D3D}"/>
              </a:ext>
            </a:extLst>
          </p:cNvPr>
          <p:cNvSpPr txBox="1"/>
          <p:nvPr/>
        </p:nvSpPr>
        <p:spPr>
          <a:xfrm>
            <a:off x="1413170" y="35424"/>
            <a:ext cx="6828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513A331-5FBD-4106-85AF-217578E2DC46}"/>
              </a:ext>
            </a:extLst>
          </p:cNvPr>
          <p:cNvSpPr/>
          <p:nvPr/>
        </p:nvSpPr>
        <p:spPr>
          <a:xfrm>
            <a:off x="4609543" y="2182505"/>
            <a:ext cx="4534457" cy="286232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проектирования –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октября 2024 г.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– конец февраля 2025 г.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и проведение испытаний – март 2025 г.</a:t>
            </a:r>
          </a:p>
          <a:p>
            <a:pPr algn="just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F6D024-0047-48F2-BD60-1B21267077E5}"/>
              </a:ext>
            </a:extLst>
          </p:cNvPr>
          <p:cNvSpPr txBox="1"/>
          <p:nvPr/>
        </p:nvSpPr>
        <p:spPr>
          <a:xfrm>
            <a:off x="4827246" y="886189"/>
            <a:ext cx="41643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chemeClr val="tx2">
                    <a:lumMod val="75000"/>
                  </a:schemeClr>
                </a:solidFill>
              </a:rPr>
              <a:t>Сверхпроводящий соленоид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BD27FF-1D70-4965-A6CC-9A83841211EA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616397D-5CCE-44B5-B72E-FD9973480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768347"/>
            <a:ext cx="4457143" cy="518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9187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B3E776A9-E40C-426D-99B4-D8D8221608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474064"/>
              </p:ext>
            </p:extLst>
          </p:nvPr>
        </p:nvGraphicFramePr>
        <p:xfrm>
          <a:off x="1498416" y="5180646"/>
          <a:ext cx="6147157" cy="741306"/>
        </p:xfrm>
        <a:graphic>
          <a:graphicData uri="http://schemas.openxmlformats.org/drawingml/2006/table">
            <a:tbl>
              <a:tblPr/>
              <a:tblGrid>
                <a:gridCol w="3958082">
                  <a:extLst>
                    <a:ext uri="{9D8B030D-6E8A-4147-A177-3AD203B41FA5}">
                      <a16:colId xmlns:a16="http://schemas.microsoft.com/office/drawing/2014/main" val="3529531086"/>
                    </a:ext>
                  </a:extLst>
                </a:gridCol>
                <a:gridCol w="1258950">
                  <a:extLst>
                    <a:ext uri="{9D8B030D-6E8A-4147-A177-3AD203B41FA5}">
                      <a16:colId xmlns:a16="http://schemas.microsoft.com/office/drawing/2014/main" val="1942395458"/>
                    </a:ext>
                  </a:extLst>
                </a:gridCol>
                <a:gridCol w="930125">
                  <a:extLst>
                    <a:ext uri="{9D8B030D-6E8A-4147-A177-3AD203B41FA5}">
                      <a16:colId xmlns:a16="http://schemas.microsoft.com/office/drawing/2014/main" val="399511271"/>
                    </a:ext>
                  </a:extLst>
                </a:gridCol>
              </a:tblGrid>
              <a:tr h="368950">
                <a:tc>
                  <a:txBody>
                    <a:bodyPr/>
                    <a:lstStyle/>
                    <a:p>
                      <a:pPr marL="67945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Давление в изоляционном вакуумном объеме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spc="-3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7945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≤ 1 ×10</a:t>
                      </a:r>
                      <a:r>
                        <a:rPr lang="ru-RU" sz="1400" baseline="300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8550820"/>
                  </a:ext>
                </a:extLst>
              </a:tr>
              <a:tr h="372356">
                <a:tc>
                  <a:txBody>
                    <a:bodyPr/>
                    <a:lstStyle/>
                    <a:p>
                      <a:pPr marL="67945" eaLnBrk="0" hangingPunct="0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Изоляционный вакуумный объем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124460" eaLnBrk="0" hangingPunct="0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Отделен от пучковой камеры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5150033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5730C77-AA01-4461-B698-625E3EF8D27C}"/>
              </a:ext>
            </a:extLst>
          </p:cNvPr>
          <p:cNvSpPr/>
          <p:nvPr/>
        </p:nvSpPr>
        <p:spPr>
          <a:xfrm>
            <a:off x="2998678" y="596601"/>
            <a:ext cx="31466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 eaLnBrk="0" hangingPunct="0">
              <a:spcAft>
                <a:spcPts val="0"/>
              </a:spcAft>
              <a:tabLst>
                <a:tab pos="369570" algn="l"/>
              </a:tabLst>
            </a:pPr>
            <a:r>
              <a:rPr lang="ru-RU" sz="2000" dirty="0">
                <a:latin typeface="Times New Roman" panose="02020603050405020304" pitchFamily="18" charset="0"/>
                <a:ea typeface="Calibri" panose="020F0502020204030204" pitchFamily="34" charset="0"/>
              </a:rPr>
              <a:t>Основные  характеристики</a:t>
            </a:r>
            <a:endParaRPr lang="ru-RU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F596456C-7033-45B8-A1D4-F78AFB1B58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144000" cy="620198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AC015B-9A11-4D0D-8B44-B08919974C00}"/>
              </a:ext>
            </a:extLst>
          </p:cNvPr>
          <p:cNvSpPr txBox="1"/>
          <p:nvPr/>
        </p:nvSpPr>
        <p:spPr>
          <a:xfrm>
            <a:off x="492369" y="19114"/>
            <a:ext cx="86516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5069C1-FA12-4F6D-80B9-DFE7B355B62E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  <p:graphicFrame>
        <p:nvGraphicFramePr>
          <p:cNvPr id="12" name="Таблица 11">
            <a:extLst>
              <a:ext uri="{FF2B5EF4-FFF2-40B4-BE49-F238E27FC236}">
                <a16:creationId xmlns:a16="http://schemas.microsoft.com/office/drawing/2014/main" id="{EDB96B8E-A261-45A9-A8A7-5F5EB4CAC1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4960418"/>
              </p:ext>
            </p:extLst>
          </p:nvPr>
        </p:nvGraphicFramePr>
        <p:xfrm>
          <a:off x="1498417" y="1051531"/>
          <a:ext cx="6147157" cy="4129113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958082">
                  <a:extLst>
                    <a:ext uri="{9D8B030D-6E8A-4147-A177-3AD203B41FA5}">
                      <a16:colId xmlns:a16="http://schemas.microsoft.com/office/drawing/2014/main" val="797487672"/>
                    </a:ext>
                  </a:extLst>
                </a:gridCol>
                <a:gridCol w="1178733">
                  <a:extLst>
                    <a:ext uri="{9D8B030D-6E8A-4147-A177-3AD203B41FA5}">
                      <a16:colId xmlns:a16="http://schemas.microsoft.com/office/drawing/2014/main" val="1063206057"/>
                    </a:ext>
                  </a:extLst>
                </a:gridCol>
                <a:gridCol w="1010342">
                  <a:extLst>
                    <a:ext uri="{9D8B030D-6E8A-4147-A177-3AD203B41FA5}">
                      <a16:colId xmlns:a16="http://schemas.microsoft.com/office/drawing/2014/main" val="3398746227"/>
                    </a:ext>
                  </a:extLst>
                </a:gridCol>
              </a:tblGrid>
              <a:tr h="437276"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24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24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 измерен.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240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Величина</a:t>
                      </a:r>
                      <a:endParaRPr lang="ru-RU" sz="1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738746"/>
                  </a:ext>
                </a:extLst>
              </a:tr>
              <a:tr h="440424"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Внутренний диаметр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катушки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5"/>
                        </a:lnSpc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2,5</a:t>
                      </a:r>
                      <a:r>
                        <a:rPr lang="en-US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500967"/>
                  </a:ext>
                </a:extLst>
              </a:tr>
              <a:tr h="407886"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7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Наружный диаметр катушки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7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75"/>
                        </a:lnSpc>
                        <a:spcAft>
                          <a:spcPts val="0"/>
                        </a:spcAft>
                      </a:pP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</a:t>
                      </a:r>
                      <a:r>
                        <a:rPr lang="en-US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4977217"/>
                  </a:ext>
                </a:extLst>
              </a:tr>
              <a:tr h="444972"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катушек, составляющих соленоид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шт.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0265903"/>
                  </a:ext>
                </a:extLst>
              </a:tr>
              <a:tr h="440424"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Расстояние между катушками (зазор)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0,1</a:t>
                      </a:r>
                      <a:r>
                        <a:rPr lang="en-US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8736793"/>
                  </a:ext>
                </a:extLst>
              </a:tr>
              <a:tr h="324791"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spc="-1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Высота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</a:t>
                      </a:r>
                      <a:r>
                        <a:rPr lang="en-US" sz="1400" spc="-2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97694074"/>
                  </a:ext>
                </a:extLst>
              </a:tr>
              <a:tr h="440424"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Запасенная энергия, 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spc="-3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МДж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3,3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576788"/>
                  </a:ext>
                </a:extLst>
              </a:tr>
              <a:tr h="495991"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Индуктивность катушки, 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spc="-2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Гн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27,4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1343330"/>
                  </a:ext>
                </a:extLst>
              </a:tr>
              <a:tr h="387220"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255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Объем жидкого гелия в соленоиде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6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245"/>
                        </a:lnSpc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701244"/>
                  </a:ext>
                </a:extLst>
              </a:tr>
              <a:tr h="309705">
                <a:tc>
                  <a:txBody>
                    <a:bodyPr/>
                    <a:lstStyle/>
                    <a:p>
                      <a:pPr marL="67945" algn="just" eaLnBrk="0" hangingPunct="0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Материал обмотки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657225" marR="652780" algn="just" eaLnBrk="0" hangingPunct="0">
                        <a:lnSpc>
                          <a:spcPts val="117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Cu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Nb-Ti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6306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61128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A24E41-6BB1-AEF4-D939-10C369EA5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950"/>
          <a:stretch/>
        </p:blipFill>
        <p:spPr>
          <a:xfrm>
            <a:off x="691171" y="1433735"/>
            <a:ext cx="2592549" cy="4154654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524D36FA-F97C-4C51-8ADB-ED6ED3B3C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665117"/>
          </a:xfrm>
        </p:spPr>
        <p:txBody>
          <a:bodyPr/>
          <a:lstStyle/>
          <a:p>
            <a:pPr algn="ctr"/>
            <a:r>
              <a:rPr lang="ru-RU" sz="3600" dirty="0">
                <a:solidFill>
                  <a:schemeClr val="tx2">
                    <a:lumMod val="75000"/>
                  </a:schemeClr>
                </a:solidFill>
              </a:rPr>
              <a:t>Криостат криогенной системы МСЦ-230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754CBBA-5BA4-472B-91E5-A9026BB52078}"/>
              </a:ext>
            </a:extLst>
          </p:cNvPr>
          <p:cNvSpPr txBox="1"/>
          <p:nvPr/>
        </p:nvSpPr>
        <p:spPr>
          <a:xfrm>
            <a:off x="3283720" y="1941402"/>
            <a:ext cx="572997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проектирования – 15 октября 2024 г. 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– </a:t>
            </a:r>
            <a:r>
              <a:rPr lang="ru-RU" sz="2400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15 февраля 2025 г.</a:t>
            </a:r>
          </a:p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и проведение испытания – март 2025 г.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0943C3-F36D-4A99-8F5D-F035884374DA}"/>
              </a:ext>
            </a:extLst>
          </p:cNvPr>
          <p:cNvSpPr txBox="1"/>
          <p:nvPr/>
        </p:nvSpPr>
        <p:spPr>
          <a:xfrm>
            <a:off x="3598984" y="1146232"/>
            <a:ext cx="1946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Криостат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34D9C6-6751-4F3F-B829-11604DDEA5AE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0430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B659B523-1FA7-455D-A6BE-3CA784300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Протонная терапия в Дубне</a:t>
            </a:r>
            <a:endParaRPr lang="ru-RU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9A67545-4DAD-4AFA-8A94-1D8CA012C5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40" y="717176"/>
            <a:ext cx="8973918" cy="5982612"/>
          </a:xfrm>
          <a:prstGeom prst="rect">
            <a:avLst/>
          </a:prstGeom>
        </p:spPr>
      </p:pic>
      <p:sp>
        <p:nvSpPr>
          <p:cNvPr id="10" name="Rectangle 2">
            <a:extLst>
              <a:ext uri="{FF2B5EF4-FFF2-40B4-BE49-F238E27FC236}">
                <a16:creationId xmlns:a16="http://schemas.microsoft.com/office/drawing/2014/main" id="{90B56835-2D4E-4A65-A2B2-3D7407CDE6BC}"/>
              </a:ext>
            </a:extLst>
          </p:cNvPr>
          <p:cNvSpPr txBox="1">
            <a:spLocks noChangeArrowheads="1"/>
          </p:cNvSpPr>
          <p:nvPr/>
        </p:nvSpPr>
        <p:spPr>
          <a:xfrm>
            <a:off x="685799" y="5889978"/>
            <a:ext cx="7772400" cy="6858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ru-RU" sz="2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Фазотрон 1949-2023</a:t>
            </a:r>
          </a:p>
        </p:txBody>
      </p:sp>
    </p:spTree>
    <p:extLst>
      <p:ext uri="{BB962C8B-B14F-4D97-AF65-F5344CB8AC3E}">
        <p14:creationId xmlns:p14="http://schemas.microsoft.com/office/powerpoint/2010/main" val="10096678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3A2EC063-F651-C0AC-9F1F-650A52F891FB}"/>
              </a:ext>
            </a:extLst>
          </p:cNvPr>
          <p:cNvSpPr txBox="1"/>
          <p:nvPr/>
        </p:nvSpPr>
        <p:spPr>
          <a:xfrm>
            <a:off x="690873" y="5794738"/>
            <a:ext cx="826045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 элементов рефрижератора  завершено.</a:t>
            </a:r>
          </a:p>
          <a:p>
            <a:pPr algn="just"/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B3ADD2A-25E5-9085-CD7C-5807976B6F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83024" y="3371118"/>
            <a:ext cx="2769851" cy="207738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F7964E4-4CC8-14C7-2A47-1CD21C204F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3" b="21307"/>
          <a:stretch/>
        </p:blipFill>
        <p:spPr>
          <a:xfrm>
            <a:off x="3644478" y="2107199"/>
            <a:ext cx="1982711" cy="2728037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16A7A09-FEF4-4399-9E1A-1BE41B8B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4" y="707231"/>
            <a:ext cx="8229240" cy="834795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Гелиевый рефрижератор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036B03-DEB7-4636-B31B-5AB26C2DB6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0340" y="1250049"/>
            <a:ext cx="2366449" cy="17748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F77D2C-4ECF-4D68-8969-6A73F0832D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211" y="1629762"/>
            <a:ext cx="3003090" cy="368291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19C8A25-38DE-4912-91A5-9265C4272FF1}"/>
              </a:ext>
            </a:extLst>
          </p:cNvPr>
          <p:cNvSpPr txBox="1"/>
          <p:nvPr/>
        </p:nvSpPr>
        <p:spPr>
          <a:xfrm>
            <a:off x="1407027" y="60900"/>
            <a:ext cx="6828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71242-749F-41E9-A2E7-967D4F18FE0E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709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33B475E-2515-8D75-8D4F-E2B389CAA5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0562" y="1697046"/>
            <a:ext cx="3299810" cy="185614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F80AA9-73A4-0A58-5939-2C0571333F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369" y="3922306"/>
            <a:ext cx="3736910" cy="168161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86F4A71-3C70-6B8F-A130-5AED07B2ED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512" y="3922306"/>
            <a:ext cx="3736910" cy="168161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FE53E6-1A23-CD98-E785-99EA660CBD6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 r="18638"/>
          <a:stretch/>
        </p:blipFill>
        <p:spPr>
          <a:xfrm>
            <a:off x="640511" y="1697047"/>
            <a:ext cx="3871847" cy="18561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DF70E60-A9E3-4A8E-97B0-B295ED66E79D}"/>
              </a:ext>
            </a:extLst>
          </p:cNvPr>
          <p:cNvSpPr txBox="1"/>
          <p:nvPr/>
        </p:nvSpPr>
        <p:spPr>
          <a:xfrm>
            <a:off x="1407027" y="60900"/>
            <a:ext cx="6828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11" name="Заголовок 6">
            <a:extLst>
              <a:ext uri="{FF2B5EF4-FFF2-40B4-BE49-F238E27FC236}">
                <a16:creationId xmlns:a16="http://schemas.microsoft.com/office/drawing/2014/main" id="{8EEE21B5-D54F-4A85-B0B4-2FDF0FA69D3E}"/>
              </a:ext>
            </a:extLst>
          </p:cNvPr>
          <p:cNvSpPr txBox="1">
            <a:spLocks/>
          </p:cNvSpPr>
          <p:nvPr/>
        </p:nvSpPr>
        <p:spPr>
          <a:xfrm>
            <a:off x="277404" y="707231"/>
            <a:ext cx="8229240" cy="834795"/>
          </a:xfrm>
          <a:prstGeom prst="rect">
            <a:avLst/>
          </a:prstGeom>
        </p:spPr>
        <p:txBody>
          <a:bodyPr lIns="0" tIns="0" rIns="0" bIns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Гелиевый рефрижератор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29F999-9058-4668-AC17-09947F1D09A8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1245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F62303DC-28EA-B7A1-6279-22B915C32C6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33147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ru-RU" sz="135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8C7ED4A-B53B-5A1E-5376-865DAA2B89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3" r="19084"/>
          <a:stretch/>
        </p:blipFill>
        <p:spPr>
          <a:xfrm>
            <a:off x="5822844" y="2668555"/>
            <a:ext cx="3063250" cy="262073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3084ABD-0C35-A399-8486-65180465B2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054" b="31429"/>
          <a:stretch/>
        </p:blipFill>
        <p:spPr>
          <a:xfrm>
            <a:off x="351452" y="2668556"/>
            <a:ext cx="2245617" cy="262073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A15FAB-BA34-140D-F84D-927A9B0702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83" r="21028"/>
          <a:stretch/>
        </p:blipFill>
        <p:spPr>
          <a:xfrm>
            <a:off x="2766526" y="2668556"/>
            <a:ext cx="2975276" cy="263099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B86761D-9857-8D2C-6FAE-B54AFAD58701}"/>
              </a:ext>
            </a:extLst>
          </p:cNvPr>
          <p:cNvSpPr txBox="1"/>
          <p:nvPr/>
        </p:nvSpPr>
        <p:spPr>
          <a:xfrm>
            <a:off x="1235389" y="1568708"/>
            <a:ext cx="60375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ru-RU" sz="1350" dirty="0"/>
              <a:t>Монтаж вентилей, крышки азотного экрана, азотного бака.</a:t>
            </a:r>
          </a:p>
          <a:p>
            <a:pPr marL="214313" indent="-214313">
              <a:buFontTx/>
              <a:buChar char="-"/>
            </a:pPr>
            <a:r>
              <a:rPr lang="ru-RU" sz="1350" dirty="0"/>
              <a:t>Изоляция теплообменника, крышки экрана и азотного бака лавсаном.</a:t>
            </a:r>
          </a:p>
          <a:p>
            <a:pPr marL="214313" indent="-214313">
              <a:buFontTx/>
              <a:buChar char="-"/>
            </a:pPr>
            <a:r>
              <a:rPr lang="ru-RU" sz="1350" dirty="0"/>
              <a:t>Установка второго теплообменника.</a:t>
            </a:r>
          </a:p>
          <a:p>
            <a:pPr marL="214313" indent="-214313">
              <a:buFontTx/>
              <a:buChar char="-"/>
            </a:pPr>
            <a:endParaRPr lang="ru-RU" sz="135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3BDC5-A680-4651-BA41-64F7D3EE2F46}"/>
              </a:ext>
            </a:extLst>
          </p:cNvPr>
          <p:cNvSpPr txBox="1"/>
          <p:nvPr/>
        </p:nvSpPr>
        <p:spPr>
          <a:xfrm>
            <a:off x="1407027" y="60900"/>
            <a:ext cx="6828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9" name="Заголовок 6">
            <a:extLst>
              <a:ext uri="{FF2B5EF4-FFF2-40B4-BE49-F238E27FC236}">
                <a16:creationId xmlns:a16="http://schemas.microsoft.com/office/drawing/2014/main" id="{144D2681-A0F1-4AA2-9419-423C6555097E}"/>
              </a:ext>
            </a:extLst>
          </p:cNvPr>
          <p:cNvSpPr txBox="1">
            <a:spLocks/>
          </p:cNvSpPr>
          <p:nvPr/>
        </p:nvSpPr>
        <p:spPr>
          <a:xfrm>
            <a:off x="277404" y="707231"/>
            <a:ext cx="8229240" cy="834795"/>
          </a:xfrm>
          <a:prstGeom prst="rect">
            <a:avLst/>
          </a:prstGeom>
        </p:spPr>
        <p:txBody>
          <a:bodyPr lIns="0" tIns="0" rIns="0" bIns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>
                <a:solidFill>
                  <a:schemeClr val="accent1">
                    <a:lumMod val="50000"/>
                  </a:schemeClr>
                </a:solidFill>
              </a:rPr>
              <a:t>Гелиевый рефрижератор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BB793-B3D9-4BBA-BF2C-DA3AB7E04211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79201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B26CA1-F0E2-D79E-2233-01C465AA5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33"/>
          <a:stretch/>
        </p:blipFill>
        <p:spPr>
          <a:xfrm>
            <a:off x="609773" y="1545377"/>
            <a:ext cx="8135471" cy="4161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46B9AE0-FC35-4F2C-8E75-C994258C5737}"/>
              </a:ext>
            </a:extLst>
          </p:cNvPr>
          <p:cNvSpPr txBox="1"/>
          <p:nvPr/>
        </p:nvSpPr>
        <p:spPr>
          <a:xfrm>
            <a:off x="1407027" y="60900"/>
            <a:ext cx="6828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AE161C-355A-4BEC-A0C9-842283605097}"/>
              </a:ext>
            </a:extLst>
          </p:cNvPr>
          <p:cNvSpPr/>
          <p:nvPr/>
        </p:nvSpPr>
        <p:spPr>
          <a:xfrm>
            <a:off x="1704988" y="6060051"/>
            <a:ext cx="57311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Сборка и проведение испытания –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октябрь 2024 г. </a:t>
            </a:r>
            <a:endParaRPr lang="ru-RU" dirty="0"/>
          </a:p>
        </p:txBody>
      </p:sp>
      <p:sp>
        <p:nvSpPr>
          <p:cNvPr id="6" name="Заголовок 6">
            <a:extLst>
              <a:ext uri="{FF2B5EF4-FFF2-40B4-BE49-F238E27FC236}">
                <a16:creationId xmlns:a16="http://schemas.microsoft.com/office/drawing/2014/main" id="{78AD1277-270B-40C0-9E7A-6FC6DC004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404" y="707231"/>
            <a:ext cx="8229240" cy="834795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Гелиевый рефрижератор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4613D63-1AB8-4F3D-9C2D-57FCB99FCECB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2547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258BCC-17E7-52DE-2322-0316807B8D7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0" y="2019501"/>
            <a:ext cx="5305272" cy="38292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E483DF3-6D52-CD7F-632A-D3E6BAB4A93E}"/>
              </a:ext>
            </a:extLst>
          </p:cNvPr>
          <p:cNvSpPr txBox="1"/>
          <p:nvPr/>
        </p:nvSpPr>
        <p:spPr>
          <a:xfrm>
            <a:off x="6093648" y="3103106"/>
            <a:ext cx="228835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85800"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Изготовлена</a:t>
            </a:r>
          </a:p>
        </p:txBody>
      </p:sp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D0409C48-2502-4AA6-ACDC-D3858EA49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6477" y="839940"/>
            <a:ext cx="7725508" cy="830997"/>
          </a:xfrm>
        </p:spPr>
        <p:txBody>
          <a:bodyPr/>
          <a:lstStyle/>
          <a:p>
            <a:r>
              <a:rPr lang="ru-RU" sz="28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Линия транспортировки жидкого гелия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50E135-6830-4861-A695-794D93302DCD}"/>
              </a:ext>
            </a:extLst>
          </p:cNvPr>
          <p:cNvSpPr txBox="1"/>
          <p:nvPr/>
        </p:nvSpPr>
        <p:spPr>
          <a:xfrm>
            <a:off x="1413170" y="11978"/>
            <a:ext cx="6828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D09B39-8F4F-461C-AD4E-4275E4446828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315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C59A2FC-27F6-3C0F-935A-8E6F2D5445C0}"/>
              </a:ext>
            </a:extLst>
          </p:cNvPr>
          <p:cNvSpPr txBox="1"/>
          <p:nvPr/>
        </p:nvSpPr>
        <p:spPr>
          <a:xfrm>
            <a:off x="324569" y="5066763"/>
            <a:ext cx="84948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Модельная катушка спроектирована для проведения проверки новых технологических решений</a:t>
            </a:r>
            <a:r>
              <a:rPr lang="en-US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секционирование обмоток, использование нагревательных шунтов и медных вставок</a:t>
            </a:r>
            <a:endParaRPr lang="en-US" sz="2400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313859-7974-EF97-74F3-408F1164212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8" r="13564"/>
          <a:stretch/>
        </p:blipFill>
        <p:spPr>
          <a:xfrm>
            <a:off x="1054579" y="1412317"/>
            <a:ext cx="4951283" cy="3418872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759B584A-004F-4FF3-B6B6-6C50706C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191" y="533192"/>
            <a:ext cx="8229240" cy="761338"/>
          </a:xfrm>
        </p:spPr>
        <p:txBody>
          <a:bodyPr/>
          <a:lstStyle/>
          <a:p>
            <a:pPr algn="ctr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Модельная катушка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A45A89-5CDD-4BEC-BD57-40CE97F12F72}"/>
              </a:ext>
            </a:extLst>
          </p:cNvPr>
          <p:cNvSpPr txBox="1"/>
          <p:nvPr/>
        </p:nvSpPr>
        <p:spPr>
          <a:xfrm>
            <a:off x="1413170" y="35424"/>
            <a:ext cx="6828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4B0BDF-5AC0-4779-9194-29EE2697B995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192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B06BFBE-22B3-E518-FF10-139EAD5DCA9F}"/>
              </a:ext>
            </a:extLst>
          </p:cNvPr>
          <p:cNvSpPr txBox="1"/>
          <p:nvPr/>
        </p:nvSpPr>
        <p:spPr>
          <a:xfrm>
            <a:off x="51270" y="5176858"/>
            <a:ext cx="6669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проектирования завершено</a:t>
            </a:r>
          </a:p>
          <a:p>
            <a:pPr defTabSz="685800"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Завершение изготовления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 30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сентября 2024 г.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DB7CE3B1-4C18-4925-A362-6F2CF99CC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84" y="473962"/>
            <a:ext cx="8229240" cy="631491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Модельная катушка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7DE70-08B3-4848-9B65-5D3F2A42975C}"/>
              </a:ext>
            </a:extLst>
          </p:cNvPr>
          <p:cNvSpPr txBox="1"/>
          <p:nvPr/>
        </p:nvSpPr>
        <p:spPr>
          <a:xfrm>
            <a:off x="1413170" y="35424"/>
            <a:ext cx="6828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8308070-7223-42F3-A319-A1A4037A84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7308" y="1960156"/>
            <a:ext cx="2724150" cy="36322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37FD72E2-ED2A-456D-91A6-B07FDECED07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42" y="789707"/>
            <a:ext cx="2938113" cy="391748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EAF5D5D5-2FFF-4CE7-88B3-EBFC0323DF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6005" y="1543991"/>
            <a:ext cx="2625953" cy="35012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EA914955-26E0-49D7-87F1-13872541D619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957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0069C3B-355D-4A57-BA73-BE12A2EE62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319" y="802613"/>
            <a:ext cx="2911604" cy="41161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DF54213-571D-6ABC-3297-407A65FC64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1842" y="1092727"/>
            <a:ext cx="4906474" cy="34842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06BFBE-22B3-E518-FF10-139EAD5DCA9F}"/>
              </a:ext>
            </a:extLst>
          </p:cNvPr>
          <p:cNvSpPr txBox="1"/>
          <p:nvPr/>
        </p:nvSpPr>
        <p:spPr>
          <a:xfrm>
            <a:off x="3165231" y="5038401"/>
            <a:ext cx="58558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проектирования завершено</a:t>
            </a:r>
          </a:p>
          <a:p>
            <a:pPr defTabSz="685800"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изготовление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30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октября 2024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685800">
              <a:defRPr/>
            </a:pP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криогенные испытания 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ноябрь 2024 г.</a:t>
            </a:r>
          </a:p>
        </p:txBody>
      </p:sp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DB7CE3B1-4C18-4925-A362-6F2CF99CC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84" y="473962"/>
            <a:ext cx="8229240" cy="631491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Модельная катушка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7DE70-08B3-4848-9B65-5D3F2A42975C}"/>
              </a:ext>
            </a:extLst>
          </p:cNvPr>
          <p:cNvSpPr txBox="1"/>
          <p:nvPr/>
        </p:nvSpPr>
        <p:spPr>
          <a:xfrm>
            <a:off x="1413170" y="35424"/>
            <a:ext cx="6828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8C880B8-26ED-4CAC-880E-8158EEA6CB96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447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>
            <a:extLst>
              <a:ext uri="{FF2B5EF4-FFF2-40B4-BE49-F238E27FC236}">
                <a16:creationId xmlns:a16="http://schemas.microsoft.com/office/drawing/2014/main" id="{DB7CE3B1-4C18-4925-A362-6F2CF99CC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5684" y="473962"/>
            <a:ext cx="8229240" cy="631491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accent1">
                    <a:lumMod val="50000"/>
                  </a:schemeClr>
                </a:solidFill>
              </a:rPr>
              <a:t>Стенд для  испытания модельной катушки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57DE70-08B3-4848-9B65-5D3F2A42975C}"/>
              </a:ext>
            </a:extLst>
          </p:cNvPr>
          <p:cNvSpPr txBox="1"/>
          <p:nvPr/>
        </p:nvSpPr>
        <p:spPr>
          <a:xfrm>
            <a:off x="1413170" y="35424"/>
            <a:ext cx="68281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EA3EF5-0A84-42ED-AAE8-7E25C8B190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489" y="1048911"/>
            <a:ext cx="3679151" cy="276108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9C469CE-B1D6-44E8-A692-642D75F0A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83" y="3929041"/>
            <a:ext cx="3687460" cy="276559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630F4406-EE73-4F1F-B5E1-0923196CC1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4" y="3929041"/>
            <a:ext cx="3685156" cy="2765595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F4BB5718-7997-4F7E-B431-CEC2D8B8C2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57" y="1048911"/>
            <a:ext cx="3679151" cy="276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835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FFA61BD-E4B8-43E8-8008-540097AA16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087" y="1185610"/>
            <a:ext cx="4027826" cy="5521569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6638114-E3F3-4A4C-9227-039ADCDC54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20493"/>
            <a:ext cx="9144000" cy="665117"/>
          </a:xfrm>
        </p:spPr>
        <p:txBody>
          <a:bodyPr/>
          <a:lstStyle/>
          <a:p>
            <a:pPr algn="ctr"/>
            <a:r>
              <a:rPr lang="ru-RU" sz="2800" dirty="0">
                <a:solidFill>
                  <a:schemeClr val="tx2">
                    <a:lumMod val="75000"/>
                  </a:schemeClr>
                </a:solidFill>
              </a:rPr>
              <a:t>Узел </a:t>
            </a:r>
            <a:r>
              <a:rPr lang="ru-RU" sz="2800" dirty="0" err="1">
                <a:solidFill>
                  <a:schemeClr val="tx2">
                    <a:lumMod val="75000"/>
                  </a:schemeClr>
                </a:solidFill>
              </a:rPr>
              <a:t>токовводов</a:t>
            </a:r>
            <a:endParaRPr lang="ru-RU" sz="28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1E2E0-6655-4A2C-B8A1-D70357FC8AA3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ECFB70-B204-449B-AC90-743B57BD9326}"/>
              </a:ext>
            </a:extLst>
          </p:cNvPr>
          <p:cNvSpPr txBox="1"/>
          <p:nvPr/>
        </p:nvSpPr>
        <p:spPr>
          <a:xfrm>
            <a:off x="621323" y="1183"/>
            <a:ext cx="8253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</p:spTree>
    <p:extLst>
      <p:ext uri="{BB962C8B-B14F-4D97-AF65-F5344CB8AC3E}">
        <p14:creationId xmlns:p14="http://schemas.microsoft.com/office/powerpoint/2010/main" val="41881947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99910D-B452-42D8-8E8B-B0D4EAE04F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922" y="0"/>
            <a:ext cx="4858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9812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53F16D3-DAB2-4C78-8074-7862E9372333}"/>
              </a:ext>
            </a:extLst>
          </p:cNvPr>
          <p:cNvSpPr/>
          <p:nvPr/>
        </p:nvSpPr>
        <p:spPr>
          <a:xfrm>
            <a:off x="152399" y="1612531"/>
            <a:ext cx="883920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° </a:t>
            </a:r>
            <a:r>
              <a:rPr lang="ru-RU" b="1" dirty="0"/>
              <a:t>Система защиты от срыва сверхпроводимости</a:t>
            </a:r>
            <a:r>
              <a:rPr lang="ru-RU" dirty="0"/>
              <a:t> состоит из системы индикации срыва сверхпроводимости и системы эвакуации энергии, запасенной в магните.</a:t>
            </a:r>
          </a:p>
          <a:p>
            <a:endParaRPr lang="ru-RU" dirty="0"/>
          </a:p>
          <a:p>
            <a:r>
              <a:rPr lang="ru-RU" dirty="0"/>
              <a:t>Система индикации срыва сверхпроводимости базируется на датчике перехода магнита в нормальное состояние, разработанном для магнитов NICA.</a:t>
            </a:r>
          </a:p>
          <a:p>
            <a:endParaRPr lang="ru-RU" dirty="0"/>
          </a:p>
          <a:p>
            <a:r>
              <a:rPr lang="ru-RU" dirty="0"/>
              <a:t>° Система эвакуации энергии находится в стадии разработки.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773EC55-C3A5-4204-9BB0-2532DF8EF546}"/>
              </a:ext>
            </a:extLst>
          </p:cNvPr>
          <p:cNvSpPr/>
          <p:nvPr/>
        </p:nvSpPr>
        <p:spPr>
          <a:xfrm>
            <a:off x="152399" y="4015318"/>
            <a:ext cx="88392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° Система автоматического сбора и управления криогенными параметрами </a:t>
            </a:r>
          </a:p>
          <a:p>
            <a:r>
              <a:rPr lang="ru-RU" dirty="0"/>
              <a:t>находится в стадии разработки. Она будет основана на контроллерах </a:t>
            </a:r>
            <a:r>
              <a:rPr lang="ru-RU" dirty="0" err="1"/>
              <a:t>Siemens</a:t>
            </a:r>
            <a:r>
              <a:rPr lang="ru-RU" dirty="0"/>
              <a:t> и российском программном обеспечении MasterSCADA4D.</a:t>
            </a:r>
          </a:p>
          <a:p>
            <a:endParaRPr lang="ru-RU" dirty="0"/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8366969-4275-473A-9580-944F4E681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53DE2D8-5FF8-491C-96AD-23751E0B4115}"/>
              </a:ext>
            </a:extLst>
          </p:cNvPr>
          <p:cNvSpPr txBox="1"/>
          <p:nvPr/>
        </p:nvSpPr>
        <p:spPr>
          <a:xfrm>
            <a:off x="621323" y="1183"/>
            <a:ext cx="825304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Криогенная система МСЦ-230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1772F62-43B0-496D-8C04-4D42C7DC34EA}"/>
              </a:ext>
            </a:extLst>
          </p:cNvPr>
          <p:cNvSpPr/>
          <p:nvPr/>
        </p:nvSpPr>
        <p:spPr>
          <a:xfrm>
            <a:off x="152399" y="778364"/>
            <a:ext cx="89916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° </a:t>
            </a:r>
            <a:r>
              <a:rPr lang="ru-RU" b="1" dirty="0"/>
              <a:t>Источник электрического питания </a:t>
            </a:r>
            <a:r>
              <a:rPr lang="ru-RU" dirty="0"/>
              <a:t>-</a:t>
            </a:r>
            <a:r>
              <a:rPr lang="en-US" dirty="0"/>
              <a:t> </a:t>
            </a:r>
            <a:r>
              <a:rPr lang="ru-RU" dirty="0"/>
              <a:t>прецизионный  источник постоянного тока на 600 А с напряжением до 10 В. стабильность тока 1*10</a:t>
            </a:r>
            <a:r>
              <a:rPr lang="ru-RU" baseline="30000" dirty="0"/>
              <a:t>-5</a:t>
            </a:r>
            <a:r>
              <a:rPr lang="ru-RU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F65E81-856B-4CA2-BB99-DFCDC0FCB42B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23175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A6F613A-6BC7-4950-A43F-3FD270A3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9538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84193-D6AD-42C1-9B94-ECFF6A349853}"/>
              </a:ext>
            </a:extLst>
          </p:cNvPr>
          <p:cNvSpPr txBox="1"/>
          <p:nvPr/>
        </p:nvSpPr>
        <p:spPr>
          <a:xfrm>
            <a:off x="-1" y="11723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Резонансная система МСЦ-230</a:t>
            </a:r>
          </a:p>
        </p:txBody>
      </p:sp>
      <p:graphicFrame>
        <p:nvGraphicFramePr>
          <p:cNvPr id="9" name="Таблица 8">
            <a:extLst>
              <a:ext uri="{FF2B5EF4-FFF2-40B4-BE49-F238E27FC236}">
                <a16:creationId xmlns:a16="http://schemas.microsoft.com/office/drawing/2014/main" id="{7B418ED6-655A-452A-B189-55B71DF6A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211619"/>
              </p:ext>
            </p:extLst>
          </p:nvPr>
        </p:nvGraphicFramePr>
        <p:xfrm>
          <a:off x="263770" y="1172308"/>
          <a:ext cx="8616460" cy="5035438"/>
        </p:xfrm>
        <a:graphic>
          <a:graphicData uri="http://schemas.openxmlformats.org/drawingml/2006/table">
            <a:tbl>
              <a:tblPr/>
              <a:tblGrid>
                <a:gridCol w="4785622">
                  <a:extLst>
                    <a:ext uri="{9D8B030D-6E8A-4147-A177-3AD203B41FA5}">
                      <a16:colId xmlns:a16="http://schemas.microsoft.com/office/drawing/2014/main" val="1452080265"/>
                    </a:ext>
                  </a:extLst>
                </a:gridCol>
                <a:gridCol w="1660030">
                  <a:extLst>
                    <a:ext uri="{9D8B030D-6E8A-4147-A177-3AD203B41FA5}">
                      <a16:colId xmlns:a16="http://schemas.microsoft.com/office/drawing/2014/main" val="767079191"/>
                    </a:ext>
                  </a:extLst>
                </a:gridCol>
                <a:gridCol w="2170808">
                  <a:extLst>
                    <a:ext uri="{9D8B030D-6E8A-4147-A177-3AD203B41FA5}">
                      <a16:colId xmlns:a16="http://schemas.microsoft.com/office/drawing/2014/main" val="507943531"/>
                    </a:ext>
                  </a:extLst>
                </a:gridCol>
              </a:tblGrid>
              <a:tr h="550650">
                <a:tc>
                  <a:txBody>
                    <a:bodyPr/>
                    <a:lstStyle/>
                    <a:p>
                      <a:pPr marL="2266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Гармоника ускорения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7721430"/>
                  </a:ext>
                </a:extLst>
              </a:tr>
              <a:tr h="550650">
                <a:tc>
                  <a:txBody>
                    <a:bodyPr/>
                    <a:lstStyle/>
                    <a:p>
                      <a:pPr marL="2266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Основная частота ВЧ поля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МГц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106,5 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401740"/>
                  </a:ext>
                </a:extLst>
              </a:tr>
              <a:tr h="550650">
                <a:tc>
                  <a:txBody>
                    <a:bodyPr/>
                    <a:lstStyle/>
                    <a:p>
                      <a:pPr marL="2266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дуантов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9728499"/>
                  </a:ext>
                </a:extLst>
              </a:tr>
              <a:tr h="550650">
                <a:tc>
                  <a:txBody>
                    <a:bodyPr/>
                    <a:lstStyle/>
                    <a:p>
                      <a:pPr marL="226695"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штоков в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полурезонаторе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1724561"/>
                  </a:ext>
                </a:extLst>
              </a:tr>
              <a:tr h="550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генераторов</a:t>
                      </a:r>
                      <a:endParaRPr lang="ru-RU" sz="2000" dirty="0">
                        <a:solidFill>
                          <a:srgbClr val="0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89598028"/>
                  </a:ext>
                </a:extLst>
              </a:tr>
              <a:tr h="550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Напряжение на дуантах</a:t>
                      </a:r>
                      <a:endParaRPr lang="ru-RU" sz="2000">
                        <a:solidFill>
                          <a:srgbClr val="0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</a:t>
                      </a:r>
                      <a:endParaRPr lang="ru-RU" sz="2000" dirty="0"/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30 - 80</a:t>
                      </a:r>
                      <a:endParaRPr lang="ru-RU" sz="20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03682010"/>
                  </a:ext>
                </a:extLst>
              </a:tr>
              <a:tr h="550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Расчетная рассеиваемая ВЧ мощность  </a:t>
                      </a:r>
                      <a:endParaRPr lang="ru-RU" sz="2000">
                        <a:solidFill>
                          <a:srgbClr val="0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кВт</a:t>
                      </a:r>
                      <a:endParaRPr lang="ru-RU" sz="2000" dirty="0">
                        <a:solidFill>
                          <a:srgbClr val="0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31247"/>
                  </a:ext>
                </a:extLst>
              </a:tr>
              <a:tr h="550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емкостных тюнеров, не более</a:t>
                      </a:r>
                      <a:endParaRPr lang="ru-RU" sz="2000">
                        <a:solidFill>
                          <a:srgbClr val="0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4847803"/>
                  </a:ext>
                </a:extLst>
              </a:tr>
              <a:tr h="5506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Расчетная добротность ускоряющей системы</a:t>
                      </a:r>
                      <a:endParaRPr lang="ru-RU" sz="2000" dirty="0">
                        <a:solidFill>
                          <a:srgbClr val="0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dirty="0">
                        <a:solidFill>
                          <a:srgbClr val="00008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26695"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11200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20505377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B942BDD7-9D7E-4BF5-9773-BB026C68EC50}"/>
              </a:ext>
            </a:extLst>
          </p:cNvPr>
          <p:cNvSpPr txBox="1"/>
          <p:nvPr/>
        </p:nvSpPr>
        <p:spPr>
          <a:xfrm>
            <a:off x="2860431" y="698940"/>
            <a:ext cx="36148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Параметры ВЧ системы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4334F-369C-48FC-9A78-7D4AFFB9A4C9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31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157AD7B-5D08-4EA5-A0BA-36CFCD2DC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910" y="644770"/>
            <a:ext cx="6403028" cy="354689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D0A2E3-6192-4F5C-A8BA-CBC016C544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56" t="4070" r="7878" b="7279"/>
          <a:stretch/>
        </p:blipFill>
        <p:spPr>
          <a:xfrm>
            <a:off x="0" y="3059440"/>
            <a:ext cx="5122926" cy="35332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ADFDCA-3924-4D50-9CA6-3A5E20197BF9}"/>
              </a:ext>
            </a:extLst>
          </p:cNvPr>
          <p:cNvSpPr txBox="1"/>
          <p:nvPr/>
        </p:nvSpPr>
        <p:spPr>
          <a:xfrm>
            <a:off x="0" y="27440"/>
            <a:ext cx="9144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Резонансная система МСЦ-230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2D5E77-5A98-4EEC-88FB-687FE8BF0DB4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2983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AMC">
            <a:extLst>
              <a:ext uri="{FF2B5EF4-FFF2-40B4-BE49-F238E27FC236}">
                <a16:creationId xmlns:a16="http://schemas.microsoft.com/office/drawing/2014/main" id="{AD9DBDBB-B397-45A0-8B8F-3E20B59012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4975" y="715149"/>
            <a:ext cx="5734050" cy="573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B057B41-0A00-4BFD-9B76-4FACD8D1FA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9538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D773156-7F99-4D5D-A909-E6E7182106AE}"/>
              </a:ext>
            </a:extLst>
          </p:cNvPr>
          <p:cNvSpPr txBox="1"/>
          <p:nvPr/>
        </p:nvSpPr>
        <p:spPr>
          <a:xfrm>
            <a:off x="1343026" y="-120934"/>
            <a:ext cx="59792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Система вывода МСЦ-230</a:t>
            </a:r>
          </a:p>
        </p:txBody>
      </p:sp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E32F8BAF-18C8-44BB-B637-6DA62DB9DE3F}"/>
              </a:ext>
            </a:extLst>
          </p:cNvPr>
          <p:cNvCxnSpPr>
            <a:cxnSpLocks/>
          </p:cNvCxnSpPr>
          <p:nvPr/>
        </p:nvCxnSpPr>
        <p:spPr>
          <a:xfrm flipH="1" flipV="1">
            <a:off x="5819776" y="3232875"/>
            <a:ext cx="1962149" cy="72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8077258-39C3-4091-B06D-7F0C151268BD}"/>
              </a:ext>
            </a:extLst>
          </p:cNvPr>
          <p:cNvSpPr txBox="1"/>
          <p:nvPr/>
        </p:nvSpPr>
        <p:spPr>
          <a:xfrm>
            <a:off x="7562850" y="4524375"/>
            <a:ext cx="14192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Дефлектор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D99389-626D-47B1-97F4-1E9B4E1D6CC1}"/>
              </a:ext>
            </a:extLst>
          </p:cNvPr>
          <p:cNvSpPr txBox="1"/>
          <p:nvPr/>
        </p:nvSpPr>
        <p:spPr>
          <a:xfrm>
            <a:off x="6874933" y="2935843"/>
            <a:ext cx="226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Компенсирующий магнитный канал 2</a:t>
            </a: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2885ECE0-3EB9-4521-B7AF-F1244C385502}"/>
              </a:ext>
            </a:extLst>
          </p:cNvPr>
          <p:cNvCxnSpPr>
            <a:cxnSpLocks/>
          </p:cNvCxnSpPr>
          <p:nvPr/>
        </p:nvCxnSpPr>
        <p:spPr>
          <a:xfrm flipH="1" flipV="1">
            <a:off x="5649385" y="4014698"/>
            <a:ext cx="1980140" cy="585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6A593AE8-07E9-4E44-B152-32826475622A}"/>
              </a:ext>
            </a:extLst>
          </p:cNvPr>
          <p:cNvCxnSpPr>
            <a:cxnSpLocks/>
          </p:cNvCxnSpPr>
          <p:nvPr/>
        </p:nvCxnSpPr>
        <p:spPr>
          <a:xfrm flipH="1">
            <a:off x="4848228" y="1535800"/>
            <a:ext cx="2524123" cy="6302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E1299A7E-EE16-4E61-8089-8EF3582C10CA}"/>
              </a:ext>
            </a:extLst>
          </p:cNvPr>
          <p:cNvSpPr txBox="1"/>
          <p:nvPr/>
        </p:nvSpPr>
        <p:spPr>
          <a:xfrm>
            <a:off x="7439025" y="1266673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Магнитный канал 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67B459-FB27-4A69-8E46-5F1665973F8C}"/>
              </a:ext>
            </a:extLst>
          </p:cNvPr>
          <p:cNvSpPr txBox="1"/>
          <p:nvPr/>
        </p:nvSpPr>
        <p:spPr>
          <a:xfrm>
            <a:off x="223838" y="2769301"/>
            <a:ext cx="1419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Магнитный канал 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C90A067-9988-4E2B-A860-C6ED8DE74FFC}"/>
              </a:ext>
            </a:extLst>
          </p:cNvPr>
          <p:cNvSpPr txBox="1"/>
          <p:nvPr/>
        </p:nvSpPr>
        <p:spPr>
          <a:xfrm>
            <a:off x="933450" y="5756641"/>
            <a:ext cx="22690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Компенсирующий магнитный канал 1</a:t>
            </a:r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78EC0705-746F-4424-A598-870973D9671A}"/>
              </a:ext>
            </a:extLst>
          </p:cNvPr>
          <p:cNvCxnSpPr>
            <a:cxnSpLocks/>
          </p:cNvCxnSpPr>
          <p:nvPr/>
        </p:nvCxnSpPr>
        <p:spPr>
          <a:xfrm flipV="1">
            <a:off x="1343026" y="3196725"/>
            <a:ext cx="1438276" cy="36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A5DE8128-A64A-4E7A-A6EB-C2BA9D58E332}"/>
              </a:ext>
            </a:extLst>
          </p:cNvPr>
          <p:cNvCxnSpPr>
            <a:cxnSpLocks/>
          </p:cNvCxnSpPr>
          <p:nvPr/>
        </p:nvCxnSpPr>
        <p:spPr>
          <a:xfrm flipV="1">
            <a:off x="2393244" y="4788650"/>
            <a:ext cx="1464914" cy="9679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60FD7767-D632-4F90-9FF2-FF99098C3D7F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06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9947BC6-2FB4-4B77-8C32-CF7B8C7359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1886868" y="715116"/>
            <a:ext cx="5731510" cy="3683635"/>
          </a:xfrm>
          <a:prstGeom prst="rect">
            <a:avLst/>
          </a:prstGeom>
        </p:spPr>
      </p:pic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4F800D39-8E5E-49C5-B4F2-39A83F1DE1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393654"/>
              </p:ext>
            </p:extLst>
          </p:nvPr>
        </p:nvGraphicFramePr>
        <p:xfrm>
          <a:off x="637823" y="4841082"/>
          <a:ext cx="8229600" cy="1410402"/>
        </p:xfrm>
        <a:graphic>
          <a:graphicData uri="http://schemas.openxmlformats.org/drawingml/2006/table">
            <a:tbl>
              <a:tblPr/>
              <a:tblGrid>
                <a:gridCol w="6970471">
                  <a:extLst>
                    <a:ext uri="{9D8B030D-6E8A-4147-A177-3AD203B41FA5}">
                      <a16:colId xmlns:a16="http://schemas.microsoft.com/office/drawing/2014/main" val="2735816346"/>
                    </a:ext>
                  </a:extLst>
                </a:gridCol>
                <a:gridCol w="1259129">
                  <a:extLst>
                    <a:ext uri="{9D8B030D-6E8A-4147-A177-3AD203B41FA5}">
                      <a16:colId xmlns:a16="http://schemas.microsoft.com/office/drawing/2014/main" val="3160527289"/>
                    </a:ext>
                  </a:extLst>
                </a:gridCol>
              </a:tblGrid>
              <a:tr h="172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Азимутальная протяженность, °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049527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Длина, 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0.65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2644877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Номинальный зазор, мм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7434159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Толщина септума, мм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0.1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0560425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Напряжение на высоковольтном электроде, кВ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1515002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Номинальная напряженность электрического поля, кВ/см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7661913"/>
                  </a:ext>
                </a:extLst>
              </a:tr>
              <a:tr h="17272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3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Максимальная напряженность электрического поля, кВ/см</a:t>
                      </a:r>
                      <a:endParaRPr lang="ru-RU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lang="ru-RU" sz="13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ru-RU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24349"/>
                  </a:ext>
                </a:extLst>
              </a:tr>
            </a:tbl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D18DF31-6DC3-4A5E-BB6B-AB46BFD9D4FA}"/>
              </a:ext>
            </a:extLst>
          </p:cNvPr>
          <p:cNvSpPr/>
          <p:nvPr/>
        </p:nvSpPr>
        <p:spPr>
          <a:xfrm>
            <a:off x="2123932" y="439875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Параметры электростатического дефлектора</a:t>
            </a:r>
            <a:endParaRPr lang="ru-RU" altLang="ru-RU" sz="2400" dirty="0">
              <a:latin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DC13BE31-0891-4562-9E06-43E1C495E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9538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951AFA-5AD0-4B26-A980-13DAC107D8F2}"/>
              </a:ext>
            </a:extLst>
          </p:cNvPr>
          <p:cNvSpPr txBox="1"/>
          <p:nvPr/>
        </p:nvSpPr>
        <p:spPr>
          <a:xfrm>
            <a:off x="1886868" y="-50381"/>
            <a:ext cx="61754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вывода МСЦ-230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D5A25D-27E1-4770-926E-73CD972F0934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166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4A6F613A-6BC7-4950-A43F-3FD270A33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9538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5484193-D6AD-42C1-9B94-ECFF6A349853}"/>
              </a:ext>
            </a:extLst>
          </p:cNvPr>
          <p:cNvSpPr txBox="1"/>
          <p:nvPr/>
        </p:nvSpPr>
        <p:spPr>
          <a:xfrm>
            <a:off x="-1" y="11723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Источник ионов МСЦ-230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774334F-369C-48FC-9A78-7D4AFFB9A4C9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1596FF-33AB-48EE-8AC7-931CFAFEE9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27467" y="1400448"/>
            <a:ext cx="5289061" cy="3966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844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Схема_SC-230_04">
            <a:extLst>
              <a:ext uri="{FF2B5EF4-FFF2-40B4-BE49-F238E27FC236}">
                <a16:creationId xmlns:a16="http://schemas.microsoft.com/office/drawing/2014/main" id="{E008C60F-FF79-421A-A947-B7558B8AB4B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0" t="7382" r="29137" b="7382"/>
          <a:stretch>
            <a:fillRect/>
          </a:stretch>
        </p:blipFill>
        <p:spPr bwMode="auto">
          <a:xfrm>
            <a:off x="1840089" y="1098902"/>
            <a:ext cx="5971822" cy="48503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F45CF79C-2DE7-4BDD-81BA-8D5A70373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69538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96F553-CECE-4D16-83A2-D198980768D1}"/>
              </a:ext>
            </a:extLst>
          </p:cNvPr>
          <p:cNvSpPr txBox="1"/>
          <p:nvPr/>
        </p:nvSpPr>
        <p:spPr>
          <a:xfrm>
            <a:off x="1169051" y="-45839"/>
            <a:ext cx="6805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Вакуумная система МСЦ-230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762F5D7-249D-4B7D-9B09-C916A18704F9}"/>
              </a:ext>
            </a:extLst>
          </p:cNvPr>
          <p:cNvSpPr/>
          <p:nvPr/>
        </p:nvSpPr>
        <p:spPr>
          <a:xfrm>
            <a:off x="4572000" y="2889956"/>
            <a:ext cx="970844" cy="4289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3F92B4A-83C6-4558-B3B5-971F383AF1F5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211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AA1ABE5C-1A00-4457-96BC-9D11EFFB9394}"/>
              </a:ext>
            </a:extLst>
          </p:cNvPr>
          <p:cNvSpPr txBox="1">
            <a:spLocks/>
          </p:cNvSpPr>
          <p:nvPr/>
        </p:nvSpPr>
        <p:spPr>
          <a:xfrm>
            <a:off x="1" y="1"/>
            <a:ext cx="9144000" cy="5810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lIns="0" tIns="0" rIns="0" bIns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1E08251-7F3A-4D69-9E6A-454704C7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29" y="687891"/>
            <a:ext cx="6994496" cy="573548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5ED6A3-968A-46DE-BC8E-AD1781A116EC}"/>
              </a:ext>
            </a:extLst>
          </p:cNvPr>
          <p:cNvSpPr txBox="1"/>
          <p:nvPr/>
        </p:nvSpPr>
        <p:spPr>
          <a:xfrm>
            <a:off x="0" y="32883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Инфраструктура МСЦ-230 </a:t>
            </a:r>
          </a:p>
        </p:txBody>
      </p:sp>
    </p:spTree>
    <p:extLst>
      <p:ext uri="{BB962C8B-B14F-4D97-AF65-F5344CB8AC3E}">
        <p14:creationId xmlns:p14="http://schemas.microsoft.com/office/powerpoint/2010/main" val="49768073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AB4CFBE2-424E-48D6-AFCC-94CFB8781120}"/>
              </a:ext>
            </a:extLst>
          </p:cNvPr>
          <p:cNvSpPr txBox="1"/>
          <p:nvPr/>
        </p:nvSpPr>
        <p:spPr>
          <a:xfrm>
            <a:off x="0" y="32883"/>
            <a:ext cx="91439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Инфраструктура МСЦ-230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81444E-D4B6-41DA-95B2-CBE7B0A1919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0169"/>
            <a:ext cx="9143999" cy="2977662"/>
          </a:xfrm>
          <a:prstGeom prst="rect">
            <a:avLst/>
          </a:prstGeom>
          <a:noFill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02D8EE-FDEC-4942-A038-91A5D1608D63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8783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TLSHAPE_TB_00000000000000000000000000000000_ScaleMarking1">
            <a:extLst>
              <a:ext uri="{FF2B5EF4-FFF2-40B4-BE49-F238E27FC236}">
                <a16:creationId xmlns:a16="http://schemas.microsoft.com/office/drawing/2014/main" id="{A304D7E0-4ABE-49AE-A6C6-A4C9680615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1237378" y="1614797"/>
            <a:ext cx="197263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685800">
              <a:defRPr/>
            </a:pPr>
            <a:r>
              <a:rPr lang="en-US" sz="1200" kern="0" spc="-15" dirty="0">
                <a:solidFill>
                  <a:srgbClr val="1F497D"/>
                </a:solidFill>
                <a:latin typeface="Calibri" panose="020F0502020204030204"/>
              </a:rPr>
              <a:t>2022</a:t>
            </a:r>
          </a:p>
        </p:txBody>
      </p:sp>
      <p:sp>
        <p:nvSpPr>
          <p:cNvPr id="24" name="OTLSHAPE_TB_00000000000000000000000000000000_ScaleMarking1">
            <a:extLst>
              <a:ext uri="{FF2B5EF4-FFF2-40B4-BE49-F238E27FC236}">
                <a16:creationId xmlns:a16="http://schemas.microsoft.com/office/drawing/2014/main" id="{36929553-4EFE-499A-8B5C-60BA10160126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1953241" y="1594486"/>
            <a:ext cx="197263" cy="12621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defTabSz="685800">
              <a:defRPr/>
            </a:pPr>
            <a:r>
              <a:rPr lang="en-US" sz="1200" kern="0" spc="-15" dirty="0">
                <a:solidFill>
                  <a:srgbClr val="1F497D"/>
                </a:solidFill>
                <a:latin typeface="Calibri" panose="020F0502020204030204"/>
              </a:rPr>
              <a:t>2023</a:t>
            </a:r>
          </a:p>
        </p:txBody>
      </p:sp>
      <p:sp>
        <p:nvSpPr>
          <p:cNvPr id="25" name="OTLSHAPE_TB_00000000000000000000000000000000_ScaleMarking1">
            <a:extLst>
              <a:ext uri="{FF2B5EF4-FFF2-40B4-BE49-F238E27FC236}">
                <a16:creationId xmlns:a16="http://schemas.microsoft.com/office/drawing/2014/main" id="{D5B0CAFF-3A11-4D8C-9B99-19E646EE3013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>
            <a:off x="2598620" y="1594486"/>
            <a:ext cx="197264" cy="139541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lvl="0">
              <a:defRPr/>
            </a:pPr>
            <a:r>
              <a:rPr lang="en-US" sz="1200" kern="0" spc="-15" dirty="0">
                <a:solidFill>
                  <a:srgbClr val="1F497D"/>
                </a:solidFill>
              </a:rPr>
              <a:t>2024</a:t>
            </a:r>
          </a:p>
        </p:txBody>
      </p:sp>
      <p:cxnSp>
        <p:nvCxnSpPr>
          <p:cNvPr id="26" name="Прямая соединительная линия 25">
            <a:extLst>
              <a:ext uri="{FF2B5EF4-FFF2-40B4-BE49-F238E27FC236}">
                <a16:creationId xmlns:a16="http://schemas.microsoft.com/office/drawing/2014/main" id="{B8209D25-AB79-47FB-84A9-DE4772692FA8}"/>
              </a:ext>
            </a:extLst>
          </p:cNvPr>
          <p:cNvCxnSpPr>
            <a:cxnSpLocks/>
          </p:cNvCxnSpPr>
          <p:nvPr/>
        </p:nvCxnSpPr>
        <p:spPr>
          <a:xfrm>
            <a:off x="1207691" y="1700233"/>
            <a:ext cx="0" cy="135132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D6FA9065-7C91-4BB8-B8EE-A9D27CC26A5D}"/>
              </a:ext>
            </a:extLst>
          </p:cNvPr>
          <p:cNvCxnSpPr>
            <a:cxnSpLocks/>
          </p:cNvCxnSpPr>
          <p:nvPr/>
        </p:nvCxnSpPr>
        <p:spPr>
          <a:xfrm>
            <a:off x="1904412" y="1758511"/>
            <a:ext cx="0" cy="153707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17BBEA35-05A4-4C4C-9A3F-12B43A1B4E12}"/>
              </a:ext>
            </a:extLst>
          </p:cNvPr>
          <p:cNvCxnSpPr>
            <a:cxnSpLocks/>
          </p:cNvCxnSpPr>
          <p:nvPr/>
        </p:nvCxnSpPr>
        <p:spPr>
          <a:xfrm>
            <a:off x="2569290" y="1758935"/>
            <a:ext cx="193" cy="138704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graphicFrame>
        <p:nvGraphicFramePr>
          <p:cNvPr id="29" name="Таблица 70">
            <a:extLst>
              <a:ext uri="{FF2B5EF4-FFF2-40B4-BE49-F238E27FC236}">
                <a16:creationId xmlns:a16="http://schemas.microsoft.com/office/drawing/2014/main" id="{39A36FC7-95CF-4F01-A5B6-93F6B16964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4967650"/>
              </p:ext>
            </p:extLst>
          </p:nvPr>
        </p:nvGraphicFramePr>
        <p:xfrm>
          <a:off x="1210811" y="2030935"/>
          <a:ext cx="7810757" cy="3975452"/>
        </p:xfrm>
        <a:graphic>
          <a:graphicData uri="http://schemas.openxmlformats.org/drawingml/2006/table">
            <a:tbl>
              <a:tblPr firstRow="1" bandRow="1"/>
              <a:tblGrid>
                <a:gridCol w="213464">
                  <a:extLst>
                    <a:ext uri="{9D8B030D-6E8A-4147-A177-3AD203B41FA5}">
                      <a16:colId xmlns:a16="http://schemas.microsoft.com/office/drawing/2014/main" val="4150313812"/>
                    </a:ext>
                  </a:extLst>
                </a:gridCol>
                <a:gridCol w="211580">
                  <a:extLst>
                    <a:ext uri="{9D8B030D-6E8A-4147-A177-3AD203B41FA5}">
                      <a16:colId xmlns:a16="http://schemas.microsoft.com/office/drawing/2014/main" val="2898083140"/>
                    </a:ext>
                  </a:extLst>
                </a:gridCol>
                <a:gridCol w="239086">
                  <a:extLst>
                    <a:ext uri="{9D8B030D-6E8A-4147-A177-3AD203B41FA5}">
                      <a16:colId xmlns:a16="http://schemas.microsoft.com/office/drawing/2014/main" val="3846400184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596494541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021194120"/>
                    </a:ext>
                  </a:extLst>
                </a:gridCol>
                <a:gridCol w="232794">
                  <a:extLst>
                    <a:ext uri="{9D8B030D-6E8A-4147-A177-3AD203B41FA5}">
                      <a16:colId xmlns:a16="http://schemas.microsoft.com/office/drawing/2014/main" val="3404222471"/>
                    </a:ext>
                  </a:extLst>
                </a:gridCol>
                <a:gridCol w="264254">
                  <a:extLst>
                    <a:ext uri="{9D8B030D-6E8A-4147-A177-3AD203B41FA5}">
                      <a16:colId xmlns:a16="http://schemas.microsoft.com/office/drawing/2014/main" val="2996839312"/>
                    </a:ext>
                  </a:extLst>
                </a:gridCol>
                <a:gridCol w="257962">
                  <a:extLst>
                    <a:ext uri="{9D8B030D-6E8A-4147-A177-3AD203B41FA5}">
                      <a16:colId xmlns:a16="http://schemas.microsoft.com/office/drawing/2014/main" val="2820027075"/>
                    </a:ext>
                  </a:extLst>
                </a:gridCol>
                <a:gridCol w="245378">
                  <a:extLst>
                    <a:ext uri="{9D8B030D-6E8A-4147-A177-3AD203B41FA5}">
                      <a16:colId xmlns:a16="http://schemas.microsoft.com/office/drawing/2014/main" val="1256958795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332920550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3003928246"/>
                    </a:ext>
                  </a:extLst>
                </a:gridCol>
                <a:gridCol w="226502">
                  <a:extLst>
                    <a:ext uri="{9D8B030D-6E8A-4147-A177-3AD203B41FA5}">
                      <a16:colId xmlns:a16="http://schemas.microsoft.com/office/drawing/2014/main" val="3078797449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2662681759"/>
                    </a:ext>
                  </a:extLst>
                </a:gridCol>
                <a:gridCol w="235764">
                  <a:extLst>
                    <a:ext uri="{9D8B030D-6E8A-4147-A177-3AD203B41FA5}">
                      <a16:colId xmlns:a16="http://schemas.microsoft.com/office/drawing/2014/main" val="2077866804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4102608901"/>
                    </a:ext>
                  </a:extLst>
                </a:gridCol>
                <a:gridCol w="227553">
                  <a:extLst>
                    <a:ext uri="{9D8B030D-6E8A-4147-A177-3AD203B41FA5}">
                      <a16:colId xmlns:a16="http://schemas.microsoft.com/office/drawing/2014/main" val="1715113953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173115774"/>
                    </a:ext>
                  </a:extLst>
                </a:gridCol>
                <a:gridCol w="264253">
                  <a:extLst>
                    <a:ext uri="{9D8B030D-6E8A-4147-A177-3AD203B41FA5}">
                      <a16:colId xmlns:a16="http://schemas.microsoft.com/office/drawing/2014/main" val="142084903"/>
                    </a:ext>
                  </a:extLst>
                </a:gridCol>
                <a:gridCol w="270545">
                  <a:extLst>
                    <a:ext uri="{9D8B030D-6E8A-4147-A177-3AD203B41FA5}">
                      <a16:colId xmlns:a16="http://schemas.microsoft.com/office/drawing/2014/main" val="459412493"/>
                    </a:ext>
                  </a:extLst>
                </a:gridCol>
                <a:gridCol w="232794">
                  <a:extLst>
                    <a:ext uri="{9D8B030D-6E8A-4147-A177-3AD203B41FA5}">
                      <a16:colId xmlns:a16="http://schemas.microsoft.com/office/drawing/2014/main" val="3077677282"/>
                    </a:ext>
                  </a:extLst>
                </a:gridCol>
                <a:gridCol w="239087">
                  <a:extLst>
                    <a:ext uri="{9D8B030D-6E8A-4147-A177-3AD203B41FA5}">
                      <a16:colId xmlns:a16="http://schemas.microsoft.com/office/drawing/2014/main" val="3168393096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06263700"/>
                    </a:ext>
                  </a:extLst>
                </a:gridCol>
                <a:gridCol w="226502">
                  <a:extLst>
                    <a:ext uri="{9D8B030D-6E8A-4147-A177-3AD203B41FA5}">
                      <a16:colId xmlns:a16="http://schemas.microsoft.com/office/drawing/2014/main" val="1430116508"/>
                    </a:ext>
                  </a:extLst>
                </a:gridCol>
                <a:gridCol w="220211">
                  <a:extLst>
                    <a:ext uri="{9D8B030D-6E8A-4147-A177-3AD203B41FA5}">
                      <a16:colId xmlns:a16="http://schemas.microsoft.com/office/drawing/2014/main" val="1475150672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305253896"/>
                    </a:ext>
                  </a:extLst>
                </a:gridCol>
                <a:gridCol w="230346">
                  <a:extLst>
                    <a:ext uri="{9D8B030D-6E8A-4147-A177-3AD203B41FA5}">
                      <a16:colId xmlns:a16="http://schemas.microsoft.com/office/drawing/2014/main" val="33444505"/>
                    </a:ext>
                  </a:extLst>
                </a:gridCol>
                <a:gridCol w="214313">
                  <a:extLst>
                    <a:ext uri="{9D8B030D-6E8A-4147-A177-3AD203B41FA5}">
                      <a16:colId xmlns:a16="http://schemas.microsoft.com/office/drawing/2014/main" val="1969287999"/>
                    </a:ext>
                  </a:extLst>
                </a:gridCol>
                <a:gridCol w="233362">
                  <a:extLst>
                    <a:ext uri="{9D8B030D-6E8A-4147-A177-3AD203B41FA5}">
                      <a16:colId xmlns:a16="http://schemas.microsoft.com/office/drawing/2014/main" val="1138576149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2748332162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368318735"/>
                    </a:ext>
                  </a:extLst>
                </a:gridCol>
                <a:gridCol w="200025">
                  <a:extLst>
                    <a:ext uri="{9D8B030D-6E8A-4147-A177-3AD203B41FA5}">
                      <a16:colId xmlns:a16="http://schemas.microsoft.com/office/drawing/2014/main" val="433313447"/>
                    </a:ext>
                  </a:extLst>
                </a:gridCol>
                <a:gridCol w="204788">
                  <a:extLst>
                    <a:ext uri="{9D8B030D-6E8A-4147-A177-3AD203B41FA5}">
                      <a16:colId xmlns:a16="http://schemas.microsoft.com/office/drawing/2014/main" val="3025249389"/>
                    </a:ext>
                  </a:extLst>
                </a:gridCol>
                <a:gridCol w="219075">
                  <a:extLst>
                    <a:ext uri="{9D8B030D-6E8A-4147-A177-3AD203B41FA5}">
                      <a16:colId xmlns:a16="http://schemas.microsoft.com/office/drawing/2014/main" val="3698618317"/>
                    </a:ext>
                  </a:extLst>
                </a:gridCol>
                <a:gridCol w="196655">
                  <a:extLst>
                    <a:ext uri="{9D8B030D-6E8A-4147-A177-3AD203B41FA5}">
                      <a16:colId xmlns:a16="http://schemas.microsoft.com/office/drawing/2014/main" val="1213489193"/>
                    </a:ext>
                  </a:extLst>
                </a:gridCol>
              </a:tblGrid>
              <a:tr h="310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641583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367068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4308778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733878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802641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56202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3660877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65718351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7778550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208953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7241643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111235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890676"/>
                  </a:ext>
                </a:extLst>
              </a:tr>
              <a:tr h="2743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  <a:ea typeface="DejaVu Sans"/>
                          <a:cs typeface="DejaVu Sans"/>
                        </a:defRPr>
                      </a:lvl9pPr>
                    </a:lstStyle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6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/>
                    </a:p>
                  </a:txBody>
                  <a:tcPr marL="68580" marR="68580" marT="34290" marB="34290">
                    <a:lnL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ysClr val="windowText" lastClr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7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2005416"/>
                  </a:ext>
                </a:extLst>
              </a:tr>
            </a:tbl>
          </a:graphicData>
        </a:graphic>
      </p:graphicFrame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D66DE28C-464E-4642-8BF5-483918233438}"/>
              </a:ext>
            </a:extLst>
          </p:cNvPr>
          <p:cNvSpPr/>
          <p:nvPr/>
        </p:nvSpPr>
        <p:spPr>
          <a:xfrm>
            <a:off x="0" y="2910300"/>
            <a:ext cx="12373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Криогенная система+</a:t>
            </a:r>
          </a:p>
          <a:p>
            <a:pPr defTabSz="685800">
              <a:defRPr/>
            </a:pPr>
            <a:r>
              <a:rPr lang="ru-RU" sz="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катушки </a:t>
            </a:r>
            <a:endParaRPr lang="en-US" sz="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07FC5A83-09EF-4747-ADA6-A42F28BD7AB4}"/>
              </a:ext>
            </a:extLst>
          </p:cNvPr>
          <p:cNvSpPr/>
          <p:nvPr/>
        </p:nvSpPr>
        <p:spPr>
          <a:xfrm>
            <a:off x="40046" y="3435540"/>
            <a:ext cx="121290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Источник протонов с обвязкой</a:t>
            </a:r>
            <a:endParaRPr lang="en-US" sz="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612D89DC-B0ED-4647-98D3-DD771523D9A1}"/>
              </a:ext>
            </a:extLst>
          </p:cNvPr>
          <p:cNvSpPr/>
          <p:nvPr/>
        </p:nvSpPr>
        <p:spPr>
          <a:xfrm>
            <a:off x="-1" y="2375797"/>
            <a:ext cx="1237357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Конструирование</a:t>
            </a:r>
            <a:endParaRPr lang="en-US" sz="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797C4453-C3A4-45F1-BC4B-A669845E1D65}"/>
              </a:ext>
            </a:extLst>
          </p:cNvPr>
          <p:cNvSpPr/>
          <p:nvPr/>
        </p:nvSpPr>
        <p:spPr>
          <a:xfrm>
            <a:off x="29041" y="2061815"/>
            <a:ext cx="1166619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10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Старт</a:t>
            </a:r>
            <a:endParaRPr lang="en-US" sz="10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111A4B2B-D328-45BA-A818-50034CAAA4D0}"/>
              </a:ext>
            </a:extLst>
          </p:cNvPr>
          <p:cNvSpPr/>
          <p:nvPr/>
        </p:nvSpPr>
        <p:spPr>
          <a:xfrm>
            <a:off x="12550" y="2646016"/>
            <a:ext cx="115272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Магнитопровод</a:t>
            </a:r>
            <a:endParaRPr lang="en-US" sz="8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467F2FF1-CCBB-4F68-97F6-F389A1566D30}"/>
              </a:ext>
            </a:extLst>
          </p:cNvPr>
          <p:cNvSpPr/>
          <p:nvPr/>
        </p:nvSpPr>
        <p:spPr>
          <a:xfrm>
            <a:off x="-1" y="3204045"/>
            <a:ext cx="12010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Резонансная система</a:t>
            </a:r>
            <a:endParaRPr lang="en-US" sz="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7" name="Прямоугольник 96">
            <a:extLst>
              <a:ext uri="{FF2B5EF4-FFF2-40B4-BE49-F238E27FC236}">
                <a16:creationId xmlns:a16="http://schemas.microsoft.com/office/drawing/2014/main" id="{88DE06EC-824D-4471-BEE5-81F3509E03CD}"/>
              </a:ext>
            </a:extLst>
          </p:cNvPr>
          <p:cNvSpPr/>
          <p:nvPr/>
        </p:nvSpPr>
        <p:spPr>
          <a:xfrm>
            <a:off x="29041" y="4612055"/>
            <a:ext cx="153511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Система  управления</a:t>
            </a:r>
            <a:endParaRPr lang="en-US" sz="75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8" name="Прямоугольник 97">
            <a:extLst>
              <a:ext uri="{FF2B5EF4-FFF2-40B4-BE49-F238E27FC236}">
                <a16:creationId xmlns:a16="http://schemas.microsoft.com/office/drawing/2014/main" id="{1C7AE4B1-C8DF-479D-827C-405B66D7656F}"/>
              </a:ext>
            </a:extLst>
          </p:cNvPr>
          <p:cNvSpPr/>
          <p:nvPr/>
        </p:nvSpPr>
        <p:spPr>
          <a:xfrm>
            <a:off x="7360" y="4886593"/>
            <a:ext cx="122999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7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измерения магнитного поля </a:t>
            </a:r>
            <a:endParaRPr lang="en-US" sz="75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Прямоугольник 99">
            <a:extLst>
              <a:ext uri="{FF2B5EF4-FFF2-40B4-BE49-F238E27FC236}">
                <a16:creationId xmlns:a16="http://schemas.microsoft.com/office/drawing/2014/main" id="{38273C70-C055-4A1E-8AB0-4D2E66E03C95}"/>
              </a:ext>
            </a:extLst>
          </p:cNvPr>
          <p:cNvSpPr/>
          <p:nvPr/>
        </p:nvSpPr>
        <p:spPr>
          <a:xfrm>
            <a:off x="7360" y="4365675"/>
            <a:ext cx="124559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Система вывода пучка</a:t>
            </a:r>
            <a:endParaRPr lang="en-US" sz="800" b="1" kern="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1" name="Прямоугольник 100">
            <a:extLst>
              <a:ext uri="{FF2B5EF4-FFF2-40B4-BE49-F238E27FC236}">
                <a16:creationId xmlns:a16="http://schemas.microsoft.com/office/drawing/2014/main" id="{5E251186-73F6-4ECA-85F9-4CD80FB5DBE9}"/>
              </a:ext>
            </a:extLst>
          </p:cNvPr>
          <p:cNvSpPr/>
          <p:nvPr/>
        </p:nvSpPr>
        <p:spPr>
          <a:xfrm>
            <a:off x="34358" y="5479301"/>
            <a:ext cx="1067249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Финальная сборка</a:t>
            </a:r>
            <a:endParaRPr lang="en-US" sz="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2" name="Прямоугольник 101">
            <a:extLst>
              <a:ext uri="{FF2B5EF4-FFF2-40B4-BE49-F238E27FC236}">
                <a16:creationId xmlns:a16="http://schemas.microsoft.com/office/drawing/2014/main" id="{EB0D08A3-3340-4952-8BB0-41B5D06D5E58}"/>
              </a:ext>
            </a:extLst>
          </p:cNvPr>
          <p:cNvSpPr/>
          <p:nvPr/>
        </p:nvSpPr>
        <p:spPr>
          <a:xfrm>
            <a:off x="29041" y="5736893"/>
            <a:ext cx="1067249" cy="2154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Запуск ускорителя </a:t>
            </a:r>
            <a:endParaRPr lang="en-US" sz="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Блок-схема: альтернативный процесс 1">
            <a:extLst>
              <a:ext uri="{FF2B5EF4-FFF2-40B4-BE49-F238E27FC236}">
                <a16:creationId xmlns:a16="http://schemas.microsoft.com/office/drawing/2014/main" id="{D653F4D4-E064-43CF-8D5B-DB842266AB89}"/>
              </a:ext>
            </a:extLst>
          </p:cNvPr>
          <p:cNvSpPr/>
          <p:nvPr/>
        </p:nvSpPr>
        <p:spPr>
          <a:xfrm>
            <a:off x="1220043" y="2370071"/>
            <a:ext cx="4933107" cy="215444"/>
          </a:xfrm>
          <a:prstGeom prst="flowChartAlternateProcess">
            <a:avLst/>
          </a:prstGeom>
          <a:solidFill>
            <a:srgbClr val="9FF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3" name="Блок-схема: альтернативный процесс 102">
            <a:extLst>
              <a:ext uri="{FF2B5EF4-FFF2-40B4-BE49-F238E27FC236}">
                <a16:creationId xmlns:a16="http://schemas.microsoft.com/office/drawing/2014/main" id="{92AAAC70-7AAC-4ACB-B894-2D7FB629E85A}"/>
              </a:ext>
            </a:extLst>
          </p:cNvPr>
          <p:cNvSpPr/>
          <p:nvPr/>
        </p:nvSpPr>
        <p:spPr>
          <a:xfrm>
            <a:off x="3494252" y="2641326"/>
            <a:ext cx="2636898" cy="246499"/>
          </a:xfrm>
          <a:prstGeom prst="flowChartAlternateProcess">
            <a:avLst/>
          </a:prstGeom>
          <a:solidFill>
            <a:srgbClr val="DCCF2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4" name="Блок-схема: альтернативный процесс 103">
            <a:extLst>
              <a:ext uri="{FF2B5EF4-FFF2-40B4-BE49-F238E27FC236}">
                <a16:creationId xmlns:a16="http://schemas.microsoft.com/office/drawing/2014/main" id="{E10C28B8-95AB-4FD7-BD98-70D15B236134}"/>
              </a:ext>
            </a:extLst>
          </p:cNvPr>
          <p:cNvSpPr/>
          <p:nvPr/>
        </p:nvSpPr>
        <p:spPr>
          <a:xfrm>
            <a:off x="1434641" y="2932432"/>
            <a:ext cx="4718509" cy="220853"/>
          </a:xfrm>
          <a:prstGeom prst="flowChartAlternateProcess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7" name="Блок-схема: альтернативный процесс 106">
            <a:extLst>
              <a:ext uri="{FF2B5EF4-FFF2-40B4-BE49-F238E27FC236}">
                <a16:creationId xmlns:a16="http://schemas.microsoft.com/office/drawing/2014/main" id="{00126066-6750-4A61-BBE6-AD5BD21DC7F8}"/>
              </a:ext>
            </a:extLst>
          </p:cNvPr>
          <p:cNvSpPr/>
          <p:nvPr/>
        </p:nvSpPr>
        <p:spPr>
          <a:xfrm>
            <a:off x="6131151" y="5466846"/>
            <a:ext cx="1165000" cy="247300"/>
          </a:xfrm>
          <a:prstGeom prst="flowChartAlternateProcess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0" name="Блок-схема: альтернативный процесс 109">
            <a:extLst>
              <a:ext uri="{FF2B5EF4-FFF2-40B4-BE49-F238E27FC236}">
                <a16:creationId xmlns:a16="http://schemas.microsoft.com/office/drawing/2014/main" id="{3A57B4FA-3F24-4EC0-A33B-DF32794C0FC6}"/>
              </a:ext>
            </a:extLst>
          </p:cNvPr>
          <p:cNvSpPr/>
          <p:nvPr/>
        </p:nvSpPr>
        <p:spPr>
          <a:xfrm>
            <a:off x="3462972" y="4908718"/>
            <a:ext cx="3156903" cy="217377"/>
          </a:xfrm>
          <a:prstGeom prst="flowChartAlternateProcess">
            <a:avLst/>
          </a:prstGeom>
          <a:solidFill>
            <a:srgbClr val="66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1" name="Блок-схема: альтернативный процесс 110">
            <a:extLst>
              <a:ext uri="{FF2B5EF4-FFF2-40B4-BE49-F238E27FC236}">
                <a16:creationId xmlns:a16="http://schemas.microsoft.com/office/drawing/2014/main" id="{8F330C60-542B-4641-AE53-2BAC16EF0A65}"/>
              </a:ext>
            </a:extLst>
          </p:cNvPr>
          <p:cNvSpPr/>
          <p:nvPr/>
        </p:nvSpPr>
        <p:spPr>
          <a:xfrm>
            <a:off x="2805502" y="3228646"/>
            <a:ext cx="3814373" cy="190844"/>
          </a:xfrm>
          <a:prstGeom prst="flowChartAlternateProcess">
            <a:avLst/>
          </a:prstGeom>
          <a:solidFill>
            <a:srgbClr val="00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3" name="Блок-схема: альтернативный процесс 112">
            <a:extLst>
              <a:ext uri="{FF2B5EF4-FFF2-40B4-BE49-F238E27FC236}">
                <a16:creationId xmlns:a16="http://schemas.microsoft.com/office/drawing/2014/main" id="{40849A18-8FF1-4AA5-81DC-B92CD79BE27B}"/>
              </a:ext>
            </a:extLst>
          </p:cNvPr>
          <p:cNvSpPr/>
          <p:nvPr/>
        </p:nvSpPr>
        <p:spPr>
          <a:xfrm>
            <a:off x="4681432" y="3774094"/>
            <a:ext cx="2167044" cy="256080"/>
          </a:xfrm>
          <a:prstGeom prst="flowChartAlternateProcess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4" name="Блок-схема: альтернативный процесс 113">
            <a:extLst>
              <a:ext uri="{FF2B5EF4-FFF2-40B4-BE49-F238E27FC236}">
                <a16:creationId xmlns:a16="http://schemas.microsoft.com/office/drawing/2014/main" id="{85D87772-4EEA-4234-A0A4-FCA341C12590}"/>
              </a:ext>
            </a:extLst>
          </p:cNvPr>
          <p:cNvSpPr/>
          <p:nvPr/>
        </p:nvSpPr>
        <p:spPr>
          <a:xfrm>
            <a:off x="3105150" y="4320989"/>
            <a:ext cx="3921325" cy="242371"/>
          </a:xfrm>
          <a:prstGeom prst="flowChartAlternateProcess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15" name="Блок-схема: альтернативный процесс 114">
            <a:extLst>
              <a:ext uri="{FF2B5EF4-FFF2-40B4-BE49-F238E27FC236}">
                <a16:creationId xmlns:a16="http://schemas.microsoft.com/office/drawing/2014/main" id="{A7CE1649-981B-45FD-A446-E7844A3957D0}"/>
              </a:ext>
            </a:extLst>
          </p:cNvPr>
          <p:cNvSpPr/>
          <p:nvPr/>
        </p:nvSpPr>
        <p:spPr>
          <a:xfrm>
            <a:off x="4009292" y="4081028"/>
            <a:ext cx="3046796" cy="195025"/>
          </a:xfrm>
          <a:prstGeom prst="flowChartAlternateProcess">
            <a:avLst/>
          </a:prstGeom>
          <a:solidFill>
            <a:srgbClr val="10F8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AA8D84-A4A8-4A9B-B61C-39D9A3ECC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3832" y="2075090"/>
            <a:ext cx="182896" cy="187469"/>
          </a:xfrm>
          <a:prstGeom prst="rect">
            <a:avLst/>
          </a:prstGeom>
        </p:spPr>
      </p:pic>
      <p:sp>
        <p:nvSpPr>
          <p:cNvPr id="117" name="Блок-схема: альтернативный процесс 116">
            <a:extLst>
              <a:ext uri="{FF2B5EF4-FFF2-40B4-BE49-F238E27FC236}">
                <a16:creationId xmlns:a16="http://schemas.microsoft.com/office/drawing/2014/main" id="{C9E75227-B4B9-43B8-A976-883CE8E1FD4E}"/>
              </a:ext>
            </a:extLst>
          </p:cNvPr>
          <p:cNvSpPr/>
          <p:nvPr/>
        </p:nvSpPr>
        <p:spPr>
          <a:xfrm>
            <a:off x="7026475" y="5735629"/>
            <a:ext cx="985121" cy="240401"/>
          </a:xfrm>
          <a:prstGeom prst="flowChartAlternateProcess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 dirty="0">
              <a:solidFill>
                <a:prstClr val="white"/>
              </a:solidFill>
              <a:highlight>
                <a:srgbClr val="FF0000"/>
              </a:highlight>
              <a:latin typeface="Calibri" panose="020F0502020204030204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6592954"/>
              </p:ext>
            </p:extLst>
          </p:nvPr>
        </p:nvGraphicFramePr>
        <p:xfrm>
          <a:off x="1205704" y="1855533"/>
          <a:ext cx="7820970" cy="196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7249">
                  <a:extLst>
                    <a:ext uri="{9D8B030D-6E8A-4147-A177-3AD203B41FA5}">
                      <a16:colId xmlns:a16="http://schemas.microsoft.com/office/drawing/2014/main" val="1391011709"/>
                    </a:ext>
                  </a:extLst>
                </a:gridCol>
                <a:gridCol w="227270">
                  <a:extLst>
                    <a:ext uri="{9D8B030D-6E8A-4147-A177-3AD203B41FA5}">
                      <a16:colId xmlns:a16="http://schemas.microsoft.com/office/drawing/2014/main" val="3811883883"/>
                    </a:ext>
                  </a:extLst>
                </a:gridCol>
                <a:gridCol w="245699">
                  <a:extLst>
                    <a:ext uri="{9D8B030D-6E8A-4147-A177-3AD203B41FA5}">
                      <a16:colId xmlns:a16="http://schemas.microsoft.com/office/drawing/2014/main" val="201917538"/>
                    </a:ext>
                  </a:extLst>
                </a:gridCol>
                <a:gridCol w="204330">
                  <a:extLst>
                    <a:ext uri="{9D8B030D-6E8A-4147-A177-3AD203B41FA5}">
                      <a16:colId xmlns:a16="http://schemas.microsoft.com/office/drawing/2014/main" val="420317358"/>
                    </a:ext>
                  </a:extLst>
                </a:gridCol>
                <a:gridCol w="213920">
                  <a:extLst>
                    <a:ext uri="{9D8B030D-6E8A-4147-A177-3AD203B41FA5}">
                      <a16:colId xmlns:a16="http://schemas.microsoft.com/office/drawing/2014/main" val="3625382780"/>
                    </a:ext>
                  </a:extLst>
                </a:gridCol>
                <a:gridCol w="239086">
                  <a:extLst>
                    <a:ext uri="{9D8B030D-6E8A-4147-A177-3AD203B41FA5}">
                      <a16:colId xmlns:a16="http://schemas.microsoft.com/office/drawing/2014/main" val="1239242339"/>
                    </a:ext>
                  </a:extLst>
                </a:gridCol>
                <a:gridCol w="264254">
                  <a:extLst>
                    <a:ext uri="{9D8B030D-6E8A-4147-A177-3AD203B41FA5}">
                      <a16:colId xmlns:a16="http://schemas.microsoft.com/office/drawing/2014/main" val="3342682664"/>
                    </a:ext>
                  </a:extLst>
                </a:gridCol>
                <a:gridCol w="264254">
                  <a:extLst>
                    <a:ext uri="{9D8B030D-6E8A-4147-A177-3AD203B41FA5}">
                      <a16:colId xmlns:a16="http://schemas.microsoft.com/office/drawing/2014/main" val="4214252148"/>
                    </a:ext>
                  </a:extLst>
                </a:gridCol>
                <a:gridCol w="232794">
                  <a:extLst>
                    <a:ext uri="{9D8B030D-6E8A-4147-A177-3AD203B41FA5}">
                      <a16:colId xmlns:a16="http://schemas.microsoft.com/office/drawing/2014/main" val="2159132396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643840248"/>
                    </a:ext>
                  </a:extLst>
                </a:gridCol>
                <a:gridCol w="201336">
                  <a:extLst>
                    <a:ext uri="{9D8B030D-6E8A-4147-A177-3AD203B41FA5}">
                      <a16:colId xmlns:a16="http://schemas.microsoft.com/office/drawing/2014/main" val="2148807292"/>
                    </a:ext>
                  </a:extLst>
                </a:gridCol>
                <a:gridCol w="239086">
                  <a:extLst>
                    <a:ext uri="{9D8B030D-6E8A-4147-A177-3AD203B41FA5}">
                      <a16:colId xmlns:a16="http://schemas.microsoft.com/office/drawing/2014/main" val="3410124040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2952329455"/>
                    </a:ext>
                  </a:extLst>
                </a:gridCol>
                <a:gridCol w="229470">
                  <a:extLst>
                    <a:ext uri="{9D8B030D-6E8A-4147-A177-3AD203B41FA5}">
                      <a16:colId xmlns:a16="http://schemas.microsoft.com/office/drawing/2014/main" val="1525917692"/>
                    </a:ext>
                  </a:extLst>
                </a:gridCol>
                <a:gridCol w="238125">
                  <a:extLst>
                    <a:ext uri="{9D8B030D-6E8A-4147-A177-3AD203B41FA5}">
                      <a16:colId xmlns:a16="http://schemas.microsoft.com/office/drawing/2014/main" val="3188211792"/>
                    </a:ext>
                  </a:extLst>
                </a:gridCol>
                <a:gridCol w="230789">
                  <a:extLst>
                    <a:ext uri="{9D8B030D-6E8A-4147-A177-3AD203B41FA5}">
                      <a16:colId xmlns:a16="http://schemas.microsoft.com/office/drawing/2014/main" val="2718919744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1203981545"/>
                    </a:ext>
                  </a:extLst>
                </a:gridCol>
                <a:gridCol w="270545">
                  <a:extLst>
                    <a:ext uri="{9D8B030D-6E8A-4147-A177-3AD203B41FA5}">
                      <a16:colId xmlns:a16="http://schemas.microsoft.com/office/drawing/2014/main" val="2460327512"/>
                    </a:ext>
                  </a:extLst>
                </a:gridCol>
                <a:gridCol w="251670">
                  <a:extLst>
                    <a:ext uri="{9D8B030D-6E8A-4147-A177-3AD203B41FA5}">
                      <a16:colId xmlns:a16="http://schemas.microsoft.com/office/drawing/2014/main" val="1473904895"/>
                    </a:ext>
                  </a:extLst>
                </a:gridCol>
                <a:gridCol w="245378">
                  <a:extLst>
                    <a:ext uri="{9D8B030D-6E8A-4147-A177-3AD203B41FA5}">
                      <a16:colId xmlns:a16="http://schemas.microsoft.com/office/drawing/2014/main" val="2848429186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344374500"/>
                    </a:ext>
                  </a:extLst>
                </a:gridCol>
                <a:gridCol w="232795">
                  <a:extLst>
                    <a:ext uri="{9D8B030D-6E8A-4147-A177-3AD203B41FA5}">
                      <a16:colId xmlns:a16="http://schemas.microsoft.com/office/drawing/2014/main" val="3408920099"/>
                    </a:ext>
                  </a:extLst>
                </a:gridCol>
                <a:gridCol w="226502">
                  <a:extLst>
                    <a:ext uri="{9D8B030D-6E8A-4147-A177-3AD203B41FA5}">
                      <a16:colId xmlns:a16="http://schemas.microsoft.com/office/drawing/2014/main" val="3479672647"/>
                    </a:ext>
                  </a:extLst>
                </a:gridCol>
                <a:gridCol w="213920">
                  <a:extLst>
                    <a:ext uri="{9D8B030D-6E8A-4147-A177-3AD203B41FA5}">
                      <a16:colId xmlns:a16="http://schemas.microsoft.com/office/drawing/2014/main" val="3394439690"/>
                    </a:ext>
                  </a:extLst>
                </a:gridCol>
                <a:gridCol w="226503">
                  <a:extLst>
                    <a:ext uri="{9D8B030D-6E8A-4147-A177-3AD203B41FA5}">
                      <a16:colId xmlns:a16="http://schemas.microsoft.com/office/drawing/2014/main" val="3079516964"/>
                    </a:ext>
                  </a:extLst>
                </a:gridCol>
                <a:gridCol w="226771">
                  <a:extLst>
                    <a:ext uri="{9D8B030D-6E8A-4147-A177-3AD203B41FA5}">
                      <a16:colId xmlns:a16="http://schemas.microsoft.com/office/drawing/2014/main" val="1770027005"/>
                    </a:ext>
                  </a:extLst>
                </a:gridCol>
                <a:gridCol w="219075">
                  <a:extLst>
                    <a:ext uri="{9D8B030D-6E8A-4147-A177-3AD203B41FA5}">
                      <a16:colId xmlns:a16="http://schemas.microsoft.com/office/drawing/2014/main" val="3633624968"/>
                    </a:ext>
                  </a:extLst>
                </a:gridCol>
                <a:gridCol w="247650">
                  <a:extLst>
                    <a:ext uri="{9D8B030D-6E8A-4147-A177-3AD203B41FA5}">
                      <a16:colId xmlns:a16="http://schemas.microsoft.com/office/drawing/2014/main" val="3644658727"/>
                    </a:ext>
                  </a:extLst>
                </a:gridCol>
                <a:gridCol w="237827">
                  <a:extLst>
                    <a:ext uri="{9D8B030D-6E8A-4147-A177-3AD203B41FA5}">
                      <a16:colId xmlns:a16="http://schemas.microsoft.com/office/drawing/2014/main" val="1554166925"/>
                    </a:ext>
                  </a:extLst>
                </a:gridCol>
                <a:gridCol w="228898">
                  <a:extLst>
                    <a:ext uri="{9D8B030D-6E8A-4147-A177-3AD203B41FA5}">
                      <a16:colId xmlns:a16="http://schemas.microsoft.com/office/drawing/2014/main" val="862088827"/>
                    </a:ext>
                  </a:extLst>
                </a:gridCol>
                <a:gridCol w="204787">
                  <a:extLst>
                    <a:ext uri="{9D8B030D-6E8A-4147-A177-3AD203B41FA5}">
                      <a16:colId xmlns:a16="http://schemas.microsoft.com/office/drawing/2014/main" val="248913573"/>
                    </a:ext>
                  </a:extLst>
                </a:gridCol>
                <a:gridCol w="209888">
                  <a:extLst>
                    <a:ext uri="{9D8B030D-6E8A-4147-A177-3AD203B41FA5}">
                      <a16:colId xmlns:a16="http://schemas.microsoft.com/office/drawing/2014/main" val="986850102"/>
                    </a:ext>
                  </a:extLst>
                </a:gridCol>
                <a:gridCol w="192689">
                  <a:extLst>
                    <a:ext uri="{9D8B030D-6E8A-4147-A177-3AD203B41FA5}">
                      <a16:colId xmlns:a16="http://schemas.microsoft.com/office/drawing/2014/main" val="3077361816"/>
                    </a:ext>
                  </a:extLst>
                </a:gridCol>
                <a:gridCol w="213522">
                  <a:extLst>
                    <a:ext uri="{9D8B030D-6E8A-4147-A177-3AD203B41FA5}">
                      <a16:colId xmlns:a16="http://schemas.microsoft.com/office/drawing/2014/main" val="3967732765"/>
                    </a:ext>
                  </a:extLst>
                </a:gridCol>
              </a:tblGrid>
              <a:tr h="196152">
                <a:tc>
                  <a:txBody>
                    <a:bodyPr/>
                    <a:lstStyle/>
                    <a:p>
                      <a:r>
                        <a:rPr lang="en-US" sz="700" baseline="0" dirty="0"/>
                        <a:t>5</a:t>
                      </a:r>
                      <a:endParaRPr lang="ru-RU" sz="700" baseline="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-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="0" baseline="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4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5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6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7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8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9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10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1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aseline="0" dirty="0"/>
                        <a:t>2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="0" i="0" baseline="0" dirty="0"/>
                        <a:t>3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ru-RU" sz="700" b="0" i="0" baseline="0" dirty="0"/>
                        <a:t>4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176299766"/>
                  </a:ext>
                </a:extLst>
              </a:tr>
            </a:tbl>
          </a:graphicData>
        </a:graphic>
      </p:graphicFrame>
      <p:sp>
        <p:nvSpPr>
          <p:cNvPr id="44" name="OTLSHAPE_TB_00000000000000000000000000000000_ScaleMarking1">
            <a:extLst>
              <a:ext uri="{FF2B5EF4-FFF2-40B4-BE49-F238E27FC236}">
                <a16:creationId xmlns:a16="http://schemas.microsoft.com/office/drawing/2014/main" id="{D5B0CAFF-3A11-4D8C-9B99-19E646EE3013}"/>
              </a:ext>
            </a:extLst>
          </p:cNvPr>
          <p:cNvSpPr txBox="1"/>
          <p:nvPr>
            <p:custDataLst>
              <p:tags r:id="rId4"/>
            </p:custDataLst>
          </p:nvPr>
        </p:nvSpPr>
        <p:spPr>
          <a:xfrm>
            <a:off x="5496060" y="1594486"/>
            <a:ext cx="196492" cy="108643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noAutofit/>
          </a:bodyPr>
          <a:lstStyle/>
          <a:p>
            <a:pPr lvl="0">
              <a:defRPr/>
            </a:pPr>
            <a:r>
              <a:rPr lang="en-US" sz="1200" kern="0" spc="-15" dirty="0">
                <a:solidFill>
                  <a:srgbClr val="1F497D"/>
                </a:solidFill>
              </a:rPr>
              <a:t>2025</a:t>
            </a:r>
          </a:p>
        </p:txBody>
      </p:sp>
      <p:cxnSp>
        <p:nvCxnSpPr>
          <p:cNvPr id="45" name="Прямая соединительная линия 44">
            <a:extLst>
              <a:ext uri="{FF2B5EF4-FFF2-40B4-BE49-F238E27FC236}">
                <a16:creationId xmlns:a16="http://schemas.microsoft.com/office/drawing/2014/main" id="{17BBEA35-05A4-4C4C-9A3F-12B43A1B4E12}"/>
              </a:ext>
            </a:extLst>
          </p:cNvPr>
          <p:cNvCxnSpPr>
            <a:cxnSpLocks/>
          </p:cNvCxnSpPr>
          <p:nvPr/>
        </p:nvCxnSpPr>
        <p:spPr>
          <a:xfrm>
            <a:off x="5416971" y="1752317"/>
            <a:ext cx="193" cy="138704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  <p:sp>
        <p:nvSpPr>
          <p:cNvPr id="42" name="Заголовок 1">
            <a:extLst>
              <a:ext uri="{FF2B5EF4-FFF2-40B4-BE49-F238E27FC236}">
                <a16:creationId xmlns:a16="http://schemas.microsoft.com/office/drawing/2014/main" id="{7C45EF58-FC98-457E-898E-04D56EC18EA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58102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lIns="0" tIns="0" rIns="0" bIns="0" anchor="b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План график по созданию </a:t>
            </a:r>
            <a:r>
              <a:rPr lang="ru-RU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МСЦ-230 </a:t>
            </a:r>
            <a:endParaRPr lang="ru-RU" sz="36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>
            <a:extLst>
              <a:ext uri="{FF2B5EF4-FFF2-40B4-BE49-F238E27FC236}">
                <a16:creationId xmlns:a16="http://schemas.microsoft.com/office/drawing/2014/main" id="{D3BE4206-B78A-4EC7-B928-40DB2BB83B05}"/>
              </a:ext>
            </a:extLst>
          </p:cNvPr>
          <p:cNvSpPr/>
          <p:nvPr/>
        </p:nvSpPr>
        <p:spPr>
          <a:xfrm>
            <a:off x="12550" y="3749665"/>
            <a:ext cx="1086943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80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Вакуумная система</a:t>
            </a:r>
            <a:endParaRPr lang="en-US" sz="80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Блок-схема: альтернативный процесс 46">
            <a:extLst>
              <a:ext uri="{FF2B5EF4-FFF2-40B4-BE49-F238E27FC236}">
                <a16:creationId xmlns:a16="http://schemas.microsoft.com/office/drawing/2014/main" id="{99E1FF09-269D-41BC-AA12-C9CFD4C9E616}"/>
              </a:ext>
            </a:extLst>
          </p:cNvPr>
          <p:cNvSpPr/>
          <p:nvPr/>
        </p:nvSpPr>
        <p:spPr>
          <a:xfrm>
            <a:off x="4009292" y="3492947"/>
            <a:ext cx="2610584" cy="221317"/>
          </a:xfrm>
          <a:prstGeom prst="flowChartAlternateProcess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B8A7B6E5-BECB-4688-98DE-B4F14EAB7E76}"/>
              </a:ext>
            </a:extLst>
          </p:cNvPr>
          <p:cNvSpPr/>
          <p:nvPr/>
        </p:nvSpPr>
        <p:spPr>
          <a:xfrm>
            <a:off x="11453" y="4002401"/>
            <a:ext cx="12218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Система диагностики </a:t>
            </a:r>
          </a:p>
          <a:p>
            <a:r>
              <a:rPr lang="ru-RU" sz="800" b="1" dirty="0">
                <a:latin typeface="Times New Roman" panose="02020603050405020304" pitchFamily="18" charset="0"/>
                <a:ea typeface="Calibri" panose="020F0502020204030204" pitchFamily="34" charset="0"/>
              </a:rPr>
              <a:t>выведенного пучка</a:t>
            </a:r>
            <a:endParaRPr lang="ru-RU" sz="800" b="1" dirty="0"/>
          </a:p>
        </p:txBody>
      </p:sp>
      <p:sp>
        <p:nvSpPr>
          <p:cNvPr id="48" name="Блок-схема: альтернативный процесс 47">
            <a:extLst>
              <a:ext uri="{FF2B5EF4-FFF2-40B4-BE49-F238E27FC236}">
                <a16:creationId xmlns:a16="http://schemas.microsoft.com/office/drawing/2014/main" id="{777680C9-2F04-4E40-B8B3-DA573DADFE6F}"/>
              </a:ext>
            </a:extLst>
          </p:cNvPr>
          <p:cNvSpPr/>
          <p:nvPr/>
        </p:nvSpPr>
        <p:spPr>
          <a:xfrm>
            <a:off x="2805503" y="4642816"/>
            <a:ext cx="5127686" cy="174197"/>
          </a:xfrm>
          <a:prstGeom prst="flowChartAlternateProcess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Блок-схема: альтернативный процесс 48">
            <a:extLst>
              <a:ext uri="{FF2B5EF4-FFF2-40B4-BE49-F238E27FC236}">
                <a16:creationId xmlns:a16="http://schemas.microsoft.com/office/drawing/2014/main" id="{602F5A2B-0A23-4031-9B9C-74E94AF2CD14}"/>
              </a:ext>
            </a:extLst>
          </p:cNvPr>
          <p:cNvSpPr/>
          <p:nvPr/>
        </p:nvSpPr>
        <p:spPr>
          <a:xfrm>
            <a:off x="4709990" y="5159959"/>
            <a:ext cx="2316485" cy="241457"/>
          </a:xfrm>
          <a:prstGeom prst="flowChartAlternateProcess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ru-RU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Прямоугольник 49">
            <a:extLst>
              <a:ext uri="{FF2B5EF4-FFF2-40B4-BE49-F238E27FC236}">
                <a16:creationId xmlns:a16="http://schemas.microsoft.com/office/drawing/2014/main" id="{2B56A48E-6951-4F4B-8D76-11E42DB4419B}"/>
              </a:ext>
            </a:extLst>
          </p:cNvPr>
          <p:cNvSpPr/>
          <p:nvPr/>
        </p:nvSpPr>
        <p:spPr>
          <a:xfrm>
            <a:off x="11593" y="5174267"/>
            <a:ext cx="1338785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defRPr/>
            </a:pPr>
            <a:r>
              <a:rPr lang="ru-RU" sz="750" b="1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электропитания и </a:t>
            </a:r>
            <a:r>
              <a:rPr lang="ru-RU" sz="750" b="1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водоохлаждения</a:t>
            </a:r>
            <a:endParaRPr lang="en-US" sz="750" b="1" kern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FB5F0D5-9AA4-4B37-97EF-8471EA16729A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профессора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DBAB67A-2E5E-4B0B-BDDB-2648FC3C3F70}"/>
              </a:ext>
            </a:extLst>
          </p:cNvPr>
          <p:cNvSpPr/>
          <p:nvPr/>
        </p:nvSpPr>
        <p:spPr>
          <a:xfrm>
            <a:off x="8147148" y="1490877"/>
            <a:ext cx="49116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1200" kern="0" spc="-15" dirty="0">
                <a:solidFill>
                  <a:srgbClr val="1F497D"/>
                </a:solidFill>
              </a:rPr>
              <a:t>202</a:t>
            </a:r>
            <a:r>
              <a:rPr lang="ru-RU" sz="1200" kern="0" spc="-15" dirty="0">
                <a:solidFill>
                  <a:srgbClr val="1F497D"/>
                </a:solidFill>
              </a:rPr>
              <a:t>6</a:t>
            </a:r>
            <a:endParaRPr lang="en-US" sz="1200" kern="0" spc="-15" dirty="0">
              <a:solidFill>
                <a:srgbClr val="1F497D"/>
              </a:solidFill>
            </a:endParaRPr>
          </a:p>
        </p:txBody>
      </p:sp>
      <p:cxnSp>
        <p:nvCxnSpPr>
          <p:cNvPr id="52" name="Прямая соединительная линия 51">
            <a:extLst>
              <a:ext uri="{FF2B5EF4-FFF2-40B4-BE49-F238E27FC236}">
                <a16:creationId xmlns:a16="http://schemas.microsoft.com/office/drawing/2014/main" id="{13DC6C19-CE73-420A-9DF4-7532496BFCC7}"/>
              </a:ext>
            </a:extLst>
          </p:cNvPr>
          <p:cNvCxnSpPr>
            <a:cxnSpLocks/>
          </p:cNvCxnSpPr>
          <p:nvPr/>
        </p:nvCxnSpPr>
        <p:spPr>
          <a:xfrm>
            <a:off x="8199536" y="1732842"/>
            <a:ext cx="0" cy="122817"/>
          </a:xfrm>
          <a:prstGeom prst="line">
            <a:avLst/>
          </a:prstGeom>
          <a:noFill/>
          <a:ln w="9525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  <a:miter/>
          </a:ln>
          <a:effectLst/>
        </p:spPr>
      </p:cxnSp>
    </p:spTree>
    <p:extLst>
      <p:ext uri="{BB962C8B-B14F-4D97-AF65-F5344CB8AC3E}">
        <p14:creationId xmlns:p14="http://schemas.microsoft.com/office/powerpoint/2010/main" val="36904134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ADBE205-5BF8-4B9B-9D15-AED5043CA87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7167" y="0"/>
            <a:ext cx="4869666" cy="6858000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16B9E540-A70D-4567-8AE4-CA4A6095675F}"/>
              </a:ext>
            </a:extLst>
          </p:cNvPr>
          <p:cNvCxnSpPr>
            <a:cxnSpLocks/>
          </p:cNvCxnSpPr>
          <p:nvPr/>
        </p:nvCxnSpPr>
        <p:spPr>
          <a:xfrm>
            <a:off x="4232031" y="3522784"/>
            <a:ext cx="2368061" cy="0"/>
          </a:xfrm>
          <a:prstGeom prst="line">
            <a:avLst/>
          </a:prstGeom>
          <a:ln w="222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828581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186C16-AE9C-46CC-943F-12FC15575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</a:p>
        </p:txBody>
      </p:sp>
    </p:spTree>
    <p:extLst>
      <p:ext uri="{BB962C8B-B14F-4D97-AF65-F5344CB8AC3E}">
        <p14:creationId xmlns:p14="http://schemas.microsoft.com/office/powerpoint/2010/main" val="1893520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7576E9-42DA-4E96-899D-8409A670F9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926" y="-19050"/>
            <a:ext cx="4936147" cy="685800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EFCD283-0A03-4FCB-8D68-D0C55121EF27}"/>
              </a:ext>
            </a:extLst>
          </p:cNvPr>
          <p:cNvSpPr/>
          <p:nvPr/>
        </p:nvSpPr>
        <p:spPr>
          <a:xfrm>
            <a:off x="2930769" y="4138246"/>
            <a:ext cx="3575539" cy="4337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740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E12BBA20-E936-4D94-B67F-5F29994DAFF9}"/>
              </a:ext>
            </a:extLst>
          </p:cNvPr>
          <p:cNvSpPr/>
          <p:nvPr/>
        </p:nvSpPr>
        <p:spPr>
          <a:xfrm>
            <a:off x="530578" y="901133"/>
            <a:ext cx="795866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МСЦ-230 предназначен для: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проведения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протонной лучевой терапии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медико-биологических исследований.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изучения особенностей формирования, ускорения и доставки к зоне облучения высокоинтенсивных пучков ускоренных протонов;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разработки и исследований методик флэш-терапии;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подготовки  и  повышения  квалификации  специалистов  в  области радиационной биологии и медицины;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 подготовки  серийного  производства  и  внедрения  в  клиническую практику новейшего технологического оборудования для протонной терапии онкологических заболеваний.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создание центра протонной терапии  в Дубне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9F8948F0-7EBC-4B7F-9AD3-C7363D810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r>
              <a:rPr lang="ru-RU" sz="3600" dirty="0">
                <a:solidFill>
                  <a:schemeClr val="tx2">
                    <a:lumMod val="75000"/>
                  </a:schemeClr>
                </a:solidFill>
                <a:cs typeface="Times New Roman" panose="02020603050405020304" pitchFamily="18" charset="0"/>
              </a:rPr>
              <a:t>Назначение МСЦ-230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A946AD-A484-44BF-876C-25CA4798F6A7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03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098ED4-631E-4ECB-BDBC-4289801B8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3C92BA-9E52-4488-8B8C-6D4C007F64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792" y="717177"/>
            <a:ext cx="7618416" cy="589127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5F83D64-099D-4FF2-98A2-5DF6128F9428}"/>
              </a:ext>
            </a:extLst>
          </p:cNvPr>
          <p:cNvSpPr txBox="1"/>
          <p:nvPr/>
        </p:nvSpPr>
        <p:spPr>
          <a:xfrm>
            <a:off x="2286000" y="96979"/>
            <a:ext cx="493677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Общий вид МСЦ-230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FF2C96-7791-4552-AF37-BFE6DB4C4C62}"/>
              </a:ext>
            </a:extLst>
          </p:cNvPr>
          <p:cNvSpPr txBox="1"/>
          <p:nvPr/>
        </p:nvSpPr>
        <p:spPr>
          <a:xfrm>
            <a:off x="0" y="6604447"/>
            <a:ext cx="9144000" cy="30777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4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Совет РАН «Физика тяжелых ионов» Нижний Новгород, 13 -17 Мая 2024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4E00F1-23CB-425E-BC26-0B205B7824FF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999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0D6E24-98D9-4AB1-9C47-4DE9755FCA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401" y="648026"/>
            <a:ext cx="8531197" cy="5898112"/>
          </a:xfrm>
          <a:prstGeom prst="rect">
            <a:avLst/>
          </a:prstGeom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E8FE51DC-33CB-4EF3-8B5C-D1D380405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92596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219BAD-593A-4BA3-ACAC-EAF3C81660C9}"/>
              </a:ext>
            </a:extLst>
          </p:cNvPr>
          <p:cNvSpPr txBox="1"/>
          <p:nvPr/>
        </p:nvSpPr>
        <p:spPr>
          <a:xfrm>
            <a:off x="1488831" y="-57173"/>
            <a:ext cx="59545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Общий вид МСЦ-230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B34BE52-0EE0-420D-88A1-CE53A4C5A18B}"/>
              </a:ext>
            </a:extLst>
          </p:cNvPr>
          <p:cNvSpPr txBox="1"/>
          <p:nvPr/>
        </p:nvSpPr>
        <p:spPr>
          <a:xfrm>
            <a:off x="0" y="6581001"/>
            <a:ext cx="9144000" cy="461665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XV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СЕМИНАР ПО ПРОБЛЕМАТИКЕ УСКОРИТЕЛЕЙ ЗАРЯЖЕННЫХ ЧАСТИЦ памяти </a:t>
            </a:r>
            <a:r>
              <a:rPr lang="ru-RU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профессорса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В.П. Саранцева, АЛУШТА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19.09.2024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1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Медицинский сверхпроводящий циклотрон МСЦ-230. Статус проекта»,</a:t>
            </a:r>
            <a:r>
              <a:rPr lang="en-US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Яковенко С.Л. </a:t>
            </a:r>
            <a:endParaRPr lang="ru-RU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761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82A7963C-55F4-4320-B3B6-0CBCE564D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7176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algn="ctr"/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AAE2E0-D38B-462A-BB3C-CE04761E9F54}"/>
              </a:ext>
            </a:extLst>
          </p:cNvPr>
          <p:cNvSpPr txBox="1"/>
          <p:nvPr/>
        </p:nvSpPr>
        <p:spPr>
          <a:xfrm>
            <a:off x="2355439" y="0"/>
            <a:ext cx="558029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600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Параметры МСЦ-230</a:t>
            </a:r>
          </a:p>
        </p:txBody>
      </p:sp>
      <p:graphicFrame>
        <p:nvGraphicFramePr>
          <p:cNvPr id="13" name="Таблица 12">
            <a:extLst>
              <a:ext uri="{FF2B5EF4-FFF2-40B4-BE49-F238E27FC236}">
                <a16:creationId xmlns:a16="http://schemas.microsoft.com/office/drawing/2014/main" id="{ADF956C8-A18C-4535-9D7C-3C920EC84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7263557"/>
              </p:ext>
            </p:extLst>
          </p:nvPr>
        </p:nvGraphicFramePr>
        <p:xfrm>
          <a:off x="1208263" y="646331"/>
          <a:ext cx="6727473" cy="61752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05316">
                  <a:extLst>
                    <a:ext uri="{9D8B030D-6E8A-4147-A177-3AD203B41FA5}">
                      <a16:colId xmlns:a16="http://schemas.microsoft.com/office/drawing/2014/main" val="1839312781"/>
                    </a:ext>
                  </a:extLst>
                </a:gridCol>
                <a:gridCol w="2822157">
                  <a:extLst>
                    <a:ext uri="{9D8B030D-6E8A-4147-A177-3AD203B41FA5}">
                      <a16:colId xmlns:a16="http://schemas.microsoft.com/office/drawing/2014/main" val="2767762258"/>
                    </a:ext>
                  </a:extLst>
                </a:gridCol>
              </a:tblGrid>
              <a:tr h="23992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Общие параметры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643459853"/>
                  </a:ext>
                </a:extLst>
              </a:tr>
              <a:tr h="205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Ускоряемые частицы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протоны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599686703"/>
                  </a:ext>
                </a:extLst>
              </a:tr>
              <a:tr h="426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Тип магнита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сверхпроводящие катушки, «теплое» ярмо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1188549759"/>
                  </a:ext>
                </a:extLst>
              </a:tr>
              <a:tr h="205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Инжекция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Внутренний источник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970261513"/>
                  </a:ext>
                </a:extLst>
              </a:tr>
              <a:tr h="205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оборотов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703967309"/>
                  </a:ext>
                </a:extLst>
              </a:tr>
              <a:tr h="23992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Параметры пучка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4293389012"/>
                  </a:ext>
                </a:extLst>
              </a:tr>
              <a:tr h="205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Энергия частиц, МэВ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432180864"/>
                  </a:ext>
                </a:extLst>
              </a:tr>
              <a:tr h="426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Ток выведенного пучка (непрерывный режим), мкА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510073947"/>
                  </a:ext>
                </a:extLst>
              </a:tr>
              <a:tr h="426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Ток выведенного пучка импульсный режим режим(режим одиночного импульса), мкА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727710556"/>
                  </a:ext>
                </a:extLst>
              </a:tr>
              <a:tr h="205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импульса,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10-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4275641661"/>
                  </a:ext>
                </a:extLst>
              </a:tr>
              <a:tr h="205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Длительность фронта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имп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.,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мс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≤ 1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96858770"/>
                  </a:ext>
                </a:extLst>
              </a:tr>
              <a:tr h="205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 повторения импульсов, Гц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режим одиночного импульса  мин.)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1-10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889998317"/>
                  </a:ext>
                </a:extLst>
              </a:tr>
              <a:tr h="205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Нестабильность тока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±5%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1540968787"/>
                  </a:ext>
                </a:extLst>
              </a:tr>
              <a:tr h="23992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Магнитная система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47814762"/>
                  </a:ext>
                </a:extLst>
              </a:tr>
              <a:tr h="2055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Среднее магнитное поле (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ru-RU" sz="1400" baseline="-25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/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sz="1400" baseline="-25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extr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), Тл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 /2.15 </a:t>
                      </a:r>
                      <a:endParaRPr lang="ru-RU" sz="1400" dirty="0">
                        <a:effectLst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864728085"/>
                  </a:ext>
                </a:extLst>
              </a:tr>
              <a:tr h="20866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Габариты (высота × диаметр), мм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 × 3</a:t>
                      </a:r>
                      <a:r>
                        <a:rPr lang="en-US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491134838"/>
                  </a:ext>
                </a:extLst>
              </a:tr>
              <a:tr h="2096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Масса ярма, т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130 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634784394"/>
                  </a:ext>
                </a:extLst>
              </a:tr>
              <a:tr h="2096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Радиус вывода пучка, мм  </a:t>
                      </a:r>
                      <a:endParaRPr lang="ru-RU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1070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549025225"/>
                  </a:ext>
                </a:extLst>
              </a:tr>
              <a:tr h="43012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Ток  в  обмотке  возбуждения  (на  одну  катушку),  Ампер-витки 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290 000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344567195"/>
                  </a:ext>
                </a:extLst>
              </a:tr>
              <a:tr h="239922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Ускоряющая система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762479103"/>
                  </a:ext>
                </a:extLst>
              </a:tr>
              <a:tr h="2096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Частота, МГц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106,5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596772456"/>
                  </a:ext>
                </a:extLst>
              </a:tr>
              <a:tr h="2096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Число гармоник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4063223102"/>
                  </a:ext>
                </a:extLst>
              </a:tr>
              <a:tr h="10010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Мощность, кВт</a:t>
                      </a:r>
                      <a:endParaRPr lang="ru-RU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5446" marR="25446" marT="0" marB="0"/>
                </a:tc>
                <a:extLst>
                  <a:ext uri="{0D108BD9-81ED-4DB2-BD59-A6C34878D82A}">
                    <a16:rowId xmlns:a16="http://schemas.microsoft.com/office/drawing/2014/main" val="3319666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66733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Теплый синий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16928</TotalTime>
  <Words>2048</Words>
  <Application>Microsoft Office PowerPoint</Application>
  <PresentationFormat>Экран (4:3)</PresentationFormat>
  <Paragraphs>360</Paragraphs>
  <Slides>40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40</vt:i4>
      </vt:variant>
    </vt:vector>
  </HeadingPairs>
  <TitlesOfParts>
    <vt:vector size="49" baseType="lpstr">
      <vt:lpstr>Arial</vt:lpstr>
      <vt:lpstr>Calibri</vt:lpstr>
      <vt:lpstr>Calibri Light</vt:lpstr>
      <vt:lpstr>DejaVu Sans</vt:lpstr>
      <vt:lpstr>Symbol</vt:lpstr>
      <vt:lpstr>Times New Roman</vt:lpstr>
      <vt:lpstr>Wingdings</vt:lpstr>
      <vt:lpstr>Office Theme</vt:lpstr>
      <vt:lpstr>1_Office Theme</vt:lpstr>
      <vt:lpstr>Презентация PowerPoint</vt:lpstr>
      <vt:lpstr>Протонная терапия в Дубне</vt:lpstr>
      <vt:lpstr>Презентация PowerPoint</vt:lpstr>
      <vt:lpstr>Презентация PowerPoint</vt:lpstr>
      <vt:lpstr>Презентация PowerPoint</vt:lpstr>
      <vt:lpstr>Назначение МСЦ-230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 </vt:lpstr>
      <vt:lpstr>Криостат криогенной системы МСЦ-230</vt:lpstr>
      <vt:lpstr>Гелиевый рефрижератор</vt:lpstr>
      <vt:lpstr>Презентация PowerPoint</vt:lpstr>
      <vt:lpstr>Презентация PowerPoint</vt:lpstr>
      <vt:lpstr>Гелиевый рефрижератор</vt:lpstr>
      <vt:lpstr>Линия транспортировки жидкого гелия</vt:lpstr>
      <vt:lpstr>Модельная катушка</vt:lpstr>
      <vt:lpstr>Модельная катушка</vt:lpstr>
      <vt:lpstr>Модельная катушка</vt:lpstr>
      <vt:lpstr>Стенд для  испытания модельной катушки</vt:lpstr>
      <vt:lpstr>Узел токовводов</vt:lpstr>
      <vt:lpstr> </vt:lpstr>
      <vt:lpstr> </vt:lpstr>
      <vt:lpstr>Презентация PowerPoint</vt:lpstr>
      <vt:lpstr> </vt:lpstr>
      <vt:lpstr> </vt:lpstr>
      <vt:lpstr> </vt:lpstr>
      <vt:lpstr> 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Vladimir</dc:creator>
  <dc:description/>
  <cp:lastModifiedBy>Professional</cp:lastModifiedBy>
  <cp:revision>618</cp:revision>
  <cp:lastPrinted>2018-06-13T17:10:47Z</cp:lastPrinted>
  <dcterms:created xsi:type="dcterms:W3CDTF">2015-10-13T08:03:50Z</dcterms:created>
  <dcterms:modified xsi:type="dcterms:W3CDTF">2024-09-19T05:08:13Z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</vt:i4>
  </property>
</Properties>
</file>