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7" r:id="rId4"/>
    <p:sldId id="279" r:id="rId5"/>
    <p:sldId id="307" r:id="rId6"/>
    <p:sldId id="309" r:id="rId7"/>
    <p:sldId id="310" r:id="rId8"/>
    <p:sldId id="312" r:id="rId9"/>
    <p:sldId id="313" r:id="rId10"/>
    <p:sldId id="311" r:id="rId11"/>
    <p:sldId id="318" r:id="rId12"/>
    <p:sldId id="314" r:id="rId13"/>
    <p:sldId id="319" r:id="rId14"/>
    <p:sldId id="320" r:id="rId15"/>
    <p:sldId id="316" r:id="rId16"/>
    <p:sldId id="286" r:id="rId17"/>
    <p:sldId id="292" r:id="rId18"/>
    <p:sldId id="288" r:id="rId19"/>
    <p:sldId id="297" r:id="rId20"/>
    <p:sldId id="321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60A8A4-A2BF-45F6-9B59-9545FF381B33}" v="5" dt="2024-09-16T07:03:08.0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32" autoAdjust="0"/>
  </p:normalViewPr>
  <p:slideViewPr>
    <p:cSldViewPr>
      <p:cViewPr varScale="1">
        <p:scale>
          <a:sx n="78" d="100"/>
          <a:sy n="78" d="100"/>
        </p:scale>
        <p:origin x="61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A4795-F908-4FA9-BE05-276073F07233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ED062-7291-4EB1-B7F9-341442D44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87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42664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ED062-7291-4EB1-B7F9-341442D44B9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40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D1E7-9612-40DA-8F5E-892ACC490289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6311-F510-4B2A-B8B5-FAFE9AC7F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978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D1E7-9612-40DA-8F5E-892ACC490289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6311-F510-4B2A-B8B5-FAFE9AC7F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37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D1E7-9612-40DA-8F5E-892ACC490289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6311-F510-4B2A-B8B5-FAFE9AC7F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06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957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D1E7-9612-40DA-8F5E-892ACC490289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6311-F510-4B2A-B8B5-FAFE9AC7F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8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D1E7-9612-40DA-8F5E-892ACC490289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6311-F510-4B2A-B8B5-FAFE9AC7F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76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D1E7-9612-40DA-8F5E-892ACC490289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6311-F510-4B2A-B8B5-FAFE9AC7F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04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D1E7-9612-40DA-8F5E-892ACC490289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6311-F510-4B2A-B8B5-FAFE9AC7F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44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D1E7-9612-40DA-8F5E-892ACC490289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6311-F510-4B2A-B8B5-FAFE9AC7F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99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D1E7-9612-40DA-8F5E-892ACC490289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6311-F510-4B2A-B8B5-FAFE9AC7F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88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D1E7-9612-40DA-8F5E-892ACC490289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6311-F510-4B2A-B8B5-FAFE9AC7F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61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D1E7-9612-40DA-8F5E-892ACC490289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6311-F510-4B2A-B8B5-FAFE9AC7F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03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DD1E7-9612-40DA-8F5E-892ACC490289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76311-F510-4B2A-B8B5-FAFE9AC7F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53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 txBox="1">
            <a:spLocks noChangeArrowheads="1"/>
          </p:cNvSpPr>
          <p:nvPr/>
        </p:nvSpPr>
        <p:spPr>
          <a:xfrm>
            <a:off x="179513" y="1193354"/>
            <a:ext cx="8784976" cy="4971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00" b="1" dirty="0" err="1">
                <a:solidFill>
                  <a:srgbClr val="0070C0"/>
                </a:solidFill>
              </a:rPr>
              <a:t>Источник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поляризованных</a:t>
            </a:r>
            <a:r>
              <a:rPr lang="en-US" sz="5300" b="1" dirty="0">
                <a:solidFill>
                  <a:srgbClr val="0070C0"/>
                </a:solidFill>
              </a:rPr>
              <a:t> </a:t>
            </a:r>
            <a:r>
              <a:rPr lang="en-US" sz="5300" b="1" dirty="0" err="1">
                <a:solidFill>
                  <a:srgbClr val="0070C0"/>
                </a:solidFill>
              </a:rPr>
              <a:t>ионов</a:t>
            </a:r>
            <a:r>
              <a:rPr lang="en-US" sz="5300" b="1" dirty="0">
                <a:solidFill>
                  <a:srgbClr val="0070C0"/>
                </a:solidFill>
              </a:rPr>
              <a:t> SPI </a:t>
            </a:r>
            <a:r>
              <a:rPr lang="en-US" sz="5300" b="1" dirty="0" err="1">
                <a:solidFill>
                  <a:srgbClr val="0070C0"/>
                </a:solidFill>
              </a:rPr>
              <a:t>на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ускорительном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комплексе</a:t>
            </a:r>
            <a:r>
              <a:rPr lang="en-US" sz="5300" b="1" dirty="0">
                <a:solidFill>
                  <a:srgbClr val="0070C0"/>
                </a:solidFill>
              </a:rPr>
              <a:t> ОИЯИ</a:t>
            </a:r>
            <a:endParaRPr lang="en-US" sz="5300" b="1" dirty="0">
              <a:solidFill>
                <a:srgbClr val="0070C0"/>
              </a:solidFill>
              <a:ea typeface="Calibri"/>
              <a:cs typeface="Calibri"/>
            </a:endParaRPr>
          </a:p>
          <a:p>
            <a:endParaRPr lang="en-US" sz="2100" b="1" dirty="0">
              <a:solidFill>
                <a:srgbClr val="0070C0"/>
              </a:solidFill>
            </a:endParaRPr>
          </a:p>
          <a:p>
            <a:endParaRPr lang="en-US" sz="2100" b="1" dirty="0">
              <a:solidFill>
                <a:srgbClr val="0070C0"/>
              </a:solidFill>
            </a:endParaRPr>
          </a:p>
          <a:p>
            <a:r>
              <a:rPr lang="en-US" sz="2200" u="sng" dirty="0">
                <a:solidFill>
                  <a:srgbClr val="002060"/>
                </a:solidFill>
                <a:latin typeface="Arial"/>
                <a:cs typeface="Arial"/>
              </a:rPr>
              <a:t>К.А. </a:t>
            </a:r>
            <a:r>
              <a:rPr lang="en-US" sz="2200" u="sng" err="1">
                <a:solidFill>
                  <a:srgbClr val="002060"/>
                </a:solidFill>
                <a:latin typeface="Arial"/>
                <a:cs typeface="Arial"/>
              </a:rPr>
              <a:t>Ившин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, В.В.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Фимушкин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, А.Н.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Соловьёв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, В.Б.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Дунин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, Р.А.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Кузякин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, М.В.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Куликов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, Л.В.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Кутузова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, А.М. </a:t>
            </a:r>
            <a:r>
              <a:rPr lang="en-US" sz="2200" err="1">
                <a:solidFill>
                  <a:srgbClr val="002060"/>
                </a:solidFill>
                <a:latin typeface="Arial"/>
                <a:cs typeface="Arial"/>
              </a:rPr>
              <a:t>Шумков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endParaRPr lang="en-US"/>
          </a:p>
          <a:p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Объединённый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институт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ядерных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исследований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Дубна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Россия</a:t>
            </a:r>
            <a:endParaRPr lang="en-US" sz="2200" dirty="0">
              <a:solidFill>
                <a:srgbClr val="002060"/>
              </a:solidFill>
              <a:latin typeface="Arial"/>
              <a:cs typeface="Arial"/>
            </a:endParaRPr>
          </a:p>
          <a:p>
            <a:endParaRPr lang="en-US" sz="2200" dirty="0">
              <a:solidFill>
                <a:srgbClr val="002060"/>
              </a:solidFill>
              <a:latin typeface="Arial"/>
              <a:cs typeface="Arial"/>
            </a:endParaRPr>
          </a:p>
          <a:p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А.С.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Белов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, В.Н. </a:t>
            </a:r>
            <a:r>
              <a:rPr lang="en-US" sz="2200" dirty="0" err="1">
                <a:solidFill>
                  <a:srgbClr val="002060"/>
                </a:solidFill>
                <a:latin typeface="Arial"/>
                <a:cs typeface="Arial"/>
              </a:rPr>
              <a:t>Зубец</a:t>
            </a:r>
            <a:r>
              <a:rPr lang="en-US" sz="22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en-US">
              <a:cs typeface="Calibri"/>
            </a:endParaRPr>
          </a:p>
          <a:p>
            <a:r>
              <a:rPr lang="en-US" sz="2000" i="1" dirty="0" err="1">
                <a:solidFill>
                  <a:srgbClr val="002060"/>
                </a:solidFill>
                <a:latin typeface="Arial"/>
                <a:cs typeface="Arial"/>
              </a:rPr>
              <a:t>Институт</a:t>
            </a:r>
            <a:r>
              <a:rPr lang="en-US" sz="2000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Arial"/>
                <a:cs typeface="Arial"/>
              </a:rPr>
              <a:t>Ядерных</a:t>
            </a:r>
            <a:r>
              <a:rPr lang="en-US" sz="2000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Arial"/>
                <a:cs typeface="Arial"/>
              </a:rPr>
              <a:t>Исследований</a:t>
            </a:r>
            <a:r>
              <a:rPr lang="en-US" sz="2000" i="1" dirty="0">
                <a:solidFill>
                  <a:srgbClr val="002060"/>
                </a:solidFill>
                <a:latin typeface="Arial"/>
                <a:cs typeface="Arial"/>
              </a:rPr>
              <a:t> РАН, </a:t>
            </a:r>
            <a:r>
              <a:rPr lang="en-US" sz="2000" i="1" dirty="0" err="1">
                <a:solidFill>
                  <a:srgbClr val="002060"/>
                </a:solidFill>
                <a:latin typeface="Arial"/>
                <a:cs typeface="Arial"/>
              </a:rPr>
              <a:t>Москва</a:t>
            </a:r>
            <a:endParaRPr lang="ru-RU" sz="2000" i="1" dirty="0" err="1">
              <a:solidFill>
                <a:srgbClr val="00206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7B49B9-CC0B-491A-9214-67D6B4C511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188640"/>
            <a:ext cx="1080120" cy="6902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368300" algn="ctr" rotWithShape="0">
              <a:schemeClr val="accent1">
                <a:lumMod val="50000"/>
                <a:alpha val="50000"/>
              </a:scheme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58650A-228D-4C1D-ADFF-60ED3F8DC4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7729" y="141040"/>
            <a:ext cx="1603747" cy="785453"/>
          </a:xfrm>
          <a:prstGeom prst="rect">
            <a:avLst/>
          </a:prstGeom>
          <a:ln>
            <a:noFill/>
          </a:ln>
          <a:effectLst>
            <a:outerShdw blurRad="368300" algn="ctr" rotWithShape="0">
              <a:schemeClr val="accent1">
                <a:lumMod val="50000"/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3077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AE5FE-305E-1778-AA07-5DEC059FC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ea typeface="Calibri"/>
                <a:cs typeface="Calibri"/>
              </a:rPr>
              <a:t>Брэйт</a:t>
            </a:r>
            <a:r>
              <a:rPr lang="ru-RU" dirty="0">
                <a:ea typeface="Calibri"/>
                <a:cs typeface="Calibri"/>
              </a:rPr>
              <a:t>-Раби диаграмма для дейтерия</a:t>
            </a:r>
            <a:endParaRPr lang="ru-RU" dirty="0"/>
          </a:p>
        </p:txBody>
      </p:sp>
      <p:pic>
        <p:nvPicPr>
          <p:cNvPr id="3" name="Рисунок 2" descr="Изображение выглядит как текст, диаграмма, линия, Паралл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F1FD13A4-DEE1-8BD7-8E69-6DF3E2741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765" y="1421676"/>
            <a:ext cx="5905718" cy="478440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9BEFD6-2456-DD89-C76C-B68F0AA46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6311-F510-4B2A-B8B5-FAFE9AC7F5F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760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D760F-A281-1F49-DBA0-10295F128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a typeface="Calibri"/>
                <a:cs typeface="Calibri"/>
              </a:rPr>
              <a:t>Таблица мод поляризации SPI</a:t>
            </a:r>
            <a:endParaRPr lang="ru-RU" dirty="0"/>
          </a:p>
        </p:txBody>
      </p:sp>
      <p:pic>
        <p:nvPicPr>
          <p:cNvPr id="4" name="Рисунок 3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E7839F7C-1E28-C7C6-99C9-C90666C84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30" y="1597039"/>
            <a:ext cx="7734540" cy="4758898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739146B-2849-6B9E-9B21-4BEEE54D6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6311-F510-4B2A-B8B5-FAFE9AC7F5F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36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8BE000-DCEB-419F-7326-85D32B478E08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85583" y="1102973"/>
            <a:ext cx="3986256" cy="435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C3606A45-D833-A8AB-520B-3CB854EF1126}"/>
              </a:ext>
            </a:extLst>
          </p:cNvPr>
          <p:cNvSpPr txBox="1"/>
          <p:nvPr/>
        </p:nvSpPr>
        <p:spPr>
          <a:xfrm>
            <a:off x="6180810" y="1882492"/>
            <a:ext cx="180975" cy="36195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algn="l"/>
            <a:endParaRPr lang="ru-RU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A81CED46-299E-25FD-07BB-CF7F5D5A2F77}"/>
              </a:ext>
            </a:extLst>
          </p:cNvPr>
          <p:cNvSpPr txBox="1"/>
          <p:nvPr/>
        </p:nvSpPr>
        <p:spPr>
          <a:xfrm>
            <a:off x="4773838" y="860788"/>
            <a:ext cx="3985910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r>
              <a:rPr lang="ru-RU" dirty="0">
                <a:latin typeface="Verdana"/>
                <a:ea typeface="Verdana"/>
              </a:rPr>
              <a:t>1 - Дипольный магнит.</a:t>
            </a:r>
          </a:p>
          <a:p>
            <a:r>
              <a:rPr lang="ru-RU" dirty="0">
                <a:latin typeface="Verdana"/>
                <a:ea typeface="Verdana"/>
              </a:rPr>
              <a:t>2 - ВЧ ячейка</a:t>
            </a:r>
          </a:p>
          <a:p>
            <a:r>
              <a:rPr lang="ru-RU" dirty="0">
                <a:latin typeface="Verdana"/>
                <a:ea typeface="Verdana"/>
              </a:rPr>
              <a:t>3 - Катушки градиентного поля</a:t>
            </a:r>
          </a:p>
          <a:p>
            <a:r>
              <a:rPr lang="ru-RU" dirty="0">
                <a:latin typeface="Verdana"/>
                <a:ea typeface="Verdana"/>
              </a:rPr>
              <a:t>4 - магнитопровод, держатель.</a:t>
            </a:r>
            <a:endParaRPr lang="ru-RU" dirty="0">
              <a:ea typeface="Verdana"/>
            </a:endParaRPr>
          </a:p>
        </p:txBody>
      </p:sp>
      <p:pic>
        <p:nvPicPr>
          <p:cNvPr id="6" name="Объект 6" descr="Изображение выглядит как текст, Устройство отображения, монитор, дисплей&#10;&#10;Автоматически созданное описание">
            <a:extLst>
              <a:ext uri="{FF2B5EF4-FFF2-40B4-BE49-F238E27FC236}">
                <a16:creationId xmlns:a16="http://schemas.microsoft.com/office/drawing/2014/main" id="{8EE6BA13-2F4E-2B11-59B1-34026DD58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47183" y="2114667"/>
            <a:ext cx="1783718" cy="236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Изображение выглядит как текст, монитор, Устройство отображения, дисплей&#10;&#10;Автоматически созданное описание">
            <a:extLst>
              <a:ext uri="{FF2B5EF4-FFF2-40B4-BE49-F238E27FC236}">
                <a16:creationId xmlns:a16="http://schemas.microsoft.com/office/drawing/2014/main" id="{17A017AC-0594-D9E2-626B-C89EF17D2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326" y="2107638"/>
            <a:ext cx="1779164" cy="2361593"/>
          </a:xfrm>
          <a:prstGeom prst="rect">
            <a:avLst/>
          </a:prstGeom>
        </p:spPr>
      </p:pic>
      <p:sp>
        <p:nvSpPr>
          <p:cNvPr id="8" name="TextBox 14">
            <a:extLst>
              <a:ext uri="{FF2B5EF4-FFF2-40B4-BE49-F238E27FC236}">
                <a16:creationId xmlns:a16="http://schemas.microsoft.com/office/drawing/2014/main" id="{587B4C44-EE98-C25C-0216-5A27236DCE26}"/>
              </a:ext>
            </a:extLst>
          </p:cNvPr>
          <p:cNvSpPr txBox="1"/>
          <p:nvPr/>
        </p:nvSpPr>
        <p:spPr>
          <a:xfrm>
            <a:off x="6747223" y="4556592"/>
            <a:ext cx="2743200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Verdana"/>
                <a:ea typeface="Verdana"/>
              </a:rPr>
              <a:t>Включение РФ ячеек</a:t>
            </a:r>
            <a:endParaRPr lang="ru-RU" sz="1400" dirty="0">
              <a:ea typeface="Verdana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F15D6A6E-E0ED-9FF1-318A-7599FCAD5B61}"/>
              </a:ext>
            </a:extLst>
          </p:cNvPr>
          <p:cNvSpPr txBox="1"/>
          <p:nvPr/>
        </p:nvSpPr>
        <p:spPr>
          <a:xfrm>
            <a:off x="4907700" y="4449547"/>
            <a:ext cx="2743200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Verdana"/>
                <a:ea typeface="Verdana"/>
              </a:rPr>
              <a:t>Сигнал </a:t>
            </a:r>
            <a:r>
              <a:rPr lang="ru-RU" sz="1400" err="1">
                <a:latin typeface="Verdana"/>
                <a:ea typeface="Verdana"/>
              </a:rPr>
              <a:t>ToF'a</a:t>
            </a:r>
            <a:endParaRPr lang="ru-RU" sz="1400" dirty="0" err="1">
              <a:latin typeface="Verdana"/>
              <a:ea typeface="Verdana"/>
            </a:endParaRPr>
          </a:p>
          <a:p>
            <a:r>
              <a:rPr lang="ru-RU" sz="1400" dirty="0">
                <a:latin typeface="Verdana"/>
                <a:ea typeface="Verdana"/>
              </a:rPr>
              <a:t>для водорода</a:t>
            </a:r>
            <a:endParaRPr lang="ru-RU" sz="1400" dirty="0">
              <a:ea typeface="Verdana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A96C2FC6-4D04-2AA6-6216-7F1A3007D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208621"/>
              </p:ext>
            </p:extLst>
          </p:nvPr>
        </p:nvGraphicFramePr>
        <p:xfrm>
          <a:off x="1847920" y="5101974"/>
          <a:ext cx="5838825" cy="1463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3328785912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66472397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130620380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292677351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407761210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  <a:latin typeface="Times New Roman" panose="02020603050405020304" pitchFamily="18" charset="0"/>
                        </a:rPr>
                        <a:t>Газ </a:t>
                      </a:r>
                      <a:endParaRPr lang="ru-RU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  <a:latin typeface="Times New Roman" panose="02020603050405020304" pitchFamily="18" charset="0"/>
                        </a:rPr>
                        <a:t>Переход </a:t>
                      </a:r>
                      <a:endParaRPr lang="ru-RU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  <a:latin typeface="Times New Roman" panose="02020603050405020304" pitchFamily="18" charset="0"/>
                        </a:rPr>
                        <a:t>Частота, МГц </a:t>
                      </a:r>
                      <a:endParaRPr lang="ru-RU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  <a:latin typeface="Times New Roman" panose="02020603050405020304" pitchFamily="18" charset="0"/>
                        </a:rPr>
                        <a:t>Ток в катушке статического поля, А </a:t>
                      </a:r>
                      <a:endParaRPr lang="ru-RU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  <a:latin typeface="Times New Roman" panose="02020603050405020304" pitchFamily="18" charset="0"/>
                        </a:rPr>
                        <a:t>Эффективность,% </a:t>
                      </a:r>
                      <a:endParaRPr lang="ru-RU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5635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  <a:latin typeface="Times New Roman" panose="02020603050405020304" pitchFamily="18" charset="0"/>
                        </a:rPr>
                        <a:t>Водород </a:t>
                      </a:r>
                      <a:endParaRPr lang="ru-RU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af-ZA" sz="1200">
                          <a:effectLst/>
                          <a:latin typeface="Times New Roman" panose="02020603050405020304" pitchFamily="18" charset="0"/>
                        </a:rPr>
                        <a:t>SFT 2-4 </a:t>
                      </a:r>
                      <a:endParaRPr lang="af-ZA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  <a:latin typeface="Times New Roman" panose="02020603050405020304" pitchFamily="18" charset="0"/>
                        </a:rPr>
                        <a:t>1431 </a:t>
                      </a:r>
                      <a:endParaRPr lang="ru-RU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  <a:latin typeface="Times New Roman" panose="02020603050405020304" pitchFamily="18" charset="0"/>
                        </a:rPr>
                        <a:t>0.26 </a:t>
                      </a:r>
                      <a:endParaRPr lang="ru-RU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  <a:latin typeface="Times New Roman" panose="02020603050405020304" pitchFamily="18" charset="0"/>
                        </a:rPr>
                        <a:t>95% </a:t>
                      </a:r>
                      <a:endParaRPr lang="ru-RU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2893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  <a:latin typeface="Times New Roman" panose="02020603050405020304" pitchFamily="18" charset="0"/>
                        </a:rPr>
                        <a:t>Дейтерий </a:t>
                      </a:r>
                      <a:endParaRPr lang="ru-RU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af-ZA" sz="1200">
                          <a:effectLst/>
                          <a:latin typeface="Times New Roman" panose="02020603050405020304" pitchFamily="18" charset="0"/>
                        </a:rPr>
                        <a:t>SFT 2-6 </a:t>
                      </a:r>
                      <a:endParaRPr lang="af-ZA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  <a:latin typeface="Times New Roman" panose="02020603050405020304" pitchFamily="18" charset="0"/>
                        </a:rPr>
                        <a:t>387 </a:t>
                      </a:r>
                      <a:endParaRPr lang="ru-RU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  <a:latin typeface="Times New Roman" panose="02020603050405020304" pitchFamily="18" charset="0"/>
                        </a:rPr>
                        <a:t>0.18 </a:t>
                      </a:r>
                      <a:endParaRPr lang="ru-RU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  <a:latin typeface="Times New Roman" panose="02020603050405020304" pitchFamily="18" charset="0"/>
                        </a:rPr>
                        <a:t>98% </a:t>
                      </a:r>
                      <a:endParaRPr lang="ru-RU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9677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  <a:latin typeface="Times New Roman" panose="02020603050405020304" pitchFamily="18" charset="0"/>
                        </a:rPr>
                        <a:t>Дейтерий </a:t>
                      </a:r>
                      <a:endParaRPr lang="ru-RU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af-ZA" sz="1200">
                          <a:effectLst/>
                          <a:latin typeface="Times New Roman" panose="02020603050405020304" pitchFamily="18" charset="0"/>
                        </a:rPr>
                        <a:t>SFT 3-5 </a:t>
                      </a:r>
                      <a:endParaRPr lang="af-ZA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  <a:latin typeface="Times New Roman" panose="02020603050405020304" pitchFamily="18" charset="0"/>
                        </a:rPr>
                        <a:t>387 </a:t>
                      </a:r>
                      <a:endParaRPr lang="ru-RU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  <a:latin typeface="Times New Roman" panose="02020603050405020304" pitchFamily="18" charset="0"/>
                        </a:rPr>
                        <a:t>0.56 </a:t>
                      </a:r>
                      <a:endParaRPr lang="ru-RU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effectLst/>
                          <a:latin typeface="Times New Roman" panose="02020603050405020304" pitchFamily="18" charset="0"/>
                        </a:rPr>
                        <a:t>94% </a:t>
                      </a:r>
                      <a:endParaRPr lang="ru-RU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130409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8F460-0626-4477-3614-37BFFB53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432"/>
            <a:ext cx="8197673" cy="862040"/>
          </a:xfrm>
        </p:spPr>
        <p:txBody>
          <a:bodyPr>
            <a:normAutofit/>
          </a:bodyPr>
          <a:lstStyle/>
          <a:p>
            <a:r>
              <a:rPr lang="ru-RU" sz="2800" dirty="0">
                <a:ea typeface="Calibri"/>
                <a:cs typeface="Calibri"/>
              </a:rPr>
              <a:t>Универсальная SFT ячейка сверхтонких переходов</a:t>
            </a:r>
            <a:endParaRPr lang="ru-RU" sz="2800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9B6A347A-6817-1B69-79F9-55A19902C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6311-F510-4B2A-B8B5-FAFE9AC7F5F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234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D5A29-6AC0-6EED-FF8B-DF797734A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ea typeface="Calibri"/>
                <a:cs typeface="Calibri"/>
              </a:rPr>
              <a:t>Брейт</a:t>
            </a:r>
            <a:r>
              <a:rPr lang="ru-RU" dirty="0">
                <a:ea typeface="Calibri"/>
                <a:cs typeface="Calibri"/>
              </a:rPr>
              <a:t>-Раби поляриметр </a:t>
            </a:r>
          </a:p>
        </p:txBody>
      </p:sp>
      <p:pic>
        <p:nvPicPr>
          <p:cNvPr id="4" name="Рисунок 3" descr="Изображение выглядит как снимок экрана, прямоугольный, черный">
            <a:extLst>
              <a:ext uri="{FF2B5EF4-FFF2-40B4-BE49-F238E27FC236}">
                <a16:creationId xmlns:a16="http://schemas.microsoft.com/office/drawing/2014/main" id="{AAE510A0-A361-D1E5-D1F8-7A2521BD6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55" y="1173118"/>
            <a:ext cx="4392410" cy="2704675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дисплей, Устройство отображения, монитор&#10;&#10;Автоматически созданное описание">
            <a:extLst>
              <a:ext uri="{FF2B5EF4-FFF2-40B4-BE49-F238E27FC236}">
                <a16:creationId xmlns:a16="http://schemas.microsoft.com/office/drawing/2014/main" id="{7FEFEEAF-7E6C-30A7-985B-4C59D7FB9A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54" t="7158" r="5316" b="1263"/>
          <a:stretch/>
        </p:blipFill>
        <p:spPr>
          <a:xfrm>
            <a:off x="1024856" y="3952609"/>
            <a:ext cx="3544889" cy="2777687"/>
          </a:xfrm>
          <a:prstGeom prst="rect">
            <a:avLst/>
          </a:prstGeom>
        </p:spPr>
      </p:pic>
      <p:pic>
        <p:nvPicPr>
          <p:cNvPr id="5" name="Рисунок 4" descr="Изображение выглядит как Бытовая техника, в помещении, кухонный прибор, Мелкая бытовая техника&#10;&#10;Автоматически созданное описание">
            <a:extLst>
              <a:ext uri="{FF2B5EF4-FFF2-40B4-BE49-F238E27FC236}">
                <a16:creationId xmlns:a16="http://schemas.microsoft.com/office/drawing/2014/main" id="{70DA5CA9-EFFC-F9B5-57C6-F2C9C4B82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7679" y="1309020"/>
            <a:ext cx="2846301" cy="5140309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8859AA-012B-4310-A7F3-8DF518E71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6311-F510-4B2A-B8B5-FAFE9AC7F5F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65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310C5D-EBB3-2E88-57C2-B10E9B807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ea typeface="Calibri"/>
                <a:cs typeface="Calibri"/>
              </a:rPr>
              <a:t>Зарядообменный</a:t>
            </a:r>
            <a:r>
              <a:rPr lang="ru-RU" dirty="0">
                <a:ea typeface="Calibri"/>
                <a:cs typeface="Calibri"/>
              </a:rPr>
              <a:t> ионизатор SPI</a:t>
            </a:r>
          </a:p>
        </p:txBody>
      </p:sp>
      <p:pic>
        <p:nvPicPr>
          <p:cNvPr id="6" name="Рисунок 5" descr="Изображение выглядит как снимок экрана, 3D-моделирование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66BF2D9B-1893-AEAE-86CE-6AF46C880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850" y="2686594"/>
            <a:ext cx="4109630" cy="23730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A1D2E1-E929-4989-AF44-B8AC4C541F4D}"/>
              </a:ext>
            </a:extLst>
          </p:cNvPr>
          <p:cNvSpPr txBox="1"/>
          <p:nvPr/>
        </p:nvSpPr>
        <p:spPr>
          <a:xfrm>
            <a:off x="529166" y="1284110"/>
            <a:ext cx="4035776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1400" err="1">
                <a:ea typeface="Calibri"/>
                <a:cs typeface="Calibri"/>
              </a:rPr>
              <a:t>Зарядобменная</a:t>
            </a:r>
            <a:r>
              <a:rPr lang="ru-RU" sz="1400" dirty="0">
                <a:ea typeface="Calibri"/>
                <a:cs typeface="Calibri"/>
              </a:rPr>
              <a:t> реакция для поляризованных протонов и дейтронов:</a:t>
            </a:r>
          </a:p>
          <a:p>
            <a:pPr marL="285750" indent="-285750">
              <a:buFont typeface="Arial"/>
              <a:buChar char="•"/>
            </a:pPr>
            <a:endParaRPr lang="ru-RU" sz="14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ru-RU" sz="1400" dirty="0">
              <a:ea typeface="Calibri"/>
              <a:cs typeface="Calibri"/>
            </a:endParaRPr>
          </a:p>
          <a:p>
            <a:r>
              <a:rPr lang="ru-RU" sz="1400" dirty="0">
                <a:ea typeface="Calibri"/>
                <a:cs typeface="Calibri"/>
              </a:rPr>
              <a:t>  </a:t>
            </a:r>
            <a:endParaRPr lang="ru-RU" sz="1400" dirty="0">
              <a:solidFill>
                <a:srgbClr val="FF0000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ru-RU" sz="1400" dirty="0">
              <a:solidFill>
                <a:srgbClr val="FF0000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ru-RU" sz="1400" dirty="0">
                <a:ea typeface="Calibri"/>
                <a:cs typeface="Calibri"/>
              </a:rPr>
              <a:t>Эффективность ионизации ~10%</a:t>
            </a:r>
          </a:p>
          <a:p>
            <a:pPr marL="285750" indent="-285750">
              <a:buFont typeface="Arial"/>
              <a:buChar char="•"/>
            </a:pPr>
            <a:r>
              <a:rPr lang="ru-RU" sz="1400" dirty="0">
                <a:ea typeface="Calibri"/>
                <a:cs typeface="Calibri"/>
              </a:rPr>
              <a:t>Энергия поляризованных ионов 25 – 26 </a:t>
            </a:r>
            <a:r>
              <a:rPr lang="ru-RU" sz="1400" dirty="0" err="1">
                <a:ea typeface="Calibri"/>
                <a:cs typeface="Calibri"/>
              </a:rPr>
              <a:t>KeV</a:t>
            </a:r>
            <a:endParaRPr lang="ru-RU" sz="14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ru-RU" sz="1400" dirty="0">
                <a:ea typeface="Calibri"/>
                <a:cs typeface="Calibri"/>
              </a:rPr>
              <a:t>Нормализованный </a:t>
            </a:r>
            <a:r>
              <a:rPr lang="ru-RU" sz="1400" err="1">
                <a:ea typeface="Calibri"/>
                <a:cs typeface="Calibri"/>
              </a:rPr>
              <a:t>эмиттанс</a:t>
            </a:r>
            <a:r>
              <a:rPr lang="ru-RU" sz="1400" dirty="0">
                <a:ea typeface="Calibri"/>
                <a:cs typeface="Calibri"/>
              </a:rPr>
              <a:t> 1.2 π </a:t>
            </a:r>
            <a:r>
              <a:rPr lang="ru-RU" sz="1400" err="1">
                <a:ea typeface="Calibri"/>
                <a:cs typeface="Calibri"/>
              </a:rPr>
              <a:t>mm</a:t>
            </a:r>
            <a:r>
              <a:rPr lang="ru-RU" sz="1400" dirty="0">
                <a:ea typeface="Calibri"/>
                <a:cs typeface="Calibri"/>
              </a:rPr>
              <a:t> </a:t>
            </a:r>
            <a:r>
              <a:rPr lang="ru-RU" sz="1400" err="1">
                <a:ea typeface="Calibri"/>
                <a:cs typeface="Calibri"/>
              </a:rPr>
              <a:t>mrad</a:t>
            </a:r>
            <a:endParaRPr lang="ru-RU" sz="14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ru-RU" sz="1400" dirty="0">
                <a:ea typeface="Calibri"/>
                <a:cs typeface="Calibri"/>
              </a:rPr>
              <a:t>Длительность импульса 100 µs</a:t>
            </a:r>
          </a:p>
          <a:p>
            <a:pPr marL="285750" indent="-285750">
              <a:buFont typeface="Arial"/>
              <a:buChar char="•"/>
            </a:pPr>
            <a:r>
              <a:rPr lang="ru-RU" sz="1400" dirty="0">
                <a:ea typeface="Calibri"/>
                <a:cs typeface="Calibri"/>
              </a:rPr>
              <a:t>Частота импульсов 0.2 </a:t>
            </a:r>
            <a:r>
              <a:rPr lang="ru-RU" sz="1400" err="1">
                <a:ea typeface="Calibri"/>
                <a:cs typeface="Calibri"/>
              </a:rPr>
              <a:t>Hz</a:t>
            </a:r>
            <a:endParaRPr lang="ru-RU" sz="14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ru-RU" sz="1400" dirty="0">
                <a:ea typeface="Calibri"/>
                <a:cs typeface="Calibri"/>
              </a:rPr>
              <a:t>Использование накопительной ячейки позволило:</a:t>
            </a:r>
          </a:p>
          <a:p>
            <a:pPr marL="742950" lvl="1" indent="-285750">
              <a:buFont typeface="Wingdings"/>
              <a:buChar char="ü"/>
            </a:pPr>
            <a:r>
              <a:rPr lang="ru-RU" sz="1400" dirty="0">
                <a:ea typeface="Calibri"/>
                <a:cs typeface="Calibri"/>
              </a:rPr>
              <a:t> Значительно увеличить интенсивность пучка поляризованных ионов </a:t>
            </a:r>
          </a:p>
          <a:p>
            <a:pPr marL="742950" lvl="1" indent="-285750">
              <a:buFont typeface="Wingdings"/>
              <a:buChar char="ü"/>
            </a:pPr>
            <a:r>
              <a:rPr lang="ru-RU" sz="1400" dirty="0">
                <a:ea typeface="Calibri"/>
                <a:cs typeface="Calibri"/>
              </a:rPr>
              <a:t>Уменьшить </a:t>
            </a:r>
            <a:r>
              <a:rPr lang="ru-RU" sz="1400" dirty="0" err="1">
                <a:ea typeface="Calibri"/>
                <a:cs typeface="Calibri"/>
              </a:rPr>
              <a:t>эмиттанс</a:t>
            </a:r>
            <a:r>
              <a:rPr lang="ru-RU" sz="1400" dirty="0">
                <a:ea typeface="Calibri"/>
                <a:cs typeface="Calibri"/>
              </a:rPr>
              <a:t> поляризованного пучка </a:t>
            </a:r>
          </a:p>
          <a:p>
            <a:pPr marL="742950" lvl="1" indent="-285750">
              <a:buFont typeface="Wingdings"/>
              <a:buChar char="ü"/>
            </a:pPr>
            <a:r>
              <a:rPr lang="ru-RU" sz="1400" dirty="0">
                <a:ea typeface="Calibri"/>
                <a:cs typeface="Calibri"/>
              </a:rPr>
              <a:t>Значительно сократить поток H</a:t>
            </a:r>
            <a:r>
              <a:rPr lang="ru-RU" sz="1400" baseline="-25000" dirty="0">
                <a:ea typeface="Calibri"/>
                <a:cs typeface="Calibri"/>
              </a:rPr>
              <a:t>2</a:t>
            </a:r>
            <a:r>
              <a:rPr lang="ru-RU" sz="1400" baseline="30000" dirty="0">
                <a:ea typeface="Calibri"/>
                <a:cs typeface="Calibri"/>
              </a:rPr>
              <a:t>+</a:t>
            </a:r>
            <a:r>
              <a:rPr lang="ru-RU" sz="1400" dirty="0">
                <a:ea typeface="Calibri"/>
                <a:cs typeface="Calibri"/>
              </a:rPr>
              <a:t>, который сложно отделить от пучка поляризованных D</a:t>
            </a:r>
            <a:r>
              <a:rPr lang="ru-RU" sz="1400" baseline="30000" dirty="0">
                <a:ea typeface="Calibri"/>
                <a:cs typeface="Calibri"/>
              </a:rPr>
              <a:t>+</a:t>
            </a:r>
          </a:p>
        </p:txBody>
      </p:sp>
      <p:pic>
        <p:nvPicPr>
          <p:cNvPr id="8" name="Рисунок 7" descr="Изображение выглядит как Шрифт, красный, тип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B7166D83-8FC7-AEBB-58BC-ED9BCD71A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87" y="1715381"/>
            <a:ext cx="1568803" cy="46390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3661D9-CA6C-9983-94A1-864E1B3BD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53" y="2281769"/>
            <a:ext cx="1575138" cy="148942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F4D380-7FC1-AD21-4C5E-E3275A7C4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6311-F510-4B2A-B8B5-FAFE9AC7F5F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123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EE42E-E10A-314B-C8CA-26A3A6F96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4328"/>
          </a:xfrm>
        </p:spPr>
        <p:txBody>
          <a:bodyPr>
            <a:normAutofit fontScale="90000"/>
          </a:bodyPr>
          <a:lstStyle/>
          <a:p>
            <a:r>
              <a:rPr lang="ru-RU" dirty="0">
                <a:ea typeface="Calibri"/>
                <a:cs typeface="Calibri"/>
              </a:rPr>
              <a:t>NRP поляриметр SPI</a:t>
            </a:r>
            <a:endParaRPr lang="ru-RU" dirty="0" err="1"/>
          </a:p>
        </p:txBody>
      </p:sp>
      <p:pic>
        <p:nvPicPr>
          <p:cNvPr id="6" name="Рисунок 5" descr="Изображение выглядит как текст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56F47944-43DB-3C2C-9EE7-4BAB24C2F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11" y="899030"/>
            <a:ext cx="8325555" cy="5857218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6C9E3D3-C27B-DB96-D94D-EA7C0065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6311-F510-4B2A-B8B5-FAFE9AC7F5F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52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520" y="946279"/>
            <a:ext cx="8491866" cy="128798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0795" marR="3810">
              <a:lnSpc>
                <a:spcPct val="103400"/>
              </a:lnSpc>
              <a:tabLst>
                <a:tab pos="964348" algn="l"/>
                <a:tab pos="1657201" algn="l"/>
                <a:tab pos="2076388" algn="l"/>
                <a:tab pos="3218293" algn="l"/>
                <a:tab pos="4680561" algn="l"/>
                <a:tab pos="5358211" algn="l"/>
                <a:tab pos="5950068" algn="l"/>
                <a:tab pos="6441473" algn="l"/>
                <a:tab pos="7423739" algn="l"/>
              </a:tabLst>
            </a:pPr>
            <a:r>
              <a:rPr lang="en-US" sz="2050" spc="-4" err="1">
                <a:ea typeface="+mj-lt"/>
                <a:cs typeface="+mj-lt"/>
              </a:rPr>
              <a:t>Для</a:t>
            </a:r>
            <a:r>
              <a:rPr lang="en-US" sz="2050" spc="-4" dirty="0">
                <a:ea typeface="+mj-lt"/>
                <a:cs typeface="+mj-lt"/>
              </a:rPr>
              <a:t> </a:t>
            </a:r>
            <a:r>
              <a:rPr lang="en-US" sz="2050" spc="-4" err="1">
                <a:ea typeface="+mj-lt"/>
                <a:cs typeface="+mj-lt"/>
              </a:rPr>
              <a:t>измерения</a:t>
            </a:r>
            <a:r>
              <a:rPr lang="en-US" sz="2050" spc="-4" dirty="0">
                <a:ea typeface="+mj-lt"/>
                <a:cs typeface="+mj-lt"/>
              </a:rPr>
              <a:t> </a:t>
            </a:r>
            <a:r>
              <a:rPr lang="en-US" sz="2050" spc="-4" err="1">
                <a:ea typeface="+mj-lt"/>
                <a:cs typeface="+mj-lt"/>
              </a:rPr>
              <a:t>абсолютных</a:t>
            </a:r>
            <a:r>
              <a:rPr lang="en-US" sz="2050" spc="-4" dirty="0">
                <a:ea typeface="+mj-lt"/>
                <a:cs typeface="+mj-lt"/>
              </a:rPr>
              <a:t> </a:t>
            </a:r>
            <a:r>
              <a:rPr lang="en-US" sz="2050" spc="-4" err="1">
                <a:ea typeface="+mj-lt"/>
                <a:cs typeface="+mj-lt"/>
              </a:rPr>
              <a:t>значений</a:t>
            </a:r>
            <a:r>
              <a:rPr lang="en-US" sz="2050" spc="-4" dirty="0">
                <a:ea typeface="+mj-lt"/>
                <a:cs typeface="+mj-lt"/>
              </a:rPr>
              <a:t> </a:t>
            </a:r>
            <a:r>
              <a:rPr lang="en-US" sz="2050" spc="-4" err="1">
                <a:ea typeface="+mj-lt"/>
                <a:cs typeface="+mj-lt"/>
              </a:rPr>
              <a:t>поляризации</a:t>
            </a:r>
            <a:r>
              <a:rPr lang="en-US" sz="2050" spc="-4" dirty="0">
                <a:ea typeface="+mj-lt"/>
                <a:cs typeface="+mj-lt"/>
              </a:rPr>
              <a:t> </a:t>
            </a:r>
            <a:r>
              <a:rPr lang="en-US" sz="2050" spc="-4" err="1">
                <a:ea typeface="+mj-lt"/>
                <a:cs typeface="+mj-lt"/>
              </a:rPr>
              <a:t>протонов</a:t>
            </a:r>
            <a:r>
              <a:rPr lang="en-US" sz="2050" spc="-4" dirty="0">
                <a:ea typeface="+mj-lt"/>
                <a:cs typeface="+mj-lt"/>
              </a:rPr>
              <a:t> </a:t>
            </a:r>
            <a:r>
              <a:rPr lang="en-US" sz="2050" spc="-4" err="1">
                <a:ea typeface="+mj-lt"/>
                <a:cs typeface="+mj-lt"/>
              </a:rPr>
              <a:t>или</a:t>
            </a:r>
            <a:r>
              <a:rPr lang="en-US" sz="2050" spc="-4" dirty="0">
                <a:ea typeface="+mj-lt"/>
                <a:cs typeface="+mj-lt"/>
              </a:rPr>
              <a:t> </a:t>
            </a:r>
            <a:r>
              <a:rPr lang="en-US" sz="2050" spc="-4" err="1">
                <a:ea typeface="+mj-lt"/>
                <a:cs typeface="+mj-lt"/>
              </a:rPr>
              <a:t>дейтронов</a:t>
            </a:r>
            <a:r>
              <a:rPr lang="en-US" sz="2050" spc="-4" dirty="0">
                <a:ea typeface="+mj-lt"/>
                <a:cs typeface="+mj-lt"/>
              </a:rPr>
              <a:t> </a:t>
            </a:r>
            <a:r>
              <a:rPr lang="en-US" sz="2050" spc="-4" err="1">
                <a:ea typeface="+mj-lt"/>
                <a:cs typeface="+mj-lt"/>
              </a:rPr>
              <a:t>на</a:t>
            </a:r>
            <a:r>
              <a:rPr lang="en-US" sz="2050" spc="-4" dirty="0">
                <a:ea typeface="+mj-lt"/>
                <a:cs typeface="+mj-lt"/>
              </a:rPr>
              <a:t> </a:t>
            </a:r>
            <a:r>
              <a:rPr lang="en-US" sz="2050" spc="-4" err="1">
                <a:ea typeface="+mj-lt"/>
                <a:cs typeface="+mj-lt"/>
              </a:rPr>
              <a:t>кольцах</a:t>
            </a:r>
            <a:r>
              <a:rPr lang="en-US" sz="2050" spc="-4" dirty="0">
                <a:ea typeface="+mj-lt"/>
                <a:cs typeface="+mj-lt"/>
              </a:rPr>
              <a:t> </a:t>
            </a:r>
            <a:r>
              <a:rPr lang="en-US" sz="2050" spc="-4" err="1">
                <a:ea typeface="+mj-lt"/>
                <a:cs typeface="+mj-lt"/>
              </a:rPr>
              <a:t>коллайдера</a:t>
            </a:r>
            <a:r>
              <a:rPr lang="en-US" sz="2050" spc="-4" dirty="0">
                <a:ea typeface="+mj-lt"/>
                <a:cs typeface="+mj-lt"/>
              </a:rPr>
              <a:t> NICA </a:t>
            </a:r>
            <a:r>
              <a:rPr lang="en-US" sz="2050" spc="-4" err="1">
                <a:ea typeface="+mj-lt"/>
                <a:cs typeface="+mj-lt"/>
              </a:rPr>
              <a:t>строится</a:t>
            </a:r>
            <a:r>
              <a:rPr lang="en-US" sz="2050" spc="-4" dirty="0">
                <a:ea typeface="+mj-lt"/>
                <a:cs typeface="+mj-lt"/>
              </a:rPr>
              <a:t> </a:t>
            </a:r>
            <a:r>
              <a:rPr lang="en-US" sz="2050" spc="-4" err="1">
                <a:ea typeface="+mj-lt"/>
                <a:cs typeface="+mj-lt"/>
              </a:rPr>
              <a:t>абсолютный</a:t>
            </a:r>
            <a:r>
              <a:rPr lang="en-US" sz="2050" spc="-4" dirty="0">
                <a:ea typeface="+mj-lt"/>
                <a:cs typeface="+mj-lt"/>
              </a:rPr>
              <a:t> </a:t>
            </a:r>
            <a:r>
              <a:rPr lang="en-US" sz="2050" spc="-4" err="1">
                <a:ea typeface="+mj-lt"/>
                <a:cs typeface="+mj-lt"/>
              </a:rPr>
              <a:t>поляриметр</a:t>
            </a:r>
            <a:r>
              <a:rPr lang="en-US" sz="2050" spc="-4" dirty="0">
                <a:ea typeface="+mj-lt"/>
                <a:cs typeface="+mj-lt"/>
              </a:rPr>
              <a:t> </a:t>
            </a:r>
            <a:r>
              <a:rPr lang="en-US" sz="2050" spc="-4" err="1">
                <a:ea typeface="+mj-lt"/>
                <a:cs typeface="+mj-lt"/>
              </a:rPr>
              <a:t>APol</a:t>
            </a:r>
            <a:r>
              <a:rPr lang="en-US" sz="2050" spc="-4" dirty="0">
                <a:ea typeface="+mj-lt"/>
                <a:cs typeface="+mj-lt"/>
              </a:rPr>
              <a:t> с </a:t>
            </a:r>
            <a:r>
              <a:rPr lang="en-US" sz="2050" spc="-4" err="1">
                <a:ea typeface="+mj-lt"/>
                <a:cs typeface="+mj-lt"/>
              </a:rPr>
              <a:t>внутренней</a:t>
            </a:r>
            <a:r>
              <a:rPr lang="en-US" sz="2050" spc="-4" dirty="0">
                <a:ea typeface="+mj-lt"/>
                <a:cs typeface="+mj-lt"/>
              </a:rPr>
              <a:t> </a:t>
            </a:r>
            <a:r>
              <a:rPr lang="en-US" sz="2050" spc="-4" err="1">
                <a:ea typeface="+mj-lt"/>
                <a:cs typeface="+mj-lt"/>
              </a:rPr>
              <a:t>поляризованной</a:t>
            </a:r>
            <a:r>
              <a:rPr lang="en-US" sz="2050" spc="-4" dirty="0">
                <a:ea typeface="+mj-lt"/>
                <a:cs typeface="+mj-lt"/>
              </a:rPr>
              <a:t> </a:t>
            </a:r>
            <a:r>
              <a:rPr lang="en-US" sz="2050" spc="-4" err="1">
                <a:ea typeface="+mj-lt"/>
                <a:cs typeface="+mj-lt"/>
              </a:rPr>
              <a:t>мишенью</a:t>
            </a:r>
            <a:r>
              <a:rPr lang="en-US" sz="2050" spc="-4" dirty="0">
                <a:ea typeface="+mj-lt"/>
                <a:cs typeface="+mj-lt"/>
              </a:rPr>
              <a:t> </a:t>
            </a:r>
            <a:r>
              <a:rPr lang="en-US" sz="2050" spc="-4" err="1">
                <a:ea typeface="+mj-lt"/>
                <a:cs typeface="+mj-lt"/>
              </a:rPr>
              <a:t>из</a:t>
            </a:r>
            <a:r>
              <a:rPr lang="en-US" sz="2050" spc="-4" dirty="0">
                <a:ea typeface="+mj-lt"/>
                <a:cs typeface="+mj-lt"/>
              </a:rPr>
              <a:t> </a:t>
            </a:r>
            <a:r>
              <a:rPr lang="en-US" sz="2050" spc="-4" err="1">
                <a:ea typeface="+mj-lt"/>
                <a:cs typeface="+mj-lt"/>
              </a:rPr>
              <a:t>атомарного</a:t>
            </a:r>
            <a:r>
              <a:rPr lang="en-US" sz="2050" spc="-4" dirty="0">
                <a:ea typeface="+mj-lt"/>
                <a:cs typeface="+mj-lt"/>
              </a:rPr>
              <a:t> </a:t>
            </a:r>
            <a:r>
              <a:rPr lang="en-US" sz="2050" spc="-4" err="1">
                <a:ea typeface="+mj-lt"/>
                <a:cs typeface="+mj-lt"/>
              </a:rPr>
              <a:t>водорода</a:t>
            </a:r>
            <a:r>
              <a:rPr lang="en-US" sz="2050" spc="-4" dirty="0">
                <a:ea typeface="+mj-lt"/>
                <a:cs typeface="+mj-lt"/>
              </a:rPr>
              <a:t>/</a:t>
            </a:r>
            <a:r>
              <a:rPr lang="en-US" sz="2050" spc="-4" err="1">
                <a:ea typeface="+mj-lt"/>
                <a:cs typeface="+mj-lt"/>
              </a:rPr>
              <a:t>дейтерия</a:t>
            </a:r>
            <a:r>
              <a:rPr lang="en-US" sz="2050" spc="-4" dirty="0">
                <a:ea typeface="+mj-lt"/>
                <a:cs typeface="+mj-lt"/>
              </a:rPr>
              <a:t>.</a:t>
            </a:r>
            <a:endParaRPr lang="ru-RU">
              <a:ea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5244" y="2324525"/>
            <a:ext cx="3364927" cy="4234258"/>
          </a:xfrm>
          <a:prstGeom prst="rect">
            <a:avLst/>
          </a:prstGeom>
        </p:spPr>
      </p:pic>
      <p:sp>
        <p:nvSpPr>
          <p:cNvPr id="5" name="object 2"/>
          <p:cNvSpPr txBox="1"/>
          <p:nvPr/>
        </p:nvSpPr>
        <p:spPr>
          <a:xfrm>
            <a:off x="2064585" y="239481"/>
            <a:ext cx="5144734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2400" b="1" spc="-5" dirty="0">
                <a:latin typeface="Arial"/>
                <a:cs typeface="Arial"/>
              </a:rPr>
              <a:t>Абсолютный поляриметр (</a:t>
            </a:r>
            <a:r>
              <a:rPr lang="ru-RU" sz="2400" b="1" spc="-5" dirty="0" err="1">
                <a:latin typeface="Arial"/>
                <a:cs typeface="Arial"/>
              </a:rPr>
              <a:t>APol</a:t>
            </a:r>
            <a:r>
              <a:rPr lang="ru-RU" sz="2400" b="1" spc="-5" dirty="0">
                <a:latin typeface="Arial"/>
                <a:cs typeface="Arial"/>
              </a:rPr>
              <a:t>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C5E8310-DF3A-17F8-8775-FC12F0B9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6311-F510-4B2A-B8B5-FAFE9AC7F5F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312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2463" y="1075406"/>
            <a:ext cx="5407121" cy="531724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38517" y="322818"/>
            <a:ext cx="2758404" cy="641908"/>
          </a:xfrm>
          <a:prstGeom prst="rect">
            <a:avLst/>
          </a:prstGeom>
        </p:spPr>
        <p:txBody>
          <a:bodyPr vert="horz" wrap="square" lIns="0" tIns="10860" rIns="0" bIns="0" rtlCol="0" anchor="ctr">
            <a:spAutoFit/>
          </a:bodyPr>
          <a:lstStyle/>
          <a:p>
            <a:pPr marL="10795">
              <a:spcBef>
                <a:spcPts val="86"/>
              </a:spcBef>
            </a:pPr>
            <a:r>
              <a:rPr lang="ru-RU" sz="2050" b="1" dirty="0">
                <a:latin typeface="Arial"/>
                <a:cs typeface="Arial"/>
              </a:rPr>
              <a:t>Схема абсолютного поляриметра</a:t>
            </a:r>
            <a:endParaRPr lang="ru-RU" sz="2050" b="1" spc="-4">
              <a:latin typeface="Arial"/>
              <a:cs typeface="Arial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1B6AE72-E408-5C8F-FBA2-319CAD6B86DF}"/>
              </a:ext>
            </a:extLst>
          </p:cNvPr>
          <p:cNvSpPr/>
          <p:nvPr/>
        </p:nvSpPr>
        <p:spPr>
          <a:xfrm>
            <a:off x="2169518" y="1455372"/>
            <a:ext cx="1569675" cy="3455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bject 4"/>
          <p:cNvSpPr txBox="1"/>
          <p:nvPr/>
        </p:nvSpPr>
        <p:spPr>
          <a:xfrm>
            <a:off x="1824102" y="959437"/>
            <a:ext cx="1915136" cy="4386138"/>
          </a:xfrm>
          <a:prstGeom prst="rect">
            <a:avLst/>
          </a:prstGeom>
        </p:spPr>
        <p:txBody>
          <a:bodyPr vert="horz" wrap="square" lIns="0" tIns="10860" rIns="0" bIns="0" rtlCol="0" anchor="t">
            <a:spAutoFit/>
          </a:bodyPr>
          <a:lstStyle/>
          <a:p>
            <a:pPr marL="10795">
              <a:spcBef>
                <a:spcPts val="86"/>
              </a:spcBef>
            </a:pPr>
            <a:r>
              <a:rPr sz="1700" spc="-4" err="1">
                <a:solidFill>
                  <a:schemeClr val="accent2"/>
                </a:solidFill>
                <a:latin typeface="Arial MT"/>
                <a:cs typeface="Arial MT"/>
              </a:rPr>
              <a:t>APol</a:t>
            </a:r>
            <a:r>
              <a:rPr sz="1700" spc="-21" dirty="0">
                <a:latin typeface="Arial MT"/>
                <a:cs typeface="Arial MT"/>
              </a:rPr>
              <a:t> </a:t>
            </a:r>
            <a:r>
              <a:rPr lang="ru-RU" sz="1700" dirty="0">
                <a:latin typeface="Arial MT"/>
                <a:cs typeface="Arial MT"/>
              </a:rPr>
              <a:t>состоит из</a:t>
            </a:r>
            <a:r>
              <a:rPr sz="1700" dirty="0">
                <a:latin typeface="Arial MT"/>
                <a:cs typeface="Arial MT"/>
              </a:rPr>
              <a:t>:</a:t>
            </a:r>
            <a:endParaRPr lang="ru-RU" sz="1700">
              <a:ea typeface="Calibri"/>
              <a:cs typeface="Calibri"/>
            </a:endParaRPr>
          </a:p>
          <a:p>
            <a:pPr>
              <a:spcBef>
                <a:spcPts val="21"/>
              </a:spcBef>
            </a:pPr>
            <a:endParaRPr sz="1750" dirty="0">
              <a:latin typeface="Arial MT"/>
              <a:cs typeface="Arial MT"/>
            </a:endParaRPr>
          </a:p>
          <a:p>
            <a:pPr marL="394970" marR="183515" indent="-188595">
              <a:lnSpc>
                <a:spcPts val="1967"/>
              </a:lnSpc>
              <a:buFont typeface="Calibri"/>
              <a:buChar char="-"/>
              <a:tabLst>
                <a:tab pos="394753" algn="l"/>
                <a:tab pos="395296" algn="l"/>
              </a:tabLst>
            </a:pPr>
            <a:r>
              <a:rPr lang="ru-RU" sz="1700" dirty="0">
                <a:latin typeface="Arial MT"/>
              </a:rPr>
              <a:t>Атомарный источник</a:t>
            </a:r>
          </a:p>
          <a:p>
            <a:pPr marL="401320" marR="497840" indent="-194945">
              <a:lnSpc>
                <a:spcPts val="1958"/>
              </a:lnSpc>
              <a:buFont typeface="Calibri"/>
              <a:buChar char="-"/>
              <a:tabLst>
                <a:tab pos="394753" algn="l"/>
                <a:tab pos="395296" algn="l"/>
              </a:tabLst>
            </a:pPr>
            <a:endParaRPr lang="ru-RU" sz="1700" dirty="0">
              <a:latin typeface="Arial MT"/>
              <a:cs typeface="Arial MT"/>
            </a:endParaRPr>
          </a:p>
          <a:p>
            <a:pPr marL="401320" marR="497840" indent="-194945">
              <a:lnSpc>
                <a:spcPts val="1957"/>
              </a:lnSpc>
              <a:buFont typeface="Calibri"/>
              <a:buChar char="-"/>
              <a:tabLst>
                <a:tab pos="394753" algn="l"/>
                <a:tab pos="395296" algn="l"/>
              </a:tabLst>
            </a:pPr>
            <a:r>
              <a:rPr lang="ru-RU" sz="1700" dirty="0">
                <a:latin typeface="Arial MT"/>
                <a:cs typeface="Arial MT"/>
              </a:rPr>
              <a:t>Область взаимодействия</a:t>
            </a:r>
            <a:endParaRPr sz="1700" dirty="0">
              <a:latin typeface="Arial MT"/>
              <a:cs typeface="Arial MT"/>
            </a:endParaRPr>
          </a:p>
          <a:p>
            <a:pPr>
              <a:spcBef>
                <a:spcPts val="38"/>
              </a:spcBef>
              <a:buFont typeface="Calibri"/>
              <a:buChar char="-"/>
            </a:pPr>
            <a:endParaRPr sz="1700" dirty="0">
              <a:latin typeface="Arial MT"/>
              <a:cs typeface="Arial MT"/>
            </a:endParaRPr>
          </a:p>
          <a:p>
            <a:pPr marL="401320" marR="220345" indent="-194945">
              <a:lnSpc>
                <a:spcPts val="1957"/>
              </a:lnSpc>
              <a:buFont typeface="Calibri"/>
              <a:buChar char="-"/>
              <a:tabLst>
                <a:tab pos="394753" algn="l"/>
                <a:tab pos="395296" algn="l"/>
              </a:tabLst>
            </a:pPr>
            <a:r>
              <a:rPr lang="ru-RU" sz="1700" dirty="0">
                <a:latin typeface="Arial MT"/>
                <a:cs typeface="Arial MT"/>
              </a:rPr>
              <a:t>Четыре плеча спектрометров</a:t>
            </a:r>
            <a:endParaRPr sz="1700" dirty="0">
              <a:latin typeface="Arial MT"/>
              <a:cs typeface="Arial MT"/>
            </a:endParaRPr>
          </a:p>
          <a:p>
            <a:pPr>
              <a:spcBef>
                <a:spcPts val="34"/>
              </a:spcBef>
              <a:buFont typeface="Calibri"/>
              <a:buChar char="-"/>
            </a:pPr>
            <a:endParaRPr sz="1650" dirty="0">
              <a:latin typeface="Arial MT"/>
              <a:cs typeface="Arial MT"/>
            </a:endParaRPr>
          </a:p>
          <a:p>
            <a:pPr marL="401320" marR="3810" indent="-194945">
              <a:lnSpc>
                <a:spcPct val="95700"/>
              </a:lnSpc>
              <a:buFont typeface="Calibri"/>
              <a:buChar char="-"/>
              <a:tabLst>
                <a:tab pos="394753" algn="l"/>
                <a:tab pos="395296" algn="l"/>
              </a:tabLst>
            </a:pPr>
            <a:r>
              <a:rPr lang="ru-RU" sz="1700" err="1">
                <a:latin typeface="Arial MT"/>
                <a:cs typeface="Arial MT"/>
              </a:rPr>
              <a:t>Брейт</a:t>
            </a:r>
            <a:r>
              <a:rPr lang="ru-RU" sz="1700" dirty="0">
                <a:latin typeface="Arial MT"/>
                <a:cs typeface="Arial MT"/>
              </a:rPr>
              <a:t>-Раби поляриметр</a:t>
            </a:r>
            <a:endParaRPr sz="1700" dirty="0">
              <a:latin typeface="Arial MT"/>
              <a:cs typeface="Arial MT"/>
            </a:endParaRPr>
          </a:p>
          <a:p>
            <a:pPr>
              <a:spcBef>
                <a:spcPts val="30"/>
              </a:spcBef>
              <a:tabLst>
                <a:tab pos="394753" algn="l"/>
                <a:tab pos="395296" algn="l"/>
              </a:tabLst>
            </a:pPr>
            <a:endParaRPr sz="1700" dirty="0">
              <a:latin typeface="Arial MT"/>
              <a:cs typeface="Arial MT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FE168E-ADEE-9195-11F8-F6C72579F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6311-F510-4B2A-B8B5-FAFE9AC7F5F4}" type="slidenum">
              <a:rPr lang="ru-RU" smtClean="0"/>
              <a:t>17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2B4C95A-BACB-0C36-B4A9-9B47617FDDDC}"/>
              </a:ext>
            </a:extLst>
          </p:cNvPr>
          <p:cNvSpPr/>
          <p:nvPr/>
        </p:nvSpPr>
        <p:spPr>
          <a:xfrm>
            <a:off x="3698954" y="4135477"/>
            <a:ext cx="608834" cy="252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229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821" y="284398"/>
            <a:ext cx="7334748" cy="641908"/>
          </a:xfrm>
          <a:prstGeom prst="rect">
            <a:avLst/>
          </a:prstGeom>
        </p:spPr>
        <p:txBody>
          <a:bodyPr vert="horz" wrap="square" lIns="0" tIns="10860" rIns="0" bIns="0" rtlCol="0" anchor="ctr">
            <a:spAutoFit/>
          </a:bodyPr>
          <a:lstStyle/>
          <a:p>
            <a:pPr marL="10795">
              <a:spcBef>
                <a:spcPts val="86"/>
              </a:spcBef>
            </a:pPr>
            <a:r>
              <a:rPr lang="en-US" sz="2050" spc="-4" dirty="0" err="1">
                <a:solidFill>
                  <a:srgbClr val="0070C0"/>
                </a:solidFill>
                <a:ea typeface="+mj-lt"/>
                <a:cs typeface="+mj-lt"/>
              </a:rPr>
              <a:t>Основые</a:t>
            </a:r>
            <a:r>
              <a:rPr lang="en-US" sz="2050" spc="-4" dirty="0">
                <a:solidFill>
                  <a:srgbClr val="0070C0"/>
                </a:solidFill>
                <a:ea typeface="+mj-lt"/>
                <a:cs typeface="+mj-lt"/>
              </a:rPr>
              <a:t> </a:t>
            </a:r>
            <a:r>
              <a:rPr lang="en-US" sz="2050" spc="-4" dirty="0" err="1">
                <a:solidFill>
                  <a:srgbClr val="0070C0"/>
                </a:solidFill>
                <a:ea typeface="+mj-lt"/>
                <a:cs typeface="+mj-lt"/>
              </a:rPr>
              <a:t>поляриметрические</a:t>
            </a:r>
            <a:r>
              <a:rPr lang="en-US" sz="2050" spc="-4" dirty="0">
                <a:solidFill>
                  <a:srgbClr val="0070C0"/>
                </a:solidFill>
                <a:ea typeface="+mj-lt"/>
                <a:cs typeface="+mj-lt"/>
              </a:rPr>
              <a:t> </a:t>
            </a:r>
            <a:r>
              <a:rPr lang="en-US" sz="2050" spc="-4" dirty="0" err="1">
                <a:solidFill>
                  <a:srgbClr val="0070C0"/>
                </a:solidFill>
                <a:ea typeface="+mj-lt"/>
                <a:cs typeface="+mj-lt"/>
              </a:rPr>
              <a:t>реакции</a:t>
            </a:r>
            <a:r>
              <a:rPr lang="en-US" sz="2050" spc="-4" dirty="0">
                <a:solidFill>
                  <a:srgbClr val="0070C0"/>
                </a:solidFill>
                <a:ea typeface="+mj-lt"/>
                <a:cs typeface="+mj-lt"/>
              </a:rPr>
              <a:t> </a:t>
            </a:r>
            <a:r>
              <a:rPr lang="en-US" sz="2050" spc="-4" dirty="0" err="1">
                <a:solidFill>
                  <a:srgbClr val="0070C0"/>
                </a:solidFill>
                <a:ea typeface="+mj-lt"/>
                <a:cs typeface="+mj-lt"/>
              </a:rPr>
              <a:t>для</a:t>
            </a:r>
            <a:r>
              <a:rPr lang="en-US" sz="2050" spc="-4" dirty="0">
                <a:solidFill>
                  <a:srgbClr val="0070C0"/>
                </a:solidFill>
                <a:ea typeface="+mj-lt"/>
                <a:cs typeface="+mj-lt"/>
              </a:rPr>
              <a:t> </a:t>
            </a:r>
            <a:r>
              <a:rPr lang="en-US" sz="2050" spc="-4" dirty="0" err="1">
                <a:solidFill>
                  <a:srgbClr val="0070C0"/>
                </a:solidFill>
                <a:ea typeface="+mj-lt"/>
                <a:cs typeface="+mj-lt"/>
              </a:rPr>
              <a:t>измерения</a:t>
            </a:r>
            <a:r>
              <a:rPr lang="en-US" sz="2050" spc="-4" dirty="0">
                <a:solidFill>
                  <a:srgbClr val="0070C0"/>
                </a:solidFill>
                <a:ea typeface="+mj-lt"/>
                <a:cs typeface="+mj-lt"/>
              </a:rPr>
              <a:t> </a:t>
            </a:r>
            <a:r>
              <a:rPr lang="en-US" sz="2050" spc="-4" dirty="0" err="1">
                <a:solidFill>
                  <a:srgbClr val="0070C0"/>
                </a:solidFill>
                <a:ea typeface="+mj-lt"/>
                <a:cs typeface="+mj-lt"/>
              </a:rPr>
              <a:t>поляризации</a:t>
            </a:r>
            <a:endParaRPr lang="ru-RU" dirty="0" err="1">
              <a:ea typeface="+mj-lt"/>
              <a:cs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82994" y="1156032"/>
            <a:ext cx="3861006" cy="2261139"/>
          </a:xfrm>
          <a:prstGeom prst="rect">
            <a:avLst/>
          </a:prstGeom>
        </p:spPr>
        <p:txBody>
          <a:bodyPr vert="horz" wrap="square" lIns="0" tIns="1086" rIns="0" bIns="0" rtlCol="0" anchor="t">
            <a:spAutoFit/>
          </a:bodyPr>
          <a:lstStyle/>
          <a:p>
            <a:r>
              <a:rPr lang="en-US" sz="1850" spc="-4" dirty="0" err="1">
                <a:solidFill>
                  <a:schemeClr val="tx2"/>
                </a:solidFill>
                <a:ea typeface="+mn-lt"/>
                <a:cs typeface="+mn-lt"/>
              </a:rPr>
              <a:t>Диапазон</a:t>
            </a:r>
            <a:r>
              <a:rPr lang="en-US" sz="1850" spc="-4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850" spc="-4" dirty="0" err="1">
                <a:solidFill>
                  <a:schemeClr val="tx2"/>
                </a:solidFill>
                <a:ea typeface="+mn-lt"/>
                <a:cs typeface="+mn-lt"/>
              </a:rPr>
              <a:t>энергии</a:t>
            </a:r>
            <a:r>
              <a:rPr lang="en-US" sz="1850" spc="-4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850" spc="-4" dirty="0" err="1">
                <a:solidFill>
                  <a:schemeClr val="tx2"/>
                </a:solidFill>
                <a:ea typeface="+mn-lt"/>
                <a:cs typeface="+mn-lt"/>
              </a:rPr>
              <a:t>пучка</a:t>
            </a:r>
            <a:r>
              <a:rPr lang="en-US" sz="1850" spc="-4" dirty="0">
                <a:solidFill>
                  <a:schemeClr val="tx2"/>
                </a:solidFill>
                <a:ea typeface="+mn-lt"/>
                <a:cs typeface="+mn-lt"/>
              </a:rPr>
              <a:t>: 3..11 GeV</a:t>
            </a:r>
            <a:endParaRPr lang="ru-RU" dirty="0">
              <a:solidFill>
                <a:schemeClr val="tx2"/>
              </a:solidFill>
            </a:endParaRPr>
          </a:p>
          <a:p>
            <a:endParaRPr lang="en-US" sz="1850" spc="-4" dirty="0">
              <a:solidFill>
                <a:schemeClr val="tx2"/>
              </a:solidFill>
              <a:ea typeface="+mn-lt"/>
              <a:cs typeface="+mn-lt"/>
            </a:endParaRPr>
          </a:p>
          <a:p>
            <a:r>
              <a:rPr lang="en-US" sz="1850" spc="-4" dirty="0" err="1">
                <a:solidFill>
                  <a:schemeClr val="tx2"/>
                </a:solidFill>
                <a:ea typeface="+mn-lt"/>
                <a:cs typeface="+mn-lt"/>
              </a:rPr>
              <a:t>энергия</a:t>
            </a:r>
            <a:r>
              <a:rPr lang="en-US" sz="1850" spc="-4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850" spc="-4" dirty="0" err="1">
                <a:solidFill>
                  <a:schemeClr val="tx2"/>
                </a:solidFill>
                <a:ea typeface="+mn-lt"/>
                <a:cs typeface="+mn-lt"/>
              </a:rPr>
              <a:t>частиц</a:t>
            </a:r>
            <a:r>
              <a:rPr lang="en-US" sz="1850" spc="-4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850" spc="-4" dirty="0" err="1">
                <a:solidFill>
                  <a:schemeClr val="tx2"/>
                </a:solidFill>
                <a:ea typeface="+mn-lt"/>
                <a:cs typeface="+mn-lt"/>
              </a:rPr>
              <a:t>отдачи</a:t>
            </a:r>
            <a:r>
              <a:rPr lang="en-US" sz="1850" spc="-4" dirty="0">
                <a:solidFill>
                  <a:schemeClr val="tx2"/>
                </a:solidFill>
                <a:ea typeface="+mn-lt"/>
                <a:cs typeface="+mn-lt"/>
              </a:rPr>
              <a:t>: 200 MeV </a:t>
            </a:r>
            <a:endParaRPr lang="en-US" sz="1850" spc="-4" dirty="0">
              <a:solidFill>
                <a:schemeClr val="tx2"/>
              </a:solidFill>
              <a:ea typeface="Calibri"/>
              <a:cs typeface="Calibri"/>
            </a:endParaRPr>
          </a:p>
          <a:p>
            <a:endParaRPr/>
          </a:p>
          <a:p>
            <a:pPr>
              <a:tabLst>
                <a:tab pos="2635123" algn="l"/>
              </a:tabLst>
            </a:pPr>
            <a:r>
              <a:rPr lang="en-US" sz="1850" spc="-4" dirty="0" err="1">
                <a:solidFill>
                  <a:schemeClr val="tx2"/>
                </a:solidFill>
                <a:ea typeface="+mn-lt"/>
                <a:cs typeface="+mn-lt"/>
              </a:rPr>
              <a:t>угол</a:t>
            </a:r>
            <a:r>
              <a:rPr lang="en-US" sz="1850" spc="-4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850" spc="-4" dirty="0" err="1">
                <a:solidFill>
                  <a:schemeClr val="tx2"/>
                </a:solidFill>
                <a:ea typeface="+mn-lt"/>
                <a:cs typeface="+mn-lt"/>
              </a:rPr>
              <a:t>регистрации</a:t>
            </a:r>
            <a:r>
              <a:rPr lang="en-US" sz="1850" spc="-4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850" spc="-4" dirty="0" err="1">
                <a:solidFill>
                  <a:schemeClr val="tx2"/>
                </a:solidFill>
                <a:ea typeface="+mn-lt"/>
                <a:cs typeface="+mn-lt"/>
              </a:rPr>
              <a:t>частиц</a:t>
            </a:r>
            <a:r>
              <a:rPr lang="en-US" sz="1850" spc="-4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850" spc="-4" dirty="0" err="1">
                <a:solidFill>
                  <a:schemeClr val="tx2"/>
                </a:solidFill>
                <a:ea typeface="+mn-lt"/>
                <a:cs typeface="+mn-lt"/>
              </a:rPr>
              <a:t>отдачи</a:t>
            </a:r>
            <a:r>
              <a:rPr lang="en-US" sz="1850" spc="-4" dirty="0">
                <a:solidFill>
                  <a:schemeClr val="tx2"/>
                </a:solidFill>
                <a:ea typeface="+mn-lt"/>
                <a:cs typeface="+mn-lt"/>
              </a:rPr>
              <a:t> (в </a:t>
            </a:r>
            <a:r>
              <a:rPr lang="en-US" sz="1850" spc="-4" dirty="0" err="1">
                <a:solidFill>
                  <a:schemeClr val="tx2"/>
                </a:solidFill>
                <a:ea typeface="+mn-lt"/>
                <a:cs typeface="+mn-lt"/>
              </a:rPr>
              <a:t>лабораторной</a:t>
            </a:r>
            <a:r>
              <a:rPr lang="en-US" sz="1850" spc="-4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1850" spc="-4" dirty="0" err="1">
                <a:solidFill>
                  <a:schemeClr val="tx2"/>
                </a:solidFill>
                <a:ea typeface="+mn-lt"/>
                <a:cs typeface="+mn-lt"/>
              </a:rPr>
              <a:t>системе</a:t>
            </a:r>
            <a:r>
              <a:rPr lang="en-US" sz="1850" spc="-4" dirty="0">
                <a:solidFill>
                  <a:schemeClr val="tx2"/>
                </a:solidFill>
                <a:ea typeface="+mn-lt"/>
                <a:cs typeface="+mn-lt"/>
              </a:rPr>
              <a:t>): 75° </a:t>
            </a:r>
            <a:endParaRPr lang="ru-RU" dirty="0">
              <a:solidFill>
                <a:schemeClr val="tx2"/>
              </a:solidFill>
            </a:endParaRPr>
          </a:p>
          <a:p>
            <a:pPr>
              <a:tabLst>
                <a:tab pos="2635123" algn="l"/>
              </a:tabLst>
            </a:pPr>
            <a:endParaRPr/>
          </a:p>
          <a:p>
            <a:pPr marL="32385" marR="26035" indent="332105">
              <a:lnSpc>
                <a:spcPct val="103200"/>
              </a:lnSpc>
              <a:spcBef>
                <a:spcPts val="9"/>
              </a:spcBef>
            </a:pPr>
            <a:r>
              <a:rPr lang="en-US" sz="1850" spc="-4" dirty="0" err="1">
                <a:solidFill>
                  <a:schemeClr val="tx2"/>
                </a:solidFill>
                <a:ea typeface="+mn-lt"/>
                <a:cs typeface="+mn-lt"/>
              </a:rPr>
              <a:t>Диапазон</a:t>
            </a:r>
            <a:r>
              <a:rPr lang="en-US" sz="1850" spc="-4" dirty="0">
                <a:solidFill>
                  <a:schemeClr val="tx2"/>
                </a:solidFill>
                <a:ea typeface="+mn-lt"/>
                <a:cs typeface="+mn-lt"/>
              </a:rPr>
              <a:t> AN: 20% .. 8% </a:t>
            </a:r>
            <a:endParaRPr dirty="0">
              <a:solidFill>
                <a:schemeClr val="tx2"/>
              </a:solidFill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33966" y="4239087"/>
            <a:ext cx="3281306" cy="59294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79346" y="4890326"/>
            <a:ext cx="1569731" cy="34168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81975" y="5397106"/>
            <a:ext cx="1415224" cy="46619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63974" y="4367291"/>
            <a:ext cx="6995920" cy="1385701"/>
          </a:xfrm>
          <a:prstGeom prst="rect">
            <a:avLst/>
          </a:prstGeom>
        </p:spPr>
        <p:txBody>
          <a:bodyPr vert="horz" wrap="square" lIns="0" tIns="10860" rIns="0" bIns="0" rtlCol="0" anchor="t">
            <a:spAutoFit/>
          </a:bodyPr>
          <a:lstStyle/>
          <a:p>
            <a:r>
              <a:rPr lang="en-US" sz="1750" spc="-4" dirty="0" err="1">
                <a:ea typeface="+mn-lt"/>
                <a:cs typeface="+mn-lt"/>
              </a:rPr>
              <a:t>Измеренная</a:t>
            </a:r>
            <a:r>
              <a:rPr lang="en-US" sz="1750" spc="-4" dirty="0">
                <a:ea typeface="+mn-lt"/>
                <a:cs typeface="+mn-lt"/>
              </a:rPr>
              <a:t> </a:t>
            </a:r>
            <a:r>
              <a:rPr lang="en-US" sz="1750" spc="-4" dirty="0" err="1">
                <a:ea typeface="+mn-lt"/>
                <a:cs typeface="+mn-lt"/>
              </a:rPr>
              <a:t>поляризация</a:t>
            </a:r>
            <a:r>
              <a:rPr lang="en-US" sz="1750" spc="-4" dirty="0">
                <a:ea typeface="+mn-lt"/>
                <a:cs typeface="+mn-lt"/>
              </a:rPr>
              <a:t> </a:t>
            </a:r>
            <a:r>
              <a:rPr lang="en-US" sz="1750" spc="-4" dirty="0" err="1">
                <a:ea typeface="+mn-lt"/>
                <a:cs typeface="+mn-lt"/>
              </a:rPr>
              <a:t>пучка</a:t>
            </a:r>
            <a:r>
              <a:rPr lang="en-US" sz="1750" spc="-4" dirty="0">
                <a:ea typeface="+mn-lt"/>
                <a:cs typeface="+mn-lt"/>
              </a:rPr>
              <a:t>: </a:t>
            </a:r>
            <a:endParaRPr lang="ru-RU" dirty="0"/>
          </a:p>
          <a:p>
            <a:endParaRPr/>
          </a:p>
          <a:p>
            <a:pPr>
              <a:tabLst>
                <a:tab pos="2511865" algn="l"/>
              </a:tabLst>
            </a:pPr>
            <a:r>
              <a:rPr lang="en-US" sz="1750" spc="-4" dirty="0" err="1">
                <a:ea typeface="+mn-lt"/>
                <a:cs typeface="+mn-lt"/>
              </a:rPr>
              <a:t>где</a:t>
            </a:r>
            <a:r>
              <a:rPr lang="en-US" sz="1750" spc="-4" dirty="0">
                <a:ea typeface="+mn-lt"/>
                <a:cs typeface="+mn-lt"/>
              </a:rPr>
              <a:t> - </a:t>
            </a:r>
            <a:r>
              <a:rPr lang="en-US" sz="1750" spc="-4" dirty="0" err="1">
                <a:ea typeface="+mn-lt"/>
                <a:cs typeface="+mn-lt"/>
              </a:rPr>
              <a:t>анализирующая</a:t>
            </a:r>
            <a:r>
              <a:rPr lang="en-US" sz="1750" spc="-4" dirty="0">
                <a:ea typeface="+mn-lt"/>
                <a:cs typeface="+mn-lt"/>
              </a:rPr>
              <a:t> </a:t>
            </a:r>
            <a:r>
              <a:rPr lang="en-US" sz="1750" spc="-4" dirty="0" err="1">
                <a:ea typeface="+mn-lt"/>
                <a:cs typeface="+mn-lt"/>
              </a:rPr>
              <a:t>способность</a:t>
            </a:r>
            <a:r>
              <a:rPr lang="en-US" sz="1750" spc="-4" dirty="0">
                <a:ea typeface="+mn-lt"/>
                <a:cs typeface="+mn-lt"/>
              </a:rPr>
              <a:t> </a:t>
            </a:r>
            <a:r>
              <a:rPr lang="en-US" sz="1750" spc="-4" dirty="0" err="1">
                <a:ea typeface="+mn-lt"/>
                <a:cs typeface="+mn-lt"/>
              </a:rPr>
              <a:t>поляриметрической</a:t>
            </a:r>
            <a:r>
              <a:rPr lang="en-US" sz="1750" spc="-4" dirty="0">
                <a:ea typeface="+mn-lt"/>
                <a:cs typeface="+mn-lt"/>
              </a:rPr>
              <a:t> </a:t>
            </a:r>
            <a:r>
              <a:rPr lang="en-US" sz="1750" spc="-4" dirty="0" err="1">
                <a:ea typeface="+mn-lt"/>
                <a:cs typeface="+mn-lt"/>
              </a:rPr>
              <a:t>реакции</a:t>
            </a:r>
            <a:r>
              <a:rPr lang="en-US" sz="1750" spc="-4" dirty="0">
                <a:ea typeface="+mn-lt"/>
                <a:cs typeface="+mn-lt"/>
              </a:rPr>
              <a:t> </a:t>
            </a:r>
            <a:endParaRPr dirty="0"/>
          </a:p>
          <a:p>
            <a:endParaRPr/>
          </a:p>
          <a:p>
            <a:pPr marL="10795">
              <a:spcBef>
                <a:spcPts val="86"/>
              </a:spcBef>
            </a:pPr>
            <a:r>
              <a:rPr lang="en-US" sz="1750" spc="-4" dirty="0">
                <a:ea typeface="+mn-lt"/>
                <a:cs typeface="+mn-lt"/>
              </a:rPr>
              <a:t>- </a:t>
            </a:r>
            <a:r>
              <a:rPr lang="en-US" sz="1750" spc="-4" dirty="0" err="1">
                <a:ea typeface="+mn-lt"/>
                <a:cs typeface="+mn-lt"/>
              </a:rPr>
              <a:t>измеренная</a:t>
            </a:r>
            <a:r>
              <a:rPr lang="en-US" sz="1750" spc="-4" dirty="0">
                <a:ea typeface="+mn-lt"/>
                <a:cs typeface="+mn-lt"/>
              </a:rPr>
              <a:t> </a:t>
            </a:r>
            <a:r>
              <a:rPr lang="en-US" sz="1750" spc="-4" dirty="0" err="1">
                <a:ea typeface="+mn-lt"/>
                <a:cs typeface="+mn-lt"/>
              </a:rPr>
              <a:t>асимметрия</a:t>
            </a:r>
            <a:r>
              <a:rPr lang="en-US" sz="1750" spc="-4" dirty="0">
                <a:ea typeface="+mn-lt"/>
                <a:cs typeface="+mn-lt"/>
              </a:rPr>
              <a:t> </a:t>
            </a:r>
            <a:endParaRPr dirty="0"/>
          </a:p>
        </p:txBody>
      </p:sp>
      <p:pic>
        <p:nvPicPr>
          <p:cNvPr id="10" name="Рисунок 9" descr="Изображение выглядит как снимок экрана, свет, Красочность, круг">
            <a:extLst>
              <a:ext uri="{FF2B5EF4-FFF2-40B4-BE49-F238E27FC236}">
                <a16:creationId xmlns:a16="http://schemas.microsoft.com/office/drawing/2014/main" id="{5F8D514D-2AC4-3B60-BC4D-8F1864820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388" y="1151565"/>
            <a:ext cx="4179955" cy="2720308"/>
          </a:xfrm>
          <a:prstGeom prst="rect">
            <a:avLst/>
          </a:prstGeom>
        </p:spPr>
      </p:pic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0E63F61D-0E6B-D9F8-C8DB-0E6E153F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6311-F510-4B2A-B8B5-FAFE9AC7F5F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071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2227" y="231388"/>
            <a:ext cx="6734700" cy="441853"/>
          </a:xfrm>
          <a:prstGeom prst="rect">
            <a:avLst/>
          </a:prstGeom>
        </p:spPr>
        <p:txBody>
          <a:bodyPr vert="horz" wrap="square" lIns="0" tIns="10860" rIns="0" bIns="0" rtlCol="0" anchor="ctr">
            <a:spAutoFit/>
          </a:bodyPr>
          <a:lstStyle/>
          <a:p>
            <a:pPr marL="10795">
              <a:spcBef>
                <a:spcPts val="86"/>
              </a:spcBef>
            </a:pPr>
            <a:r>
              <a:rPr lang="en-US" sz="2800" err="1">
                <a:ea typeface="+mj-lt"/>
                <a:cs typeface="+mj-lt"/>
              </a:rPr>
              <a:t>Основные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рабочие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параметры</a:t>
            </a:r>
            <a:r>
              <a:rPr lang="en-US" sz="2800" dirty="0">
                <a:solidFill>
                  <a:schemeClr val="accent1"/>
                </a:solidFill>
                <a:ea typeface="+mj-lt"/>
                <a:cs typeface="+mj-lt"/>
              </a:rPr>
              <a:t> </a:t>
            </a:r>
            <a:r>
              <a:rPr lang="en-US" sz="2800" err="1">
                <a:solidFill>
                  <a:srgbClr val="FF0000"/>
                </a:solidFill>
                <a:ea typeface="+mj-lt"/>
                <a:cs typeface="+mj-lt"/>
              </a:rPr>
              <a:t>APol</a:t>
            </a:r>
            <a:r>
              <a:rPr lang="en-US" sz="2800" dirty="0">
                <a:ea typeface="+mj-lt"/>
                <a:cs typeface="+mj-lt"/>
              </a:rPr>
              <a:t>: </a:t>
            </a:r>
            <a:endParaRPr lang="ru-RU" dirty="0"/>
          </a:p>
        </p:txBody>
      </p:sp>
      <p:sp>
        <p:nvSpPr>
          <p:cNvPr id="3" name="object 3"/>
          <p:cNvSpPr txBox="1"/>
          <p:nvPr/>
        </p:nvSpPr>
        <p:spPr>
          <a:xfrm>
            <a:off x="566307" y="863210"/>
            <a:ext cx="8115853" cy="5504778"/>
          </a:xfrm>
          <a:prstGeom prst="rect">
            <a:avLst/>
          </a:prstGeom>
        </p:spPr>
        <p:txBody>
          <a:bodyPr vert="horz" wrap="square" lIns="0" tIns="10860" rIns="0" bIns="0" rtlCol="0" anchor="t">
            <a:spAutoFit/>
          </a:bodyPr>
          <a:lstStyle/>
          <a:p>
            <a:pPr>
              <a:buFont typeface="Arial"/>
              <a:buChar char="•"/>
              <a:tabLst>
                <a:tab pos="180814" algn="l"/>
              </a:tabLst>
            </a:pPr>
            <a:r>
              <a:rPr lang="en-US" sz="2100" dirty="0" err="1">
                <a:ea typeface="+mn-lt"/>
                <a:cs typeface="+mn-lt"/>
              </a:rPr>
              <a:t>производительность</a:t>
            </a:r>
            <a:r>
              <a:rPr lang="en-US" sz="2100" dirty="0">
                <a:ea typeface="+mn-lt"/>
                <a:cs typeface="+mn-lt"/>
              </a:rPr>
              <a:t> H2/D2 </a:t>
            </a:r>
            <a:endParaRPr lang="en-US" sz="2100" dirty="0">
              <a:latin typeface="Arial"/>
              <a:cs typeface="Arial"/>
            </a:endParaRPr>
          </a:p>
          <a:p>
            <a:r>
              <a:rPr lang="en-US" sz="2100" dirty="0">
                <a:ea typeface="+mn-lt"/>
                <a:cs typeface="+mn-lt"/>
              </a:rPr>
              <a:t>Q = 1 </a:t>
            </a:r>
            <a:r>
              <a:rPr lang="en-US" sz="2100" err="1">
                <a:ea typeface="+mn-lt"/>
                <a:cs typeface="+mn-lt"/>
              </a:rPr>
              <a:t>торр·л</a:t>
            </a:r>
            <a:r>
              <a:rPr lang="en-US" sz="2100" dirty="0">
                <a:ea typeface="+mn-lt"/>
                <a:cs typeface="+mn-lt"/>
              </a:rPr>
              <a:t>/с = 3,4·10</a:t>
            </a:r>
            <a:r>
              <a:rPr lang="en-US" sz="2100" baseline="30000" dirty="0">
                <a:ea typeface="+mn-lt"/>
                <a:cs typeface="+mn-lt"/>
              </a:rPr>
              <a:t>19 </a:t>
            </a:r>
            <a:r>
              <a:rPr lang="en-US" sz="2100" err="1">
                <a:ea typeface="+mn-lt"/>
                <a:cs typeface="+mn-lt"/>
              </a:rPr>
              <a:t>молекул</a:t>
            </a:r>
            <a:r>
              <a:rPr lang="en-US" sz="2100" dirty="0">
                <a:ea typeface="+mn-lt"/>
                <a:cs typeface="+mn-lt"/>
              </a:rPr>
              <a:t>/с = 6,8·10</a:t>
            </a:r>
            <a:r>
              <a:rPr lang="en-US" sz="2100" baseline="30000" dirty="0">
                <a:ea typeface="+mn-lt"/>
                <a:cs typeface="+mn-lt"/>
              </a:rPr>
              <a:t>19</a:t>
            </a:r>
            <a:r>
              <a:rPr lang="en-US" sz="2100" dirty="0">
                <a:ea typeface="+mn-lt"/>
                <a:cs typeface="+mn-lt"/>
              </a:rPr>
              <a:t> </a:t>
            </a:r>
            <a:r>
              <a:rPr lang="en-US" sz="2100" err="1">
                <a:ea typeface="+mn-lt"/>
                <a:cs typeface="+mn-lt"/>
              </a:rPr>
              <a:t>атом</a:t>
            </a:r>
            <a:r>
              <a:rPr lang="en-US" sz="2100" dirty="0">
                <a:ea typeface="+mn-lt"/>
                <a:cs typeface="+mn-lt"/>
              </a:rPr>
              <a:t>/с </a:t>
            </a:r>
            <a:endParaRPr lang="en-US">
              <a:ea typeface="Calibri"/>
              <a:cs typeface="Calibri"/>
            </a:endParaRPr>
          </a:p>
          <a:p>
            <a:pPr>
              <a:buFont typeface="Arial"/>
              <a:buChar char="•"/>
              <a:tabLst>
                <a:tab pos="260091" algn="l"/>
                <a:tab pos="260634" algn="l"/>
              </a:tabLst>
            </a:pPr>
            <a:r>
              <a:rPr lang="en-US" sz="2100" err="1">
                <a:ea typeface="+mn-lt"/>
                <a:cs typeface="+mn-lt"/>
              </a:rPr>
              <a:t>температура</a:t>
            </a:r>
            <a:r>
              <a:rPr lang="en-US" sz="2100" dirty="0">
                <a:ea typeface="+mn-lt"/>
                <a:cs typeface="+mn-lt"/>
              </a:rPr>
              <a:t> </a:t>
            </a:r>
            <a:r>
              <a:rPr lang="en-US" sz="2100" err="1">
                <a:ea typeface="+mn-lt"/>
                <a:cs typeface="+mn-lt"/>
              </a:rPr>
              <a:t>сопла</a:t>
            </a:r>
            <a:r>
              <a:rPr lang="en-US" sz="2100" dirty="0">
                <a:ea typeface="+mn-lt"/>
                <a:cs typeface="+mn-lt"/>
              </a:rPr>
              <a:t> T</a:t>
            </a:r>
            <a:r>
              <a:rPr lang="en-US" sz="2100" baseline="-25000" dirty="0">
                <a:ea typeface="+mn-lt"/>
                <a:cs typeface="+mn-lt"/>
              </a:rPr>
              <a:t>N</a:t>
            </a:r>
            <a:r>
              <a:rPr lang="en-US" sz="2100" dirty="0">
                <a:ea typeface="+mn-lt"/>
                <a:cs typeface="+mn-lt"/>
              </a:rPr>
              <a:t>=80°K </a:t>
            </a:r>
            <a:endParaRPr lang="en-US" dirty="0">
              <a:ea typeface="Calibri"/>
              <a:cs typeface="Calibri"/>
            </a:endParaRPr>
          </a:p>
          <a:p>
            <a:pPr>
              <a:buFont typeface="Arial"/>
              <a:buChar char="•"/>
              <a:tabLst>
                <a:tab pos="260091" algn="l"/>
                <a:tab pos="260634" algn="l"/>
              </a:tabLst>
            </a:pPr>
            <a:r>
              <a:rPr lang="en-US" sz="2100" err="1">
                <a:ea typeface="+mn-lt"/>
                <a:cs typeface="+mn-lt"/>
              </a:rPr>
              <a:t>скорость</a:t>
            </a:r>
            <a:r>
              <a:rPr lang="en-US" sz="2100" dirty="0">
                <a:ea typeface="+mn-lt"/>
                <a:cs typeface="+mn-lt"/>
              </a:rPr>
              <a:t> </a:t>
            </a:r>
            <a:r>
              <a:rPr lang="en-US" sz="2100" err="1">
                <a:ea typeface="+mn-lt"/>
                <a:cs typeface="+mn-lt"/>
              </a:rPr>
              <a:t>истечения</a:t>
            </a:r>
            <a:r>
              <a:rPr lang="en-US" sz="2100" dirty="0">
                <a:ea typeface="+mn-lt"/>
                <a:cs typeface="+mn-lt"/>
              </a:rPr>
              <a:t> </a:t>
            </a:r>
            <a:r>
              <a:rPr lang="en-US" sz="2100" err="1">
                <a:ea typeface="+mn-lt"/>
                <a:cs typeface="+mn-lt"/>
              </a:rPr>
              <a:t>сопла</a:t>
            </a:r>
            <a:r>
              <a:rPr lang="en-US" sz="2100" dirty="0">
                <a:ea typeface="+mn-lt"/>
                <a:cs typeface="+mn-lt"/>
              </a:rPr>
              <a:t> (=</a:t>
            </a:r>
            <a:r>
              <a:rPr lang="en-US" sz="2100" err="1">
                <a:ea typeface="+mn-lt"/>
                <a:cs typeface="+mn-lt"/>
              </a:rPr>
              <a:t>скорость</a:t>
            </a:r>
            <a:r>
              <a:rPr lang="en-US" sz="2100" dirty="0">
                <a:ea typeface="+mn-lt"/>
                <a:cs typeface="+mn-lt"/>
              </a:rPr>
              <a:t> </a:t>
            </a:r>
            <a:r>
              <a:rPr lang="en-US" sz="2100" err="1">
                <a:ea typeface="+mn-lt"/>
                <a:cs typeface="+mn-lt"/>
              </a:rPr>
              <a:t>звука</a:t>
            </a:r>
            <a:r>
              <a:rPr lang="en-US" sz="2100" dirty="0">
                <a:ea typeface="+mn-lt"/>
                <a:cs typeface="+mn-lt"/>
              </a:rPr>
              <a:t>): </a:t>
            </a:r>
            <a:endParaRPr lang="en-US" dirty="0">
              <a:ea typeface="+mn-lt"/>
              <a:cs typeface="+mn-lt"/>
            </a:endParaRPr>
          </a:p>
          <a:p>
            <a:pPr>
              <a:tabLst>
                <a:tab pos="260091" algn="l"/>
                <a:tab pos="260634" algn="l"/>
              </a:tabLst>
            </a:pPr>
            <a:r>
              <a:rPr lang="en-US" sz="2100" err="1">
                <a:ea typeface="+mn-lt"/>
                <a:cs typeface="+mn-lt"/>
              </a:rPr>
              <a:t>для</a:t>
            </a:r>
            <a:r>
              <a:rPr lang="en-US" sz="2100" dirty="0">
                <a:ea typeface="+mn-lt"/>
                <a:cs typeface="+mn-lt"/>
              </a:rPr>
              <a:t> </a:t>
            </a:r>
            <a:r>
              <a:rPr lang="en-US" sz="2100" err="1">
                <a:ea typeface="+mn-lt"/>
                <a:cs typeface="+mn-lt"/>
              </a:rPr>
              <a:t>водорода</a:t>
            </a:r>
            <a:r>
              <a:rPr lang="en-US" sz="2100" dirty="0">
                <a:ea typeface="+mn-lt"/>
                <a:cs typeface="+mn-lt"/>
              </a:rPr>
              <a:t> - </a:t>
            </a:r>
            <a:r>
              <a:rPr lang="en-US" sz="2100" err="1">
                <a:ea typeface="+mn-lt"/>
                <a:cs typeface="+mn-lt"/>
              </a:rPr>
              <a:t>c</a:t>
            </a:r>
            <a:r>
              <a:rPr lang="en-US" sz="2100" baseline="-25000" err="1">
                <a:ea typeface="+mn-lt"/>
                <a:cs typeface="+mn-lt"/>
              </a:rPr>
              <a:t>H</a:t>
            </a:r>
            <a:r>
              <a:rPr lang="en-US" sz="2100" dirty="0">
                <a:ea typeface="+mn-lt"/>
                <a:cs typeface="+mn-lt"/>
              </a:rPr>
              <a:t>=(</a:t>
            </a:r>
            <a:r>
              <a:rPr lang="en-US" sz="2100" err="1">
                <a:ea typeface="+mn-lt"/>
                <a:cs typeface="+mn-lt"/>
              </a:rPr>
              <a:t>γkB</a:t>
            </a:r>
            <a:r>
              <a:rPr lang="en-US" sz="2100" baseline="-25000" err="1">
                <a:ea typeface="+mn-lt"/>
                <a:cs typeface="+mn-lt"/>
              </a:rPr>
              <a:t>T</a:t>
            </a:r>
            <a:r>
              <a:rPr lang="en-US" sz="2100" dirty="0">
                <a:ea typeface="+mn-lt"/>
                <a:cs typeface="+mn-lt"/>
              </a:rPr>
              <a:t>/</a:t>
            </a:r>
            <a:r>
              <a:rPr lang="en-US" sz="2100" err="1">
                <a:ea typeface="+mn-lt"/>
                <a:cs typeface="+mn-lt"/>
              </a:rPr>
              <a:t>m</a:t>
            </a:r>
            <a:r>
              <a:rPr lang="en-US" sz="2100" baseline="-25000" err="1">
                <a:ea typeface="+mn-lt"/>
                <a:cs typeface="+mn-lt"/>
              </a:rPr>
              <a:t>H</a:t>
            </a:r>
            <a:r>
              <a:rPr lang="en-US" sz="2100" dirty="0">
                <a:ea typeface="+mn-lt"/>
                <a:cs typeface="+mn-lt"/>
              </a:rPr>
              <a:t>)0,5 = 1 </a:t>
            </a:r>
            <a:r>
              <a:rPr lang="en-US" sz="2100" err="1">
                <a:ea typeface="+mn-lt"/>
                <a:cs typeface="+mn-lt"/>
              </a:rPr>
              <a:t>км</a:t>
            </a:r>
            <a:r>
              <a:rPr lang="en-US" sz="2100" dirty="0">
                <a:ea typeface="+mn-lt"/>
                <a:cs typeface="+mn-lt"/>
              </a:rPr>
              <a:t>/с </a:t>
            </a:r>
            <a:endParaRPr lang="en-US">
              <a:ea typeface="Calibri"/>
              <a:cs typeface="Calibri"/>
            </a:endParaRPr>
          </a:p>
          <a:p>
            <a:r>
              <a:rPr lang="en-US" sz="2100" err="1">
                <a:ea typeface="+mn-lt"/>
                <a:cs typeface="+mn-lt"/>
              </a:rPr>
              <a:t>для</a:t>
            </a:r>
            <a:r>
              <a:rPr lang="en-US" sz="2100" dirty="0">
                <a:ea typeface="+mn-lt"/>
                <a:cs typeface="+mn-lt"/>
              </a:rPr>
              <a:t> </a:t>
            </a:r>
            <a:r>
              <a:rPr lang="en-US" sz="2100" err="1">
                <a:ea typeface="+mn-lt"/>
                <a:cs typeface="+mn-lt"/>
              </a:rPr>
              <a:t>дейтерия</a:t>
            </a:r>
            <a:r>
              <a:rPr lang="en-US" sz="2100" dirty="0">
                <a:ea typeface="+mn-lt"/>
                <a:cs typeface="+mn-lt"/>
              </a:rPr>
              <a:t> – </a:t>
            </a:r>
            <a:r>
              <a:rPr lang="en-US" sz="2100" err="1">
                <a:ea typeface="+mn-lt"/>
                <a:cs typeface="+mn-lt"/>
              </a:rPr>
              <a:t>c</a:t>
            </a:r>
            <a:r>
              <a:rPr lang="en-US" sz="2100" baseline="-25000" err="1">
                <a:ea typeface="+mn-lt"/>
                <a:cs typeface="+mn-lt"/>
              </a:rPr>
              <a:t>D</a:t>
            </a:r>
            <a:r>
              <a:rPr lang="en-US" sz="2100" dirty="0">
                <a:ea typeface="+mn-lt"/>
                <a:cs typeface="+mn-lt"/>
              </a:rPr>
              <a:t>=(</a:t>
            </a:r>
            <a:r>
              <a:rPr lang="en-US" sz="2100" err="1">
                <a:ea typeface="+mn-lt"/>
                <a:cs typeface="+mn-lt"/>
              </a:rPr>
              <a:t>γkB</a:t>
            </a:r>
            <a:r>
              <a:rPr lang="en-US" sz="2100" baseline="-25000" err="1">
                <a:ea typeface="+mn-lt"/>
                <a:cs typeface="+mn-lt"/>
              </a:rPr>
              <a:t>T</a:t>
            </a:r>
            <a:r>
              <a:rPr lang="en-US" sz="2100" dirty="0">
                <a:ea typeface="+mn-lt"/>
                <a:cs typeface="+mn-lt"/>
              </a:rPr>
              <a:t>/</a:t>
            </a:r>
            <a:r>
              <a:rPr lang="en-US" sz="2100" err="1">
                <a:ea typeface="+mn-lt"/>
                <a:cs typeface="+mn-lt"/>
              </a:rPr>
              <a:t>m</a:t>
            </a:r>
            <a:r>
              <a:rPr lang="en-US" sz="2100" baseline="-25000" err="1">
                <a:ea typeface="+mn-lt"/>
                <a:cs typeface="+mn-lt"/>
              </a:rPr>
              <a:t>D</a:t>
            </a:r>
            <a:r>
              <a:rPr lang="en-US" sz="2100" dirty="0">
                <a:ea typeface="+mn-lt"/>
                <a:cs typeface="+mn-lt"/>
              </a:rPr>
              <a:t>)0,5 = 0,75 </a:t>
            </a:r>
            <a:r>
              <a:rPr lang="en-US" sz="2100" err="1">
                <a:ea typeface="+mn-lt"/>
                <a:cs typeface="+mn-lt"/>
              </a:rPr>
              <a:t>км</a:t>
            </a:r>
            <a:r>
              <a:rPr lang="en-US" sz="2100" dirty="0">
                <a:ea typeface="+mn-lt"/>
                <a:cs typeface="+mn-lt"/>
              </a:rPr>
              <a:t>/с </a:t>
            </a:r>
            <a:endParaRPr lang="en-US" dirty="0">
              <a:ea typeface="Calibri"/>
              <a:cs typeface="Calibri"/>
            </a:endParaRPr>
          </a:p>
          <a:p>
            <a:pPr>
              <a:tabLst>
                <a:tab pos="260091" algn="l"/>
                <a:tab pos="260634" algn="l"/>
              </a:tabLst>
            </a:pPr>
            <a:r>
              <a:rPr lang="en-US" sz="2100" err="1">
                <a:ea typeface="+mn-lt"/>
                <a:cs typeface="+mn-lt"/>
              </a:rPr>
              <a:t>число</a:t>
            </a:r>
            <a:r>
              <a:rPr lang="en-US" sz="2100" dirty="0">
                <a:ea typeface="+mn-lt"/>
                <a:cs typeface="+mn-lt"/>
              </a:rPr>
              <a:t> </a:t>
            </a:r>
            <a:r>
              <a:rPr lang="en-US" sz="2100" err="1">
                <a:ea typeface="+mn-lt"/>
                <a:cs typeface="+mn-lt"/>
              </a:rPr>
              <a:t>Маха</a:t>
            </a:r>
            <a:r>
              <a:rPr lang="en-US" sz="2100" dirty="0">
                <a:ea typeface="+mn-lt"/>
                <a:cs typeface="+mn-lt"/>
              </a:rPr>
              <a:t> в </a:t>
            </a:r>
            <a:r>
              <a:rPr lang="en-US" sz="2100" err="1">
                <a:ea typeface="+mn-lt"/>
                <a:cs typeface="+mn-lt"/>
              </a:rPr>
              <a:t>атомном</a:t>
            </a:r>
            <a:r>
              <a:rPr lang="en-US" sz="2100" dirty="0">
                <a:ea typeface="+mn-lt"/>
                <a:cs typeface="+mn-lt"/>
              </a:rPr>
              <a:t> </a:t>
            </a:r>
            <a:r>
              <a:rPr lang="en-US" sz="2100" err="1">
                <a:ea typeface="+mn-lt"/>
                <a:cs typeface="+mn-lt"/>
              </a:rPr>
              <a:t>пучке</a:t>
            </a:r>
            <a:r>
              <a:rPr lang="en-US" sz="2100" dirty="0">
                <a:ea typeface="+mn-lt"/>
                <a:cs typeface="+mn-lt"/>
              </a:rPr>
              <a:t> M=2,9 </a:t>
            </a:r>
            <a:endParaRPr lang="en-US" dirty="0">
              <a:ea typeface="Calibri"/>
              <a:cs typeface="Calibri"/>
            </a:endParaRPr>
          </a:p>
          <a:p>
            <a:pPr>
              <a:buFont typeface="Arial"/>
              <a:buChar char="•"/>
              <a:tabLst>
                <a:tab pos="260091" algn="l"/>
                <a:tab pos="260634" algn="l"/>
              </a:tabLst>
            </a:pPr>
            <a:r>
              <a:rPr lang="en-US" sz="2100" dirty="0" err="1">
                <a:ea typeface="+mn-lt"/>
                <a:cs typeface="+mn-lt"/>
              </a:rPr>
              <a:t>наиболее</a:t>
            </a:r>
            <a:r>
              <a:rPr lang="en-US" sz="2100" dirty="0">
                <a:ea typeface="+mn-lt"/>
                <a:cs typeface="+mn-lt"/>
              </a:rPr>
              <a:t> </a:t>
            </a:r>
            <a:r>
              <a:rPr lang="en-US" sz="2100" dirty="0" err="1">
                <a:ea typeface="+mn-lt"/>
                <a:cs typeface="+mn-lt"/>
              </a:rPr>
              <a:t>вероятная</a:t>
            </a:r>
            <a:r>
              <a:rPr lang="en-US" sz="2100" dirty="0">
                <a:ea typeface="+mn-lt"/>
                <a:cs typeface="+mn-lt"/>
              </a:rPr>
              <a:t> </a:t>
            </a:r>
            <a:r>
              <a:rPr lang="en-US" sz="2100" dirty="0" err="1">
                <a:ea typeface="+mn-lt"/>
                <a:cs typeface="+mn-lt"/>
              </a:rPr>
              <a:t>скорость</a:t>
            </a:r>
            <a:r>
              <a:rPr lang="en-US" sz="2100" dirty="0">
                <a:ea typeface="+mn-lt"/>
                <a:cs typeface="+mn-lt"/>
              </a:rPr>
              <a:t> </a:t>
            </a:r>
            <a:r>
              <a:rPr lang="en-US" sz="2100" dirty="0" err="1">
                <a:ea typeface="+mn-lt"/>
                <a:cs typeface="+mn-lt"/>
              </a:rPr>
              <a:t>для</a:t>
            </a:r>
            <a:r>
              <a:rPr lang="en-US" sz="2100" dirty="0">
                <a:ea typeface="+mn-lt"/>
                <a:cs typeface="+mn-lt"/>
              </a:rPr>
              <a:t> </a:t>
            </a:r>
            <a:r>
              <a:rPr lang="en-US" sz="2100" dirty="0" err="1">
                <a:ea typeface="+mn-lt"/>
                <a:cs typeface="+mn-lt"/>
              </a:rPr>
              <a:t>распределения</a:t>
            </a:r>
            <a:r>
              <a:rPr lang="en-US" sz="2100" dirty="0">
                <a:ea typeface="+mn-lt"/>
                <a:cs typeface="+mn-lt"/>
              </a:rPr>
              <a:t> </a:t>
            </a:r>
            <a:r>
              <a:rPr lang="en-US" sz="2100" dirty="0" err="1">
                <a:ea typeface="+mn-lt"/>
                <a:cs typeface="+mn-lt"/>
              </a:rPr>
              <a:t>скоростей</a:t>
            </a:r>
            <a:r>
              <a:rPr lang="en-US" sz="2100" dirty="0">
                <a:ea typeface="+mn-lt"/>
                <a:cs typeface="+mn-lt"/>
              </a:rPr>
              <a:t> </a:t>
            </a:r>
            <a:r>
              <a:rPr lang="en-US" sz="2100" dirty="0" err="1">
                <a:ea typeface="+mn-lt"/>
                <a:cs typeface="+mn-lt"/>
              </a:rPr>
              <a:t>атомного</a:t>
            </a:r>
            <a:r>
              <a:rPr lang="en-US" sz="2100" dirty="0">
                <a:ea typeface="+mn-lt"/>
                <a:cs typeface="+mn-lt"/>
              </a:rPr>
              <a:t> </a:t>
            </a:r>
            <a:r>
              <a:rPr lang="en-US" sz="2100" dirty="0" err="1">
                <a:ea typeface="+mn-lt"/>
                <a:cs typeface="+mn-lt"/>
              </a:rPr>
              <a:t>пучка</a:t>
            </a:r>
            <a:r>
              <a:rPr lang="en-US" sz="2100" dirty="0">
                <a:ea typeface="+mn-lt"/>
                <a:cs typeface="+mn-lt"/>
              </a:rPr>
              <a:t>: </a:t>
            </a:r>
            <a:r>
              <a:rPr lang="en-US" sz="2100" dirty="0" err="1">
                <a:ea typeface="+mn-lt"/>
                <a:cs typeface="+mn-lt"/>
              </a:rPr>
              <a:t>для</a:t>
            </a:r>
            <a:r>
              <a:rPr lang="en-US" sz="2100" dirty="0">
                <a:ea typeface="+mn-lt"/>
                <a:cs typeface="+mn-lt"/>
              </a:rPr>
              <a:t> </a:t>
            </a:r>
            <a:r>
              <a:rPr lang="en-US" sz="2100" dirty="0" err="1">
                <a:ea typeface="+mn-lt"/>
                <a:cs typeface="+mn-lt"/>
              </a:rPr>
              <a:t>водорода</a:t>
            </a:r>
            <a:r>
              <a:rPr lang="en-US" sz="2100" dirty="0">
                <a:ea typeface="+mn-lt"/>
                <a:cs typeface="+mn-lt"/>
              </a:rPr>
              <a:t> – 1940 м/с </a:t>
            </a:r>
            <a:endParaRPr lang="en-US" dirty="0">
              <a:ea typeface="Calibri"/>
              <a:cs typeface="Calibri"/>
            </a:endParaRPr>
          </a:p>
          <a:p>
            <a:r>
              <a:rPr lang="en-US" sz="2100" err="1">
                <a:ea typeface="+mn-lt"/>
                <a:cs typeface="+mn-lt"/>
              </a:rPr>
              <a:t>для</a:t>
            </a:r>
            <a:r>
              <a:rPr lang="en-US" sz="2100" dirty="0">
                <a:ea typeface="+mn-lt"/>
                <a:cs typeface="+mn-lt"/>
              </a:rPr>
              <a:t> </a:t>
            </a:r>
            <a:r>
              <a:rPr lang="en-US" sz="2100" err="1">
                <a:ea typeface="+mn-lt"/>
                <a:cs typeface="+mn-lt"/>
              </a:rPr>
              <a:t>дейтерия</a:t>
            </a:r>
            <a:r>
              <a:rPr lang="en-US" sz="2100" dirty="0">
                <a:ea typeface="+mn-lt"/>
                <a:cs typeface="+mn-lt"/>
              </a:rPr>
              <a:t> – 1370 м/с </a:t>
            </a:r>
            <a:endParaRPr lang="en-US" dirty="0">
              <a:ea typeface="Calibri"/>
              <a:cs typeface="Calibri"/>
            </a:endParaRPr>
          </a:p>
          <a:p>
            <a:pPr>
              <a:buFont typeface="Arial"/>
              <a:buChar char="•"/>
              <a:tabLst>
                <a:tab pos="260091" algn="l"/>
                <a:tab pos="260634" algn="l"/>
              </a:tabLst>
            </a:pPr>
            <a:r>
              <a:rPr lang="en-US" sz="2100" err="1">
                <a:ea typeface="+mn-lt"/>
                <a:cs typeface="+mn-lt"/>
              </a:rPr>
              <a:t>температура</a:t>
            </a:r>
            <a:r>
              <a:rPr lang="en-US" sz="2100" dirty="0">
                <a:ea typeface="+mn-lt"/>
                <a:cs typeface="+mn-lt"/>
              </a:rPr>
              <a:t> </a:t>
            </a:r>
            <a:r>
              <a:rPr lang="en-US" sz="2100" err="1">
                <a:ea typeface="+mn-lt"/>
                <a:cs typeface="+mn-lt"/>
              </a:rPr>
              <a:t>пучка</a:t>
            </a:r>
            <a:r>
              <a:rPr lang="en-US" sz="2100" dirty="0">
                <a:ea typeface="+mn-lt"/>
                <a:cs typeface="+mn-lt"/>
              </a:rPr>
              <a:t> (=</a:t>
            </a:r>
            <a:r>
              <a:rPr lang="en-US" sz="2100" err="1">
                <a:ea typeface="+mn-lt"/>
                <a:cs typeface="+mn-lt"/>
              </a:rPr>
              <a:t>ширина</a:t>
            </a:r>
            <a:r>
              <a:rPr lang="en-US" sz="2100" dirty="0">
                <a:ea typeface="+mn-lt"/>
                <a:cs typeface="+mn-lt"/>
              </a:rPr>
              <a:t> </a:t>
            </a:r>
            <a:r>
              <a:rPr lang="en-US" sz="2100" err="1">
                <a:ea typeface="+mn-lt"/>
                <a:cs typeface="+mn-lt"/>
              </a:rPr>
              <a:t>распределения</a:t>
            </a:r>
            <a:r>
              <a:rPr lang="en-US" sz="2100" dirty="0">
                <a:ea typeface="+mn-lt"/>
                <a:cs typeface="+mn-lt"/>
              </a:rPr>
              <a:t> </a:t>
            </a:r>
            <a:r>
              <a:rPr lang="en-US" sz="2100" err="1">
                <a:ea typeface="+mn-lt"/>
                <a:cs typeface="+mn-lt"/>
              </a:rPr>
              <a:t>скоростей</a:t>
            </a:r>
            <a:r>
              <a:rPr lang="en-US" sz="2100" dirty="0">
                <a:ea typeface="+mn-lt"/>
                <a:cs typeface="+mn-lt"/>
              </a:rPr>
              <a:t>) T=23°K </a:t>
            </a:r>
            <a:endParaRPr lang="en-US" dirty="0">
              <a:ea typeface="+mn-lt"/>
              <a:cs typeface="+mn-lt"/>
            </a:endParaRPr>
          </a:p>
          <a:p>
            <a:pPr>
              <a:buFont typeface="Arial"/>
              <a:buChar char="•"/>
              <a:tabLst>
                <a:tab pos="260091" algn="l"/>
                <a:tab pos="260634" algn="l"/>
              </a:tabLst>
            </a:pPr>
            <a:r>
              <a:rPr lang="en-US" sz="2100" dirty="0" err="1">
                <a:ea typeface="+mn-lt"/>
                <a:cs typeface="+mn-lt"/>
              </a:rPr>
              <a:t>магнитное</a:t>
            </a:r>
            <a:r>
              <a:rPr lang="en-US" sz="2100" dirty="0">
                <a:ea typeface="+mn-lt"/>
                <a:cs typeface="+mn-lt"/>
              </a:rPr>
              <a:t> </a:t>
            </a:r>
            <a:r>
              <a:rPr lang="en-US" sz="2100" dirty="0" err="1">
                <a:ea typeface="+mn-lt"/>
                <a:cs typeface="+mn-lt"/>
              </a:rPr>
              <a:t>поле</a:t>
            </a:r>
            <a:r>
              <a:rPr lang="en-US" sz="2100" dirty="0">
                <a:ea typeface="+mn-lt"/>
                <a:cs typeface="+mn-lt"/>
              </a:rPr>
              <a:t> </a:t>
            </a:r>
            <a:r>
              <a:rPr lang="en-US" sz="2100" dirty="0" err="1">
                <a:ea typeface="+mn-lt"/>
                <a:cs typeface="+mn-lt"/>
              </a:rPr>
              <a:t>полюсного</a:t>
            </a:r>
            <a:r>
              <a:rPr lang="en-US" sz="2100" dirty="0">
                <a:ea typeface="+mn-lt"/>
                <a:cs typeface="+mn-lt"/>
              </a:rPr>
              <a:t> </a:t>
            </a:r>
            <a:r>
              <a:rPr lang="en-US" sz="2100" dirty="0" err="1">
                <a:ea typeface="+mn-lt"/>
                <a:cs typeface="+mn-lt"/>
              </a:rPr>
              <a:t>наконечника</a:t>
            </a:r>
            <a:r>
              <a:rPr lang="en-US" sz="2100" dirty="0">
                <a:ea typeface="+mn-lt"/>
                <a:cs typeface="+mn-lt"/>
              </a:rPr>
              <a:t> </a:t>
            </a:r>
            <a:r>
              <a:rPr lang="en-US" sz="2100" dirty="0" err="1">
                <a:ea typeface="+mn-lt"/>
                <a:cs typeface="+mn-lt"/>
              </a:rPr>
              <a:t>секступольных</a:t>
            </a:r>
            <a:r>
              <a:rPr lang="en-US" sz="2100" dirty="0">
                <a:ea typeface="+mn-lt"/>
                <a:cs typeface="+mn-lt"/>
              </a:rPr>
              <a:t> </a:t>
            </a:r>
            <a:r>
              <a:rPr lang="en-US" sz="2100" dirty="0" err="1">
                <a:ea typeface="+mn-lt"/>
                <a:cs typeface="+mn-lt"/>
              </a:rPr>
              <a:t>магнитов</a:t>
            </a:r>
            <a:r>
              <a:rPr lang="en-US" sz="2100" dirty="0">
                <a:ea typeface="+mn-lt"/>
                <a:cs typeface="+mn-lt"/>
              </a:rPr>
              <a:t> </a:t>
            </a:r>
            <a:br>
              <a:rPr lang="en-US" sz="2100" dirty="0">
                <a:ea typeface="+mn-lt"/>
                <a:cs typeface="+mn-lt"/>
              </a:rPr>
            </a:br>
            <a:r>
              <a:rPr lang="en-US" sz="2100" dirty="0">
                <a:ea typeface="+mn-lt"/>
                <a:cs typeface="+mn-lt"/>
              </a:rPr>
              <a:t>Nd-Fe-B B</a:t>
            </a:r>
            <a:r>
              <a:rPr lang="en-US" sz="2100" baseline="-25000" dirty="0">
                <a:ea typeface="+mn-lt"/>
                <a:cs typeface="+mn-lt"/>
              </a:rPr>
              <a:t>0</a:t>
            </a:r>
            <a:r>
              <a:rPr lang="en-US" sz="2100" dirty="0">
                <a:ea typeface="+mn-lt"/>
                <a:cs typeface="+mn-lt"/>
              </a:rPr>
              <a:t>=1,5T </a:t>
            </a:r>
            <a:endParaRPr lang="en-US">
              <a:ea typeface="Calibri"/>
              <a:cs typeface="Calibri"/>
            </a:endParaRPr>
          </a:p>
          <a:p>
            <a:pPr>
              <a:buFont typeface="Arial"/>
              <a:buChar char="•"/>
              <a:tabLst>
                <a:tab pos="260091" algn="l"/>
                <a:tab pos="260634" algn="l"/>
              </a:tabLst>
            </a:pPr>
            <a:r>
              <a:rPr lang="en-US" sz="2100" err="1">
                <a:ea typeface="+mn-lt"/>
                <a:cs typeface="+mn-lt"/>
              </a:rPr>
              <a:t>интенсивность</a:t>
            </a:r>
            <a:r>
              <a:rPr lang="en-US" sz="2100" dirty="0">
                <a:ea typeface="+mn-lt"/>
                <a:cs typeface="+mn-lt"/>
              </a:rPr>
              <a:t> </a:t>
            </a:r>
            <a:r>
              <a:rPr lang="en-US" sz="2100" err="1">
                <a:ea typeface="+mn-lt"/>
                <a:cs typeface="+mn-lt"/>
              </a:rPr>
              <a:t>атомного</a:t>
            </a:r>
            <a:r>
              <a:rPr lang="en-US" sz="2100" dirty="0">
                <a:ea typeface="+mn-lt"/>
                <a:cs typeface="+mn-lt"/>
              </a:rPr>
              <a:t> </a:t>
            </a:r>
            <a:r>
              <a:rPr lang="en-US" sz="2100" err="1">
                <a:ea typeface="+mn-lt"/>
                <a:cs typeface="+mn-lt"/>
              </a:rPr>
              <a:t>пучка</a:t>
            </a:r>
            <a:r>
              <a:rPr lang="en-US" sz="2100" dirty="0">
                <a:ea typeface="+mn-lt"/>
                <a:cs typeface="+mn-lt"/>
              </a:rPr>
              <a:t> в </a:t>
            </a:r>
            <a:r>
              <a:rPr lang="en-US" sz="2100" err="1">
                <a:ea typeface="+mn-lt"/>
                <a:cs typeface="+mn-lt"/>
              </a:rPr>
              <a:t>области</a:t>
            </a:r>
            <a:r>
              <a:rPr lang="en-US" sz="2100" dirty="0">
                <a:ea typeface="+mn-lt"/>
                <a:cs typeface="+mn-lt"/>
              </a:rPr>
              <a:t> </a:t>
            </a:r>
            <a:r>
              <a:rPr lang="en-US" sz="2100" err="1">
                <a:ea typeface="+mn-lt"/>
                <a:cs typeface="+mn-lt"/>
              </a:rPr>
              <a:t>взаимодействия</a:t>
            </a:r>
            <a:r>
              <a:rPr lang="en-US" sz="2100" dirty="0">
                <a:ea typeface="+mn-lt"/>
                <a:cs typeface="+mn-lt"/>
              </a:rPr>
              <a:t> – 10</a:t>
            </a:r>
            <a:r>
              <a:rPr lang="en-US" sz="2100" baseline="30000" dirty="0">
                <a:ea typeface="+mn-lt"/>
                <a:cs typeface="+mn-lt"/>
              </a:rPr>
              <a:t>17</a:t>
            </a:r>
            <a:r>
              <a:rPr lang="en-US" sz="2100" dirty="0">
                <a:ea typeface="+mn-lt"/>
                <a:cs typeface="+mn-lt"/>
              </a:rPr>
              <a:t> </a:t>
            </a:r>
            <a:r>
              <a:rPr lang="en-US" sz="2100" err="1">
                <a:ea typeface="+mn-lt"/>
                <a:cs typeface="+mn-lt"/>
              </a:rPr>
              <a:t>атом</a:t>
            </a:r>
            <a:r>
              <a:rPr lang="en-US" sz="2100" dirty="0">
                <a:ea typeface="+mn-lt"/>
                <a:cs typeface="+mn-lt"/>
              </a:rPr>
              <a:t>/с </a:t>
            </a:r>
            <a:endParaRPr lang="en-US">
              <a:ea typeface="+mn-lt"/>
              <a:cs typeface="+mn-lt"/>
            </a:endParaRPr>
          </a:p>
          <a:p>
            <a:pPr>
              <a:buFont typeface="Arial"/>
              <a:buChar char="•"/>
              <a:tabLst>
                <a:tab pos="260091" algn="l"/>
                <a:tab pos="260634" algn="l"/>
              </a:tabLst>
            </a:pPr>
            <a:r>
              <a:rPr lang="en-US" sz="2100" dirty="0" err="1">
                <a:ea typeface="+mn-lt"/>
                <a:cs typeface="+mn-lt"/>
              </a:rPr>
              <a:t>толщина</a:t>
            </a:r>
            <a:r>
              <a:rPr lang="en-US" sz="2100" dirty="0">
                <a:ea typeface="+mn-lt"/>
                <a:cs typeface="+mn-lt"/>
              </a:rPr>
              <a:t> </a:t>
            </a:r>
            <a:r>
              <a:rPr lang="en-US" sz="2100" dirty="0" err="1">
                <a:ea typeface="+mn-lt"/>
                <a:cs typeface="+mn-lt"/>
              </a:rPr>
              <a:t>мишени</a:t>
            </a:r>
            <a:r>
              <a:rPr lang="en-US" sz="2100" dirty="0">
                <a:ea typeface="+mn-lt"/>
                <a:cs typeface="+mn-lt"/>
              </a:rPr>
              <a:t> </a:t>
            </a:r>
            <a:r>
              <a:rPr lang="en-US" sz="2100" dirty="0" err="1">
                <a:ea typeface="+mn-lt"/>
                <a:cs typeface="+mn-lt"/>
              </a:rPr>
              <a:t>атомного</a:t>
            </a:r>
            <a:r>
              <a:rPr lang="en-US" sz="2100" dirty="0">
                <a:ea typeface="+mn-lt"/>
                <a:cs typeface="+mn-lt"/>
              </a:rPr>
              <a:t> </a:t>
            </a:r>
            <a:r>
              <a:rPr lang="en-US" sz="2100" dirty="0" err="1">
                <a:ea typeface="+mn-lt"/>
                <a:cs typeface="+mn-lt"/>
              </a:rPr>
              <a:t>пучка</a:t>
            </a:r>
            <a:r>
              <a:rPr lang="en-US" sz="2100" dirty="0">
                <a:ea typeface="+mn-lt"/>
                <a:cs typeface="+mn-lt"/>
              </a:rPr>
              <a:t> в </a:t>
            </a:r>
            <a:r>
              <a:rPr lang="en-US" sz="2100" dirty="0" err="1">
                <a:ea typeface="+mn-lt"/>
                <a:cs typeface="+mn-lt"/>
              </a:rPr>
              <a:t>точке</a:t>
            </a:r>
            <a:r>
              <a:rPr lang="en-US" sz="2100" dirty="0">
                <a:ea typeface="+mn-lt"/>
                <a:cs typeface="+mn-lt"/>
              </a:rPr>
              <a:t> </a:t>
            </a:r>
            <a:r>
              <a:rPr lang="en-US" sz="2100" dirty="0" err="1">
                <a:ea typeface="+mn-lt"/>
                <a:cs typeface="+mn-lt"/>
              </a:rPr>
              <a:t>взаимодействия</a:t>
            </a:r>
            <a:r>
              <a:rPr lang="en-US" sz="2100" dirty="0">
                <a:ea typeface="+mn-lt"/>
                <a:cs typeface="+mn-lt"/>
              </a:rPr>
              <a:t> – 10</a:t>
            </a:r>
            <a:r>
              <a:rPr lang="en-US" sz="2100" baseline="30000" dirty="0">
                <a:ea typeface="+mn-lt"/>
                <a:cs typeface="+mn-lt"/>
              </a:rPr>
              <a:t>12</a:t>
            </a:r>
            <a:r>
              <a:rPr lang="en-US" sz="2100" dirty="0">
                <a:ea typeface="+mn-lt"/>
                <a:cs typeface="+mn-lt"/>
              </a:rPr>
              <a:t> </a:t>
            </a:r>
            <a:r>
              <a:rPr lang="en-US" sz="2100" dirty="0" err="1">
                <a:ea typeface="+mn-lt"/>
                <a:cs typeface="+mn-lt"/>
              </a:rPr>
              <a:t>атом</a:t>
            </a:r>
            <a:r>
              <a:rPr lang="en-US" sz="2100" dirty="0">
                <a:ea typeface="+mn-lt"/>
                <a:cs typeface="+mn-lt"/>
              </a:rPr>
              <a:t>/см2 </a:t>
            </a:r>
            <a:endParaRPr>
              <a:ea typeface="Calibri"/>
              <a:cs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E9EB19-7D61-555B-6C9A-B18D7FF04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6311-F510-4B2A-B8B5-FAFE9AC7F5F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949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7B0228-394C-F7E0-351B-875660AD1B9C}"/>
              </a:ext>
            </a:extLst>
          </p:cNvPr>
          <p:cNvSpPr txBox="1"/>
          <p:nvPr/>
        </p:nvSpPr>
        <p:spPr>
          <a:xfrm>
            <a:off x="500944" y="5468055"/>
            <a:ext cx="824088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cs typeface="Calibri"/>
              </a:rPr>
              <a:t>Поляризационная программа является одним из перспективных направлений исследований планируемых к проведению с использованием коллайдера </a:t>
            </a:r>
            <a:r>
              <a:rPr lang="ru-RU" dirty="0">
                <a:solidFill>
                  <a:srgbClr val="FF0000"/>
                </a:solidFill>
                <a:cs typeface="Calibri"/>
              </a:rPr>
              <a:t>NICA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Рисунок 1" descr="Изображение выглядит как текст, диаграмм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F7AE7962-675C-EFB0-BB7E-1C9803B26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4" y="780036"/>
            <a:ext cx="8650109" cy="419726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D26D3CD-1018-B551-85A8-E8FF99447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6311-F510-4B2A-B8B5-FAFE9AC7F5F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667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5C75E22-251B-2960-0A62-A203663B3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7669"/>
            <a:ext cx="8229600" cy="452596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buFont typeface="Wingdings" panose="020B0604020202020204" pitchFamily="34" charset="0"/>
              <a:buChar char="q"/>
            </a:pPr>
            <a:r>
              <a:rPr lang="ru-RU" dirty="0">
                <a:ea typeface="Calibri"/>
                <a:cs typeface="Calibri"/>
              </a:rPr>
              <a:t>Модернизация </a:t>
            </a:r>
            <a:r>
              <a:rPr lang="ru-RU" dirty="0" err="1">
                <a:ea typeface="Calibri"/>
                <a:cs typeface="Calibri"/>
              </a:rPr>
              <a:t>диссоциатора</a:t>
            </a:r>
            <a:r>
              <a:rPr lang="ru-RU" dirty="0">
                <a:ea typeface="Calibri"/>
                <a:cs typeface="Calibri"/>
              </a:rPr>
              <a:t> SPI</a:t>
            </a:r>
            <a:endParaRPr lang="ru-RU"/>
          </a:p>
          <a:p>
            <a:pPr>
              <a:buFont typeface="Wingdings" panose="020B0604020202020204" pitchFamily="34" charset="0"/>
              <a:buChar char="q"/>
            </a:pPr>
            <a:r>
              <a:rPr lang="ru-RU" dirty="0">
                <a:ea typeface="Calibri"/>
                <a:cs typeface="Calibri"/>
              </a:rPr>
              <a:t>Оптимизация магнитной системы поляризатора SPI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ru-RU" dirty="0">
                <a:ea typeface="Calibri"/>
                <a:cs typeface="Calibri"/>
              </a:rPr>
              <a:t>Модернизация существующего генератора плазмы </a:t>
            </a:r>
            <a:r>
              <a:rPr lang="ru-RU" dirty="0" err="1">
                <a:ea typeface="Calibri"/>
                <a:cs typeface="Calibri"/>
              </a:rPr>
              <a:t>зарядообменного</a:t>
            </a:r>
            <a:r>
              <a:rPr lang="ru-RU" dirty="0">
                <a:ea typeface="Calibri"/>
                <a:cs typeface="Calibri"/>
              </a:rPr>
              <a:t> ионизатора</a:t>
            </a:r>
            <a:endParaRPr lang="ru-RU" dirty="0"/>
          </a:p>
          <a:p>
            <a:pPr>
              <a:buFont typeface="Wingdings" panose="020B0604020202020204" pitchFamily="34" charset="0"/>
              <a:buChar char="q"/>
            </a:pPr>
            <a:r>
              <a:rPr lang="ru-RU" dirty="0">
                <a:ea typeface="Calibri"/>
                <a:cs typeface="Calibri"/>
              </a:rPr>
              <a:t>Разработка поляриметра низких энергий на основе реакции </a:t>
            </a:r>
            <a:r>
              <a:rPr lang="ru-RU" baseline="30000" dirty="0">
                <a:ea typeface="Calibri"/>
                <a:cs typeface="Calibri"/>
              </a:rPr>
              <a:t>6</a:t>
            </a:r>
            <a:r>
              <a:rPr lang="ru-RU" dirty="0">
                <a:ea typeface="Calibri"/>
                <a:cs typeface="Calibri"/>
              </a:rPr>
              <a:t>Lip и </a:t>
            </a:r>
            <a:r>
              <a:rPr lang="ru-RU" dirty="0" err="1">
                <a:ea typeface="Calibri"/>
                <a:cs typeface="Calibri"/>
              </a:rPr>
              <a:t>dd</a:t>
            </a:r>
            <a:r>
              <a:rPr lang="ru-RU" dirty="0">
                <a:ea typeface="Calibri"/>
                <a:cs typeface="Calibri"/>
              </a:rPr>
              <a:t>-реакции.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ru-RU" dirty="0">
                <a:ea typeface="Calibri"/>
                <a:cs typeface="Calibri"/>
              </a:rPr>
              <a:t>Оптимизация работы абсолютного поляриметра :</a:t>
            </a:r>
          </a:p>
          <a:p>
            <a:pPr lvl="1">
              <a:buFont typeface="Wingdings,Sans-Serif" panose="020B0604020202020204" pitchFamily="34" charset="0"/>
              <a:buChar char="Ø"/>
            </a:pPr>
            <a:r>
              <a:rPr lang="ru-RU" sz="2600" dirty="0">
                <a:ea typeface="Calibri"/>
                <a:cs typeface="Calibri"/>
              </a:rPr>
              <a:t>Разработка и создание MFT ячейки поляриметра</a:t>
            </a:r>
            <a:endParaRPr lang="en-US" sz="2600" dirty="0">
              <a:ea typeface="Calibri"/>
              <a:cs typeface="Calibri"/>
            </a:endParaRPr>
          </a:p>
          <a:p>
            <a:pPr lvl="1">
              <a:buFont typeface="Wingdings,Sans-Serif" panose="020B0604020202020204" pitchFamily="34" charset="0"/>
              <a:buChar char="Ø"/>
            </a:pPr>
            <a:r>
              <a:rPr lang="ru-RU" sz="2600" dirty="0">
                <a:ea typeface="Calibri"/>
                <a:cs typeface="Calibri"/>
              </a:rPr>
              <a:t>Разработка системы измерения интенсивности и профиля пучка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ru-RU" dirty="0">
                <a:ea typeface="Calibri"/>
                <a:cs typeface="Calibri"/>
              </a:rPr>
              <a:t>Оптимизация  системы транспортировки ионного пучка SPI до RFQ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ru-RU" dirty="0">
                <a:ea typeface="Calibri"/>
                <a:cs typeface="Calibri"/>
              </a:rPr>
              <a:t>Разработка </a:t>
            </a:r>
            <a:r>
              <a:rPr lang="ru-RU" dirty="0" err="1">
                <a:ea typeface="Calibri"/>
                <a:cs typeface="Calibri"/>
              </a:rPr>
              <a:t>Lamb</a:t>
            </a:r>
            <a:r>
              <a:rPr lang="ru-RU" dirty="0">
                <a:ea typeface="Calibri"/>
                <a:cs typeface="Calibri"/>
              </a:rPr>
              <a:t>-Shift поляриметра на выходе источника SPI</a:t>
            </a:r>
          </a:p>
          <a:p>
            <a:pPr>
              <a:buFont typeface="Wingdings" panose="020B0604020202020204" pitchFamily="34" charset="0"/>
              <a:buChar char="q"/>
            </a:pPr>
            <a:endParaRPr lang="ru-RU" dirty="0"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D69F6B-EFA6-207B-D6A7-3A667EEBC232}"/>
              </a:ext>
            </a:extLst>
          </p:cNvPr>
          <p:cNvSpPr txBox="1"/>
          <p:nvPr/>
        </p:nvSpPr>
        <p:spPr>
          <a:xfrm>
            <a:off x="464839" y="317776"/>
            <a:ext cx="822074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dirty="0">
                <a:ea typeface="Calibri"/>
                <a:cs typeface="Calibri"/>
              </a:rPr>
              <a:t>Текущие работы по модернизации установки  и перспективы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3421778-F7B6-58DC-D022-CA071CBBD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6311-F510-4B2A-B8B5-FAFE9AC7F5F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300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598671"/>
            <a:ext cx="8640960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800" b="1" err="1"/>
              <a:t>Cпасибо</a:t>
            </a:r>
            <a:r>
              <a:rPr lang="en-US" sz="4800" b="1" dirty="0"/>
              <a:t> </a:t>
            </a:r>
            <a:r>
              <a:rPr lang="en-US" sz="4800" b="1" err="1"/>
              <a:t>за</a:t>
            </a:r>
            <a:r>
              <a:rPr lang="en-US" sz="4800" b="1" dirty="0"/>
              <a:t> </a:t>
            </a:r>
            <a:r>
              <a:rPr lang="en-US" sz="4800" b="1" err="1"/>
              <a:t>внимание</a:t>
            </a:r>
            <a:r>
              <a:rPr lang="en-US" sz="4800" b="1" dirty="0"/>
              <a:t> !!!</a:t>
            </a:r>
          </a:p>
        </p:txBody>
      </p:sp>
    </p:spTree>
    <p:extLst>
      <p:ext uri="{BB962C8B-B14F-4D97-AF65-F5344CB8AC3E}">
        <p14:creationId xmlns:p14="http://schemas.microsoft.com/office/powerpoint/2010/main" val="2276164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0"/>
          <p:cNvSpPr>
            <a:spLocks noChangeArrowheads="1"/>
          </p:cNvSpPr>
          <p:nvPr/>
        </p:nvSpPr>
        <p:spPr bwMode="auto">
          <a:xfrm>
            <a:off x="232310" y="1542295"/>
            <a:ext cx="8670581" cy="280831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lIns="91417" tIns="45708" rIns="91417" bIns="45708" anchor="ctr" anchorCtr="0"/>
          <a:lstStyle/>
          <a:p>
            <a:pPr algn="just"/>
            <a:r>
              <a:rPr lang="en-US" sz="2500" dirty="0">
                <a:solidFill>
                  <a:srgbClr val="000099"/>
                </a:solidFill>
                <a:ea typeface="+mn-lt"/>
                <a:cs typeface="+mn-lt"/>
              </a:rPr>
              <a:t>В </a:t>
            </a:r>
            <a:r>
              <a:rPr lang="en-US" sz="2500" dirty="0" err="1">
                <a:solidFill>
                  <a:srgbClr val="000099"/>
                </a:solidFill>
                <a:ea typeface="+mn-lt"/>
                <a:cs typeface="+mn-lt"/>
              </a:rPr>
              <a:t>рамках</a:t>
            </a:r>
            <a:r>
              <a:rPr lang="en-US" sz="2500" dirty="0">
                <a:solidFill>
                  <a:srgbClr val="000099"/>
                </a:solidFill>
                <a:ea typeface="+mn-lt"/>
                <a:cs typeface="+mn-lt"/>
              </a:rPr>
              <a:t> </a:t>
            </a:r>
            <a:r>
              <a:rPr lang="en-US" sz="2500" dirty="0" err="1">
                <a:solidFill>
                  <a:srgbClr val="000099"/>
                </a:solidFill>
                <a:ea typeface="+mn-lt"/>
                <a:cs typeface="+mn-lt"/>
              </a:rPr>
              <a:t>программы</a:t>
            </a:r>
            <a:r>
              <a:rPr lang="en-US" sz="2500" dirty="0">
                <a:solidFill>
                  <a:srgbClr val="000099"/>
                </a:solidFill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0099"/>
                </a:solidFill>
                <a:ea typeface="+mn-lt"/>
                <a:cs typeface="+mn-lt"/>
              </a:rPr>
              <a:t>поляризационных</a:t>
            </a:r>
            <a:r>
              <a:rPr lang="en-US" sz="2500" dirty="0">
                <a:solidFill>
                  <a:srgbClr val="000099"/>
                </a:solidFill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0099"/>
                </a:solidFill>
                <a:ea typeface="+mn-lt"/>
                <a:cs typeface="+mn-lt"/>
              </a:rPr>
              <a:t>исследований</a:t>
            </a:r>
            <a:r>
              <a:rPr lang="en-US" sz="2500" dirty="0">
                <a:solidFill>
                  <a:srgbClr val="000099"/>
                </a:solidFill>
                <a:ea typeface="+mn-lt"/>
                <a:cs typeface="+mn-lt"/>
              </a:rPr>
              <a:t> </a:t>
            </a:r>
            <a:r>
              <a:rPr lang="en-US" sz="2500" dirty="0" err="1">
                <a:solidFill>
                  <a:srgbClr val="000099"/>
                </a:solidFill>
                <a:ea typeface="+mn-lt"/>
                <a:cs typeface="+mn-lt"/>
              </a:rPr>
              <a:t>на</a:t>
            </a:r>
            <a:r>
              <a:rPr lang="en-US" sz="2500" dirty="0">
                <a:solidFill>
                  <a:srgbClr val="000099"/>
                </a:solidFill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0099"/>
                </a:solidFill>
                <a:ea typeface="+mn-lt"/>
                <a:cs typeface="+mn-lt"/>
              </a:rPr>
              <a:t>ускорительном</a:t>
            </a:r>
            <a:r>
              <a:rPr lang="en-US" sz="2500" dirty="0">
                <a:solidFill>
                  <a:srgbClr val="000099"/>
                </a:solidFill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0099"/>
                </a:solidFill>
                <a:ea typeface="+mn-lt"/>
                <a:cs typeface="+mn-lt"/>
              </a:rPr>
              <a:t>комплексе</a:t>
            </a:r>
            <a:r>
              <a:rPr lang="en-US" sz="2500" dirty="0">
                <a:solidFill>
                  <a:srgbClr val="000099"/>
                </a:solidFill>
                <a:ea typeface="+mn-lt"/>
                <a:cs typeface="+mn-lt"/>
              </a:rPr>
              <a:t> ОИЯИ </a:t>
            </a:r>
            <a:r>
              <a:rPr lang="en-US" sz="2500" dirty="0" err="1">
                <a:solidFill>
                  <a:srgbClr val="000099"/>
                </a:solidFill>
                <a:ea typeface="+mn-lt"/>
                <a:cs typeface="+mn-lt"/>
              </a:rPr>
              <a:t>по</a:t>
            </a:r>
            <a:r>
              <a:rPr lang="en-US" sz="2500" dirty="0">
                <a:solidFill>
                  <a:srgbClr val="000099"/>
                </a:solidFill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0099"/>
                </a:solidFill>
                <a:ea typeface="+mn-lt"/>
                <a:cs typeface="+mn-lt"/>
              </a:rPr>
              <a:t>проекту</a:t>
            </a:r>
            <a:r>
              <a:rPr lang="en-US" sz="2500" dirty="0">
                <a:solidFill>
                  <a:srgbClr val="000099"/>
                </a:solidFill>
                <a:ea typeface="+mn-lt"/>
                <a:cs typeface="+mn-lt"/>
              </a:rPr>
              <a:t> </a:t>
            </a:r>
            <a:r>
              <a:rPr lang="en-US" sz="2500" dirty="0">
                <a:solidFill>
                  <a:srgbClr val="FF0000"/>
                </a:solidFill>
                <a:ea typeface="+mn-lt"/>
                <a:cs typeface="+mn-lt"/>
              </a:rPr>
              <a:t>NICA</a:t>
            </a:r>
            <a:r>
              <a:rPr lang="en-US" sz="2500" dirty="0">
                <a:solidFill>
                  <a:srgbClr val="000099"/>
                </a:solidFill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0099"/>
                </a:solidFill>
                <a:ea typeface="+mn-lt"/>
                <a:cs typeface="+mn-lt"/>
              </a:rPr>
              <a:t>ведутся</a:t>
            </a:r>
            <a:r>
              <a:rPr lang="en-US" sz="2500" dirty="0">
                <a:solidFill>
                  <a:srgbClr val="000099"/>
                </a:solidFill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0099"/>
                </a:solidFill>
                <a:ea typeface="+mn-lt"/>
                <a:cs typeface="+mn-lt"/>
              </a:rPr>
              <a:t>работы</a:t>
            </a:r>
            <a:r>
              <a:rPr lang="en-US" sz="2500" dirty="0">
                <a:solidFill>
                  <a:srgbClr val="000099"/>
                </a:solidFill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0099"/>
                </a:solidFill>
                <a:ea typeface="+mn-lt"/>
                <a:cs typeface="+mn-lt"/>
              </a:rPr>
              <a:t>по</a:t>
            </a:r>
            <a:r>
              <a:rPr lang="en-US" sz="2500" dirty="0">
                <a:solidFill>
                  <a:srgbClr val="000099"/>
                </a:solidFill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0099"/>
                </a:solidFill>
                <a:ea typeface="+mn-lt"/>
                <a:cs typeface="+mn-lt"/>
              </a:rPr>
              <a:t>созданию</a:t>
            </a:r>
            <a:r>
              <a:rPr lang="en-US" sz="2500" dirty="0">
                <a:solidFill>
                  <a:srgbClr val="000099"/>
                </a:solidFill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0099"/>
                </a:solidFill>
                <a:ea typeface="+mn-lt"/>
                <a:cs typeface="+mn-lt"/>
              </a:rPr>
              <a:t>ряда</a:t>
            </a:r>
            <a:r>
              <a:rPr lang="en-US" sz="2500" dirty="0">
                <a:solidFill>
                  <a:srgbClr val="000099"/>
                </a:solidFill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0099"/>
                </a:solidFill>
                <a:ea typeface="+mn-lt"/>
                <a:cs typeface="+mn-lt"/>
              </a:rPr>
              <a:t>поляризационных</a:t>
            </a:r>
            <a:r>
              <a:rPr lang="en-US" sz="2500" dirty="0">
                <a:solidFill>
                  <a:srgbClr val="000099"/>
                </a:solidFill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0099"/>
                </a:solidFill>
                <a:ea typeface="+mn-lt"/>
                <a:cs typeface="+mn-lt"/>
              </a:rPr>
              <a:t>установок</a:t>
            </a:r>
            <a:r>
              <a:rPr lang="en-US" sz="2500" dirty="0">
                <a:solidFill>
                  <a:srgbClr val="000099"/>
                </a:solidFill>
                <a:ea typeface="+mn-lt"/>
                <a:cs typeface="+mn-lt"/>
              </a:rPr>
              <a:t>. 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500" dirty="0" err="1">
                <a:solidFill>
                  <a:srgbClr val="000099"/>
                </a:solidFill>
                <a:ea typeface="+mn-lt"/>
                <a:cs typeface="+mn-lt"/>
              </a:rPr>
              <a:t>источник</a:t>
            </a:r>
            <a:r>
              <a:rPr lang="en-US" sz="2500" dirty="0">
                <a:solidFill>
                  <a:srgbClr val="000099"/>
                </a:solidFill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0099"/>
                </a:solidFill>
                <a:ea typeface="+mn-lt"/>
                <a:cs typeface="+mn-lt"/>
              </a:rPr>
              <a:t>поляризованных</a:t>
            </a:r>
            <a:r>
              <a:rPr lang="en-US" sz="2500" dirty="0">
                <a:solidFill>
                  <a:srgbClr val="000099"/>
                </a:solidFill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0099"/>
                </a:solidFill>
                <a:ea typeface="+mn-lt"/>
                <a:cs typeface="+mn-lt"/>
              </a:rPr>
              <a:t>дейтронов</a:t>
            </a:r>
            <a:r>
              <a:rPr lang="en-US" sz="2500" dirty="0">
                <a:solidFill>
                  <a:srgbClr val="000099"/>
                </a:solidFill>
                <a:ea typeface="+mn-lt"/>
                <a:cs typeface="+mn-lt"/>
              </a:rPr>
              <a:t> и </a:t>
            </a:r>
            <a:r>
              <a:rPr lang="en-US" sz="2500" dirty="0" err="1">
                <a:solidFill>
                  <a:srgbClr val="000099"/>
                </a:solidFill>
                <a:ea typeface="+mn-lt"/>
                <a:cs typeface="+mn-lt"/>
              </a:rPr>
              <a:t>протонов</a:t>
            </a:r>
            <a:r>
              <a:rPr lang="en-US" sz="2500" dirty="0">
                <a:solidFill>
                  <a:srgbClr val="000099"/>
                </a:solidFill>
                <a:ea typeface="+mn-lt"/>
                <a:cs typeface="+mn-lt"/>
              </a:rPr>
              <a:t> SPI,</a:t>
            </a:r>
            <a:endParaRPr lang="ru-RU" dirty="0">
              <a:solidFill>
                <a:srgbClr val="000000"/>
              </a:solidFill>
              <a:ea typeface="+mn-lt"/>
              <a:cs typeface="+mn-lt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500" dirty="0">
                <a:solidFill>
                  <a:srgbClr val="000099"/>
                </a:solidFill>
                <a:ea typeface="+mn-lt"/>
                <a:cs typeface="+mn-lt"/>
              </a:rPr>
              <a:t> </a:t>
            </a:r>
            <a:r>
              <a:rPr lang="en-US" sz="2500" dirty="0" err="1">
                <a:solidFill>
                  <a:srgbClr val="000099"/>
                </a:solidFill>
                <a:ea typeface="+mn-lt"/>
                <a:cs typeface="+mn-lt"/>
              </a:rPr>
              <a:t>низкоэнергетические</a:t>
            </a:r>
            <a:r>
              <a:rPr lang="en-US" sz="2500" dirty="0">
                <a:solidFill>
                  <a:srgbClr val="000099"/>
                </a:solidFill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0099"/>
                </a:solidFill>
                <a:ea typeface="+mn-lt"/>
                <a:cs typeface="+mn-lt"/>
              </a:rPr>
              <a:t>поляриметры</a:t>
            </a:r>
            <a:r>
              <a:rPr lang="en-US" sz="2500" dirty="0">
                <a:solidFill>
                  <a:srgbClr val="000099"/>
                </a:solidFill>
                <a:ea typeface="+mn-lt"/>
                <a:cs typeface="+mn-lt"/>
              </a:rPr>
              <a:t> SPI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500" dirty="0">
                <a:solidFill>
                  <a:srgbClr val="000099"/>
                </a:solidFill>
                <a:ea typeface="+mn-lt"/>
                <a:cs typeface="+mn-lt"/>
              </a:rPr>
              <a:t> </a:t>
            </a:r>
            <a:r>
              <a:rPr lang="en-US" sz="2500" dirty="0" err="1">
                <a:solidFill>
                  <a:srgbClr val="000099"/>
                </a:solidFill>
                <a:ea typeface="+mn-lt"/>
                <a:cs typeface="+mn-lt"/>
              </a:rPr>
              <a:t>абсолютный</a:t>
            </a:r>
            <a:r>
              <a:rPr lang="en-US" sz="2500" dirty="0">
                <a:solidFill>
                  <a:srgbClr val="000099"/>
                </a:solidFill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0099"/>
                </a:solidFill>
                <a:ea typeface="+mn-lt"/>
                <a:cs typeface="+mn-lt"/>
              </a:rPr>
              <a:t>поляриметр</a:t>
            </a:r>
            <a:r>
              <a:rPr lang="en-US" sz="2500" dirty="0">
                <a:solidFill>
                  <a:srgbClr val="000099"/>
                </a:solidFill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0099"/>
                </a:solidFill>
                <a:ea typeface="+mn-lt"/>
                <a:cs typeface="+mn-lt"/>
              </a:rPr>
              <a:t>на</a:t>
            </a:r>
            <a:r>
              <a:rPr lang="en-US" sz="2500" dirty="0">
                <a:solidFill>
                  <a:srgbClr val="000099"/>
                </a:solidFill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0099"/>
                </a:solidFill>
                <a:ea typeface="+mn-lt"/>
                <a:cs typeface="+mn-lt"/>
              </a:rPr>
              <a:t>коллайдере</a:t>
            </a:r>
            <a:r>
              <a:rPr lang="en-US" sz="2500" dirty="0">
                <a:solidFill>
                  <a:srgbClr val="000099"/>
                </a:solidFill>
                <a:ea typeface="+mn-lt"/>
                <a:cs typeface="+mn-lt"/>
              </a:rPr>
              <a:t> NICA. </a:t>
            </a:r>
            <a:endParaRPr lang="ru-RU">
              <a:solidFill>
                <a:srgbClr val="000000"/>
              </a:solidFill>
              <a:ea typeface="+mn-lt"/>
              <a:cs typeface="+mn-lt"/>
            </a:endParaRPr>
          </a:p>
          <a:p>
            <a:pPr algn="just"/>
            <a:endParaRPr lang="ru-RU">
              <a:ea typeface="+mn-lt"/>
              <a:cs typeface="+mn-lt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61D1204-1369-B39E-9949-E647874D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6311-F510-4B2A-B8B5-FAFE9AC7F5F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56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304640" y="307948"/>
            <a:ext cx="8529638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ru-RU" sz="2000" b="1" dirty="0">
              <a:solidFill>
                <a:srgbClr val="FF3300"/>
              </a:solidFill>
            </a:endParaRPr>
          </a:p>
          <a:p>
            <a:pPr algn="ctr" eaLnBrk="1" hangingPunct="1">
              <a:buFontTx/>
              <a:buNone/>
            </a:pPr>
            <a:endParaRPr lang="en-US" altLang="ru-RU" sz="2000" b="1" dirty="0">
              <a:solidFill>
                <a:srgbClr val="000000"/>
              </a:solidFill>
              <a:cs typeface="Arial"/>
            </a:endParaRPr>
          </a:p>
          <a:p>
            <a:pPr algn="ctr">
              <a:buNone/>
            </a:pPr>
            <a:r>
              <a:rPr lang="en-US" sz="2000" err="1">
                <a:latin typeface="Arial"/>
                <a:cs typeface="Arial"/>
              </a:rPr>
              <a:t>Источник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поляризованных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ионов</a:t>
            </a:r>
            <a:r>
              <a:rPr lang="en-US" sz="2000" dirty="0">
                <a:solidFill>
                  <a:srgbClr val="FF3300"/>
                </a:solidFill>
                <a:latin typeface="Arial"/>
                <a:cs typeface="Arial"/>
              </a:rPr>
              <a:t> (</a:t>
            </a:r>
            <a:r>
              <a:rPr lang="en-US" sz="2000" err="1">
                <a:solidFill>
                  <a:srgbClr val="FF3300"/>
                </a:solidFill>
                <a:latin typeface="Arial"/>
                <a:cs typeface="Arial"/>
              </a:rPr>
              <a:t>проект</a:t>
            </a:r>
            <a:r>
              <a:rPr lang="en-US" sz="2000" dirty="0">
                <a:solidFill>
                  <a:srgbClr val="FF3300"/>
                </a:solidFill>
                <a:latin typeface="Arial"/>
                <a:cs typeface="Arial"/>
              </a:rPr>
              <a:t> SPI) </a:t>
            </a:r>
            <a:r>
              <a:rPr lang="en-US" sz="2000" err="1">
                <a:latin typeface="Arial"/>
                <a:cs typeface="Arial"/>
              </a:rPr>
              <a:t>разрабатывается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как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высокоинтенсивная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установка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поляризованных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пучков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дейтронов</a:t>
            </a:r>
            <a:r>
              <a:rPr lang="en-US" sz="2000" dirty="0">
                <a:latin typeface="Arial"/>
                <a:cs typeface="Arial"/>
              </a:rPr>
              <a:t> и </a:t>
            </a:r>
            <a:r>
              <a:rPr lang="en-US" sz="2000" err="1">
                <a:latin typeface="Arial"/>
                <a:cs typeface="Arial"/>
              </a:rPr>
              <a:t>протонов</a:t>
            </a:r>
            <a:r>
              <a:rPr lang="en-US" sz="2000" dirty="0">
                <a:latin typeface="Arial"/>
                <a:cs typeface="Arial"/>
              </a:rPr>
              <a:t> </a:t>
            </a:r>
            <a:endParaRPr lang="en-US">
              <a:cs typeface="Arial"/>
            </a:endParaRPr>
          </a:p>
          <a:p>
            <a:pPr algn="ctr" eaLnBrk="1" hangingPunct="1">
              <a:buFontTx/>
              <a:buNone/>
            </a:pPr>
            <a:endParaRPr lang="ru-RU" altLang="ru-RU" sz="2000" b="1" dirty="0">
              <a:cs typeface="Arial"/>
            </a:endParaRPr>
          </a:p>
          <a:p>
            <a:pPr algn="ctr" eaLnBrk="1" hangingPunct="1">
              <a:buNone/>
            </a:pPr>
            <a:r>
              <a:rPr lang="ru-RU" sz="2000" dirty="0">
                <a:latin typeface="Arial"/>
                <a:cs typeface="Arial"/>
              </a:rPr>
              <a:t>Цель проекта</a:t>
            </a:r>
            <a:r>
              <a:rPr lang="ru-RU" sz="2000" dirty="0">
                <a:solidFill>
                  <a:srgbClr val="FF0000"/>
                </a:solidFill>
                <a:latin typeface="Arial"/>
                <a:cs typeface="Arial"/>
              </a:rPr>
              <a:t> </a:t>
            </a:r>
            <a:r>
              <a:rPr lang="ru-RU" sz="2000" dirty="0">
                <a:latin typeface="Arial"/>
                <a:cs typeface="Arial"/>
              </a:rPr>
              <a:t>— увеличение интенсивности ускоренных поляризованных пучков на ускорительном комплексе ОИЯИ до</a:t>
            </a:r>
            <a:r>
              <a:rPr lang="ru-RU" sz="2000" dirty="0">
                <a:solidFill>
                  <a:srgbClr val="0B07A7"/>
                </a:solidFill>
                <a:latin typeface="Arial"/>
                <a:cs typeface="Arial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Arial"/>
                <a:cs typeface="Arial"/>
              </a:rPr>
              <a:t>5∙10</a:t>
            </a:r>
            <a:r>
              <a:rPr lang="ru-RU" sz="2000" baseline="30000" dirty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lang="ru-RU" sz="2000" dirty="0">
                <a:solidFill>
                  <a:srgbClr val="FF0000"/>
                </a:solidFill>
                <a:latin typeface="Arial"/>
                <a:cs typeface="Arial"/>
              </a:rPr>
              <a:t> d(p)/импульс,</a:t>
            </a:r>
            <a:endParaRPr lang="ru-RU" altLang="ru-RU" sz="2000" dirty="0">
              <a:solidFill>
                <a:srgbClr val="FF33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000" dirty="0">
              <a:solidFill>
                <a:srgbClr val="0B07A7"/>
              </a:solidFill>
              <a:latin typeface="Arial"/>
              <a:cs typeface="Arial"/>
            </a:endParaRPr>
          </a:p>
          <a:p>
            <a:pPr algn="ctr">
              <a:buNone/>
            </a:pPr>
            <a:endParaRPr lang="ru-RU" sz="2000" dirty="0">
              <a:solidFill>
                <a:srgbClr val="0B07A7"/>
              </a:solidFill>
              <a:cs typeface="Arial"/>
            </a:endParaRPr>
          </a:p>
          <a:p>
            <a:pPr algn="ctr" eaLnBrk="1" hangingPunct="1">
              <a:buFontTx/>
              <a:buNone/>
            </a:pPr>
            <a:endParaRPr lang="ru-RU" altLang="ru-RU" sz="2000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EF8AE0D-0AA6-28FF-5D9B-BD5144C06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330" y="3082445"/>
            <a:ext cx="8135938" cy="1511300"/>
          </a:xfrm>
          <a:prstGeom prst="rect">
            <a:avLst/>
          </a:prstGeom>
          <a:noFill/>
          <a:ln w="9525">
            <a:solidFill>
              <a:srgbClr val="D9AEA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 anchor="t"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ru-RU" sz="1000"/>
          </a:p>
          <a:p>
            <a:pPr marL="0" indent="0" algn="ctr" eaLnBrk="1" hangingPunct="1">
              <a:buNone/>
            </a:pPr>
            <a:r>
              <a:rPr lang="ru-RU" sz="2000" dirty="0">
                <a:latin typeface="Arial"/>
                <a:cs typeface="Arial"/>
              </a:rPr>
              <a:t>При токе</a:t>
            </a:r>
            <a:r>
              <a:rPr lang="ru-RU" sz="2000" dirty="0">
                <a:solidFill>
                  <a:srgbClr val="000000"/>
                </a:solidFill>
                <a:latin typeface="Arial"/>
                <a:cs typeface="Arial"/>
              </a:rPr>
              <a:t> на выходе источника</a:t>
            </a:r>
            <a:r>
              <a:rPr lang="ru-RU" sz="2000" dirty="0">
                <a:solidFill>
                  <a:srgbClr val="FF3300"/>
                </a:solidFill>
                <a:latin typeface="Arial"/>
                <a:cs typeface="Arial"/>
              </a:rPr>
              <a:t> </a:t>
            </a:r>
            <a:r>
              <a:rPr lang="ru-RU" sz="2000" dirty="0">
                <a:latin typeface="Arial"/>
                <a:cs typeface="Arial"/>
              </a:rPr>
              <a:t>до</a:t>
            </a:r>
            <a:r>
              <a:rPr lang="ru-RU" altLang="ru-RU" sz="200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ru-RU" altLang="ru-RU" sz="2000" b="1" dirty="0">
                <a:solidFill>
                  <a:srgbClr val="FF3300"/>
                </a:solidFill>
                <a:latin typeface="Arial"/>
                <a:cs typeface="Arial"/>
              </a:rPr>
              <a:t>10 </a:t>
            </a:r>
            <a:r>
              <a:rPr lang="ru-RU" altLang="ru-RU" sz="2000" b="1" err="1">
                <a:solidFill>
                  <a:srgbClr val="FF3300"/>
                </a:solidFill>
                <a:latin typeface="Arial"/>
                <a:cs typeface="Arial"/>
              </a:rPr>
              <a:t>mA</a:t>
            </a:r>
            <a:r>
              <a:rPr lang="ru-RU" altLang="ru-RU" sz="2000" dirty="0">
                <a:latin typeface="Arial"/>
                <a:cs typeface="Arial"/>
              </a:rPr>
              <a:t> для </a:t>
            </a:r>
            <a:r>
              <a:rPr lang="ru-RU" altLang="ru-RU" sz="2000" b="1" dirty="0">
                <a:solidFill>
                  <a:srgbClr val="FF3300"/>
                </a:solidFill>
                <a:latin typeface="Arial"/>
                <a:cs typeface="Arial"/>
                <a:sym typeface="Symbol" panose="05050102010706020507" pitchFamily="18" charset="2"/>
              </a:rPr>
              <a:t></a:t>
            </a:r>
            <a:r>
              <a:rPr lang="ru-RU" altLang="ru-RU" sz="2000" b="1" dirty="0">
                <a:solidFill>
                  <a:srgbClr val="FF3300"/>
                </a:solidFill>
                <a:latin typeface="Arial"/>
                <a:cs typeface="Arial"/>
              </a:rPr>
              <a:t>D</a:t>
            </a:r>
            <a:r>
              <a:rPr lang="ru-RU" altLang="ru-RU" sz="2000" b="1" baseline="30000" dirty="0">
                <a:solidFill>
                  <a:srgbClr val="FF3300"/>
                </a:solidFill>
                <a:latin typeface="Arial"/>
                <a:cs typeface="Arial"/>
              </a:rPr>
              <a:t>+ </a:t>
            </a:r>
            <a:r>
              <a:rPr lang="ru-RU" altLang="ru-RU" sz="2000" b="1" dirty="0">
                <a:solidFill>
                  <a:srgbClr val="FF3300"/>
                </a:solidFill>
                <a:latin typeface="Arial"/>
                <a:cs typeface="Arial"/>
              </a:rPr>
              <a:t>(</a:t>
            </a:r>
            <a:r>
              <a:rPr lang="ru-RU" altLang="ru-RU" sz="2000" b="1" dirty="0">
                <a:solidFill>
                  <a:srgbClr val="FF3300"/>
                </a:solidFill>
                <a:latin typeface="Arial"/>
                <a:cs typeface="Arial"/>
                <a:sym typeface="Symbol" panose="05050102010706020507" pitchFamily="18" charset="2"/>
              </a:rPr>
              <a:t></a:t>
            </a:r>
            <a:r>
              <a:rPr lang="ru-RU" altLang="ru-RU" sz="2000" b="1" dirty="0">
                <a:solidFill>
                  <a:srgbClr val="FF3300"/>
                </a:solidFill>
                <a:latin typeface="Arial"/>
                <a:cs typeface="Arial"/>
              </a:rPr>
              <a:t> H</a:t>
            </a:r>
            <a:r>
              <a:rPr lang="ru-RU" altLang="ru-RU" sz="2000" b="1" baseline="30000" dirty="0">
                <a:solidFill>
                  <a:srgbClr val="FF3300"/>
                </a:solidFill>
                <a:latin typeface="Arial"/>
                <a:cs typeface="Arial"/>
              </a:rPr>
              <a:t>+</a:t>
            </a:r>
            <a:r>
              <a:rPr lang="ru-RU" altLang="ru-RU" sz="2000" b="1" dirty="0">
                <a:solidFill>
                  <a:srgbClr val="FF3300"/>
                </a:solidFill>
                <a:latin typeface="Arial"/>
                <a:cs typeface="Arial"/>
              </a:rPr>
              <a:t>)</a:t>
            </a:r>
            <a:endParaRPr lang="en-US" altLang="ru-RU" sz="2000" b="1" dirty="0">
              <a:solidFill>
                <a:srgbClr val="FF3300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2000" dirty="0">
                <a:latin typeface="Arial"/>
                <a:cs typeface="Arial"/>
              </a:rPr>
              <a:t>Со степенью поляризации </a:t>
            </a:r>
            <a:r>
              <a:rPr lang="ru-RU" sz="2000" dirty="0">
                <a:solidFill>
                  <a:srgbClr val="FF0000"/>
                </a:solidFill>
                <a:latin typeface="Arial"/>
                <a:cs typeface="Arial"/>
              </a:rPr>
              <a:t>D+ (H+)</a:t>
            </a:r>
            <a:r>
              <a:rPr lang="ru-RU" sz="2000" dirty="0">
                <a:solidFill>
                  <a:srgbClr val="0B07A7"/>
                </a:solidFill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до</a:t>
            </a:r>
            <a:r>
              <a:rPr lang="ru-RU" sz="2000" dirty="0">
                <a:solidFill>
                  <a:srgbClr val="0B07A7"/>
                </a:solidFill>
                <a:latin typeface="Arial"/>
                <a:cs typeface="Arial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Arial"/>
                <a:cs typeface="Arial"/>
              </a:rPr>
              <a:t>90%</a:t>
            </a:r>
            <a:r>
              <a:rPr lang="ru-RU" sz="2000" dirty="0">
                <a:solidFill>
                  <a:srgbClr val="0B07A7"/>
                </a:solidFill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от максимальной векторной</a:t>
            </a:r>
            <a:r>
              <a:rPr lang="ru-RU" sz="2000" dirty="0">
                <a:solidFill>
                  <a:srgbClr val="0B07A7"/>
                </a:solidFill>
                <a:latin typeface="Arial"/>
                <a:cs typeface="Arial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Arial"/>
                <a:cs typeface="Arial"/>
              </a:rPr>
              <a:t>(±1)</a:t>
            </a:r>
            <a:r>
              <a:rPr lang="ru-RU" sz="2000" dirty="0">
                <a:solidFill>
                  <a:srgbClr val="0B07A7"/>
                </a:solidFill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и тензорной</a:t>
            </a:r>
            <a:r>
              <a:rPr lang="ru-RU" sz="2000" dirty="0">
                <a:solidFill>
                  <a:srgbClr val="0B07A7"/>
                </a:solidFill>
                <a:latin typeface="Arial"/>
                <a:cs typeface="Arial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Arial"/>
                <a:cs typeface="Arial"/>
              </a:rPr>
              <a:t>(+1,-2)</a:t>
            </a:r>
            <a:r>
              <a:rPr lang="ru-RU" sz="2000" dirty="0">
                <a:solidFill>
                  <a:srgbClr val="0B07A7"/>
                </a:solidFill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поляризаций</a:t>
            </a:r>
            <a:endParaRPr lang="en-US" altLang="ru-RU" sz="2000" dirty="0">
              <a:latin typeface="Arial"/>
              <a:cs typeface="Arial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F98545C-E599-44D0-6120-502B14E6C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6311-F510-4B2A-B8B5-FAFE9AC7F5F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496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E05C2BB-05E9-C2C6-F472-6F59F61C2642}"/>
              </a:ext>
            </a:extLst>
          </p:cNvPr>
          <p:cNvSpPr txBox="1"/>
          <p:nvPr/>
        </p:nvSpPr>
        <p:spPr>
          <a:xfrm rot="10800000" flipV="1">
            <a:off x="367078" y="5133754"/>
            <a:ext cx="8424936" cy="151426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altLang="ru-RU" sz="1400" b="1" dirty="0" err="1">
                <a:latin typeface="Times New Roman"/>
                <a:cs typeface="Times New Roman"/>
              </a:rPr>
              <a:t>Атомы</a:t>
            </a:r>
            <a:r>
              <a:rPr lang="en-US" altLang="ru-RU" sz="1400" b="1" dirty="0">
                <a:latin typeface="Times New Roman"/>
                <a:cs typeface="Times New Roman"/>
              </a:rPr>
              <a:t> </a:t>
            </a:r>
            <a:r>
              <a:rPr lang="en-US" altLang="ru-RU" sz="1400" b="1" dirty="0" err="1">
                <a:latin typeface="Times New Roman"/>
                <a:cs typeface="Times New Roman"/>
              </a:rPr>
              <a:t>протия</a:t>
            </a:r>
            <a:r>
              <a:rPr lang="en-US" altLang="ru-RU" sz="1400" b="1" dirty="0">
                <a:latin typeface="Times New Roman"/>
                <a:cs typeface="Times New Roman"/>
              </a:rPr>
              <a:t> и </a:t>
            </a:r>
            <a:r>
              <a:rPr lang="en-US" altLang="ru-RU" sz="1400" b="1" dirty="0" err="1">
                <a:latin typeface="Times New Roman"/>
                <a:cs typeface="Times New Roman"/>
              </a:rPr>
              <a:t>дейтерия</a:t>
            </a:r>
            <a:r>
              <a:rPr lang="en-US" altLang="ru-RU" sz="1400" b="1" dirty="0">
                <a:latin typeface="Times New Roman"/>
                <a:cs typeface="Times New Roman"/>
              </a:rPr>
              <a:t> </a:t>
            </a:r>
            <a:r>
              <a:rPr lang="en-US" altLang="ru-RU" sz="1400" b="1" dirty="0" err="1">
                <a:latin typeface="Times New Roman"/>
                <a:cs typeface="Times New Roman"/>
              </a:rPr>
              <a:t>производятся</a:t>
            </a:r>
            <a:r>
              <a:rPr lang="en-US" altLang="ru-RU" sz="1400" b="1" dirty="0">
                <a:latin typeface="Times New Roman"/>
                <a:cs typeface="Times New Roman"/>
              </a:rPr>
              <a:t> </a:t>
            </a:r>
            <a:r>
              <a:rPr lang="en-US" altLang="ru-RU" sz="1400" b="1" dirty="0" err="1">
                <a:latin typeface="Times New Roman"/>
                <a:cs typeface="Times New Roman"/>
              </a:rPr>
              <a:t>радиочатотным</a:t>
            </a:r>
            <a:r>
              <a:rPr lang="en-US" altLang="ru-RU" sz="1400" b="1" dirty="0">
                <a:latin typeface="Times New Roman"/>
                <a:cs typeface="Times New Roman"/>
              </a:rPr>
              <a:t> </a:t>
            </a:r>
            <a:r>
              <a:rPr lang="en-US" altLang="ru-RU" sz="1400" b="1" dirty="0" err="1">
                <a:latin typeface="Times New Roman"/>
                <a:cs typeface="Times New Roman"/>
              </a:rPr>
              <a:t>методом</a:t>
            </a:r>
            <a:r>
              <a:rPr lang="en-US" altLang="ru-RU" sz="1400" b="1" dirty="0">
                <a:latin typeface="Times New Roman"/>
                <a:cs typeface="Times New Roman"/>
              </a:rPr>
              <a:t>. (</a:t>
            </a:r>
            <a:r>
              <a:rPr lang="en-US" altLang="ru-RU" sz="1400" b="1" dirty="0" err="1">
                <a:latin typeface="Times New Roman"/>
                <a:cs typeface="Times New Roman"/>
              </a:rPr>
              <a:t>частота</a:t>
            </a:r>
            <a:r>
              <a:rPr lang="en-US" altLang="ru-RU" sz="1400" b="1" dirty="0">
                <a:latin typeface="Times New Roman"/>
                <a:cs typeface="Times New Roman"/>
              </a:rPr>
              <a:t> 70 MHz)  </a:t>
            </a:r>
            <a:endParaRPr lang="en-US" altLang="ru-RU" sz="1400" b="1" dirty="0">
              <a:latin typeface="Times New Roman"/>
              <a:ea typeface="Calibri"/>
              <a:cs typeface="Times New Roman"/>
            </a:endParaRPr>
          </a:p>
          <a:p>
            <a:pPr>
              <a:spcBef>
                <a:spcPct val="20000"/>
              </a:spcBef>
              <a:buFont typeface="Arial"/>
              <a:buChar char="•"/>
            </a:pPr>
            <a:r>
              <a:rPr lang="en-US" altLang="ru-RU" sz="1400" b="1" dirty="0" err="1">
                <a:latin typeface="Times New Roman"/>
                <a:ea typeface="Calibri"/>
                <a:cs typeface="Times New Roman"/>
              </a:rPr>
              <a:t>Поляризация</a:t>
            </a:r>
            <a:r>
              <a:rPr lang="en-US" altLang="ru-RU" sz="1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altLang="ru-RU" sz="1400" b="1" dirty="0" err="1">
                <a:latin typeface="Times New Roman"/>
                <a:ea typeface="Calibri"/>
                <a:cs typeface="Times New Roman"/>
              </a:rPr>
              <a:t>по</a:t>
            </a:r>
            <a:r>
              <a:rPr lang="en-US" altLang="ru-RU" sz="1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altLang="ru-RU" sz="1400" b="1" dirty="0" err="1">
                <a:latin typeface="Times New Roman"/>
                <a:ea typeface="Calibri"/>
                <a:cs typeface="Times New Roman"/>
              </a:rPr>
              <a:t>электронному</a:t>
            </a:r>
            <a:r>
              <a:rPr lang="en-US" altLang="ru-RU" sz="1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altLang="ru-RU" sz="1400" b="1" dirty="0" err="1">
                <a:latin typeface="Times New Roman"/>
                <a:ea typeface="Calibri"/>
                <a:cs typeface="Times New Roman"/>
              </a:rPr>
              <a:t>спину</a:t>
            </a:r>
            <a:r>
              <a:rPr lang="en-US" altLang="ru-RU" sz="1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altLang="ru-RU" sz="1400" b="1" dirty="0" err="1">
                <a:latin typeface="Times New Roman"/>
                <a:ea typeface="Calibri"/>
                <a:cs typeface="Times New Roman"/>
              </a:rPr>
              <a:t>осуществляется</a:t>
            </a:r>
            <a:r>
              <a:rPr lang="en-US" altLang="ru-RU" sz="1400" b="1" dirty="0">
                <a:latin typeface="Times New Roman"/>
                <a:ea typeface="Calibri"/>
                <a:cs typeface="Times New Roman"/>
              </a:rPr>
              <a:t> </a:t>
            </a:r>
            <a:r>
              <a:rPr lang="en-US" altLang="ru-RU" sz="1400" b="1" dirty="0" err="1">
                <a:latin typeface="Times New Roman"/>
                <a:ea typeface="Calibri"/>
                <a:cs typeface="Times New Roman"/>
              </a:rPr>
              <a:t>системой</a:t>
            </a:r>
            <a:r>
              <a:rPr lang="en-US" altLang="ru-RU" sz="1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altLang="ru-RU" sz="1400" b="1" dirty="0" err="1">
                <a:latin typeface="Times New Roman"/>
                <a:ea typeface="Calibri"/>
                <a:cs typeface="Times New Roman"/>
              </a:rPr>
              <a:t>постоянных</a:t>
            </a:r>
            <a:r>
              <a:rPr lang="en-US" altLang="ru-RU" sz="1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altLang="ru-RU" sz="1400" b="1" dirty="0" err="1">
                <a:latin typeface="Times New Roman"/>
                <a:ea typeface="Calibri"/>
                <a:cs typeface="Times New Roman"/>
              </a:rPr>
              <a:t>шестиполюсных</a:t>
            </a:r>
            <a:r>
              <a:rPr lang="en-US" altLang="ru-RU" sz="1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altLang="ru-RU" sz="1400" b="1" dirty="0" err="1">
                <a:latin typeface="Times New Roman"/>
                <a:ea typeface="Calibri"/>
                <a:cs typeface="Times New Roman"/>
              </a:rPr>
              <a:t>магнитов</a:t>
            </a:r>
            <a:r>
              <a:rPr lang="en-US" altLang="ru-RU" sz="14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altLang="ru-RU" sz="1400" b="1" dirty="0" err="1">
                <a:latin typeface="Times New Roman"/>
                <a:ea typeface="Calibri"/>
                <a:cs typeface="Times New Roman"/>
              </a:rPr>
              <a:t>создающих</a:t>
            </a:r>
            <a:r>
              <a:rPr lang="en-US" altLang="ru-RU" sz="1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altLang="ru-RU" sz="1400" b="1" dirty="0" err="1">
                <a:latin typeface="Times New Roman"/>
                <a:ea typeface="Calibri"/>
                <a:cs typeface="Times New Roman"/>
              </a:rPr>
              <a:t>градиентное</a:t>
            </a:r>
            <a:r>
              <a:rPr lang="en-US" altLang="ru-RU" sz="1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altLang="ru-RU" sz="1400" b="1" dirty="0" err="1">
                <a:latin typeface="Times New Roman"/>
                <a:ea typeface="Calibri"/>
                <a:cs typeface="Times New Roman"/>
              </a:rPr>
              <a:t>магнитное</a:t>
            </a:r>
            <a:r>
              <a:rPr lang="en-US" altLang="ru-RU" sz="1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altLang="ru-RU" sz="1400" b="1" dirty="0" err="1">
                <a:latin typeface="Times New Roman"/>
                <a:ea typeface="Calibri"/>
                <a:cs typeface="Times New Roman"/>
              </a:rPr>
              <a:t>поле</a:t>
            </a:r>
            <a:endParaRPr lang="en-US" altLang="ru-RU" sz="1400" b="1" dirty="0">
              <a:latin typeface="Times New Roman"/>
              <a:ea typeface="Calibri"/>
              <a:cs typeface="Times New Roman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ru-RU" sz="1400" b="1" err="1">
                <a:latin typeface="Times New Roman"/>
                <a:ea typeface="Calibri"/>
                <a:cs typeface="Times New Roman"/>
              </a:rPr>
              <a:t>Для</a:t>
            </a:r>
            <a:r>
              <a:rPr lang="en-US" altLang="ru-RU" sz="1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altLang="ru-RU" sz="1400" b="1" err="1">
                <a:latin typeface="Times New Roman"/>
                <a:ea typeface="Calibri"/>
                <a:cs typeface="Times New Roman"/>
              </a:rPr>
              <a:t>ядерной</a:t>
            </a:r>
            <a:r>
              <a:rPr lang="en-US" altLang="ru-RU" sz="1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altLang="ru-RU" sz="1400" b="1" err="1">
                <a:latin typeface="Times New Roman"/>
                <a:ea typeface="Calibri"/>
                <a:cs typeface="Times New Roman"/>
              </a:rPr>
              <a:t>поляризации</a:t>
            </a:r>
            <a:r>
              <a:rPr lang="en-US" altLang="ru-RU" sz="1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altLang="ru-RU" sz="1400" b="1" err="1">
                <a:latin typeface="Times New Roman"/>
                <a:ea typeface="Calibri"/>
                <a:cs typeface="Times New Roman"/>
              </a:rPr>
              <a:t>частиц</a:t>
            </a:r>
            <a:r>
              <a:rPr lang="en-US" altLang="ru-RU" sz="1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altLang="ru-RU" sz="1400" b="1" err="1">
                <a:latin typeface="Times New Roman"/>
                <a:ea typeface="Calibri"/>
                <a:cs typeface="Times New Roman"/>
              </a:rPr>
              <a:t>используются</a:t>
            </a:r>
            <a:r>
              <a:rPr lang="en-US" altLang="ru-RU" sz="1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altLang="ru-RU" sz="1400" b="1" err="1">
                <a:latin typeface="Times New Roman"/>
                <a:ea typeface="Calibri"/>
                <a:cs typeface="Times New Roman"/>
              </a:rPr>
              <a:t>высокочастотные</a:t>
            </a:r>
            <a:r>
              <a:rPr lang="en-US" altLang="ru-RU" sz="1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altLang="ru-RU" sz="1400" b="1" err="1">
                <a:latin typeface="Times New Roman"/>
                <a:ea typeface="Calibri"/>
                <a:cs typeface="Times New Roman"/>
              </a:rPr>
              <a:t>ячейки</a:t>
            </a:r>
            <a:r>
              <a:rPr lang="en-US" altLang="ru-RU" sz="1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altLang="ru-RU" sz="1400" b="1" err="1">
                <a:latin typeface="Times New Roman"/>
                <a:ea typeface="Calibri"/>
                <a:cs typeface="Times New Roman"/>
              </a:rPr>
              <a:t>сверхтонких</a:t>
            </a:r>
            <a:r>
              <a:rPr lang="en-US" altLang="ru-RU" sz="1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altLang="ru-RU" sz="1400" b="1" err="1">
                <a:latin typeface="Times New Roman"/>
                <a:ea typeface="Calibri"/>
                <a:cs typeface="Times New Roman"/>
              </a:rPr>
              <a:t>переходов</a:t>
            </a:r>
            <a:endParaRPr lang="en-US" altLang="ru-RU" sz="1400" b="1">
              <a:latin typeface="Times New Roman"/>
              <a:ea typeface="Calibri"/>
              <a:cs typeface="Times New Roman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ru-RU" sz="1400" b="1" dirty="0" err="1">
                <a:latin typeface="Times New Roman"/>
                <a:ea typeface="Calibri"/>
                <a:cs typeface="Times New Roman"/>
              </a:rPr>
              <a:t>Для</a:t>
            </a:r>
            <a:r>
              <a:rPr lang="en-US" altLang="ru-RU" sz="1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altLang="ru-RU" sz="1400" b="1" dirty="0" err="1">
                <a:latin typeface="Times New Roman"/>
                <a:ea typeface="Calibri"/>
                <a:cs typeface="Times New Roman"/>
              </a:rPr>
              <a:t>ионизации</a:t>
            </a:r>
            <a:r>
              <a:rPr lang="en-US" altLang="ru-RU" sz="1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altLang="ru-RU" sz="1400" b="1" dirty="0" err="1">
                <a:latin typeface="Times New Roman"/>
                <a:ea typeface="Calibri"/>
                <a:cs typeface="Times New Roman"/>
              </a:rPr>
              <a:t>атомов</a:t>
            </a:r>
            <a:r>
              <a:rPr lang="en-US" altLang="ru-RU" sz="1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altLang="ru-RU" sz="1400" b="1" dirty="0" err="1">
                <a:latin typeface="Times New Roman"/>
                <a:ea typeface="Calibri"/>
                <a:cs typeface="Times New Roman"/>
              </a:rPr>
              <a:t>используеится</a:t>
            </a:r>
            <a:r>
              <a:rPr lang="en-US" altLang="ru-RU" sz="1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altLang="ru-RU" sz="1400" b="1" dirty="0" err="1">
                <a:latin typeface="Times New Roman"/>
                <a:ea typeface="Calibri"/>
                <a:cs typeface="Times New Roman"/>
              </a:rPr>
              <a:t>зарядообменный</a:t>
            </a:r>
            <a:r>
              <a:rPr lang="en-US" altLang="ru-RU" sz="1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altLang="ru-RU" sz="1400" b="1" dirty="0" err="1">
                <a:latin typeface="Times New Roman"/>
                <a:ea typeface="Calibri"/>
                <a:cs typeface="Times New Roman"/>
              </a:rPr>
              <a:t>ионизатор</a:t>
            </a:r>
            <a:r>
              <a:rPr lang="en-US" altLang="ru-RU" sz="1400" b="1" dirty="0">
                <a:latin typeface="Times New Roman"/>
                <a:ea typeface="Calibri"/>
                <a:cs typeface="Times New Roman"/>
              </a:rPr>
              <a:t> с </a:t>
            </a:r>
            <a:r>
              <a:rPr lang="en-US" altLang="ru-RU" sz="1400" b="1" dirty="0" err="1">
                <a:latin typeface="Times New Roman"/>
                <a:ea typeface="Calibri"/>
                <a:cs typeface="Times New Roman"/>
              </a:rPr>
              <a:t>электродуговым</a:t>
            </a:r>
            <a:r>
              <a:rPr lang="en-US" altLang="ru-RU" sz="1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altLang="ru-RU" sz="1400" b="1" dirty="0" err="1">
                <a:latin typeface="Times New Roman"/>
                <a:ea typeface="Calibri"/>
                <a:cs typeface="Times New Roman"/>
              </a:rPr>
              <a:t>источником</a:t>
            </a:r>
            <a:r>
              <a:rPr lang="en-US" altLang="ru-RU" sz="1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altLang="ru-RU" sz="1400" b="1" dirty="0" err="1">
                <a:latin typeface="Times New Roman"/>
                <a:ea typeface="Calibri"/>
                <a:cs typeface="Times New Roman"/>
              </a:rPr>
              <a:t>плазмы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A9586B-FF5F-B22C-6B2C-19842DAFB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836" y="564666"/>
            <a:ext cx="6690986" cy="45700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1556"/>
            <a:ext cx="6696744" cy="455101"/>
          </a:xfrm>
        </p:spPr>
        <p:txBody>
          <a:bodyPr>
            <a:noAutofit/>
          </a:bodyPr>
          <a:lstStyle/>
          <a:p>
            <a:r>
              <a:rPr lang="en-US" altLang="ru-RU" sz="2000" b="1" dirty="0"/>
              <a:t>ИСТОЧНИК ПОЛЯРИЗОВАННЫХ ИОНОВ</a:t>
            </a:r>
            <a:r>
              <a:rPr lang="en-US" altLang="ru-RU" sz="2000" b="1" dirty="0">
                <a:solidFill>
                  <a:srgbClr val="FF0000"/>
                </a:solidFill>
              </a:rPr>
              <a:t> </a:t>
            </a:r>
            <a:br>
              <a:rPr lang="en-US" altLang="ru-RU" sz="2000" b="1" dirty="0">
                <a:solidFill>
                  <a:srgbClr val="FF0000"/>
                </a:solidFill>
              </a:rPr>
            </a:br>
            <a:r>
              <a:rPr lang="en-US" altLang="ru-RU" sz="2000" b="1" dirty="0">
                <a:solidFill>
                  <a:srgbClr val="FF0000"/>
                </a:solidFill>
              </a:rPr>
              <a:t>S</a:t>
            </a:r>
            <a:r>
              <a:rPr lang="en-US" altLang="ru-RU" sz="2000" b="1" dirty="0"/>
              <a:t>OURCE OF</a:t>
            </a:r>
            <a:r>
              <a:rPr lang="en-US" altLang="ru-RU" sz="2000" b="1" dirty="0">
                <a:solidFill>
                  <a:schemeClr val="tx2"/>
                </a:solidFill>
              </a:rPr>
              <a:t> </a:t>
            </a:r>
            <a:r>
              <a:rPr lang="en-US" altLang="ru-RU" sz="2000" b="1" dirty="0">
                <a:solidFill>
                  <a:srgbClr val="FF0000"/>
                </a:solidFill>
              </a:rPr>
              <a:t>P</a:t>
            </a:r>
            <a:r>
              <a:rPr lang="en-US" altLang="ru-RU" sz="2000" b="1" dirty="0"/>
              <a:t>OLARIZED</a:t>
            </a:r>
            <a:r>
              <a:rPr lang="en-US" altLang="ru-RU" sz="2000" b="1" dirty="0">
                <a:solidFill>
                  <a:schemeClr val="tx2"/>
                </a:solidFill>
              </a:rPr>
              <a:t> </a:t>
            </a:r>
            <a:r>
              <a:rPr lang="en-US" altLang="ru-RU" sz="2000" b="1" dirty="0">
                <a:solidFill>
                  <a:srgbClr val="FF0000"/>
                </a:solidFill>
              </a:rPr>
              <a:t>I</a:t>
            </a:r>
            <a:r>
              <a:rPr lang="en-US" altLang="ru-RU" sz="2000" b="1" dirty="0"/>
              <a:t>ONS </a:t>
            </a:r>
            <a:r>
              <a:rPr lang="en-US" altLang="ru-RU" sz="2000" b="1" dirty="0">
                <a:solidFill>
                  <a:schemeClr val="tx2"/>
                </a:solidFill>
              </a:rPr>
              <a:t>(SPI) </a:t>
            </a:r>
            <a:endParaRPr lang="en-US" altLang="ru-RU" sz="2000" b="1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1EBAECC-2B9B-CC2C-B8EA-914CFB2BE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6311-F510-4B2A-B8B5-FAFE9AC7F5F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196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9D37C-5A08-7171-5BF6-FD116B3EC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4389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ea typeface="Calibri"/>
                <a:cs typeface="Calibri"/>
              </a:rPr>
              <a:t>Диссоциатор</a:t>
            </a:r>
            <a:r>
              <a:rPr lang="ru-RU" dirty="0">
                <a:ea typeface="Calibri"/>
                <a:cs typeface="Calibri"/>
              </a:rPr>
              <a:t> SPI</a:t>
            </a:r>
            <a:endParaRPr lang="ru-RU" dirty="0"/>
          </a:p>
        </p:txBody>
      </p:sp>
      <p:pic>
        <p:nvPicPr>
          <p:cNvPr id="4" name="Рисунок 3" descr="Изображение выглядит как зарисовка, диаграмма, лин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146DEE9-7250-42B8-CEB4-1133C9741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476" y="864835"/>
            <a:ext cx="3162691" cy="3987843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ашина, инжиниринг, Станок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36B3626F-D8C7-D1B1-D487-93A8E46CA0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741" t="19381" r="16087" b="7597"/>
          <a:stretch/>
        </p:blipFill>
        <p:spPr>
          <a:xfrm>
            <a:off x="705378" y="1148437"/>
            <a:ext cx="5193899" cy="3031047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ерный, снимок экрана, темнота, черно-белый">
            <a:extLst>
              <a:ext uri="{FF2B5EF4-FFF2-40B4-BE49-F238E27FC236}">
                <a16:creationId xmlns:a16="http://schemas.microsoft.com/office/drawing/2014/main" id="{7DD6465B-7641-BB79-E6C8-C351B3548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283" y="4422579"/>
            <a:ext cx="4447856" cy="19358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724540-FEF3-AD26-5B87-2ACBB1C0034A}"/>
              </a:ext>
            </a:extLst>
          </p:cNvPr>
          <p:cNvSpPr txBox="1"/>
          <p:nvPr/>
        </p:nvSpPr>
        <p:spPr>
          <a:xfrm>
            <a:off x="5658555" y="4797777"/>
            <a:ext cx="3293532" cy="20928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1600" dirty="0">
                <a:ea typeface="Calibri"/>
                <a:cs typeface="Calibri"/>
              </a:rPr>
              <a:t>ГВЧ амплитуда до 3 </a:t>
            </a:r>
            <a:r>
              <a:rPr lang="ru-RU" sz="1600" dirty="0" err="1">
                <a:ea typeface="Calibri"/>
                <a:cs typeface="Calibri"/>
              </a:rPr>
              <a:t>kV</a:t>
            </a:r>
            <a:endParaRPr lang="ru-RU" sz="16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ru-RU" sz="1600" dirty="0">
                <a:ea typeface="Calibri"/>
                <a:cs typeface="Calibri"/>
              </a:rPr>
              <a:t>Частота 70 </a:t>
            </a:r>
            <a:r>
              <a:rPr lang="ru-RU" sz="1600" dirty="0" err="1">
                <a:ea typeface="Calibri"/>
                <a:cs typeface="Calibri"/>
              </a:rPr>
              <a:t>MHz</a:t>
            </a:r>
            <a:endParaRPr lang="ru-RU" sz="16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ru-RU" sz="1600" dirty="0">
                <a:ea typeface="Calibri"/>
                <a:cs typeface="Calibri"/>
              </a:rPr>
              <a:t>Диаметр сопла 2 - 3 </a:t>
            </a:r>
            <a:r>
              <a:rPr lang="ru-RU" sz="1600" dirty="0" err="1">
                <a:ea typeface="Calibri"/>
                <a:cs typeface="Calibri"/>
              </a:rPr>
              <a:t>mm</a:t>
            </a:r>
            <a:endParaRPr lang="ru-RU" sz="16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ru-RU" sz="1600" dirty="0">
                <a:ea typeface="Calibri"/>
                <a:cs typeface="Calibri"/>
              </a:rPr>
              <a:t>Поток входного газа 3*10</a:t>
            </a:r>
            <a:r>
              <a:rPr lang="ru-RU" sz="1600" baseline="30000" dirty="0">
                <a:ea typeface="Calibri"/>
                <a:cs typeface="Calibri"/>
              </a:rPr>
              <a:t>17 </a:t>
            </a:r>
            <a:r>
              <a:rPr lang="ru-RU" sz="1600" dirty="0">
                <a:ea typeface="Calibri"/>
                <a:cs typeface="Calibri"/>
              </a:rPr>
              <a:t>молекул/импульс</a:t>
            </a:r>
            <a:endParaRPr lang="ru-RU" sz="1600"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ru-RU" sz="1600" dirty="0">
                <a:ea typeface="Calibri"/>
                <a:cs typeface="Calibri"/>
              </a:rPr>
              <a:t>Длительность импульса клапана ~200 µs</a:t>
            </a:r>
          </a:p>
          <a:p>
            <a:pPr marL="285750" indent="-285750">
              <a:buFont typeface="Arial"/>
              <a:buChar char="•"/>
            </a:pPr>
            <a:endParaRPr lang="ru-RU">
              <a:ea typeface="Calibri"/>
              <a:cs typeface="Calibri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8ACD78-96A0-6CA0-EB6A-0E251EA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6311-F510-4B2A-B8B5-FAFE9AC7F5F4}" type="slidenum">
              <a:rPr lang="ru-RU" smtClean="0"/>
              <a:t>6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4538CA-22D0-43DF-DC67-913B44B8BB9B}"/>
              </a:ext>
            </a:extLst>
          </p:cNvPr>
          <p:cNvSpPr txBox="1"/>
          <p:nvPr/>
        </p:nvSpPr>
        <p:spPr>
          <a:xfrm>
            <a:off x="7797702" y="2356420"/>
            <a:ext cx="115443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1400" err="1">
                <a:latin typeface="Times New Roman"/>
                <a:ea typeface="Calibri"/>
                <a:cs typeface="Times New Roman"/>
              </a:rPr>
              <a:t>скиммер</a:t>
            </a:r>
            <a:endParaRPr lang="ru-RU" sz="1400" err="1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4162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AC24C-AAC6-1D39-1061-DE15A0F76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a typeface="Calibri"/>
                <a:cs typeface="Calibri"/>
              </a:rPr>
              <a:t>Схема поляризатора</a:t>
            </a:r>
          </a:p>
        </p:txBody>
      </p:sp>
      <p:pic>
        <p:nvPicPr>
          <p:cNvPr id="4" name="Рисунок 3" descr="Изображение выглядит как прямоугольный, снимок экрана, Прямоугольник, дизайн">
            <a:extLst>
              <a:ext uri="{FF2B5EF4-FFF2-40B4-BE49-F238E27FC236}">
                <a16:creationId xmlns:a16="http://schemas.microsoft.com/office/drawing/2014/main" id="{66779974-5801-E259-36F4-268F3E05A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3" y="1557338"/>
            <a:ext cx="6505575" cy="3743325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1B0631F-A243-0D64-8689-EA0253388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6311-F510-4B2A-B8B5-FAFE9AC7F5F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994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11AC5-72C7-1AB5-C0AC-11967863D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a typeface="Calibri"/>
                <a:cs typeface="Calibri"/>
              </a:rPr>
              <a:t>Электронная поляризация</a:t>
            </a:r>
            <a:endParaRPr lang="ru-RU" dirty="0"/>
          </a:p>
        </p:txBody>
      </p:sp>
      <p:pic>
        <p:nvPicPr>
          <p:cNvPr id="3" name="Рисунок 2" descr="Изображение выглядит как текст, диаграмма, оригами&#10;&#10;Автоматически созданное описание">
            <a:extLst>
              <a:ext uri="{FF2B5EF4-FFF2-40B4-BE49-F238E27FC236}">
                <a16:creationId xmlns:a16="http://schemas.microsoft.com/office/drawing/2014/main" id="{8F207D0A-3032-4485-CE40-239946E05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54" y="1282753"/>
            <a:ext cx="8213992" cy="5041687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A5E74C-7365-D550-1EA5-C6A4F16A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6311-F510-4B2A-B8B5-FAFE9AC7F5F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147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E6E66A-DCC2-8E45-F009-7B975F726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a typeface="Calibri"/>
                <a:cs typeface="Calibri"/>
              </a:rPr>
              <a:t>Ядерная поляризация</a:t>
            </a:r>
            <a:endParaRPr lang="ru-RU" dirty="0"/>
          </a:p>
        </p:txBody>
      </p:sp>
      <p:pic>
        <p:nvPicPr>
          <p:cNvPr id="3" name="Рисунок 2" descr="Изображение выглядит как зарисовка, диаграмма, текст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D0E2B946-C87A-9762-82B7-E5316E809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22" y="1260170"/>
            <a:ext cx="8457157" cy="4692564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3760FB-6D63-C824-4C0D-56FC2DEB2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6311-F510-4B2A-B8B5-FAFE9AC7F5F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0103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1719</Words>
  <Application>Microsoft Office PowerPoint</Application>
  <PresentationFormat>Экран (4:3)</PresentationFormat>
  <Paragraphs>211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 ПОЛЯРИЗОВАННЫХ ИОНОВ  SOURCE OF POLARIZED IONS (SPI) </vt:lpstr>
      <vt:lpstr>Диссоциатор SPI</vt:lpstr>
      <vt:lpstr>Схема поляризатора</vt:lpstr>
      <vt:lpstr>Электронная поляризация</vt:lpstr>
      <vt:lpstr>Ядерная поляризация</vt:lpstr>
      <vt:lpstr>Брэйт-Раби диаграмма для дейтерия</vt:lpstr>
      <vt:lpstr>Таблица мод поляризации SPI</vt:lpstr>
      <vt:lpstr>Универсальная SFT ячейка сверхтонких переходов</vt:lpstr>
      <vt:lpstr>Брейт-Раби поляриметр </vt:lpstr>
      <vt:lpstr>Зарядообменный ионизатор SPI</vt:lpstr>
      <vt:lpstr>NRP поляриметр SPI</vt:lpstr>
      <vt:lpstr>Для измерения абсолютных значений поляризации протонов или дейтронов на кольцах коллайдера NICA строится абсолютный поляриметр APol с внутренней поляризованной мишенью из атомарного водорода/дейтерия.</vt:lpstr>
      <vt:lpstr>Схема абсолютного поляриметра</vt:lpstr>
      <vt:lpstr>Основые поляриметрические реакции для измерения поляризации</vt:lpstr>
      <vt:lpstr>Основные рабочие параметры APol: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Roman</dc:creator>
  <cp:lastModifiedBy>user1</cp:lastModifiedBy>
  <cp:revision>1218</cp:revision>
  <dcterms:created xsi:type="dcterms:W3CDTF">2022-06-08T12:37:45Z</dcterms:created>
  <dcterms:modified xsi:type="dcterms:W3CDTF">2024-09-16T07:21:35Z</dcterms:modified>
</cp:coreProperties>
</file>