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4" r:id="rId2"/>
    <p:sldMasterId id="2147483894" r:id="rId3"/>
  </p:sldMasterIdLst>
  <p:notesMasterIdLst>
    <p:notesMasterId r:id="rId28"/>
  </p:notesMasterIdLst>
  <p:handoutMasterIdLst>
    <p:handoutMasterId r:id="rId29"/>
  </p:handoutMasterIdLst>
  <p:sldIdLst>
    <p:sldId id="390" r:id="rId4"/>
    <p:sldId id="257" r:id="rId5"/>
    <p:sldId id="1750" r:id="rId6"/>
    <p:sldId id="2372" r:id="rId7"/>
    <p:sldId id="2397" r:id="rId8"/>
    <p:sldId id="2085" r:id="rId9"/>
    <p:sldId id="871" r:id="rId10"/>
    <p:sldId id="2406" r:id="rId11"/>
    <p:sldId id="2395" r:id="rId12"/>
    <p:sldId id="2407" r:id="rId13"/>
    <p:sldId id="852" r:id="rId14"/>
    <p:sldId id="575" r:id="rId15"/>
    <p:sldId id="501" r:id="rId16"/>
    <p:sldId id="490" r:id="rId17"/>
    <p:sldId id="377" r:id="rId18"/>
    <p:sldId id="2399" r:id="rId19"/>
    <p:sldId id="2401" r:id="rId20"/>
    <p:sldId id="2405" r:id="rId21"/>
    <p:sldId id="2404" r:id="rId22"/>
    <p:sldId id="2396" r:id="rId23"/>
    <p:sldId id="2400" r:id="rId24"/>
    <p:sldId id="2402" r:id="rId25"/>
    <p:sldId id="502" r:id="rId26"/>
    <p:sldId id="2398" r:id="rId2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5A69B1-AA12-DB4F-B38B-1205CCD542B2}">
          <p14:sldIdLst>
            <p14:sldId id="390"/>
            <p14:sldId id="257"/>
            <p14:sldId id="1750"/>
            <p14:sldId id="2372"/>
            <p14:sldId id="2397"/>
            <p14:sldId id="2085"/>
            <p14:sldId id="871"/>
            <p14:sldId id="2406"/>
            <p14:sldId id="2395"/>
            <p14:sldId id="2407"/>
            <p14:sldId id="852"/>
            <p14:sldId id="575"/>
            <p14:sldId id="501"/>
            <p14:sldId id="490"/>
            <p14:sldId id="377"/>
            <p14:sldId id="2399"/>
            <p14:sldId id="2401"/>
            <p14:sldId id="2405"/>
            <p14:sldId id="2404"/>
            <p14:sldId id="2396"/>
            <p14:sldId id="2400"/>
            <p14:sldId id="2402"/>
            <p14:sldId id="502"/>
            <p14:sldId id="2398"/>
          </p14:sldIdLst>
        </p14:section>
        <p14:section name="Untitled Section" id="{E81C898F-BF76-6A40-95D5-9918B132CBB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0"/>
    <a:srgbClr val="0000FF"/>
    <a:srgbClr val="000000"/>
    <a:srgbClr val="E64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36" autoAdjust="0"/>
    <p:restoredTop sz="86422" autoAdjust="0"/>
  </p:normalViewPr>
  <p:slideViewPr>
    <p:cSldViewPr>
      <p:cViewPr varScale="1">
        <p:scale>
          <a:sx n="66" d="100"/>
          <a:sy n="66" d="100"/>
        </p:scale>
        <p:origin x="18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7B11F-1872-FF4E-8417-E8326F7E5C7D}" type="datetimeFigureOut">
              <a:rPr lang="en-US" smtClean="0"/>
              <a:t>9/15/24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0A13-A293-E34A-9031-D4F6BB95F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36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E4A4F9-A070-414F-BF03-02A213254846}" type="datetimeFigureOut">
              <a:rPr lang="fr-FR"/>
              <a:pPr>
                <a:defRPr/>
              </a:pPr>
              <a:t>15/09/2024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3898CE-70A6-4B1D-B309-B108AE0FB14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199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45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318F3-7E7E-1D40-934A-711DCEDD20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9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007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5D4757-162C-43CF-8717-7515759390FF}" type="slidenum">
              <a:rPr lang="ru-RU"/>
              <a:pPr/>
              <a:t>23</a:t>
            </a:fld>
            <a:endParaRPr lang="ru-RU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4213"/>
            <a:ext cx="4565650" cy="3424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641" y="4342666"/>
            <a:ext cx="5481914" cy="4107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68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3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906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C34FE494-4C28-06A4-546D-C3D0BBF651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A7C4464-54A0-D64B-BF04-2D94698281F0}" type="slidenum">
              <a:rPr lang="he-IL" altLang="en-IL" sz="1200"/>
              <a:pPr eaLnBrk="1" hangingPunct="1"/>
              <a:t>4</a:t>
            </a:fld>
            <a:endParaRPr lang="en-US" altLang="en-IL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0FD2EE9A-BC50-9457-3420-9E7AFFD3B1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D3C287F3-66E6-655C-A247-F19FE62F9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I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6706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DD61CD8B-F301-B92E-333A-EAD9F2293A8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4838693-037F-7A49-86F7-9F6D8E573D44}" type="datetime5">
              <a:rPr lang="en-US" altLang="en-IL"/>
              <a:pPr/>
              <a:t>16-Sep-24</a:t>
            </a:fld>
            <a:endParaRPr lang="en-US" alt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B649FC3-AA0A-583C-6C85-61ED28DF2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0C99D-C92C-6E45-9940-87EC1CEC9B2E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05858" name="Rectangle 2">
            <a:extLst>
              <a:ext uri="{FF2B5EF4-FFF2-40B4-BE49-F238E27FC236}">
                <a16:creationId xmlns:a16="http://schemas.microsoft.com/office/drawing/2014/main" id="{DF26C0E3-CBD7-2239-9507-B5E3416A4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95325"/>
            <a:ext cx="4637087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9" name="Rectangle 3">
            <a:extLst>
              <a:ext uri="{FF2B5EF4-FFF2-40B4-BE49-F238E27FC236}">
                <a16:creationId xmlns:a16="http://schemas.microsoft.com/office/drawing/2014/main" id="{052A11F7-D8C7-641E-5DF3-69518B109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124450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altLang="en-IL" dirty="0"/>
              <a:t> </a:t>
            </a:r>
            <a:endParaRPr lang="en-US" altLang="en-IL" baseline="0" dirty="0"/>
          </a:p>
          <a:p>
            <a:endParaRPr lang="en-US" altLang="en-IL" dirty="0"/>
          </a:p>
        </p:txBody>
      </p:sp>
    </p:spTree>
    <p:extLst>
      <p:ext uri="{BB962C8B-B14F-4D97-AF65-F5344CB8AC3E}">
        <p14:creationId xmlns:p14="http://schemas.microsoft.com/office/powerpoint/2010/main" val="257552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790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>
            <a:extLst>
              <a:ext uri="{FF2B5EF4-FFF2-40B4-BE49-F238E27FC236}">
                <a16:creationId xmlns:a16="http://schemas.microsoft.com/office/drawing/2014/main" id="{7FDC7ADB-F6EA-3D42-B9B3-5A0874A8FC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30C0B-DFDE-49E1-BFD6-F0680AEDB3F0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7091" name="Rectangle 2">
            <a:extLst>
              <a:ext uri="{FF2B5EF4-FFF2-40B4-BE49-F238E27FC236}">
                <a16:creationId xmlns:a16="http://schemas.microsoft.com/office/drawing/2014/main" id="{BE5DF876-E1D3-8724-F347-41870C5E2D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>
            <a:extLst>
              <a:ext uri="{FF2B5EF4-FFF2-40B4-BE49-F238E27FC236}">
                <a16:creationId xmlns:a16="http://schemas.microsoft.com/office/drawing/2014/main" id="{B51ED575-1E5E-41F3-1144-01840A7BC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521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73C4F729-426C-A91C-69EC-131AFA866A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80DBE8-BEFA-FF4C-988C-3E60FC0C50F3}" type="slidenum">
              <a:rPr kumimoji="0" lang="en-US" altLang="en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5725325-88C5-6C2E-C2F6-9C1C4A96B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F53CFE2F-AE6B-CB64-DA7A-625A48B02A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en-I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877594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>
            <a:extLst>
              <a:ext uri="{FF2B5EF4-FFF2-40B4-BE49-F238E27FC236}">
                <a16:creationId xmlns:a16="http://schemas.microsoft.com/office/drawing/2014/main" id="{CBDA0147-1681-7CFD-E18B-8B7395106F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7D5C1C-5BAA-4DA8-A3B1-20512393AFC5}" type="slidenum">
              <a:rPr lang="en-US" altLang="ru-RU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</a:t>
            </a:fld>
            <a:endParaRPr lang="en-US" altLang="ru-RU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43" name="Rectangle 2">
            <a:extLst>
              <a:ext uri="{FF2B5EF4-FFF2-40B4-BE49-F238E27FC236}">
                <a16:creationId xmlns:a16="http://schemas.microsoft.com/office/drawing/2014/main" id="{945C9076-23CF-FA9A-9E16-3A43F2339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>
            <a:extLst>
              <a:ext uri="{FF2B5EF4-FFF2-40B4-BE49-F238E27FC236}">
                <a16:creationId xmlns:a16="http://schemas.microsoft.com/office/drawing/2014/main" id="{3A8FC5AF-16CD-F427-FBB9-6EA736B3B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315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5F94-DAA2-4BB4-9AAA-475D9D2882F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18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8D737-4228-4C38-B33A-4B49E5614A7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55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F4E4E-0493-4C8B-A2F2-AEEF986F6E5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163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8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B89B43D-173C-21D5-6B83-C08D16F1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5A5EB7-53A9-1431-8C27-0C328183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010AFF-5B25-55FC-70BC-A1336534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C04D6-BDEE-5C4A-B91F-46F964B52FED}" type="slidenum">
              <a:rPr lang="en-US" altLang="en-IL"/>
              <a:pPr/>
              <a:t>‹#›</a:t>
            </a:fld>
            <a:endParaRPr lang="en-US" altLang="en-IL"/>
          </a:p>
        </p:txBody>
      </p:sp>
    </p:spTree>
    <p:extLst>
      <p:ext uri="{BB962C8B-B14F-4D97-AF65-F5344CB8AC3E}">
        <p14:creationId xmlns:p14="http://schemas.microsoft.com/office/powerpoint/2010/main" val="1744226283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3748605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961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5072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en-US" altLang="he-IL">
                <a:solidFill>
                  <a:srgbClr val="000000"/>
                </a:solidFill>
                <a:latin typeface="Tahoma" pitchFamily="34" charset="0"/>
              </a:rPr>
              <a:t>September 16,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fld id="{32D67CBB-CE05-40EE-9E13-47D49B56A81E}" type="slidenum">
              <a:rPr lang="he-IL" altLang="en-US">
                <a:solidFill>
                  <a:srgbClr val="000000"/>
                </a:solidFill>
                <a:latin typeface="Tahoma" pitchFamily="34" charset="0"/>
              </a:rPr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57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035050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8229600" cy="2185987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327525"/>
            <a:ext cx="8229600" cy="2187575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1338" y="6497638"/>
            <a:ext cx="982662" cy="360362"/>
          </a:xfr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fld id="{B4477E7C-3F44-4F46-88FC-10B996112D57}" type="slidenum">
              <a:rPr lang="he-IL">
                <a:solidFill>
                  <a:srgbClr val="000000"/>
                </a:solidFill>
                <a:latin typeface="Tahoma" pitchFamily="34" charset="0"/>
              </a:rPr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he-IL" dirty="0">
                <a:solidFill>
                  <a:srgbClr val="000000"/>
                </a:solidFill>
                <a:latin typeface="Tahoma" pitchFamily="34" charset="0"/>
              </a:rPr>
              <a:t>   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6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3488" y="1773238"/>
            <a:ext cx="6389687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4601" y="3429000"/>
            <a:ext cx="6375400" cy="44026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e-IL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557237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0"/>
          </p:nvPr>
        </p:nvSpPr>
        <p:spPr>
          <a:xfrm>
            <a:off x="34925" y="6497638"/>
            <a:ext cx="1954213" cy="360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he-IL">
                <a:solidFill>
                  <a:prstClr val="black"/>
                </a:solidFill>
                <a:latin typeface="Tahoma" pitchFamily="34" charset="0"/>
              </a:rPr>
              <a:t>שקף </a:t>
            </a:r>
            <a:fld id="{D3BBC942-AC20-443C-9682-998945D5322E}" type="slidenum">
              <a:rPr lang="he-IL">
                <a:solidFill>
                  <a:prstClr val="black"/>
                </a:solidFill>
                <a:latin typeface="Tahoma" pitchFamily="34" charset="0"/>
              </a:rPr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he-IL">
                <a:solidFill>
                  <a:prstClr val="black"/>
                </a:solidFill>
                <a:latin typeface="Tahoma" pitchFamily="34" charset="0"/>
              </a:rPr>
              <a:t>   </a:t>
            </a:r>
            <a:endParaRPr lang="en-US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6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AA047-8AEF-4C69-86C3-C9A28089018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808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762000" y="381000"/>
            <a:ext cx="317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 anchor="ctr"/>
          <a:lstStyle/>
          <a:p>
            <a:pPr algn="ctr"/>
            <a:endParaRPr kumimoji="1" lang="en-US" sz="1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6837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1"/>
            <a:ext cx="6400800" cy="1752600"/>
          </a:xfrm>
        </p:spPr>
        <p:txBody>
          <a:bodyPr/>
          <a:lstStyle>
            <a:lvl1pPr marL="0" indent="0">
              <a:defRPr sz="2800"/>
            </a:lvl1pPr>
          </a:lstStyle>
          <a:p>
            <a:r>
              <a:rPr lang="en-US" altLang="zh-CN"/>
              <a:t>  </a:t>
            </a:r>
            <a:r>
              <a:rPr lang="zh-CN" altLang="en-US"/>
              <a:t>单击此处编辑母版副标题样式</a:t>
            </a:r>
          </a:p>
          <a:p>
            <a:r>
              <a:rPr lang="zh-CN" altLang="en-US"/>
              <a:t>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8956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6732-651C-F04F-B609-2685E055DE1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4329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1F2E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092DBB1-76DE-AC40-BD7C-3F866C3644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701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5" indent="0">
              <a:buNone/>
              <a:defRPr sz="1800"/>
            </a:lvl2pPr>
            <a:lvl3pPr marL="913453" indent="0">
              <a:buNone/>
              <a:defRPr sz="1600"/>
            </a:lvl3pPr>
            <a:lvl4pPr marL="1370180" indent="0">
              <a:buNone/>
              <a:defRPr sz="1400"/>
            </a:lvl4pPr>
            <a:lvl5pPr marL="1826905" indent="0">
              <a:buNone/>
              <a:defRPr sz="1400"/>
            </a:lvl5pPr>
            <a:lvl6pPr marL="2283632" indent="0">
              <a:buNone/>
              <a:defRPr sz="1400"/>
            </a:lvl6pPr>
            <a:lvl7pPr marL="2740358" indent="0">
              <a:buNone/>
              <a:defRPr sz="1400"/>
            </a:lvl7pPr>
            <a:lvl8pPr marL="3197080" indent="0">
              <a:buNone/>
              <a:defRPr sz="1400"/>
            </a:lvl8pPr>
            <a:lvl9pPr marL="36538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1EBAC-4C3B-6145-8E4D-F7180F2EA0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3063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1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1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AEDA2-C373-C74C-8304-9955A0DF20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9755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FF6E-41C3-1C41-9166-67E62F68E5C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4686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655D-53F1-7740-BCAB-3AC3B7B2C89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251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F9534-783B-0541-98B6-6A61F13716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979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7168C-7F21-1049-A742-94E37FF9A5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70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25" indent="0">
              <a:buNone/>
              <a:defRPr sz="2800"/>
            </a:lvl2pPr>
            <a:lvl3pPr marL="913453" indent="0">
              <a:buNone/>
              <a:defRPr sz="2400"/>
            </a:lvl3pPr>
            <a:lvl4pPr marL="1370180" indent="0">
              <a:buNone/>
              <a:defRPr sz="2000"/>
            </a:lvl4pPr>
            <a:lvl5pPr marL="1826905" indent="0">
              <a:buNone/>
              <a:defRPr sz="2000"/>
            </a:lvl5pPr>
            <a:lvl6pPr marL="2283632" indent="0">
              <a:buNone/>
              <a:defRPr sz="2000"/>
            </a:lvl6pPr>
            <a:lvl7pPr marL="2740358" indent="0">
              <a:buNone/>
              <a:defRPr sz="2000"/>
            </a:lvl7pPr>
            <a:lvl8pPr marL="3197080" indent="0">
              <a:buNone/>
              <a:defRPr sz="2000"/>
            </a:lvl8pPr>
            <a:lvl9pPr marL="36538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DAA52-5BA7-4A4A-9005-BA18F5AE57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0095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01557-E111-7147-8627-3E6623051D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356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20F82-76D5-4D77-BC21-5A4268D496F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598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5"/>
            <a:ext cx="1966912" cy="6132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"/>
            <a:ext cx="5751513" cy="6132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8FF54-1B6A-184D-8892-E3E756A9F3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957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40E01-1DDF-4704-8DDC-978A7A0AD2E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7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8A4F5-7B53-4BFD-86F4-1EDCF116CB5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74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AD37E-EE59-41F9-9DC3-0CD03DC07E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79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942A-3396-4E26-B660-1DA9C9F599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33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DE9A2-7386-464B-8932-B8D904D0A66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29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13C74-01FF-4C14-995A-2652EA7BD5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1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September 16,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54CB46-E9BE-4A8A-A36A-EAF21D93458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88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3"/>
          <p:cNvSpPr>
            <a:spLocks/>
          </p:cNvSpPr>
          <p:nvPr/>
        </p:nvSpPr>
        <p:spPr bwMode="auto">
          <a:xfrm rot="10800000">
            <a:off x="-6350" y="6100688"/>
            <a:ext cx="9153526" cy="1081132"/>
          </a:xfrm>
          <a:custGeom>
            <a:avLst/>
            <a:gdLst>
              <a:gd name="connsiteX0" fmla="*/ 9986 w 10000"/>
              <a:gd name="connsiteY0" fmla="*/ 3005 h 7838"/>
              <a:gd name="connsiteX1" fmla="*/ 0 w 10000"/>
              <a:gd name="connsiteY1" fmla="*/ 2878 h 7838"/>
              <a:gd name="connsiteX2" fmla="*/ 0 w 10000"/>
              <a:gd name="connsiteY2" fmla="*/ 5000 h 7838"/>
              <a:gd name="connsiteX3" fmla="*/ 10000 w 10000"/>
              <a:gd name="connsiteY3" fmla="*/ 5000 h 7838"/>
              <a:gd name="connsiteX4" fmla="*/ 9986 w 10000"/>
              <a:gd name="connsiteY4" fmla="*/ 3005 h 7838"/>
              <a:gd name="connsiteX0" fmla="*/ 9986 w 10000"/>
              <a:gd name="connsiteY0" fmla="*/ 1988 h 8154"/>
              <a:gd name="connsiteX1" fmla="*/ 0 w 10000"/>
              <a:gd name="connsiteY1" fmla="*/ 1826 h 8154"/>
              <a:gd name="connsiteX2" fmla="*/ 0 w 10000"/>
              <a:gd name="connsiteY2" fmla="*/ 4533 h 8154"/>
              <a:gd name="connsiteX3" fmla="*/ 10000 w 10000"/>
              <a:gd name="connsiteY3" fmla="*/ 4533 h 8154"/>
              <a:gd name="connsiteX4" fmla="*/ 9986 w 10000"/>
              <a:gd name="connsiteY4" fmla="*/ 1988 h 8154"/>
              <a:gd name="connsiteX0" fmla="*/ 9986 w 10000"/>
              <a:gd name="connsiteY0" fmla="*/ 2438 h 8806"/>
              <a:gd name="connsiteX1" fmla="*/ 0 w 10000"/>
              <a:gd name="connsiteY1" fmla="*/ 2239 h 8806"/>
              <a:gd name="connsiteX2" fmla="*/ 0 w 10000"/>
              <a:gd name="connsiteY2" fmla="*/ 5559 h 8806"/>
              <a:gd name="connsiteX3" fmla="*/ 10000 w 10000"/>
              <a:gd name="connsiteY3" fmla="*/ 5559 h 8806"/>
              <a:gd name="connsiteX4" fmla="*/ 9986 w 10000"/>
              <a:gd name="connsiteY4" fmla="*/ 2438 h 8806"/>
              <a:gd name="connsiteX0" fmla="*/ 9986 w 9991"/>
              <a:gd name="connsiteY0" fmla="*/ 2769 h 9619"/>
              <a:gd name="connsiteX1" fmla="*/ 0 w 9991"/>
              <a:gd name="connsiteY1" fmla="*/ 2543 h 9619"/>
              <a:gd name="connsiteX2" fmla="*/ 0 w 9991"/>
              <a:gd name="connsiteY2" fmla="*/ 6313 h 9619"/>
              <a:gd name="connsiteX3" fmla="*/ 9982 w 9991"/>
              <a:gd name="connsiteY3" fmla="*/ 5932 h 9619"/>
              <a:gd name="connsiteX4" fmla="*/ 9986 w 9991"/>
              <a:gd name="connsiteY4" fmla="*/ 2769 h 9619"/>
              <a:gd name="connsiteX0" fmla="*/ 9995 w 10000"/>
              <a:gd name="connsiteY0" fmla="*/ 2879 h 10000"/>
              <a:gd name="connsiteX1" fmla="*/ 0 w 10000"/>
              <a:gd name="connsiteY1" fmla="*/ 2644 h 10000"/>
              <a:gd name="connsiteX2" fmla="*/ 0 w 10000"/>
              <a:gd name="connsiteY2" fmla="*/ 6563 h 10000"/>
              <a:gd name="connsiteX3" fmla="*/ 9991 w 10000"/>
              <a:gd name="connsiteY3" fmla="*/ 6167 h 10000"/>
              <a:gd name="connsiteX4" fmla="*/ 9995 w 10000"/>
              <a:gd name="connsiteY4" fmla="*/ 2879 h 10000"/>
              <a:gd name="connsiteX0" fmla="*/ 9995 w 9996"/>
              <a:gd name="connsiteY0" fmla="*/ 2879 h 10000"/>
              <a:gd name="connsiteX1" fmla="*/ 0 w 9996"/>
              <a:gd name="connsiteY1" fmla="*/ 2644 h 10000"/>
              <a:gd name="connsiteX2" fmla="*/ 0 w 9996"/>
              <a:gd name="connsiteY2" fmla="*/ 6563 h 10000"/>
              <a:gd name="connsiteX3" fmla="*/ 9991 w 9996"/>
              <a:gd name="connsiteY3" fmla="*/ 6167 h 10000"/>
              <a:gd name="connsiteX4" fmla="*/ 9995 w 9996"/>
              <a:gd name="connsiteY4" fmla="*/ 28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6" h="10000">
                <a:moveTo>
                  <a:pt x="9995" y="2879"/>
                </a:moveTo>
                <a:cubicBezTo>
                  <a:pt x="9870" y="2937"/>
                  <a:pt x="194" y="2700"/>
                  <a:pt x="0" y="2644"/>
                </a:cubicBezTo>
                <a:cubicBezTo>
                  <a:pt x="14" y="3641"/>
                  <a:pt x="0" y="6563"/>
                  <a:pt x="0" y="6563"/>
                </a:cubicBezTo>
                <a:cubicBezTo>
                  <a:pt x="3368" y="0"/>
                  <a:pt x="6353" y="10000"/>
                  <a:pt x="9991" y="6167"/>
                </a:cubicBezTo>
                <a:cubicBezTo>
                  <a:pt x="9996" y="2913"/>
                  <a:pt x="9990" y="6191"/>
                  <a:pt x="9995" y="2879"/>
                </a:cubicBez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</a:gradFill>
          <a:ln w="9525" cap="rnd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026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692696"/>
            <a:ext cx="8933393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874" y="1700808"/>
            <a:ext cx="8933393" cy="468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grpSp>
        <p:nvGrpSpPr>
          <p:cNvPr id="31" name="קבוצה 30"/>
          <p:cNvGrpSpPr/>
          <p:nvPr userDrawn="1"/>
        </p:nvGrpSpPr>
        <p:grpSpPr>
          <a:xfrm flipH="1">
            <a:off x="-14706" y="-600075"/>
            <a:ext cx="9267226" cy="1997075"/>
            <a:chOff x="-113701" y="-600075"/>
            <a:chExt cx="9267226" cy="1997075"/>
          </a:xfrm>
        </p:grpSpPr>
        <p:sp>
          <p:nvSpPr>
            <p:cNvPr id="7201" name="Freeform 33"/>
            <p:cNvSpPr>
              <a:spLocks/>
            </p:cNvSpPr>
            <p:nvPr/>
          </p:nvSpPr>
          <p:spPr bwMode="auto">
            <a:xfrm flipH="1">
              <a:off x="-16935" y="-600075"/>
              <a:ext cx="9170459" cy="1997075"/>
            </a:xfrm>
            <a:custGeom>
              <a:avLst/>
              <a:gdLst/>
              <a:ahLst/>
              <a:cxnLst>
                <a:cxn ang="0">
                  <a:pos x="5760" y="378"/>
                </a:cxn>
                <a:cxn ang="0">
                  <a:pos x="0" y="362"/>
                </a:cxn>
                <a:cxn ang="0">
                  <a:pos x="0" y="629"/>
                </a:cxn>
                <a:cxn ang="0">
                  <a:pos x="5768" y="629"/>
                </a:cxn>
                <a:cxn ang="0">
                  <a:pos x="5760" y="378"/>
                </a:cxn>
              </a:cxnLst>
              <a:rect l="0" t="0" r="r" b="b"/>
              <a:pathLst>
                <a:path w="5768" h="1258">
                  <a:moveTo>
                    <a:pt x="5760" y="378"/>
                  </a:moveTo>
                  <a:cubicBezTo>
                    <a:pt x="5688" y="382"/>
                    <a:pt x="112" y="366"/>
                    <a:pt x="0" y="362"/>
                  </a:cubicBezTo>
                  <a:cubicBezTo>
                    <a:pt x="8" y="430"/>
                    <a:pt x="0" y="629"/>
                    <a:pt x="0" y="629"/>
                  </a:cubicBezTo>
                  <a:cubicBezTo>
                    <a:pt x="1923" y="0"/>
                    <a:pt x="3845" y="1258"/>
                    <a:pt x="5768" y="629"/>
                  </a:cubicBezTo>
                  <a:lnTo>
                    <a:pt x="5760" y="378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</a:gradFill>
            <a:ln w="9525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grpSp>
          <p:nvGrpSpPr>
            <p:cNvPr id="30" name="קבוצה 29"/>
            <p:cNvGrpSpPr/>
            <p:nvPr userDrawn="1"/>
          </p:nvGrpSpPr>
          <p:grpSpPr>
            <a:xfrm>
              <a:off x="-113701" y="-247673"/>
              <a:ext cx="9267226" cy="989036"/>
              <a:chOff x="-113701" y="-247673"/>
              <a:chExt cx="9267226" cy="989036"/>
            </a:xfrm>
          </p:grpSpPr>
          <p:sp>
            <p:nvSpPr>
              <p:cNvPr id="7200" name="Freeform 32"/>
              <p:cNvSpPr>
                <a:spLocks/>
              </p:cNvSpPr>
              <p:nvPr/>
            </p:nvSpPr>
            <p:spPr bwMode="auto">
              <a:xfrm>
                <a:off x="-113701" y="-247673"/>
                <a:ext cx="9259873" cy="954431"/>
              </a:xfrm>
              <a:custGeom>
                <a:avLst/>
                <a:gdLst>
                  <a:gd name="connsiteX0" fmla="*/ 269 w 10108"/>
                  <a:gd name="connsiteY0" fmla="*/ 3717 h 10000"/>
                  <a:gd name="connsiteX1" fmla="*/ 10100 w 10108"/>
                  <a:gd name="connsiteY1" fmla="*/ 8655 h 10000"/>
                  <a:gd name="connsiteX2" fmla="*/ 10108 w 10108"/>
                  <a:gd name="connsiteY2" fmla="*/ 10000 h 10000"/>
                  <a:gd name="connsiteX3" fmla="*/ 108 w 10108"/>
                  <a:gd name="connsiteY3" fmla="*/ 7650 h 10000"/>
                  <a:gd name="connsiteX4" fmla="*/ 269 w 10108"/>
                  <a:gd name="connsiteY4" fmla="*/ 3717 h 10000"/>
                  <a:gd name="connsiteX0" fmla="*/ 108 w 10108"/>
                  <a:gd name="connsiteY0" fmla="*/ 7650 h 11508"/>
                  <a:gd name="connsiteX1" fmla="*/ 10100 w 10108"/>
                  <a:gd name="connsiteY1" fmla="*/ 8655 h 11508"/>
                  <a:gd name="connsiteX2" fmla="*/ 10108 w 10108"/>
                  <a:gd name="connsiteY2" fmla="*/ 10000 h 11508"/>
                  <a:gd name="connsiteX3" fmla="*/ 108 w 10108"/>
                  <a:gd name="connsiteY3" fmla="*/ 7650 h 11508"/>
                  <a:gd name="connsiteX4" fmla="*/ 108 w 10108"/>
                  <a:gd name="connsiteY4" fmla="*/ 7650 h 11508"/>
                  <a:gd name="connsiteX0" fmla="*/ 108 w 10108"/>
                  <a:gd name="connsiteY0" fmla="*/ 6783 h 10641"/>
                  <a:gd name="connsiteX1" fmla="*/ 10100 w 10108"/>
                  <a:gd name="connsiteY1" fmla="*/ 7788 h 10641"/>
                  <a:gd name="connsiteX2" fmla="*/ 10108 w 10108"/>
                  <a:gd name="connsiteY2" fmla="*/ 9133 h 10641"/>
                  <a:gd name="connsiteX3" fmla="*/ 108 w 10108"/>
                  <a:gd name="connsiteY3" fmla="*/ 6783 h 10641"/>
                  <a:gd name="connsiteX4" fmla="*/ 108 w 10108"/>
                  <a:gd name="connsiteY4" fmla="*/ 6783 h 10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08" h="10641">
                    <a:moveTo>
                      <a:pt x="108" y="6783"/>
                    </a:moveTo>
                    <a:cubicBezTo>
                      <a:pt x="3353" y="10641"/>
                      <a:pt x="7626" y="0"/>
                      <a:pt x="10100" y="7788"/>
                    </a:cubicBezTo>
                    <a:cubicBezTo>
                      <a:pt x="10108" y="8354"/>
                      <a:pt x="10093" y="8354"/>
                      <a:pt x="10108" y="9133"/>
                    </a:cubicBezTo>
                    <a:cubicBezTo>
                      <a:pt x="8380" y="1062"/>
                      <a:pt x="0" y="7048"/>
                      <a:pt x="108" y="6783"/>
                    </a:cubicBezTo>
                    <a:lnTo>
                      <a:pt x="108" y="678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>
                  <a:solidFill>
                    <a:prstClr val="black"/>
                  </a:solidFill>
                  <a:latin typeface="Tahoma" pitchFamily="34" charset="0"/>
                </a:endParaRPr>
              </a:p>
            </p:txBody>
          </p:sp>
          <p:sp>
            <p:nvSpPr>
              <p:cNvPr id="7202" name="Freeform 34"/>
              <p:cNvSpPr>
                <a:spLocks/>
              </p:cNvSpPr>
              <p:nvPr/>
            </p:nvSpPr>
            <p:spPr bwMode="auto">
              <a:xfrm>
                <a:off x="-4763" y="49213"/>
                <a:ext cx="9158288" cy="692150"/>
              </a:xfrm>
              <a:custGeom>
                <a:avLst/>
                <a:gdLst/>
                <a:ahLst/>
                <a:cxnLst>
                  <a:cxn ang="0">
                    <a:pos x="6" y="228"/>
                  </a:cxn>
                  <a:cxn ang="0">
                    <a:pos x="1590" y="388"/>
                  </a:cxn>
                  <a:cxn ang="0">
                    <a:pos x="4326" y="30"/>
                  </a:cxn>
                  <a:cxn ang="0">
                    <a:pos x="5769" y="206"/>
                  </a:cxn>
                  <a:cxn ang="0">
                    <a:pos x="5763" y="231"/>
                  </a:cxn>
                  <a:cxn ang="0">
                    <a:pos x="4265" y="55"/>
                  </a:cxn>
                  <a:cxn ang="0">
                    <a:pos x="1632" y="404"/>
                  </a:cxn>
                  <a:cxn ang="0">
                    <a:pos x="0" y="247"/>
                  </a:cxn>
                  <a:cxn ang="0">
                    <a:pos x="6" y="228"/>
                  </a:cxn>
                </a:cxnLst>
                <a:rect l="0" t="0" r="r" b="b"/>
                <a:pathLst>
                  <a:path w="5769" h="436">
                    <a:moveTo>
                      <a:pt x="6" y="228"/>
                    </a:moveTo>
                    <a:cubicBezTo>
                      <a:pt x="253" y="270"/>
                      <a:pt x="857" y="422"/>
                      <a:pt x="1590" y="388"/>
                    </a:cubicBezTo>
                    <a:cubicBezTo>
                      <a:pt x="2310" y="355"/>
                      <a:pt x="3630" y="60"/>
                      <a:pt x="4326" y="30"/>
                    </a:cubicBezTo>
                    <a:cubicBezTo>
                      <a:pt x="5022" y="0"/>
                      <a:pt x="5523" y="147"/>
                      <a:pt x="5769" y="206"/>
                    </a:cubicBezTo>
                    <a:cubicBezTo>
                      <a:pt x="5764" y="187"/>
                      <a:pt x="5757" y="205"/>
                      <a:pt x="5763" y="231"/>
                    </a:cubicBezTo>
                    <a:cubicBezTo>
                      <a:pt x="5584" y="177"/>
                      <a:pt x="4953" y="26"/>
                      <a:pt x="4265" y="55"/>
                    </a:cubicBezTo>
                    <a:cubicBezTo>
                      <a:pt x="3577" y="84"/>
                      <a:pt x="2343" y="372"/>
                      <a:pt x="1632" y="404"/>
                    </a:cubicBezTo>
                    <a:cubicBezTo>
                      <a:pt x="921" y="436"/>
                      <a:pt x="269" y="298"/>
                      <a:pt x="0" y="247"/>
                    </a:cubicBezTo>
                    <a:cubicBezTo>
                      <a:pt x="3" y="222"/>
                      <a:pt x="6" y="240"/>
                      <a:pt x="6" y="2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100000">
                    <a:srgbClr val="800000"/>
                  </a:gs>
                </a:gsLst>
                <a:lin ang="0" scaled="1"/>
              </a:gradFill>
              <a:ln w="952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>
                  <a:solidFill>
                    <a:prstClr val="black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7" name="Oval 16"/>
          <p:cNvSpPr/>
          <p:nvPr/>
        </p:nvSpPr>
        <p:spPr>
          <a:xfrm>
            <a:off x="8676456" y="6417376"/>
            <a:ext cx="396000" cy="396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fld id="{F9059E7A-DA75-4FBC-91AB-0157B287453E}" type="slidenum">
              <a:rPr lang="en-US" sz="1400" b="1">
                <a:solidFill>
                  <a:prstClr val="white"/>
                </a:solidFill>
              </a:rPr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sz="1400" b="1" dirty="0">
              <a:solidFill>
                <a:prstClr val="white"/>
              </a:solidFill>
            </a:endParaRPr>
          </a:p>
        </p:txBody>
      </p:sp>
      <p:grpSp>
        <p:nvGrpSpPr>
          <p:cNvPr id="34" name="קבוצה 33"/>
          <p:cNvGrpSpPr/>
          <p:nvPr/>
        </p:nvGrpSpPr>
        <p:grpSpPr>
          <a:xfrm>
            <a:off x="6444208" y="188640"/>
            <a:ext cx="1181100" cy="425450"/>
            <a:chOff x="119063" y="57150"/>
            <a:chExt cx="1181100" cy="425450"/>
          </a:xfrm>
        </p:grpSpPr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739775" y="127000"/>
              <a:ext cx="122237" cy="234950"/>
            </a:xfrm>
            <a:custGeom>
              <a:avLst/>
              <a:gdLst/>
              <a:ahLst/>
              <a:cxnLst>
                <a:cxn ang="0">
                  <a:pos x="218" y="445"/>
                </a:cxn>
                <a:cxn ang="0">
                  <a:pos x="158" y="378"/>
                </a:cxn>
                <a:cxn ang="0">
                  <a:pos x="107" y="312"/>
                </a:cxn>
                <a:cxn ang="0">
                  <a:pos x="64" y="247"/>
                </a:cxn>
                <a:cxn ang="0">
                  <a:pos x="33" y="185"/>
                </a:cxn>
                <a:cxn ang="0">
                  <a:pos x="21" y="155"/>
                </a:cxn>
                <a:cxn ang="0">
                  <a:pos x="10" y="128"/>
                </a:cxn>
                <a:cxn ang="0">
                  <a:pos x="3" y="101"/>
                </a:cxn>
                <a:cxn ang="0">
                  <a:pos x="0" y="76"/>
                </a:cxn>
                <a:cxn ang="0">
                  <a:pos x="0" y="53"/>
                </a:cxn>
                <a:cxn ang="0">
                  <a:pos x="3" y="33"/>
                </a:cxn>
                <a:cxn ang="0">
                  <a:pos x="11" y="15"/>
                </a:cxn>
                <a:cxn ang="0">
                  <a:pos x="22" y="0"/>
                </a:cxn>
                <a:cxn ang="0">
                  <a:pos x="36" y="12"/>
                </a:cxn>
                <a:cxn ang="0">
                  <a:pos x="28" y="25"/>
                </a:cxn>
                <a:cxn ang="0">
                  <a:pos x="22" y="39"/>
                </a:cxn>
                <a:cxn ang="0">
                  <a:pos x="18" y="55"/>
                </a:cxn>
                <a:cxn ang="0">
                  <a:pos x="18" y="74"/>
                </a:cxn>
                <a:cxn ang="0">
                  <a:pos x="22" y="96"/>
                </a:cxn>
                <a:cxn ang="0">
                  <a:pos x="28" y="122"/>
                </a:cxn>
                <a:cxn ang="0">
                  <a:pos x="38" y="148"/>
                </a:cxn>
                <a:cxn ang="0">
                  <a:pos x="50" y="175"/>
                </a:cxn>
                <a:cxn ang="0">
                  <a:pos x="80" y="235"/>
                </a:cxn>
                <a:cxn ang="0">
                  <a:pos x="122" y="300"/>
                </a:cxn>
                <a:cxn ang="0">
                  <a:pos x="173" y="365"/>
                </a:cxn>
                <a:cxn ang="0">
                  <a:pos x="231" y="432"/>
                </a:cxn>
                <a:cxn ang="0">
                  <a:pos x="218" y="445"/>
                </a:cxn>
              </a:cxnLst>
              <a:rect l="0" t="0" r="r" b="b"/>
              <a:pathLst>
                <a:path w="231" h="445">
                  <a:moveTo>
                    <a:pt x="218" y="445"/>
                  </a:moveTo>
                  <a:lnTo>
                    <a:pt x="158" y="378"/>
                  </a:lnTo>
                  <a:lnTo>
                    <a:pt x="107" y="312"/>
                  </a:lnTo>
                  <a:lnTo>
                    <a:pt x="64" y="247"/>
                  </a:lnTo>
                  <a:lnTo>
                    <a:pt x="33" y="185"/>
                  </a:lnTo>
                  <a:lnTo>
                    <a:pt x="21" y="155"/>
                  </a:lnTo>
                  <a:lnTo>
                    <a:pt x="10" y="128"/>
                  </a:lnTo>
                  <a:lnTo>
                    <a:pt x="3" y="101"/>
                  </a:lnTo>
                  <a:lnTo>
                    <a:pt x="0" y="76"/>
                  </a:lnTo>
                  <a:lnTo>
                    <a:pt x="0" y="53"/>
                  </a:lnTo>
                  <a:lnTo>
                    <a:pt x="3" y="33"/>
                  </a:lnTo>
                  <a:lnTo>
                    <a:pt x="11" y="15"/>
                  </a:lnTo>
                  <a:lnTo>
                    <a:pt x="22" y="0"/>
                  </a:lnTo>
                  <a:lnTo>
                    <a:pt x="36" y="12"/>
                  </a:lnTo>
                  <a:lnTo>
                    <a:pt x="28" y="25"/>
                  </a:lnTo>
                  <a:lnTo>
                    <a:pt x="22" y="39"/>
                  </a:lnTo>
                  <a:lnTo>
                    <a:pt x="18" y="55"/>
                  </a:lnTo>
                  <a:lnTo>
                    <a:pt x="18" y="74"/>
                  </a:lnTo>
                  <a:lnTo>
                    <a:pt x="22" y="96"/>
                  </a:lnTo>
                  <a:lnTo>
                    <a:pt x="28" y="122"/>
                  </a:lnTo>
                  <a:lnTo>
                    <a:pt x="38" y="148"/>
                  </a:lnTo>
                  <a:lnTo>
                    <a:pt x="50" y="175"/>
                  </a:lnTo>
                  <a:lnTo>
                    <a:pt x="80" y="235"/>
                  </a:lnTo>
                  <a:lnTo>
                    <a:pt x="122" y="300"/>
                  </a:lnTo>
                  <a:lnTo>
                    <a:pt x="173" y="365"/>
                  </a:lnTo>
                  <a:lnTo>
                    <a:pt x="231" y="432"/>
                  </a:lnTo>
                  <a:lnTo>
                    <a:pt x="218" y="44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752475" y="114300"/>
              <a:ext cx="225425" cy="128588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3" y="12"/>
                </a:cxn>
                <a:cxn ang="0">
                  <a:pos x="30" y="5"/>
                </a:cxn>
                <a:cxn ang="0">
                  <a:pos x="52" y="0"/>
                </a:cxn>
                <a:cxn ang="0">
                  <a:pos x="72" y="2"/>
                </a:cxn>
                <a:cxn ang="0">
                  <a:pos x="96" y="5"/>
                </a:cxn>
                <a:cxn ang="0">
                  <a:pos x="122" y="13"/>
                </a:cxn>
                <a:cxn ang="0">
                  <a:pos x="149" y="23"/>
                </a:cxn>
                <a:cxn ang="0">
                  <a:pos x="178" y="35"/>
                </a:cxn>
                <a:cxn ang="0">
                  <a:pos x="206" y="50"/>
                </a:cxn>
                <a:cxn ang="0">
                  <a:pos x="236" y="68"/>
                </a:cxn>
                <a:cxn ang="0">
                  <a:pos x="267" y="89"/>
                </a:cxn>
                <a:cxn ang="0">
                  <a:pos x="299" y="113"/>
                </a:cxn>
                <a:cxn ang="0">
                  <a:pos x="332" y="139"/>
                </a:cxn>
                <a:cxn ang="0">
                  <a:pos x="363" y="166"/>
                </a:cxn>
                <a:cxn ang="0">
                  <a:pos x="395" y="195"/>
                </a:cxn>
                <a:cxn ang="0">
                  <a:pos x="427" y="227"/>
                </a:cxn>
                <a:cxn ang="0">
                  <a:pos x="413" y="242"/>
                </a:cxn>
                <a:cxn ang="0">
                  <a:pos x="383" y="210"/>
                </a:cxn>
                <a:cxn ang="0">
                  <a:pos x="351" y="181"/>
                </a:cxn>
                <a:cxn ang="0">
                  <a:pos x="318" y="153"/>
                </a:cxn>
                <a:cxn ang="0">
                  <a:pos x="288" y="129"/>
                </a:cxn>
                <a:cxn ang="0">
                  <a:pos x="256" y="105"/>
                </a:cxn>
                <a:cxn ang="0">
                  <a:pos x="227" y="86"/>
                </a:cxn>
                <a:cxn ang="0">
                  <a:pos x="196" y="67"/>
                </a:cxn>
                <a:cxn ang="0">
                  <a:pos x="168" y="52"/>
                </a:cxn>
                <a:cxn ang="0">
                  <a:pos x="141" y="41"/>
                </a:cxn>
                <a:cxn ang="0">
                  <a:pos x="116" y="31"/>
                </a:cxn>
                <a:cxn ang="0">
                  <a:pos x="94" y="25"/>
                </a:cxn>
                <a:cxn ang="0">
                  <a:pos x="71" y="21"/>
                </a:cxn>
                <a:cxn ang="0">
                  <a:pos x="54" y="20"/>
                </a:cxn>
                <a:cxn ang="0">
                  <a:pos x="37" y="24"/>
                </a:cxn>
                <a:cxn ang="0">
                  <a:pos x="23" y="29"/>
                </a:cxn>
                <a:cxn ang="0">
                  <a:pos x="11" y="39"/>
                </a:cxn>
                <a:cxn ang="0">
                  <a:pos x="0" y="23"/>
                </a:cxn>
              </a:cxnLst>
              <a:rect l="0" t="0" r="r" b="b"/>
              <a:pathLst>
                <a:path w="427" h="242">
                  <a:moveTo>
                    <a:pt x="0" y="23"/>
                  </a:moveTo>
                  <a:lnTo>
                    <a:pt x="13" y="12"/>
                  </a:lnTo>
                  <a:lnTo>
                    <a:pt x="30" y="5"/>
                  </a:lnTo>
                  <a:lnTo>
                    <a:pt x="52" y="0"/>
                  </a:lnTo>
                  <a:lnTo>
                    <a:pt x="72" y="2"/>
                  </a:lnTo>
                  <a:lnTo>
                    <a:pt x="96" y="5"/>
                  </a:lnTo>
                  <a:lnTo>
                    <a:pt x="122" y="13"/>
                  </a:lnTo>
                  <a:lnTo>
                    <a:pt x="149" y="23"/>
                  </a:lnTo>
                  <a:lnTo>
                    <a:pt x="178" y="35"/>
                  </a:lnTo>
                  <a:lnTo>
                    <a:pt x="206" y="50"/>
                  </a:lnTo>
                  <a:lnTo>
                    <a:pt x="236" y="68"/>
                  </a:lnTo>
                  <a:lnTo>
                    <a:pt x="267" y="89"/>
                  </a:lnTo>
                  <a:lnTo>
                    <a:pt x="299" y="113"/>
                  </a:lnTo>
                  <a:lnTo>
                    <a:pt x="332" y="139"/>
                  </a:lnTo>
                  <a:lnTo>
                    <a:pt x="363" y="166"/>
                  </a:lnTo>
                  <a:lnTo>
                    <a:pt x="395" y="195"/>
                  </a:lnTo>
                  <a:lnTo>
                    <a:pt x="427" y="227"/>
                  </a:lnTo>
                  <a:lnTo>
                    <a:pt x="413" y="242"/>
                  </a:lnTo>
                  <a:lnTo>
                    <a:pt x="383" y="210"/>
                  </a:lnTo>
                  <a:lnTo>
                    <a:pt x="351" y="181"/>
                  </a:lnTo>
                  <a:lnTo>
                    <a:pt x="318" y="153"/>
                  </a:lnTo>
                  <a:lnTo>
                    <a:pt x="288" y="129"/>
                  </a:lnTo>
                  <a:lnTo>
                    <a:pt x="256" y="105"/>
                  </a:lnTo>
                  <a:lnTo>
                    <a:pt x="227" y="86"/>
                  </a:lnTo>
                  <a:lnTo>
                    <a:pt x="196" y="67"/>
                  </a:lnTo>
                  <a:lnTo>
                    <a:pt x="168" y="52"/>
                  </a:lnTo>
                  <a:lnTo>
                    <a:pt x="141" y="41"/>
                  </a:lnTo>
                  <a:lnTo>
                    <a:pt x="116" y="31"/>
                  </a:lnTo>
                  <a:lnTo>
                    <a:pt x="94" y="25"/>
                  </a:lnTo>
                  <a:lnTo>
                    <a:pt x="71" y="21"/>
                  </a:lnTo>
                  <a:lnTo>
                    <a:pt x="54" y="20"/>
                  </a:lnTo>
                  <a:lnTo>
                    <a:pt x="37" y="24"/>
                  </a:lnTo>
                  <a:lnTo>
                    <a:pt x="23" y="29"/>
                  </a:lnTo>
                  <a:lnTo>
                    <a:pt x="11" y="3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750888" y="127000"/>
              <a:ext cx="7937" cy="793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2" y="16"/>
                </a:cxn>
                <a:cxn ang="0">
                  <a:pos x="14" y="13"/>
                </a:cxn>
                <a:cxn ang="0">
                  <a:pos x="0" y="1"/>
                </a:cxn>
              </a:cxnLst>
              <a:rect l="0" t="0" r="r" b="b"/>
              <a:pathLst>
                <a:path w="14" h="16">
                  <a:moveTo>
                    <a:pt x="0" y="1"/>
                  </a:moveTo>
                  <a:lnTo>
                    <a:pt x="1" y="0"/>
                  </a:lnTo>
                  <a:lnTo>
                    <a:pt x="12" y="16"/>
                  </a:lnTo>
                  <a:lnTo>
                    <a:pt x="14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969963" y="234950"/>
              <a:ext cx="123825" cy="23495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75" y="66"/>
                </a:cxn>
                <a:cxn ang="0">
                  <a:pos x="126" y="134"/>
                </a:cxn>
                <a:cxn ang="0">
                  <a:pos x="169" y="198"/>
                </a:cxn>
                <a:cxn ang="0">
                  <a:pos x="201" y="259"/>
                </a:cxn>
                <a:cxn ang="0">
                  <a:pos x="214" y="289"/>
                </a:cxn>
                <a:cxn ang="0">
                  <a:pos x="222" y="317"/>
                </a:cxn>
                <a:cxn ang="0">
                  <a:pos x="229" y="344"/>
                </a:cxn>
                <a:cxn ang="0">
                  <a:pos x="233" y="368"/>
                </a:cxn>
                <a:cxn ang="0">
                  <a:pos x="233" y="389"/>
                </a:cxn>
                <a:cxn ang="0">
                  <a:pos x="229" y="412"/>
                </a:cxn>
                <a:cxn ang="0">
                  <a:pos x="223" y="429"/>
                </a:cxn>
                <a:cxn ang="0">
                  <a:pos x="212" y="444"/>
                </a:cxn>
                <a:cxn ang="0">
                  <a:pos x="197" y="432"/>
                </a:cxn>
                <a:cxn ang="0">
                  <a:pos x="206" y="419"/>
                </a:cxn>
                <a:cxn ang="0">
                  <a:pos x="211" y="405"/>
                </a:cxn>
                <a:cxn ang="0">
                  <a:pos x="214" y="388"/>
                </a:cxn>
                <a:cxn ang="0">
                  <a:pos x="214" y="370"/>
                </a:cxn>
                <a:cxn ang="0">
                  <a:pos x="210" y="346"/>
                </a:cxn>
                <a:cxn ang="0">
                  <a:pos x="204" y="323"/>
                </a:cxn>
                <a:cxn ang="0">
                  <a:pos x="195" y="297"/>
                </a:cxn>
                <a:cxn ang="0">
                  <a:pos x="184" y="268"/>
                </a:cxn>
                <a:cxn ang="0">
                  <a:pos x="151" y="208"/>
                </a:cxn>
                <a:cxn ang="0">
                  <a:pos x="110" y="145"/>
                </a:cxn>
                <a:cxn ang="0">
                  <a:pos x="60" y="80"/>
                </a:cxn>
                <a:cxn ang="0">
                  <a:pos x="0" y="12"/>
                </a:cxn>
                <a:cxn ang="0">
                  <a:pos x="15" y="0"/>
                </a:cxn>
              </a:cxnLst>
              <a:rect l="0" t="0" r="r" b="b"/>
              <a:pathLst>
                <a:path w="233" h="444">
                  <a:moveTo>
                    <a:pt x="15" y="0"/>
                  </a:moveTo>
                  <a:lnTo>
                    <a:pt x="75" y="66"/>
                  </a:lnTo>
                  <a:lnTo>
                    <a:pt x="126" y="134"/>
                  </a:lnTo>
                  <a:lnTo>
                    <a:pt x="169" y="198"/>
                  </a:lnTo>
                  <a:lnTo>
                    <a:pt x="201" y="259"/>
                  </a:lnTo>
                  <a:lnTo>
                    <a:pt x="214" y="289"/>
                  </a:lnTo>
                  <a:lnTo>
                    <a:pt x="222" y="317"/>
                  </a:lnTo>
                  <a:lnTo>
                    <a:pt x="229" y="344"/>
                  </a:lnTo>
                  <a:lnTo>
                    <a:pt x="233" y="368"/>
                  </a:lnTo>
                  <a:lnTo>
                    <a:pt x="233" y="389"/>
                  </a:lnTo>
                  <a:lnTo>
                    <a:pt x="229" y="412"/>
                  </a:lnTo>
                  <a:lnTo>
                    <a:pt x="223" y="429"/>
                  </a:lnTo>
                  <a:lnTo>
                    <a:pt x="212" y="444"/>
                  </a:lnTo>
                  <a:lnTo>
                    <a:pt x="197" y="432"/>
                  </a:lnTo>
                  <a:lnTo>
                    <a:pt x="206" y="419"/>
                  </a:lnTo>
                  <a:lnTo>
                    <a:pt x="211" y="405"/>
                  </a:lnTo>
                  <a:lnTo>
                    <a:pt x="214" y="388"/>
                  </a:lnTo>
                  <a:lnTo>
                    <a:pt x="214" y="370"/>
                  </a:lnTo>
                  <a:lnTo>
                    <a:pt x="210" y="346"/>
                  </a:lnTo>
                  <a:lnTo>
                    <a:pt x="204" y="323"/>
                  </a:lnTo>
                  <a:lnTo>
                    <a:pt x="195" y="297"/>
                  </a:lnTo>
                  <a:lnTo>
                    <a:pt x="184" y="268"/>
                  </a:lnTo>
                  <a:lnTo>
                    <a:pt x="151" y="208"/>
                  </a:lnTo>
                  <a:lnTo>
                    <a:pt x="110" y="145"/>
                  </a:lnTo>
                  <a:lnTo>
                    <a:pt x="60" y="80"/>
                  </a:lnTo>
                  <a:lnTo>
                    <a:pt x="0" y="1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969963" y="234950"/>
              <a:ext cx="7937" cy="79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2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15" y="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855663" y="354012"/>
              <a:ext cx="227012" cy="128588"/>
            </a:xfrm>
            <a:custGeom>
              <a:avLst/>
              <a:gdLst/>
              <a:ahLst/>
              <a:cxnLst>
                <a:cxn ang="0">
                  <a:pos x="429" y="220"/>
                </a:cxn>
                <a:cxn ang="0">
                  <a:pos x="415" y="231"/>
                </a:cxn>
                <a:cxn ang="0">
                  <a:pos x="397" y="238"/>
                </a:cxn>
                <a:cxn ang="0">
                  <a:pos x="378" y="242"/>
                </a:cxn>
                <a:cxn ang="0">
                  <a:pos x="355" y="242"/>
                </a:cxn>
                <a:cxn ang="0">
                  <a:pos x="332" y="238"/>
                </a:cxn>
                <a:cxn ang="0">
                  <a:pos x="306" y="231"/>
                </a:cxn>
                <a:cxn ang="0">
                  <a:pos x="278" y="221"/>
                </a:cxn>
                <a:cxn ang="0">
                  <a:pos x="251" y="209"/>
                </a:cxn>
                <a:cxn ang="0">
                  <a:pos x="222" y="193"/>
                </a:cxn>
                <a:cxn ang="0">
                  <a:pos x="191" y="175"/>
                </a:cxn>
                <a:cxn ang="0">
                  <a:pos x="161" y="154"/>
                </a:cxn>
                <a:cxn ang="0">
                  <a:pos x="129" y="130"/>
                </a:cxn>
                <a:cxn ang="0">
                  <a:pos x="96" y="105"/>
                </a:cxn>
                <a:cxn ang="0">
                  <a:pos x="65" y="77"/>
                </a:cxn>
                <a:cxn ang="0">
                  <a:pos x="32" y="47"/>
                </a:cxn>
                <a:cxn ang="0">
                  <a:pos x="0" y="15"/>
                </a:cxn>
                <a:cxn ang="0">
                  <a:pos x="13" y="0"/>
                </a:cxn>
                <a:cxn ang="0">
                  <a:pos x="45" y="32"/>
                </a:cxn>
                <a:cxn ang="0">
                  <a:pos x="78" y="63"/>
                </a:cxn>
                <a:cxn ang="0">
                  <a:pos x="110" y="90"/>
                </a:cxn>
                <a:cxn ang="0">
                  <a:pos x="141" y="115"/>
                </a:cxn>
                <a:cxn ang="0">
                  <a:pos x="172" y="138"/>
                </a:cxn>
                <a:cxn ang="0">
                  <a:pos x="202" y="159"/>
                </a:cxn>
                <a:cxn ang="0">
                  <a:pos x="232" y="177"/>
                </a:cxn>
                <a:cxn ang="0">
                  <a:pos x="260" y="191"/>
                </a:cxn>
                <a:cxn ang="0">
                  <a:pos x="287" y="204"/>
                </a:cxn>
                <a:cxn ang="0">
                  <a:pos x="312" y="212"/>
                </a:cxn>
                <a:cxn ang="0">
                  <a:pos x="337" y="220"/>
                </a:cxn>
                <a:cxn ang="0">
                  <a:pos x="357" y="224"/>
                </a:cxn>
                <a:cxn ang="0">
                  <a:pos x="376" y="224"/>
                </a:cxn>
                <a:cxn ang="0">
                  <a:pos x="391" y="220"/>
                </a:cxn>
                <a:cxn ang="0">
                  <a:pos x="404" y="215"/>
                </a:cxn>
                <a:cxn ang="0">
                  <a:pos x="416" y="205"/>
                </a:cxn>
                <a:cxn ang="0">
                  <a:pos x="429" y="220"/>
                </a:cxn>
              </a:cxnLst>
              <a:rect l="0" t="0" r="r" b="b"/>
              <a:pathLst>
                <a:path w="429" h="242">
                  <a:moveTo>
                    <a:pt x="429" y="220"/>
                  </a:moveTo>
                  <a:lnTo>
                    <a:pt x="415" y="231"/>
                  </a:lnTo>
                  <a:lnTo>
                    <a:pt x="397" y="238"/>
                  </a:lnTo>
                  <a:lnTo>
                    <a:pt x="378" y="242"/>
                  </a:lnTo>
                  <a:lnTo>
                    <a:pt x="355" y="242"/>
                  </a:lnTo>
                  <a:lnTo>
                    <a:pt x="332" y="238"/>
                  </a:lnTo>
                  <a:lnTo>
                    <a:pt x="306" y="231"/>
                  </a:lnTo>
                  <a:lnTo>
                    <a:pt x="278" y="221"/>
                  </a:lnTo>
                  <a:lnTo>
                    <a:pt x="251" y="209"/>
                  </a:lnTo>
                  <a:lnTo>
                    <a:pt x="222" y="193"/>
                  </a:lnTo>
                  <a:lnTo>
                    <a:pt x="191" y="175"/>
                  </a:lnTo>
                  <a:lnTo>
                    <a:pt x="161" y="154"/>
                  </a:lnTo>
                  <a:lnTo>
                    <a:pt x="129" y="130"/>
                  </a:lnTo>
                  <a:lnTo>
                    <a:pt x="96" y="105"/>
                  </a:lnTo>
                  <a:lnTo>
                    <a:pt x="65" y="77"/>
                  </a:lnTo>
                  <a:lnTo>
                    <a:pt x="32" y="47"/>
                  </a:lnTo>
                  <a:lnTo>
                    <a:pt x="0" y="15"/>
                  </a:lnTo>
                  <a:lnTo>
                    <a:pt x="13" y="0"/>
                  </a:lnTo>
                  <a:lnTo>
                    <a:pt x="45" y="32"/>
                  </a:lnTo>
                  <a:lnTo>
                    <a:pt x="78" y="63"/>
                  </a:lnTo>
                  <a:lnTo>
                    <a:pt x="110" y="90"/>
                  </a:lnTo>
                  <a:lnTo>
                    <a:pt x="141" y="115"/>
                  </a:lnTo>
                  <a:lnTo>
                    <a:pt x="172" y="138"/>
                  </a:lnTo>
                  <a:lnTo>
                    <a:pt x="202" y="159"/>
                  </a:lnTo>
                  <a:lnTo>
                    <a:pt x="232" y="177"/>
                  </a:lnTo>
                  <a:lnTo>
                    <a:pt x="260" y="191"/>
                  </a:lnTo>
                  <a:lnTo>
                    <a:pt x="287" y="204"/>
                  </a:lnTo>
                  <a:lnTo>
                    <a:pt x="312" y="212"/>
                  </a:lnTo>
                  <a:lnTo>
                    <a:pt x="337" y="220"/>
                  </a:lnTo>
                  <a:lnTo>
                    <a:pt x="357" y="224"/>
                  </a:lnTo>
                  <a:lnTo>
                    <a:pt x="376" y="224"/>
                  </a:lnTo>
                  <a:lnTo>
                    <a:pt x="391" y="220"/>
                  </a:lnTo>
                  <a:lnTo>
                    <a:pt x="404" y="215"/>
                  </a:lnTo>
                  <a:lnTo>
                    <a:pt x="416" y="205"/>
                  </a:lnTo>
                  <a:lnTo>
                    <a:pt x="429" y="22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5" name="Freeform 11"/>
            <p:cNvSpPr>
              <a:spLocks/>
            </p:cNvSpPr>
            <p:nvPr userDrawn="1"/>
          </p:nvSpPr>
          <p:spPr bwMode="auto">
            <a:xfrm>
              <a:off x="1074738" y="463550"/>
              <a:ext cx="7937" cy="7938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4" y="15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5" y="14"/>
                </a:cxn>
              </a:cxnLst>
              <a:rect l="0" t="0" r="r" b="b"/>
              <a:pathLst>
                <a:path w="15" h="15">
                  <a:moveTo>
                    <a:pt x="15" y="14"/>
                  </a:moveTo>
                  <a:lnTo>
                    <a:pt x="14" y="15"/>
                  </a:lnTo>
                  <a:lnTo>
                    <a:pt x="1" y="0"/>
                  </a:lnTo>
                  <a:lnTo>
                    <a:pt x="0" y="2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6" name="Freeform 12"/>
            <p:cNvSpPr>
              <a:spLocks/>
            </p:cNvSpPr>
            <p:nvPr userDrawn="1"/>
          </p:nvSpPr>
          <p:spPr bwMode="auto">
            <a:xfrm>
              <a:off x="855663" y="354012"/>
              <a:ext cx="6350" cy="793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0" y="15"/>
                </a:cxn>
              </a:cxnLst>
              <a:rect l="0" t="0" r="r" b="b"/>
              <a:pathLst>
                <a:path w="13" h="15">
                  <a:moveTo>
                    <a:pt x="0" y="15"/>
                  </a:moveTo>
                  <a:lnTo>
                    <a:pt x="13" y="2"/>
                  </a:lnTo>
                  <a:lnTo>
                    <a:pt x="13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7" name="Freeform 13"/>
            <p:cNvSpPr>
              <a:spLocks/>
            </p:cNvSpPr>
            <p:nvPr userDrawn="1"/>
          </p:nvSpPr>
          <p:spPr bwMode="auto">
            <a:xfrm>
              <a:off x="269875" y="57150"/>
              <a:ext cx="357187" cy="3492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336" y="57"/>
                </a:cxn>
                <a:cxn ang="0">
                  <a:pos x="336" y="66"/>
                </a:cxn>
                <a:cxn ang="0">
                  <a:pos x="676" y="66"/>
                </a:cxn>
                <a:cxn ang="0">
                  <a:pos x="654" y="0"/>
                </a:cxn>
                <a:cxn ang="0">
                  <a:pos x="22" y="0"/>
                </a:cxn>
                <a:cxn ang="0">
                  <a:pos x="0" y="57"/>
                </a:cxn>
              </a:cxnLst>
              <a:rect l="0" t="0" r="r" b="b"/>
              <a:pathLst>
                <a:path w="676" h="66">
                  <a:moveTo>
                    <a:pt x="0" y="57"/>
                  </a:moveTo>
                  <a:lnTo>
                    <a:pt x="336" y="57"/>
                  </a:lnTo>
                  <a:lnTo>
                    <a:pt x="336" y="66"/>
                  </a:lnTo>
                  <a:lnTo>
                    <a:pt x="676" y="66"/>
                  </a:lnTo>
                  <a:lnTo>
                    <a:pt x="654" y="0"/>
                  </a:lnTo>
                  <a:lnTo>
                    <a:pt x="2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252413" y="107950"/>
              <a:ext cx="396875" cy="44450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0" y="54"/>
                </a:cxn>
                <a:cxn ang="0">
                  <a:pos x="643" y="54"/>
                </a:cxn>
                <a:cxn ang="0">
                  <a:pos x="650" y="85"/>
                </a:cxn>
                <a:cxn ang="0">
                  <a:pos x="749" y="85"/>
                </a:cxn>
                <a:cxn ang="0">
                  <a:pos x="716" y="0"/>
                </a:cxn>
                <a:cxn ang="0">
                  <a:pos x="369" y="0"/>
                </a:cxn>
                <a:cxn ang="0">
                  <a:pos x="369" y="17"/>
                </a:cxn>
                <a:cxn ang="0">
                  <a:pos x="15" y="17"/>
                </a:cxn>
              </a:cxnLst>
              <a:rect l="0" t="0" r="r" b="b"/>
              <a:pathLst>
                <a:path w="749" h="85">
                  <a:moveTo>
                    <a:pt x="15" y="17"/>
                  </a:moveTo>
                  <a:lnTo>
                    <a:pt x="0" y="54"/>
                  </a:lnTo>
                  <a:lnTo>
                    <a:pt x="643" y="54"/>
                  </a:lnTo>
                  <a:lnTo>
                    <a:pt x="650" y="85"/>
                  </a:lnTo>
                  <a:lnTo>
                    <a:pt x="749" y="85"/>
                  </a:lnTo>
                  <a:lnTo>
                    <a:pt x="716" y="0"/>
                  </a:lnTo>
                  <a:lnTo>
                    <a:pt x="369" y="0"/>
                  </a:lnTo>
                  <a:lnTo>
                    <a:pt x="369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233363" y="168275"/>
              <a:ext cx="433387" cy="4127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405" y="13"/>
                </a:cxn>
                <a:cxn ang="0">
                  <a:pos x="405" y="0"/>
                </a:cxn>
                <a:cxn ang="0">
                  <a:pos x="789" y="0"/>
                </a:cxn>
                <a:cxn ang="0">
                  <a:pos x="818" y="78"/>
                </a:cxn>
                <a:cxn ang="0">
                  <a:pos x="683" y="78"/>
                </a:cxn>
                <a:cxn ang="0">
                  <a:pos x="672" y="65"/>
                </a:cxn>
                <a:cxn ang="0">
                  <a:pos x="0" y="65"/>
                </a:cxn>
                <a:cxn ang="0">
                  <a:pos x="18" y="13"/>
                </a:cxn>
              </a:cxnLst>
              <a:rect l="0" t="0" r="r" b="b"/>
              <a:pathLst>
                <a:path w="818" h="78">
                  <a:moveTo>
                    <a:pt x="18" y="13"/>
                  </a:moveTo>
                  <a:lnTo>
                    <a:pt x="405" y="13"/>
                  </a:lnTo>
                  <a:lnTo>
                    <a:pt x="405" y="0"/>
                  </a:lnTo>
                  <a:lnTo>
                    <a:pt x="789" y="0"/>
                  </a:lnTo>
                  <a:lnTo>
                    <a:pt x="818" y="78"/>
                  </a:lnTo>
                  <a:lnTo>
                    <a:pt x="683" y="78"/>
                  </a:lnTo>
                  <a:lnTo>
                    <a:pt x="672" y="65"/>
                  </a:lnTo>
                  <a:lnTo>
                    <a:pt x="0" y="65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auto">
            <a:xfrm>
              <a:off x="219075" y="227012"/>
              <a:ext cx="468312" cy="46038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431" y="18"/>
                </a:cxn>
                <a:cxn ang="0">
                  <a:pos x="431" y="0"/>
                </a:cxn>
                <a:cxn ang="0">
                  <a:pos x="858" y="0"/>
                </a:cxn>
                <a:cxn ang="0">
                  <a:pos x="884" y="85"/>
                </a:cxn>
                <a:cxn ang="0">
                  <a:pos x="730" y="85"/>
                </a:cxn>
                <a:cxn ang="0">
                  <a:pos x="719" y="50"/>
                </a:cxn>
                <a:cxn ang="0">
                  <a:pos x="0" y="50"/>
                </a:cxn>
                <a:cxn ang="0">
                  <a:pos x="11" y="18"/>
                </a:cxn>
              </a:cxnLst>
              <a:rect l="0" t="0" r="r" b="b"/>
              <a:pathLst>
                <a:path w="884" h="85">
                  <a:moveTo>
                    <a:pt x="11" y="18"/>
                  </a:moveTo>
                  <a:lnTo>
                    <a:pt x="431" y="18"/>
                  </a:lnTo>
                  <a:lnTo>
                    <a:pt x="431" y="0"/>
                  </a:lnTo>
                  <a:lnTo>
                    <a:pt x="858" y="0"/>
                  </a:lnTo>
                  <a:lnTo>
                    <a:pt x="884" y="85"/>
                  </a:lnTo>
                  <a:lnTo>
                    <a:pt x="730" y="85"/>
                  </a:lnTo>
                  <a:lnTo>
                    <a:pt x="719" y="50"/>
                  </a:lnTo>
                  <a:lnTo>
                    <a:pt x="0" y="50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125413" y="287337"/>
              <a:ext cx="1174750" cy="47625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884" y="73"/>
                </a:cxn>
                <a:cxn ang="0">
                  <a:pos x="888" y="88"/>
                </a:cxn>
                <a:cxn ang="0">
                  <a:pos x="1547" y="88"/>
                </a:cxn>
                <a:cxn ang="0">
                  <a:pos x="2207" y="88"/>
                </a:cxn>
                <a:cxn ang="0">
                  <a:pos x="2221" y="0"/>
                </a:cxn>
                <a:cxn ang="0">
                  <a:pos x="1418" y="0"/>
                </a:cxn>
                <a:cxn ang="0">
                  <a:pos x="613" y="0"/>
                </a:cxn>
                <a:cxn ang="0">
                  <a:pos x="613" y="39"/>
                </a:cxn>
                <a:cxn ang="0">
                  <a:pos x="18" y="36"/>
                </a:cxn>
                <a:cxn ang="0">
                  <a:pos x="0" y="73"/>
                </a:cxn>
              </a:cxnLst>
              <a:rect l="0" t="0" r="r" b="b"/>
              <a:pathLst>
                <a:path w="2221" h="88">
                  <a:moveTo>
                    <a:pt x="0" y="73"/>
                  </a:moveTo>
                  <a:lnTo>
                    <a:pt x="884" y="73"/>
                  </a:lnTo>
                  <a:lnTo>
                    <a:pt x="888" y="88"/>
                  </a:lnTo>
                  <a:lnTo>
                    <a:pt x="1547" y="88"/>
                  </a:lnTo>
                  <a:lnTo>
                    <a:pt x="2207" y="88"/>
                  </a:lnTo>
                  <a:lnTo>
                    <a:pt x="2221" y="0"/>
                  </a:lnTo>
                  <a:lnTo>
                    <a:pt x="1418" y="0"/>
                  </a:lnTo>
                  <a:lnTo>
                    <a:pt x="613" y="0"/>
                  </a:lnTo>
                  <a:lnTo>
                    <a:pt x="613" y="39"/>
                  </a:lnTo>
                  <a:lnTo>
                    <a:pt x="18" y="3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119063" y="355600"/>
              <a:ext cx="1082675" cy="34925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862" y="47"/>
                </a:cxn>
                <a:cxn ang="0">
                  <a:pos x="1729" y="47"/>
                </a:cxn>
                <a:cxn ang="0">
                  <a:pos x="1740" y="64"/>
                </a:cxn>
                <a:cxn ang="0">
                  <a:pos x="2027" y="64"/>
                </a:cxn>
                <a:cxn ang="0">
                  <a:pos x="2046" y="0"/>
                </a:cxn>
                <a:cxn ang="0">
                  <a:pos x="1118" y="0"/>
                </a:cxn>
                <a:cxn ang="0">
                  <a:pos x="190" y="0"/>
                </a:cxn>
                <a:cxn ang="0">
                  <a:pos x="176" y="12"/>
                </a:cxn>
                <a:cxn ang="0">
                  <a:pos x="15" y="12"/>
                </a:cxn>
                <a:cxn ang="0">
                  <a:pos x="0" y="47"/>
                </a:cxn>
              </a:cxnLst>
              <a:rect l="0" t="0" r="r" b="b"/>
              <a:pathLst>
                <a:path w="2046" h="64">
                  <a:moveTo>
                    <a:pt x="0" y="47"/>
                  </a:moveTo>
                  <a:lnTo>
                    <a:pt x="862" y="47"/>
                  </a:lnTo>
                  <a:lnTo>
                    <a:pt x="1729" y="47"/>
                  </a:lnTo>
                  <a:lnTo>
                    <a:pt x="1740" y="64"/>
                  </a:lnTo>
                  <a:lnTo>
                    <a:pt x="2027" y="64"/>
                  </a:lnTo>
                  <a:lnTo>
                    <a:pt x="2046" y="0"/>
                  </a:lnTo>
                  <a:lnTo>
                    <a:pt x="1118" y="0"/>
                  </a:lnTo>
                  <a:lnTo>
                    <a:pt x="190" y="0"/>
                  </a:lnTo>
                  <a:lnTo>
                    <a:pt x="176" y="12"/>
                  </a:lnTo>
                  <a:lnTo>
                    <a:pt x="15" y="1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auto">
            <a:xfrm>
              <a:off x="876300" y="147637"/>
              <a:ext cx="57150" cy="6508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</p:grpSp>
      <p:sp>
        <p:nvSpPr>
          <p:cNvPr id="32" name="Rectangle 11"/>
          <p:cNvSpPr/>
          <p:nvPr userDrawn="1"/>
        </p:nvSpPr>
        <p:spPr>
          <a:xfrm>
            <a:off x="6836548" y="84333"/>
            <a:ext cx="936103" cy="2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2262A2"/>
                </a:solidFill>
                <a:latin typeface="Tahoma" pitchFamily="34" charset="0"/>
                <a:ea typeface="Times New Roman"/>
              </a:rPr>
              <a:t>Soreq NRC</a:t>
            </a:r>
            <a:endParaRPr lang="he-IL" sz="9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7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2pPr>
      <a:lvl3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3pPr>
      <a:lvl4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4pPr>
      <a:lvl5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/>
        </a:buClr>
        <a:buSzPct val="85000"/>
        <a:buFont typeface="Wingdings" pitchFamily="2" charset="2"/>
        <a:buChar char="v"/>
        <a:defRPr sz="3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1"/>
        </a:buClr>
        <a:buSzPct val="75000"/>
        <a:buFont typeface="Wingdings" pitchFamily="2" charset="2"/>
        <a:buChar char="v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946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EE368B4-D2BB-A042-8993-078199F1DB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8538" y="6381750"/>
            <a:ext cx="4818062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September 16, 2024</a:t>
            </a:r>
          </a:p>
        </p:txBody>
      </p:sp>
    </p:spTree>
    <p:extLst>
      <p:ext uri="{BB962C8B-B14F-4D97-AF65-F5344CB8AC3E}">
        <p14:creationId xmlns:p14="http://schemas.microsoft.com/office/powerpoint/2010/main" val="82483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6pPr>
      <a:lvl7pPr marL="913453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7pPr>
      <a:lvl8pPr marL="1370180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8pPr>
      <a:lvl9pPr marL="1826905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400">
          <a:solidFill>
            <a:schemeClr val="folHlink"/>
          </a:solidFill>
          <a:latin typeface="+mn-lt"/>
          <a:ea typeface="ＭＳ Ｐゴシック" charset="0"/>
          <a:cs typeface="ＭＳ Ｐゴシック" charset="0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宋体" pitchFamily="2" charset="-122"/>
          <a:cs typeface="宋体" charset="0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4pPr>
      <a:lvl5pPr marL="20526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wm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jpeg"/><Relationship Id="rId5" Type="http://schemas.openxmlformats.org/officeDocument/2006/relationships/image" Target="../media/image13.emf"/><Relationship Id="rId10" Type="http://schemas.openxmlformats.org/officeDocument/2006/relationships/image" Target="../media/image17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emf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0.emf"/><Relationship Id="rId4" Type="http://schemas.openxmlformats.org/officeDocument/2006/relationships/image" Target="../media/image220.png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-36512" y="2492896"/>
            <a:ext cx="9144000" cy="612068"/>
          </a:xfrm>
        </p:spPr>
        <p:txBody>
          <a:bodyPr/>
          <a:lstStyle/>
          <a:p>
            <a:r>
              <a:rPr lang="en-US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V. </a:t>
            </a:r>
            <a:r>
              <a:rPr lang="en-US" sz="2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Butenko</a:t>
            </a:r>
            <a:r>
              <a:rPr lang="en-US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D. </a:t>
            </a:r>
            <a:r>
              <a:rPr lang="en-US" sz="2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Kekelidze</a:t>
            </a:r>
            <a:r>
              <a:rPr lang="en-US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S. Sorin, G. V. </a:t>
            </a:r>
            <a:r>
              <a:rPr lang="en-US" sz="2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Trubnikov</a:t>
            </a:r>
            <a:endParaRPr lang="fr-FR" sz="2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320AF7-4C30-9742-BE93-6F30A8D25EBC}"/>
              </a:ext>
            </a:extLst>
          </p:cNvPr>
          <p:cNvSpPr/>
          <p:nvPr/>
        </p:nvSpPr>
        <p:spPr>
          <a:xfrm>
            <a:off x="0" y="105273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Fundamental Physics Challenges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of the </a:t>
            </a:r>
            <a:r>
              <a:rPr lang="ru-RU" sz="3600" dirty="0">
                <a:solidFill>
                  <a:srgbClr val="FF0000"/>
                </a:solidFill>
                <a:cs typeface="Arial" panose="020B0604020202020204" pitchFamily="34" charset="0"/>
              </a:rPr>
              <a:t>           </a:t>
            </a: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Mission </a:t>
            </a:r>
            <a:endParaRPr lang="ru-RU" sz="3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B57C90-FD45-2A41-9B6D-E3EF8931107B}"/>
              </a:ext>
            </a:extLst>
          </p:cNvPr>
          <p:cNvSpPr/>
          <p:nvPr/>
        </p:nvSpPr>
        <p:spPr>
          <a:xfrm>
            <a:off x="0" y="614672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90"/>
                </a:solidFill>
                <a:cs typeface="Arial" panose="020B0604020202020204" pitchFamily="34" charset="0"/>
              </a:rPr>
              <a:t>XV МЕЖДУНАРОДНЫЙ СЕМИНАР ПО ПРОБЛЕМАТИКЕ УСКОРИТЕЛЕЙ ЗАРЯЖЕННЫХ</a:t>
            </a:r>
            <a:r>
              <a:rPr lang="en-US" sz="1400" b="1" dirty="0">
                <a:solidFill>
                  <a:srgbClr val="000090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0090"/>
                </a:solidFill>
                <a:cs typeface="Arial" panose="020B0604020202020204" pitchFamily="34" charset="0"/>
              </a:rPr>
              <a:t>ЧАСТИЦ</a:t>
            </a:r>
            <a:endParaRPr lang="en-US" sz="1400" b="1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0090"/>
                </a:solidFill>
                <a:cs typeface="Arial" panose="020B0604020202020204" pitchFamily="34" charset="0"/>
              </a:rPr>
              <a:t>памяти профессора В. П. Саранцева</a:t>
            </a:r>
            <a:endParaRPr lang="en-US" sz="1400" b="1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0090"/>
                </a:solidFill>
                <a:cs typeface="Arial" panose="020B0604020202020204" pitchFamily="34" charset="0"/>
              </a:rPr>
              <a:t>16 сентября 2024 г.</a:t>
            </a:r>
          </a:p>
        </p:txBody>
      </p:sp>
      <p:pic>
        <p:nvPicPr>
          <p:cNvPr id="7" name="Picture 6" descr="NICA-Logo_4c">
            <a:extLst>
              <a:ext uri="{FF2B5EF4-FFF2-40B4-BE49-F238E27FC236}">
                <a16:creationId xmlns:a16="http://schemas.microsoft.com/office/drawing/2014/main" id="{F6C5E94A-4595-A148-BB38-2E2125B3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19" y="1628800"/>
            <a:ext cx="1175513" cy="57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E908C6A-4C0A-C549-9A52-9E8D5C092B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3140968"/>
            <a:ext cx="4392488" cy="2744503"/>
          </a:xfrm>
          <a:prstGeom prst="rect">
            <a:avLst/>
          </a:prstGeom>
          <a:noFill/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6C8EEB3-D800-9940-84D9-6448C5650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116632"/>
            <a:ext cx="377669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0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C35A16-C142-E942-96D1-D8412546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806544"/>
            <a:ext cx="914400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19361"/>
      </p:ext>
    </p:extLst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2">
            <a:extLst>
              <a:ext uri="{FF2B5EF4-FFF2-40B4-BE49-F238E27FC236}">
                <a16:creationId xmlns:a16="http://schemas.microsoft.com/office/drawing/2014/main" id="{8E8CC125-E1F8-EA82-A64B-87B2F55F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0" name="Rectangle 3">
            <a:extLst>
              <a:ext uri="{FF2B5EF4-FFF2-40B4-BE49-F238E27FC236}">
                <a16:creationId xmlns:a16="http://schemas.microsoft.com/office/drawing/2014/main" id="{7EF5AC7F-150A-D89F-5985-6EE77243C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1" name="Rectangle 4">
            <a:extLst>
              <a:ext uri="{FF2B5EF4-FFF2-40B4-BE49-F238E27FC236}">
                <a16:creationId xmlns:a16="http://schemas.microsoft.com/office/drawing/2014/main" id="{699A4862-6922-E148-7754-D4312A788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2" name="Rectangle 5">
            <a:extLst>
              <a:ext uri="{FF2B5EF4-FFF2-40B4-BE49-F238E27FC236}">
                <a16:creationId xmlns:a16="http://schemas.microsoft.com/office/drawing/2014/main" id="{DCF1D76C-8633-A758-AC76-2FCEC191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3" name="Rectangle 6">
            <a:extLst>
              <a:ext uri="{FF2B5EF4-FFF2-40B4-BE49-F238E27FC236}">
                <a16:creationId xmlns:a16="http://schemas.microsoft.com/office/drawing/2014/main" id="{909EC3C4-FC02-3901-79BE-6A79EEF61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4" name="Rectangle 4">
            <a:extLst>
              <a:ext uri="{FF2B5EF4-FFF2-40B4-BE49-F238E27FC236}">
                <a16:creationId xmlns:a16="http://schemas.microsoft.com/office/drawing/2014/main" id="{E4474282-81C5-5425-C2D9-81259C6E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5" name="Rectangle 5">
            <a:extLst>
              <a:ext uri="{FF2B5EF4-FFF2-40B4-BE49-F238E27FC236}">
                <a16:creationId xmlns:a16="http://schemas.microsoft.com/office/drawing/2014/main" id="{4F018EA3-6C95-507F-FF92-A3F6244EC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6" name="Rectangle 6">
            <a:extLst>
              <a:ext uri="{FF2B5EF4-FFF2-40B4-BE49-F238E27FC236}">
                <a16:creationId xmlns:a16="http://schemas.microsoft.com/office/drawing/2014/main" id="{70FA082C-EB8E-9D4C-DDA0-6FC926D0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7" name="Rectangle 7">
            <a:extLst>
              <a:ext uri="{FF2B5EF4-FFF2-40B4-BE49-F238E27FC236}">
                <a16:creationId xmlns:a16="http://schemas.microsoft.com/office/drawing/2014/main" id="{0D8305B7-D86D-0CBE-8C03-6025B739C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8" name="Rectangle 8">
            <a:extLst>
              <a:ext uri="{FF2B5EF4-FFF2-40B4-BE49-F238E27FC236}">
                <a16:creationId xmlns:a16="http://schemas.microsoft.com/office/drawing/2014/main" id="{3D775498-C00B-728F-E844-EFD1B7539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A8FD292-ED7C-3AA7-4C09-D6B121026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171" y="5733256"/>
            <a:ext cx="5878083" cy="92333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fr-FR" dirty="0">
                <a:solidFill>
                  <a:srgbClr val="000090"/>
                </a:solidFill>
              </a:rPr>
              <a:t>Study </a:t>
            </a:r>
            <a:r>
              <a:rPr lang="fr-FR" dirty="0" err="1">
                <a:solidFill>
                  <a:srgbClr val="000090"/>
                </a:solidFill>
              </a:rPr>
              <a:t>matter</a:t>
            </a:r>
            <a:r>
              <a:rPr lang="fr-FR" dirty="0">
                <a:solidFill>
                  <a:srgbClr val="000090"/>
                </a:solidFill>
              </a:rPr>
              <a:t> </a:t>
            </a:r>
            <a:r>
              <a:rPr lang="fr-FR" dirty="0" err="1">
                <a:solidFill>
                  <a:srgbClr val="000090"/>
                </a:solidFill>
              </a:rPr>
              <a:t>under</a:t>
            </a:r>
            <a:r>
              <a:rPr lang="fr-FR" dirty="0">
                <a:solidFill>
                  <a:srgbClr val="000090"/>
                </a:solidFill>
              </a:rPr>
              <a:t> </a:t>
            </a:r>
            <a:r>
              <a:rPr lang="fr-FR" dirty="0" err="1">
                <a:solidFill>
                  <a:srgbClr val="000090"/>
                </a:solidFill>
              </a:rPr>
              <a:t>extreme</a:t>
            </a:r>
            <a:r>
              <a:rPr lang="fr-FR" dirty="0">
                <a:solidFill>
                  <a:srgbClr val="000090"/>
                </a:solidFill>
              </a:rPr>
              <a:t> </a:t>
            </a:r>
            <a:r>
              <a:rPr lang="fr-FR" dirty="0" err="1">
                <a:solidFill>
                  <a:srgbClr val="000090"/>
                </a:solidFill>
              </a:rPr>
              <a:t>temperature</a:t>
            </a:r>
            <a:r>
              <a:rPr lang="fr-FR" dirty="0">
                <a:solidFill>
                  <a:srgbClr val="000090"/>
                </a:solidFill>
              </a:rPr>
              <a:t> and baryon </a:t>
            </a:r>
            <a:r>
              <a:rPr lang="fr-FR" dirty="0" err="1">
                <a:solidFill>
                  <a:srgbClr val="000090"/>
                </a:solidFill>
              </a:rPr>
              <a:t>density</a:t>
            </a:r>
            <a:r>
              <a:rPr lang="fr-FR" dirty="0">
                <a:solidFill>
                  <a:srgbClr val="000090"/>
                </a:solidFill>
              </a:rPr>
              <a:t> </a:t>
            </a:r>
            <a:r>
              <a:rPr lang="fr-FR" dirty="0">
                <a:solidFill>
                  <a:srgbClr val="000090"/>
                </a:solidFill>
                <a:sym typeface="Wingdings" pitchFamily="2" charset="2"/>
              </a:rPr>
              <a:t> </a:t>
            </a:r>
            <a:r>
              <a:rPr lang="fr-FR" dirty="0">
                <a:solidFill>
                  <a:srgbClr val="000090"/>
                </a:solidFill>
              </a:rPr>
              <a:t>Explore </a:t>
            </a:r>
            <a:r>
              <a:rPr lang="fr-FR" dirty="0" err="1">
                <a:solidFill>
                  <a:srgbClr val="000090"/>
                </a:solidFill>
              </a:rPr>
              <a:t>its</a:t>
            </a:r>
            <a:r>
              <a:rPr lang="fr-FR" dirty="0">
                <a:solidFill>
                  <a:srgbClr val="000090"/>
                </a:solidFill>
              </a:rPr>
              <a:t> phase </a:t>
            </a:r>
            <a:r>
              <a:rPr lang="fr-FR" dirty="0" err="1">
                <a:solidFill>
                  <a:srgbClr val="000090"/>
                </a:solidFill>
              </a:rPr>
              <a:t>diagram</a:t>
            </a:r>
            <a:r>
              <a:rPr lang="fr-FR" dirty="0">
                <a:solidFill>
                  <a:srgbClr val="000090"/>
                </a:solidFill>
              </a:rPr>
              <a:t>, </a:t>
            </a:r>
            <a:r>
              <a:rPr lang="fr-FR" dirty="0" err="1">
                <a:solidFill>
                  <a:srgbClr val="000090"/>
                </a:solidFill>
              </a:rPr>
              <a:t>search</a:t>
            </a:r>
            <a:r>
              <a:rPr lang="fr-FR" dirty="0">
                <a:solidFill>
                  <a:srgbClr val="000090"/>
                </a:solidFill>
              </a:rPr>
              <a:t> for </a:t>
            </a:r>
            <a:r>
              <a:rPr lang="fr-FR" dirty="0" err="1">
                <a:solidFill>
                  <a:srgbClr val="000090"/>
                </a:solidFill>
              </a:rPr>
              <a:t>its</a:t>
            </a:r>
            <a:r>
              <a:rPr lang="fr-FR" dirty="0">
                <a:solidFill>
                  <a:srgbClr val="000090"/>
                </a:solidFill>
              </a:rPr>
              <a:t> new states and </a:t>
            </a:r>
            <a:r>
              <a:rPr lang="fr-FR" dirty="0" err="1">
                <a:solidFill>
                  <a:srgbClr val="000090"/>
                </a:solidFill>
              </a:rPr>
              <a:t>study</a:t>
            </a:r>
            <a:r>
              <a:rPr lang="fr-FR" dirty="0">
                <a:solidFill>
                  <a:srgbClr val="000090"/>
                </a:solidFill>
              </a:rPr>
              <a:t> </a:t>
            </a:r>
            <a:r>
              <a:rPr lang="fr-FR" dirty="0" err="1">
                <a:solidFill>
                  <a:srgbClr val="000090"/>
                </a:solidFill>
              </a:rPr>
              <a:t>their</a:t>
            </a:r>
            <a:r>
              <a:rPr lang="fr-FR" dirty="0">
                <a:solidFill>
                  <a:srgbClr val="000090"/>
                </a:solidFill>
              </a:rPr>
              <a:t> </a:t>
            </a:r>
            <a:r>
              <a:rPr lang="fr-FR" dirty="0" err="1">
                <a:solidFill>
                  <a:srgbClr val="000090"/>
                </a:solidFill>
              </a:rPr>
              <a:t>properties</a:t>
            </a:r>
            <a:r>
              <a:rPr lang="fr-FR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96CAD192-3248-7A52-534E-A429A3BB4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600" y="39693"/>
            <a:ext cx="8934896" cy="580995"/>
          </a:xfrm>
          <a:solidFill>
            <a:srgbClr val="FFFF00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Heavy-Ion Collisions and Quark Gluon Plasma (QGP)</a:t>
            </a:r>
            <a:endParaRPr lang="en-US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22">
            <a:extLst>
              <a:ext uri="{FF2B5EF4-FFF2-40B4-BE49-F238E27FC236}">
                <a16:creationId xmlns:a16="http://schemas.microsoft.com/office/drawing/2014/main" id="{3ECB643B-472C-477D-C6D7-8DAA9B169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196" y="1628800"/>
            <a:ext cx="5791200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is the primordial form of QCD matter at high temperature and/or baryon  density.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was present during the first few microseconds of the Big Bang.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provides an example of phase transitions which may occur at a variety of higher temperature scales in the early universe.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can provide important insights on the origin of mass for matter, and how quarks are confined into hadrons.</a:t>
            </a:r>
          </a:p>
        </p:txBody>
      </p:sp>
      <p:sp>
        <p:nvSpPr>
          <p:cNvPr id="214034" name="Left-Right Arrow 1">
            <a:extLst>
              <a:ext uri="{FF2B5EF4-FFF2-40B4-BE49-F238E27FC236}">
                <a16:creationId xmlns:a16="http://schemas.microsoft.com/office/drawing/2014/main" id="{6F3F3B65-866A-2814-9B61-75F061929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0"/>
            <a:ext cx="2187575" cy="31877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35" name="Left-Right Arrow 2">
            <a:extLst>
              <a:ext uri="{FF2B5EF4-FFF2-40B4-BE49-F238E27FC236}">
                <a16:creationId xmlns:a16="http://schemas.microsoft.com/office/drawing/2014/main" id="{9B0F1827-072D-1FCA-23AA-EE7FCEF2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2187575" cy="29591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cxnSp>
        <p:nvCxnSpPr>
          <p:cNvPr id="214036" name="Straight Arrow Connector 4">
            <a:extLst>
              <a:ext uri="{FF2B5EF4-FFF2-40B4-BE49-F238E27FC236}">
                <a16:creationId xmlns:a16="http://schemas.microsoft.com/office/drawing/2014/main" id="{37F39607-5143-8467-E9DB-1583170A9B2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05200" y="1905000"/>
            <a:ext cx="206375" cy="33178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AD202-5270-D4E2-8DDF-0B50D6E10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" y="655196"/>
            <a:ext cx="9048046" cy="954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5E2EF5-C9E4-E23E-9523-50A5662EB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" y="1596134"/>
            <a:ext cx="2924324" cy="25297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66A7A7-1488-6E75-70AD-4A276941A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" y="4364469"/>
            <a:ext cx="2952149" cy="2331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0562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240786-7B5C-3D40-9FFA-69B1C8FF0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97"/>
            <a:ext cx="9144000" cy="4668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C8035-A829-B245-8727-40524492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0537" y="4440656"/>
            <a:ext cx="3265959" cy="235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iagr2_1a">
            <a:extLst>
              <a:ext uri="{FF2B5EF4-FFF2-40B4-BE49-F238E27FC236}">
                <a16:creationId xmlns:a16="http://schemas.microsoft.com/office/drawing/2014/main" id="{C785F403-A841-AF4B-8CA2-87AD48B3C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2017" r="50562" b="3220"/>
          <a:stretch>
            <a:fillRect/>
          </a:stretch>
        </p:blipFill>
        <p:spPr bwMode="auto">
          <a:xfrm>
            <a:off x="107504" y="4497363"/>
            <a:ext cx="2520280" cy="23160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5FEF693-C428-8F4F-A3B6-744A6223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14" y="4496880"/>
            <a:ext cx="2593693" cy="224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038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tx1"/>
          </a:solidFill>
        </p:spPr>
        <p:txBody>
          <a:bodyPr/>
          <a:lstStyle/>
          <a:p>
            <a:r>
              <a:rPr lang="en-US" altLang="ja-JP" sz="3600" dirty="0"/>
              <a:t>Space-time Evolution of the Collisions</a:t>
            </a:r>
            <a:endParaRPr lang="en-US" altLang="en-US" sz="3600" dirty="0"/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85800"/>
            <a:ext cx="9144000" cy="6324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altLang="en-US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graphicFrame>
        <p:nvGraphicFramePr>
          <p:cNvPr id="26726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98967"/>
              </p:ext>
            </p:extLst>
          </p:nvPr>
        </p:nvGraphicFramePr>
        <p:xfrm>
          <a:off x="1066800" y="1295400"/>
          <a:ext cx="6665913" cy="538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" name="Image" r:id="rId3" imgW="2471928" imgH="1911096" progId="">
                  <p:embed/>
                </p:oleObj>
              </mc:Choice>
              <mc:Fallback>
                <p:oleObj name="Image" r:id="rId3" imgW="2471928" imgH="1911096" progId="">
                  <p:embed/>
                  <p:pic>
                    <p:nvPicPr>
                      <p:cNvPr id="2672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6000"/>
                      <a:stretch>
                        <a:fillRect/>
                      </a:stretch>
                    </p:blipFill>
                    <p:spPr bwMode="auto">
                      <a:xfrm>
                        <a:off x="1066800" y="1295400"/>
                        <a:ext cx="6665913" cy="538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0000FF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269" name="Line 5"/>
          <p:cNvSpPr>
            <a:spLocks noChangeShapeType="1"/>
          </p:cNvSpPr>
          <p:nvPr/>
        </p:nvSpPr>
        <p:spPr bwMode="auto">
          <a:xfrm flipH="1" flipV="1">
            <a:off x="2273300" y="1158875"/>
            <a:ext cx="1993900" cy="32607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 flipV="1">
            <a:off x="4518025" y="992188"/>
            <a:ext cx="85725" cy="6842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 flipV="1">
            <a:off x="4945063" y="1055688"/>
            <a:ext cx="128587" cy="5984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 flipV="1">
            <a:off x="5629275" y="1055688"/>
            <a:ext cx="171450" cy="5984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2724150" y="1312863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2000" b="1">
                <a:solidFill>
                  <a:srgbClr val="000000"/>
                </a:solidFill>
                <a:cs typeface="Arial" pitchFamily="34" charset="0"/>
              </a:rPr>
              <a:t>e</a:t>
            </a:r>
            <a:endParaRPr lang="en-US" altLang="ja-JP" sz="2000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7274" name="Line 10"/>
          <p:cNvSpPr>
            <a:spLocks noChangeShapeType="1"/>
          </p:cNvSpPr>
          <p:nvPr/>
        </p:nvSpPr>
        <p:spPr bwMode="auto">
          <a:xfrm flipH="1" flipV="1">
            <a:off x="2789238" y="1092200"/>
            <a:ext cx="1401762" cy="2946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11388" y="1141413"/>
            <a:ext cx="290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2000" b="1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g</a:t>
            </a:r>
          </a:p>
        </p:txBody>
      </p:sp>
      <p:sp>
        <p:nvSpPr>
          <p:cNvPr id="267276" name="Line 12"/>
          <p:cNvSpPr>
            <a:spLocks noChangeShapeType="1"/>
          </p:cNvSpPr>
          <p:nvPr/>
        </p:nvSpPr>
        <p:spPr bwMode="auto">
          <a:xfrm flipV="1">
            <a:off x="4945063" y="1141413"/>
            <a:ext cx="1538287" cy="27336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77" name="Line 13"/>
          <p:cNvSpPr>
            <a:spLocks noChangeShapeType="1"/>
          </p:cNvSpPr>
          <p:nvPr/>
        </p:nvSpPr>
        <p:spPr bwMode="auto">
          <a:xfrm>
            <a:off x="1784350" y="5072063"/>
            <a:ext cx="521176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78" name="Line 14"/>
          <p:cNvSpPr>
            <a:spLocks noChangeShapeType="1"/>
          </p:cNvSpPr>
          <p:nvPr/>
        </p:nvSpPr>
        <p:spPr bwMode="auto">
          <a:xfrm flipV="1">
            <a:off x="1954213" y="884238"/>
            <a:ext cx="0" cy="51276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6327775" y="4991100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b="1">
                <a:solidFill>
                  <a:srgbClr val="FFFFFF"/>
                </a:solidFill>
                <a:cs typeface="Arial" pitchFamily="34" charset="0"/>
              </a:rPr>
              <a:t>space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1058863" y="687388"/>
            <a:ext cx="81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b="1">
                <a:solidFill>
                  <a:srgbClr val="FFFFFF"/>
                </a:solidFill>
                <a:cs typeface="Arial" pitchFamily="34" charset="0"/>
              </a:rPr>
              <a:t>time</a:t>
            </a:r>
          </a:p>
        </p:txBody>
      </p:sp>
      <p:sp>
        <p:nvSpPr>
          <p:cNvPr id="267281" name="Line 17"/>
          <p:cNvSpPr>
            <a:spLocks noChangeShapeType="1"/>
          </p:cNvSpPr>
          <p:nvPr/>
        </p:nvSpPr>
        <p:spPr bwMode="auto">
          <a:xfrm flipH="1" flipV="1">
            <a:off x="3322638" y="1141413"/>
            <a:ext cx="682625" cy="1879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82" name="Line 18"/>
          <p:cNvSpPr>
            <a:spLocks noChangeShapeType="1"/>
          </p:cNvSpPr>
          <p:nvPr/>
        </p:nvSpPr>
        <p:spPr bwMode="auto">
          <a:xfrm flipH="1" flipV="1">
            <a:off x="3835400" y="1141413"/>
            <a:ext cx="736600" cy="35067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83" name="Line 19"/>
          <p:cNvSpPr>
            <a:spLocks noChangeShapeType="1"/>
          </p:cNvSpPr>
          <p:nvPr/>
        </p:nvSpPr>
        <p:spPr bwMode="auto">
          <a:xfrm flipH="1" flipV="1">
            <a:off x="3919538" y="1141413"/>
            <a:ext cx="171450" cy="11969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7284" name="Line 20"/>
          <p:cNvSpPr>
            <a:spLocks noChangeShapeType="1"/>
          </p:cNvSpPr>
          <p:nvPr/>
        </p:nvSpPr>
        <p:spPr bwMode="auto">
          <a:xfrm flipH="1" flipV="1">
            <a:off x="3749675" y="1227138"/>
            <a:ext cx="341313" cy="11112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77863" y="703263"/>
            <a:ext cx="6918327" cy="4659312"/>
            <a:chOff x="427" y="443"/>
            <a:chExt cx="4358" cy="2935"/>
          </a:xfrm>
        </p:grpSpPr>
        <p:sp>
          <p:nvSpPr>
            <p:cNvPr id="267311" name="Text Box 22"/>
            <p:cNvSpPr txBox="1">
              <a:spLocks noChangeArrowheads="1"/>
            </p:cNvSpPr>
            <p:nvPr/>
          </p:nvSpPr>
          <p:spPr bwMode="auto">
            <a:xfrm>
              <a:off x="2272" y="443"/>
              <a:ext cx="3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b="1">
                  <a:solidFill>
                    <a:srgbClr val="0066FF"/>
                  </a:solidFill>
                  <a:cs typeface="Arial" pitchFamily="34" charset="0"/>
                </a:rPr>
                <a:t>j</a:t>
              </a:r>
              <a:r>
                <a:rPr lang="en-US" altLang="ja-JP" b="1">
                  <a:solidFill>
                    <a:srgbClr val="00FF00"/>
                  </a:solidFill>
                  <a:cs typeface="Arial" pitchFamily="34" charset="0"/>
                </a:rPr>
                <a:t>e</a:t>
              </a:r>
              <a:r>
                <a:rPr lang="en-US" altLang="ja-JP" b="1">
                  <a:solidFill>
                    <a:srgbClr val="0066FF"/>
                  </a:solidFill>
                  <a:cs typeface="Arial" pitchFamily="34" charset="0"/>
                </a:rPr>
                <a:t>t</a:t>
              </a:r>
            </a:p>
          </p:txBody>
        </p:sp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427" y="2840"/>
              <a:ext cx="4358" cy="538"/>
              <a:chOff x="427" y="2840"/>
              <a:chExt cx="4358" cy="538"/>
            </a:xfrm>
          </p:grpSpPr>
          <p:pic>
            <p:nvPicPr>
              <p:cNvPr id="267313" name="Picture 2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5141"/>
              <a:stretch>
                <a:fillRect/>
              </a:stretch>
            </p:blipFill>
            <p:spPr bwMode="auto">
              <a:xfrm>
                <a:off x="427" y="2899"/>
                <a:ext cx="302" cy="4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7314" name="Text Box 25"/>
              <p:cNvSpPr txBox="1">
                <a:spLocks noChangeArrowheads="1"/>
              </p:cNvSpPr>
              <p:nvPr/>
            </p:nvSpPr>
            <p:spPr bwMode="auto">
              <a:xfrm>
                <a:off x="1630" y="2840"/>
                <a:ext cx="315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altLang="ja-JP" b="1" dirty="0">
                    <a:solidFill>
                      <a:srgbClr val="00FF00"/>
                    </a:solidFill>
                    <a:cs typeface="Arial" pitchFamily="34" charset="0"/>
                  </a:rPr>
                  <a:t>Hard </a:t>
                </a:r>
                <a:r>
                  <a:rPr lang="en-US" altLang="ja-JP" sz="1800" b="1" dirty="0">
                    <a:solidFill>
                      <a:srgbClr val="00FF00"/>
                    </a:solidFill>
                    <a:cs typeface="Arial" pitchFamily="34" charset="0"/>
                  </a:rPr>
                  <a:t>Scattering + </a:t>
                </a:r>
                <a:r>
                  <a:rPr lang="en-US" altLang="ja-JP" sz="1800" b="1" dirty="0" err="1">
                    <a:solidFill>
                      <a:srgbClr val="00FF00"/>
                    </a:solidFill>
                    <a:cs typeface="Arial" pitchFamily="34" charset="0"/>
                  </a:rPr>
                  <a:t>Thermalization</a:t>
                </a:r>
                <a:r>
                  <a:rPr lang="en-US" altLang="ja-JP" b="1" dirty="0">
                    <a:solidFill>
                      <a:srgbClr val="00FF00"/>
                    </a:solidFill>
                    <a:cs typeface="Arial" pitchFamily="34" charset="0"/>
                  </a:rPr>
                  <a:t> </a:t>
                </a:r>
                <a:r>
                  <a:rPr lang="en-US" altLang="ja-JP" sz="1800" b="1" dirty="0">
                    <a:solidFill>
                      <a:srgbClr val="00FF00"/>
                    </a:solidFill>
                    <a:cs typeface="Arial" pitchFamily="34" charset="0"/>
                  </a:rPr>
                  <a:t> (&lt; 1 fm/c)</a:t>
                </a:r>
              </a:p>
            </p:txBody>
          </p:sp>
        </p:grp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754063" y="5484816"/>
            <a:ext cx="5259389" cy="704850"/>
            <a:chOff x="462" y="3455"/>
            <a:chExt cx="3313" cy="444"/>
          </a:xfrm>
        </p:grpSpPr>
        <p:pic>
          <p:nvPicPr>
            <p:cNvPr id="267308" name="Picture 27"/>
            <p:cNvPicPr>
              <a:picLocks noChangeAspect="1" noChangeArrowheads="1"/>
            </p:cNvPicPr>
            <p:nvPr/>
          </p:nvPicPr>
          <p:blipFill>
            <a:blip r:embed="rId6" cstate="print"/>
            <a:srcRect r="51515"/>
            <a:stretch>
              <a:fillRect/>
            </a:stretch>
          </p:blipFill>
          <p:spPr bwMode="auto">
            <a:xfrm>
              <a:off x="462" y="3455"/>
              <a:ext cx="199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7309" name="Text Box 28"/>
            <p:cNvSpPr txBox="1">
              <a:spLocks noChangeArrowheads="1"/>
            </p:cNvSpPr>
            <p:nvPr/>
          </p:nvSpPr>
          <p:spPr bwMode="auto">
            <a:xfrm>
              <a:off x="3465" y="3655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b="1" dirty="0">
                  <a:solidFill>
                    <a:srgbClr val="FFFF00"/>
                  </a:solidFill>
                  <a:cs typeface="Arial" pitchFamily="34" charset="0"/>
                </a:rPr>
                <a:t>Au</a:t>
              </a:r>
            </a:p>
          </p:txBody>
        </p:sp>
        <p:sp>
          <p:nvSpPr>
            <p:cNvPr id="267310" name="Text Box 29"/>
            <p:cNvSpPr txBox="1">
              <a:spLocks noChangeArrowheads="1"/>
            </p:cNvSpPr>
            <p:nvPr/>
          </p:nvSpPr>
          <p:spPr bwMode="auto">
            <a:xfrm>
              <a:off x="1823" y="3662"/>
              <a:ext cx="46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b="1" dirty="0">
                  <a:solidFill>
                    <a:srgbClr val="FFFF00"/>
                  </a:solidFill>
                  <a:cs typeface="Arial" pitchFamily="34" charset="0"/>
                </a:rPr>
                <a:t>Au</a:t>
              </a:r>
            </a:p>
          </p:txBody>
        </p:sp>
      </p:grpSp>
      <p:sp>
        <p:nvSpPr>
          <p:cNvPr id="267287" name="Text Box 30"/>
          <p:cNvSpPr txBox="1">
            <a:spLocks noChangeArrowheads="1"/>
          </p:cNvSpPr>
          <p:nvPr/>
        </p:nvSpPr>
        <p:spPr bwMode="auto">
          <a:xfrm rot="-3020144">
            <a:off x="4976812" y="3017838"/>
            <a:ext cx="2740025" cy="4572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b="1">
                <a:solidFill>
                  <a:srgbClr val="0066FF"/>
                </a:solidFill>
                <a:cs typeface="Arial" pitchFamily="34" charset="0"/>
                <a:sym typeface="Symbol" pitchFamily="18" charset="2"/>
              </a:rPr>
              <a:t>  </a:t>
            </a:r>
            <a:r>
              <a:rPr lang="en-US" altLang="ja-JP" b="1">
                <a:solidFill>
                  <a:srgbClr val="0066FF"/>
                </a:solidFill>
                <a:cs typeface="Arial" pitchFamily="34" charset="0"/>
              </a:rPr>
              <a:t>Expansion  </a:t>
            </a:r>
            <a:r>
              <a:rPr lang="en-US" altLang="ja-JP" b="1">
                <a:solidFill>
                  <a:srgbClr val="0066FF"/>
                </a:solidFill>
                <a:cs typeface="Arial" pitchFamily="34" charset="0"/>
                <a:sym typeface="Symbol" pitchFamily="18" charset="2"/>
              </a:rPr>
              <a:t></a:t>
            </a:r>
            <a:r>
              <a:rPr lang="en-US" altLang="ja-JP">
                <a:solidFill>
                  <a:srgbClr val="FFFFFF"/>
                </a:solidFill>
                <a:cs typeface="Arial" pitchFamily="34" charset="0"/>
              </a:rPr>
              <a:t> </a:t>
            </a: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12763" y="2617789"/>
            <a:ext cx="8775699" cy="1219200"/>
            <a:chOff x="323" y="1649"/>
            <a:chExt cx="5528" cy="768"/>
          </a:xfrm>
        </p:grpSpPr>
        <p:pic>
          <p:nvPicPr>
            <p:cNvPr id="267306" name="Picture 32"/>
            <p:cNvPicPr>
              <a:picLocks noChangeAspect="1" noChangeArrowheads="1"/>
            </p:cNvPicPr>
            <p:nvPr/>
          </p:nvPicPr>
          <p:blipFill>
            <a:blip r:embed="rId7" cstate="print"/>
            <a:srcRect l="16827"/>
            <a:stretch>
              <a:fillRect/>
            </a:stretch>
          </p:blipFill>
          <p:spPr bwMode="auto">
            <a:xfrm>
              <a:off x="323" y="1649"/>
              <a:ext cx="488" cy="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7307" name="Text Box 33"/>
            <p:cNvSpPr txBox="1">
              <a:spLocks noChangeArrowheads="1"/>
            </p:cNvSpPr>
            <p:nvPr/>
          </p:nvSpPr>
          <p:spPr bwMode="auto">
            <a:xfrm>
              <a:off x="4422" y="1661"/>
              <a:ext cx="1429" cy="75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ja-JP" b="1" dirty="0" err="1">
                  <a:solidFill>
                    <a:srgbClr val="0066FF"/>
                  </a:solidFill>
                  <a:cs typeface="Arial" pitchFamily="34" charset="0"/>
                </a:rPr>
                <a:t>Hadronization</a:t>
              </a:r>
              <a:r>
                <a:rPr lang="en-US" altLang="ja-JP" b="1" dirty="0">
                  <a:solidFill>
                    <a:srgbClr val="0066FF"/>
                  </a:solidFill>
                  <a:cs typeface="Arial" pitchFamily="34" charset="0"/>
                </a:rPr>
                <a:t> </a:t>
              </a:r>
              <a:r>
                <a:rPr lang="it-IT" altLang="en-US" sz="1800" dirty="0">
                  <a:solidFill>
                    <a:srgbClr val="0099FF"/>
                  </a:solidFill>
                  <a:ea typeface="MS PGothic" pitchFamily="34" charset="-128"/>
                  <a:cs typeface="Arial" pitchFamily="34" charset="0"/>
                </a:rPr>
                <a:t>particle composition is fixed (no more inel. Collisions)</a:t>
              </a:r>
              <a:endParaRPr lang="en-US" altLang="ja-JP" sz="2000" dirty="0">
                <a:solidFill>
                  <a:srgbClr val="0099FF"/>
                </a:solidFill>
                <a:cs typeface="Arial" pitchFamily="34" charset="0"/>
              </a:endParaRPr>
            </a:p>
          </p:txBody>
        </p:sp>
      </p:grpSp>
      <p:sp>
        <p:nvSpPr>
          <p:cNvPr id="267289" name="Line 34"/>
          <p:cNvSpPr>
            <a:spLocks noChangeShapeType="1"/>
          </p:cNvSpPr>
          <p:nvPr/>
        </p:nvSpPr>
        <p:spPr bwMode="auto">
          <a:xfrm flipV="1">
            <a:off x="6734175" y="992188"/>
            <a:ext cx="476250" cy="8651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0" y="568325"/>
            <a:ext cx="9420225" cy="2219325"/>
            <a:chOff x="-7" y="358"/>
            <a:chExt cx="5934" cy="1398"/>
          </a:xfrm>
        </p:grpSpPr>
        <p:sp>
          <p:nvSpPr>
            <p:cNvPr id="267298" name="Text Box 36"/>
            <p:cNvSpPr txBox="1">
              <a:spLocks noChangeArrowheads="1"/>
            </p:cNvSpPr>
            <p:nvPr/>
          </p:nvSpPr>
          <p:spPr bwMode="auto">
            <a:xfrm>
              <a:off x="2723" y="358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b="1">
                  <a:solidFill>
                    <a:srgbClr val="00CC99"/>
                  </a:solidFill>
                  <a:cs typeface="Arial" pitchFamily="34" charset="0"/>
                </a:rPr>
                <a:t>p</a:t>
              </a:r>
            </a:p>
          </p:txBody>
        </p:sp>
        <p:sp>
          <p:nvSpPr>
            <p:cNvPr id="267299" name="Text Box 37"/>
            <p:cNvSpPr txBox="1">
              <a:spLocks noChangeArrowheads="1"/>
            </p:cNvSpPr>
            <p:nvPr/>
          </p:nvSpPr>
          <p:spPr bwMode="auto">
            <a:xfrm>
              <a:off x="3095" y="414"/>
              <a:ext cx="2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b="1">
                  <a:solidFill>
                    <a:srgbClr val="00CC99"/>
                  </a:solidFill>
                  <a:cs typeface="Arial" pitchFamily="34" charset="0"/>
                </a:rPr>
                <a:t>K</a:t>
              </a:r>
            </a:p>
          </p:txBody>
        </p:sp>
        <p:sp>
          <p:nvSpPr>
            <p:cNvPr id="267300" name="Text Box 38"/>
            <p:cNvSpPr txBox="1">
              <a:spLocks noChangeArrowheads="1"/>
            </p:cNvSpPr>
            <p:nvPr/>
          </p:nvSpPr>
          <p:spPr bwMode="auto">
            <a:xfrm>
              <a:off x="3574" y="408"/>
              <a:ext cx="2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b="1">
                  <a:solidFill>
                    <a:srgbClr val="00CC99"/>
                  </a:solidFill>
                  <a:latin typeface="Symbol" pitchFamily="18" charset="2"/>
                  <a:cs typeface="Arial" pitchFamily="34" charset="0"/>
                </a:rPr>
                <a:t>p</a:t>
              </a:r>
            </a:p>
          </p:txBody>
        </p:sp>
        <p:sp>
          <p:nvSpPr>
            <p:cNvPr id="267301" name="Text Box 39"/>
            <p:cNvSpPr txBox="1">
              <a:spLocks noChangeArrowheads="1"/>
            </p:cNvSpPr>
            <p:nvPr/>
          </p:nvSpPr>
          <p:spPr bwMode="auto">
            <a:xfrm>
              <a:off x="1892" y="426"/>
              <a:ext cx="2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600" b="1">
                  <a:solidFill>
                    <a:srgbClr val="FFFFFF"/>
                  </a:solidFill>
                  <a:latin typeface="Symbol" pitchFamily="18" charset="2"/>
                  <a:cs typeface="Arial" pitchFamily="34" charset="0"/>
                </a:rPr>
                <a:t> </a:t>
              </a:r>
              <a:r>
                <a:rPr lang="en-US" altLang="ja-JP" b="1">
                  <a:solidFill>
                    <a:srgbClr val="00CC99"/>
                  </a:solidFill>
                  <a:latin typeface="Symbol" pitchFamily="18" charset="2"/>
                  <a:cs typeface="Arial" pitchFamily="34" charset="0"/>
                </a:rPr>
                <a:t>f</a:t>
              </a:r>
            </a:p>
          </p:txBody>
        </p:sp>
        <p:grpSp>
          <p:nvGrpSpPr>
            <p:cNvPr id="7" name="Group 40"/>
            <p:cNvGrpSpPr>
              <a:grpSpLocks/>
            </p:cNvGrpSpPr>
            <p:nvPr/>
          </p:nvGrpSpPr>
          <p:grpSpPr bwMode="auto">
            <a:xfrm>
              <a:off x="-7" y="717"/>
              <a:ext cx="5934" cy="1039"/>
              <a:chOff x="-7" y="717"/>
              <a:chExt cx="5934" cy="1039"/>
            </a:xfrm>
          </p:grpSpPr>
          <p:pic>
            <p:nvPicPr>
              <p:cNvPr id="267304" name="Picture 4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19447"/>
              <a:stretch>
                <a:fillRect/>
              </a:stretch>
            </p:blipFill>
            <p:spPr bwMode="auto">
              <a:xfrm>
                <a:off x="-7" y="717"/>
                <a:ext cx="915" cy="8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7305" name="Text Box 42"/>
              <p:cNvSpPr txBox="1">
                <a:spLocks noChangeArrowheads="1"/>
              </p:cNvSpPr>
              <p:nvPr/>
            </p:nvSpPr>
            <p:spPr bwMode="auto">
              <a:xfrm>
                <a:off x="4597" y="981"/>
                <a:ext cx="1330" cy="775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altLang="ja-JP" b="1" dirty="0">
                    <a:solidFill>
                      <a:srgbClr val="00CC99"/>
                    </a:solidFill>
                    <a:cs typeface="Arial" pitchFamily="34" charset="0"/>
                  </a:rPr>
                  <a:t>Freeze-out</a:t>
                </a:r>
              </a:p>
              <a:p>
                <a:pPr eaLnBrk="1" hangingPunct="1"/>
                <a:r>
                  <a:rPr lang="en-US" altLang="ja-JP" sz="2000" b="1" dirty="0">
                    <a:solidFill>
                      <a:srgbClr val="00CC99"/>
                    </a:solidFill>
                    <a:cs typeface="Arial" pitchFamily="34" charset="0"/>
                  </a:rPr>
                  <a:t>(~ 10 fm/c</a:t>
                </a:r>
                <a:r>
                  <a:rPr lang="en-US" altLang="ja-JP" b="1" dirty="0">
                    <a:solidFill>
                      <a:srgbClr val="00CC99"/>
                    </a:solidFill>
                    <a:cs typeface="Arial" pitchFamily="34" charset="0"/>
                  </a:rPr>
                  <a:t>)</a:t>
                </a:r>
              </a:p>
              <a:p>
                <a:pPr eaLnBrk="1" hangingPunct="1"/>
                <a:r>
                  <a:rPr lang="it-IT" altLang="en-US" dirty="0">
                    <a:solidFill>
                      <a:srgbClr val="FFF414"/>
                    </a:solidFill>
                    <a:ea typeface="MS PGothic" pitchFamily="34" charset="-128"/>
                    <a:cs typeface="Arial" pitchFamily="34" charset="0"/>
                  </a:rPr>
                  <a:t> </a:t>
                </a:r>
                <a:r>
                  <a:rPr lang="it-IT" altLang="en-US" sz="1600" dirty="0">
                    <a:solidFill>
                      <a:srgbClr val="1DFFC4"/>
                    </a:solidFill>
                    <a:ea typeface="MS PGothic" pitchFamily="34" charset="-128"/>
                    <a:cs typeface="Arial" pitchFamily="34" charset="0"/>
                  </a:rPr>
                  <a:t>(</a:t>
                </a:r>
                <a:r>
                  <a:rPr lang="it-IT" altLang="en-US" sz="1800" dirty="0">
                    <a:solidFill>
                      <a:srgbClr val="1DFFC4"/>
                    </a:solidFill>
                    <a:ea typeface="MS PGothic" pitchFamily="34" charset="-128"/>
                    <a:cs typeface="Arial" pitchFamily="34" charset="0"/>
                  </a:rPr>
                  <a:t>no more elastic collisions)</a:t>
                </a:r>
                <a:endParaRPr lang="en-US" altLang="ja-JP" sz="1800" dirty="0">
                  <a:solidFill>
                    <a:srgbClr val="1DFFC4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67303" name="Text Box 43"/>
            <p:cNvSpPr txBox="1">
              <a:spLocks noChangeArrowheads="1"/>
            </p:cNvSpPr>
            <p:nvPr/>
          </p:nvSpPr>
          <p:spPr bwMode="auto">
            <a:xfrm>
              <a:off x="4484" y="387"/>
              <a:ext cx="2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b="1">
                  <a:solidFill>
                    <a:srgbClr val="00CC99"/>
                  </a:solidFill>
                  <a:latin typeface="Symbol" pitchFamily="18" charset="2"/>
                  <a:cs typeface="Arial" pitchFamily="34" charset="0"/>
                </a:rPr>
                <a:t>L</a:t>
              </a: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677863" y="695325"/>
            <a:ext cx="7278689" cy="3851275"/>
            <a:chOff x="427" y="438"/>
            <a:chExt cx="4585" cy="2426"/>
          </a:xfrm>
        </p:grpSpPr>
        <p:sp>
          <p:nvSpPr>
            <p:cNvPr id="267292" name="Text Box 45"/>
            <p:cNvSpPr txBox="1">
              <a:spLocks noChangeArrowheads="1"/>
            </p:cNvSpPr>
            <p:nvPr/>
          </p:nvSpPr>
          <p:spPr bwMode="auto">
            <a:xfrm>
              <a:off x="4028" y="451"/>
              <a:ext cx="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b="1">
                  <a:solidFill>
                    <a:srgbClr val="FF3399"/>
                  </a:solidFill>
                  <a:latin typeface="Symbol" pitchFamily="18" charset="2"/>
                  <a:cs typeface="Arial" pitchFamily="34" charset="0"/>
                </a:rPr>
                <a:t>m</a:t>
              </a:r>
            </a:p>
          </p:txBody>
        </p:sp>
        <p:grpSp>
          <p:nvGrpSpPr>
            <p:cNvPr id="9" name="Group 46"/>
            <p:cNvGrpSpPr>
              <a:grpSpLocks/>
            </p:cNvGrpSpPr>
            <p:nvPr/>
          </p:nvGrpSpPr>
          <p:grpSpPr bwMode="auto">
            <a:xfrm>
              <a:off x="427" y="2413"/>
              <a:ext cx="4585" cy="451"/>
              <a:chOff x="427" y="2413"/>
              <a:chExt cx="4585" cy="451"/>
            </a:xfrm>
          </p:grpSpPr>
          <p:pic>
            <p:nvPicPr>
              <p:cNvPr id="267296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14815" r="54047" b="18518"/>
              <a:stretch>
                <a:fillRect/>
              </a:stretch>
            </p:blipFill>
            <p:spPr bwMode="auto">
              <a:xfrm>
                <a:off x="427" y="2413"/>
                <a:ext cx="276" cy="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7297" name="Text Box 48"/>
              <p:cNvSpPr txBox="1">
                <a:spLocks noChangeArrowheads="1"/>
              </p:cNvSpPr>
              <p:nvPr/>
            </p:nvSpPr>
            <p:spPr bwMode="auto">
              <a:xfrm>
                <a:off x="3621" y="2523"/>
                <a:ext cx="139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b="1" dirty="0">
                    <a:solidFill>
                      <a:srgbClr val="FF3399"/>
                    </a:solidFill>
                    <a:cs typeface="Arial" pitchFamily="34" charset="0"/>
                  </a:rPr>
                  <a:t>QGP </a:t>
                </a:r>
                <a:r>
                  <a:rPr lang="en-US" altLang="ja-JP" sz="2000" b="1" dirty="0">
                    <a:solidFill>
                      <a:srgbClr val="FF3399"/>
                    </a:solidFill>
                    <a:cs typeface="Arial" pitchFamily="34" charset="0"/>
                  </a:rPr>
                  <a:t>(~ few fm/c)</a:t>
                </a:r>
              </a:p>
            </p:txBody>
          </p:sp>
        </p:grpSp>
        <p:sp>
          <p:nvSpPr>
            <p:cNvPr id="267294" name="Text Box 49"/>
            <p:cNvSpPr txBox="1">
              <a:spLocks noChangeArrowheads="1"/>
            </p:cNvSpPr>
            <p:nvPr/>
          </p:nvSpPr>
          <p:spPr bwMode="auto">
            <a:xfrm>
              <a:off x="1292" y="459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b="1">
                  <a:solidFill>
                    <a:srgbClr val="FF3399"/>
                  </a:solidFill>
                  <a:latin typeface="Symbol" pitchFamily="18" charset="2"/>
                  <a:cs typeface="Arial" pitchFamily="34" charset="0"/>
                </a:rPr>
                <a:t>g</a:t>
              </a:r>
            </a:p>
          </p:txBody>
        </p:sp>
        <p:sp>
          <p:nvSpPr>
            <p:cNvPr id="267295" name="Text Box 50"/>
            <p:cNvSpPr txBox="1">
              <a:spLocks noChangeArrowheads="1"/>
            </p:cNvSpPr>
            <p:nvPr/>
          </p:nvSpPr>
          <p:spPr bwMode="auto">
            <a:xfrm>
              <a:off x="1603" y="438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b="1">
                  <a:solidFill>
                    <a:srgbClr val="FF3399"/>
                  </a:solidFill>
                  <a:cs typeface="Arial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44339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85800"/>
            <a:ext cx="8034337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600200" y="152400"/>
            <a:ext cx="586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b="1">
                <a:solidFill>
                  <a:srgbClr val="19194D"/>
                </a:solidFill>
              </a:rPr>
              <a:t>Freeze-out conditions</a:t>
            </a:r>
            <a:r>
              <a:rPr lang="de-DE" b="1">
                <a:solidFill>
                  <a:srgbClr val="19194D"/>
                </a:solidFill>
                <a:sym typeface="Symbol" charset="0"/>
              </a:rPr>
              <a:t> </a:t>
            </a:r>
          </a:p>
        </p:txBody>
      </p:sp>
      <p:sp>
        <p:nvSpPr>
          <p:cNvPr id="64516" name="Oval 6"/>
          <p:cNvSpPr>
            <a:spLocks noChangeArrowheads="1"/>
          </p:cNvSpPr>
          <p:nvPr/>
        </p:nvSpPr>
        <p:spPr bwMode="auto">
          <a:xfrm rot="216067">
            <a:off x="1049338" y="1722438"/>
            <a:ext cx="5326062" cy="914400"/>
          </a:xfrm>
          <a:prstGeom prst="ellipse">
            <a:avLst/>
          </a:prstGeom>
          <a:solidFill>
            <a:srgbClr val="FFFF0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Oval 7"/>
          <p:cNvSpPr>
            <a:spLocks noChangeArrowheads="1"/>
          </p:cNvSpPr>
          <p:nvPr/>
        </p:nvSpPr>
        <p:spPr bwMode="auto">
          <a:xfrm rot="-4170459">
            <a:off x="4953794" y="1640682"/>
            <a:ext cx="720725" cy="1703387"/>
          </a:xfrm>
          <a:prstGeom prst="ellipse">
            <a:avLst/>
          </a:prstGeom>
          <a:solidFill>
            <a:srgbClr val="00FFFF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1656" name="Oval 8"/>
          <p:cNvSpPr>
            <a:spLocks noChangeArrowheads="1"/>
          </p:cNvSpPr>
          <p:nvPr/>
        </p:nvSpPr>
        <p:spPr bwMode="auto">
          <a:xfrm rot="3540862">
            <a:off x="4765676" y="1920875"/>
            <a:ext cx="627062" cy="2490787"/>
          </a:xfrm>
          <a:prstGeom prst="ellipse">
            <a:avLst/>
          </a:prstGeom>
          <a:solidFill>
            <a:srgbClr val="CC99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Text Box 11"/>
          <p:cNvSpPr txBox="1">
            <a:spLocks noChangeArrowheads="1"/>
          </p:cNvSpPr>
          <p:nvPr/>
        </p:nvSpPr>
        <p:spPr bwMode="auto">
          <a:xfrm rot="274420">
            <a:off x="4302125" y="1173163"/>
            <a:ext cx="760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FF3300"/>
                </a:solidFill>
              </a:rPr>
              <a:t>RHIC</a:t>
            </a:r>
          </a:p>
        </p:txBody>
      </p:sp>
      <p:sp>
        <p:nvSpPr>
          <p:cNvPr id="1051660" name="Text Box 12"/>
          <p:cNvSpPr txBox="1">
            <a:spLocks noChangeArrowheads="1"/>
          </p:cNvSpPr>
          <p:nvPr/>
        </p:nvSpPr>
        <p:spPr bwMode="auto">
          <a:xfrm rot="1781471">
            <a:off x="5811838" y="1700213"/>
            <a:ext cx="606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3C8C93"/>
                </a:solidFill>
              </a:rPr>
              <a:t>SPS</a:t>
            </a:r>
          </a:p>
        </p:txBody>
      </p:sp>
      <p:sp>
        <p:nvSpPr>
          <p:cNvPr id="1051661" name="Text Box 13"/>
          <p:cNvSpPr txBox="1">
            <a:spLocks noChangeArrowheads="1"/>
          </p:cNvSpPr>
          <p:nvPr/>
        </p:nvSpPr>
        <p:spPr bwMode="auto">
          <a:xfrm>
            <a:off x="5324475" y="3182938"/>
            <a:ext cx="1446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0C1167"/>
                </a:solidFill>
              </a:rPr>
              <a:t>FAIR, </a:t>
            </a:r>
            <a:r>
              <a:rPr lang="de-DE" sz="2000">
                <a:solidFill>
                  <a:srgbClr val="FF3300"/>
                </a:solidFill>
              </a:rPr>
              <a:t>NICA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0" y="914400"/>
            <a:ext cx="17192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E1+E2:  collider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800" y="1371600"/>
            <a:ext cx="7620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90"/>
                </a:solidFill>
              </a:rPr>
              <a:t>E:  FT </a:t>
            </a:r>
          </a:p>
        </p:txBody>
      </p:sp>
    </p:spTree>
    <p:extLst>
      <p:ext uri="{BB962C8B-B14F-4D97-AF65-F5344CB8AC3E}">
        <p14:creationId xmlns:p14="http://schemas.microsoft.com/office/powerpoint/2010/main" val="237948507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01058" name="Picture 2" descr="&amp;Ncy;&amp;acy;&amp;zcy;&amp;vcy;&amp;acy;&amp;ncy;&amp;icy;&amp;iecy; &amp;icy;&amp;zcy;&amp;ocy;&amp;bcy;&amp;rcy;&amp;acy;&amp;zhcy;&amp;iecy;&amp;n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55776" y="5445224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3300"/>
              </a:buClr>
              <a:buSzPct val="200000"/>
              <a:buFontTx/>
              <a:buChar char="•"/>
            </a:pPr>
            <a:r>
              <a:rPr lang="de-DE" b="1" dirty="0">
                <a:solidFill>
                  <a:schemeClr val="bg1"/>
                </a:solidFill>
              </a:rPr>
              <a:t> Study </a:t>
            </a:r>
            <a:r>
              <a:rPr lang="de-DE" b="1" dirty="0" err="1">
                <a:solidFill>
                  <a:schemeClr val="bg1"/>
                </a:solidFill>
              </a:rPr>
              <a:t>of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the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phase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transition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from</a:t>
            </a:r>
            <a:r>
              <a:rPr lang="de-DE" b="1" dirty="0">
                <a:solidFill>
                  <a:schemeClr val="bg1"/>
                </a:solidFill>
              </a:rPr>
              <a:t>            </a:t>
            </a:r>
            <a:r>
              <a:rPr lang="de-DE" b="1" dirty="0" err="1">
                <a:solidFill>
                  <a:schemeClr val="bg1"/>
                </a:solidFill>
              </a:rPr>
              <a:t>hadronic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to</a:t>
            </a:r>
            <a:r>
              <a:rPr lang="de-DE" b="1" dirty="0">
                <a:solidFill>
                  <a:schemeClr val="bg1"/>
                </a:solidFill>
              </a:rPr>
              <a:t> quark-</a:t>
            </a:r>
            <a:r>
              <a:rPr lang="de-DE" b="1" dirty="0" err="1">
                <a:solidFill>
                  <a:schemeClr val="bg1"/>
                </a:solidFill>
              </a:rPr>
              <a:t>gluon</a:t>
            </a:r>
            <a:r>
              <a:rPr lang="de-DE" b="1" dirty="0">
                <a:solidFill>
                  <a:schemeClr val="bg1"/>
                </a:solidFill>
              </a:rPr>
              <a:t> matter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20272" y="5373216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3300"/>
              </a:buClr>
              <a:buSzPct val="200000"/>
              <a:buFontTx/>
              <a:buChar char="•"/>
            </a:pPr>
            <a:r>
              <a:rPr lang="de-DE" b="1" dirty="0" err="1">
                <a:solidFill>
                  <a:schemeClr val="bg1"/>
                </a:solidFill>
              </a:rPr>
              <a:t>Search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for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the</a:t>
            </a:r>
            <a:r>
              <a:rPr lang="de-DE" b="1" dirty="0">
                <a:solidFill>
                  <a:schemeClr val="bg1"/>
                </a:solidFill>
              </a:rPr>
              <a:t>   </a:t>
            </a:r>
          </a:p>
          <a:p>
            <a:pPr>
              <a:buClr>
                <a:srgbClr val="FF3300"/>
              </a:buClr>
              <a:buSzPct val="200000"/>
            </a:pPr>
            <a:r>
              <a:rPr lang="de-DE" b="1" dirty="0">
                <a:solidFill>
                  <a:schemeClr val="bg1"/>
                </a:solidFill>
              </a:rPr>
              <a:t>   </a:t>
            </a:r>
            <a:r>
              <a:rPr lang="de-DE" b="1" dirty="0" err="1">
                <a:solidFill>
                  <a:schemeClr val="bg1"/>
                </a:solidFill>
              </a:rPr>
              <a:t>critical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point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8800" y="6165304"/>
            <a:ext cx="6911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3300"/>
              </a:buClr>
              <a:buSzPct val="200000"/>
              <a:buFontTx/>
              <a:buChar char="•"/>
            </a:pPr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Study </a:t>
            </a:r>
            <a:r>
              <a:rPr lang="de-DE" b="1" dirty="0" err="1">
                <a:solidFill>
                  <a:schemeClr val="bg1"/>
                </a:solidFill>
              </a:rPr>
              <a:t>of</a:t>
            </a:r>
            <a:r>
              <a:rPr lang="de-DE" b="1" dirty="0">
                <a:solidFill>
                  <a:schemeClr val="bg1"/>
                </a:solidFill>
              </a:rPr>
              <a:t>  in-medium </a:t>
            </a:r>
            <a:r>
              <a:rPr lang="de-DE" b="1" dirty="0" err="1">
                <a:solidFill>
                  <a:schemeClr val="bg1"/>
                </a:solidFill>
              </a:rPr>
              <a:t>properties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of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hadrons</a:t>
            </a:r>
            <a:r>
              <a:rPr lang="de-DE" b="1" dirty="0">
                <a:solidFill>
                  <a:schemeClr val="bg1"/>
                </a:solidFill>
              </a:rPr>
              <a:t> </a:t>
            </a:r>
          </a:p>
          <a:p>
            <a:pPr>
              <a:buClr>
                <a:srgbClr val="FF3300"/>
              </a:buClr>
              <a:buSzPct val="200000"/>
            </a:pPr>
            <a:r>
              <a:rPr lang="de-DE" b="1" dirty="0">
                <a:solidFill>
                  <a:schemeClr val="bg1"/>
                </a:solidFill>
              </a:rPr>
              <a:t>   at high </a:t>
            </a:r>
            <a:r>
              <a:rPr lang="de-DE" b="1" dirty="0" err="1">
                <a:solidFill>
                  <a:schemeClr val="bg1"/>
                </a:solidFill>
              </a:rPr>
              <a:t>baryon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density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and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temperature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99CABC-97D3-1A4C-94E4-22E400CA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63747"/>
            <a:ext cx="1948408" cy="144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61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21A8EC-E687-8840-AE39-EE0CEFF74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0" y="44624"/>
            <a:ext cx="9403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94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56371F-D119-724F-B660-E18C4B74D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1" y="0"/>
            <a:ext cx="916444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73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17CD6F-E102-CE48-8103-543732116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889"/>
            <a:ext cx="9144000" cy="50845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B62E89-8DBE-D74E-889E-1E01C929E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8644"/>
            <a:ext cx="3563888" cy="19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86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BD57B3-1EB1-1443-B975-8CDCBA8A2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249"/>
            <a:ext cx="9144000" cy="50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3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20893A-33B0-A83E-3715-D50553DB92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525"/>
            <a:ext cx="9143999" cy="5389859"/>
          </a:xfrm>
          <a:prstGeom prst="rect">
            <a:avLst/>
          </a:prstGeom>
          <a:noFill/>
        </p:spPr>
      </p:pic>
      <p:pic>
        <p:nvPicPr>
          <p:cNvPr id="3" name="Picture 6" descr="NICA-Logo_4c">
            <a:extLst>
              <a:ext uri="{FF2B5EF4-FFF2-40B4-BE49-F238E27FC236}">
                <a16:creationId xmlns:a16="http://schemas.microsoft.com/office/drawing/2014/main" id="{06BC9F66-7F15-AB42-ACA2-D330C76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0328"/>
            <a:ext cx="2664296" cy="131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8F56A3-A838-7F40-AAD5-95B8F4F50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9" y="311788"/>
            <a:ext cx="1340266" cy="8894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87A4F0-2D42-8344-A831-2C4DC18F7D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7" y="417767"/>
            <a:ext cx="1566988" cy="7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23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2656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90"/>
                </a:solidFill>
              </a:rPr>
              <a:t>When and where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2C631-A61E-7A5A-6F59-E8AE5D2996F5}"/>
              </a:ext>
            </a:extLst>
          </p:cNvPr>
          <p:cNvSpPr txBox="1"/>
          <p:nvPr/>
        </p:nvSpPr>
        <p:spPr>
          <a:xfrm>
            <a:off x="62220" y="1284576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Short heavy-ion physics history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0E4AF-F28C-00D4-914A-D0C13F3D208C}"/>
              </a:ext>
            </a:extLst>
          </p:cNvPr>
          <p:cNvSpPr/>
          <p:nvPr/>
        </p:nvSpPr>
        <p:spPr>
          <a:xfrm>
            <a:off x="1456" y="1771938"/>
            <a:ext cx="8784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en-US" altLang="en-IL" b="1" dirty="0">
                <a:ea typeface="ＭＳ Ｐゴシック" panose="020B0600070205080204" pitchFamily="34" charset="-128"/>
              </a:rPr>
              <a:t>BEVALAC – LBNL  </a:t>
            </a:r>
            <a:r>
              <a:rPr lang="en-US" altLang="en-IL" dirty="0">
                <a:ea typeface="ＭＳ Ｐゴシック" panose="020B0600070205080204" pitchFamily="34" charset="-128"/>
              </a:rPr>
              <a:t>1972-1984  max.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2.2 GeV</a:t>
            </a: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en-US" altLang="en-IL" b="1" dirty="0">
                <a:ea typeface="ＭＳ Ｐゴシック" panose="020B0600070205080204" pitchFamily="34" charset="-128"/>
              </a:rPr>
              <a:t>SPS – CERN  </a:t>
            </a:r>
            <a:r>
              <a:rPr lang="en-US" altLang="en-IL" dirty="0">
                <a:ea typeface="ＭＳ Ｐゴシック" panose="020B0600070205080204" pitchFamily="34" charset="-128"/>
              </a:rPr>
              <a:t>1986-2000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17.3 GeV</a:t>
            </a:r>
            <a:r>
              <a:rPr lang="en-US" altLang="en-IL" b="1" dirty="0">
                <a:ea typeface="ＭＳ Ｐゴシック" panose="020B0600070205080204" pitchFamily="34" charset="-128"/>
              </a:rPr>
              <a:t> </a:t>
            </a:r>
            <a:endParaRPr lang="fr-FR" altLang="en-IL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fr-FR" altLang="en-IL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AGS – BNL </a:t>
            </a:r>
            <a:r>
              <a:rPr lang="en-US" altLang="en-IL" b="1" dirty="0">
                <a:ea typeface="ＭＳ Ｐゴシック" panose="020B0600070205080204" pitchFamily="34" charset="-128"/>
              </a:rPr>
              <a:t> </a:t>
            </a:r>
            <a:r>
              <a:rPr lang="en-US" altLang="en-IL" dirty="0">
                <a:ea typeface="ＭＳ Ｐゴシック" panose="020B0600070205080204" pitchFamily="34" charset="-128"/>
              </a:rPr>
              <a:t>1988-1996   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4.8 GeV </a:t>
            </a: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fr-FR" altLang="en-IL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SIS18 –</a:t>
            </a:r>
            <a:r>
              <a:rPr lang="en-US" altLang="en-IL" b="1" dirty="0">
                <a:ea typeface="ＭＳ Ｐゴシック" panose="020B0600070205080204" pitchFamily="34" charset="-128"/>
              </a:rPr>
              <a:t> GSI</a:t>
            </a:r>
            <a:r>
              <a:rPr lang="en-US" altLang="en-IL" dirty="0">
                <a:ea typeface="ＭＳ Ｐゴシック" panose="020B0600070205080204" pitchFamily="34" charset="-128"/>
              </a:rPr>
              <a:t>  1990 </a:t>
            </a:r>
            <a:r>
              <a:rPr lang="en-US" altLang="en-IL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en-US" altLang="en-IL" dirty="0">
                <a:ea typeface="ＭＳ Ｐゴシック" panose="020B0600070205080204" pitchFamily="34" charset="-128"/>
              </a:rPr>
              <a:t>       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2.4 GeV </a:t>
            </a: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fr-FR" altLang="en-IL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RHIC – BNL  </a:t>
            </a:r>
            <a:r>
              <a:rPr lang="en-US" altLang="en-IL" dirty="0">
                <a:ea typeface="ＭＳ Ｐゴシック" panose="020B0600070205080204" pitchFamily="34" charset="-128"/>
              </a:rPr>
              <a:t>2000-2025  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200 GeV</a:t>
            </a: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fr-FR" altLang="en-IL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LHC – CERN </a:t>
            </a:r>
            <a:r>
              <a:rPr lang="fr-FR" altLang="en-IL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2010 </a:t>
            </a:r>
            <a:r>
              <a:rPr lang="fr-FR" altLang="en-IL" dirty="0">
                <a:solidFill>
                  <a:srgbClr val="000000"/>
                </a:solidFill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en-US" altLang="en-IL" dirty="0">
                <a:ea typeface="ＭＳ Ｐゴシック" panose="020B0600070205080204" pitchFamily="34" charset="-128"/>
              </a:rPr>
              <a:t>     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5.02 </a:t>
            </a:r>
            <a:r>
              <a:rPr lang="en-US" altLang="en-IL" dirty="0" err="1">
                <a:ea typeface="ＭＳ Ｐゴシック" panose="020B0600070205080204" pitchFamily="34" charset="-128"/>
              </a:rPr>
              <a:t>TeV</a:t>
            </a:r>
            <a:r>
              <a:rPr lang="en-US" altLang="en-IL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ACD12-09E4-DDFD-20DB-FC1378E91B43}"/>
              </a:ext>
            </a:extLst>
          </p:cNvPr>
          <p:cNvSpPr txBox="1"/>
          <p:nvPr/>
        </p:nvSpPr>
        <p:spPr>
          <a:xfrm>
            <a:off x="7739596" y="258071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Fixed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C5027-95AF-5F34-60C7-DD109CBB3974}"/>
              </a:ext>
            </a:extLst>
          </p:cNvPr>
          <p:cNvSpPr txBox="1"/>
          <p:nvPr/>
        </p:nvSpPr>
        <p:spPr>
          <a:xfrm>
            <a:off x="7819501" y="426587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Collider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24CC5-F3D2-EA50-EAF0-C30BBC988A0A}"/>
              </a:ext>
            </a:extLst>
          </p:cNvPr>
          <p:cNvSpPr txBox="1"/>
          <p:nvPr/>
        </p:nvSpPr>
        <p:spPr>
          <a:xfrm>
            <a:off x="4847748" y="2897328"/>
            <a:ext cx="2535729" cy="738664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j-lt"/>
              </a:rPr>
              <a:t>E864/941, E802/859/866/917, E814/877, E858/878, E810/891, E896, E910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2ED697-B31A-EBF5-127D-F6BE7DF4E25B}"/>
              </a:ext>
            </a:extLst>
          </p:cNvPr>
          <p:cNvSpPr txBox="1"/>
          <p:nvPr/>
        </p:nvSpPr>
        <p:spPr>
          <a:xfrm>
            <a:off x="4842529" y="2129946"/>
            <a:ext cx="2393764" cy="738664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n-lt"/>
              </a:rPr>
              <a:t>NA35/49, NA44, NA38/50/51, NA45, NA52, NA57, NA60, WA80/98, WA97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E304F-C818-831C-7B68-1AB7AF9EAF66}"/>
              </a:ext>
            </a:extLst>
          </p:cNvPr>
          <p:cNvSpPr txBox="1"/>
          <p:nvPr/>
        </p:nvSpPr>
        <p:spPr>
          <a:xfrm>
            <a:off x="4818214" y="4004261"/>
            <a:ext cx="2232786" cy="52322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j-lt"/>
              </a:rPr>
              <a:t>BRAHMS, PHENIX, PHOBOS, STAR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73F62-20B8-1881-E3A3-5A04A9856456}"/>
              </a:ext>
            </a:extLst>
          </p:cNvPr>
          <p:cNvSpPr txBox="1"/>
          <p:nvPr/>
        </p:nvSpPr>
        <p:spPr>
          <a:xfrm>
            <a:off x="4813434" y="4686464"/>
            <a:ext cx="1990813" cy="307777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n-lt"/>
              </a:rPr>
              <a:t>ALICE, ATLAS, CMS, </a:t>
            </a:r>
            <a:r>
              <a:rPr lang="en-US" sz="1400" dirty="0" err="1">
                <a:effectLst/>
                <a:latin typeface="+mn-lt"/>
              </a:rPr>
              <a:t>LHCb</a:t>
            </a:r>
            <a:r>
              <a:rPr lang="en-US" sz="1400" dirty="0">
                <a:effectLst/>
                <a:latin typeface="+mn-lt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5A555-0674-FC41-6096-034485804CB1}"/>
              </a:ext>
            </a:extLst>
          </p:cNvPr>
          <p:cNvSpPr txBox="1"/>
          <p:nvPr/>
        </p:nvSpPr>
        <p:spPr>
          <a:xfrm>
            <a:off x="62220" y="529971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Near 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3F5D8-B7A6-E3F2-F3BF-65F768F23528}"/>
              </a:ext>
            </a:extLst>
          </p:cNvPr>
          <p:cNvSpPr txBox="1"/>
          <p:nvPr/>
        </p:nvSpPr>
        <p:spPr>
          <a:xfrm>
            <a:off x="66044" y="5661749"/>
            <a:ext cx="474739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itchFamily="2" charset="2"/>
              <a:buChar char="v"/>
            </a:pPr>
            <a:r>
              <a:rPr lang="en-IL" dirty="0"/>
              <a:t>NICA – </a:t>
            </a:r>
            <a:r>
              <a:rPr lang="en-IL"/>
              <a:t>JINR  202</a:t>
            </a:r>
            <a:r>
              <a:rPr lang="en-US" dirty="0"/>
              <a:t>5</a:t>
            </a:r>
            <a:r>
              <a:rPr lang="en-IL"/>
              <a:t>      </a:t>
            </a:r>
            <a:r>
              <a:rPr lang="en-US" altLang="en-IL" dirty="0">
                <a:ea typeface="ＭＳ Ｐゴシック" panose="020B0600070205080204" pitchFamily="34" charset="-128"/>
              </a:rPr>
              <a:t>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</a:t>
            </a:r>
            <a:r>
              <a:rPr lang="en-IL" dirty="0"/>
              <a:t> 11 GeV       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v"/>
            </a:pPr>
            <a:r>
              <a:rPr lang="en-IL" dirty="0"/>
              <a:t>SIS100 – FAIR  2028? </a:t>
            </a:r>
            <a:r>
              <a:rPr lang="en-US" altLang="en-IL" dirty="0">
                <a:ea typeface="ＭＳ Ｐゴシック" panose="020B0600070205080204" pitchFamily="34" charset="-128"/>
              </a:rPr>
              <a:t>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5 GeV</a:t>
            </a:r>
            <a:endParaRPr lang="en-I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B72F2-CCFF-EDE6-EF40-CD71DA00A4A6}"/>
              </a:ext>
            </a:extLst>
          </p:cNvPr>
          <p:cNvSpPr txBox="1"/>
          <p:nvPr/>
        </p:nvSpPr>
        <p:spPr>
          <a:xfrm>
            <a:off x="4813434" y="5718160"/>
            <a:ext cx="1558766" cy="307777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n-lt"/>
              </a:rPr>
              <a:t>MPD, BM@N, SPD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89A764-DFB4-38B1-95B6-28B4EE72F318}"/>
              </a:ext>
            </a:extLst>
          </p:cNvPr>
          <p:cNvSpPr txBox="1"/>
          <p:nvPr/>
        </p:nvSpPr>
        <p:spPr>
          <a:xfrm>
            <a:off x="4795384" y="6287546"/>
            <a:ext cx="1206366" cy="307777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n-lt"/>
              </a:rPr>
              <a:t>CBM, HADES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7D2D73-3C99-C1C1-EBA7-4E04B978FC5E}"/>
              </a:ext>
            </a:extLst>
          </p:cNvPr>
          <p:cNvCxnSpPr>
            <a:cxnSpLocks/>
          </p:cNvCxnSpPr>
          <p:nvPr/>
        </p:nvCxnSpPr>
        <p:spPr>
          <a:xfrm>
            <a:off x="7739596" y="4005247"/>
            <a:ext cx="0" cy="9889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B7CE68-A57F-017F-D1F0-630E64C28C4A}"/>
              </a:ext>
            </a:extLst>
          </p:cNvPr>
          <p:cNvCxnSpPr>
            <a:cxnSpLocks/>
          </p:cNvCxnSpPr>
          <p:nvPr/>
        </p:nvCxnSpPr>
        <p:spPr>
          <a:xfrm>
            <a:off x="7740352" y="1890877"/>
            <a:ext cx="0" cy="19701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B45A2D-D18E-1FE5-179F-8AAD557B20C4}"/>
              </a:ext>
            </a:extLst>
          </p:cNvPr>
          <p:cNvCxnSpPr>
            <a:cxnSpLocks/>
          </p:cNvCxnSpPr>
          <p:nvPr/>
        </p:nvCxnSpPr>
        <p:spPr>
          <a:xfrm>
            <a:off x="7739596" y="5669049"/>
            <a:ext cx="0" cy="3568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28D888-6CEB-BB6E-8A44-EFDF9063F0DB}"/>
              </a:ext>
            </a:extLst>
          </p:cNvPr>
          <p:cNvCxnSpPr>
            <a:cxnSpLocks/>
          </p:cNvCxnSpPr>
          <p:nvPr/>
        </p:nvCxnSpPr>
        <p:spPr>
          <a:xfrm>
            <a:off x="7739596" y="6182024"/>
            <a:ext cx="0" cy="3568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24F5B8-13F6-CC7F-D1FF-AD994F2C8FD6}"/>
              </a:ext>
            </a:extLst>
          </p:cNvPr>
          <p:cNvSpPr txBox="1"/>
          <p:nvPr/>
        </p:nvSpPr>
        <p:spPr>
          <a:xfrm>
            <a:off x="7783590" y="5535693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Collider &amp;</a:t>
            </a:r>
          </a:p>
          <a:p>
            <a:r>
              <a:rPr lang="en-IL" dirty="0"/>
              <a:t>Fixed target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0123B8-F495-7154-D91D-7B43E378272D}"/>
              </a:ext>
            </a:extLst>
          </p:cNvPr>
          <p:cNvSpPr txBox="1"/>
          <p:nvPr/>
        </p:nvSpPr>
        <p:spPr>
          <a:xfrm>
            <a:off x="7783590" y="622599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Fixed target</a:t>
            </a:r>
          </a:p>
        </p:txBody>
      </p:sp>
    </p:spTree>
    <p:extLst>
      <p:ext uri="{BB962C8B-B14F-4D97-AF65-F5344CB8AC3E}">
        <p14:creationId xmlns:p14="http://schemas.microsoft.com/office/powerpoint/2010/main" val="2209657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61A999-4C76-8944-A78B-09934BBFD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1" y="0"/>
            <a:ext cx="9261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9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78CDBB-AC39-B441-AE31-19F3A2768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99392"/>
            <a:ext cx="9612561" cy="689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12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/>
          </p:cNvSpPr>
          <p:nvPr/>
        </p:nvSpPr>
        <p:spPr bwMode="auto">
          <a:xfrm>
            <a:off x="163513" y="201613"/>
            <a:ext cx="3402012" cy="1828800"/>
          </a:xfrm>
          <a:prstGeom prst="rect">
            <a:avLst/>
          </a:prstGeom>
          <a:noFill/>
          <a:ln w="3672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44624"/>
            <a:ext cx="9143999" cy="1440160"/>
          </a:xfrm>
          <a:prstGeom prst="rect">
            <a:avLst/>
          </a:prstGeom>
          <a:solidFill>
            <a:srgbClr val="FFFF00"/>
          </a:solidFill>
          <a:ln w="9144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35720" tIns="90720" rIns="135720" bIns="9072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“Hilbert Problems” of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Dense Matter Physics for 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83569" y="1412776"/>
            <a:ext cx="8424936" cy="5544616"/>
          </a:xfrm>
          <a:prstGeom prst="rect">
            <a:avLst/>
          </a:prstGeom>
          <a:noFill/>
          <a:ln w="91440">
            <a:noFill/>
            <a:round/>
            <a:headEnd/>
            <a:tailEnd/>
          </a:ln>
          <a:effectLst/>
        </p:spPr>
        <p:txBody>
          <a:bodyPr wrap="none" lIns="135720" tIns="90720" rIns="135720" bIns="9072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Which phases of QCD matter?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Which degrees of freedom?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Nature of the (spin) nucleon?</a:t>
            </a:r>
          </a:p>
          <a:p>
            <a:pPr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How </a:t>
            </a:r>
            <a:r>
              <a:rPr lang="en-US" sz="27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hadronization</a:t>
            </a:r>
            <a:r>
              <a:rPr lang="ru-RU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proceeds? </a:t>
            </a:r>
          </a:p>
          <a:p>
            <a:pPr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...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Challenging questions: </a:t>
            </a:r>
          </a:p>
          <a:p>
            <a:pPr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Character of phase transitions (if any)? </a:t>
            </a:r>
          </a:p>
          <a:p>
            <a:pPr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Signals for 1st order phase transition? </a:t>
            </a:r>
          </a:p>
          <a:p>
            <a:pPr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Critical Point?</a:t>
            </a:r>
          </a:p>
          <a:p>
            <a:pPr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When does the perfect fluid turn on?</a:t>
            </a:r>
            <a:endParaRPr lang="en-US" sz="2700" b="1" dirty="0">
              <a:solidFill>
                <a:srgbClr val="7030A0"/>
              </a:solidFill>
            </a:endParaRPr>
          </a:p>
          <a:p>
            <a:pPr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Duality of dynamical and thermal descriptions?</a:t>
            </a:r>
          </a:p>
          <a:p>
            <a:pPr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Global polarization in HIC?</a:t>
            </a:r>
          </a:p>
          <a:p>
            <a:pPr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…</a:t>
            </a:r>
          </a:p>
        </p:txBody>
      </p:sp>
      <p:pic>
        <p:nvPicPr>
          <p:cNvPr id="6" name="Picture 6" descr="NICA-Logo_4c">
            <a:extLst>
              <a:ext uri="{FF2B5EF4-FFF2-40B4-BE49-F238E27FC236}">
                <a16:creationId xmlns:a16="http://schemas.microsoft.com/office/drawing/2014/main" id="{97367A3A-A9BC-0141-BDCC-828AE37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05744"/>
            <a:ext cx="1175513" cy="57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635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76" y="1036147"/>
            <a:ext cx="5507962" cy="4862498"/>
          </a:xfrm>
          <a:prstGeom prst="rect">
            <a:avLst/>
          </a:prstGeom>
        </p:spPr>
      </p:pic>
      <p:pic>
        <p:nvPicPr>
          <p:cNvPr id="11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3" y="3050815"/>
            <a:ext cx="1276226" cy="62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047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7">
            <a:extLst>
              <a:ext uri="{FF2B5EF4-FFF2-40B4-BE49-F238E27FC236}">
                <a16:creationId xmlns:a16="http://schemas.microsoft.com/office/drawing/2014/main" id="{BAF5EA8A-6722-5543-A9B4-83499794BD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72200" y="4471633"/>
            <a:ext cx="2893520" cy="1676754"/>
          </a:xfrm>
          <a:prstGeom prst="rect">
            <a:avLst/>
          </a:prstGeom>
          <a:ln w="0">
            <a:noFill/>
          </a:ln>
        </p:spPr>
      </p:pic>
      <p:sp>
        <p:nvSpPr>
          <p:cNvPr id="24" name="TextBox 55">
            <a:extLst>
              <a:ext uri="{FF2B5EF4-FFF2-40B4-BE49-F238E27FC236}">
                <a16:creationId xmlns:a16="http://schemas.microsoft.com/office/drawing/2014/main" id="{5C9A0F07-6D4A-4549-8B6A-8F79DB6C8F54}"/>
              </a:ext>
            </a:extLst>
          </p:cNvPr>
          <p:cNvSpPr/>
          <p:nvPr/>
        </p:nvSpPr>
        <p:spPr>
          <a:xfrm>
            <a:off x="5004487" y="4077072"/>
            <a:ext cx="4139513" cy="298992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r">
              <a:buClr>
                <a:srgbClr val="000000"/>
              </a:buClr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hysics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SPD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Collaboration: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57E416-860E-EB4E-A763-4FBF40699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4" y="2904621"/>
            <a:ext cx="2381109" cy="2191287"/>
          </a:xfrm>
          <a:prstGeom prst="rect">
            <a:avLst/>
          </a:prstGeom>
        </p:spPr>
      </p:pic>
      <p:sp>
        <p:nvSpPr>
          <p:cNvPr id="14" name="TextBox 55">
            <a:extLst>
              <a:ext uri="{FF2B5EF4-FFF2-40B4-BE49-F238E27FC236}">
                <a16:creationId xmlns:a16="http://schemas.microsoft.com/office/drawing/2014/main" id="{94D40484-5C4A-8B4D-84B5-C85B0CF498CD}"/>
              </a:ext>
            </a:extLst>
          </p:cNvPr>
          <p:cNvSpPr/>
          <p:nvPr/>
        </p:nvSpPr>
        <p:spPr>
          <a:xfrm>
            <a:off x="157547" y="2204864"/>
            <a:ext cx="4283940" cy="298992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urpose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495F4-699A-8A40-B127-6BF24083C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4" y="2477755"/>
            <a:ext cx="1038117" cy="447189"/>
          </a:xfrm>
          <a:prstGeom prst="rect">
            <a:avLst/>
          </a:prstGeom>
          <a:solidFill>
            <a:srgbClr val="D5FFFF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B184F1-18D7-1448-BCD4-E7938A7B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068" y="1665675"/>
            <a:ext cx="4972940" cy="323165"/>
          </a:xfrm>
          <a:prstGeom prst="rect">
            <a:avLst/>
          </a:prstGeom>
          <a:solidFill>
            <a:srgbClr val="F0FFFD"/>
          </a:solidFill>
          <a:ln>
            <a:noFill/>
          </a:ln>
        </p:spPr>
        <p:txBody>
          <a:bodyPr wrap="square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altLang="ru-RU" sz="1500" b="1" dirty="0">
                <a:solidFill>
                  <a:srgbClr val="FF0000"/>
                </a:solidFill>
                <a:cs typeface="Arial" panose="020B0604020202020204" pitchFamily="34" charset="0"/>
              </a:rPr>
              <a:t>B</a:t>
            </a:r>
            <a:r>
              <a:rPr lang="en-US" altLang="ru-RU" sz="1500" b="1" dirty="0">
                <a:solidFill>
                  <a:srgbClr val="000090"/>
                </a:solidFill>
                <a:cs typeface="Arial" panose="020B0604020202020204" pitchFamily="34" charset="0"/>
              </a:rPr>
              <a:t>aryonic </a:t>
            </a:r>
            <a:r>
              <a:rPr lang="en-US" altLang="ru-RU" sz="1500" b="1" dirty="0">
                <a:solidFill>
                  <a:srgbClr val="FF0000"/>
                </a:solidFill>
                <a:cs typeface="Arial" panose="020B0604020202020204" pitchFamily="34" charset="0"/>
              </a:rPr>
              <a:t>M</a:t>
            </a:r>
            <a:r>
              <a:rPr lang="en-US" altLang="ru-RU" sz="1500" b="1" dirty="0">
                <a:solidFill>
                  <a:srgbClr val="000090"/>
                </a:solidFill>
                <a:cs typeface="Arial" panose="020B0604020202020204" pitchFamily="34" charset="0"/>
              </a:rPr>
              <a:t>atter at </a:t>
            </a:r>
            <a:r>
              <a:rPr lang="en-US" altLang="ru-RU" sz="1500" b="1" dirty="0" err="1">
                <a:solidFill>
                  <a:srgbClr val="FF0000"/>
                </a:solidFill>
                <a:cs typeface="Arial" panose="020B0604020202020204" pitchFamily="34" charset="0"/>
              </a:rPr>
              <a:t>N</a:t>
            </a:r>
            <a:r>
              <a:rPr lang="en-US" altLang="ru-RU" sz="1500" b="1" dirty="0" err="1">
                <a:solidFill>
                  <a:srgbClr val="000090"/>
                </a:solidFill>
                <a:cs typeface="Arial" panose="020B0604020202020204" pitchFamily="34" charset="0"/>
              </a:rPr>
              <a:t>uclotron</a:t>
            </a:r>
            <a:r>
              <a:rPr lang="ru-RU" altLang="ru-RU" sz="1500" b="1" dirty="0">
                <a:solidFill>
                  <a:srgbClr val="000090"/>
                </a:solidFill>
                <a:cs typeface="Arial" panose="020B0604020202020204" pitchFamily="34" charset="0"/>
              </a:rPr>
              <a:t> (</a:t>
            </a:r>
            <a:r>
              <a:rPr lang="en-US" altLang="ru-RU" sz="1500" b="1" dirty="0">
                <a:solidFill>
                  <a:srgbClr val="FF0000"/>
                </a:solidFill>
                <a:cs typeface="Arial" panose="020B0604020202020204" pitchFamily="34" charset="0"/>
              </a:rPr>
              <a:t>BM@N</a:t>
            </a:r>
            <a:r>
              <a:rPr lang="ru-RU" altLang="ru-RU" sz="1500" b="1" dirty="0">
                <a:solidFill>
                  <a:srgbClr val="000090"/>
                </a:solidFill>
                <a:cs typeface="Arial" panose="020B0604020202020204" pitchFamily="34" charset="0"/>
              </a:rPr>
              <a:t>) </a:t>
            </a:r>
            <a:r>
              <a:rPr lang="en-US" altLang="ru-RU" sz="1500" b="1" dirty="0">
                <a:solidFill>
                  <a:srgbClr val="000090"/>
                </a:solidFill>
                <a:cs typeface="Arial" panose="020B0604020202020204" pitchFamily="34" charset="0"/>
              </a:rPr>
              <a:t>Collaboration: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14E4F-1D8D-5A45-AABD-194D9015B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53" y="5789100"/>
            <a:ext cx="936395" cy="520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A5498F-AEE8-7F10-DB50-32625541DB97}"/>
              </a:ext>
            </a:extLst>
          </p:cNvPr>
          <p:cNvSpPr txBox="1"/>
          <p:nvPr/>
        </p:nvSpPr>
        <p:spPr>
          <a:xfrm>
            <a:off x="2067965" y="2564904"/>
            <a:ext cx="3461535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11 </a:t>
            </a:r>
            <a:r>
              <a:rPr 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стран</a:t>
            </a:r>
            <a:r>
              <a:rPr lang="en-US" sz="1500" i="1" dirty="0">
                <a:solidFill>
                  <a:srgbClr val="000090"/>
                </a:solidFill>
                <a:cs typeface="Arial" panose="020B0604020202020204" pitchFamily="34" charset="0"/>
              </a:rPr>
              <a:t> + </a:t>
            </a:r>
            <a:r>
              <a:rPr lang="ru-RU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ОИЯИ</a:t>
            </a:r>
            <a:r>
              <a:rPr lang="en-US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, 38 </a:t>
            </a:r>
            <a:r>
              <a:rPr 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центров;</a:t>
            </a:r>
            <a:endParaRPr lang="ru-RU" sz="1500" b="1" i="1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</a:pPr>
            <a:r>
              <a:rPr lang="en-US" sz="1500" i="1" dirty="0">
                <a:solidFill>
                  <a:srgbClr val="002060"/>
                </a:solidFill>
                <a:cs typeface="Arial" panose="020B0604020202020204" pitchFamily="34" charset="0"/>
              </a:rPr>
              <a:t>&gt; </a:t>
            </a:r>
            <a:r>
              <a:rPr lang="ru-RU" sz="1500" b="1" i="1" dirty="0">
                <a:solidFill>
                  <a:srgbClr val="FF0000"/>
                </a:solidFill>
                <a:cs typeface="Arial" panose="020B0604020202020204" pitchFamily="34" charset="0"/>
              </a:rPr>
              <a:t>50</a:t>
            </a:r>
            <a:r>
              <a:rPr lang="en-US" sz="1500" b="1" i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US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участников</a:t>
            </a:r>
          </a:p>
        </p:txBody>
      </p:sp>
      <p:pic>
        <p:nvPicPr>
          <p:cNvPr id="19" name="Рисунок 1">
            <a:extLst>
              <a:ext uri="{FF2B5EF4-FFF2-40B4-BE49-F238E27FC236}">
                <a16:creationId xmlns:a16="http://schemas.microsoft.com/office/drawing/2014/main" id="{24639471-EED9-0D44-9DC1-5B1CC39B0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9000" y="2276872"/>
            <a:ext cx="2814182" cy="1582978"/>
          </a:xfrm>
          <a:prstGeom prst="rect">
            <a:avLst/>
          </a:prstGeom>
          <a:solidFill>
            <a:srgbClr val="D5FFFF"/>
          </a:solidFill>
          <a:ln>
            <a:noFill/>
          </a:ln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FE768B41-ABAD-0043-BE65-7266F573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0920" y="3414205"/>
            <a:ext cx="926087" cy="518851"/>
          </a:xfrm>
          <a:prstGeom prst="rect">
            <a:avLst/>
          </a:prstGeom>
          <a:solidFill>
            <a:srgbClr val="D5FFFF"/>
          </a:solidFill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46E87-6CF2-94DF-D251-777584D6A5D8}"/>
              </a:ext>
            </a:extLst>
          </p:cNvPr>
          <p:cNvSpPr txBox="1"/>
          <p:nvPr/>
        </p:nvSpPr>
        <p:spPr>
          <a:xfrm>
            <a:off x="4644008" y="1953707"/>
            <a:ext cx="446449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5</a:t>
            </a:r>
            <a:r>
              <a:rPr lang="en-US" alt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 </a:t>
            </a:r>
            <a:r>
              <a:rPr lang="ru-RU" alt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стран +</a:t>
            </a:r>
            <a:r>
              <a:rPr lang="ru-RU" altLang="ru-RU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ОИЯИ</a:t>
            </a:r>
            <a:r>
              <a:rPr lang="ru-RU" alt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, </a:t>
            </a:r>
            <a:r>
              <a:rPr lang="en-US" altLang="ru-RU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1</a:t>
            </a:r>
            <a:r>
              <a:rPr lang="ru-RU" altLang="ru-RU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3 </a:t>
            </a:r>
            <a:r>
              <a:rPr lang="ru-RU" alt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центров, </a:t>
            </a:r>
            <a:r>
              <a:rPr lang="en-US" alt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&gt;</a:t>
            </a:r>
            <a:r>
              <a:rPr lang="ru-RU" altLang="ru-RU" sz="1500" b="1" i="1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altLang="ru-RU" sz="1500" b="1" i="1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ru-RU" altLang="ru-RU" sz="1500" b="1" i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US" altLang="ru-RU" sz="15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21DA9-B4DD-2E2E-315A-9FC0E96F3510}"/>
              </a:ext>
            </a:extLst>
          </p:cNvPr>
          <p:cNvSpPr txBox="1"/>
          <p:nvPr/>
        </p:nvSpPr>
        <p:spPr>
          <a:xfrm>
            <a:off x="3785246" y="4675202"/>
            <a:ext cx="2893521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14 </a:t>
            </a:r>
            <a:r>
              <a:rPr 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стран +</a:t>
            </a:r>
            <a:r>
              <a:rPr lang="ru-RU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ОИЯИ</a:t>
            </a:r>
            <a:r>
              <a:rPr lang="en-US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, 32 </a:t>
            </a:r>
            <a:r>
              <a:rPr 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центра</a:t>
            </a:r>
            <a:r>
              <a:rPr lang="en-US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,</a:t>
            </a:r>
            <a:endParaRPr lang="ru-RU" sz="1500" b="1" i="1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</a:pPr>
            <a:r>
              <a:rPr lang="en-US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~ </a:t>
            </a:r>
            <a:r>
              <a:rPr lang="en-US" sz="1500" b="1" i="1" dirty="0">
                <a:solidFill>
                  <a:srgbClr val="FF0000"/>
                </a:solidFill>
                <a:cs typeface="Arial" panose="020B0604020202020204" pitchFamily="34" charset="0"/>
              </a:rPr>
              <a:t>300</a:t>
            </a:r>
            <a:r>
              <a:rPr lang="en-US" sz="1500" b="1" i="1" dirty="0">
                <a:solidFill>
                  <a:srgbClr val="000090"/>
                </a:solidFill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0090"/>
                </a:solidFill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5D196-7323-BD04-76D4-93B011668147}"/>
              </a:ext>
            </a:extLst>
          </p:cNvPr>
          <p:cNvSpPr txBox="1"/>
          <p:nvPr/>
        </p:nvSpPr>
        <p:spPr>
          <a:xfrm>
            <a:off x="2050558" y="5949280"/>
            <a:ext cx="2449434" cy="323165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Коллаборация </a:t>
            </a:r>
            <a:r>
              <a:rPr lang="en-US" sz="1500" b="1" dirty="0">
                <a:solidFill>
                  <a:srgbClr val="002060"/>
                </a:solidFill>
                <a:cs typeface="Arial" panose="020B0604020202020204" pitchFamily="34" charset="0"/>
              </a:rPr>
              <a:t>ARIADNA</a:t>
            </a:r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en-US" sz="15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F54C4-1A4D-977D-3D5D-8E5C0325DCA5}"/>
              </a:ext>
            </a:extLst>
          </p:cNvPr>
          <p:cNvSpPr txBox="1"/>
          <p:nvPr/>
        </p:nvSpPr>
        <p:spPr>
          <a:xfrm>
            <a:off x="871626" y="6259378"/>
            <a:ext cx="3916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srgbClr val="002060"/>
                </a:solidFill>
                <a:cs typeface="Arial" panose="020B0604020202020204" pitchFamily="34" charset="0"/>
              </a:rPr>
              <a:t>для прикладных и инновационных работ:</a:t>
            </a:r>
          </a:p>
          <a:p>
            <a:r>
              <a:rPr lang="ru-RU" sz="1500" b="1" i="1" dirty="0">
                <a:solidFill>
                  <a:srgbClr val="002060"/>
                </a:solidFill>
                <a:cs typeface="Arial" panose="020B0604020202020204" pitchFamily="34" charset="0"/>
              </a:rPr>
              <a:t>20</a:t>
            </a:r>
            <a:r>
              <a:rPr lang="ru-RU" sz="1500" i="1" dirty="0">
                <a:solidFill>
                  <a:srgbClr val="002060"/>
                </a:solidFill>
                <a:cs typeface="Arial" panose="020B0604020202020204" pitchFamily="34" charset="0"/>
              </a:rPr>
              <a:t> центров, </a:t>
            </a:r>
            <a:r>
              <a:rPr lang="en-US" sz="1500" i="1" dirty="0">
                <a:solidFill>
                  <a:srgbClr val="002060"/>
                </a:solidFill>
                <a:cs typeface="Arial" panose="020B0604020202020204" pitchFamily="34" charset="0"/>
              </a:rPr>
              <a:t>&gt; </a:t>
            </a:r>
            <a:r>
              <a:rPr lang="ru-RU" sz="1500" b="1" i="1" dirty="0">
                <a:solidFill>
                  <a:srgbClr val="FF0000"/>
                </a:solidFill>
                <a:cs typeface="Arial" panose="020B0604020202020204" pitchFamily="34" charset="0"/>
              </a:rPr>
              <a:t>150 </a:t>
            </a:r>
            <a:r>
              <a:rPr lang="ru-RU" sz="1500" i="1" dirty="0">
                <a:solidFill>
                  <a:srgbClr val="002060"/>
                </a:solidFill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D7DDF142-CAAC-AB47-987D-7F0F82424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94717"/>
            <a:ext cx="8457505" cy="13620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000000"/>
              </a:buClr>
            </a:pPr>
            <a:r>
              <a:rPr lang="ru-RU" sz="2000" b="1" spc="-1" dirty="0">
                <a:solidFill>
                  <a:srgbClr val="00009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Главные цели исследований            </a:t>
            </a:r>
            <a:r>
              <a:rPr lang="en-US" sz="2000" b="1" spc="-1" dirty="0">
                <a:solidFill>
                  <a:srgbClr val="00009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</a:t>
            </a:r>
            <a:endParaRPr lang="ru-RU" sz="2000" b="1" spc="-1" dirty="0">
              <a:solidFill>
                <a:srgbClr val="00009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</a:pPr>
            <a:r>
              <a:rPr lang="ru-RU" sz="2000" b="1" spc="-1" dirty="0">
                <a:solidFill>
                  <a:srgbClr val="00009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Барионная материя экстремальной барионной плотности </a:t>
            </a:r>
          </a:p>
          <a:p>
            <a:pPr>
              <a:buClr>
                <a:srgbClr val="000000"/>
              </a:buClr>
            </a:pPr>
            <a:r>
              <a:rPr lang="ru-RU" sz="2000" b="1" spc="-1" dirty="0">
                <a:solidFill>
                  <a:srgbClr val="00009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Спиновая структура нуклона </a:t>
            </a:r>
          </a:p>
          <a:p>
            <a:pPr>
              <a:buClr>
                <a:srgbClr val="000000"/>
              </a:buClr>
            </a:pPr>
            <a:r>
              <a:rPr lang="ru-RU" sz="2000" b="1" spc="-1" dirty="0">
                <a:solidFill>
                  <a:srgbClr val="00009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Прикладные исследования</a:t>
            </a:r>
            <a:endParaRPr lang="en-US" sz="2000" b="1" spc="-1" dirty="0">
              <a:solidFill>
                <a:srgbClr val="00009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21" name="Picture 6" descr="NICA-Logo_4c">
            <a:extLst>
              <a:ext uri="{FF2B5EF4-FFF2-40B4-BE49-F238E27FC236}">
                <a16:creationId xmlns:a16="http://schemas.microsoft.com/office/drawing/2014/main" id="{16DE1696-5A03-774E-B716-4023F9163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2099"/>
            <a:ext cx="722958" cy="356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E896964-5A7A-2F49-B3BE-96ABF0394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5519552"/>
            <a:ext cx="1784533" cy="7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1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5F2E2F18-F994-EAF1-935A-8C5875274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IL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Baryon matter</a:t>
            </a:r>
            <a:endParaRPr lang="en-US" altLang="en-IL" sz="32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17955CC-AE7D-F10B-23F2-A0530F8CA08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" y="914400"/>
            <a:ext cx="8839200" cy="52165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Char char="q"/>
            </a:pPr>
            <a:r>
              <a:rPr lang="en-US" altLang="en-IL" sz="17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Normal nuclear matter density: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IL" sz="1700" b="1" dirty="0">
                <a:ea typeface="ＭＳ Ｐゴシック" panose="020B0600070205080204" pitchFamily="34" charset="-128"/>
              </a:rPr>
              <a:t>          </a:t>
            </a:r>
            <a:r>
              <a:rPr lang="en-US" altLang="en-IL" sz="1700" dirty="0">
                <a:ea typeface="ＭＳ Ｐゴシック" panose="020B0600070205080204" pitchFamily="34" charset="-128"/>
              </a:rPr>
              <a:t> </a:t>
            </a:r>
            <a:r>
              <a:rPr lang="el-GR" altLang="en-IL" sz="1700" dirty="0">
                <a:ea typeface="ＭＳ Ｐゴシック" panose="020B0600070205080204" pitchFamily="34" charset="-128"/>
              </a:rPr>
              <a:t>ρ</a:t>
            </a:r>
            <a:r>
              <a:rPr lang="en-US" altLang="en-IL" sz="1700" dirty="0">
                <a:ea typeface="ＭＳ Ｐゴシック" panose="020B0600070205080204" pitchFamily="34" charset="-128"/>
              </a:rPr>
              <a:t> = A / V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   V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= 4/3 π R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   R = r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0 </a:t>
            </a:r>
            <a:r>
              <a:rPr lang="en-US" altLang="en-IL" sz="1700" dirty="0">
                <a:ea typeface="ＭＳ Ｐゴシック" panose="020B0600070205080204" pitchFamily="34" charset="-128"/>
              </a:rPr>
              <a:t>A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1/3</a:t>
            </a:r>
            <a:r>
              <a:rPr lang="en-US" altLang="en-IL" sz="1700" dirty="0">
                <a:ea typeface="ＭＳ Ｐゴシック" panose="020B0600070205080204" pitchFamily="34" charset="-128"/>
              </a:rPr>
              <a:t> </a:t>
            </a: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      </a:t>
            </a:r>
            <a:r>
              <a:rPr lang="en-US" altLang="en-IL" sz="1700" dirty="0">
                <a:ea typeface="ＭＳ Ｐゴシック" panose="020B0600070205080204" pitchFamily="34" charset="-128"/>
              </a:rPr>
              <a:t>r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0</a:t>
            </a:r>
            <a:r>
              <a:rPr lang="en-US" altLang="en-IL" sz="1700" dirty="0">
                <a:ea typeface="ＭＳ Ｐゴシック" panose="020B0600070205080204" pitchFamily="34" charset="-128"/>
              </a:rPr>
              <a:t> ~ 1.15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fm</a:t>
            </a:r>
            <a:endParaRPr lang="en-US" altLang="en-IL" sz="17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</a:rPr>
              <a:t>              = 0.16 nucleon/fm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endParaRPr lang="en-US" altLang="en-IL" sz="17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   Normal nuclear matter energy density: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     </a:t>
            </a:r>
            <a:r>
              <a:rPr lang="en-US" altLang="en-IL" sz="1700" dirty="0">
                <a:ea typeface="ＭＳ Ｐゴシック" panose="020B0600070205080204" pitchFamily="34" charset="-128"/>
              </a:rPr>
              <a:t>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ε</a:t>
            </a:r>
            <a:r>
              <a:rPr lang="en-US" altLang="en-IL" sz="1700" dirty="0">
                <a:ea typeface="ＭＳ Ｐゴシック" panose="020B0600070205080204" pitchFamily="34" charset="-128"/>
              </a:rPr>
              <a:t> = A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m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/ V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m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=0.94 GeV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</a:rPr>
              <a:t>             = 0.15 GeV/fm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endParaRPr lang="en-US" altLang="en-IL" sz="17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IL" sz="1700" b="1" dirty="0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Char char="q"/>
            </a:pPr>
            <a:r>
              <a:rPr lang="en-US" altLang="en-IL" sz="17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What does this mean in terms of compactness of the nucleus?</a:t>
            </a:r>
            <a:r>
              <a:rPr lang="en-US" altLang="en-IL" sz="1700" b="1" dirty="0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Char char="q"/>
            </a:pPr>
            <a:r>
              <a:rPr lang="en-US" altLang="en-IL" sz="1700" dirty="0">
                <a:ea typeface="ＭＳ Ｐゴシック" panose="020B0600070205080204" pitchFamily="34" charset="-128"/>
              </a:rPr>
              <a:t>Fraction of the nuclear volume occupied by nucleons: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b="1" dirty="0">
                <a:ea typeface="ＭＳ Ｐゴシック" panose="020B0600070205080204" pitchFamily="34" charset="-128"/>
              </a:rPr>
              <a:t>         </a:t>
            </a:r>
            <a:r>
              <a:rPr lang="en-US" altLang="en-IL" sz="1700" dirty="0">
                <a:ea typeface="ＭＳ Ｐゴシック" panose="020B0600070205080204" pitchFamily="34" charset="-128"/>
              </a:rPr>
              <a:t>f = A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v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/V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v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= 4/3 π r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r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~ 0.84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fm</a:t>
            </a:r>
            <a:r>
              <a:rPr lang="en-US" altLang="en-IL" sz="1700" dirty="0">
                <a:ea typeface="ＭＳ Ｐゴシック" panose="020B0600070205080204" pitchFamily="34" charset="-128"/>
              </a:rPr>
              <a:t> (charge radius of the proton)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</a:rPr>
              <a:t>              ~ 0.38</a:t>
            </a:r>
          </a:p>
          <a:p>
            <a:pPr lvl="1" eaLnBrk="1" hangingPunct="1">
              <a:lnSpc>
                <a:spcPct val="90000"/>
              </a:lnSpc>
              <a:buSzPct val="80000"/>
              <a:buFont typeface="Wingdings" pitchFamily="2" charset="2"/>
              <a:buChar char="à"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 ~60% of the nuclear volume is empty!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endParaRPr lang="en-US" altLang="en-IL" sz="17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Char char="q"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Close packing condition f =1:       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            ρ ~ 0.4 nucleon/fm</a:t>
            </a:r>
            <a:r>
              <a:rPr lang="en-US" altLang="en-IL" sz="1700" baseline="30000" dirty="0">
                <a:ea typeface="ＭＳ Ｐゴシック" panose="020B0600070205080204" pitchFamily="34" charset="-128"/>
                <a:sym typeface="Wingdings" pitchFamily="2" charset="2"/>
              </a:rPr>
              <a:t>3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endParaRPr lang="en-US" altLang="en-IL" sz="1700" baseline="300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Char char="q"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QGP expected at a density </a:t>
            </a:r>
            <a:r>
              <a:rPr lang="he-IL" altLang="en-IL" sz="1700" dirty="0">
                <a:ea typeface="ＭＳ Ｐゴシック" panose="020B0600070205080204" pitchFamily="34" charset="-128"/>
                <a:sym typeface="Wingdings" pitchFamily="2" charset="2"/>
              </a:rPr>
              <a:t>~</a:t>
            </a: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10 times larger than the normal nuclear matter density:  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           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ε</a:t>
            </a:r>
            <a:r>
              <a:rPr lang="en-US" altLang="en-IL" sz="1700" dirty="0">
                <a:ea typeface="ＭＳ Ｐゴシック" panose="020B0600070205080204" pitchFamily="34" charset="-128"/>
              </a:rPr>
              <a:t> </a:t>
            </a:r>
            <a:r>
              <a:rPr lang="he-IL" altLang="en-IL" sz="1700" dirty="0">
                <a:ea typeface="ＭＳ Ｐゴシック" panose="020B0600070205080204" pitchFamily="34" charset="-128"/>
              </a:rPr>
              <a:t>~</a:t>
            </a:r>
            <a:r>
              <a:rPr lang="en-US" altLang="en-IL" sz="1700" dirty="0">
                <a:ea typeface="ＭＳ Ｐゴシック" panose="020B0600070205080204" pitchFamily="34" charset="-128"/>
              </a:rPr>
              <a:t>  2 GeV/fm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endParaRPr lang="en-US" altLang="en-IL" sz="17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baseline="-25000" dirty="0">
                <a:ea typeface="ＭＳ Ｐゴシック" panose="020B0600070205080204" pitchFamily="34" charset="-128"/>
              </a:rPr>
              <a:t>       </a:t>
            </a:r>
          </a:p>
        </p:txBody>
      </p:sp>
      <p:graphicFrame>
        <p:nvGraphicFramePr>
          <p:cNvPr id="84995" name="Object 3">
            <a:extLst>
              <a:ext uri="{FF2B5EF4-FFF2-40B4-BE49-F238E27FC236}">
                <a16:creationId xmlns:a16="http://schemas.microsoft.com/office/drawing/2014/main" id="{7E6D1423-8A3A-BC5A-B953-85E5D557C488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10350" y="25860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משוואה" r:id="rId4" imgW="2628900" imgH="4978400" progId="Equation.3">
                  <p:embed/>
                </p:oleObj>
              </mc:Choice>
              <mc:Fallback>
                <p:oleObj name="משוואה" r:id="rId4" imgW="2628900" imgH="4978400" progId="Equation.3">
                  <p:embed/>
                  <p:pic>
                    <p:nvPicPr>
                      <p:cNvPr id="84995" name="Object 3">
                        <a:extLst>
                          <a:ext uri="{FF2B5EF4-FFF2-40B4-BE49-F238E27FC236}">
                            <a16:creationId xmlns:a16="http://schemas.microsoft.com/office/drawing/2014/main" id="{7E6D1423-8A3A-BC5A-B953-85E5D557C48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25860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6" name="Object 4">
            <a:extLst>
              <a:ext uri="{FF2B5EF4-FFF2-40B4-BE49-F238E27FC236}">
                <a16:creationId xmlns:a16="http://schemas.microsoft.com/office/drawing/2014/main" id="{D5156717-B8BA-6E14-701A-5F7E98D6CBFE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086475" y="3941763"/>
          <a:ext cx="1158875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" name="Equation" r:id="rId6" imgW="2628900" imgH="4978400" progId="Equation.3">
                  <p:embed/>
                </p:oleObj>
              </mc:Choice>
              <mc:Fallback>
                <p:oleObj name="Equation" r:id="rId6" imgW="2628900" imgH="4978400" progId="Equation.3">
                  <p:embed/>
                  <p:pic>
                    <p:nvPicPr>
                      <p:cNvPr id="84996" name="Object 4">
                        <a:extLst>
                          <a:ext uri="{FF2B5EF4-FFF2-40B4-BE49-F238E27FC236}">
                            <a16:creationId xmlns:a16="http://schemas.microsoft.com/office/drawing/2014/main" id="{D5156717-B8BA-6E14-701A-5F7E98D6CBFE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3941763"/>
                        <a:ext cx="1158875" cy="218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18">
            <a:extLst>
              <a:ext uri="{FF2B5EF4-FFF2-40B4-BE49-F238E27FC236}">
                <a16:creationId xmlns:a16="http://schemas.microsoft.com/office/drawing/2014/main" id="{AC9DB957-899F-5443-A2DB-28D99C7C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264438"/>
            <a:ext cx="8229600" cy="47672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SzPct val="80000"/>
            </a:pPr>
            <a:r>
              <a:rPr lang="fr-FR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endParaRPr lang="fr-FR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onfinement">
            <a:extLst>
              <a:ext uri="{FF2B5EF4-FFF2-40B4-BE49-F238E27FC236}">
                <a16:creationId xmlns:a16="http://schemas.microsoft.com/office/drawing/2014/main" id="{4DDA9C9D-4EAD-3047-B576-E1ED95C7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94" y="5453959"/>
            <a:ext cx="1745308" cy="13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baryon">
            <a:extLst>
              <a:ext uri="{FF2B5EF4-FFF2-40B4-BE49-F238E27FC236}">
                <a16:creationId xmlns:a16="http://schemas.microsoft.com/office/drawing/2014/main" id="{39EF0395-7CF0-F54E-B6FC-BF3CF8E13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01087"/>
            <a:ext cx="1926288" cy="155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cale">
            <a:extLst>
              <a:ext uri="{FF2B5EF4-FFF2-40B4-BE49-F238E27FC236}">
                <a16:creationId xmlns:a16="http://schemas.microsoft.com/office/drawing/2014/main" id="{A7E9F043-91C4-8345-82F2-21878DAC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52736"/>
            <a:ext cx="2732071" cy="204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atom">
            <a:extLst>
              <a:ext uri="{FF2B5EF4-FFF2-40B4-BE49-F238E27FC236}">
                <a16:creationId xmlns:a16="http://schemas.microsoft.com/office/drawing/2014/main" id="{CA0168FB-39FF-6649-9562-E39F5ADA6F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92291"/>
            <a:ext cx="1582537" cy="118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nucleus_small">
            <a:extLst>
              <a:ext uri="{FF2B5EF4-FFF2-40B4-BE49-F238E27FC236}">
                <a16:creationId xmlns:a16="http://schemas.microsoft.com/office/drawing/2014/main" id="{192A4A35-8C19-2348-BC49-358AC13A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24" y="5393008"/>
            <a:ext cx="1826577" cy="136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674742"/>
      </p:ext>
    </p:extLst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4840" name="Rectangle 8">
                <a:extLst>
                  <a:ext uri="{FF2B5EF4-FFF2-40B4-BE49-F238E27FC236}">
                    <a16:creationId xmlns:a16="http://schemas.microsoft.com/office/drawing/2014/main" id="{400C9632-EDC6-1C4C-0E17-658A0E7FAAC7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78916" y="1006680"/>
                <a:ext cx="3165231" cy="2036275"/>
              </a:xfrm>
              <a:noFill/>
              <a:ln/>
            </p:spPr>
            <p:txBody>
              <a:bodyPr/>
              <a:lstStyle/>
              <a:p>
                <a:pPr algn="ctr">
                  <a:buFont typeface="Monotype Sorts" pitchFamily="2" charset="2"/>
                  <a:buNone/>
                </a:pPr>
                <a:r>
                  <a:rPr lang="en-US" altLang="en-IL" sz="1800" u="sng" dirty="0">
                    <a:solidFill>
                      <a:srgbClr val="000066"/>
                    </a:solidFill>
                  </a:rPr>
                  <a:t>QCD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000066"/>
                    </a:solidFill>
                  </a:rPr>
                  <a:t>Color charges: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000066"/>
                    </a:solidFill>
                  </a:rPr>
                  <a:t>      V(r)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IL" sz="18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IL" sz="18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altLang="en-IL" sz="18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altLang="en-IL" sz="1800" dirty="0">
                    <a:solidFill>
                      <a:srgbClr val="000066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altLang="en-IL" sz="180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altLang="en-IL" sz="1800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en-IL" sz="1800" dirty="0">
                    <a:solidFill>
                      <a:srgbClr val="000066"/>
                    </a:solidFill>
                  </a:rPr>
                  <a:t> 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000066"/>
                    </a:solidFill>
                    <a:cs typeface="Times New Roman" panose="02020603050405020304" pitchFamily="18" charset="0"/>
                    <a:sym typeface="Symbol" pitchFamily="2" charset="2"/>
                  </a:rPr>
                  <a:t>              r at large r</a:t>
                </a:r>
                <a:endParaRPr lang="en-US" altLang="en-IL" sz="1800" dirty="0">
                  <a:solidFill>
                    <a:srgbClr val="FF0000"/>
                  </a:solidFill>
                </a:endParaRPr>
              </a:p>
              <a:p>
                <a:pPr>
                  <a:spcBef>
                    <a:spcPts val="0"/>
                  </a:spcBef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FF0000"/>
                    </a:solidFill>
                  </a:rPr>
                  <a:t>Long range </a:t>
                </a:r>
                <a:r>
                  <a:rPr lang="en-US" altLang="en-IL" sz="1800" dirty="0">
                    <a:solidFill>
                      <a:srgbClr val="FF0000"/>
                    </a:solidFill>
                    <a:sym typeface="Wingdings" pitchFamily="2" charset="2"/>
                  </a:rPr>
                  <a:t> confinement</a:t>
                </a:r>
              </a:p>
              <a:p>
                <a:pPr>
                  <a:lnSpc>
                    <a:spcPct val="65000"/>
                  </a:lnSpc>
                  <a:spcBef>
                    <a:spcPts val="0"/>
                  </a:spcBef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FF0000"/>
                    </a:solidFill>
                    <a:sym typeface="Wingdings" pitchFamily="2" charset="2"/>
                  </a:rPr>
                  <a:t>                          color insulator</a:t>
                </a:r>
              </a:p>
            </p:txBody>
          </p:sp>
        </mc:Choice>
        <mc:Fallback xmlns="">
          <p:sp>
            <p:nvSpPr>
              <p:cNvPr id="504840" name="Rectangle 8">
                <a:extLst>
                  <a:ext uri="{FF2B5EF4-FFF2-40B4-BE49-F238E27FC236}">
                    <a16:creationId xmlns:a16="http://schemas.microsoft.com/office/drawing/2014/main" id="{400C9632-EDC6-1C4C-0E17-658A0E7FAA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78916" y="1006680"/>
                <a:ext cx="3165231" cy="2036275"/>
              </a:xfrm>
              <a:blipFill>
                <a:blip r:embed="rId4"/>
                <a:stretch>
                  <a:fillRect l="-2000" t="-1242"/>
                </a:stretch>
              </a:blipFill>
              <a:ln/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4841" name="Picture 9">
            <a:extLst>
              <a:ext uri="{FF2B5EF4-FFF2-40B4-BE49-F238E27FC236}">
                <a16:creationId xmlns:a16="http://schemas.microsoft.com/office/drawing/2014/main" id="{BDCD0950-F553-0F33-F86A-D23A62502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48" y="998985"/>
            <a:ext cx="2025162" cy="205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4844" name="Group 12">
            <a:extLst>
              <a:ext uri="{FF2B5EF4-FFF2-40B4-BE49-F238E27FC236}">
                <a16:creationId xmlns:a16="http://schemas.microsoft.com/office/drawing/2014/main" id="{918F3D41-B01F-2F8B-0887-1A202AEEB752}"/>
              </a:ext>
            </a:extLst>
          </p:cNvPr>
          <p:cNvGrpSpPr>
            <a:grpSpLocks/>
          </p:cNvGrpSpPr>
          <p:nvPr/>
        </p:nvGrpSpPr>
        <p:grpSpPr bwMode="auto">
          <a:xfrm>
            <a:off x="6166339" y="1318846"/>
            <a:ext cx="2625969" cy="1449266"/>
            <a:chOff x="4208" y="720"/>
            <a:chExt cx="1792" cy="989"/>
          </a:xfrm>
        </p:grpSpPr>
        <p:sp>
          <p:nvSpPr>
            <p:cNvPr id="504842" name="Rectangle 10">
              <a:extLst>
                <a:ext uri="{FF2B5EF4-FFF2-40B4-BE49-F238E27FC236}">
                  <a16:creationId xmlns:a16="http://schemas.microsoft.com/office/drawing/2014/main" id="{481864CC-4DAD-5025-EA4A-40EDB8733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720"/>
              <a:ext cx="179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4992" tIns="42497" rIns="84992" bIns="42497"/>
            <a:lstStyle>
              <a:lvl1pPr marL="342900" indent="-3429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1pPr>
              <a:lvl2pPr marL="742950" indent="-28575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2pPr>
              <a:lvl3pPr marL="1143000" indent="-2286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3pPr>
              <a:lvl4pPr marL="1600200" indent="-2286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4pPr>
              <a:lvl5pPr marL="2057400" indent="-2286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altLang="en-IL" sz="2200" u="sng" dirty="0">
                  <a:solidFill>
                    <a:srgbClr val="000066"/>
                  </a:solidFill>
                  <a:latin typeface="+mj-lt"/>
                </a:rPr>
                <a:t>QED</a:t>
              </a: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altLang="en-IL" sz="1800" dirty="0">
                  <a:solidFill>
                    <a:srgbClr val="000066"/>
                  </a:solidFill>
                  <a:latin typeface="+mj-lt"/>
                </a:rPr>
                <a:t>       Electric charges:</a:t>
              </a: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altLang="en-IL" sz="1800" dirty="0">
                  <a:solidFill>
                    <a:srgbClr val="000066"/>
                  </a:solidFill>
                  <a:latin typeface="+mj-lt"/>
                </a:rPr>
                <a:t>        </a:t>
              </a:r>
            </a:p>
          </p:txBody>
        </p:sp>
        <p:graphicFrame>
          <p:nvGraphicFramePr>
            <p:cNvPr id="504843" name="Object 11">
              <a:extLst>
                <a:ext uri="{FF2B5EF4-FFF2-40B4-BE49-F238E27FC236}">
                  <a16:creationId xmlns:a16="http://schemas.microsoft.com/office/drawing/2014/main" id="{7272CB39-C38B-2624-FACF-E69F525138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48" y="1248"/>
            <a:ext cx="684" cy="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1" name="Equation" r:id="rId6" imgW="14338300" imgH="9652000" progId="Equation.3">
                    <p:embed/>
                  </p:oleObj>
                </mc:Choice>
                <mc:Fallback>
                  <p:oleObj name="Equation" r:id="rId6" imgW="14338300" imgH="9652000" progId="Equation.3">
                    <p:embed/>
                    <p:pic>
                      <p:nvPicPr>
                        <p:cNvPr id="504843" name="Object 11">
                          <a:extLst>
                            <a:ext uri="{FF2B5EF4-FFF2-40B4-BE49-F238E27FC236}">
                              <a16:creationId xmlns:a16="http://schemas.microsoft.com/office/drawing/2014/main" id="{7272CB39-C38B-2624-FACF-E69F525138E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248"/>
                          <a:ext cx="684" cy="4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4845" name="Text Box 13">
            <a:extLst>
              <a:ext uri="{FF2B5EF4-FFF2-40B4-BE49-F238E27FC236}">
                <a16:creationId xmlns:a16="http://schemas.microsoft.com/office/drawing/2014/main" id="{B258BACB-6753-5ECD-475A-69B0778F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657" y="3219850"/>
            <a:ext cx="2937535" cy="37638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IL" sz="1846" dirty="0">
                <a:solidFill>
                  <a:srgbClr val="000090"/>
                </a:solidFill>
              </a:rPr>
              <a:t>HIGH BARYON DENSITY</a:t>
            </a:r>
          </a:p>
        </p:txBody>
      </p:sp>
      <p:sp>
        <p:nvSpPr>
          <p:cNvPr id="504847" name="Rectangle 15">
            <a:extLst>
              <a:ext uri="{FF2B5EF4-FFF2-40B4-BE49-F238E27FC236}">
                <a16:creationId xmlns:a16="http://schemas.microsoft.com/office/drawing/2014/main" id="{169BCA85-ED60-0A1F-4B77-F25E3FC60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2" y="3483304"/>
            <a:ext cx="3376247" cy="103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dirty="0"/>
              <a:t>V(r) </a:t>
            </a:r>
            <a:r>
              <a:rPr lang="en-US" altLang="en-IL" dirty="0">
                <a:cs typeface="Times New Roman" panose="02020603050405020304" pitchFamily="18" charset="0"/>
                <a:sym typeface="Symbol" pitchFamily="2" charset="2"/>
              </a:rPr>
              <a:t> /µ</a:t>
            </a:r>
            <a:r>
              <a:rPr lang="en-US" altLang="en-IL" dirty="0"/>
              <a:t> [ 1 - exp (-</a:t>
            </a:r>
            <a:r>
              <a:rPr lang="en-US" altLang="en-IL" dirty="0">
                <a:sym typeface="Symbol" pitchFamily="2" charset="2"/>
              </a:rPr>
              <a:t>r) </a:t>
            </a:r>
            <a:r>
              <a:rPr lang="en-US" altLang="en-IL" sz="1846" dirty="0">
                <a:sym typeface="Symbol" pitchFamily="2" charset="2"/>
              </a:rPr>
              <a:t>]</a:t>
            </a:r>
            <a:endParaRPr lang="en-US" altLang="en-IL" sz="2585" baseline="30000" dirty="0">
              <a:sym typeface="Symbol" pitchFamily="2" charset="2"/>
            </a:endParaRPr>
          </a:p>
          <a:p>
            <a:pPr algn="l">
              <a:lnSpc>
                <a:spcPct val="25000"/>
              </a:lnSpc>
              <a:spcBef>
                <a:spcPct val="5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sz="1846" dirty="0">
                <a:solidFill>
                  <a:srgbClr val="FF0000"/>
                </a:solidFill>
                <a:latin typeface="+mj-lt"/>
                <a:sym typeface="Wingdings" pitchFamily="2" charset="2"/>
              </a:rPr>
              <a:t>Screening  Deconfinement                               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sz="1846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                       color conductor</a:t>
            </a:r>
          </a:p>
        </p:txBody>
      </p:sp>
      <p:pic>
        <p:nvPicPr>
          <p:cNvPr id="504858" name="Picture 26">
            <a:extLst>
              <a:ext uri="{FF2B5EF4-FFF2-40B4-BE49-F238E27FC236}">
                <a16:creationId xmlns:a16="http://schemas.microsoft.com/office/drawing/2014/main" id="{F710FBE2-2ABF-4DD7-03F8-60793289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55" y="4104869"/>
            <a:ext cx="1888881" cy="188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24">
            <a:extLst>
              <a:ext uri="{FF2B5EF4-FFF2-40B4-BE49-F238E27FC236}">
                <a16:creationId xmlns:a16="http://schemas.microsoft.com/office/drawing/2014/main" id="{881758CE-0445-AB6F-C8D5-DD68126009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59414" y="3349870"/>
          <a:ext cx="2039816" cy="740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9" imgW="26619200" imgH="9652000" progId="Equation.3">
                  <p:embed/>
                </p:oleObj>
              </mc:Choice>
              <mc:Fallback>
                <p:oleObj name="Equation" r:id="rId9" imgW="26619200" imgH="9652000" progId="Equation.3">
                  <p:embed/>
                  <p:pic>
                    <p:nvPicPr>
                      <p:cNvPr id="8" name="Object 24">
                        <a:extLst>
                          <a:ext uri="{FF2B5EF4-FFF2-40B4-BE49-F238E27FC236}">
                            <a16:creationId xmlns:a16="http://schemas.microsoft.com/office/drawing/2014/main" id="{881758CE-0445-AB6F-C8D5-DD68126009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414" y="3349870"/>
                        <a:ext cx="2039816" cy="740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DB0AEDF-05BE-654A-4EB5-16A778445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0722" y="1507396"/>
            <a:ext cx="856761" cy="642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C5387-0121-A3C1-231D-7DC8228BEA4A}"/>
              </a:ext>
            </a:extLst>
          </p:cNvPr>
          <p:cNvSpPr txBox="1"/>
          <p:nvPr/>
        </p:nvSpPr>
        <p:spPr>
          <a:xfrm>
            <a:off x="6426756" y="4105096"/>
            <a:ext cx="25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latin typeface="+mj-lt"/>
              </a:rPr>
              <a:t>µ = 1/ r</a:t>
            </a:r>
            <a:r>
              <a:rPr lang="en-IL" baseline="-25000" dirty="0">
                <a:latin typeface="+mj-lt"/>
              </a:rPr>
              <a:t>D</a:t>
            </a:r>
            <a:r>
              <a:rPr lang="en-IL" dirty="0">
                <a:latin typeface="+mj-lt"/>
              </a:rPr>
              <a:t> </a:t>
            </a:r>
          </a:p>
          <a:p>
            <a:r>
              <a:rPr lang="en-IL" dirty="0">
                <a:latin typeface="+mj-lt"/>
              </a:rPr>
              <a:t>r</a:t>
            </a:r>
            <a:r>
              <a:rPr lang="en-IL" baseline="-25000" dirty="0">
                <a:latin typeface="+mj-lt"/>
              </a:rPr>
              <a:t>D</a:t>
            </a:r>
            <a:r>
              <a:rPr lang="en-IL" dirty="0">
                <a:latin typeface="+mj-lt"/>
              </a:rPr>
              <a:t> Debye screening radius</a:t>
            </a: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id="{F4C1D479-0C28-079C-055C-0FB8FD5DE89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191601"/>
            <a:ext cx="8229600" cy="5720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he-IL" sz="3000" dirty="0">
                <a:solidFill>
                  <a:srgbClr val="000090"/>
                </a:solidFill>
              </a:rPr>
              <a:t>Deconfinement and Chiral Symmetry Restoration</a:t>
            </a:r>
            <a:endParaRPr lang="en-US" sz="3000" u="sng" dirty="0">
              <a:solidFill>
                <a:srgbClr val="00009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10C00-536A-25EC-F3E1-4C04BC395A55}"/>
              </a:ext>
            </a:extLst>
          </p:cNvPr>
          <p:cNvSpPr txBox="1"/>
          <p:nvPr/>
        </p:nvSpPr>
        <p:spPr>
          <a:xfrm>
            <a:off x="318457" y="4406642"/>
            <a:ext cx="3376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IL" sz="18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Partons</a:t>
            </a:r>
            <a:r>
              <a:rPr lang="en-US" altLang="en-IL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free to move over a volume &gt;&gt; hadron size.</a:t>
            </a:r>
            <a:endParaRPr lang="en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5" descr="baryon">
            <a:extLst>
              <a:ext uri="{FF2B5EF4-FFF2-40B4-BE49-F238E27FC236}">
                <a16:creationId xmlns:a16="http://schemas.microsoft.com/office/drawing/2014/main" id="{5F024062-CA86-9741-AA31-A4307D0C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15" y="5084923"/>
            <a:ext cx="1926288" cy="155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nucleus_small">
            <a:extLst>
              <a:ext uri="{FF2B5EF4-FFF2-40B4-BE49-F238E27FC236}">
                <a16:creationId xmlns:a16="http://schemas.microsoft.com/office/drawing/2014/main" id="{839621E6-C267-574C-9730-3CC0F562D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5" y="5154671"/>
            <a:ext cx="2074535" cy="15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326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01ED5D3-569D-689B-9DEC-07010208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6051550" cy="50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264438"/>
            <a:ext cx="8229600" cy="47672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fr-FR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Primordial state of </a:t>
            </a:r>
            <a:r>
              <a:rPr lang="fr-FR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fr-FR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r-FR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  <a:endParaRPr lang="fr-FR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338CD-0817-E61E-571A-AA64AE412F0A}"/>
              </a:ext>
            </a:extLst>
          </p:cNvPr>
          <p:cNvSpPr txBox="1"/>
          <p:nvPr/>
        </p:nvSpPr>
        <p:spPr>
          <a:xfrm>
            <a:off x="790817" y="6150114"/>
            <a:ext cx="7580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L" dirty="0">
                <a:solidFill>
                  <a:srgbClr val="000090"/>
                </a:solidFill>
                <a:cs typeface="Arial" panose="020B0604020202020204" pitchFamily="34" charset="0"/>
              </a:rPr>
              <a:t>Some ~10 µs after the Big Bang matter characterized by:  </a:t>
            </a:r>
          </a:p>
          <a:p>
            <a:pPr algn="ctr"/>
            <a:r>
              <a:rPr lang="en-IL" dirty="0">
                <a:solidFill>
                  <a:srgbClr val="000090"/>
                </a:solidFill>
                <a:cs typeface="Arial" panose="020B0604020202020204" pitchFamily="34" charset="0"/>
              </a:rPr>
              <a:t>Temperature  ~170 MeV (2.10</a:t>
            </a:r>
            <a:r>
              <a:rPr lang="en-IL" baseline="30000" dirty="0">
                <a:solidFill>
                  <a:srgbClr val="000090"/>
                </a:solidFill>
                <a:cs typeface="Arial" panose="020B0604020202020204" pitchFamily="34" charset="0"/>
              </a:rPr>
              <a:t>12</a:t>
            </a:r>
            <a:r>
              <a:rPr lang="en-IL" dirty="0">
                <a:solidFill>
                  <a:srgbClr val="000090"/>
                </a:solidFill>
                <a:cs typeface="Arial" panose="020B0604020202020204" pitchFamily="34" charset="0"/>
              </a:rPr>
              <a:t> K) and density ~1 GeV/fm</a:t>
            </a:r>
            <a:r>
              <a:rPr lang="en-IL" baseline="30000" dirty="0">
                <a:solidFill>
                  <a:srgbClr val="000090"/>
                </a:solidFill>
                <a:cs typeface="Arial" panose="020B0604020202020204" pitchFamily="34" charset="0"/>
              </a:rPr>
              <a:t>3</a:t>
            </a:r>
            <a:r>
              <a:rPr lang="en-IL" dirty="0">
                <a:solidFill>
                  <a:srgbClr val="000090"/>
                </a:solidFill>
                <a:cs typeface="Arial" panose="020B0604020202020204" pitchFamily="34" charset="0"/>
              </a:rPr>
              <a:t> (10</a:t>
            </a:r>
            <a:r>
              <a:rPr lang="en-IL" baseline="30000" dirty="0">
                <a:solidFill>
                  <a:srgbClr val="000090"/>
                </a:solidFill>
                <a:cs typeface="Arial" panose="020B0604020202020204" pitchFamily="34" charset="0"/>
              </a:rPr>
              <a:t>15</a:t>
            </a:r>
            <a:r>
              <a:rPr lang="en-IL" dirty="0">
                <a:solidFill>
                  <a:srgbClr val="000090"/>
                </a:solidFill>
                <a:cs typeface="Arial" panose="020B0604020202020204" pitchFamily="34" charset="0"/>
              </a:rPr>
              <a:t> g/cm</a:t>
            </a:r>
            <a:r>
              <a:rPr lang="en-IL" baseline="30000" dirty="0">
                <a:solidFill>
                  <a:srgbClr val="000090"/>
                </a:solidFill>
                <a:cs typeface="Arial" panose="020B0604020202020204" pitchFamily="34" charset="0"/>
              </a:rPr>
              <a:t>3</a:t>
            </a:r>
            <a:r>
              <a:rPr lang="en-IL" dirty="0">
                <a:solidFill>
                  <a:srgbClr val="00009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DAAC0B5-715F-6590-8073-3FE19BFBF47E}"/>
              </a:ext>
            </a:extLst>
          </p:cNvPr>
          <p:cNvSpPr>
            <a:spLocks/>
          </p:cNvSpPr>
          <p:nvPr/>
        </p:nvSpPr>
        <p:spPr bwMode="auto">
          <a:xfrm rot="21401457">
            <a:off x="3966697" y="2017252"/>
            <a:ext cx="800529" cy="2463456"/>
          </a:xfrm>
          <a:custGeom>
            <a:avLst/>
            <a:gdLst/>
            <a:ahLst/>
            <a:cxnLst>
              <a:cxn ang="0">
                <a:pos x="128" y="112"/>
              </a:cxn>
              <a:cxn ang="0">
                <a:pos x="416" y="16"/>
              </a:cxn>
              <a:cxn ang="0">
                <a:pos x="512" y="64"/>
              </a:cxn>
              <a:cxn ang="0">
                <a:pos x="608" y="400"/>
              </a:cxn>
              <a:cxn ang="0">
                <a:pos x="608" y="1024"/>
              </a:cxn>
              <a:cxn ang="0">
                <a:pos x="416" y="1600"/>
              </a:cxn>
              <a:cxn ang="0">
                <a:pos x="32" y="1552"/>
              </a:cxn>
              <a:cxn ang="0">
                <a:pos x="224" y="688"/>
              </a:cxn>
              <a:cxn ang="0">
                <a:pos x="128" y="112"/>
              </a:cxn>
            </a:cxnLst>
            <a:rect l="0" t="0" r="r" b="b"/>
            <a:pathLst>
              <a:path w="640" h="1704">
                <a:moveTo>
                  <a:pt x="128" y="112"/>
                </a:moveTo>
                <a:cubicBezTo>
                  <a:pt x="160" y="0"/>
                  <a:pt x="352" y="24"/>
                  <a:pt x="416" y="16"/>
                </a:cubicBezTo>
                <a:cubicBezTo>
                  <a:pt x="480" y="8"/>
                  <a:pt x="480" y="0"/>
                  <a:pt x="512" y="64"/>
                </a:cubicBezTo>
                <a:cubicBezTo>
                  <a:pt x="544" y="128"/>
                  <a:pt x="592" y="240"/>
                  <a:pt x="608" y="400"/>
                </a:cubicBezTo>
                <a:cubicBezTo>
                  <a:pt x="624" y="560"/>
                  <a:pt x="640" y="824"/>
                  <a:pt x="608" y="1024"/>
                </a:cubicBezTo>
                <a:cubicBezTo>
                  <a:pt x="576" y="1224"/>
                  <a:pt x="512" y="1512"/>
                  <a:pt x="416" y="1600"/>
                </a:cubicBezTo>
                <a:cubicBezTo>
                  <a:pt x="320" y="1688"/>
                  <a:pt x="64" y="1704"/>
                  <a:pt x="32" y="1552"/>
                </a:cubicBezTo>
                <a:cubicBezTo>
                  <a:pt x="0" y="1400"/>
                  <a:pt x="208" y="928"/>
                  <a:pt x="224" y="688"/>
                </a:cubicBezTo>
                <a:cubicBezTo>
                  <a:pt x="240" y="448"/>
                  <a:pt x="96" y="224"/>
                  <a:pt x="128" y="112"/>
                </a:cubicBezTo>
                <a:close/>
              </a:path>
            </a:pathLst>
          </a:custGeom>
          <a:solidFill>
            <a:srgbClr val="FFFF99">
              <a:alpha val="52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F6B3EB-0856-E491-8D25-607BE29C20E1}"/>
              </a:ext>
            </a:extLst>
          </p:cNvPr>
          <p:cNvCxnSpPr>
            <a:cxnSpLocks/>
          </p:cNvCxnSpPr>
          <p:nvPr/>
        </p:nvCxnSpPr>
        <p:spPr>
          <a:xfrm flipV="1">
            <a:off x="4106470" y="4293096"/>
            <a:ext cx="260491" cy="1896766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963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Text Box 2">
            <a:extLst>
              <a:ext uri="{FF2B5EF4-FFF2-40B4-BE49-F238E27FC236}">
                <a16:creationId xmlns:a16="http://schemas.microsoft.com/office/drawing/2014/main" id="{355BE734-B4E9-7543-25B8-34480A71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60350"/>
            <a:ext cx="773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Temperature at the centre of the Sun 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~ 15 000 000 K</a:t>
            </a:r>
          </a:p>
        </p:txBody>
      </p:sp>
      <p:pic>
        <p:nvPicPr>
          <p:cNvPr id="216068" name="Picture 3">
            <a:extLst>
              <a:ext uri="{FF2B5EF4-FFF2-40B4-BE49-F238E27FC236}">
                <a16:creationId xmlns:a16="http://schemas.microsoft.com/office/drawing/2014/main" id="{69EEBD22-36CB-1BA9-32AC-6CCB618D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42963"/>
            <a:ext cx="66675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Text Box 4">
            <a:extLst>
              <a:ext uri="{FF2B5EF4-FFF2-40B4-BE49-F238E27FC236}">
                <a16:creationId xmlns:a16="http://schemas.microsoft.com/office/drawing/2014/main" id="{B945DC66-3441-36B8-4458-2A1680D0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5788025"/>
            <a:ext cx="811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 medium of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15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-170 MeV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is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more than 100 000 times hotter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2639700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0747EF-40B5-7544-802A-1B0E6E02B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0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TextBox 6">
            <a:extLst>
              <a:ext uri="{FF2B5EF4-FFF2-40B4-BE49-F238E27FC236}">
                <a16:creationId xmlns:a16="http://schemas.microsoft.com/office/drawing/2014/main" id="{EB6D1C0C-029E-8F34-EB3B-C4C7C7840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0" y="1188976"/>
            <a:ext cx="17654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Two recipes:  </a:t>
            </a:r>
          </a:p>
        </p:txBody>
      </p:sp>
      <p:pic>
        <p:nvPicPr>
          <p:cNvPr id="91143" name="Picture 8">
            <a:extLst>
              <a:ext uri="{FF2B5EF4-FFF2-40B4-BE49-F238E27FC236}">
                <a16:creationId xmlns:a16="http://schemas.microsoft.com/office/drawing/2014/main" id="{0B4C789D-0B3F-D0B4-64A9-C9B4D2D94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3448"/>
          <a:stretch/>
        </p:blipFill>
        <p:spPr bwMode="auto">
          <a:xfrm>
            <a:off x="5148064" y="1194990"/>
            <a:ext cx="3888432" cy="268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extBox 9">
            <a:extLst>
              <a:ext uri="{FF2B5EF4-FFF2-40B4-BE49-F238E27FC236}">
                <a16:creationId xmlns:a16="http://schemas.microsoft.com/office/drawing/2014/main" id="{80215F7A-9139-7B44-49B7-024B9886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" y="1648000"/>
            <a:ext cx="34776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(a) at high T  - Early universe</a:t>
            </a:r>
          </a:p>
        </p:txBody>
      </p:sp>
      <p:pic>
        <p:nvPicPr>
          <p:cNvPr id="4" name="Picture 1029" descr="C:\My Documents\Press\QGP-sketch.jpg">
            <a:extLst>
              <a:ext uri="{FF2B5EF4-FFF2-40B4-BE49-F238E27FC236}">
                <a16:creationId xmlns:a16="http://schemas.microsoft.com/office/drawing/2014/main" id="{DB27E264-1A03-36BA-1658-89C6BABC3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78" y="4703975"/>
            <a:ext cx="6049243" cy="209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2C6D9C-DADA-A76E-1718-5263D4A26156}"/>
              </a:ext>
            </a:extLst>
          </p:cNvPr>
          <p:cNvSpPr txBox="1"/>
          <p:nvPr/>
        </p:nvSpPr>
        <p:spPr>
          <a:xfrm>
            <a:off x="693089" y="40087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B9D4E-86AA-F322-59EB-33FBC08FB308}"/>
              </a:ext>
            </a:extLst>
          </p:cNvPr>
          <p:cNvSpPr txBox="1"/>
          <p:nvPr/>
        </p:nvSpPr>
        <p:spPr>
          <a:xfrm>
            <a:off x="162720" y="4141185"/>
            <a:ext cx="9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charset="0"/>
                <a:ea typeface="+mj-ea"/>
                <a:cs typeface="Arial" charset="0"/>
              </a:rPr>
              <a:t>Relativistic heavy ion collisions</a:t>
            </a:r>
            <a:r>
              <a:rPr lang="en-US" b="1" dirty="0">
                <a:latin typeface="Arial" charset="0"/>
                <a:ea typeface="+mj-ea"/>
                <a:cs typeface="Arial" charset="0"/>
              </a:rPr>
              <a:t> - </a:t>
            </a:r>
            <a:r>
              <a:rPr lang="en-US" sz="1800" dirty="0">
                <a:latin typeface="Arial" charset="0"/>
                <a:ea typeface="+mj-ea"/>
                <a:cs typeface="Arial" charset="0"/>
              </a:rPr>
              <a:t> </a:t>
            </a:r>
            <a:r>
              <a:rPr lang="en-US" dirty="0">
                <a:latin typeface="Arial" charset="0"/>
                <a:ea typeface="+mj-ea"/>
                <a:cs typeface="Arial" charset="0"/>
              </a:rPr>
              <a:t>A</a:t>
            </a:r>
            <a:r>
              <a:rPr lang="en-US" sz="1800" dirty="0">
                <a:latin typeface="Arial" charset="0"/>
                <a:ea typeface="+mj-ea"/>
                <a:cs typeface="Arial" charset="0"/>
              </a:rPr>
              <a:t> combination of the two recipes</a:t>
            </a:r>
            <a:endParaRPr lang="en-IL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26A24443-D046-5207-5200-89AB73C1E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3780"/>
            <a:ext cx="4966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(b) at high baryon density – Neutron stars </a:t>
            </a:r>
          </a:p>
        </p:txBody>
      </p:sp>
      <p:sp>
        <p:nvSpPr>
          <p:cNvPr id="6" name="AutoShape 18">
            <a:extLst>
              <a:ext uri="{FF2B5EF4-FFF2-40B4-BE49-F238E27FC236}">
                <a16:creationId xmlns:a16="http://schemas.microsoft.com/office/drawing/2014/main" id="{7C57C3FD-3876-0F23-2D39-E0BDD8D58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8420" y="210345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 Matter formation</a:t>
            </a:r>
          </a:p>
        </p:txBody>
      </p:sp>
    </p:spTree>
    <p:extLst>
      <p:ext uri="{BB962C8B-B14F-4D97-AF65-F5344CB8AC3E}">
        <p14:creationId xmlns:p14="http://schemas.microsoft.com/office/powerpoint/2010/main" val="38368751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defRPr i="1" smtClean="0">
            <a:latin typeface="Cambria Math" panose="020405030504060302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2_שורק חדש">
  <a:themeElements>
    <a:clrScheme name="כחול ממג">
      <a:dk1>
        <a:sysClr val="windowText" lastClr="000000"/>
      </a:dk1>
      <a:lt1>
        <a:sysClr val="window" lastClr="FFFFFF"/>
      </a:lt1>
      <a:dk2>
        <a:srgbClr val="2262A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שורק חדש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שורק חד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jet">
  <a:themeElements>
    <a:clrScheme name="Custom 1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000000"/>
      </a:hlink>
      <a:folHlink>
        <a:srgbClr val="3333C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j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134423</TotalTime>
  <Words>971</Words>
  <Application>Microsoft Macintosh PowerPoint</Application>
  <PresentationFormat>Экран (4:3)</PresentationFormat>
  <Paragraphs>170</Paragraphs>
  <Slides>24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42" baseType="lpstr">
      <vt:lpstr>ＭＳ Ｐゴシック</vt:lpstr>
      <vt:lpstr>ＭＳ Ｐゴシック</vt:lpstr>
      <vt:lpstr>宋体</vt:lpstr>
      <vt:lpstr>Arial</vt:lpstr>
      <vt:lpstr>Calibri</vt:lpstr>
      <vt:lpstr>Cambria Math</vt:lpstr>
      <vt:lpstr>Monotype Sorts</vt:lpstr>
      <vt:lpstr>Symbol</vt:lpstr>
      <vt:lpstr>Tahoma</vt:lpstr>
      <vt:lpstr>Times New Roman</vt:lpstr>
      <vt:lpstr>Times New Roman (Hebrew)</vt:lpstr>
      <vt:lpstr>Wingdings</vt:lpstr>
      <vt:lpstr>Thème Office</vt:lpstr>
      <vt:lpstr>12_שורק חדש</vt:lpstr>
      <vt:lpstr>jet</vt:lpstr>
      <vt:lpstr>משוואה</vt:lpstr>
      <vt:lpstr>Equation</vt:lpstr>
      <vt:lpstr>Image</vt:lpstr>
      <vt:lpstr>Презентация PowerPoint</vt:lpstr>
      <vt:lpstr>Презентация PowerPoint</vt:lpstr>
      <vt:lpstr>Презентация PowerPoint</vt:lpstr>
      <vt:lpstr>Baryon matter</vt:lpstr>
      <vt:lpstr>Deconfinement and Chiral Symmetry Restoration</vt:lpstr>
      <vt:lpstr>Primordial state of matter of the early Universe</vt:lpstr>
      <vt:lpstr>Презентация PowerPoint</vt:lpstr>
      <vt:lpstr>Презентация PowerPoint</vt:lpstr>
      <vt:lpstr> Quark Matter formation</vt:lpstr>
      <vt:lpstr>Презентация PowerPoint</vt:lpstr>
      <vt:lpstr>Relativistic Heavy-Ion Collisions and Quark Gluon Plasma (QGP)</vt:lpstr>
      <vt:lpstr>Презентация PowerPoint</vt:lpstr>
      <vt:lpstr>Space-time Evolution of the Collisions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When and where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cea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 on the implementation of the PAC 31st meeting and on the work towards optimization of the research programme</dc:title>
  <dc:creator>egle</dc:creator>
  <cp:lastModifiedBy>Microsoft Office User</cp:lastModifiedBy>
  <cp:revision>1563</cp:revision>
  <cp:lastPrinted>2024-09-15T12:14:14Z</cp:lastPrinted>
  <dcterms:created xsi:type="dcterms:W3CDTF">2010-01-13T11:24:08Z</dcterms:created>
  <dcterms:modified xsi:type="dcterms:W3CDTF">2024-09-15T21:35:38Z</dcterms:modified>
</cp:coreProperties>
</file>