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343" r:id="rId3"/>
    <p:sldId id="412" r:id="rId4"/>
    <p:sldId id="413" r:id="rId5"/>
    <p:sldId id="258" r:id="rId6"/>
    <p:sldId id="259" r:id="rId7"/>
    <p:sldId id="25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FD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E3EBE-5C43-4038-8B30-1C9777BCE07C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35C38-1EE1-4C82-B215-319462D7DD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41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AF827-C182-43AD-AD3F-031F96A6E2D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72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27AC-CE24-F3B5-B245-F68A611293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5910D-93C1-421D-9FCF-925EEC66E7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6268A-95F2-58A8-33F0-F8621085F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71528-E25D-AD94-0E5F-F9B707370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45CD9-1C75-B86F-8D87-4D3D12F1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38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20DF-1CFD-698A-EBA4-C56669A2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43403D-850C-5888-51B7-7E1FB2DA6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F9784-AEAF-7C00-E89F-082C66CF4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4EA2-4C71-E69B-7B4B-89FD5E98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C29AB-692C-CD43-D4FD-BB441F3A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1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FEDE65-24C6-C43F-7622-4C1FD9058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5AB6D-D7F6-81C1-4EC6-C8F3BF634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73973-027A-2B80-D96E-99E5F6FF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78C40-D97B-7B17-8D7E-4A8D94D3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93227-C291-6CAF-C7EF-4E06A179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9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F7E3D-79AC-512C-1C38-507FEC854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36923-3306-FEAC-7E1E-D0BC61E2E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3EF00-4D0D-1C05-67E9-83195BE31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ECAA1-1009-E20A-23BA-1EF5644A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6B14D-7C1B-9972-A0E2-366DC4186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24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CB6F-7C2B-77A1-BAE7-6FD678285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6D379-AE70-1D49-0DCC-41DD38242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02EA6-C73F-7E8B-B7FF-1A66E280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CAAB-F1C0-08FA-22DD-BD92A145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BEB01-C8AA-7699-BCBA-6852F9707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17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1D661-54E7-78ED-C876-C605AA6F2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00A96-4056-5A1B-A972-ABD012981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E136A-2560-760F-03D8-DE3CEBF4C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C0C5F-D36D-6207-3974-30051565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C906B-6A0E-7E3B-A0D0-9E966C682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A0FA4-68A0-AFFF-699E-C3A3EDB7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4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E7F84-833E-2896-77F2-56F58A92E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82CB2-3CFE-1538-BA4F-1F1453D06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2388F-FAA6-EA04-F209-7DBCCFBCD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B35E0-E5DF-BCD4-D471-31B73808B1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765D3-1399-AB69-FF87-5AB7EF0286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543B3C-7817-DB85-1E0F-8B9AC7331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1D346-C02A-82CA-94DE-912AE121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ABB716-3393-B0A4-EBB1-E4D880CE8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741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FF40-839E-FC07-3A5E-EFCE61F3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8D9CBA-EB25-919D-219F-00DDB28C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98268-68A6-BDAF-8C18-6D71AF31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DA5BEC-9028-160D-2541-2AE2F700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53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6C461F-B715-01E1-9867-296A7213F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B4858-603D-F721-9356-D59C6D02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B4057-0306-3B52-D044-E20D2BEC8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66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75189-2124-9957-A621-15B62181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5AD8A-E6EB-59EF-E8F3-DF4059DF5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89C06-D9F2-8B74-8C2B-54366DBAC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E1F94D-CD26-EF9F-B688-9F842025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BF1E0-5AD0-441C-0797-8AD117C7B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D50D8-3F6C-77C9-05D1-CCB71F63D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66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821A6-CB92-0173-08E8-415477B58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B0F19-9176-CB22-2D1F-F3C9C9E05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9F8A0-8157-713E-D818-D5621768A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2AA02-8275-3733-2D8A-B574F48F7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A5AC3-EEDF-A686-FE90-54C796979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56285-E387-6894-F2D7-43D1DF760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4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26911-C94D-7268-60F5-B2FAF3F3B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46AB9-0FFB-9ABE-74B6-A8D6A48EB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9F679-96AD-A552-DFF6-460CE98ADC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F27916-04F4-438B-AF80-D3EF49EF995B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8207A-BD21-2E1A-416C-1C07BFB4B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57C11-F8C7-8D41-1D22-66C593EFB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E72A90-1266-4C8E-8917-67F79BDAE0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56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111B71-EC2A-2762-C052-7C964C309639}"/>
              </a:ext>
            </a:extLst>
          </p:cNvPr>
          <p:cNvSpPr txBox="1"/>
          <p:nvPr/>
        </p:nvSpPr>
        <p:spPr>
          <a:xfrm>
            <a:off x="858252" y="2310214"/>
            <a:ext cx="106840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1) Study of the MPD phase-space coverage for hadrons and light nuclei in the fixed target mode with different beam-target combinations;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2) Study of MPD identification capability for light hadrons by means of ionization loss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/dx) measurements;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3) Estimation of secondary particle contribution in the yields of (anti)protons and deuterons;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4) Study of MPD identification capability for by means of TOF measurements.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608997-E7A8-6934-9F0C-44AC3E0358C2}"/>
              </a:ext>
            </a:extLst>
          </p:cNvPr>
          <p:cNvSpPr txBox="1"/>
          <p:nvPr/>
        </p:nvSpPr>
        <p:spPr>
          <a:xfrm>
            <a:off x="1317144" y="224590"/>
            <a:ext cx="797090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Interest Wave’10 program</a:t>
            </a:r>
          </a:p>
          <a:p>
            <a:pPr algn="ctr"/>
            <a:endParaRPr lang="en-US" sz="2400" b="1" dirty="0"/>
          </a:p>
          <a:p>
            <a:pPr algn="ctr"/>
            <a:r>
              <a:rPr lang="en-US" sz="2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“MPD detector performance study at the NICA collider”</a:t>
            </a:r>
            <a:endParaRPr lang="ru-RU" sz="2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26EAE-2B5B-AB16-A2AF-D3D3CB1FB33F}"/>
              </a:ext>
            </a:extLst>
          </p:cNvPr>
          <p:cNvSpPr txBox="1"/>
          <p:nvPr/>
        </p:nvSpPr>
        <p:spPr>
          <a:xfrm>
            <a:off x="5036223" y="1805780"/>
            <a:ext cx="1059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Tasks:</a:t>
            </a:r>
            <a:endParaRPr lang="ru-RU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4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2717699" y="44938"/>
            <a:ext cx="77360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 dirty="0">
                <a:latin typeface="Arial" pitchFamily="34" charset="0"/>
                <a:cs typeface="Arial" pitchFamily="34" charset="0"/>
              </a:rPr>
              <a:t>All Tasks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: MPD setup and its overall performance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895796" y="6452162"/>
            <a:ext cx="2133600" cy="365125"/>
          </a:xfrm>
        </p:spPr>
        <p:txBody>
          <a:bodyPr/>
          <a:lstStyle/>
          <a:p>
            <a:fld id="{9637668B-8315-4E46-8DAB-5A5735942071}" type="slidenum">
              <a:rPr lang="ru-RU" smtClean="0"/>
              <a:t>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888089" y="31693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8" name="Группа 56"/>
          <p:cNvGrpSpPr>
            <a:grpSpLocks noChangeAspect="1"/>
          </p:cNvGrpSpPr>
          <p:nvPr/>
        </p:nvGrpSpPr>
        <p:grpSpPr bwMode="auto">
          <a:xfrm>
            <a:off x="159257" y="548640"/>
            <a:ext cx="3829092" cy="3276000"/>
            <a:chOff x="4358777" y="1017687"/>
            <a:chExt cx="4260928" cy="3713023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085" t="9044" r="5284" b="1343"/>
            <a:stretch/>
          </p:blipFill>
          <p:spPr bwMode="auto">
            <a:xfrm>
              <a:off x="4358777" y="1017687"/>
              <a:ext cx="4260928" cy="3713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Прямоугольник 9"/>
            <p:cNvSpPr/>
            <p:nvPr/>
          </p:nvSpPr>
          <p:spPr>
            <a:xfrm>
              <a:off x="4929204" y="2214642"/>
              <a:ext cx="214313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29204" y="3214831"/>
              <a:ext cx="214313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572400" y="2214642"/>
              <a:ext cx="214314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572400" y="3214831"/>
              <a:ext cx="214314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cxnSp>
        <p:nvCxnSpPr>
          <p:cNvPr id="18" name="Прямая соединительная линия 17"/>
          <p:cNvCxnSpPr/>
          <p:nvPr/>
        </p:nvCxnSpPr>
        <p:spPr>
          <a:xfrm flipV="1">
            <a:off x="1958336" y="651824"/>
            <a:ext cx="2397760" cy="17272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91949" y="412912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h</a:t>
            </a:r>
            <a:r>
              <a:rPr lang="en-US" b="1" dirty="0">
                <a:solidFill>
                  <a:srgbClr val="FF0000"/>
                </a:solidFill>
              </a:rPr>
              <a:t>=1.3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" name="Rectangle 1"/>
          <p:cNvSpPr/>
          <p:nvPr/>
        </p:nvSpPr>
        <p:spPr>
          <a:xfrm>
            <a:off x="4066674" y="1150218"/>
            <a:ext cx="8029074" cy="3939540"/>
          </a:xfrm>
          <a:prstGeom prst="rect">
            <a:avLst/>
          </a:prstGeom>
          <a:solidFill>
            <a:srgbClr val="D9FDF7"/>
          </a:solidFill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              MPD at Stage’1: </a:t>
            </a:r>
          </a:p>
          <a:p>
            <a:pPr marL="342900" indent="-342900">
              <a:buFont typeface="Arial"/>
              <a:buChar char="•"/>
            </a:pPr>
            <a:r>
              <a:rPr lang="en-US" sz="2000" b="1" i="1" dirty="0">
                <a:solidFill>
                  <a:srgbClr val="000090"/>
                </a:solidFill>
                <a:latin typeface="Arial Narrow" panose="020B0606020202030204" pitchFamily="34" charset="0"/>
              </a:rPr>
              <a:t>TPC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 tracking: |</a:t>
            </a:r>
            <a:r>
              <a:rPr lang="en-US" sz="2000" i="1" dirty="0">
                <a:solidFill>
                  <a:srgbClr val="000090"/>
                </a:solidFill>
                <a:latin typeface="Symbol" panose="05050102010706020507" pitchFamily="18" charset="2"/>
              </a:rPr>
              <a:t>h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|&lt;1.6 (</a:t>
            </a:r>
            <a:r>
              <a:rPr lang="en-US" sz="2000" i="1" dirty="0" err="1">
                <a:solidFill>
                  <a:srgbClr val="000090"/>
                </a:solidFill>
                <a:latin typeface="Arial Narrow" panose="020B0606020202030204" pitchFamily="34" charset="0"/>
              </a:rPr>
              <a:t>Npoints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&gt;</a:t>
            </a:r>
            <a:r>
              <a:rPr lang="ru-RU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1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5)</a:t>
            </a:r>
          </a:p>
          <a:p>
            <a:pPr marL="342900" indent="-342900">
              <a:buFont typeface="Arial"/>
              <a:buChar char="•"/>
            </a:pPr>
            <a:r>
              <a:rPr lang="en-US" sz="2000" b="1" i="1" dirty="0">
                <a:solidFill>
                  <a:srgbClr val="000090"/>
                </a:solidFill>
                <a:latin typeface="Arial Narrow" panose="020B0606020202030204" pitchFamily="34" charset="0"/>
              </a:rPr>
              <a:t>TOF &amp; ECAL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 coverage: |</a:t>
            </a:r>
            <a:r>
              <a:rPr lang="en-US" sz="2000" i="1" dirty="0">
                <a:solidFill>
                  <a:srgbClr val="000090"/>
                </a:solidFill>
                <a:latin typeface="Symbol" panose="05050102010706020507" pitchFamily="18" charset="2"/>
              </a:rPr>
              <a:t>h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|&lt;1.3</a:t>
            </a:r>
          </a:p>
          <a:p>
            <a:pPr marL="342900" indent="-342900">
              <a:buFont typeface="Arial"/>
              <a:buChar char="•"/>
            </a:pPr>
            <a:r>
              <a:rPr lang="en-US" sz="2000" b="1" i="1" dirty="0">
                <a:solidFill>
                  <a:srgbClr val="000090"/>
                </a:solidFill>
                <a:latin typeface="Arial Narrow" panose="020B0606020202030204" pitchFamily="34" charset="0"/>
              </a:rPr>
              <a:t>PID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: </a:t>
            </a:r>
            <a:r>
              <a:rPr lang="en-US" sz="2000" i="1" dirty="0" err="1">
                <a:solidFill>
                  <a:srgbClr val="000090"/>
                </a:solidFill>
                <a:latin typeface="Arial Narrow" panose="020B0606020202030204" pitchFamily="34" charset="0"/>
              </a:rPr>
              <a:t>TOF+dE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/dx combined |</a:t>
            </a:r>
            <a:r>
              <a:rPr lang="en-US" sz="2000" i="1" dirty="0">
                <a:solidFill>
                  <a:srgbClr val="000090"/>
                </a:solidFill>
                <a:latin typeface="Symbol" panose="05050102010706020507" pitchFamily="18" charset="2"/>
              </a:rPr>
              <a:t>h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|&lt;1.3, </a:t>
            </a:r>
            <a:r>
              <a:rPr lang="en-US" sz="2000" i="1" dirty="0" err="1">
                <a:solidFill>
                  <a:srgbClr val="000090"/>
                </a:solidFill>
                <a:latin typeface="Arial Narrow" panose="020B0606020202030204" pitchFamily="34" charset="0"/>
              </a:rPr>
              <a:t>pT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&lt;3 GeV/c, </a:t>
            </a:r>
          </a:p>
          <a:p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               limited PID 1.3</a:t>
            </a:r>
            <a:r>
              <a:rPr lang="en-US" sz="2000" dirty="0">
                <a:solidFill>
                  <a:srgbClr val="000090"/>
                </a:solidFill>
                <a:latin typeface="Arial Narrow" panose="020B0606020202030204" pitchFamily="34" charset="0"/>
              </a:rPr>
              <a:t>&lt;|</a:t>
            </a:r>
            <a:r>
              <a:rPr lang="en-US" sz="2000" i="1" dirty="0">
                <a:solidFill>
                  <a:srgbClr val="000090"/>
                </a:solidFill>
                <a:latin typeface="Symbol" panose="05050102010706020507" pitchFamily="18" charset="2"/>
              </a:rPr>
              <a:t>h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|&lt;1.6 (</a:t>
            </a:r>
            <a:r>
              <a:rPr lang="en-US" sz="2000" i="1" dirty="0" err="1">
                <a:solidFill>
                  <a:srgbClr val="000090"/>
                </a:solidFill>
                <a:latin typeface="Arial Narrow" panose="020B0606020202030204" pitchFamily="34" charset="0"/>
              </a:rPr>
              <a:t>dE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/dx)</a:t>
            </a:r>
          </a:p>
          <a:p>
            <a:endParaRPr lang="en-US" sz="2000" i="1" dirty="0">
              <a:solidFill>
                <a:srgbClr val="000090"/>
              </a:solidFill>
              <a:latin typeface="Arial Narrow" panose="020B0606020202030204" pitchFamily="34" charset="0"/>
            </a:endParaRPr>
          </a:p>
          <a:p>
            <a:r>
              <a:rPr lang="en-US" sz="2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Collider mode: 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two identical relativistic beams interact in the center of the setup.</a:t>
            </a:r>
          </a:p>
          <a:p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Forward/backward regions are also identical, symmetry with respect to the interaction point</a:t>
            </a:r>
          </a:p>
          <a:p>
            <a:endParaRPr lang="en-US" sz="2000" i="1" dirty="0">
              <a:solidFill>
                <a:srgbClr val="000090"/>
              </a:solidFill>
              <a:latin typeface="Arial Narrow" panose="020B0606020202030204" pitchFamily="34" charset="0"/>
            </a:endParaRPr>
          </a:p>
          <a:p>
            <a:r>
              <a:rPr lang="en-US" sz="2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Fixed-target mode: </a:t>
            </a:r>
            <a:r>
              <a:rPr lang="en-US" sz="2000" i="1" dirty="0">
                <a:solidFill>
                  <a:srgbClr val="000090"/>
                </a:solidFill>
                <a:latin typeface="Arial Narrow" panose="020B0606020202030204" pitchFamily="34" charset="0"/>
              </a:rPr>
              <a:t>one accelerated beam hits the target, displaced to Z = -115 cm from the center. Colliding nuclei are not identical, no symmetry in the phase-space</a:t>
            </a:r>
          </a:p>
        </p:txBody>
      </p:sp>
    </p:spTree>
    <p:extLst>
      <p:ext uri="{BB962C8B-B14F-4D97-AF65-F5344CB8AC3E}">
        <p14:creationId xmlns:p14="http://schemas.microsoft.com/office/powerpoint/2010/main" val="214965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25F522-C330-4890-91EF-F001365F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C0438-BB98-4F87-9914-A5C352F91615}" type="slidenum">
              <a:rPr lang="ru-RU" smtClean="0"/>
              <a:t>3</a:t>
            </a:fld>
            <a:endParaRPr lang="ru-R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0C2915-287F-4BAE-A9D1-17112F0ED29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5788" y="1446156"/>
            <a:ext cx="3024000" cy="252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A474A7-ADEF-4E2D-B84C-5585EB964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5356" y="4151844"/>
            <a:ext cx="3393195" cy="26330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2DF34B-D532-4699-BE84-2237B3383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2541" y="2257676"/>
            <a:ext cx="3757723" cy="2916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105A7F-B3A2-463E-8088-42721C46E6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4292" y="2372359"/>
            <a:ext cx="3989683" cy="3096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CB4D5C6-1D53-4CF2-A427-14D5FFA67A3E}"/>
              </a:ext>
            </a:extLst>
          </p:cNvPr>
          <p:cNvSpPr txBox="1"/>
          <p:nvPr/>
        </p:nvSpPr>
        <p:spPr>
          <a:xfrm>
            <a:off x="3464292" y="581197"/>
            <a:ext cx="8489211" cy="1477328"/>
          </a:xfrm>
          <a:prstGeom prst="rect">
            <a:avLst/>
          </a:prstGeom>
          <a:solidFill>
            <a:srgbClr val="D9FDF7"/>
          </a:solidFill>
        </p:spPr>
        <p:txBody>
          <a:bodyPr wrap="square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MPD in the collider mode: </a:t>
            </a:r>
            <a:r>
              <a:rPr lang="en-US" dirty="0">
                <a:latin typeface="Calibri" panose="020F0502020204030204" pitchFamily="34" charset="0"/>
              </a:rPr>
              <a:t>sufficiently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large phase-space coverage for identified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pions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and kaons (&gt; 70% of the full phase-space at 9 GeV)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Hadron spectra can be measured from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</a:t>
            </a:r>
            <a:r>
              <a:rPr lang="en-US" sz="1000" b="0" i="0" u="none" strike="noStrike" baseline="0" dirty="0" err="1">
                <a:latin typeface="Calibri" panose="020F0502020204030204" pitchFamily="34" charset="0"/>
              </a:rPr>
              <a:t>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=0.2 to 2.5 GeV/c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Extrapolation to full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</a:t>
            </a:r>
            <a:r>
              <a:rPr lang="en-US" sz="1000" b="0" i="0" u="none" strike="noStrike" baseline="0" dirty="0" err="1">
                <a:latin typeface="Calibri" panose="020F0502020204030204" pitchFamily="34" charset="0"/>
              </a:rPr>
              <a:t>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-range and to the full phase space can be performed exploiting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     the spectra shapes (see BW fits for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p</a:t>
            </a:r>
            <a:r>
              <a:rPr lang="en-US" sz="1000" b="0" i="0" u="none" strike="noStrike" baseline="0" dirty="0" err="1">
                <a:latin typeface="Calibri" panose="020F0502020204030204" pitchFamily="34" charset="0"/>
              </a:rPr>
              <a:t>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-spectra and Gaussian for rapidity distributions)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5FA0A9-EFA6-48F9-BC38-0B85DA6EEFBB}"/>
              </a:ext>
            </a:extLst>
          </p:cNvPr>
          <p:cNvSpPr txBox="1"/>
          <p:nvPr/>
        </p:nvSpPr>
        <p:spPr>
          <a:xfrm>
            <a:off x="834056" y="1586984"/>
            <a:ext cx="52639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Arial-BoldMT"/>
              </a:rPr>
              <a:t>K+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FA3CBC-8C1F-4C9A-B307-DB2B8A676B58}"/>
              </a:ext>
            </a:extLst>
          </p:cNvPr>
          <p:cNvSpPr txBox="1"/>
          <p:nvPr/>
        </p:nvSpPr>
        <p:spPr>
          <a:xfrm>
            <a:off x="979618" y="0"/>
            <a:ext cx="105539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Task 1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 phase-space, spectra and yields from central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Au+Au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collisions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C886E1-EF53-1743-BBD9-6D5E42448492}"/>
              </a:ext>
            </a:extLst>
          </p:cNvPr>
          <p:cNvSpPr txBox="1"/>
          <p:nvPr/>
        </p:nvSpPr>
        <p:spPr>
          <a:xfrm>
            <a:off x="4981074" y="5646821"/>
            <a:ext cx="4320222" cy="7078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What about  the fixed-target  mode?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This will be the content of one task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02153F-BFC8-85E1-E0FE-85FC97F610BF}"/>
              </a:ext>
            </a:extLst>
          </p:cNvPr>
          <p:cNvSpPr txBox="1"/>
          <p:nvPr/>
        </p:nvSpPr>
        <p:spPr>
          <a:xfrm>
            <a:off x="544825" y="747881"/>
            <a:ext cx="253325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Adrian Lara Tlaxcala</a:t>
            </a:r>
            <a:endParaRPr lang="ru-RU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71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96C1E-5E76-AEFC-7618-56395F9CE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7C476FA7-C9F2-F195-B13A-8083C62BD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-104274" y="2148480"/>
            <a:ext cx="6618981" cy="4572000"/>
          </a:xfrm>
          <a:prstGeom prst="rect">
            <a:avLst/>
          </a:prstGeom>
          <a:ln w="0">
            <a:noFill/>
          </a:ln>
        </p:spPr>
      </p:pic>
      <p:sp>
        <p:nvSpPr>
          <p:cNvPr id="39" name="CustomShape 1">
            <a:extLst>
              <a:ext uri="{FF2B5EF4-FFF2-40B4-BE49-F238E27FC236}">
                <a16:creationId xmlns:a16="http://schemas.microsoft.com/office/drawing/2014/main" id="{1B97BF49-470E-C06A-E3D2-58E4F426CC88}"/>
              </a:ext>
            </a:extLst>
          </p:cNvPr>
          <p:cNvSpPr/>
          <p:nvPr/>
        </p:nvSpPr>
        <p:spPr>
          <a:xfrm>
            <a:off x="1446977" y="67385"/>
            <a:ext cx="9950907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500" b="1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Task 2 </a:t>
            </a:r>
            <a:r>
              <a:rPr lang="en-US" sz="2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MPD PID performance</a:t>
            </a:r>
            <a:r>
              <a:rPr lang="ru-RU" sz="2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500" b="1" spc="-1" dirty="0">
                <a:solidFill>
                  <a:srgbClr val="000000"/>
                </a:solidFill>
                <a:latin typeface="Arial"/>
                <a:ea typeface="DejaVu Sans"/>
              </a:rPr>
              <a:t>by means of ionization loss </a:t>
            </a:r>
            <a:r>
              <a:rPr lang="en-US" sz="2500" b="1" spc="-1" dirty="0" err="1">
                <a:solidFill>
                  <a:srgbClr val="000000"/>
                </a:solidFill>
                <a:latin typeface="Arial"/>
                <a:ea typeface="DejaVu Sans"/>
              </a:rPr>
              <a:t>dE</a:t>
            </a:r>
            <a:r>
              <a:rPr lang="en-US" sz="2500" b="1" spc="-1" dirty="0">
                <a:solidFill>
                  <a:srgbClr val="000000"/>
                </a:solidFill>
                <a:latin typeface="Arial"/>
                <a:ea typeface="DejaVu Sans"/>
              </a:rPr>
              <a:t>/dx</a:t>
            </a:r>
            <a:endParaRPr lang="ru-RU" sz="2500" b="0" strike="noStrike" spc="-1" dirty="0">
              <a:latin typeface="Arial"/>
            </a:endParaRPr>
          </a:p>
        </p:txBody>
      </p:sp>
      <p:sp>
        <p:nvSpPr>
          <p:cNvPr id="40" name="CustomShape 2">
            <a:extLst>
              <a:ext uri="{FF2B5EF4-FFF2-40B4-BE49-F238E27FC236}">
                <a16:creationId xmlns:a16="http://schemas.microsoft.com/office/drawing/2014/main" id="{25D14D56-0D1B-3623-64A4-F9E4D89C7EF8}"/>
              </a:ext>
            </a:extLst>
          </p:cNvPr>
          <p:cNvSpPr/>
          <p:nvPr/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448E8B7F-F516-48D2-BFC6-A2C1C65902E8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4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41" name="CustomShape 3">
            <a:extLst>
              <a:ext uri="{FF2B5EF4-FFF2-40B4-BE49-F238E27FC236}">
                <a16:creationId xmlns:a16="http://schemas.microsoft.com/office/drawing/2014/main" id="{96FC3332-D7C8-5CC6-E279-215AD5533C69}"/>
              </a:ext>
            </a:extLst>
          </p:cNvPr>
          <p:cNvSpPr/>
          <p:nvPr/>
        </p:nvSpPr>
        <p:spPr>
          <a:xfrm>
            <a:off x="1606703" y="1617798"/>
            <a:ext cx="4641698" cy="493810"/>
          </a:xfrm>
          <a:prstGeom prst="rect">
            <a:avLst/>
          </a:prstGeom>
          <a:solidFill>
            <a:srgbClr val="DAFBF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4760">
              <a:lnSpc>
                <a:spcPct val="15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lang="en-US" sz="2000" b="1" spc="-1" dirty="0" err="1">
                <a:solidFill>
                  <a:srgbClr val="000000"/>
                </a:solidFill>
                <a:latin typeface="Arial Narrow"/>
                <a:ea typeface="DejaVu Sans"/>
              </a:rPr>
              <a:t>Bi+Bi</a:t>
            </a:r>
            <a:r>
              <a:rPr lang="en-US" sz="2000" b="1" spc="-1" dirty="0">
                <a:solidFill>
                  <a:srgbClr val="000000"/>
                </a:solidFill>
                <a:latin typeface="Arial Narrow"/>
                <a:ea typeface="DejaVu Sans"/>
              </a:rPr>
              <a:t> events from the PHQMD model</a:t>
            </a:r>
            <a:endParaRPr lang="en-US" sz="2000" b="1" strike="noStrike" spc="-1" dirty="0">
              <a:solidFill>
                <a:srgbClr val="000000"/>
              </a:solidFill>
              <a:latin typeface="Arial Narrow"/>
              <a:ea typeface="DejaVu Sa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B5E99F-1019-93D6-485E-DDC7F3F0EDDA}"/>
              </a:ext>
            </a:extLst>
          </p:cNvPr>
          <p:cNvSpPr txBox="1"/>
          <p:nvPr/>
        </p:nvSpPr>
        <p:spPr>
          <a:xfrm>
            <a:off x="6762308" y="1864703"/>
            <a:ext cx="54296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Simulate A+A collisions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(model and/or box generators)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Optimize track selection criteria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Parametrize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/dx bands for particle specie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(i.e. positions and width at every p/q)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Define selection  regions, calculate purity,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efficiency, and contamination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E3C180-D2E4-FF15-7BE5-D2F68D53ECD4}"/>
              </a:ext>
            </a:extLst>
          </p:cNvPr>
          <p:cNvSpPr txBox="1"/>
          <p:nvPr/>
        </p:nvSpPr>
        <p:spPr>
          <a:xfrm>
            <a:off x="734049" y="680281"/>
            <a:ext cx="3193503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Alejandro San Juan Lopez</a:t>
            </a:r>
            <a:endParaRPr lang="ru-RU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65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29D55-39C7-B8C0-F09F-EF095C3F6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21180E9E-177F-6D06-31BF-086563851F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894" y="2120209"/>
            <a:ext cx="4598517" cy="446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8907B31-9946-E5A6-7811-C9F7297A1C56}"/>
              </a:ext>
            </a:extLst>
          </p:cNvPr>
          <p:cNvSpPr txBox="1"/>
          <p:nvPr/>
        </p:nvSpPr>
        <p:spPr>
          <a:xfrm>
            <a:off x="3061874" y="34646"/>
            <a:ext cx="74701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Task 3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: Estimation of secondary particle contribution </a:t>
            </a:r>
          </a:p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    in the yields of (anti)protons and deuterons</a:t>
            </a:r>
          </a:p>
        </p:txBody>
      </p:sp>
      <p:grpSp>
        <p:nvGrpSpPr>
          <p:cNvPr id="7" name="Группа 56">
            <a:extLst>
              <a:ext uri="{FF2B5EF4-FFF2-40B4-BE49-F238E27FC236}">
                <a16:creationId xmlns:a16="http://schemas.microsoft.com/office/drawing/2014/main" id="{ADAE7F92-FA6C-8B35-B2A2-5524564F8D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00237" y="3638216"/>
            <a:ext cx="3618702" cy="3096000"/>
            <a:chOff x="4358777" y="1017687"/>
            <a:chExt cx="4260928" cy="3713023"/>
          </a:xfrm>
        </p:grpSpPr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72C6E49E-0842-1D21-2E6B-A0A8B4FC9E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9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085" t="9044" r="5284" b="1343"/>
            <a:stretch/>
          </p:blipFill>
          <p:spPr bwMode="auto">
            <a:xfrm>
              <a:off x="4358777" y="1017687"/>
              <a:ext cx="4260928" cy="3713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Прямоугольник 9">
              <a:extLst>
                <a:ext uri="{FF2B5EF4-FFF2-40B4-BE49-F238E27FC236}">
                  <a16:creationId xmlns:a16="http://schemas.microsoft.com/office/drawing/2014/main" id="{630444C5-B3FD-66E1-B29A-865DAAACEF99}"/>
                </a:ext>
              </a:extLst>
            </p:cNvPr>
            <p:cNvSpPr/>
            <p:nvPr/>
          </p:nvSpPr>
          <p:spPr>
            <a:xfrm>
              <a:off x="4929204" y="2214642"/>
              <a:ext cx="214313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Прямоугольник 10">
              <a:extLst>
                <a:ext uri="{FF2B5EF4-FFF2-40B4-BE49-F238E27FC236}">
                  <a16:creationId xmlns:a16="http://schemas.microsoft.com/office/drawing/2014/main" id="{6ED189B6-17D8-B47D-67A8-47F8BBAB3F85}"/>
                </a:ext>
              </a:extLst>
            </p:cNvPr>
            <p:cNvSpPr/>
            <p:nvPr/>
          </p:nvSpPr>
          <p:spPr>
            <a:xfrm>
              <a:off x="4929204" y="3214831"/>
              <a:ext cx="214313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Прямоугольник 11">
              <a:extLst>
                <a:ext uri="{FF2B5EF4-FFF2-40B4-BE49-F238E27FC236}">
                  <a16:creationId xmlns:a16="http://schemas.microsoft.com/office/drawing/2014/main" id="{AD2B6D24-E75D-AD9F-626A-20B67D48AB00}"/>
                </a:ext>
              </a:extLst>
            </p:cNvPr>
            <p:cNvSpPr/>
            <p:nvPr/>
          </p:nvSpPr>
          <p:spPr>
            <a:xfrm>
              <a:off x="7572400" y="2214642"/>
              <a:ext cx="214314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Прямоугольник 12">
              <a:extLst>
                <a:ext uri="{FF2B5EF4-FFF2-40B4-BE49-F238E27FC236}">
                  <a16:creationId xmlns:a16="http://schemas.microsoft.com/office/drawing/2014/main" id="{A37D5E7F-0BC1-56FB-DCC1-26581B534E87}"/>
                </a:ext>
              </a:extLst>
            </p:cNvPr>
            <p:cNvSpPr/>
            <p:nvPr/>
          </p:nvSpPr>
          <p:spPr>
            <a:xfrm>
              <a:off x="7572400" y="3214831"/>
              <a:ext cx="214314" cy="571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46D4EC9-0F94-A180-2CE2-4F3AB06913BF}"/>
              </a:ext>
            </a:extLst>
          </p:cNvPr>
          <p:cNvSpPr txBox="1"/>
          <p:nvPr/>
        </p:nvSpPr>
        <p:spPr>
          <a:xfrm>
            <a:off x="242589" y="1206781"/>
            <a:ext cx="6255239" cy="2431435"/>
          </a:xfrm>
          <a:prstGeom prst="rect">
            <a:avLst/>
          </a:prstGeom>
          <a:solidFill>
            <a:srgbClr val="D7FDF8"/>
          </a:solidFill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Born in A+A collision primary particles interact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inside MPD detector material producing secondaries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Some of them can be rejected by track selection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criteria, some – cannot!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One must estimate contribution of secondaries</a:t>
            </a:r>
          </a:p>
          <a:p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     in selected samples of (anti)protons and deuterons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1F710B-19D5-7A8E-DD2E-85CF20D778CB}"/>
              </a:ext>
            </a:extLst>
          </p:cNvPr>
          <p:cNvSpPr txBox="1"/>
          <p:nvPr/>
        </p:nvSpPr>
        <p:spPr>
          <a:xfrm>
            <a:off x="7165073" y="1794993"/>
            <a:ext cx="43276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Secondary deuterons from </a:t>
            </a:r>
            <a:r>
              <a:rPr lang="en-US" dirty="0" err="1"/>
              <a:t>Bi+Bi</a:t>
            </a:r>
            <a:r>
              <a:rPr lang="en-US" dirty="0"/>
              <a:t> </a:t>
            </a:r>
            <a:r>
              <a:rPr lang="en-US" dirty="0" err="1"/>
              <a:t>collsions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6CD22F-0A24-BC29-4660-06808F70104A}"/>
              </a:ext>
            </a:extLst>
          </p:cNvPr>
          <p:cNvSpPr txBox="1"/>
          <p:nvPr/>
        </p:nvSpPr>
        <p:spPr>
          <a:xfrm>
            <a:off x="242589" y="806671"/>
            <a:ext cx="3647152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Juan Carlos Marquez Ramirez</a:t>
            </a:r>
            <a:endParaRPr lang="ru-RU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136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A24B11-2733-2225-74EA-9ADEDF51C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>
            <a:extLst>
              <a:ext uri="{FF2B5EF4-FFF2-40B4-BE49-F238E27FC236}">
                <a16:creationId xmlns:a16="http://schemas.microsoft.com/office/drawing/2014/main" id="{7D188E0E-9E38-309E-CB2C-493B8AE7BC7A}"/>
              </a:ext>
            </a:extLst>
          </p:cNvPr>
          <p:cNvSpPr/>
          <p:nvPr/>
        </p:nvSpPr>
        <p:spPr>
          <a:xfrm>
            <a:off x="957693" y="243847"/>
            <a:ext cx="9871911" cy="47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500" b="1" u="sng" strike="noStrike" spc="-1" dirty="0">
                <a:solidFill>
                  <a:srgbClr val="000000"/>
                </a:solidFill>
                <a:latin typeface="Arial"/>
                <a:ea typeface="DejaVu Sans"/>
              </a:rPr>
              <a:t>Task 4 (changed)</a:t>
            </a:r>
            <a:r>
              <a:rPr lang="en-US" sz="2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MPD PID performance</a:t>
            </a:r>
            <a:r>
              <a:rPr lang="ru-RU" sz="25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500" b="1" spc="-1" dirty="0">
                <a:solidFill>
                  <a:srgbClr val="000000"/>
                </a:solidFill>
                <a:latin typeface="Arial"/>
                <a:ea typeface="DejaVu Sans"/>
              </a:rPr>
              <a:t>by TOF measurements</a:t>
            </a:r>
            <a:endParaRPr lang="ru-RU" sz="2500" b="0" strike="noStrike" spc="-1" dirty="0"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4EABB6-D652-7DE0-DA72-AD54B4F04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/>
        </p:blipFill>
        <p:spPr>
          <a:xfrm>
            <a:off x="5627109" y="1463788"/>
            <a:ext cx="6379846" cy="4392000"/>
          </a:xfrm>
          <a:prstGeom prst="rect">
            <a:avLst/>
          </a:prstGeom>
          <a:ln w="0"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389D26-D7BC-5674-C96A-D3DFA4E15F0D}"/>
              </a:ext>
            </a:extLst>
          </p:cNvPr>
          <p:cNvSpPr txBox="1"/>
          <p:nvPr/>
        </p:nvSpPr>
        <p:spPr>
          <a:xfrm>
            <a:off x="185045" y="1593809"/>
            <a:ext cx="529503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Simulate A+A collisions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(model and/or box generators)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Optimize track selection criteria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Parametrize mass-squared (1/beta) bands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for particle specie (i.e. positions and width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at every p/q)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Define selection regions, calculate purity,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efficiency, and contamination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038032-DD3F-D739-3F17-E151816CBB82}"/>
              </a:ext>
            </a:extLst>
          </p:cNvPr>
          <p:cNvSpPr txBox="1"/>
          <p:nvPr/>
        </p:nvSpPr>
        <p:spPr>
          <a:xfrm>
            <a:off x="355788" y="840259"/>
            <a:ext cx="1696298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Adolfo Flores</a:t>
            </a:r>
            <a:endParaRPr lang="ru-RU" sz="2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44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4D420-DF72-EB49-CC36-C68ABD5F7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2">
            <a:extLst>
              <a:ext uri="{FF2B5EF4-FFF2-40B4-BE49-F238E27FC236}">
                <a16:creationId xmlns:a16="http://schemas.microsoft.com/office/drawing/2014/main" id="{BD48C81C-37C3-40A6-DD73-62A6B9972F60}"/>
              </a:ext>
            </a:extLst>
          </p:cNvPr>
          <p:cNvSpPr/>
          <p:nvPr/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448E8B7F-F516-48D2-BFC6-A2C1C65902E8}" type="slidenum">
              <a:rPr lang="ru-RU" sz="1200" b="0" strike="noStrike" spc="-1">
                <a:solidFill>
                  <a:srgbClr val="8B8B8B"/>
                </a:solidFill>
                <a:latin typeface="Calibri"/>
                <a:ea typeface="DejaVu Sans"/>
              </a:rPr>
              <a:t>7</a:t>
            </a:fld>
            <a:endParaRPr lang="ru-RU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525B1A-6732-97BA-5681-9771EF69C476}"/>
              </a:ext>
            </a:extLst>
          </p:cNvPr>
          <p:cNvSpPr txBox="1"/>
          <p:nvPr/>
        </p:nvSpPr>
        <p:spPr>
          <a:xfrm>
            <a:off x="153127" y="246755"/>
            <a:ext cx="1203887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full specification for tasks will be completed during several days (# of events, simulation scheme,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requested(expected) results, etc.)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Every task will contain a list of subtasks, such that the completion of several (hopefully, even all)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will be an acceptable result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Using of event generators can be complemented by exploiting of simple phase-space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generators to overcome low multiplicity problem for rare probes (light nuclei and antiprotons) 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5681E6-A8F3-0033-30A3-FDE3DF7821EF}"/>
              </a:ext>
            </a:extLst>
          </p:cNvPr>
          <p:cNvSpPr txBox="1"/>
          <p:nvPr/>
        </p:nvSpPr>
        <p:spPr>
          <a:xfrm>
            <a:off x="1062681" y="3581159"/>
            <a:ext cx="958884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class </a:t>
            </a:r>
            <a:r>
              <a:rPr lang="en-US" dirty="0" err="1"/>
              <a:t>MpdHypYPtGenerator</a:t>
            </a:r>
            <a:r>
              <a:rPr lang="en-US" dirty="0"/>
              <a:t> : public </a:t>
            </a:r>
            <a:r>
              <a:rPr lang="en-US" dirty="0" err="1"/>
              <a:t>FairGenerator</a:t>
            </a:r>
            <a:r>
              <a:rPr lang="en-US" dirty="0"/>
              <a:t> {</a:t>
            </a:r>
          </a:p>
          <a:p>
            <a:r>
              <a:rPr lang="en-US" dirty="0"/>
              <a:t>     public: </a:t>
            </a:r>
          </a:p>
          <a:p>
            <a:r>
              <a:rPr lang="en-US" dirty="0"/>
              <a:t>	</a:t>
            </a:r>
            <a:r>
              <a:rPr lang="en-US" dirty="0" err="1"/>
              <a:t>MpdHypYPtGenerator</a:t>
            </a:r>
            <a:r>
              <a:rPr lang="en-US" dirty="0"/>
              <a:t>(</a:t>
            </a:r>
            <a:r>
              <a:rPr lang="en-US" dirty="0" err="1"/>
              <a:t>Int_t</a:t>
            </a:r>
            <a:r>
              <a:rPr lang="en-US" dirty="0"/>
              <a:t> </a:t>
            </a:r>
            <a:r>
              <a:rPr lang="en-US" dirty="0" err="1"/>
              <a:t>pdgid</a:t>
            </a:r>
            <a:r>
              <a:rPr lang="en-US" dirty="0"/>
              <a:t>, </a:t>
            </a:r>
            <a:r>
              <a:rPr lang="en-US" dirty="0" err="1"/>
              <a:t>Int_t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= 1, </a:t>
            </a:r>
            <a:r>
              <a:rPr lang="en-US" dirty="0" err="1"/>
              <a:t>Double_t</a:t>
            </a:r>
            <a:r>
              <a:rPr lang="en-US" dirty="0"/>
              <a:t> yield = -1.0); </a:t>
            </a:r>
          </a:p>
          <a:p>
            <a:r>
              <a:rPr lang="en-US" dirty="0"/>
              <a:t>	inline void </a:t>
            </a:r>
            <a:r>
              <a:rPr lang="en-US" dirty="0" err="1"/>
              <a:t>SetPDGType</a:t>
            </a:r>
            <a:r>
              <a:rPr lang="en-US" dirty="0"/>
              <a:t>(</a:t>
            </a:r>
            <a:r>
              <a:rPr lang="en-US" dirty="0" err="1"/>
              <a:t>Int_t</a:t>
            </a:r>
            <a:r>
              <a:rPr lang="en-US" dirty="0"/>
              <a:t> </a:t>
            </a:r>
            <a:r>
              <a:rPr lang="en-US" dirty="0" err="1"/>
              <a:t>pdg</a:t>
            </a:r>
            <a:r>
              <a:rPr lang="en-US" dirty="0"/>
              <a:t>) { </a:t>
            </a:r>
            <a:r>
              <a:rPr lang="en-US" dirty="0" err="1"/>
              <a:t>fPDGType</a:t>
            </a:r>
            <a:r>
              <a:rPr lang="en-US" dirty="0"/>
              <a:t> = </a:t>
            </a:r>
            <a:r>
              <a:rPr lang="en-US" dirty="0" err="1"/>
              <a:t>pdg</a:t>
            </a:r>
            <a:r>
              <a:rPr lang="en-US" dirty="0"/>
              <a:t>; };</a:t>
            </a:r>
          </a:p>
          <a:p>
            <a:r>
              <a:rPr lang="en-US" dirty="0"/>
              <a:t>	 inline void </a:t>
            </a:r>
            <a:r>
              <a:rPr lang="en-US" dirty="0" err="1"/>
              <a:t>SetMultiplicity</a:t>
            </a:r>
            <a:r>
              <a:rPr lang="en-US" dirty="0"/>
              <a:t>(</a:t>
            </a:r>
            <a:r>
              <a:rPr lang="en-US" dirty="0" err="1"/>
              <a:t>Int_t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) { </a:t>
            </a:r>
            <a:r>
              <a:rPr lang="en-US" dirty="0" err="1"/>
              <a:t>fMult</a:t>
            </a:r>
            <a:r>
              <a:rPr lang="en-US" dirty="0"/>
              <a:t> = </a:t>
            </a:r>
            <a:r>
              <a:rPr lang="en-US" dirty="0" err="1"/>
              <a:t>mult</a:t>
            </a:r>
            <a:r>
              <a:rPr lang="en-US" dirty="0"/>
              <a:t>; };</a:t>
            </a:r>
          </a:p>
          <a:p>
            <a:r>
              <a:rPr lang="en-US" dirty="0"/>
              <a:t> 	 inline void </a:t>
            </a:r>
            <a:r>
              <a:rPr lang="en-US" dirty="0" err="1"/>
              <a:t>SetDistributionPt</a:t>
            </a:r>
            <a:r>
              <a:rPr lang="en-US" dirty="0"/>
              <a:t> (</a:t>
            </a:r>
            <a:r>
              <a:rPr lang="en-US" dirty="0" err="1"/>
              <a:t>Double_t</a:t>
            </a:r>
            <a:r>
              <a:rPr lang="en-US" dirty="0"/>
              <a:t> T=0.154319) {</a:t>
            </a:r>
            <a:r>
              <a:rPr lang="en-US" dirty="0" err="1"/>
              <a:t>fT</a:t>
            </a:r>
            <a:r>
              <a:rPr lang="en-US" dirty="0"/>
              <a:t>=T;}; </a:t>
            </a:r>
          </a:p>
          <a:p>
            <a:r>
              <a:rPr lang="en-US" dirty="0"/>
              <a:t> 	 inline void </a:t>
            </a:r>
            <a:r>
              <a:rPr lang="en-US" dirty="0" err="1"/>
              <a:t>SetDistributionPt</a:t>
            </a:r>
            <a:r>
              <a:rPr lang="en-US" dirty="0"/>
              <a:t>(</a:t>
            </a:r>
            <a:r>
              <a:rPr lang="en-US" dirty="0" err="1"/>
              <a:t>Double_t</a:t>
            </a:r>
            <a:r>
              <a:rPr lang="en-US" dirty="0"/>
              <a:t> T = 0.223) { </a:t>
            </a:r>
            <a:r>
              <a:rPr lang="en-US" dirty="0" err="1"/>
              <a:t>fT</a:t>
            </a:r>
            <a:r>
              <a:rPr lang="en-US" dirty="0"/>
              <a:t> = T; }; </a:t>
            </a:r>
          </a:p>
          <a:p>
            <a:r>
              <a:rPr lang="en-US" dirty="0"/>
              <a:t>	inline void </a:t>
            </a:r>
            <a:r>
              <a:rPr lang="en-US" dirty="0" err="1"/>
              <a:t>SetDistributionY</a:t>
            </a:r>
            <a:r>
              <a:rPr lang="en-US" dirty="0"/>
              <a:t>  (</a:t>
            </a:r>
            <a:r>
              <a:rPr lang="en-US" dirty="0" err="1"/>
              <a:t>Double_t</a:t>
            </a:r>
            <a:r>
              <a:rPr lang="en-US" dirty="0"/>
              <a:t> y0=1.98604, </a:t>
            </a:r>
            <a:r>
              <a:rPr lang="en-US" dirty="0" err="1"/>
              <a:t>Double_t</a:t>
            </a:r>
            <a:r>
              <a:rPr lang="en-US" dirty="0"/>
              <a:t> sigma=0.617173) 			{fY0=y0;fSigma=sigma;};   </a:t>
            </a:r>
          </a:p>
          <a:p>
            <a:r>
              <a:rPr lang="en-US" dirty="0"/>
              <a:t>	inline void </a:t>
            </a:r>
            <a:r>
              <a:rPr lang="en-US" dirty="0" err="1"/>
              <a:t>SetDistributionY</a:t>
            </a:r>
            <a:r>
              <a:rPr lang="en-US" dirty="0"/>
              <a:t>(</a:t>
            </a:r>
            <a:r>
              <a:rPr lang="en-US" dirty="0" err="1"/>
              <a:t>Double_t</a:t>
            </a:r>
            <a:r>
              <a:rPr lang="en-US" dirty="0"/>
              <a:t> y0 = 0, </a:t>
            </a:r>
            <a:r>
              <a:rPr lang="en-US" dirty="0" err="1"/>
              <a:t>Double_t</a:t>
            </a:r>
            <a:r>
              <a:rPr lang="en-US" dirty="0"/>
              <a:t> sigma = 0.72)</a:t>
            </a:r>
          </a:p>
          <a:p>
            <a:r>
              <a:rPr lang="en-US" dirty="0"/>
              <a:t>	   {      fY0    = y0;      </a:t>
            </a:r>
            <a:r>
              <a:rPr lang="en-US" dirty="0" err="1"/>
              <a:t>fSigma</a:t>
            </a:r>
            <a:r>
              <a:rPr lang="en-US" dirty="0"/>
              <a:t> = sigma;   };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800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813</Words>
  <Application>Microsoft Office PowerPoint</Application>
  <PresentationFormat>Widescreen</PresentationFormat>
  <Paragraphs>96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Aptos Display</vt:lpstr>
      <vt:lpstr>Arial</vt:lpstr>
      <vt:lpstr>Arial Narrow</vt:lpstr>
      <vt:lpstr>Arial-BoldMT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Vadim Kolesnikov</dc:creator>
  <cp:lastModifiedBy>Vadim Kolesnikov</cp:lastModifiedBy>
  <cp:revision>19</cp:revision>
  <dcterms:created xsi:type="dcterms:W3CDTF">2024-03-05T08:30:41Z</dcterms:created>
  <dcterms:modified xsi:type="dcterms:W3CDTF">2024-03-05T10:58:13Z</dcterms:modified>
</cp:coreProperties>
</file>