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69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2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 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 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9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06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 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 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83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35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59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4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5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1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0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9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4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8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87DE2D-B868-49BA-98A7-7D9B439B5D56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110C8C-283B-48E7-8FEF-0C9F30C9B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9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ALICE </a:t>
            </a:r>
            <a:r>
              <a:rPr lang="en-GB" dirty="0" smtClean="0"/>
              <a:t>O2: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Culicov</a:t>
            </a:r>
            <a:r>
              <a:rPr lang="en-US" dirty="0" smtClean="0"/>
              <a:t> </a:t>
            </a:r>
            <a:r>
              <a:rPr lang="en-US" dirty="0" err="1" smtClean="0"/>
              <a:t>Alexandru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10131425" cy="1456267"/>
          </a:xfrm>
        </p:spPr>
        <p:txBody>
          <a:bodyPr/>
          <a:lstStyle/>
          <a:p>
            <a:r>
              <a:rPr lang="en-US" dirty="0"/>
              <a:t>Computational </a:t>
            </a:r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of ALICE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65" y="2065867"/>
            <a:ext cx="5659581" cy="3251200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Distributed Computational Architecture</a:t>
            </a:r>
            <a:endParaRPr lang="en-GB" dirty="0"/>
          </a:p>
          <a:p>
            <a:pPr lvl="1"/>
            <a:r>
              <a:rPr lang="en-GB" dirty="0" smtClean="0"/>
              <a:t> ALICE </a:t>
            </a:r>
            <a:r>
              <a:rPr lang="en-GB" dirty="0"/>
              <a:t>O2 is based on a distributed architecture that incorporates 250 FLPs for direct data reading from detectors, each providing a speed of 2 GB/s</a:t>
            </a:r>
            <a:r>
              <a:rPr lang="en-GB" dirty="0" smtClean="0"/>
              <a:t>. </a:t>
            </a:r>
            <a:endParaRPr lang="en-GB" dirty="0"/>
          </a:p>
          <a:p>
            <a:pPr lvl="1"/>
            <a:r>
              <a:rPr lang="en-GB" dirty="0" smtClean="0"/>
              <a:t> This </a:t>
            </a:r>
            <a:r>
              <a:rPr lang="en-GB" dirty="0"/>
              <a:t>architecture is supported by 400 EPNs that process these data, executing complex computational tasks including event reconstruction and analysis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b="1" dirty="0"/>
              <a:t>Functionality and Performance</a:t>
            </a:r>
            <a:endParaRPr lang="en-GB" dirty="0"/>
          </a:p>
          <a:p>
            <a:pPr lvl="1"/>
            <a:r>
              <a:rPr lang="en-GB" dirty="0" smtClean="0"/>
              <a:t> These </a:t>
            </a:r>
            <a:r>
              <a:rPr lang="en-GB" dirty="0"/>
              <a:t>EPNs collectively handle the processing of full Time Frames generated every 30 seconds, ensuring effective data distribution and analysis throughout the experiment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327" y="183065"/>
            <a:ext cx="4370547" cy="651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Configuration and Performance of the Network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16727"/>
            <a:ext cx="4505035" cy="3574473"/>
          </a:xfrm>
        </p:spPr>
        <p:txBody>
          <a:bodyPr/>
          <a:lstStyle/>
          <a:p>
            <a:r>
              <a:rPr lang="en-GB" b="1" dirty="0"/>
              <a:t>Network </a:t>
            </a:r>
            <a:r>
              <a:rPr lang="en-GB" b="1" dirty="0" smtClean="0"/>
              <a:t>Infrastructure</a:t>
            </a:r>
          </a:p>
          <a:p>
            <a:r>
              <a:rPr lang="en-GB" dirty="0" smtClean="0"/>
              <a:t> 400 </a:t>
            </a:r>
            <a:r>
              <a:rPr lang="en-GB" dirty="0"/>
              <a:t>EPNs are connected through a high-speed network with a bandwidth of 10 Gb/s per node, optimizing data transmission and ensuring high resource availability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smtClean="0"/>
              <a:t> The </a:t>
            </a:r>
            <a:r>
              <a:rPr lang="en-GB" dirty="0"/>
              <a:t>network architecture is designed to minimize latencies and maximize data processing efficiency, which is crucial for timely processing of Time Frames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711" y="2216727"/>
            <a:ext cx="6401652" cy="315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 Monitoring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37" y="1736436"/>
            <a:ext cx="5049981" cy="4775200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System Monitoring</a:t>
            </a:r>
            <a:endParaRPr lang="en-GB" dirty="0"/>
          </a:p>
          <a:p>
            <a:pPr lvl="1"/>
            <a:r>
              <a:rPr lang="en-GB" dirty="0" smtClean="0"/>
              <a:t> The </a:t>
            </a:r>
            <a:r>
              <a:rPr lang="en-GB" dirty="0"/>
              <a:t>O2 monitoring system allows real-time tracking of all components' performance, gathering metrics such as CPU load, memory usage, and network bandwidth</a:t>
            </a:r>
            <a:r>
              <a:rPr lang="en-GB" dirty="0" smtClean="0"/>
              <a:t>. </a:t>
            </a:r>
            <a:endParaRPr lang="en-GB" dirty="0"/>
          </a:p>
          <a:p>
            <a:pPr lvl="1"/>
            <a:r>
              <a:rPr lang="en-GB" dirty="0" smtClean="0"/>
              <a:t> The </a:t>
            </a:r>
            <a:r>
              <a:rPr lang="en-GB" dirty="0"/>
              <a:t>system employs over 1000 sensors to collect data on the status of hardware and software components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b="1" dirty="0"/>
              <a:t>Resource Management</a:t>
            </a:r>
            <a:endParaRPr lang="en-GB" dirty="0"/>
          </a:p>
          <a:p>
            <a:pPr lvl="1"/>
            <a:r>
              <a:rPr lang="en-GB" dirty="0" smtClean="0"/>
              <a:t> Resource </a:t>
            </a:r>
            <a:r>
              <a:rPr lang="en-GB" dirty="0"/>
              <a:t>management is conducted through a centralized system that automates task distribution among EPNs and optimizes their load for maximum efficiency</a:t>
            </a:r>
            <a:r>
              <a:rPr lang="en-GB" dirty="0" smtClean="0"/>
              <a:t>. </a:t>
            </a:r>
            <a:endParaRPr lang="en-GB" dirty="0"/>
          </a:p>
          <a:p>
            <a:pPr lvl="1"/>
            <a:r>
              <a:rPr lang="en-GB" dirty="0" smtClean="0"/>
              <a:t> The </a:t>
            </a:r>
            <a:r>
              <a:rPr lang="en-GB" dirty="0"/>
              <a:t>system supports dynamic scaling, enabling the addition or removal of computational nodes based on the current computational power requirements.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866" y="1736436"/>
            <a:ext cx="5352000" cy="45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Security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92" y="1881140"/>
            <a:ext cx="4745181" cy="479213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</a:t>
            </a:r>
            <a:r>
              <a:rPr lang="en-GB" b="1" dirty="0" err="1" smtClean="0"/>
              <a:t>ecurity</a:t>
            </a:r>
            <a:r>
              <a:rPr lang="en-GB" b="1" dirty="0" smtClean="0"/>
              <a:t> </a:t>
            </a:r>
            <a:r>
              <a:rPr lang="en-GB" b="1" dirty="0"/>
              <a:t>Measures</a:t>
            </a:r>
            <a:endParaRPr lang="en-GB" dirty="0"/>
          </a:p>
          <a:p>
            <a:pPr lvl="1"/>
            <a:r>
              <a:rPr lang="en-GB" dirty="0" smtClean="0"/>
              <a:t> ALICE </a:t>
            </a:r>
            <a:r>
              <a:rPr lang="en-GB" dirty="0"/>
              <a:t>O2 implements a multi-layered security strategy to protect data and infrastructure, including data encryption, user authentication, and regular security audits</a:t>
            </a:r>
            <a:r>
              <a:rPr lang="en-GB" dirty="0" smtClean="0"/>
              <a:t>. </a:t>
            </a:r>
            <a:endParaRPr lang="en-GB" dirty="0"/>
          </a:p>
          <a:p>
            <a:pPr lvl="1"/>
            <a:r>
              <a:rPr lang="en-GB" dirty="0" smtClean="0"/>
              <a:t> An </a:t>
            </a:r>
            <a:r>
              <a:rPr lang="en-GB" dirty="0"/>
              <a:t>incident detection and response system provides continuous monitoring of network traffic and user activities to prevent unauthorized access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b="1" dirty="0"/>
              <a:t>Ensuring Reliability</a:t>
            </a:r>
            <a:endParaRPr lang="en-GB" dirty="0"/>
          </a:p>
          <a:p>
            <a:pPr lvl="1"/>
            <a:r>
              <a:rPr lang="en-GB" dirty="0" smtClean="0"/>
              <a:t> To </a:t>
            </a:r>
            <a:r>
              <a:rPr lang="en-GB" dirty="0"/>
              <a:t>guarantee high availability and reliability, the O2 system utilizes redundant data storage and automatic failover to backup nodes in case of failures</a:t>
            </a:r>
            <a:r>
              <a:rPr lang="en-GB" dirty="0" smtClean="0"/>
              <a:t>. </a:t>
            </a:r>
            <a:endParaRPr lang="en-GB" dirty="0"/>
          </a:p>
          <a:p>
            <a:pPr lvl="1"/>
            <a:r>
              <a:rPr lang="en-GB" dirty="0" smtClean="0"/>
              <a:t> Regular </a:t>
            </a:r>
            <a:r>
              <a:rPr lang="en-GB" dirty="0"/>
              <a:t>backup and data recovery procedures minimize information loss and ensure data integrity under all circumstances</a:t>
            </a:r>
            <a:r>
              <a:rPr lang="en-GB" dirty="0" smtClean="0"/>
              <a:t>. </a:t>
            </a:r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866" y="1736436"/>
            <a:ext cx="5352000" cy="459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Memory and Computational Resource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244436"/>
            <a:ext cx="4274126" cy="3546764"/>
          </a:xfrm>
        </p:spPr>
        <p:txBody>
          <a:bodyPr/>
          <a:lstStyle/>
          <a:p>
            <a:r>
              <a:rPr lang="en-GB" b="1" dirty="0"/>
              <a:t>Computational </a:t>
            </a:r>
            <a:r>
              <a:rPr lang="en-GB" b="1" dirty="0" smtClean="0"/>
              <a:t>Capabilities</a:t>
            </a:r>
          </a:p>
          <a:p>
            <a:r>
              <a:rPr lang="en-GB" dirty="0" smtClean="0"/>
              <a:t> To </a:t>
            </a:r>
            <a:r>
              <a:rPr lang="en-GB" dirty="0"/>
              <a:t>adequately process data and compress events, each of the 1500 EPNs is equipped with approximately 100 GB of RAM, providing the necessary performance for computational tasks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smtClean="0"/>
              <a:t> Considering </a:t>
            </a:r>
            <a:r>
              <a:rPr lang="en-GB" dirty="0"/>
              <a:t>the presence of dual-processor systems with 32 cores each, ALICE O2 can effectively distribute and process data streams in real time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079" y="2244436"/>
            <a:ext cx="6525480" cy="24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3599872" cy="3649133"/>
          </a:xfrm>
        </p:spPr>
        <p:txBody>
          <a:bodyPr/>
          <a:lstStyle/>
          <a:p>
            <a:r>
              <a:rPr lang="en-GB" b="1" dirty="0"/>
              <a:t>Volume and </a:t>
            </a:r>
            <a:r>
              <a:rPr lang="en-GB" b="1" dirty="0" smtClean="0"/>
              <a:t>Speed</a:t>
            </a:r>
            <a:r>
              <a:rPr lang="en-GB" dirty="0" smtClean="0"/>
              <a:t> The </a:t>
            </a:r>
            <a:r>
              <a:rPr lang="en-GB" dirty="0"/>
              <a:t>system processes output data at a maximum rate of 500 GB/s from the ALICE detectors, requiring a robust infrastructure for data storage and processing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smtClean="0"/>
              <a:t> Each </a:t>
            </a:r>
            <a:r>
              <a:rPr lang="en-GB" dirty="0"/>
              <a:t>EPN manages 10 GB of data per Time Frame, necessitating advanced solutions for storage and rapid data access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0604" y="2641599"/>
            <a:ext cx="7109605" cy="234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17</TotalTime>
  <Words>471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ALICE O2:</vt:lpstr>
      <vt:lpstr>Computational Architecture  of ALICE</vt:lpstr>
      <vt:lpstr>Configuration and Performance of the Network System</vt:lpstr>
      <vt:lpstr>System Monitoring and Management</vt:lpstr>
      <vt:lpstr>Data Security and Reliability</vt:lpstr>
      <vt:lpstr>Memory and Computational Resource Requirements</vt:lpstr>
      <vt:lpstr>Data Storage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ALICE O2:</dc:title>
  <dc:creator>Danu Garbuz</dc:creator>
  <cp:lastModifiedBy>Danu Garbuz</cp:lastModifiedBy>
  <cp:revision>2</cp:revision>
  <dcterms:created xsi:type="dcterms:W3CDTF">2024-03-18T21:10:56Z</dcterms:created>
  <dcterms:modified xsi:type="dcterms:W3CDTF">2024-03-18T21:28:51Z</dcterms:modified>
</cp:coreProperties>
</file>