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9"/>
  </p:notesMasterIdLst>
  <p:sldIdLst>
    <p:sldId id="256" r:id="rId2"/>
    <p:sldId id="260" r:id="rId3"/>
    <p:sldId id="263" r:id="rId4"/>
    <p:sldId id="257" r:id="rId5"/>
    <p:sldId id="348" r:id="rId6"/>
    <p:sldId id="265" r:id="rId7"/>
    <p:sldId id="261" r:id="rId8"/>
  </p:sldIdLst>
  <p:sldSz cx="9144000" cy="5143500" type="screen16x9"/>
  <p:notesSz cx="6858000" cy="9144000"/>
  <p:embeddedFontLst>
    <p:embeddedFont>
      <p:font typeface="Anaheim" panose="020B0604020202020204" charset="0"/>
      <p:regular r:id="rId10"/>
    </p:embeddedFont>
    <p:embeddedFont>
      <p:font typeface="Fira Sans Condensed" panose="020B0503050000020004" pitchFamily="34" charset="0"/>
      <p:regular r:id="rId11"/>
      <p:bold r:id="rId12"/>
      <p:italic r:id="rId13"/>
      <p:boldItalic r:id="rId14"/>
    </p:embeddedFont>
    <p:embeddedFont>
      <p:font typeface="Josefin Sans" pitchFamily="2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oboto Condensed Light" panose="02000000000000000000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91CBFC-D44E-4775-ABE8-9FB2587D3B6F}">
  <a:tblStyle styleId="{7091CBFC-D44E-4775-ABE8-9FB2587D3B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0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3" r:id="rId5"/>
    <p:sldLayoutId id="2147483687" r:id="rId6"/>
    <p:sldLayoutId id="214748369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74"/>
          <p:cNvSpPr txBox="1">
            <a:spLocks noGrp="1"/>
          </p:cNvSpPr>
          <p:nvPr>
            <p:ph type="ctrTitle"/>
          </p:nvPr>
        </p:nvSpPr>
        <p:spPr>
          <a:xfrm>
            <a:off x="-411575" y="1571475"/>
            <a:ext cx="9967099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ARCHITECTURE &amp;FUNCTIONAL DECOMPOSITION</a:t>
            </a:r>
            <a:endParaRPr sz="4200" dirty="0"/>
          </a:p>
        </p:txBody>
      </p:sp>
      <p:sp>
        <p:nvSpPr>
          <p:cNvPr id="1035" name="Google Shape;1035;p74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ATLAS&amp;ALICE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8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 ATLAS</a:t>
            </a:r>
            <a:endParaRPr dirty="0"/>
          </a:p>
        </p:txBody>
      </p:sp>
      <p:pic>
        <p:nvPicPr>
          <p:cNvPr id="1085" name="Google Shape;1085;p78"/>
          <p:cNvPicPr preferRelativeResize="0"/>
          <p:nvPr/>
        </p:nvPicPr>
        <p:blipFill>
          <a:blip r:embed="rId3"/>
          <a:srcRect l="14407" r="14407"/>
          <a:stretch/>
        </p:blipFill>
        <p:spPr>
          <a:xfrm>
            <a:off x="5271000" y="756023"/>
            <a:ext cx="3873000" cy="3859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81"/>
          <p:cNvSpPr txBox="1">
            <a:spLocks noGrp="1"/>
          </p:cNvSpPr>
          <p:nvPr>
            <p:ph type="title"/>
          </p:nvPr>
        </p:nvSpPr>
        <p:spPr>
          <a:xfrm>
            <a:off x="486976" y="28435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ARCHITECTURE</a:t>
            </a:r>
            <a:endParaRPr sz="3200" dirty="0"/>
          </a:p>
        </p:txBody>
      </p:sp>
      <p:sp>
        <p:nvSpPr>
          <p:cNvPr id="1104" name="Google Shape;1104;p81"/>
          <p:cNvSpPr txBox="1">
            <a:spLocks noGrp="1"/>
          </p:cNvSpPr>
          <p:nvPr>
            <p:ph type="title" idx="2"/>
          </p:nvPr>
        </p:nvSpPr>
        <p:spPr>
          <a:xfrm>
            <a:off x="0" y="-28435"/>
            <a:ext cx="1564849" cy="879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1.1</a:t>
            </a:r>
            <a:endParaRPr sz="3200" dirty="0"/>
          </a:p>
        </p:txBody>
      </p:sp>
      <p:sp>
        <p:nvSpPr>
          <p:cNvPr id="1105" name="Google Shape;1105;p81"/>
          <p:cNvSpPr txBox="1">
            <a:spLocks noGrp="1"/>
          </p:cNvSpPr>
          <p:nvPr>
            <p:ph type="subTitle" idx="1"/>
          </p:nvPr>
        </p:nvSpPr>
        <p:spPr>
          <a:xfrm>
            <a:off x="455400" y="2571750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dirty="0">
                <a:solidFill>
                  <a:schemeClr val="dk2"/>
                </a:solidFill>
              </a:rPr>
              <a:t>-The context diagram of the HLT/DAQ </a:t>
            </a:r>
          </a:p>
          <a:p>
            <a:pPr marL="0" lvl="0" indent="0">
              <a:lnSpc>
                <a:spcPct val="150000"/>
              </a:lnSpc>
            </a:pPr>
            <a:r>
              <a:rPr lang="en-US" dirty="0">
                <a:solidFill>
                  <a:schemeClr val="dk2"/>
                </a:solidFill>
              </a:rPr>
              <a:t> -It illustrates the inter-relations</a:t>
            </a:r>
          </a:p>
          <a:p>
            <a:pPr marL="0" lvl="0" indent="0">
              <a:lnSpc>
                <a:spcPct val="150000"/>
              </a:lnSpc>
            </a:pPr>
            <a:r>
              <a:rPr lang="en-US" dirty="0">
                <a:solidFill>
                  <a:schemeClr val="dk2"/>
                </a:solidFill>
              </a:rPr>
              <a:t>between the HLT/DAQ system seen as a whole and elements external to it that are directly related to data acquisition and triggering.</a:t>
            </a:r>
          </a:p>
          <a:p>
            <a:pPr marL="0" lvl="0" indent="0">
              <a:lnSpc>
                <a:spcPct val="150000"/>
              </a:lnSpc>
            </a:pPr>
            <a:r>
              <a:rPr lang="en-US" dirty="0">
                <a:solidFill>
                  <a:schemeClr val="dk2"/>
                </a:solidFill>
              </a:rPr>
              <a:t>-It also illustrates the type of data which is exchanged in each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48ED6-5187-2478-1A15-109970EB6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969" b="2049"/>
          <a:stretch/>
        </p:blipFill>
        <p:spPr>
          <a:xfrm>
            <a:off x="4326673" y="850736"/>
            <a:ext cx="4817327" cy="3342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5"/>
          <p:cNvSpPr txBox="1">
            <a:spLocks noGrp="1"/>
          </p:cNvSpPr>
          <p:nvPr>
            <p:ph type="title"/>
          </p:nvPr>
        </p:nvSpPr>
        <p:spPr>
          <a:xfrm>
            <a:off x="131122" y="157876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1.2  </a:t>
            </a:r>
            <a:r>
              <a:rPr lang="en-US" sz="2800" dirty="0"/>
              <a:t>FUNCTIONAL DECOMPOSITION OF HLT/DAQ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61658-0F75-E45E-886C-B2384C7EF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1974" t="1809"/>
          <a:stretch/>
        </p:blipFill>
        <p:spPr>
          <a:xfrm>
            <a:off x="4906537" y="1100254"/>
            <a:ext cx="4237463" cy="3885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48B26-C5F0-6BA7-EF57-041C26DE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10" y="2816100"/>
            <a:ext cx="4023709" cy="2332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C523F-8A1D-A918-F44B-9E27F32558E5}"/>
              </a:ext>
            </a:extLst>
          </p:cNvPr>
          <p:cNvSpPr txBox="1"/>
          <p:nvPr/>
        </p:nvSpPr>
        <p:spPr>
          <a:xfrm>
            <a:off x="271346" y="1186755"/>
            <a:ext cx="48098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HLT/DAQ system provides the ATLAS experiment with the capability of moving the detector data, e.g. physics events, from the detector to mass storage; selecting those events that are of</a:t>
            </a:r>
          </a:p>
          <a:p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 for physics studies; and controlling and monitoring the whole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8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 ALICE</a:t>
            </a:r>
            <a:endParaRPr dirty="0"/>
          </a:p>
        </p:txBody>
      </p:sp>
      <p:pic>
        <p:nvPicPr>
          <p:cNvPr id="1085" name="Google Shape;1085;p78"/>
          <p:cNvPicPr preferRelativeResize="0"/>
          <p:nvPr/>
        </p:nvPicPr>
        <p:blipFill>
          <a:blip r:embed="rId3"/>
          <a:srcRect l="16781" r="16781"/>
          <a:stretch/>
        </p:blipFill>
        <p:spPr>
          <a:xfrm>
            <a:off x="5036526" y="642000"/>
            <a:ext cx="3873000" cy="38595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5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83"/>
          <p:cNvSpPr txBox="1">
            <a:spLocks noGrp="1"/>
          </p:cNvSpPr>
          <p:nvPr>
            <p:ph type="subTitle" idx="2"/>
          </p:nvPr>
        </p:nvSpPr>
        <p:spPr>
          <a:xfrm>
            <a:off x="87046" y="790649"/>
            <a:ext cx="2953519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The DAQ consists of these subsystems: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schemeClr val="dk2"/>
                </a:solidFill>
              </a:rPr>
              <a:t>D</a:t>
            </a:r>
            <a:r>
              <a:rPr lang="en" b="1" dirty="0">
                <a:solidFill>
                  <a:schemeClr val="dk2"/>
                </a:solidFill>
              </a:rPr>
              <a:t>etector readout and subevent building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>
                <a:solidFill>
                  <a:schemeClr val="dk2"/>
                </a:solidFill>
              </a:rPr>
              <a:t>Event buiding and distribution system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>
                <a:solidFill>
                  <a:schemeClr val="dk2"/>
                </a:solidFill>
              </a:rPr>
              <a:t>Monitoring system </a:t>
            </a:r>
            <a:r>
              <a:rPr lang="en" dirty="0">
                <a:solidFill>
                  <a:schemeClr val="dk2"/>
                </a:solidFill>
              </a:rPr>
              <a:t>to check the quality of data collected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>
                <a:solidFill>
                  <a:schemeClr val="dk2"/>
                </a:solidFill>
              </a:rPr>
              <a:t>Control and presentation system </a:t>
            </a:r>
            <a:r>
              <a:rPr lang="en" dirty="0">
                <a:solidFill>
                  <a:schemeClr val="dk2"/>
                </a:solidFill>
              </a:rPr>
              <a:t>provides a unified interface to the DAQ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132" name="Google Shape;1132;p83"/>
          <p:cNvSpPr txBox="1">
            <a:spLocks noGrp="1"/>
          </p:cNvSpPr>
          <p:nvPr>
            <p:ph type="title" idx="3"/>
          </p:nvPr>
        </p:nvSpPr>
        <p:spPr>
          <a:xfrm>
            <a:off x="-96644" y="0"/>
            <a:ext cx="6118302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2.1 GENERAL ARCHITECTURE OF DAQ</a:t>
            </a:r>
            <a:endParaRPr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F0C17-98A2-A6CB-7001-A7616515B5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3116058" y="650103"/>
            <a:ext cx="6027942" cy="449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" grpId="0" build="p"/>
      <p:bldP spid="1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79"/>
          <p:cNvSpPr txBox="1">
            <a:spLocks noGrp="1"/>
          </p:cNvSpPr>
          <p:nvPr>
            <p:ph type="body" idx="1"/>
          </p:nvPr>
        </p:nvSpPr>
        <p:spPr>
          <a:xfrm flipH="1">
            <a:off x="581502" y="1733832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HIGH LEVEL</a:t>
            </a: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MIDDLE LEVEL</a:t>
            </a: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LOW LEVEL</a:t>
            </a:r>
            <a:endParaRPr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FE1A-545B-71D6-6230-81368E77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544605" y="542102"/>
            <a:ext cx="5157600" cy="1060800"/>
          </a:xfrm>
        </p:spPr>
        <p:txBody>
          <a:bodyPr/>
          <a:lstStyle/>
          <a:p>
            <a:r>
              <a:rPr lang="en-US" sz="4000" dirty="0"/>
              <a:t>03. SPD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86B95-1C07-039C-F4F8-4CE58440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98" y="995584"/>
            <a:ext cx="4431689" cy="5939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" grpId="0" build="p"/>
      <p:bldP spid="3" grpId="0"/>
    </p:bld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178</Words>
  <Application>Microsoft Office PowerPoint</Application>
  <PresentationFormat>On-screen Show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Josefin Sans</vt:lpstr>
      <vt:lpstr>Anaheim</vt:lpstr>
      <vt:lpstr>Open Sans</vt:lpstr>
      <vt:lpstr>Roboto Condensed Light</vt:lpstr>
      <vt:lpstr>Fira Sans Condensed</vt:lpstr>
      <vt:lpstr>Aquatic and Physical Therapy Center XL by Slidesgo</vt:lpstr>
      <vt:lpstr>ARCHITECTURE &amp;FUNCTIONAL DECOMPOSITION</vt:lpstr>
      <vt:lpstr>01. ATLAS</vt:lpstr>
      <vt:lpstr>ARCHITECTURE</vt:lpstr>
      <vt:lpstr>1.2  FUNCTIONAL DECOMPOSITION OF HLT/DAQ</vt:lpstr>
      <vt:lpstr>02. ALICE</vt:lpstr>
      <vt:lpstr>2.1 GENERAL ARCHITECTURE OF DAQ</vt:lpstr>
      <vt:lpstr>03. SPD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&amp;FUNCTIONAL DECOMPOSITION</dc:title>
  <dc:creator>Farah Mahmoud</dc:creator>
  <cp:lastModifiedBy>Farah Mahmoud</cp:lastModifiedBy>
  <cp:revision>2</cp:revision>
  <dcterms:modified xsi:type="dcterms:W3CDTF">2024-03-18T13:40:26Z</dcterms:modified>
</cp:coreProperties>
</file>