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77" r:id="rId4"/>
    <p:sldId id="285" r:id="rId5"/>
    <p:sldId id="287" r:id="rId6"/>
    <p:sldId id="288" r:id="rId7"/>
    <p:sldId id="291" r:id="rId8"/>
    <p:sldId id="301" r:id="rId9"/>
    <p:sldId id="313" r:id="rId10"/>
    <p:sldId id="315" r:id="rId11"/>
    <p:sldId id="307" r:id="rId12"/>
    <p:sldId id="308" r:id="rId13"/>
    <p:sldId id="317" r:id="rId14"/>
    <p:sldId id="314" r:id="rId15"/>
    <p:sldId id="316" r:id="rId16"/>
    <p:sldId id="312" r:id="rId17"/>
    <p:sldId id="30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FF39A-B562-4384-B810-771A6BEDFEE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22218-3C20-4D17-A557-E2124BF2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6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4AF65AD-37FD-4C88-8836-D01B9FE11B80}" type="datetime1">
              <a:rPr lang="en-US" smtClean="0"/>
              <a:t>3/21/2024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E135D6-268E-4953-8189-973B850FDF6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1B4-244B-4A06-BE11-266229C4C5C7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A9AD-2F4A-4628-9902-2A56BC6CEF7B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291B-9684-4172-A8A4-BD2E89AA5E66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77C1-ECC2-4710-A346-4A9699EC49C6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D680-D3FA-430A-956D-23936029EB52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9828-8EBF-42B9-8E23-87EF7EF9EF63}" type="datetime1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F12E-3959-413A-83B8-7707356B1D22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04B9-6B3F-4872-9009-454D17FE4F9D}" type="datetime1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F677-183C-498B-943F-47D014436CCA}" type="datetime1">
              <a:rPr lang="en-US" smtClean="0"/>
              <a:t>3/21/2024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C791-94B8-4F5C-935C-A3619157C322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C76F759-9B1D-40FF-B5B6-78B39A116527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AE135D6-268E-4953-8189-973B850FDF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76200"/>
            <a:ext cx="3313355" cy="35052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Производство радиоизотопов и </a:t>
            </a:r>
            <a:r>
              <a:rPr lang="ru-RU" sz="2800" dirty="0"/>
              <a:t>измерение сечений ядерных реакций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114800"/>
            <a:ext cx="3309803" cy="1905000"/>
          </a:xfrm>
        </p:spPr>
        <p:txBody>
          <a:bodyPr>
            <a:normAutofit/>
          </a:bodyPr>
          <a:lstStyle/>
          <a:p>
            <a:r>
              <a:rPr lang="ru-RU" sz="1600" dirty="0"/>
              <a:t>Отдел исследования и производства изотопов, ННЛА </a:t>
            </a:r>
          </a:p>
          <a:p>
            <a:r>
              <a:rPr lang="ru-RU" sz="1600" b="1"/>
              <a:t>Рубен </a:t>
            </a:r>
            <a:r>
              <a:rPr lang="ru-RU" sz="1600" b="1" dirty="0" err="1"/>
              <a:t>Даллакян</a:t>
            </a:r>
            <a:endParaRPr lang="en-US" sz="1600" b="1" dirty="0"/>
          </a:p>
          <a:p>
            <a:endParaRPr lang="en-US" dirty="0">
              <a:latin typeface="Adobe Caslon Pro" pitchFamily="18" charset="0"/>
            </a:endParaRPr>
          </a:p>
          <a:p>
            <a:r>
              <a:rPr lang="hy-AM" sz="1300">
                <a:solidFill>
                  <a:schemeClr val="accent1"/>
                </a:solidFill>
                <a:ea typeface="+mj-ea"/>
                <a:cs typeface="+mj-cs"/>
              </a:rPr>
              <a:t>ОИЯИ, </a:t>
            </a:r>
            <a:r>
              <a:rPr lang="ru-RU" sz="1300">
                <a:solidFill>
                  <a:schemeClr val="accent1"/>
                </a:solidFill>
                <a:ea typeface="+mj-ea"/>
                <a:cs typeface="+mj-cs"/>
              </a:rPr>
              <a:t>Дубна</a:t>
            </a:r>
            <a:endParaRPr lang="en-US" sz="1300" dirty="0">
              <a:solidFill>
                <a:schemeClr val="accent1"/>
              </a:solidFill>
              <a:ea typeface="+mj-ea"/>
              <a:cs typeface="+mj-cs"/>
            </a:endParaRPr>
          </a:p>
          <a:p>
            <a:r>
              <a:rPr lang="ru-RU" sz="1300">
                <a:solidFill>
                  <a:schemeClr val="accent1"/>
                </a:solidFill>
                <a:ea typeface="+mj-ea"/>
                <a:cs typeface="+mj-cs"/>
              </a:rPr>
              <a:t>2</a:t>
            </a:r>
            <a:r>
              <a:rPr lang="hy-AM" sz="1300">
                <a:solidFill>
                  <a:schemeClr val="accent1"/>
                </a:solidFill>
                <a:ea typeface="+mj-ea"/>
                <a:cs typeface="+mj-cs"/>
              </a:rPr>
              <a:t>1</a:t>
            </a:r>
            <a:r>
              <a:rPr lang="ru-RU" sz="1300">
                <a:solidFill>
                  <a:schemeClr val="accent1"/>
                </a:solidFill>
                <a:ea typeface="+mj-ea"/>
                <a:cs typeface="+mj-cs"/>
              </a:rPr>
              <a:t> </a:t>
            </a:r>
            <a:r>
              <a:rPr lang="ru-RU" sz="1300" dirty="0">
                <a:solidFill>
                  <a:schemeClr val="accent1"/>
                </a:solidFill>
                <a:ea typeface="+mj-ea"/>
                <a:cs typeface="+mj-cs"/>
              </a:rPr>
              <a:t>марта 2024 г.</a:t>
            </a:r>
            <a:endParaRPr lang="en-US" sz="1300" dirty="0">
              <a:solidFill>
                <a:schemeClr val="accent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16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08" y="1027663"/>
            <a:ext cx="7397518" cy="138243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dirty="0"/>
              <a:t>Модуль</a:t>
            </a:r>
            <a:r>
              <a:rPr lang="en-US" dirty="0"/>
              <a:t> </a:t>
            </a:r>
            <a:r>
              <a:rPr lang="hy-AM" b="1" dirty="0"/>
              <a:t>Nirta Solid</a:t>
            </a:r>
            <a:r>
              <a:rPr lang="ru-RU" dirty="0"/>
              <a:t> для облучения твердотельных  мишеней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62" y="2514600"/>
            <a:ext cx="2368664" cy="18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62" y="4237887"/>
            <a:ext cx="2368664" cy="19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74E94C-D1C8-4A5B-A0CA-6A7E62D5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8" y="2904387"/>
            <a:ext cx="347456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SC01290_PS_s">
            <a:extLst>
              <a:ext uri="{FF2B5EF4-FFF2-40B4-BE49-F238E27FC236}">
                <a16:creationId xmlns:a16="http://schemas.microsoft.com/office/drawing/2014/main" id="{FAC26BB7-691E-41A3-B638-2CC72DB32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/>
          <a:stretch/>
        </p:blipFill>
        <p:spPr bwMode="auto">
          <a:xfrm>
            <a:off x="4419600" y="4669613"/>
            <a:ext cx="1434362" cy="119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06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39336"/>
          </a:xfrm>
        </p:spPr>
        <p:txBody>
          <a:bodyPr>
            <a:noAutofit/>
          </a:bodyPr>
          <a:lstStyle/>
          <a:p>
            <a:r>
              <a:rPr lang="ru-RU" sz="2400" dirty="0"/>
              <a:t>Технология </a:t>
            </a:r>
            <a:r>
              <a:rPr lang="ru-RU" sz="2400"/>
              <a:t>производства ряда медицинских </a:t>
            </a:r>
            <a:r>
              <a:rPr lang="ru-RU" sz="2400" dirty="0"/>
              <a:t>изотопов, на циклотроне</a:t>
            </a:r>
            <a:r>
              <a:rPr lang="en-US" sz="2400" dirty="0"/>
              <a:t> C18 IBA</a:t>
            </a:r>
            <a:r>
              <a:rPr lang="ru-RU" sz="2400" dirty="0"/>
              <a:t> находится в стадии разработки.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104" y="2971800"/>
            <a:ext cx="6943705" cy="2860829"/>
          </a:xfrm>
        </p:spPr>
        <p:txBody>
          <a:bodyPr/>
          <a:lstStyle/>
          <a:p>
            <a:r>
              <a:rPr lang="hy-AM" dirty="0"/>
              <a:t>68Zn(p,n)68Ga</a:t>
            </a:r>
            <a:endParaRPr lang="en-US" dirty="0"/>
          </a:p>
          <a:p>
            <a:r>
              <a:rPr lang="en-US" dirty="0"/>
              <a:t>100Mo(p,2n)99mTc</a:t>
            </a:r>
            <a:endParaRPr lang="hy-AM" dirty="0"/>
          </a:p>
          <a:p>
            <a:r>
              <a:rPr lang="hy-AM" dirty="0"/>
              <a:t>64Ni(p,n)64Cu</a:t>
            </a:r>
            <a:endParaRPr lang="en-US" dirty="0"/>
          </a:p>
          <a:p>
            <a:r>
              <a:rPr lang="hy-AM" dirty="0"/>
              <a:t>67Zn(p,n)67Ga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2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61886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Автоматизация и роботизация производственных процессов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3" descr="F:\Conferences and seminars\ISTR-2023\Presentation\Solving station 1 - Copy - Copy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4484545" cy="32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lh3.googleusercontent.com/pw/AIL4fc89R4TKR5huGe-GKx7gAUVPZqrUxiaF6VbtTFZnf-QEkBpx4V_f19dVrP-AS1PxcFG9M1zfijChnGjbQSA1if8v-1sn4ZomrV44qDRkpVv7rgB5oM3-mZNZexEBue4bTX0g3qA1xSCMkkKAKWskorsD_XVqYPNleylu6D0LYODbS3DFJMb7foaocg_iY6xDwq0GAWnuYy8cxs7FgE7yJ5Eh4VTYosAKKfJ8NLZLA4ExpVonhXCA94Fip4i-ZQc2H5yGXIXVlBEG46AMOgk-FYEYFNNmkVB4eZK_JZimYnkbmQwYQxnlk3KdMbZq7j0gHnphfdsxF_0Bcjc_tXs2SsRA2Sl2RruCOyOglvswLsoBIW6L5wbRGmF8fqQijLgjfrPbQto9CdVppCpJH4LTYxLcL30oxk-YZrSC6ymfGLmZy_JH8buFVWWMvkYzTQebSv-guKYJA-FspTstW-q4EujIujneZnEXbnEUV_LUu4Uq07Ak0KmWmSe7GFqNXuH_IulhPBqTRB86UhNF4yuXrGN-_xpvAbZQHzc86IzEcW3gGIx6XO-NZxr0V_qIm6MeDIZD938_-CCiOcI8WKaQ2wPjPY2pWGRP7URXsXBxNb9YcXxsivScHUG6EZUCTqvIwqRWVqNFdxXjsW0Jpor0Wb-s0YXQxSt2va_I2gi5_s31UiNpguUVS9jDr4UjpxjEiPYoTUax4PI5_8xwN3JTZDQEkPYK3DYXpoGsMZl8cPBbPp2O0YE-E5gqooSgkEtGGScR87-zTp-CsWf-o7dfv99ScS1X3gUFYiY9MPFva9bLGkv1bbGw_NKZsARwbNCB5-8eUqYzWOqnbSOgDnPpzihuZilQJ5Qv3Q9fMDZAsYIJhSWA03WRmOvIEyeBeg8aQNihoYmou4vd4HU3sV22qaFPO6U=w495-h880-s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581275" cy="45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0" y="498354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Система растворения: (1) приемник, (2) конечное положение держателя мишени, (3) флакон для растворения, (4) раствор соляной кислоты, в то же время флакон с растворенной мишенью, (5) перистальтический насос.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399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61886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Автоматизация и роботизация производственных процессов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4983540"/>
            <a:ext cx="7102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/>
              <a:t>Станция выделения : (1) флакон с растворенной мишенью, (2) флаконы для растворов соляной кислоты и этанола, (3) перистальтический насос, (4) колонка с </a:t>
            </a:r>
            <a:r>
              <a:rPr lang="ru-RU" sz="1600" i="1" dirty="0" err="1"/>
              <a:t>катионообменной</a:t>
            </a:r>
            <a:r>
              <a:rPr lang="ru-RU" sz="1600" i="1" dirty="0"/>
              <a:t> смолой, (5) флакон для отходов, (6) флакон с раствором хлорида галлия.</a:t>
            </a:r>
            <a:endParaRPr lang="en-US" sz="1600" dirty="0"/>
          </a:p>
        </p:txBody>
      </p:sp>
      <p:pic>
        <p:nvPicPr>
          <p:cNvPr id="1026" name="Picture 5" descr="F:\Conferences and seminars\ISTR-2023\Presentation\Purification 1 - Copy.PNG">
            <a:extLst>
              <a:ext uri="{FF2B5EF4-FFF2-40B4-BE49-F238E27FC236}">
                <a16:creationId xmlns:a16="http://schemas.microsoft.com/office/drawing/2014/main" id="{162D2C36-6779-4D42-8757-C8B6C886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40386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2D1D212D-81D6-4640-ACA7-9F03CBCF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4187"/>
            <a:ext cx="23780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47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262310" cy="838200"/>
          </a:xfrm>
        </p:spPr>
        <p:txBody>
          <a:bodyPr>
            <a:noAutofit/>
          </a:bodyPr>
          <a:lstStyle/>
          <a:p>
            <a:r>
              <a:rPr lang="ru-RU" sz="2800" dirty="0"/>
              <a:t>Измерения сечений ядерных реакций</a:t>
            </a:r>
            <a:r>
              <a:rPr lang="en-US" sz="2800" dirty="0"/>
              <a:t> </a:t>
            </a:r>
            <a:r>
              <a:rPr lang="hy-AM" sz="2800" dirty="0"/>
              <a:t>на циклотроне</a:t>
            </a:r>
            <a:r>
              <a:rPr lang="en-US" sz="2800" dirty="0"/>
              <a:t> IBA</a:t>
            </a:r>
            <a:r>
              <a:rPr lang="hy-AM" sz="2800" dirty="0"/>
              <a:t> </a:t>
            </a:r>
            <a:r>
              <a:rPr lang="en-US" sz="2800" dirty="0"/>
              <a:t>C18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r="1"/>
          <a:stretch/>
        </p:blipFill>
        <p:spPr bwMode="auto">
          <a:xfrm>
            <a:off x="3034107" y="1680160"/>
            <a:ext cx="5090463" cy="312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Ruben\Desktop\Stacked foil targ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1" y="1905000"/>
            <a:ext cx="2038519" cy="24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953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Hovhannisyan G.H., </a:t>
            </a:r>
            <a:r>
              <a:rPr lang="en-US" sz="1600" dirty="0" err="1"/>
              <a:t>Bakhshiyan</a:t>
            </a:r>
            <a:r>
              <a:rPr lang="en-US" sz="1600" dirty="0"/>
              <a:t> T.M., Martirosyan G.V.</a:t>
            </a:r>
            <a:r>
              <a:rPr lang="ru-RU" sz="1600" dirty="0"/>
              <a:t>,</a:t>
            </a:r>
            <a:r>
              <a:rPr lang="en-US" sz="1600" dirty="0"/>
              <a:t>  Dallakyan</a:t>
            </a:r>
            <a:r>
              <a:rPr lang="ru-RU" sz="1600" dirty="0"/>
              <a:t> </a:t>
            </a:r>
            <a:r>
              <a:rPr lang="en-US" sz="1600" dirty="0"/>
              <a:t>R</a:t>
            </a:r>
            <a:r>
              <a:rPr lang="ru-RU" sz="1600" dirty="0"/>
              <a:t>.</a:t>
            </a:r>
            <a:r>
              <a:rPr lang="en-US" sz="1600" dirty="0"/>
              <a:t>K</a:t>
            </a:r>
            <a:r>
              <a:rPr lang="ru-RU" sz="1600" dirty="0"/>
              <a:t>.</a:t>
            </a:r>
            <a:r>
              <a:rPr lang="en-US" sz="1600" dirty="0"/>
              <a:t>, </a:t>
            </a:r>
            <a:r>
              <a:rPr lang="en-US" sz="1600" dirty="0" err="1"/>
              <a:t>Balabekyan</a:t>
            </a:r>
            <a:r>
              <a:rPr lang="ru-RU" sz="1600" dirty="0"/>
              <a:t> </a:t>
            </a:r>
            <a:r>
              <a:rPr lang="en-US" sz="1600" dirty="0"/>
              <a:t>A</a:t>
            </a:r>
            <a:r>
              <a:rPr lang="ru-RU" sz="1600" dirty="0"/>
              <a:t>.</a:t>
            </a:r>
            <a:r>
              <a:rPr lang="en-US" sz="1600" dirty="0"/>
              <a:t>R</a:t>
            </a:r>
            <a:r>
              <a:rPr lang="en-US" sz="1600" i="1" dirty="0"/>
              <a:t>.</a:t>
            </a:r>
            <a:r>
              <a:rPr lang="en-US" sz="1600" dirty="0"/>
              <a:t> Proton induced reactions on </a:t>
            </a:r>
            <a:r>
              <a:rPr lang="en-US" sz="1600" baseline="30000" dirty="0"/>
              <a:t>114</a:t>
            </a:r>
            <a:r>
              <a:rPr lang="en-US" sz="1600" dirty="0"/>
              <a:t>Sn and </a:t>
            </a:r>
            <a:r>
              <a:rPr lang="en-US" sz="1600" baseline="30000" dirty="0"/>
              <a:t>120</a:t>
            </a:r>
            <a:r>
              <a:rPr lang="en-US" sz="1600" dirty="0"/>
              <a:t>Sn targets at energies up to 18 MeV. </a:t>
            </a:r>
            <a:r>
              <a:rPr lang="en-US" sz="1600" i="1" dirty="0"/>
              <a:t>Eur. Phys. J. A</a:t>
            </a:r>
            <a:r>
              <a:rPr lang="en-US" sz="1600" dirty="0"/>
              <a:t> </a:t>
            </a:r>
            <a:r>
              <a:rPr lang="en-US" sz="1600" b="1" dirty="0"/>
              <a:t>59</a:t>
            </a:r>
            <a:r>
              <a:rPr lang="en-US" sz="1600" dirty="0"/>
              <a:t>, 161 (2023).</a:t>
            </a:r>
          </a:p>
        </p:txBody>
      </p:sp>
    </p:spTree>
    <p:extLst>
      <p:ext uri="{BB962C8B-B14F-4D97-AF65-F5344CB8AC3E}">
        <p14:creationId xmlns:p14="http://schemas.microsoft.com/office/powerpoint/2010/main" val="99396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400"/>
              <a:t>Krmar, M., Jovančević, N., Maletić, D. </a:t>
            </a:r>
            <a:r>
              <a:rPr lang="en-US" sz="1400" i="1"/>
              <a:t>et al.</a:t>
            </a:r>
            <a:r>
              <a:rPr lang="en-US" sz="1400"/>
              <a:t> Search for the evidence of </a:t>
            </a:r>
            <a:r>
              <a:rPr lang="en-US" sz="1400" baseline="30000"/>
              <a:t>209</a:t>
            </a:r>
            <a:r>
              <a:rPr lang="en-US" sz="1400"/>
              <a:t>Bi(</a:t>
            </a:r>
            <a:r>
              <a:rPr lang="el-GR" sz="1400"/>
              <a:t>γ,</a:t>
            </a:r>
            <a:r>
              <a:rPr lang="en-US" sz="1400"/>
              <a:t>p5n)</a:t>
            </a:r>
            <a:r>
              <a:rPr lang="en-US" sz="1400" baseline="30000"/>
              <a:t>203</a:t>
            </a:r>
            <a:r>
              <a:rPr lang="en-US" sz="1400"/>
              <a:t>Pb reaction in 60 MeV bremsstrahlung beams. </a:t>
            </a:r>
            <a:r>
              <a:rPr lang="en-US" sz="1400" i="1"/>
              <a:t>Eur. Phys. J. A</a:t>
            </a:r>
            <a:r>
              <a:rPr lang="en-US" sz="1400"/>
              <a:t> </a:t>
            </a:r>
            <a:r>
              <a:rPr lang="en-US" sz="1400" b="1"/>
              <a:t>59</a:t>
            </a:r>
            <a:r>
              <a:rPr lang="en-US" sz="1400"/>
              <a:t>, 170 (2023)</a:t>
            </a:r>
          </a:p>
          <a:p>
            <a:pPr marL="68580" indent="0">
              <a:buNone/>
            </a:pPr>
            <a:endParaRPr lang="en-US" sz="1400"/>
          </a:p>
          <a:p>
            <a:pPr marL="68580" indent="0">
              <a:buNone/>
            </a:pPr>
            <a:r>
              <a:rPr lang="en-US" sz="1400"/>
              <a:t>M. Krmar, N. Jovanˇcevi´c, Z. ˇ Medi´c, D. Maleti´c, Yu Teterev, S. Mitrofanov, K.D. Timoshenko, S.I. Alexeev, H. Marukyan, I. Kerobyan, R. Avetisyan, R. Dallakyan, A. Hakobyan, L. Vahradyan, H. Mkrtchyan, A. Petrosyan, H. Torosyan. Production of 117mSn and 119mSn by photonuclear reactions on natural antimony. Applied Radiation and Isotopes, 2024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262310" cy="838200"/>
          </a:xfrm>
        </p:spPr>
        <p:txBody>
          <a:bodyPr>
            <a:noAutofit/>
          </a:bodyPr>
          <a:lstStyle/>
          <a:p>
            <a:r>
              <a:rPr lang="ru-RU" sz="2800" dirty="0"/>
              <a:t>Измерения сечений ядерных реакций</a:t>
            </a:r>
            <a:r>
              <a:rPr lang="en-US" sz="2800" dirty="0"/>
              <a:t> </a:t>
            </a:r>
            <a:r>
              <a:rPr lang="hy-AM" sz="2800" dirty="0"/>
              <a:t>на ЛУЭ 75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058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6863-D6B8-4D47-A9CF-D961561C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814973"/>
            <a:ext cx="4367642" cy="1205363"/>
          </a:xfrm>
        </p:spPr>
        <p:txBody>
          <a:bodyPr>
            <a:normAutofit/>
          </a:bodyPr>
          <a:lstStyle/>
          <a:p>
            <a:r>
              <a:rPr lang="ru-RU" sz="2800" dirty="0"/>
              <a:t>Измерения сечений ядерных реакций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AD9BA-00C6-4476-9D3B-240E7130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D83E5-7A03-4941-9B0B-E7EF9D6B3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14973"/>
            <a:ext cx="2286000" cy="40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BBC02C-CC7E-4D48-B692-5DDEDFBA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7303"/>
            <a:ext cx="2286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3953972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/>
              <a:t>HPGe </a:t>
            </a:r>
            <a:r>
              <a:rPr lang="en-US"/>
              <a:t>ORTEC  </a:t>
            </a:r>
            <a:r>
              <a:rPr lang="hy-AM"/>
              <a:t>спектрометр</a:t>
            </a:r>
            <a:r>
              <a:rPr lang="ru-RU"/>
              <a:t> с анализатором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66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78" y="1023887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Заключение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2623"/>
            <a:ext cx="6777317" cy="350897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Разработана технологии опытного производства 99Mo/99mTc и 123I на линейном ускорителе электронов.</a:t>
            </a:r>
          </a:p>
          <a:p>
            <a:r>
              <a:rPr lang="ru-RU" dirty="0"/>
              <a:t>Разрабатывается технологии производства 68Ga, 99mTc, 64Cu и 67Ga на циклотроне IBA C18.</a:t>
            </a:r>
          </a:p>
          <a:p>
            <a:r>
              <a:rPr lang="ru-RU" dirty="0"/>
              <a:t>Разработка автоматизированных, дистанционно управляемых и роботизированных систем для производства радиоизотопов.</a:t>
            </a:r>
          </a:p>
          <a:p>
            <a:r>
              <a:rPr lang="ru-RU" dirty="0"/>
              <a:t>Экспериментальная база для исследования сечений ядерных реакций.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Протонный циклотрон IBA C18 мощностью 18 МэВ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LUE75 Электронный линейный ускоритель с энергией до 75 МэВ.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HPGe</a:t>
            </a:r>
            <a:r>
              <a:rPr lang="en-US" dirty="0"/>
              <a:t> </a:t>
            </a:r>
            <a:r>
              <a:rPr lang="ru-RU" dirty="0"/>
              <a:t>спектрометры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9E220-EB21-42AA-8368-6153DD55D5D1}"/>
              </a:ext>
            </a:extLst>
          </p:cNvPr>
          <p:cNvSpPr txBox="1"/>
          <p:nvPr/>
        </p:nvSpPr>
        <p:spPr>
          <a:xfrm>
            <a:off x="1639196" y="5339475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Спасибо за внимание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0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792758"/>
            <a:ext cx="7024744" cy="572536"/>
          </a:xfrm>
        </p:spPr>
        <p:txBody>
          <a:bodyPr>
            <a:normAutofit/>
          </a:bodyPr>
          <a:lstStyle/>
          <a:p>
            <a:r>
              <a:rPr lang="ru-RU" sz="2800" dirty="0"/>
              <a:t>Краткий исторический обзор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365294"/>
            <a:ext cx="769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ea typeface="Calibri Light" panose="020F0302020204030204" pitchFamily="34" charset="0"/>
                <a:cs typeface="Calibri Light" panose="020F0302020204030204" pitchFamily="34" charset="0"/>
              </a:rPr>
              <a:t>Во второй половине 2000-х годов в </a:t>
            </a:r>
            <a:r>
              <a:rPr lang="ru-RU" dirty="0" err="1">
                <a:ea typeface="Calibri Light" panose="020F0302020204030204" pitchFamily="34" charset="0"/>
                <a:cs typeface="Calibri Light" panose="020F0302020204030204" pitchFamily="34" charset="0"/>
              </a:rPr>
              <a:t>ЕрФИ</a:t>
            </a:r>
            <a:r>
              <a:rPr lang="ru-RU" dirty="0">
                <a:ea typeface="Calibri Light" panose="020F0302020204030204" pitchFamily="34" charset="0"/>
                <a:cs typeface="Calibri Light" panose="020F0302020204030204" pitchFamily="34" charset="0"/>
              </a:rPr>
              <a:t> (позже ННЛА) началась исследовательская деятельность по получению</a:t>
            </a:r>
            <a:r>
              <a:rPr 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>
                <a:ea typeface="Calibri Light" panose="020F0302020204030204" pitchFamily="34" charset="0"/>
                <a:cs typeface="Calibri Light" panose="020F0302020204030204" pitchFamily="34" charset="0"/>
              </a:rPr>
              <a:t>радиоактивных изотопов.</a:t>
            </a:r>
            <a:r>
              <a:rPr lang="ru-RU" b="1" dirty="0"/>
              <a:t> </a:t>
            </a:r>
            <a:r>
              <a:rPr lang="ru-RU" dirty="0"/>
              <a:t>В конце 2000-х годов начались первые эксперименты по исследованию производства 99Mo/99mTc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123I</a:t>
            </a:r>
            <a:r>
              <a:rPr 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ЛУЭ-50</a:t>
            </a:r>
            <a:r>
              <a:rPr lang="en-US" dirty="0"/>
              <a:t> -</a:t>
            </a:r>
            <a:r>
              <a:rPr lang="ru-RU" dirty="0"/>
              <a:t> линейный ускоритель электронов </a:t>
            </a:r>
            <a:r>
              <a:rPr lang="ru-RU" dirty="0" err="1">
                <a:ea typeface="Calibri Light" panose="020F0302020204030204" pitchFamily="34" charset="0"/>
                <a:cs typeface="Calibri Light" panose="020F0302020204030204" pitchFamily="34" charset="0"/>
              </a:rPr>
              <a:t>ЕрФИ</a:t>
            </a:r>
            <a:r>
              <a:rPr lang="ru-RU" dirty="0"/>
              <a:t>, начал модернизироваться </a:t>
            </a:r>
            <a:r>
              <a:rPr lang="en-US" dirty="0"/>
              <a:t>(</a:t>
            </a:r>
            <a:r>
              <a:rPr lang="ru-RU" dirty="0"/>
              <a:t>интенсивность электронного пучка увеличена</a:t>
            </a:r>
            <a:r>
              <a:rPr lang="en-US" dirty="0"/>
              <a:t> </a:t>
            </a:r>
            <a:r>
              <a:rPr lang="ru-RU" dirty="0"/>
              <a:t>от</a:t>
            </a:r>
            <a:r>
              <a:rPr lang="en-US" dirty="0"/>
              <a:t> 1</a:t>
            </a:r>
            <a:r>
              <a:rPr lang="ru-RU" dirty="0"/>
              <a:t> мкА до 10 мкА</a:t>
            </a:r>
            <a:r>
              <a:rPr lang="en-US" dirty="0"/>
              <a:t>)</a:t>
            </a:r>
            <a:r>
              <a:rPr lang="ru-RU" dirty="0"/>
              <a:t>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Отдел исследования и производства изотопов</a:t>
            </a:r>
            <a:r>
              <a:rPr lang="ru-RU" dirty="0">
                <a:solidFill>
                  <a:schemeClr val="accent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>
                <a:ea typeface="Calibri Light" panose="020F0302020204030204" pitchFamily="34" charset="0"/>
                <a:cs typeface="Calibri Light" panose="020F0302020204030204" pitchFamily="34" charset="0"/>
              </a:rPr>
              <a:t>был основан в 2010 году.</a:t>
            </a:r>
            <a:endParaRPr lang="en-US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 2015 году в новом здании центра производства радиоизотопов установлен бельгийский циклотрон IBA C18</a:t>
            </a:r>
            <a:r>
              <a:rPr lang="en-US" dirty="0"/>
              <a:t> </a:t>
            </a:r>
            <a:r>
              <a:rPr lang="ru-RU" dirty="0"/>
              <a:t>с энергией 18 МэВ.</a:t>
            </a:r>
            <a:endParaRPr lang="hy-AM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 2019 году циклотрон</a:t>
            </a:r>
            <a:r>
              <a:rPr lang="en-US" dirty="0"/>
              <a:t> </a:t>
            </a:r>
            <a:r>
              <a:rPr lang="ru-RU" dirty="0"/>
              <a:t>был</a:t>
            </a:r>
            <a:r>
              <a:rPr lang="en-US" dirty="0"/>
              <a:t> </a:t>
            </a:r>
            <a:r>
              <a:rPr lang="ru-RU" dirty="0"/>
              <a:t>введен в эксплуатацию.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 2020 года изотоп 18F производится</a:t>
            </a:r>
            <a:r>
              <a:rPr lang="en-US" dirty="0"/>
              <a:t> </a:t>
            </a:r>
            <a:r>
              <a:rPr lang="ru-RU" dirty="0"/>
              <a:t>по </a:t>
            </a:r>
            <a:r>
              <a:rPr lang="ru-RU" dirty="0" err="1"/>
              <a:t>заводскои</a:t>
            </a:r>
            <a:r>
              <a:rPr lang="ru-RU" dirty="0"/>
              <a:t> технологии для ПЭТ-диагностики.</a:t>
            </a:r>
            <a:endParaRPr lang="hy-AM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Ведутся активные разработки по налаживанию производства некоторых радиоизотопов на циклотронном пучке.</a:t>
            </a:r>
            <a:endParaRPr lang="hy-AM" dirty="0"/>
          </a:p>
          <a:p>
            <a:endParaRPr lang="en-US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0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89616"/>
            <a:ext cx="7620000" cy="1715536"/>
          </a:xfrm>
        </p:spPr>
        <p:txBody>
          <a:bodyPr>
            <a:normAutofit/>
          </a:bodyPr>
          <a:lstStyle/>
          <a:p>
            <a:r>
              <a:rPr lang="ru-RU" sz="2200" dirty="0"/>
              <a:t>Разработка технологии производства 99Mo/99mTc на линейном ускорителе электронов Ереванского физического института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physics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452781" cy="259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4150082">
            <a:extLst>
              <a:ext uri="{FF2B5EF4-FFF2-40B4-BE49-F238E27FC236}">
                <a16:creationId xmlns:a16="http://schemas.microsoft.com/office/drawing/2014/main" id="{355CA15D-007B-43F6-9262-7A8E892F0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3087" y="4406806"/>
            <a:ext cx="2530243" cy="1898500"/>
          </a:xfrm>
          <a:prstGeom prst="rect">
            <a:avLst/>
          </a:prstGeom>
          <a:noFill/>
        </p:spPr>
      </p:pic>
      <p:pic>
        <p:nvPicPr>
          <p:cNvPr id="7" name="Picture 3" descr="Picture1">
            <a:extLst>
              <a:ext uri="{FF2B5EF4-FFF2-40B4-BE49-F238E27FC236}">
                <a16:creationId xmlns:a16="http://schemas.microsoft.com/office/drawing/2014/main" id="{EB1814F9-8F96-435A-A6FC-4428356CB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50" y="1752600"/>
            <a:ext cx="3452780" cy="258900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C5CAC6-389C-44FD-AFEB-71769238B232}"/>
              </a:ext>
            </a:extLst>
          </p:cNvPr>
          <p:cNvSpPr txBox="1"/>
          <p:nvPr/>
        </p:nvSpPr>
        <p:spPr>
          <a:xfrm>
            <a:off x="838200" y="4406806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100Mo(</a:t>
            </a:r>
            <a:r>
              <a:rPr lang="el-GR" sz="1600" dirty="0">
                <a:solidFill>
                  <a:srgbClr val="FF0000"/>
                </a:solidFill>
              </a:rPr>
              <a:t>γ</a:t>
            </a:r>
            <a:r>
              <a:rPr lang="en-US" sz="1600" dirty="0">
                <a:solidFill>
                  <a:srgbClr val="FF0000"/>
                </a:solidFill>
              </a:rPr>
              <a:t>,n)99Mo→99mTc</a:t>
            </a:r>
          </a:p>
          <a:p>
            <a:r>
              <a:rPr lang="ru-RU" sz="1600" dirty="0"/>
              <a:t>Мишень – природный </a:t>
            </a:r>
            <a:r>
              <a:rPr lang="ru-RU" sz="1600" dirty="0" err="1"/>
              <a:t>триоксид</a:t>
            </a:r>
            <a:r>
              <a:rPr lang="ru-RU" sz="1600" dirty="0"/>
              <a:t> молибдена массой до 20 г.</a:t>
            </a:r>
          </a:p>
          <a:p>
            <a:r>
              <a:rPr lang="ru-RU" sz="1600" dirty="0"/>
              <a:t>Энергия электронного пучка Е=40±1 МэВ, интенсивность на входном окне мишени ~9,5-10,5 мкА, размер пучка &lt;15 мм</a:t>
            </a:r>
            <a:r>
              <a:rPr lang="en-US" sz="1600" dirty="0"/>
              <a:t>.</a:t>
            </a:r>
          </a:p>
          <a:p>
            <a:r>
              <a:rPr lang="ru-RU" sz="1600" dirty="0"/>
              <a:t>удельная активность</a:t>
            </a:r>
            <a:r>
              <a:rPr lang="en-US" sz="1600" dirty="0"/>
              <a:t> - </a:t>
            </a:r>
            <a:r>
              <a:rPr lang="ru-RU" sz="1600" dirty="0"/>
              <a:t>3000 Бк/мг</a:t>
            </a:r>
            <a:r>
              <a:rPr lang="en-US" sz="1600" dirty="0"/>
              <a:t>*</a:t>
            </a:r>
            <a:r>
              <a:rPr lang="ru-RU" sz="1600" dirty="0"/>
              <a:t>мкА</a:t>
            </a:r>
            <a:r>
              <a:rPr lang="en-US" sz="1600" dirty="0"/>
              <a:t>*</a:t>
            </a:r>
            <a:r>
              <a:rPr lang="ru-RU" sz="1600" dirty="0"/>
              <a:t>ч.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804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318" y="685800"/>
            <a:ext cx="7024744" cy="914400"/>
          </a:xfrm>
        </p:spPr>
        <p:txBody>
          <a:bodyPr>
            <a:noAutofit/>
          </a:bodyPr>
          <a:lstStyle/>
          <a:p>
            <a:r>
              <a:rPr lang="ru-RU" sz="2800" dirty="0"/>
              <a:t>Метод экстракции: центробежный экстрактор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4" descr="IMG_2800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984902" cy="298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G_2999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515141" cy="29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91899" y="4594132"/>
            <a:ext cx="734958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C0C0C0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C0C0C0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ABABAB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BABAB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BABAB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BABAB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BABAB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>
                <a:latin typeface="+mn-lt"/>
              </a:rPr>
              <a:t>MoO</a:t>
            </a:r>
            <a:r>
              <a:rPr lang="ru-RU" sz="1600" baseline="-25000">
                <a:latin typeface="+mn-lt"/>
              </a:rPr>
              <a:t>3 </a:t>
            </a:r>
            <a:r>
              <a:rPr lang="ru-RU" sz="1600">
                <a:latin typeface="+mn-lt"/>
              </a:rPr>
              <a:t>растворяется в щелочи</a:t>
            </a:r>
            <a:r>
              <a:rPr lang="en-US" sz="1600">
                <a:latin typeface="+mn-lt"/>
              </a:rPr>
              <a:t> (KOH)</a:t>
            </a:r>
            <a:r>
              <a:rPr lang="ru-RU" sz="1600">
                <a:latin typeface="+mn-lt"/>
              </a:rPr>
              <a:t>,</a:t>
            </a:r>
            <a:r>
              <a:rPr lang="ru-RU" sz="1600" baseline="-25000">
                <a:latin typeface="+mn-lt"/>
              </a:rPr>
              <a:t> </a:t>
            </a:r>
            <a:r>
              <a:rPr lang="ru-RU" sz="1600">
                <a:latin typeface="+mn-lt"/>
              </a:rPr>
              <a:t>затем к раствору добавляется МЭК, в котором растворяется </a:t>
            </a:r>
            <a:r>
              <a:rPr lang="ru-RU" sz="1600" baseline="30000">
                <a:latin typeface="+mn-lt"/>
              </a:rPr>
              <a:t>99</a:t>
            </a:r>
            <a:r>
              <a:rPr lang="en-US" sz="1600" baseline="30000">
                <a:latin typeface="+mn-lt"/>
              </a:rPr>
              <a:t>m</a:t>
            </a:r>
            <a:r>
              <a:rPr lang="en-US" sz="1600">
                <a:latin typeface="+mn-lt"/>
              </a:rPr>
              <a:t>Tc</a:t>
            </a:r>
            <a:r>
              <a:rPr lang="ru-RU" sz="1600">
                <a:latin typeface="+mn-lt"/>
              </a:rPr>
              <a:t>. </a:t>
            </a:r>
            <a:r>
              <a:rPr lang="hy-AM" sz="1600">
                <a:latin typeface="+mn-lt"/>
              </a:rPr>
              <a:t>П</a:t>
            </a:r>
            <a:r>
              <a:rPr lang="ru-RU" sz="1600">
                <a:latin typeface="+mn-lt"/>
              </a:rPr>
              <a:t>олучается смесь двух растворов. Их можно эффективно разделить  за  счет разницы плотностей методом центробежной экстракции.</a:t>
            </a:r>
            <a:endParaRPr lang="en-US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Этот экстрактор построен в Институте физической химии и электрохимии им</a:t>
            </a:r>
            <a:r>
              <a:rPr lang="ru-RU" altLang="ru-RU"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А.Н.Фрумкина</a:t>
            </a:r>
            <a:r>
              <a:rPr lang="hy-AM" altLang="ru-RU"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</a:t>
            </a:r>
            <a:r>
              <a:rPr lang="ru-RU" altLang="ru-RU"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hy-AM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</a:t>
            </a:r>
            <a:r>
              <a:rPr lang="ru-RU" altLang="ru-RU"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олномасштабное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оборудование – на заводе «</a:t>
            </a:r>
            <a:r>
              <a:rPr lang="ru-RU" alt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МедРадиоПрепарат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».</a:t>
            </a:r>
            <a:endParaRPr lang="en-US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46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/>
          </a:bodyPr>
          <a:lstStyle/>
          <a:p>
            <a:r>
              <a:rPr lang="ru-RU" sz="2800"/>
              <a:t>Ускорительный метод получения 123</a:t>
            </a:r>
            <a:r>
              <a:rPr lang="en-US" sz="2800"/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438400"/>
            <a:ext cx="3299908" cy="33942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altLang="en-US" sz="2000">
                <a:solidFill>
                  <a:schemeClr val="accent1"/>
                </a:solidFill>
              </a:rPr>
              <a:t>124Xe</a:t>
            </a:r>
            <a:r>
              <a:rPr lang="hy-AM" altLang="en-US" sz="2000">
                <a:solidFill>
                  <a:schemeClr val="accent1"/>
                </a:solidFill>
              </a:rPr>
              <a:t>(</a:t>
            </a:r>
            <a:r>
              <a:rPr lang="en-US" altLang="en-US" sz="2000">
                <a:solidFill>
                  <a:schemeClr val="accent1"/>
                </a:solidFill>
                <a:sym typeface="Symbol" pitchFamily="18" charset="2"/>
              </a:rPr>
              <a:t></a:t>
            </a:r>
            <a:r>
              <a:rPr lang="hy-AM" altLang="en-US" sz="2000">
                <a:solidFill>
                  <a:schemeClr val="accent1"/>
                </a:solidFill>
                <a:sym typeface="Symbol" pitchFamily="18" charset="2"/>
              </a:rPr>
              <a:t>,</a:t>
            </a:r>
            <a:r>
              <a:rPr lang="en-US" altLang="en-US" sz="2000">
                <a:solidFill>
                  <a:schemeClr val="accent1"/>
                </a:solidFill>
              </a:rPr>
              <a:t>n</a:t>
            </a:r>
            <a:r>
              <a:rPr lang="hy-AM" altLang="en-US" sz="2000">
                <a:solidFill>
                  <a:schemeClr val="accent1"/>
                </a:solidFill>
              </a:rPr>
              <a:t>)</a:t>
            </a:r>
            <a:r>
              <a:rPr lang="en-US" altLang="en-US" sz="2000">
                <a:solidFill>
                  <a:schemeClr val="accent1"/>
                </a:solidFill>
              </a:rPr>
              <a:t>123Xe</a:t>
            </a:r>
            <a:r>
              <a:rPr lang="hy-AM" altLang="en-US" sz="200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chemeClr val="accent1"/>
                </a:solidFill>
              </a:rPr>
              <a:t>→ </a:t>
            </a:r>
            <a:r>
              <a:rPr lang="en-US" altLang="en-US" sz="2000">
                <a:solidFill>
                  <a:schemeClr val="accent1"/>
                </a:solidFill>
              </a:rPr>
              <a:t>123I</a:t>
            </a:r>
          </a:p>
          <a:p>
            <a:pPr marL="68580" indent="0" algn="just">
              <a:buNone/>
            </a:pPr>
            <a:r>
              <a:rPr lang="ru-RU" altLang="en-US" sz="2000"/>
              <a:t>Эффективное сечение этой реакции довольно велико; для фотонов с энергией около 15 МэВ сечение составляет 450 мбарн.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3971925" cy="29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73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Установка облучения мишени </a:t>
            </a:r>
            <a:r>
              <a:rPr lang="ru-RU" sz="2400" dirty="0" err="1"/>
              <a:t>Xe</a:t>
            </a:r>
            <a:r>
              <a:rPr lang="ru-RU" sz="2400" dirty="0"/>
              <a:t> для производства 123 I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IMG_0620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78" y="1676400"/>
            <a:ext cx="4215444" cy="31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5029200"/>
            <a:ext cx="6777317" cy="1371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en-US" sz="2000" i="1" dirty="0"/>
              <a:t>Количество природного газа </a:t>
            </a:r>
            <a:r>
              <a:rPr lang="ru-RU" altLang="en-US" sz="2000" i="1" dirty="0" err="1"/>
              <a:t>Xe</a:t>
            </a:r>
            <a:r>
              <a:rPr lang="hy-AM" altLang="en-US" sz="2000" i="1" dirty="0"/>
              <a:t> -</a:t>
            </a:r>
            <a:r>
              <a:rPr lang="ru-RU" altLang="en-US" sz="2000" i="1" dirty="0"/>
              <a:t> 40 г</a:t>
            </a:r>
            <a:r>
              <a:rPr lang="hy-AM" altLang="en-US" sz="2000" i="1" dirty="0"/>
              <a:t>,</a:t>
            </a:r>
            <a:r>
              <a:rPr lang="ru-RU" altLang="en-US" sz="2000" i="1" dirty="0"/>
              <a:t> Энергия пучка</a:t>
            </a:r>
            <a:r>
              <a:rPr lang="hy-AM" altLang="en-US" sz="2000" i="1" dirty="0"/>
              <a:t> -</a:t>
            </a:r>
            <a:r>
              <a:rPr lang="ru-RU" altLang="en-US" sz="2000" i="1" dirty="0"/>
              <a:t> 40 МэВ</a:t>
            </a:r>
            <a:r>
              <a:rPr lang="hy-AM" altLang="en-US" sz="2000" i="1" dirty="0"/>
              <a:t>, </a:t>
            </a:r>
            <a:r>
              <a:rPr lang="ru-RU" altLang="en-US" sz="2000" i="1" dirty="0"/>
              <a:t>Ток луча</a:t>
            </a:r>
            <a:r>
              <a:rPr lang="hy-AM" altLang="en-US" sz="2000" i="1" dirty="0"/>
              <a:t> - </a:t>
            </a:r>
            <a:r>
              <a:rPr lang="ru-RU" altLang="en-US" sz="2000" i="1" dirty="0"/>
              <a:t>9 мкА</a:t>
            </a:r>
            <a:r>
              <a:rPr lang="hy-AM" altLang="en-US" sz="2000" i="1" dirty="0"/>
              <a:t>,</a:t>
            </a:r>
            <a:r>
              <a:rPr lang="ru-RU" altLang="en-US" sz="2000" i="1" dirty="0"/>
              <a:t> Продолжительность облучения</a:t>
            </a:r>
            <a:r>
              <a:rPr lang="hy-AM" altLang="en-US" sz="2000" i="1" dirty="0"/>
              <a:t> -</a:t>
            </a:r>
            <a:r>
              <a:rPr lang="ru-RU" altLang="en-US" sz="2000" i="1" dirty="0"/>
              <a:t> 12 часов. </a:t>
            </a:r>
            <a:r>
              <a:rPr lang="hy-AM" altLang="en-US" sz="2000" i="1" dirty="0"/>
              <a:t>Удельная активность - </a:t>
            </a:r>
            <a:r>
              <a:rPr lang="en-US" altLang="en-US" sz="2000" i="1" dirty="0"/>
              <a:t>143</a:t>
            </a:r>
            <a:r>
              <a:rPr lang="ru-RU" sz="2000" dirty="0"/>
              <a:t> Бк</a:t>
            </a:r>
            <a:r>
              <a:rPr lang="en-US" altLang="en-US" sz="2000" i="1" dirty="0"/>
              <a:t>/</a:t>
            </a:r>
            <a:r>
              <a:rPr lang="hy-AM" altLang="en-US" sz="2000" i="1" dirty="0"/>
              <a:t>мг</a:t>
            </a:r>
            <a:r>
              <a:rPr lang="en-US" altLang="en-US" sz="2000" i="1" dirty="0"/>
              <a:t>*</a:t>
            </a:r>
            <a:r>
              <a:rPr lang="hy-AM" altLang="en-US" sz="2000" i="1" dirty="0"/>
              <a:t>мкА</a:t>
            </a:r>
            <a:r>
              <a:rPr lang="en-US" altLang="en-US" sz="2000" i="1" dirty="0"/>
              <a:t>*</a:t>
            </a:r>
            <a:r>
              <a:rPr lang="hy-AM" altLang="en-US" sz="2000" i="1" dirty="0"/>
              <a:t>ч</a:t>
            </a:r>
            <a:endParaRPr lang="en-US" altLang="en-US" sz="2000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8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005" y="914400"/>
            <a:ext cx="6850946" cy="243840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Циклотрон</a:t>
            </a:r>
            <a:r>
              <a:rPr lang="hy-AM" sz="2000" b="1" dirty="0"/>
              <a:t> </a:t>
            </a:r>
            <a:r>
              <a:rPr lang="en-US" sz="2000" b="1" dirty="0"/>
              <a:t>IBA C18</a:t>
            </a:r>
            <a:br>
              <a:rPr lang="hy-AM" sz="2000" dirty="0"/>
            </a:br>
            <a:br>
              <a:rPr lang="ru-RU" sz="2000" dirty="0"/>
            </a:br>
            <a:r>
              <a:rPr lang="ru-RU" sz="2000" dirty="0">
                <a:solidFill>
                  <a:schemeClr val="tx1"/>
                </a:solidFill>
              </a:rPr>
              <a:t>Циклотрон был установлен в новом здании в 2015 году и введен в эксплуатацию в 2019 году.</a:t>
            </a:r>
            <a:r>
              <a:rPr lang="hy-AM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ПЭТ</a:t>
            </a:r>
            <a:r>
              <a:rPr lang="hy-AM" sz="2000" dirty="0">
                <a:solidFill>
                  <a:schemeClr val="tx1"/>
                </a:solidFill>
              </a:rPr>
              <a:t> и</a:t>
            </a:r>
            <a:r>
              <a:rPr lang="ru-RU" sz="2000" dirty="0" err="1">
                <a:solidFill>
                  <a:schemeClr val="tx1"/>
                </a:solidFill>
              </a:rPr>
              <a:t>зотоп</a:t>
            </a:r>
            <a:r>
              <a:rPr lang="ru-RU" sz="2000" dirty="0">
                <a:solidFill>
                  <a:schemeClr val="tx1"/>
                </a:solidFill>
              </a:rPr>
              <a:t> 18F производится с 2020 года </a:t>
            </a:r>
            <a:r>
              <a:rPr lang="hy-AM" sz="2000" dirty="0">
                <a:solidFill>
                  <a:schemeClr val="tx1"/>
                </a:solidFill>
              </a:rPr>
              <a:t>в</a:t>
            </a:r>
            <a:r>
              <a:rPr lang="ru-RU" sz="2000" dirty="0">
                <a:solidFill>
                  <a:schemeClr val="tx1"/>
                </a:solidFill>
              </a:rPr>
              <a:t> «Центре производства Радиоизотоп</a:t>
            </a:r>
            <a:r>
              <a:rPr lang="hy-AM" sz="2000" dirty="0">
                <a:solidFill>
                  <a:schemeClr val="tx1"/>
                </a:solidFill>
              </a:rPr>
              <a:t>ов</a:t>
            </a:r>
            <a:r>
              <a:rPr lang="ru-RU" sz="2000" dirty="0">
                <a:solidFill>
                  <a:schemeClr val="tx1"/>
                </a:solidFill>
              </a:rPr>
              <a:t>».</a:t>
            </a:r>
            <a:br>
              <a:rPr lang="hy-AM" sz="2000" dirty="0">
                <a:solidFill>
                  <a:schemeClr val="tx1"/>
                </a:solidFill>
              </a:rPr>
            </a:br>
            <a:r>
              <a:rPr lang="hy-AM" sz="2000" dirty="0">
                <a:solidFill>
                  <a:schemeClr val="tx1"/>
                </a:solidFill>
              </a:rPr>
              <a:t>Используется </a:t>
            </a:r>
            <a:r>
              <a:rPr lang="ru-RU" sz="2000" dirty="0">
                <a:solidFill>
                  <a:schemeClr val="tx1"/>
                </a:solidFill>
              </a:rPr>
              <a:t>жидкая</a:t>
            </a:r>
            <a:r>
              <a:rPr lang="hy-AM" sz="2000" dirty="0">
                <a:solidFill>
                  <a:schemeClr val="tx1"/>
                </a:solidFill>
              </a:rPr>
              <a:t> мишень </a:t>
            </a:r>
            <a:r>
              <a:rPr lang="en-US" sz="2000" dirty="0">
                <a:solidFill>
                  <a:schemeClr val="tx1"/>
                </a:solidFill>
              </a:rPr>
              <a:t>H2O[18O]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/>
              <a:t>18O(</a:t>
            </a:r>
            <a:r>
              <a:rPr lang="en-US" sz="2000" dirty="0" err="1"/>
              <a:t>p,n</a:t>
            </a:r>
            <a:r>
              <a:rPr lang="en-US" sz="2000" dirty="0"/>
              <a:t>)18F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7</a:t>
            </a:fld>
            <a:endParaRPr lang="en-US"/>
          </a:p>
        </p:txBody>
      </p:sp>
      <p:pic>
        <p:nvPicPr>
          <p:cNvPr id="4" name="Рисунок 2" descr="20180507_143032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41" y="3695922"/>
            <a:ext cx="3303310" cy="247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 descr="20180507_142646s.jpg">
            <a:extLst>
              <a:ext uri="{FF2B5EF4-FFF2-40B4-BE49-F238E27FC236}">
                <a16:creationId xmlns:a16="http://schemas.microsoft.com/office/drawing/2014/main" id="{A7FDB5C5-DC27-47AA-9927-98F32F1D5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95922"/>
            <a:ext cx="3303299" cy="247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22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8213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Горячие камеры Центра производства  радиоизотопов и комната контроля качества.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https://lh3.googleusercontent.com/pw/AM-JKLVDzQ7d7iOdVmk7lxAb9Un_oA6yrogwLmQjaApcDlTaHVBhgPLLuDctBXKCppXADvolhwWoXm1G8Oua-xEPkePY_QwHrtUQ-A0JCkJxQGFgBzGZwJviP8BEZwUUXYZ7FEuFXjt49DCsXysxG-mR6jUnLA=w1174-h880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6" y="2640777"/>
            <a:ext cx="3918938" cy="29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3.googleusercontent.com/pw/AM-JKLV1-MheeLjcjPOkLC6JuoJwMQGjtX1NwRjWlsvTJWGChAgzczGzD5JnDobZZdFFT0PUVSSb_925LapLmSEx9Wa3wWK9dHy4_v5wlXFjWdQi380bn_oBA3J9QVtj2hrDRd6-a6sPoK3d8yD8GZ3SBjZzHQ=w1174-h880-no?authuser=0">
            <a:extLst>
              <a:ext uri="{FF2B5EF4-FFF2-40B4-BE49-F238E27FC236}">
                <a16:creationId xmlns:a16="http://schemas.microsoft.com/office/drawing/2014/main" id="{52074BD4-FE02-4BB7-9F4F-CD1DCD53E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96" y="2640778"/>
            <a:ext cx="3918938" cy="293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0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005" y="1161532"/>
            <a:ext cx="3539091" cy="2325136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Циклотрон</a:t>
            </a:r>
            <a:r>
              <a:rPr lang="hy-AM" sz="2000" b="1" dirty="0"/>
              <a:t> </a:t>
            </a:r>
            <a:r>
              <a:rPr lang="en-US" sz="2000" b="1" dirty="0"/>
              <a:t>IBA C18</a:t>
            </a:r>
            <a:br>
              <a:rPr lang="hy-AM" sz="2000" dirty="0"/>
            </a:br>
            <a:br>
              <a:rPr lang="ru-RU" sz="2000" dirty="0"/>
            </a:br>
            <a:r>
              <a:rPr lang="ru-RU" sz="2000" dirty="0">
                <a:solidFill>
                  <a:schemeClr val="tx1"/>
                </a:solidFill>
              </a:rPr>
              <a:t>Важно отметить что специальный </a:t>
            </a:r>
            <a:r>
              <a:rPr lang="ru-RU" sz="2000" dirty="0" err="1">
                <a:solidFill>
                  <a:schemeClr val="tx1"/>
                </a:solidFill>
              </a:rPr>
              <a:t>пучкопровод</a:t>
            </a:r>
            <a:r>
              <a:rPr lang="ru-RU" sz="2000" dirty="0">
                <a:solidFill>
                  <a:schemeClr val="tx1"/>
                </a:solidFill>
              </a:rPr>
              <a:t> выходит в отдельный экспериментальный зал для ф</a:t>
            </a:r>
            <a:r>
              <a:rPr lang="hy-AM" sz="2000" dirty="0">
                <a:solidFill>
                  <a:schemeClr val="tx1"/>
                </a:solidFill>
              </a:rPr>
              <a:t>ундаментальных, прикладных</a:t>
            </a:r>
            <a:r>
              <a:rPr lang="ru-RU" sz="2000" dirty="0">
                <a:solidFill>
                  <a:schemeClr val="tx1"/>
                </a:solidFill>
              </a:rPr>
              <a:t> исследований и производства</a:t>
            </a:r>
            <a:r>
              <a:rPr lang="hy-AM" sz="2000" dirty="0">
                <a:solidFill>
                  <a:schemeClr val="tx1"/>
                </a:solidFill>
              </a:rPr>
              <a:t> ряда других</a:t>
            </a:r>
            <a:r>
              <a:rPr lang="ru-RU" sz="2000" dirty="0">
                <a:solidFill>
                  <a:schemeClr val="tx1"/>
                </a:solidFill>
              </a:rPr>
              <a:t> изотопов.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35D6-268E-4953-8189-973B850FDF6A}" type="slidenum">
              <a:rPr lang="en-US" smtClean="0"/>
              <a:t>9</a:t>
            </a:fld>
            <a:endParaRPr lang="en-US"/>
          </a:p>
        </p:txBody>
      </p:sp>
      <p:pic>
        <p:nvPicPr>
          <p:cNvPr id="4" name="Рисунок 2" descr="20180507_143032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95922"/>
            <a:ext cx="3303310" cy="247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 descr="20180507_143929s.jpg">
            <a:extLst>
              <a:ext uri="{FF2B5EF4-FFF2-40B4-BE49-F238E27FC236}">
                <a16:creationId xmlns:a16="http://schemas.microsoft.com/office/drawing/2014/main" id="{9F6F9F82-3402-4C43-9516-19DEF07D9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38" y="3695922"/>
            <a:ext cx="3303310" cy="247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DESKTOP.03.25.2015\Articles&amp;Projects\PROJECTS\Ga68 IAEA\2-nd year Report\Fig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87" y="1066800"/>
            <a:ext cx="335073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87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2906</TotalTime>
  <Words>924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Caslon Pro</vt:lpstr>
      <vt:lpstr>Arial</vt:lpstr>
      <vt:lpstr>Calibri</vt:lpstr>
      <vt:lpstr>Calibri Light</vt:lpstr>
      <vt:lpstr>Century Gothic</vt:lpstr>
      <vt:lpstr>Wingdings</vt:lpstr>
      <vt:lpstr>Wingdings 2</vt:lpstr>
      <vt:lpstr>Austin</vt:lpstr>
      <vt:lpstr>Производство радиоизотопов и измерение сечений ядерных реакций</vt:lpstr>
      <vt:lpstr>Краткий исторический обзор</vt:lpstr>
      <vt:lpstr>Разработка технологии производства 99Mo/99mTc на линейном ускорителе электронов Ереванского физического института </vt:lpstr>
      <vt:lpstr>Метод экстракции: центробежный экстрактор</vt:lpstr>
      <vt:lpstr>Ускорительный метод получения 123I</vt:lpstr>
      <vt:lpstr>Установка облучения мишени Xe для производства 123 I</vt:lpstr>
      <vt:lpstr>Циклотрон IBA C18  Циклотрон был установлен в новом здании в 2015 году и введен в эксплуатацию в 2019 году. ПЭТ изотоп 18F производится с 2020 года в «Центре производства Радиоизотопов». Используется жидкая мишень H2O[18O] 18O(p,n)18F</vt:lpstr>
      <vt:lpstr>Горячие камеры Центра производства  радиоизотопов и комната контроля качества.</vt:lpstr>
      <vt:lpstr>Циклотрон IBA C18  Важно отметить что специальный пучкопровод выходит в отдельный экспериментальный зал для фундаментальных, прикладных исследований и производства ряда других изотопов.</vt:lpstr>
      <vt:lpstr> Модуль Nirta Solid для облучения твердотельных  мишеней</vt:lpstr>
      <vt:lpstr>Технология производства ряда медицинских изотопов, на циклотроне C18 IBA находится в стадии разработки.</vt:lpstr>
      <vt:lpstr>Автоматизация и роботизация производственных процессов</vt:lpstr>
      <vt:lpstr>Автоматизация и роботизация производственных процессов</vt:lpstr>
      <vt:lpstr>Измерения сечений ядерных реакций на циклотроне IBA C18</vt:lpstr>
      <vt:lpstr>Измерения сечений ядерных реакций на ЛУЭ 75</vt:lpstr>
      <vt:lpstr>Измерения сечений ядерных реакций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radioisotopes research and production in AANL</dc:title>
  <dc:creator>Ruben</dc:creator>
  <cp:lastModifiedBy>Ruben Dallakyan</cp:lastModifiedBy>
  <cp:revision>159</cp:revision>
  <dcterms:created xsi:type="dcterms:W3CDTF">2022-03-03T19:10:08Z</dcterms:created>
  <dcterms:modified xsi:type="dcterms:W3CDTF">2024-03-21T06:00:44Z</dcterms:modified>
</cp:coreProperties>
</file>