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1"/>
  </p:sldMasterIdLst>
  <p:notesMasterIdLst>
    <p:notesMasterId r:id="rId14"/>
  </p:notesMasterIdLst>
  <p:sldIdLst>
    <p:sldId id="258" r:id="rId2"/>
    <p:sldId id="310" r:id="rId3"/>
    <p:sldId id="311" r:id="rId4"/>
    <p:sldId id="312" r:id="rId5"/>
    <p:sldId id="313" r:id="rId6"/>
    <p:sldId id="314" r:id="rId7"/>
    <p:sldId id="309" r:id="rId8"/>
    <p:sldId id="315" r:id="rId9"/>
    <p:sldId id="316" r:id="rId10"/>
    <p:sldId id="319" r:id="rId11"/>
    <p:sldId id="320" r:id="rId12"/>
    <p:sldId id="30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622"/>
    <a:srgbClr val="5E913E"/>
    <a:srgbClr val="CE1D02"/>
    <a:srgbClr val="4DACA4"/>
    <a:srgbClr val="D578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74"/>
  </p:normalViewPr>
  <p:slideViewPr>
    <p:cSldViewPr snapToGrid="0" snapToObjects="1">
      <p:cViewPr>
        <p:scale>
          <a:sx n="90" d="100"/>
          <a:sy n="90" d="100"/>
        </p:scale>
        <p:origin x="-1278" y="-6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FC3CD-E249-D242-B0FD-256D48479939}"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576D5-000D-554C-8B65-AAB45960D297}" type="slidenum">
              <a:rPr lang="en-US" smtClean="0"/>
              <a:t>‹#›</a:t>
            </a:fld>
            <a:endParaRPr lang="en-US"/>
          </a:p>
        </p:txBody>
      </p:sp>
    </p:spTree>
    <p:extLst>
      <p:ext uri="{BB962C8B-B14F-4D97-AF65-F5344CB8AC3E}">
        <p14:creationId xmlns:p14="http://schemas.microsoft.com/office/powerpoint/2010/main" val="1653756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a:t>
            </a:fld>
            <a:endParaRPr lang="en-US" dirty="0"/>
          </a:p>
        </p:txBody>
      </p:sp>
    </p:spTree>
    <p:extLst>
      <p:ext uri="{BB962C8B-B14F-4D97-AF65-F5344CB8AC3E}">
        <p14:creationId xmlns:p14="http://schemas.microsoft.com/office/powerpoint/2010/main" val="404029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4B0A1D9-E326-4626-993B-0C34AC28F026}" type="datetime1">
              <a:rPr lang="en-US" smtClean="0"/>
              <a:t>3/19/2024</a:t>
            </a:fld>
            <a:endParaRPr lang="en-US"/>
          </a:p>
        </p:txBody>
      </p:sp>
      <p:sp>
        <p:nvSpPr>
          <p:cNvPr id="8" name="Slide Number Placeholder 7"/>
          <p:cNvSpPr>
            <a:spLocks noGrp="1"/>
          </p:cNvSpPr>
          <p:nvPr>
            <p:ph type="sldNum" sz="quarter" idx="11"/>
          </p:nvPr>
        </p:nvSpPr>
        <p:spPr/>
        <p:txBody>
          <a:bodyPr/>
          <a:lstStyle/>
          <a:p>
            <a:fld id="{2330669D-EC37-AA42-8CD3-B0788BD38FC6}"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C2FF4A-5C28-4C15-B870-A47C9FEBB9A3}" type="datetime1">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C9FB9-BDD8-4261-856C-9BD76E87D1D2}" type="datetime1">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5A7087E8-38CB-4FAD-A94F-EDC102E216BC}" type="datetime1">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4"/>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4068763"/>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AFA72E-5365-4F12-9148-4E2370C8A21B}" type="datetime1">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28972"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6197600" y="1600204"/>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B18EA235-A621-4A61-9124-FC3CF69DDD72}" type="datetime1">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a:p>
        </p:txBody>
      </p:sp>
      <p:sp>
        <p:nvSpPr>
          <p:cNvPr id="9" name="Content Placeholder 8"/>
          <p:cNvSpPr>
            <a:spLocks noGrp="1"/>
          </p:cNvSpPr>
          <p:nvPr>
            <p:ph sz="quarter" idx="13"/>
          </p:nvPr>
        </p:nvSpPr>
        <p:spPr>
          <a:xfrm>
            <a:off x="487680" y="1600200"/>
            <a:ext cx="5388864"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197604"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74637019-8F8B-4BE0-A5C6-496D7C659E68}" type="datetime1">
              <a:rPr lang="en-US" smtClean="0"/>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a:p>
        </p:txBody>
      </p:sp>
      <p:sp>
        <p:nvSpPr>
          <p:cNvPr id="11" name="Content Placeholder 10"/>
          <p:cNvSpPr>
            <a:spLocks noGrp="1"/>
          </p:cNvSpPr>
          <p:nvPr>
            <p:ph sz="quarter" idx="13"/>
          </p:nvPr>
        </p:nvSpPr>
        <p:spPr>
          <a:xfrm>
            <a:off x="609600" y="2212848"/>
            <a:ext cx="5388864"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6230112" y="2212853"/>
            <a:ext cx="5388864"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BB82423-7115-4AEC-880D-6AC53E27352B}" type="datetime1">
              <a:rPr lang="en-US" smtClean="0"/>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5C6D08-9AB0-4BAA-8C74-7F8EECFA84AF}" type="datetime1">
              <a:rPr lang="en-US" smtClean="0"/>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9"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958853" y="273052"/>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876119" y="2438405"/>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2CD420-DFCD-44B3-991C-02B3EDC8766E}" type="datetime1">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DE8DDB-4B4D-4A63-B8E1-37F4FDC866EB}" type="datetime1">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8484463" y="6356355"/>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CE999E8E-1B50-4DAA-9688-94293D362A40}" type="datetime1">
              <a:rPr lang="en-US" smtClean="0"/>
              <a:t>3/19/2024</a:t>
            </a:fld>
            <a:endParaRPr lang="en-US"/>
          </a:p>
        </p:txBody>
      </p:sp>
      <p:sp>
        <p:nvSpPr>
          <p:cNvPr id="5" name="Footer Placeholder 4"/>
          <p:cNvSpPr>
            <a:spLocks noGrp="1"/>
          </p:cNvSpPr>
          <p:nvPr>
            <p:ph type="ftr" sz="quarter" idx="3"/>
          </p:nvPr>
        </p:nvSpPr>
        <p:spPr>
          <a:xfrm>
            <a:off x="878887" y="6356355"/>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11391039" y="6356355"/>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2330669D-EC37-AA42-8CD3-B0788BD38FC6}" type="slidenum">
              <a:rPr lang="en-US" smtClean="0"/>
              <a:t>‹#›</a:t>
            </a:fld>
            <a:endParaRPr lang="en-US"/>
          </a:p>
        </p:txBody>
      </p:sp>
      <p:sp>
        <p:nvSpPr>
          <p:cNvPr id="7" name="Oval 6"/>
          <p:cNvSpPr/>
          <p:nvPr/>
        </p:nvSpPr>
        <p:spPr>
          <a:xfrm>
            <a:off x="1127701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8"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0000">
              <a:schemeClr val="accent1">
                <a:lumMod val="0"/>
                <a:lumOff val="100000"/>
              </a:schemeClr>
            </a:gs>
            <a:gs pos="77008">
              <a:schemeClr val="bg1">
                <a:lumMod val="85000"/>
              </a:schemeClr>
            </a:gs>
          </a:gsLst>
          <a:path path="circle">
            <a:fillToRect l="100000" t="100000"/>
          </a:path>
          <a:tileRect/>
        </a:gradFill>
        <a:effectLst/>
      </p:bgPr>
    </p:bg>
    <p:spTree>
      <p:nvGrpSpPr>
        <p:cNvPr id="1" name=""/>
        <p:cNvGrpSpPr/>
        <p:nvPr/>
      </p:nvGrpSpPr>
      <p:grpSpPr>
        <a:xfrm>
          <a:off x="0" y="0"/>
          <a:ext cx="0" cy="0"/>
          <a:chOff x="0" y="0"/>
          <a:chExt cx="0" cy="0"/>
        </a:xfrm>
      </p:grpSpPr>
      <p:sp>
        <p:nvSpPr>
          <p:cNvPr id="8" name="Rectangle 7"/>
          <p:cNvSpPr/>
          <p:nvPr/>
        </p:nvSpPr>
        <p:spPr>
          <a:xfrm>
            <a:off x="0" y="6343728"/>
            <a:ext cx="12192000" cy="524107"/>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24107">
                <a:moveTo>
                  <a:pt x="0" y="3171"/>
                </a:moveTo>
                <a:lnTo>
                  <a:pt x="11054576" y="0"/>
                </a:lnTo>
                <a:lnTo>
                  <a:pt x="11296185" y="159836"/>
                </a:lnTo>
                <a:lnTo>
                  <a:pt x="11508059" y="3718"/>
                </a:lnTo>
                <a:lnTo>
                  <a:pt x="12192000" y="3171"/>
                </a:lnTo>
                <a:lnTo>
                  <a:pt x="12192000" y="524107"/>
                </a:lnTo>
                <a:lnTo>
                  <a:pt x="0" y="524107"/>
                </a:lnTo>
                <a:lnTo>
                  <a:pt x="0" y="317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6" name="Picture 5" descr="C:\Users\Anush\Desktop\11.png"/>
          <p:cNvPicPr/>
          <p:nvPr/>
        </p:nvPicPr>
        <p:blipFill>
          <a:blip r:embed="rId3">
            <a:extLst>
              <a:ext uri="{28A0092B-C50C-407E-A947-70E740481C1C}">
                <a14:useLocalDpi xmlns:a14="http://schemas.microsoft.com/office/drawing/2010/main" val="0"/>
              </a:ext>
            </a:extLst>
          </a:blip>
          <a:srcRect/>
          <a:stretch>
            <a:fillRect/>
          </a:stretch>
        </p:blipFill>
        <p:spPr bwMode="auto">
          <a:xfrm>
            <a:off x="68306" y="70788"/>
            <a:ext cx="4422140" cy="1945640"/>
          </a:xfrm>
          <a:prstGeom prst="rect">
            <a:avLst/>
          </a:prstGeom>
          <a:noFill/>
          <a:ln>
            <a:noFill/>
          </a:ln>
        </p:spPr>
      </p:pic>
      <p:pic>
        <p:nvPicPr>
          <p:cNvPr id="7" name="Picture 6" descr="C:\Users\Anush\Desktop\Jiner.png"/>
          <p:cNvPicPr/>
          <p:nvPr/>
        </p:nvPicPr>
        <p:blipFill>
          <a:blip r:embed="rId4">
            <a:extLst>
              <a:ext uri="{28A0092B-C50C-407E-A947-70E740481C1C}">
                <a14:useLocalDpi xmlns:a14="http://schemas.microsoft.com/office/drawing/2010/main" val="0"/>
              </a:ext>
            </a:extLst>
          </a:blip>
          <a:srcRect/>
          <a:stretch>
            <a:fillRect/>
          </a:stretch>
        </p:blipFill>
        <p:spPr bwMode="auto">
          <a:xfrm>
            <a:off x="4574629" y="70789"/>
            <a:ext cx="2629259" cy="1877282"/>
          </a:xfrm>
          <a:prstGeom prst="rect">
            <a:avLst/>
          </a:prstGeom>
          <a:noFill/>
          <a:ln>
            <a:noFill/>
          </a:ln>
        </p:spPr>
      </p:pic>
      <p:pic>
        <p:nvPicPr>
          <p:cNvPr id="9" name="Рисунок 6">
            <a:extLst>
              <a:ext uri="{FF2B5EF4-FFF2-40B4-BE49-F238E27FC236}">
                <a16:creationId xmlns="" xmlns:a16="http://schemas.microsoft.com/office/drawing/2014/main" xmlns:lc="http://schemas.openxmlformats.org/drawingml/2006/lockedCanvas" id="{498234A3-7A1B-4957-AD69-7B824094F8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7091" y="7788"/>
            <a:ext cx="2071640" cy="2071640"/>
          </a:xfrm>
          <a:prstGeom prst="rect">
            <a:avLst/>
          </a:prstGeom>
        </p:spPr>
      </p:pic>
      <p:sp>
        <p:nvSpPr>
          <p:cNvPr id="14" name="Subtitle 2"/>
          <p:cNvSpPr>
            <a:spLocks noGrp="1"/>
          </p:cNvSpPr>
          <p:nvPr/>
        </p:nvSpPr>
        <p:spPr>
          <a:xfrm>
            <a:off x="2011684" y="3269752"/>
            <a:ext cx="7755147" cy="1752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4000" b="1" dirty="0" err="1">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latin typeface="Times New Roman" pitchFamily="18" charset="0"/>
                <a:cs typeface="Times New Roman" pitchFamily="18" charset="0"/>
              </a:rPr>
              <a:t>Vachagan</a:t>
            </a:r>
            <a:r>
              <a:rPr lang="en-US" sz="4000" b="1" dirty="0">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latin typeface="Times New Roman" pitchFamily="18" charset="0"/>
                <a:cs typeface="Times New Roman" pitchFamily="18" charset="0"/>
              </a:rPr>
              <a:t> </a:t>
            </a:r>
            <a:r>
              <a:rPr lang="en-US" sz="4000" b="1" dirty="0" err="1">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latin typeface="Times New Roman" pitchFamily="18" charset="0"/>
                <a:cs typeface="Times New Roman" pitchFamily="18" charset="0"/>
              </a:rPr>
              <a:t>Harutyunyan</a:t>
            </a:r>
            <a:r>
              <a:rPr lang="en-US" sz="4000" b="1" dirty="0">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latin typeface="Times New Roman" pitchFamily="18" charset="0"/>
                <a:cs typeface="Times New Roman" pitchFamily="18" charset="0"/>
              </a:rPr>
              <a:t> </a:t>
            </a:r>
            <a:endParaRPr lang="ru-RU" sz="4000" b="1" dirty="0">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latin typeface="Times New Roman" pitchFamily="18" charset="0"/>
              <a:cs typeface="Times New Roman" pitchFamily="18" charset="0"/>
            </a:endParaRPr>
          </a:p>
          <a:p>
            <a:r>
              <a:rPr lang="en-US" sz="2800" b="1" i="1" dirty="0" smtClean="0">
                <a:solidFill>
                  <a:schemeClr val="accent1">
                    <a:lumMod val="50000"/>
                  </a:schemeClr>
                </a:solidFill>
                <a:latin typeface="Times New Roman" pitchFamily="18" charset="0"/>
                <a:cs typeface="Times New Roman" pitchFamily="18" charset="0"/>
              </a:rPr>
              <a:t>A. </a:t>
            </a:r>
            <a:r>
              <a:rPr lang="en-US" sz="2800" b="1" i="1" dirty="0" err="1" smtClean="0">
                <a:solidFill>
                  <a:schemeClr val="accent1">
                    <a:lumMod val="50000"/>
                  </a:schemeClr>
                </a:solidFill>
                <a:latin typeface="Times New Roman" pitchFamily="18" charset="0"/>
                <a:cs typeface="Times New Roman" pitchFamily="18" charset="0"/>
              </a:rPr>
              <a:t>Alikhanian</a:t>
            </a:r>
            <a:r>
              <a:rPr lang="en-US" sz="2800" b="1" i="1" dirty="0" smtClean="0">
                <a:solidFill>
                  <a:schemeClr val="accent1">
                    <a:lumMod val="50000"/>
                  </a:schemeClr>
                </a:solidFill>
                <a:latin typeface="Times New Roman" pitchFamily="18" charset="0"/>
                <a:cs typeface="Times New Roman" pitchFamily="18" charset="0"/>
              </a:rPr>
              <a:t> National Science Laboratory (Yerevan Physics Institute)</a:t>
            </a:r>
          </a:p>
          <a:p>
            <a:r>
              <a:rPr lang="en-US" sz="2800" b="1" i="1" dirty="0" smtClean="0">
                <a:solidFill>
                  <a:schemeClr val="accent1">
                    <a:lumMod val="50000"/>
                  </a:schemeClr>
                </a:solidFill>
                <a:latin typeface="Times New Roman" pitchFamily="18" charset="0"/>
                <a:cs typeface="Times New Roman" pitchFamily="18" charset="0"/>
              </a:rPr>
              <a:t>Head of </a:t>
            </a:r>
            <a:r>
              <a:rPr lang="en-US" sz="2800" b="1" i="1" dirty="0">
                <a:solidFill>
                  <a:schemeClr val="accent1">
                    <a:lumMod val="50000"/>
                  </a:schemeClr>
                </a:solidFill>
                <a:latin typeface="Times New Roman" pitchFamily="18" charset="0"/>
                <a:cs typeface="Times New Roman" pitchFamily="18" charset="0"/>
              </a:rPr>
              <a:t>Applied Physics Researches Division</a:t>
            </a:r>
          </a:p>
          <a:p>
            <a:r>
              <a:rPr lang="en-US" sz="2000" i="1" dirty="0" smtClean="0">
                <a:solidFill>
                  <a:schemeClr val="accent1">
                    <a:lumMod val="50000"/>
                  </a:schemeClr>
                </a:solidFill>
                <a:latin typeface="Times New Roman" pitchFamily="18" charset="0"/>
                <a:cs typeface="Times New Roman" pitchFamily="18" charset="0"/>
              </a:rPr>
              <a:t>			                               </a:t>
            </a:r>
            <a:r>
              <a:rPr lang="en-US" sz="2000" b="1" i="1" dirty="0" smtClean="0">
                <a:solidFill>
                  <a:schemeClr val="accent1">
                    <a:lumMod val="50000"/>
                  </a:schemeClr>
                </a:solidFill>
                <a:latin typeface="Times New Roman" pitchFamily="18" charset="0"/>
                <a:cs typeface="Times New Roman" pitchFamily="18" charset="0"/>
              </a:rPr>
              <a:t>email: </a:t>
            </a:r>
            <a:r>
              <a:rPr lang="en-US" sz="2000" b="1" i="1" dirty="0">
                <a:solidFill>
                  <a:schemeClr val="accent1">
                    <a:lumMod val="50000"/>
                  </a:schemeClr>
                </a:solidFill>
                <a:latin typeface="Times New Roman" pitchFamily="18" charset="0"/>
                <a:cs typeface="Times New Roman" pitchFamily="18" charset="0"/>
              </a:rPr>
              <a:t>vharut@yerphi.am</a:t>
            </a:r>
          </a:p>
        </p:txBody>
      </p:sp>
      <p:pic>
        <p:nvPicPr>
          <p:cNvPr id="15" name="Picture 14" descr="C:\Users\user\Desktop\2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6670" y="223693"/>
            <a:ext cx="2814756" cy="1107627"/>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9808EC78-24A8-4671-AC5E-CE919651ECDE}" type="datetime1">
              <a:rPr lang="en-US" smtClean="0"/>
              <a:t>3/19/2024</a:t>
            </a:fld>
            <a:endParaRPr lang="en-US"/>
          </a:p>
        </p:txBody>
      </p:sp>
      <p:sp>
        <p:nvSpPr>
          <p:cNvPr id="3" name="Slide Number Placeholder 2"/>
          <p:cNvSpPr>
            <a:spLocks noGrp="1"/>
          </p:cNvSpPr>
          <p:nvPr>
            <p:ph type="sldNum" sz="quarter" idx="11"/>
          </p:nvPr>
        </p:nvSpPr>
        <p:spPr/>
        <p:txBody>
          <a:bodyPr/>
          <a:lstStyle/>
          <a:p>
            <a:fld id="{2330669D-EC37-AA42-8CD3-B0788BD38FC6}" type="slidenum">
              <a:rPr lang="en-US" smtClean="0"/>
              <a:t>1</a:t>
            </a:fld>
            <a:endParaRPr lang="en-US"/>
          </a:p>
        </p:txBody>
      </p:sp>
    </p:spTree>
    <p:extLst>
      <p:ext uri="{BB962C8B-B14F-4D97-AF65-F5344CB8AC3E}">
        <p14:creationId xmlns:p14="http://schemas.microsoft.com/office/powerpoint/2010/main" val="536328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087E8-38CB-4FAD-A94F-EDC102E216BC}" type="datetime1">
              <a:rPr lang="en-US" smtClean="0"/>
              <a:t>3/19/2024</a:t>
            </a:fld>
            <a:endParaRPr lang="en-US"/>
          </a:p>
        </p:txBody>
      </p:sp>
      <p:sp>
        <p:nvSpPr>
          <p:cNvPr id="5" name="Slide Number Placeholder 4"/>
          <p:cNvSpPr>
            <a:spLocks noGrp="1"/>
          </p:cNvSpPr>
          <p:nvPr>
            <p:ph type="sldNum" sz="quarter" idx="12"/>
          </p:nvPr>
        </p:nvSpPr>
        <p:spPr/>
        <p:txBody>
          <a:bodyPr/>
          <a:lstStyle/>
          <a:p>
            <a:fld id="{2330669D-EC37-AA42-8CD3-B0788BD38FC6}" type="slidenum">
              <a:rPr lang="en-US" smtClean="0"/>
              <a:t>10</a:t>
            </a:fld>
            <a:endParaRPr lang="en-US"/>
          </a:p>
        </p:txBody>
      </p:sp>
      <p:sp>
        <p:nvSpPr>
          <p:cNvPr id="6" name="Rectangle 5"/>
          <p:cNvSpPr/>
          <p:nvPr/>
        </p:nvSpPr>
        <p:spPr>
          <a:xfrm>
            <a:off x="139699" y="1669270"/>
            <a:ext cx="11921066" cy="5078313"/>
          </a:xfrm>
          <a:prstGeom prst="rect">
            <a:avLst/>
          </a:prstGeom>
        </p:spPr>
        <p:txBody>
          <a:bodyPr wrap="square">
            <a:spAutoFit/>
          </a:bodyPr>
          <a:lstStyle/>
          <a:p>
            <a:pPr algn="just"/>
            <a:r>
              <a:rPr lang="en-US" b="1" dirty="0">
                <a:latin typeface="Times New Roman" panose="02020603050405020304" pitchFamily="18" charset="0"/>
                <a:cs typeface="Times New Roman" panose="02020603050405020304" pitchFamily="18" charset="0"/>
              </a:rPr>
              <a:t>THE GOAL OF THE PROJECT</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is </a:t>
            </a:r>
            <a:r>
              <a:rPr lang="en-US" dirty="0">
                <a:latin typeface="Times New Roman" panose="02020603050405020304" pitchFamily="18" charset="0"/>
                <a:cs typeface="Times New Roman" panose="02020603050405020304" pitchFamily="18" charset="0"/>
              </a:rPr>
              <a:t>to combine efforts and reduce the joint time frame for achieving scientific and technical results in research and development in the field of interaction of neutrons, protons, electrons, UV radiation with matter and performing tasks using spectroscopic </a:t>
            </a:r>
            <a:r>
              <a:rPr lang="en-US" dirty="0" smtClean="0">
                <a:latin typeface="Times New Roman" panose="02020603050405020304" pitchFamily="18" charset="0"/>
                <a:cs typeface="Times New Roman" panose="02020603050405020304" pitchFamily="18" charset="0"/>
              </a:rPr>
              <a:t>methods.</a:t>
            </a:r>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	The </a:t>
            </a:r>
            <a:r>
              <a:rPr lang="en-US" dirty="0">
                <a:latin typeface="Times New Roman" panose="02020603050405020304" pitchFamily="18" charset="0"/>
                <a:cs typeface="Times New Roman" panose="02020603050405020304" pitchFamily="18" charset="0"/>
              </a:rPr>
              <a:t>importance of joint project requires the creation of a special technical base at AANL, which will complement the missing instruments and electronics, and create conditions for the successful implementation of the planned research at FLNP - AANL</a:t>
            </a:r>
            <a:r>
              <a:rPr lang="en-US" dirty="0" smtClean="0">
                <a:latin typeface="Times New Roman" panose="02020603050405020304" pitchFamily="18" charset="0"/>
                <a:cs typeface="Times New Roman" panose="02020603050405020304" pitchFamily="18" charset="0"/>
              </a:rPr>
              <a:t>.</a:t>
            </a:r>
          </a:p>
          <a:p>
            <a:pPr algn="just"/>
            <a:r>
              <a:rPr lang="en-GB" dirty="0">
                <a:latin typeface="Times New Roman" pitchFamily="18" charset="0"/>
                <a:cs typeface="Times New Roman" pitchFamily="18" charset="0"/>
              </a:rPr>
              <a:t>Research and development of technology for producing complex glass mixture in a new, scientifically based method - the method of hydrothermal-microwave synthesis for the production of heat-resistant, radiation-resistant, high-strength clear and </a:t>
            </a:r>
            <a:r>
              <a:rPr lang="en-GB" dirty="0" err="1">
                <a:latin typeface="Times New Roman" pitchFamily="18" charset="0"/>
                <a:cs typeface="Times New Roman" pitchFamily="18" charset="0"/>
              </a:rPr>
              <a:t>colored</a:t>
            </a:r>
            <a:r>
              <a:rPr lang="en-GB" dirty="0">
                <a:latin typeface="Times New Roman" pitchFamily="18" charset="0"/>
                <a:cs typeface="Times New Roman" pitchFamily="18" charset="0"/>
              </a:rPr>
              <a:t> glasses for </a:t>
            </a:r>
            <a:r>
              <a:rPr lang="en-GB" dirty="0" smtClean="0">
                <a:latin typeface="Times New Roman" pitchFamily="18" charset="0"/>
                <a:cs typeface="Times New Roman" pitchFamily="18" charset="0"/>
              </a:rPr>
              <a:t>aircraft. Hydrothermal-microwave </a:t>
            </a:r>
            <a:r>
              <a:rPr lang="en-GB" dirty="0">
                <a:latin typeface="Times New Roman" pitchFamily="18" charset="0"/>
                <a:cs typeface="Times New Roman" pitchFamily="18" charset="0"/>
              </a:rPr>
              <a:t>(HTMV) synthesis of charges of </a:t>
            </a:r>
            <a:r>
              <a:rPr lang="en-GB" dirty="0" err="1">
                <a:latin typeface="Times New Roman" pitchFamily="18" charset="0"/>
                <a:cs typeface="Times New Roman" pitchFamily="18" charset="0"/>
              </a:rPr>
              <a:t>colored</a:t>
            </a:r>
            <a:r>
              <a:rPr lang="en-GB" dirty="0">
                <a:latin typeface="Times New Roman" pitchFamily="18" charset="0"/>
                <a:cs typeface="Times New Roman" pitchFamily="18" charset="0"/>
              </a:rPr>
              <a:t> and </a:t>
            </a:r>
            <a:r>
              <a:rPr lang="en-GB" dirty="0" err="1">
                <a:latin typeface="Times New Roman" pitchFamily="18" charset="0"/>
                <a:cs typeface="Times New Roman" pitchFamily="18" charset="0"/>
              </a:rPr>
              <a:t>colorless</a:t>
            </a:r>
            <a:r>
              <a:rPr lang="en-GB" dirty="0">
                <a:latin typeface="Times New Roman" pitchFamily="18" charset="0"/>
                <a:cs typeface="Times New Roman" pitchFamily="18" charset="0"/>
              </a:rPr>
              <a:t> heat-resistant, radiation-resistant high-strength glasses will be carried out on the basis of known systems for each type of glass in order to reduce their melting, production and annealing temperatures. To speed up the glass melting process, a microwave cooking mode will be developed</a:t>
            </a:r>
            <a:r>
              <a:rPr lang="en-GB" dirty="0" smtClean="0">
                <a:latin typeface="Times New Roman" pitchFamily="18" charset="0"/>
                <a:cs typeface="Times New Roman" pitchFamily="18" charset="0"/>
              </a:rPr>
              <a:t>. </a:t>
            </a:r>
            <a:r>
              <a:rPr lang="en-GB" dirty="0">
                <a:latin typeface="Times New Roman" pitchFamily="18" charset="0"/>
                <a:cs typeface="Times New Roman" pitchFamily="18" charset="0"/>
              </a:rPr>
              <a:t>Synthesis of heat-resistant, radiation-resistant, high-strength </a:t>
            </a:r>
          </a:p>
          <a:p>
            <a:pPr algn="just"/>
            <a:endParaRPr lang="en-GB" b="1" dirty="0">
              <a:latin typeface="Times New Roman" pitchFamily="18" charset="0"/>
              <a:cs typeface="Times New Roman" pitchFamily="18" charset="0"/>
            </a:endParaRPr>
          </a:p>
          <a:p>
            <a:pPr marL="285750" indent="-285750" algn="just">
              <a:buFont typeface="Wingdings" pitchFamily="2" charset="2"/>
              <a:buChar char="q"/>
            </a:pPr>
            <a:r>
              <a:rPr lang="en-GB" b="1" dirty="0" err="1">
                <a:solidFill>
                  <a:schemeClr val="tx1">
                    <a:lumMod val="85000"/>
                    <a:lumOff val="15000"/>
                  </a:schemeClr>
                </a:solidFill>
                <a:latin typeface="Times New Roman" pitchFamily="18" charset="0"/>
                <a:cs typeface="Times New Roman" pitchFamily="18" charset="0"/>
              </a:rPr>
              <a:t>colorless</a:t>
            </a:r>
            <a:r>
              <a:rPr lang="en-GB" b="1" dirty="0">
                <a:solidFill>
                  <a:schemeClr val="tx1">
                    <a:lumMod val="85000"/>
                    <a:lumOff val="15000"/>
                  </a:schemeClr>
                </a:solidFill>
                <a:latin typeface="Times New Roman" pitchFamily="18" charset="0"/>
                <a:cs typeface="Times New Roman" pitchFamily="18" charset="0"/>
              </a:rPr>
              <a:t>, </a:t>
            </a:r>
          </a:p>
          <a:p>
            <a:pPr marL="285750" indent="-285750" algn="just">
              <a:buFont typeface="Wingdings" pitchFamily="2" charset="2"/>
              <a:buChar char="q"/>
            </a:pPr>
            <a:r>
              <a:rPr lang="en-GB" b="1" dirty="0">
                <a:solidFill>
                  <a:schemeClr val="tx1">
                    <a:lumMod val="85000"/>
                    <a:lumOff val="15000"/>
                  </a:schemeClr>
                </a:solidFill>
                <a:latin typeface="Times New Roman" pitchFamily="18" charset="0"/>
                <a:cs typeface="Times New Roman" pitchFamily="18" charset="0"/>
              </a:rPr>
              <a:t>red selenium ruby glass, </a:t>
            </a:r>
          </a:p>
          <a:p>
            <a:pPr marL="285750" indent="-285750" algn="just">
              <a:buFont typeface="Wingdings" pitchFamily="2" charset="2"/>
              <a:buChar char="q"/>
            </a:pPr>
            <a:r>
              <a:rPr lang="en-GB" b="1" dirty="0">
                <a:solidFill>
                  <a:schemeClr val="tx1">
                    <a:lumMod val="85000"/>
                    <a:lumOff val="15000"/>
                  </a:schemeClr>
                </a:solidFill>
                <a:latin typeface="Times New Roman" pitchFamily="18" charset="0"/>
                <a:cs typeface="Times New Roman" pitchFamily="18" charset="0"/>
              </a:rPr>
              <a:t>red copper ruby glass, </a:t>
            </a:r>
          </a:p>
          <a:p>
            <a:pPr marL="285750" indent="-285750" algn="just">
              <a:buFont typeface="Wingdings" pitchFamily="2" charset="2"/>
              <a:buChar char="q"/>
            </a:pPr>
            <a:r>
              <a:rPr lang="en-GB" b="1" dirty="0">
                <a:solidFill>
                  <a:schemeClr val="tx1">
                    <a:lumMod val="85000"/>
                    <a:lumOff val="15000"/>
                  </a:schemeClr>
                </a:solidFill>
                <a:latin typeface="Times New Roman" pitchFamily="18" charset="0"/>
                <a:cs typeface="Times New Roman" pitchFamily="18" charset="0"/>
              </a:rPr>
              <a:t>green glass, </a:t>
            </a:r>
          </a:p>
          <a:p>
            <a:pPr marL="285750" indent="-285750" algn="just">
              <a:buFont typeface="Wingdings" pitchFamily="2" charset="2"/>
              <a:buChar char="q"/>
            </a:pPr>
            <a:r>
              <a:rPr lang="en-GB" b="1" dirty="0">
                <a:solidFill>
                  <a:schemeClr val="tx1">
                    <a:lumMod val="85000"/>
                    <a:lumOff val="15000"/>
                  </a:schemeClr>
                </a:solidFill>
                <a:latin typeface="Times New Roman" pitchFamily="18" charset="0"/>
                <a:cs typeface="Times New Roman" pitchFamily="18" charset="0"/>
              </a:rPr>
              <a:t>yellow glass</a:t>
            </a:r>
            <a:r>
              <a:rPr lang="en-GB" b="1" dirty="0" smtClean="0">
                <a:solidFill>
                  <a:schemeClr val="tx1">
                    <a:lumMod val="85000"/>
                    <a:lumOff val="15000"/>
                  </a:schemeClr>
                </a:solidFill>
                <a:latin typeface="Times New Roman" pitchFamily="18" charset="0"/>
                <a:cs typeface="Times New Roman" pitchFamily="18" charset="0"/>
              </a:rPr>
              <a:t>.</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139698" y="64407"/>
            <a:ext cx="11921067" cy="133985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15000"/>
              </a:lnSpc>
              <a:spcAft>
                <a:spcPts val="1000"/>
              </a:spcAft>
            </a:pPr>
            <a:r>
              <a:rPr lang="en-US" sz="2000" b="1" dirty="0" smtClean="0">
                <a:latin typeface="Times New Roman"/>
                <a:ea typeface="Calibri"/>
                <a:cs typeface="Times New Roman"/>
              </a:rPr>
              <a:t>Frank </a:t>
            </a:r>
            <a:r>
              <a:rPr lang="en-US" sz="2000" b="1" dirty="0">
                <a:latin typeface="Times New Roman"/>
                <a:ea typeface="Calibri"/>
                <a:cs typeface="Times New Roman"/>
              </a:rPr>
              <a:t>Laboratory of Neutron Physics, JINR </a:t>
            </a:r>
            <a:r>
              <a:rPr lang="en-US" sz="2000" b="1" dirty="0" smtClean="0">
                <a:latin typeface="Times New Roman"/>
                <a:ea typeface="Calibri"/>
                <a:cs typeface="Times New Roman"/>
              </a:rPr>
              <a:t>–</a:t>
            </a:r>
            <a:r>
              <a:rPr lang="en-US" sz="1600" b="1" dirty="0" smtClean="0">
                <a:latin typeface="Calibri"/>
                <a:ea typeface="Calibri"/>
                <a:cs typeface="Times New Roman"/>
              </a:rPr>
              <a:t> </a:t>
            </a:r>
            <a:r>
              <a:rPr lang="en-US" sz="2000" b="1" dirty="0" smtClean="0">
                <a:latin typeface="Times New Roman"/>
                <a:ea typeface="Calibri"/>
                <a:cs typeface="Times New Roman"/>
              </a:rPr>
              <a:t>Applied </a:t>
            </a:r>
            <a:r>
              <a:rPr lang="en-US" sz="2000" b="1" dirty="0">
                <a:latin typeface="Times New Roman"/>
                <a:ea typeface="Calibri"/>
                <a:cs typeface="Times New Roman"/>
              </a:rPr>
              <a:t>Physics Research Division AANL(</a:t>
            </a:r>
            <a:r>
              <a:rPr lang="en-US" sz="2000" b="1" dirty="0" err="1">
                <a:latin typeface="Times New Roman"/>
                <a:ea typeface="Calibri"/>
                <a:cs typeface="Times New Roman"/>
              </a:rPr>
              <a:t>YerPhI</a:t>
            </a:r>
            <a:r>
              <a:rPr lang="en-US" sz="2000" b="1" dirty="0">
                <a:latin typeface="Times New Roman"/>
                <a:ea typeface="Calibri"/>
                <a:cs typeface="Times New Roman"/>
              </a:rPr>
              <a:t>)</a:t>
            </a:r>
            <a:endParaRPr lang="en-US" sz="1600" b="1" dirty="0">
              <a:latin typeface="Calibri"/>
              <a:ea typeface="Calibri"/>
              <a:cs typeface="Times New Roman"/>
            </a:endParaRPr>
          </a:p>
          <a:p>
            <a:pPr indent="457200" algn="ctr">
              <a:lnSpc>
                <a:spcPct val="115000"/>
              </a:lnSpc>
              <a:spcAft>
                <a:spcPts val="1000"/>
              </a:spcAft>
            </a:pPr>
            <a:r>
              <a:rPr lang="en-US" b="1" dirty="0" smtClean="0">
                <a:latin typeface="Times New Roman"/>
                <a:ea typeface="Calibri"/>
                <a:cs typeface="Times New Roman"/>
              </a:rPr>
              <a:t>“Radiation </a:t>
            </a:r>
            <a:r>
              <a:rPr lang="en-US" b="1" dirty="0">
                <a:latin typeface="Times New Roman"/>
                <a:ea typeface="Calibri"/>
                <a:cs typeface="Times New Roman"/>
              </a:rPr>
              <a:t>Physics of Solid State ” group. Head of the Group Dr. Aram </a:t>
            </a:r>
            <a:r>
              <a:rPr lang="en-US" b="1" dirty="0" err="1">
                <a:latin typeface="Times New Roman"/>
                <a:ea typeface="Calibri"/>
                <a:cs typeface="Times New Roman"/>
              </a:rPr>
              <a:t>Sahakyan</a:t>
            </a:r>
            <a:endParaRPr lang="en-US" sz="1600" b="1" dirty="0">
              <a:latin typeface="Calibri"/>
              <a:ea typeface="Calibri"/>
              <a:cs typeface="Times New Roman"/>
            </a:endParaRPr>
          </a:p>
          <a:p>
            <a:pPr indent="457200" algn="ctr">
              <a:lnSpc>
                <a:spcPct val="115000"/>
              </a:lnSpc>
              <a:spcAft>
                <a:spcPts val="1000"/>
              </a:spcAft>
            </a:pPr>
            <a:r>
              <a:rPr lang="en-US" b="1" dirty="0" smtClean="0">
                <a:latin typeface="Times New Roman"/>
                <a:ea typeface="Calibri"/>
                <a:cs typeface="Times New Roman"/>
              </a:rPr>
              <a:t>“Optical </a:t>
            </a:r>
            <a:r>
              <a:rPr lang="en-US" b="1" dirty="0">
                <a:latin typeface="Times New Roman"/>
                <a:ea typeface="Calibri"/>
                <a:cs typeface="Times New Roman"/>
              </a:rPr>
              <a:t>Spectroscopy ” group. Head of the Group Eduard </a:t>
            </a:r>
            <a:r>
              <a:rPr lang="en-US" b="1" dirty="0" err="1">
                <a:latin typeface="Times New Roman"/>
                <a:ea typeface="Calibri"/>
                <a:cs typeface="Times New Roman"/>
              </a:rPr>
              <a:t>Aleksanyan</a:t>
            </a:r>
            <a:r>
              <a:rPr lang="en-US" b="1" dirty="0">
                <a:latin typeface="Times New Roman"/>
                <a:ea typeface="Calibri"/>
                <a:cs typeface="Times New Roman"/>
              </a:rPr>
              <a:t> – Candidate of Sciences</a:t>
            </a:r>
            <a:endParaRPr lang="en-US" sz="1600" b="1" dirty="0">
              <a:effectLst/>
              <a:latin typeface="Calibri"/>
              <a:ea typeface="Calibri"/>
              <a:cs typeface="Times New Roman"/>
            </a:endParaRPr>
          </a:p>
        </p:txBody>
      </p:sp>
    </p:spTree>
    <p:extLst>
      <p:ext uri="{BB962C8B-B14F-4D97-AF65-F5344CB8AC3E}">
        <p14:creationId xmlns:p14="http://schemas.microsoft.com/office/powerpoint/2010/main" val="1207097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087E8-38CB-4FAD-A94F-EDC102E216BC}" type="datetime1">
              <a:rPr lang="en-US" smtClean="0"/>
              <a:t>3/19/2024</a:t>
            </a:fld>
            <a:endParaRPr lang="en-US"/>
          </a:p>
        </p:txBody>
      </p:sp>
      <p:sp>
        <p:nvSpPr>
          <p:cNvPr id="5" name="Slide Number Placeholder 4"/>
          <p:cNvSpPr>
            <a:spLocks noGrp="1"/>
          </p:cNvSpPr>
          <p:nvPr>
            <p:ph type="sldNum" sz="quarter" idx="12"/>
          </p:nvPr>
        </p:nvSpPr>
        <p:spPr/>
        <p:txBody>
          <a:bodyPr/>
          <a:lstStyle/>
          <a:p>
            <a:fld id="{2330669D-EC37-AA42-8CD3-B0788BD38FC6}" type="slidenum">
              <a:rPr lang="en-US" smtClean="0"/>
              <a:t>11</a:t>
            </a:fld>
            <a:endParaRPr lang="en-US"/>
          </a:p>
        </p:txBody>
      </p:sp>
      <p:sp>
        <p:nvSpPr>
          <p:cNvPr id="6" name="Rectangle 5"/>
          <p:cNvSpPr/>
          <p:nvPr/>
        </p:nvSpPr>
        <p:spPr>
          <a:xfrm>
            <a:off x="118532" y="162932"/>
            <a:ext cx="11954072" cy="6494085"/>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From FLNP JINR we assume to have</a:t>
            </a:r>
            <a:r>
              <a:rPr lang="en-US" sz="1600" dirty="0" smtClean="0">
                <a:latin typeface="Times New Roman" panose="02020603050405020304" pitchFamily="18" charset="0"/>
                <a:cs typeface="Times New Roman" panose="02020603050405020304" pitchFamily="18" charset="0"/>
              </a:rPr>
              <a:t>:</a:t>
            </a:r>
          </a:p>
          <a:p>
            <a:pPr algn="just"/>
            <a:endParaRPr lang="en-US" sz="1600" dirty="0">
              <a:latin typeface="Times New Roman" panose="02020603050405020304" pitchFamily="18" charset="0"/>
              <a:cs typeface="Times New Roman" panose="02020603050405020304" pitchFamily="18" charset="0"/>
            </a:endParaRPr>
          </a:p>
          <a:p>
            <a:pPr algn="just"/>
            <a:r>
              <a:rPr lang="en-US" sz="1600" b="1" dirty="0">
                <a:latin typeface="Times New Roman" panose="02020603050405020304" pitchFamily="18" charset="0"/>
                <a:cs typeface="Times New Roman" panose="02020603050405020304" pitchFamily="18" charset="0"/>
              </a:rPr>
              <a:t>1. PL2210-PL2210B series diode pumped picosecond </a:t>
            </a:r>
            <a:r>
              <a:rPr lang="en-US" sz="1600" b="1" dirty="0" err="1">
                <a:latin typeface="Times New Roman" panose="02020603050405020304" pitchFamily="18" charset="0"/>
                <a:cs typeface="Times New Roman" panose="02020603050405020304" pitchFamily="18" charset="0"/>
              </a:rPr>
              <a:t>Nd:YAG</a:t>
            </a:r>
            <a:r>
              <a:rPr lang="en-US" sz="1600" b="1" dirty="0">
                <a:latin typeface="Times New Roman" panose="02020603050405020304" pitchFamily="18" charset="0"/>
                <a:cs typeface="Times New Roman" panose="02020603050405020304" pitchFamily="18" charset="0"/>
              </a:rPr>
              <a:t> lasers.</a:t>
            </a:r>
          </a:p>
          <a:p>
            <a:pPr algn="just"/>
            <a:r>
              <a:rPr lang="en-US" sz="1600" dirty="0">
                <a:latin typeface="Times New Roman" panose="02020603050405020304" pitchFamily="18" charset="0"/>
                <a:cs typeface="Times New Roman" panose="02020603050405020304" pitchFamily="18" charset="0"/>
              </a:rPr>
              <a:t>PL2210-2210B models provide pulses with energy up to -2.5mJ at 1kHz frequencies and pulse duration – up to 80ps.</a:t>
            </a:r>
          </a:p>
          <a:p>
            <a:pPr algn="just"/>
            <a:r>
              <a:rPr lang="en-US" sz="1600" dirty="0">
                <a:latin typeface="Times New Roman" panose="02020603050405020304" pitchFamily="18" charset="0"/>
                <a:cs typeface="Times New Roman" panose="02020603050405020304" pitchFamily="18" charset="0"/>
              </a:rPr>
              <a:t>Laser wavelengths – 1064nm, 532nm, 355nm, 266nm with energies 2.5mJ, 1.3mJ, 0.8mJ,  0.5mJ</a:t>
            </a:r>
          </a:p>
          <a:p>
            <a:pPr algn="just"/>
            <a:r>
              <a:rPr lang="en-US" sz="1600" dirty="0">
                <a:latin typeface="Times New Roman" panose="02020603050405020304" pitchFamily="18" charset="0"/>
                <a:cs typeface="Times New Roman" panose="02020603050405020304" pitchFamily="18" charset="0"/>
              </a:rPr>
              <a:t>Application field – Fluorescence, photoluminescence spectroscopy, determination of parameters of nonlinear optical materials.</a:t>
            </a:r>
          </a:p>
          <a:p>
            <a:pPr algn="just"/>
            <a:endParaRPr lang="en-US" sz="1600" b="1" dirty="0" smtClean="0">
              <a:latin typeface="Times New Roman" panose="02020603050405020304" pitchFamily="18" charset="0"/>
              <a:cs typeface="Times New Roman" panose="02020603050405020304" pitchFamily="18" charset="0"/>
            </a:endParaRPr>
          </a:p>
          <a:p>
            <a:pPr algn="just"/>
            <a:r>
              <a:rPr lang="en-US" sz="1600" b="1" dirty="0" smtClean="0">
                <a:latin typeface="Times New Roman" panose="02020603050405020304" pitchFamily="18" charset="0"/>
                <a:cs typeface="Times New Roman" panose="02020603050405020304" pitchFamily="18" charset="0"/>
              </a:rPr>
              <a:t>2. Detector </a:t>
            </a:r>
            <a:r>
              <a:rPr lang="en-US" sz="1600" b="1" dirty="0">
                <a:latin typeface="Times New Roman" panose="02020603050405020304" pitchFamily="18" charset="0"/>
                <a:cs typeface="Times New Roman" panose="02020603050405020304" pitchFamily="18" charset="0"/>
              </a:rPr>
              <a:t>for optical spectroscopy measurements in visible to near IR range – Hamamatsu H10682-01 or equivalent. </a:t>
            </a:r>
          </a:p>
          <a:p>
            <a:pPr algn="just"/>
            <a:r>
              <a:rPr lang="en-US" sz="1600" dirty="0">
                <a:latin typeface="Times New Roman" panose="02020603050405020304" pitchFamily="18" charset="0"/>
                <a:cs typeface="Times New Roman" panose="02020603050405020304" pitchFamily="18" charset="0"/>
              </a:rPr>
              <a:t>Sensitivity range – 230 – 870 nm</a:t>
            </a:r>
          </a:p>
          <a:p>
            <a:pPr algn="just"/>
            <a:r>
              <a:rPr lang="en-US" sz="1600" dirty="0">
                <a:latin typeface="Times New Roman" panose="02020603050405020304" pitchFamily="18" charset="0"/>
                <a:cs typeface="Times New Roman" panose="02020603050405020304" pitchFamily="18" charset="0"/>
              </a:rPr>
              <a:t>Photon counting mode</a:t>
            </a:r>
          </a:p>
          <a:p>
            <a:pPr algn="just"/>
            <a:r>
              <a:rPr lang="en-US" sz="1600" dirty="0">
                <a:latin typeface="Times New Roman" panose="02020603050405020304" pitchFamily="18" charset="0"/>
                <a:cs typeface="Times New Roman" panose="02020603050405020304" pitchFamily="18" charset="0"/>
              </a:rPr>
              <a:t>Power supply - +</a:t>
            </a:r>
            <a:r>
              <a:rPr lang="en-US" sz="1600" dirty="0" smtClean="0">
                <a:latin typeface="Times New Roman" panose="02020603050405020304" pitchFamily="18" charset="0"/>
                <a:cs typeface="Times New Roman" panose="02020603050405020304" pitchFamily="18" charset="0"/>
              </a:rPr>
              <a:t>5V</a:t>
            </a:r>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Among the variety of methods used in materials science, the luminescence spectroscopy using photoexcitation in IR-VUV range play a central role in detailed investigation of scintillating materials. In particular it is a unique tool which allows investigation of energy transfer processes to the luminescence centers at all relaxation stages that is of fundamental as well as of applied interest for the development of new scintillators and X-ray phosphors. To perform such investigations, we use home-built setup for photoluminescence and excitation measurements. To upgrade the current measurements quality a new detector is required.</a:t>
            </a:r>
          </a:p>
          <a:p>
            <a:pPr algn="just"/>
            <a:r>
              <a:rPr lang="en-US" sz="1600" dirty="0">
                <a:latin typeface="Times New Roman" panose="02020603050405020304" pitchFamily="18" charset="0"/>
                <a:cs typeface="Times New Roman" panose="02020603050405020304" pitchFamily="18" charset="0"/>
              </a:rPr>
              <a:t> </a:t>
            </a:r>
          </a:p>
          <a:p>
            <a:pPr algn="just"/>
            <a:r>
              <a:rPr lang="en-US" sz="1600" b="1" dirty="0">
                <a:latin typeface="Times New Roman" panose="02020603050405020304" pitchFamily="18" charset="0"/>
                <a:cs typeface="Times New Roman" panose="02020603050405020304" pitchFamily="18" charset="0"/>
              </a:rPr>
              <a:t>3</a:t>
            </a:r>
            <a:r>
              <a:rPr lang="en-US" sz="1600" b="1" dirty="0" smtClean="0">
                <a:latin typeface="Times New Roman" panose="02020603050405020304" pitchFamily="18" charset="0"/>
                <a:cs typeface="Times New Roman" panose="02020603050405020304" pitchFamily="18" charset="0"/>
              </a:rPr>
              <a:t>. Pfeiffer </a:t>
            </a:r>
            <a:r>
              <a:rPr lang="en-US" sz="1600" b="1" dirty="0">
                <a:latin typeface="Times New Roman" panose="02020603050405020304" pitchFamily="18" charset="0"/>
                <a:cs typeface="Times New Roman" panose="02020603050405020304" pitchFamily="18" charset="0"/>
              </a:rPr>
              <a:t>Hi-Cube Eco Turbo Vacuum Pumping System.</a:t>
            </a:r>
          </a:p>
          <a:p>
            <a:pPr algn="just"/>
            <a:r>
              <a:rPr lang="en-US" sz="1600" dirty="0">
                <a:latin typeface="Times New Roman" panose="02020603050405020304" pitchFamily="18" charset="0"/>
                <a:cs typeface="Times New Roman" panose="02020603050405020304" pitchFamily="18" charset="0"/>
              </a:rPr>
              <a:t>Inlet flange: DN 40 ISO-K</a:t>
            </a:r>
          </a:p>
          <a:p>
            <a:pPr algn="just"/>
            <a:r>
              <a:rPr lang="en-US" sz="1600" dirty="0">
                <a:latin typeface="Times New Roman" panose="02020603050405020304" pitchFamily="18" charset="0"/>
                <a:cs typeface="Times New Roman" panose="02020603050405020304" pitchFamily="18" charset="0"/>
              </a:rPr>
              <a:t>Pumping speed (N2): 35 l/s</a:t>
            </a:r>
          </a:p>
          <a:p>
            <a:pPr algn="just"/>
            <a:r>
              <a:rPr lang="en-US" sz="1600" dirty="0">
                <a:latin typeface="Times New Roman" panose="02020603050405020304" pitchFamily="18" charset="0"/>
                <a:cs typeface="Times New Roman" panose="02020603050405020304" pitchFamily="18" charset="0"/>
              </a:rPr>
              <a:t>Ultimate pressure: &lt; 1 x 10</a:t>
            </a:r>
            <a:r>
              <a:rPr lang="en-US" sz="1600" baseline="30000" dirty="0">
                <a:latin typeface="Times New Roman" panose="02020603050405020304" pitchFamily="18" charset="0"/>
                <a:cs typeface="Times New Roman" panose="02020603050405020304" pitchFamily="18" charset="0"/>
              </a:rPr>
              <a:t>-7</a:t>
            </a:r>
            <a:r>
              <a:rPr lang="en-US" sz="1600" dirty="0">
                <a:latin typeface="Times New Roman" panose="02020603050405020304" pitchFamily="18" charset="0"/>
                <a:cs typeface="Times New Roman" panose="02020603050405020304" pitchFamily="18" charset="0"/>
              </a:rPr>
              <a:t> mbar</a:t>
            </a:r>
          </a:p>
          <a:p>
            <a:pPr algn="just"/>
            <a:r>
              <a:rPr lang="en-US" sz="1600" dirty="0">
                <a:latin typeface="Times New Roman" panose="02020603050405020304" pitchFamily="18" charset="0"/>
                <a:cs typeface="Times New Roman" panose="02020603050405020304" pitchFamily="18" charset="0"/>
              </a:rPr>
              <a:t>UHV vacuum gauge</a:t>
            </a:r>
          </a:p>
          <a:p>
            <a:pPr algn="just"/>
            <a:r>
              <a:rPr lang="en-US" sz="1600" dirty="0">
                <a:latin typeface="Times New Roman" panose="02020603050405020304" pitchFamily="18" charset="0"/>
                <a:cs typeface="Times New Roman" panose="02020603050405020304" pitchFamily="18" charset="0"/>
              </a:rPr>
              <a:t>MVP 015 Diaphragm pump</a:t>
            </a:r>
            <a:r>
              <a:rPr lang="en-US"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Thin film deposition method is used at our lab for preparation of perovskite samples for solar cell application. The quality of thin films strongly depends on deposition conditions, particularly from vacuum in deposition chamber. The suggested vacuum station provides high vacuum levels less than 10</a:t>
            </a:r>
            <a:r>
              <a:rPr lang="en-US" sz="1600" baseline="30000" dirty="0">
                <a:latin typeface="Times New Roman" panose="02020603050405020304" pitchFamily="18" charset="0"/>
                <a:cs typeface="Times New Roman" panose="02020603050405020304" pitchFamily="18" charset="0"/>
              </a:rPr>
              <a:t>-7</a:t>
            </a:r>
            <a:r>
              <a:rPr lang="en-US" sz="1600" dirty="0">
                <a:latin typeface="Times New Roman" panose="02020603050405020304" pitchFamily="18" charset="0"/>
                <a:cs typeface="Times New Roman" panose="02020603050405020304" pitchFamily="18" charset="0"/>
              </a:rPr>
              <a:t> mbar which would guarantee high precision of obtained thin films.</a:t>
            </a:r>
          </a:p>
        </p:txBody>
      </p:sp>
    </p:spTree>
    <p:extLst>
      <p:ext uri="{BB962C8B-B14F-4D97-AF65-F5344CB8AC3E}">
        <p14:creationId xmlns:p14="http://schemas.microsoft.com/office/powerpoint/2010/main" val="3027086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E22122A-FEA0-4EC3-A119-DDF2D13C73BD}" type="datetime1">
              <a:rPr lang="en-US" smtClean="0"/>
              <a:t>3/19/2024</a:t>
            </a:fld>
            <a:endParaRPr lang="en-US"/>
          </a:p>
        </p:txBody>
      </p:sp>
      <p:sp>
        <p:nvSpPr>
          <p:cNvPr id="5" name="Slide Number Placeholder 4"/>
          <p:cNvSpPr>
            <a:spLocks noGrp="1"/>
          </p:cNvSpPr>
          <p:nvPr>
            <p:ph type="sldNum" sz="quarter" idx="12"/>
          </p:nvPr>
        </p:nvSpPr>
        <p:spPr/>
        <p:txBody>
          <a:bodyPr/>
          <a:lstStyle/>
          <a:p>
            <a:fld id="{2330669D-EC37-AA42-8CD3-B0788BD38FC6}" type="slidenum">
              <a:rPr lang="en-US" smtClean="0"/>
              <a:t>12</a:t>
            </a:fld>
            <a:endParaRPr lang="en-US"/>
          </a:p>
        </p:txBody>
      </p:sp>
      <p:sp>
        <p:nvSpPr>
          <p:cNvPr id="6" name="Horizontal Scroll 5"/>
          <p:cNvSpPr/>
          <p:nvPr/>
        </p:nvSpPr>
        <p:spPr>
          <a:xfrm>
            <a:off x="1352227" y="2297624"/>
            <a:ext cx="9592734" cy="2336800"/>
          </a:xfrm>
          <a:prstGeom prst="horizont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itle 1"/>
          <p:cNvSpPr txBox="1">
            <a:spLocks noChangeArrowheads="1"/>
          </p:cNvSpPr>
          <p:nvPr/>
        </p:nvSpPr>
        <p:spPr>
          <a:xfrm>
            <a:off x="2128404" y="2894524"/>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dirty="0">
                <a:ln w="18415" cmpd="sng">
                  <a:solidFill>
                    <a:srgbClr val="FFFFFF"/>
                  </a:solidFill>
                  <a:prstDash val="solid"/>
                </a:ln>
                <a:solidFill>
                  <a:srgbClr val="FFFFFF"/>
                </a:solidFill>
                <a:effectLst>
                  <a:outerShdw blurRad="38100" dist="38100" dir="2700000" algn="tl" rotWithShape="0">
                    <a:srgbClr val="000000">
                      <a:alpha val="43137"/>
                    </a:srgbClr>
                  </a:outerShdw>
                </a:effectLst>
                <a:latin typeface="Times New Roman" pitchFamily="18" charset="0"/>
                <a:cs typeface="Times New Roman" pitchFamily="18" charset="0"/>
              </a:rPr>
              <a:t>Thank</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dirty="0" smtClean="0">
                <a:ln w="18415" cmpd="sng">
                  <a:solidFill>
                    <a:srgbClr val="FFFFFF"/>
                  </a:solidFill>
                  <a:prstDash val="solid"/>
                </a:ln>
                <a:solidFill>
                  <a:srgbClr val="FFFFFF"/>
                </a:solidFill>
                <a:effectLst>
                  <a:outerShdw blurRad="38100" dist="38100" dir="2700000" algn="tl" rotWithShape="0">
                    <a:srgbClr val="000000">
                      <a:alpha val="43137"/>
                    </a:srgbClr>
                  </a:outerShdw>
                </a:effectLst>
                <a:latin typeface="Times New Roman" pitchFamily="18" charset="0"/>
                <a:cs typeface="Times New Roman" pitchFamily="18" charset="0"/>
              </a:rPr>
              <a:t>You !!!</a:t>
            </a:r>
            <a:endParaRPr lang="ru-RU" altLang="ru-RU" dirty="0">
              <a:ln w="18415" cmpd="sng">
                <a:solidFill>
                  <a:srgbClr val="FFFFFF"/>
                </a:solidFill>
                <a:prstDash val="solid"/>
              </a:ln>
              <a:solidFill>
                <a:srgbClr val="FFFFFF"/>
              </a:solidFill>
              <a:effectLst>
                <a:outerShdw blurRad="38100" dist="38100" dir="2700000" algn="tl" rotWithShape="0">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0522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087E8-38CB-4FAD-A94F-EDC102E216BC}" type="datetime1">
              <a:rPr lang="en-US" smtClean="0"/>
              <a:t>3/19/2024</a:t>
            </a:fld>
            <a:endParaRPr lang="en-US"/>
          </a:p>
        </p:txBody>
      </p:sp>
      <p:sp>
        <p:nvSpPr>
          <p:cNvPr id="5" name="Slide Number Placeholder 4"/>
          <p:cNvSpPr>
            <a:spLocks noGrp="1"/>
          </p:cNvSpPr>
          <p:nvPr>
            <p:ph type="sldNum" sz="quarter" idx="12"/>
          </p:nvPr>
        </p:nvSpPr>
        <p:spPr/>
        <p:txBody>
          <a:bodyPr/>
          <a:lstStyle/>
          <a:p>
            <a:fld id="{2330669D-EC37-AA42-8CD3-B0788BD38FC6}" type="slidenum">
              <a:rPr lang="en-US" smtClean="0"/>
              <a:t>2</a:t>
            </a:fld>
            <a:endParaRPr lang="en-US"/>
          </a:p>
        </p:txBody>
      </p:sp>
      <p:sp>
        <p:nvSpPr>
          <p:cNvPr id="6" name="TextBox 5">
            <a:extLst>
              <a:ext uri="{FF2B5EF4-FFF2-40B4-BE49-F238E27FC236}">
                <a16:creationId xmlns:a16="http://schemas.microsoft.com/office/drawing/2014/main" xmlns="" id="{D25B69A5-3B0C-C540-8CC8-9794435EA004}"/>
              </a:ext>
            </a:extLst>
          </p:cNvPr>
          <p:cNvSpPr txBox="1"/>
          <p:nvPr/>
        </p:nvSpPr>
        <p:spPr>
          <a:xfrm>
            <a:off x="605542" y="58490"/>
            <a:ext cx="11221475" cy="76944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4400" dirty="0" smtClean="0">
                <a:latin typeface="Times New Roman" panose="02020603050405020304" pitchFamily="18" charset="0"/>
                <a:cs typeface="Times New Roman" panose="02020603050405020304" pitchFamily="18" charset="0"/>
              </a:rPr>
              <a:t>         JINR </a:t>
            </a: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ANSL </a:t>
            </a:r>
            <a:r>
              <a:rPr lang="en-US" sz="4400" dirty="0">
                <a:latin typeface="Times New Roman" panose="02020603050405020304" pitchFamily="18" charset="0"/>
                <a:cs typeface="Times New Roman" panose="02020603050405020304" pitchFamily="18" charset="0"/>
              </a:rPr>
              <a:t>collaboration</a:t>
            </a:r>
          </a:p>
        </p:txBody>
      </p:sp>
      <p:pic>
        <p:nvPicPr>
          <p:cNvPr id="8" name="Picture 2" descr="C:\Users\Anush\Desktop\IMG_8983группа.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28" y="4000886"/>
            <a:ext cx="4719648" cy="27978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27009" y="3779305"/>
            <a:ext cx="7213328"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b="1" dirty="0">
                <a:latin typeface="Times New Roman" panose="02020603050405020304" pitchFamily="18" charset="0"/>
                <a:cs typeface="Times New Roman" panose="02020603050405020304" pitchFamily="18" charset="0"/>
              </a:rPr>
              <a:t>XXVI International Scientific Conference of  Young Scientists and Specialists (AYSS-2022), 24-28 October 2022, </a:t>
            </a:r>
            <a:r>
              <a:rPr lang="en-US" b="1" dirty="0" err="1">
                <a:latin typeface="Times New Roman" panose="02020603050405020304" pitchFamily="18" charset="0"/>
                <a:cs typeface="Times New Roman" panose="02020603050405020304" pitchFamily="18" charset="0"/>
              </a:rPr>
              <a:t>Dubna</a:t>
            </a:r>
            <a:r>
              <a:rPr lang="en-US" b="1" dirty="0">
                <a:latin typeface="Times New Roman" panose="02020603050405020304" pitchFamily="18" charset="0"/>
                <a:cs typeface="Times New Roman" panose="02020603050405020304" pitchFamily="18" charset="0"/>
              </a:rPr>
              <a:t>, Russia</a:t>
            </a:r>
          </a:p>
        </p:txBody>
      </p:sp>
      <p:sp>
        <p:nvSpPr>
          <p:cNvPr id="3" name="Rectangle 2"/>
          <p:cNvSpPr/>
          <p:nvPr/>
        </p:nvSpPr>
        <p:spPr>
          <a:xfrm>
            <a:off x="4927009" y="4551964"/>
            <a:ext cx="7213328" cy="2031325"/>
          </a:xfrm>
          <a:prstGeom prst="rect">
            <a:avLst/>
          </a:prstGeom>
        </p:spPr>
        <p:txBody>
          <a:bodyPr wrap="square">
            <a:spAutoFit/>
          </a:bodyPr>
          <a:lstStyle/>
          <a:p>
            <a:pPr marL="342900" indent="-342900" algn="just">
              <a:buFont typeface="Wingdings" pitchFamily="2" charset="2"/>
              <a:buChar char="v"/>
            </a:pPr>
            <a:r>
              <a:rPr lang="en-US" sz="1400" b="1" dirty="0" smtClean="0">
                <a:latin typeface="Times New Roman" pitchFamily="18" charset="0"/>
                <a:cs typeface="Times New Roman" pitchFamily="18" charset="0"/>
              </a:rPr>
              <a:t>A</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Badalyan</a:t>
            </a:r>
            <a:r>
              <a:rPr lang="en-US" sz="1400" b="1" dirty="0">
                <a:latin typeface="Times New Roman" pitchFamily="18" charset="0"/>
                <a:cs typeface="Times New Roman" pitchFamily="18" charset="0"/>
              </a:rPr>
              <a:t>, V. </a:t>
            </a:r>
            <a:r>
              <a:rPr lang="en-US" sz="1400" b="1" dirty="0" err="1">
                <a:latin typeface="Times New Roman" pitchFamily="18" charset="0"/>
                <a:cs typeface="Times New Roman" pitchFamily="18" charset="0"/>
              </a:rPr>
              <a:t>Harutyunyan</a:t>
            </a:r>
            <a:r>
              <a:rPr lang="en-US" sz="1400" b="1" i="1" dirty="0">
                <a:latin typeface="Times New Roman" pitchFamily="18" charset="0"/>
                <a:cs typeface="Times New Roman" pitchFamily="18" charset="0"/>
              </a:rPr>
              <a:t>,</a:t>
            </a:r>
            <a:r>
              <a:rPr lang="en-US" sz="1400" b="1" dirty="0">
                <a:latin typeface="Times New Roman" pitchFamily="18" charset="0"/>
                <a:cs typeface="Times New Roman" pitchFamily="18" charset="0"/>
              </a:rPr>
              <a:t> E. </a:t>
            </a:r>
            <a:r>
              <a:rPr lang="en-US" sz="1400" b="1" dirty="0" err="1">
                <a:latin typeface="Times New Roman" pitchFamily="18" charset="0"/>
                <a:cs typeface="Times New Roman" pitchFamily="18" charset="0"/>
              </a:rPr>
              <a:t>Aleksanyan</a:t>
            </a:r>
            <a:r>
              <a:rPr lang="en-US" sz="1400" b="1" dirty="0">
                <a:latin typeface="Times New Roman" pitchFamily="18" charset="0"/>
                <a:cs typeface="Times New Roman" pitchFamily="18" charset="0"/>
              </a:rPr>
              <a:t>, N. </a:t>
            </a:r>
            <a:r>
              <a:rPr lang="en-US" sz="1400" b="1" dirty="0" err="1">
                <a:latin typeface="Times New Roman" pitchFamily="18" charset="0"/>
                <a:cs typeface="Times New Roman" pitchFamily="18" charset="0"/>
              </a:rPr>
              <a:t>Grigoryan</a:t>
            </a:r>
            <a:r>
              <a:rPr lang="en-US" sz="1400" b="1" dirty="0">
                <a:latin typeface="Times New Roman" pitchFamily="18" charset="0"/>
                <a:cs typeface="Times New Roman" pitchFamily="18" charset="0"/>
              </a:rPr>
              <a:t>, </a:t>
            </a:r>
            <a:r>
              <a:rPr lang="en-US" sz="1400" b="1" dirty="0" smtClean="0">
                <a:latin typeface="Times New Roman" pitchFamily="18" charset="0"/>
                <a:cs typeface="Times New Roman" pitchFamily="18" charset="0"/>
              </a:rPr>
              <a:t>A. </a:t>
            </a:r>
            <a:r>
              <a:rPr lang="en-US" sz="1400" b="1" dirty="0" err="1" smtClean="0">
                <a:latin typeface="Times New Roman" pitchFamily="18" charset="0"/>
                <a:cs typeface="Times New Roman" pitchFamily="18" charset="0"/>
              </a:rPr>
              <a:t>Arestakyan</a:t>
            </a:r>
            <a:r>
              <a:rPr lang="en-US" sz="1400" b="1" dirty="0">
                <a:latin typeface="Times New Roman" pitchFamily="18" charset="0"/>
                <a:cs typeface="Times New Roman" pitchFamily="18" charset="0"/>
              </a:rPr>
              <a:t>, V. </a:t>
            </a:r>
            <a:r>
              <a:rPr lang="en-US" sz="1400" b="1" dirty="0" err="1">
                <a:latin typeface="Times New Roman" pitchFamily="18" charset="0"/>
                <a:cs typeface="Times New Roman" pitchFamily="18" charset="0"/>
              </a:rPr>
              <a:t>Arzumanyan</a:t>
            </a:r>
            <a:r>
              <a:rPr lang="en-US" sz="1400" b="1" dirty="0">
                <a:latin typeface="Times New Roman" pitchFamily="18" charset="0"/>
                <a:cs typeface="Times New Roman" pitchFamily="18" charset="0"/>
              </a:rPr>
              <a:t>, A. </a:t>
            </a:r>
            <a:r>
              <a:rPr lang="en-US" sz="1400" b="1" dirty="0" err="1">
                <a:latin typeface="Times New Roman" pitchFamily="18" charset="0"/>
                <a:cs typeface="Times New Roman" pitchFamily="18" charset="0"/>
              </a:rPr>
              <a:t>Manukyan</a:t>
            </a:r>
            <a:r>
              <a:rPr lang="en-US" sz="1400" b="1" dirty="0">
                <a:latin typeface="Times New Roman" pitchFamily="18" charset="0"/>
                <a:cs typeface="Times New Roman" pitchFamily="18" charset="0"/>
              </a:rPr>
              <a:t>, V. </a:t>
            </a:r>
            <a:r>
              <a:rPr lang="en-US" sz="1400" b="1" dirty="0" err="1">
                <a:latin typeface="Times New Roman" pitchFamily="18" charset="0"/>
                <a:cs typeface="Times New Roman" pitchFamily="18" charset="0"/>
              </a:rPr>
              <a:t>Baghramyan</a:t>
            </a:r>
            <a:r>
              <a:rPr lang="en-US" sz="1400" b="1" dirty="0">
                <a:latin typeface="Times New Roman" pitchFamily="18" charset="0"/>
                <a:cs typeface="Times New Roman" pitchFamily="18" charset="0"/>
              </a:rPr>
              <a:t>, A. </a:t>
            </a:r>
            <a:r>
              <a:rPr lang="en-US" sz="1400" b="1" dirty="0" err="1">
                <a:latin typeface="Times New Roman" pitchFamily="18" charset="0"/>
                <a:cs typeface="Times New Roman" pitchFamily="18" charset="0"/>
              </a:rPr>
              <a:t>Sargsyan</a:t>
            </a:r>
            <a:r>
              <a:rPr lang="en-US" sz="1400" b="1" dirty="0">
                <a:latin typeface="Times New Roman" pitchFamily="18" charset="0"/>
                <a:cs typeface="Times New Roman" pitchFamily="18" charset="0"/>
              </a:rPr>
              <a:t>, O. </a:t>
            </a:r>
            <a:r>
              <a:rPr lang="en-US" sz="1400" b="1" dirty="0" err="1" smtClean="0">
                <a:latin typeface="Times New Roman" pitchFamily="18" charset="0"/>
                <a:cs typeface="Times New Roman" pitchFamily="18" charset="0"/>
              </a:rPr>
              <a:t>Culicov</a:t>
            </a:r>
            <a:r>
              <a:rPr lang="en-US" sz="1400" dirty="0" smtClean="0">
                <a:latin typeface="Times New Roman" pitchFamily="18" charset="0"/>
                <a:cs typeface="Times New Roman" pitchFamily="18" charset="0"/>
              </a:rPr>
              <a:t>, Investigation </a:t>
            </a:r>
            <a:r>
              <a:rPr lang="en-US" sz="1400" dirty="0">
                <a:latin typeface="Times New Roman" pitchFamily="18" charset="0"/>
                <a:cs typeface="Times New Roman" pitchFamily="18" charset="0"/>
              </a:rPr>
              <a:t>of the Radiation Resistance and Optical Properties of New Composite Thermal Barrier </a:t>
            </a:r>
            <a:r>
              <a:rPr lang="en-US" sz="1400" dirty="0" smtClean="0">
                <a:latin typeface="Times New Roman" pitchFamily="18" charset="0"/>
                <a:cs typeface="Times New Roman" pitchFamily="18" charset="0"/>
              </a:rPr>
              <a:t>Coatings, </a:t>
            </a:r>
            <a:r>
              <a:rPr lang="en-US" sz="1400" i="1" dirty="0" smtClean="0">
                <a:latin typeface="Times New Roman" pitchFamily="18" charset="0"/>
                <a:cs typeface="Times New Roman" pitchFamily="18" charset="0"/>
              </a:rPr>
              <a:t>ISSN </a:t>
            </a:r>
            <a:r>
              <a:rPr lang="en-US" sz="1400" i="1" dirty="0">
                <a:latin typeface="Times New Roman" pitchFamily="18" charset="0"/>
                <a:cs typeface="Times New Roman" pitchFamily="18" charset="0"/>
              </a:rPr>
              <a:t>1547-4771, </a:t>
            </a:r>
            <a:r>
              <a:rPr lang="en-US" sz="1400" b="1" i="1" dirty="0">
                <a:latin typeface="Times New Roman" pitchFamily="18" charset="0"/>
                <a:cs typeface="Times New Roman" pitchFamily="18" charset="0"/>
              </a:rPr>
              <a:t>Physics of Particles and Nuclei Letters</a:t>
            </a:r>
            <a:r>
              <a:rPr lang="en-US" sz="1400" i="1" dirty="0">
                <a:latin typeface="Times New Roman" pitchFamily="18" charset="0"/>
                <a:cs typeface="Times New Roman" pitchFamily="18" charset="0"/>
              </a:rPr>
              <a:t>, 2023, Vol. 20, No. 5, pp. </a:t>
            </a:r>
            <a:r>
              <a:rPr lang="en-US" sz="1400" i="1" dirty="0" smtClean="0">
                <a:latin typeface="Times New Roman" pitchFamily="18" charset="0"/>
                <a:cs typeface="Times New Roman" pitchFamily="18" charset="0"/>
              </a:rPr>
              <a:t>1236–1239.</a:t>
            </a:r>
            <a:endParaRPr lang="en-US" sz="1400" b="1" i="1" dirty="0">
              <a:latin typeface="Times New Roman" pitchFamily="18" charset="0"/>
              <a:cs typeface="Times New Roman" pitchFamily="18" charset="0"/>
            </a:endParaRPr>
          </a:p>
          <a:p>
            <a:pPr marL="342900" indent="-342900" algn="just">
              <a:buFont typeface="Wingdings" pitchFamily="2" charset="2"/>
              <a:buChar char="v"/>
            </a:pPr>
            <a:endParaRPr lang="en-US" sz="1400" b="1" i="1" dirty="0" smtClean="0">
              <a:latin typeface="Times New Roman" pitchFamily="18" charset="0"/>
              <a:cs typeface="Times New Roman" pitchFamily="18" charset="0"/>
            </a:endParaRPr>
          </a:p>
          <a:p>
            <a:pPr marL="342900" indent="-342900" algn="just">
              <a:buFont typeface="Wingdings" pitchFamily="2" charset="2"/>
              <a:buChar char="v"/>
            </a:pPr>
            <a:r>
              <a:rPr lang="en-US" sz="1400" b="1" dirty="0">
                <a:latin typeface="Times New Roman" pitchFamily="18" charset="0"/>
                <a:cs typeface="Times New Roman" pitchFamily="18" charset="0"/>
              </a:rPr>
              <a:t>V. V. </a:t>
            </a:r>
            <a:r>
              <a:rPr lang="en-US" sz="1400" b="1" dirty="0" err="1">
                <a:latin typeface="Times New Roman" pitchFamily="18" charset="0"/>
                <a:cs typeface="Times New Roman" pitchFamily="18" charset="0"/>
              </a:rPr>
              <a:t>Harutyunyan</a:t>
            </a:r>
            <a:r>
              <a:rPr lang="en-US" sz="1400" b="1" dirty="0">
                <a:latin typeface="Times New Roman" pitchFamily="18" charset="0"/>
                <a:cs typeface="Times New Roman" pitchFamily="18" charset="0"/>
              </a:rPr>
              <a:t>, A. A. </a:t>
            </a:r>
            <a:r>
              <a:rPr lang="en-US" sz="1400" b="1" dirty="0" err="1">
                <a:latin typeface="Times New Roman" pitchFamily="18" charset="0"/>
                <a:cs typeface="Times New Roman" pitchFamily="18" charset="0"/>
              </a:rPr>
              <a:t>Sahakyan</a:t>
            </a:r>
            <a:r>
              <a:rPr lang="en-US" sz="1400" b="1" dirty="0">
                <a:latin typeface="Times New Roman" pitchFamily="18" charset="0"/>
                <a:cs typeface="Times New Roman" pitchFamily="18" charset="0"/>
              </a:rPr>
              <a:t>, V. V. </a:t>
            </a:r>
            <a:r>
              <a:rPr lang="en-US" sz="1400" b="1" dirty="0" err="1">
                <a:latin typeface="Times New Roman" pitchFamily="18" charset="0"/>
                <a:cs typeface="Times New Roman" pitchFamily="18" charset="0"/>
              </a:rPr>
              <a:t>Arzumanyan</a:t>
            </a:r>
            <a:r>
              <a:rPr lang="en-US" sz="1400" b="1" i="1" dirty="0">
                <a:latin typeface="Times New Roman" pitchFamily="18" charset="0"/>
                <a:cs typeface="Times New Roman" pitchFamily="18" charset="0"/>
              </a:rPr>
              <a:t>, </a:t>
            </a:r>
            <a:r>
              <a:rPr lang="en-US" sz="1400" b="1" dirty="0">
                <a:latin typeface="Times New Roman" pitchFamily="18" charset="0"/>
                <a:cs typeface="Times New Roman" pitchFamily="18" charset="0"/>
              </a:rPr>
              <a:t>N. </a:t>
            </a:r>
            <a:r>
              <a:rPr lang="en-US" sz="1400" b="1" dirty="0" err="1">
                <a:latin typeface="Times New Roman" pitchFamily="18" charset="0"/>
                <a:cs typeface="Times New Roman" pitchFamily="18" charset="0"/>
              </a:rPr>
              <a:t>Grigoryan</a:t>
            </a:r>
            <a:r>
              <a:rPr lang="en-US" sz="1400" b="1" dirty="0">
                <a:latin typeface="Times New Roman" pitchFamily="18" charset="0"/>
                <a:cs typeface="Times New Roman" pitchFamily="18" charset="0"/>
              </a:rPr>
              <a:t>, A. </a:t>
            </a:r>
            <a:r>
              <a:rPr lang="en-US" sz="1400" b="1" dirty="0" err="1" smtClean="0">
                <a:latin typeface="Times New Roman" pitchFamily="18" charset="0"/>
                <a:cs typeface="Times New Roman" pitchFamily="18" charset="0"/>
              </a:rPr>
              <a:t>Martirosyan</a:t>
            </a:r>
            <a:r>
              <a:rPr lang="en-US" sz="1400" b="1"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New </a:t>
            </a:r>
            <a:r>
              <a:rPr lang="en-US" sz="1400" dirty="0">
                <a:latin typeface="Times New Roman" pitchFamily="18" charset="0"/>
                <a:cs typeface="Times New Roman" pitchFamily="18" charset="0"/>
              </a:rPr>
              <a:t>Energy Electron and Proton Irradiation </a:t>
            </a:r>
            <a:r>
              <a:rPr lang="en-US" sz="1400" dirty="0" smtClean="0">
                <a:latin typeface="Times New Roman" pitchFamily="18" charset="0"/>
                <a:cs typeface="Times New Roman" pitchFamily="18" charset="0"/>
              </a:rPr>
              <a:t>Effects</a:t>
            </a:r>
            <a:r>
              <a:rPr lang="en-US" sz="1400" dirty="0">
                <a:latin typeface="Times New Roman" pitchFamily="18" charset="0"/>
                <a:cs typeface="Times New Roman" pitchFamily="18" charset="0"/>
              </a:rPr>
              <a:t> </a:t>
            </a:r>
            <a:r>
              <a:rPr lang="en-US" sz="1400" dirty="0" smtClean="0">
                <a:latin typeface="Times New Roman" pitchFamily="18" charset="0"/>
                <a:cs typeface="Times New Roman" pitchFamily="18" charset="0"/>
              </a:rPr>
              <a:t>in </a:t>
            </a:r>
            <a:r>
              <a:rPr lang="en-US" sz="1400" dirty="0">
                <a:latin typeface="Times New Roman" pitchFamily="18" charset="0"/>
                <a:cs typeface="Times New Roman" pitchFamily="18" charset="0"/>
              </a:rPr>
              <a:t>Semiconductor Materials for Space </a:t>
            </a:r>
            <a:r>
              <a:rPr lang="en-US" sz="1400" dirty="0" smtClean="0">
                <a:latin typeface="Times New Roman" pitchFamily="18" charset="0"/>
                <a:cs typeface="Times New Roman" pitchFamily="18" charset="0"/>
              </a:rPr>
              <a:t>Applications, </a:t>
            </a:r>
            <a:r>
              <a:rPr lang="en-US" sz="1400" b="1" i="1" dirty="0">
                <a:latin typeface="Times New Roman" pitchFamily="18" charset="0"/>
                <a:cs typeface="Times New Roman" pitchFamily="18" charset="0"/>
              </a:rPr>
              <a:t>Physics of Particles and Nuclei Letters</a:t>
            </a:r>
            <a:r>
              <a:rPr lang="en-US" sz="1400" i="1" dirty="0">
                <a:latin typeface="Times New Roman" pitchFamily="18" charset="0"/>
                <a:cs typeface="Times New Roman" pitchFamily="18" charset="0"/>
              </a:rPr>
              <a:t>, 2023, Vol. 20, No. </a:t>
            </a:r>
            <a:r>
              <a:rPr lang="en-US" sz="1400" i="1" dirty="0" smtClean="0">
                <a:latin typeface="Times New Roman" pitchFamily="18" charset="0"/>
                <a:cs typeface="Times New Roman" pitchFamily="18" charset="0"/>
              </a:rPr>
              <a:t>5</a:t>
            </a:r>
            <a:endParaRPr lang="en-US" sz="1400" dirty="0">
              <a:latin typeface="Times New Roman" pitchFamily="18" charset="0"/>
              <a:cs typeface="Times New Roman" pitchFamily="18" charset="0"/>
            </a:endParaRPr>
          </a:p>
        </p:txBody>
      </p:sp>
      <p:sp>
        <p:nvSpPr>
          <p:cNvPr id="9" name="Rectangle 8"/>
          <p:cNvSpPr/>
          <p:nvPr/>
        </p:nvSpPr>
        <p:spPr>
          <a:xfrm>
            <a:off x="5555841" y="2105363"/>
            <a:ext cx="5514753" cy="369332"/>
          </a:xfrm>
          <a:prstGeom prst="rect">
            <a:avLst/>
          </a:prstGeom>
        </p:spPr>
        <p:txBody>
          <a:bodyPr wrap="square">
            <a:spAutoFit/>
          </a:bodyPr>
          <a:lstStyle/>
          <a:p>
            <a:r>
              <a:rPr lang="en-GB" b="1" dirty="0" smtClean="0">
                <a:latin typeface="Times New Roman" pitchFamily="18" charset="0"/>
                <a:cs typeface="Times New Roman" pitchFamily="18" charset="0"/>
              </a:rPr>
              <a:t>Protocol with </a:t>
            </a:r>
            <a:r>
              <a:rPr lang="en-GB" b="1" dirty="0">
                <a:latin typeface="Times New Roman" pitchFamily="18" charset="0"/>
                <a:cs typeface="Times New Roman" pitchFamily="18" charset="0"/>
              </a:rPr>
              <a:t>FLNP at JINR DUBNA </a:t>
            </a:r>
            <a:r>
              <a:rPr lang="en-US" b="1" dirty="0" smtClean="0">
                <a:latin typeface="Times New Roman" pitchFamily="18" charset="0"/>
                <a:cs typeface="Times New Roman" pitchFamily="18" charset="0"/>
              </a:rPr>
              <a:t>2021-2023</a:t>
            </a:r>
            <a:endParaRPr lang="en-US" dirty="0">
              <a:latin typeface="Times New Roman" pitchFamily="18" charset="0"/>
              <a:cs typeface="Times New Roman" pitchFamily="18" charset="0"/>
            </a:endParaRPr>
          </a:p>
        </p:txBody>
      </p:sp>
      <p:sp>
        <p:nvSpPr>
          <p:cNvPr id="10" name="Rectangle 9"/>
          <p:cNvSpPr/>
          <p:nvPr/>
        </p:nvSpPr>
        <p:spPr>
          <a:xfrm>
            <a:off x="4794076" y="2439867"/>
            <a:ext cx="7346261" cy="1323439"/>
          </a:xfrm>
          <a:prstGeom prst="rect">
            <a:avLst/>
          </a:prstGeom>
        </p:spPr>
        <p:txBody>
          <a:bodyPr wrap="square">
            <a:spAutoFit/>
          </a:bodyPr>
          <a:lstStyle/>
          <a:p>
            <a:pPr marL="457200" marR="0" indent="-457200" algn="just">
              <a:spcBef>
                <a:spcPts val="0"/>
              </a:spcBef>
              <a:spcAft>
                <a:spcPts val="0"/>
              </a:spcAft>
              <a:buAutoNum type="arabicPeriod"/>
            </a:pPr>
            <a:r>
              <a:rPr lang="en-US" sz="1600" dirty="0">
                <a:latin typeface="Times New Roman" pitchFamily="18" charset="0"/>
                <a:cs typeface="Times New Roman" pitchFamily="18" charset="0"/>
              </a:rPr>
              <a:t>No. </a:t>
            </a:r>
            <a:r>
              <a:rPr lang="en-US" sz="1600" dirty="0" smtClean="0">
                <a:latin typeface="Times New Roman" pitchFamily="18" charset="0"/>
                <a:cs typeface="Times New Roman" pitchFamily="18" charset="0"/>
              </a:rPr>
              <a:t>5002-4-21/23</a:t>
            </a:r>
            <a:r>
              <a:rPr lang="en-US" sz="1600" dirty="0">
                <a:latin typeface="Times New Roman" pitchFamily="18" charset="0"/>
                <a:cs typeface="Times New Roman" pitchFamily="18" charset="0"/>
              </a:rPr>
              <a:t>; Neutron interaction with condensed matter (composite silicate thermal barrier coatings, single crystalline materials, archeological sites of cultural heritage, natural minerals.</a:t>
            </a:r>
          </a:p>
          <a:p>
            <a:pPr marL="457200" marR="0" indent="-457200" algn="just">
              <a:spcBef>
                <a:spcPts val="0"/>
              </a:spcBef>
              <a:spcAft>
                <a:spcPts val="0"/>
              </a:spcAft>
              <a:buAutoNum type="arabicPeriod"/>
            </a:pPr>
            <a:r>
              <a:rPr lang="en-US" sz="1600" dirty="0">
                <a:latin typeface="Times New Roman" pitchFamily="18" charset="0"/>
                <a:cs typeface="Times New Roman" pitchFamily="18" charset="0"/>
              </a:rPr>
              <a:t>No. 4927-4-20/20; Interaction of neutrons with condensed matter (</a:t>
            </a:r>
            <a:r>
              <a:rPr lang="en-US" sz="1600" dirty="0" err="1">
                <a:latin typeface="Times New Roman" pitchFamily="18" charset="0"/>
                <a:cs typeface="Times New Roman" pitchFamily="18" charset="0"/>
              </a:rPr>
              <a:t>thermoregulating</a:t>
            </a:r>
            <a:r>
              <a:rPr lang="en-US" sz="1600" dirty="0">
                <a:latin typeface="Times New Roman" pitchFamily="18" charset="0"/>
                <a:cs typeface="Times New Roman" pitchFamily="18" charset="0"/>
              </a:rPr>
              <a:t> coatings, single-crystal materials, archeological objects.</a:t>
            </a:r>
          </a:p>
        </p:txBody>
      </p:sp>
      <p:pic>
        <p:nvPicPr>
          <p:cNvPr id="1026" name="Picture 2" descr="C:\Users\Anush\Desktop\IMG_4933.jpeg"/>
          <p:cNvPicPr>
            <a:picLocks noChangeAspect="1" noChangeArrowheads="1"/>
          </p:cNvPicPr>
          <p:nvPr/>
        </p:nvPicPr>
        <p:blipFill rotWithShape="1">
          <a:blip r:embed="rId3">
            <a:extLst>
              <a:ext uri="{28A0092B-C50C-407E-A947-70E740481C1C}">
                <a14:useLocalDpi xmlns:a14="http://schemas.microsoft.com/office/drawing/2010/main" val="0"/>
              </a:ext>
            </a:extLst>
          </a:blip>
          <a:srcRect t="17871" b="8530"/>
          <a:stretch/>
        </p:blipFill>
        <p:spPr bwMode="auto">
          <a:xfrm>
            <a:off x="74429" y="973040"/>
            <a:ext cx="2700669" cy="30278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236" t="11832" r="6346" b="20557"/>
          <a:stretch/>
        </p:blipFill>
        <p:spPr bwMode="auto">
          <a:xfrm rot="5400000">
            <a:off x="2270664" y="1477474"/>
            <a:ext cx="3027846" cy="2018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794075" y="898609"/>
            <a:ext cx="7346263" cy="1600438"/>
          </a:xfrm>
          <a:prstGeom prst="rect">
            <a:avLst/>
          </a:prstGeom>
        </p:spPr>
        <p:txBody>
          <a:bodyPr wrap="square">
            <a:spAutoFit/>
          </a:bodyPr>
          <a:lstStyle/>
          <a:p>
            <a:r>
              <a:rPr lang="en-US" sz="1400" b="1" dirty="0" smtClean="0">
                <a:latin typeface="Times New Roman" pitchFamily="18" charset="0"/>
                <a:cs typeface="Times New Roman" pitchFamily="18" charset="0"/>
              </a:rPr>
              <a:t>PROTOCOL</a:t>
            </a:r>
            <a:r>
              <a:rPr lang="en-US" sz="1400" dirty="0">
                <a:latin typeface="Times New Roman" pitchFamily="18" charset="0"/>
                <a:cs typeface="Times New Roman" pitchFamily="18" charset="0"/>
              </a:rPr>
              <a:t> </a:t>
            </a:r>
            <a:r>
              <a:rPr lang="en-US" sz="1400" dirty="0" smtClean="0">
                <a:latin typeface="Times New Roman" pitchFamily="18" charset="0"/>
                <a:cs typeface="Times New Roman" pitchFamily="18" charset="0"/>
              </a:rPr>
              <a:t>of </a:t>
            </a:r>
            <a:r>
              <a:rPr lang="en-US" sz="1400" dirty="0">
                <a:latin typeface="Times New Roman" pitchFamily="18" charset="0"/>
                <a:cs typeface="Times New Roman" pitchFamily="18" charset="0"/>
              </a:rPr>
              <a:t>the workshop 21-23 May 2019 on the international scientific and technical cooperation between the Frank Laboratory of Neutron Physics of JINR (FLNP) and A. </a:t>
            </a:r>
            <a:r>
              <a:rPr lang="en-US" sz="1400" dirty="0" err="1">
                <a:latin typeface="Times New Roman" pitchFamily="18" charset="0"/>
                <a:cs typeface="Times New Roman" pitchFamily="18" charset="0"/>
              </a:rPr>
              <a:t>Alikhanyan</a:t>
            </a:r>
            <a:r>
              <a:rPr lang="en-US" sz="1400" dirty="0">
                <a:latin typeface="Times New Roman" pitchFamily="18" charset="0"/>
                <a:cs typeface="Times New Roman" pitchFamily="18" charset="0"/>
              </a:rPr>
              <a:t> National Laboratory (AANL, Yerevan Physics Institute, Yerevan, Armenia</a:t>
            </a:r>
            <a:r>
              <a:rPr lang="en-US" sz="1400" dirty="0" smtClean="0">
                <a:latin typeface="Times New Roman" pitchFamily="18" charset="0"/>
                <a:cs typeface="Times New Roman" pitchFamily="18" charset="0"/>
              </a:rPr>
              <a:t>).</a:t>
            </a:r>
          </a:p>
          <a:p>
            <a:pPr lvl="0" algn="just"/>
            <a:r>
              <a:rPr lang="en-US" sz="1400" dirty="0">
                <a:latin typeface="Times New Roman" pitchFamily="18" charset="0"/>
                <a:cs typeface="Times New Roman" pitchFamily="18" charset="0"/>
              </a:rPr>
              <a:t>The visit of the FLNP delegation to AANL in the autumn of 2019 in order to discuss and approve the protocol on cooperation between JINR and AANL, including a work plan for specific scientific tasks.</a:t>
            </a:r>
          </a:p>
          <a:p>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4040724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087E8-38CB-4FAD-A94F-EDC102E216BC}" type="datetime1">
              <a:rPr lang="en-US" smtClean="0"/>
              <a:t>3/19/2024</a:t>
            </a:fld>
            <a:endParaRPr lang="en-US"/>
          </a:p>
        </p:txBody>
      </p:sp>
      <p:sp>
        <p:nvSpPr>
          <p:cNvPr id="5" name="Slide Number Placeholder 4"/>
          <p:cNvSpPr>
            <a:spLocks noGrp="1"/>
          </p:cNvSpPr>
          <p:nvPr>
            <p:ph type="sldNum" sz="quarter" idx="12"/>
          </p:nvPr>
        </p:nvSpPr>
        <p:spPr/>
        <p:txBody>
          <a:bodyPr/>
          <a:lstStyle/>
          <a:p>
            <a:fld id="{2330669D-EC37-AA42-8CD3-B0788BD38FC6}" type="slidenum">
              <a:rPr lang="en-US" smtClean="0"/>
              <a:t>3</a:t>
            </a:fld>
            <a:endParaRPr lang="en-US"/>
          </a:p>
        </p:txBody>
      </p:sp>
      <p:sp>
        <p:nvSpPr>
          <p:cNvPr id="6" name="TextBox 5">
            <a:extLst>
              <a:ext uri="{FF2B5EF4-FFF2-40B4-BE49-F238E27FC236}">
                <a16:creationId xmlns:a16="http://schemas.microsoft.com/office/drawing/2014/main" xmlns="" id="{D25B69A5-3B0C-C540-8CC8-9794435EA004}"/>
              </a:ext>
            </a:extLst>
          </p:cNvPr>
          <p:cNvSpPr txBox="1"/>
          <p:nvPr/>
        </p:nvSpPr>
        <p:spPr>
          <a:xfrm>
            <a:off x="973150" y="62678"/>
            <a:ext cx="10143763" cy="83099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4800" dirty="0" smtClean="0">
                <a:latin typeface="Times New Roman" panose="02020603050405020304" pitchFamily="18" charset="0"/>
                <a:cs typeface="Times New Roman" panose="02020603050405020304" pitchFamily="18" charset="0"/>
              </a:rPr>
              <a:t>          Construction and working</a:t>
            </a:r>
            <a:endParaRPr lang="en-US" sz="4800" dirty="0">
              <a:latin typeface="Times New Roman" panose="02020603050405020304" pitchFamily="18" charset="0"/>
              <a:cs typeface="Times New Roman" panose="02020603050405020304" pitchFamily="18" charset="0"/>
            </a:endParaRPr>
          </a:p>
        </p:txBody>
      </p:sp>
      <p:pic>
        <p:nvPicPr>
          <p:cNvPr id="7" name="Picture 2" descr="C:\Users\user\Desktop\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17" y="1024385"/>
            <a:ext cx="4028533" cy="28244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4057233"/>
            <a:ext cx="5148623" cy="2800767"/>
          </a:xfrm>
          <a:prstGeom prst="rect">
            <a:avLst/>
          </a:prstGeom>
        </p:spPr>
        <p:txBody>
          <a:bodyPr wrap="square">
            <a:spAutoFit/>
          </a:bodyPr>
          <a:lstStyle/>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Higher melting temperatures</a:t>
            </a: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Thinner coatings</a:t>
            </a:r>
            <a:endParaRPr lang="en-US" sz="16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Compatible thermal </a:t>
            </a:r>
            <a:r>
              <a:rPr lang="en-US" sz="1600" dirty="0">
                <a:latin typeface="Times New Roman" panose="02020603050405020304" pitchFamily="18" charset="0"/>
                <a:cs typeface="Times New Roman" panose="02020603050405020304" pitchFamily="18" charset="0"/>
              </a:rPr>
              <a:t>expansion coefficient</a:t>
            </a:r>
          </a:p>
          <a:p>
            <a:pPr marL="342900" indent="-3429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Phase stability</a:t>
            </a: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Low</a:t>
            </a:r>
            <a:r>
              <a:rPr lang="en-US" sz="1600" dirty="0">
                <a:latin typeface="Times New Roman" panose="02020603050405020304" pitchFamily="18" charset="0"/>
                <a:cs typeface="Times New Roman" panose="02020603050405020304" pitchFamily="18" charset="0"/>
              </a:rPr>
              <a:t> thermal </a:t>
            </a:r>
            <a:r>
              <a:rPr lang="en-US" sz="1600" dirty="0" smtClean="0">
                <a:latin typeface="Times New Roman" panose="02020603050405020304" pitchFamily="18" charset="0"/>
                <a:cs typeface="Times New Roman" panose="02020603050405020304" pitchFamily="18" charset="0"/>
              </a:rPr>
              <a:t>conductivity</a:t>
            </a: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Chemical inertness</a:t>
            </a: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Corrosion resistance (against CMAS - CaO-MgO-Al</a:t>
            </a:r>
            <a:r>
              <a:rPr lang="en-US" sz="1600" baseline="-25000" dirty="0" smtClean="0">
                <a:latin typeface="Times New Roman" panose="02020603050405020304" pitchFamily="18" charset="0"/>
                <a:cs typeface="Times New Roman" panose="02020603050405020304" pitchFamily="18" charset="0"/>
              </a:rPr>
              <a:t>2</a:t>
            </a:r>
            <a:r>
              <a:rPr lang="en-US" sz="1600" dirty="0" smtClean="0">
                <a:latin typeface="Times New Roman" panose="02020603050405020304" pitchFamily="18" charset="0"/>
                <a:cs typeface="Times New Roman" panose="02020603050405020304" pitchFamily="18" charset="0"/>
              </a:rPr>
              <a:t>O</a:t>
            </a:r>
            <a:r>
              <a:rPr lang="en-US" sz="1600" baseline="-25000" dirty="0" smtClean="0">
                <a:latin typeface="Times New Roman" panose="02020603050405020304" pitchFamily="18" charset="0"/>
                <a:cs typeface="Times New Roman" panose="02020603050405020304" pitchFamily="18" charset="0"/>
              </a:rPr>
              <a:t>3</a:t>
            </a:r>
            <a:r>
              <a:rPr lang="en-US" sz="1600" dirty="0" smtClean="0">
                <a:latin typeface="Times New Roman" panose="02020603050405020304" pitchFamily="18" charset="0"/>
                <a:cs typeface="Times New Roman" panose="02020603050405020304" pitchFamily="18" charset="0"/>
              </a:rPr>
              <a:t>-SiO</a:t>
            </a:r>
            <a:r>
              <a:rPr lang="en-US" sz="1600" baseline="-25000" dirty="0" smtClean="0">
                <a:latin typeface="Times New Roman" panose="02020603050405020304" pitchFamily="18" charset="0"/>
                <a:cs typeface="Times New Roman" panose="02020603050405020304" pitchFamily="18" charset="0"/>
              </a:rPr>
              <a:t>2</a:t>
            </a:r>
            <a:r>
              <a:rPr lang="en-US" sz="1600" dirty="0" smtClean="0">
                <a:latin typeface="Times New Roman" panose="02020603050405020304" pitchFamily="18" charset="0"/>
                <a:cs typeface="Times New Roman" panose="02020603050405020304" pitchFamily="18" charset="0"/>
              </a:rPr>
              <a:t> particles)</a:t>
            </a:r>
          </a:p>
          <a:p>
            <a:pPr marL="342900" indent="-3429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Radiation resistance</a:t>
            </a:r>
          </a:p>
          <a:p>
            <a:pPr marL="342900" indent="-3429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High emittance </a:t>
            </a:r>
          </a:p>
          <a:p>
            <a:endParaRPr lang="en-US" sz="1600" i="1" dirty="0">
              <a:latin typeface="Times New Roman" panose="02020603050405020304" pitchFamily="18" charset="0"/>
              <a:cs typeface="Times New Roman" panose="02020603050405020304" pitchFamily="18" charset="0"/>
            </a:endParaRPr>
          </a:p>
        </p:txBody>
      </p:sp>
      <p:sp>
        <p:nvSpPr>
          <p:cNvPr id="9" name="Rectangle 8"/>
          <p:cNvSpPr/>
          <p:nvPr/>
        </p:nvSpPr>
        <p:spPr>
          <a:xfrm>
            <a:off x="4425670" y="1175032"/>
            <a:ext cx="3828933" cy="369332"/>
          </a:xfrm>
          <a:prstGeom prst="rect">
            <a:avLst/>
          </a:prstGeom>
        </p:spPr>
        <p:txBody>
          <a:bodyPr wrap="none">
            <a:spAutoFit/>
          </a:bodyPr>
          <a:lstStyle/>
          <a:p>
            <a:r>
              <a:rPr lang="en-US" dirty="0" smtClean="0">
                <a:solidFill>
                  <a:srgbClr val="C00000"/>
                </a:solidFill>
                <a:latin typeface="Times New Roman" panose="02020603050405020304" pitchFamily="18" charset="0"/>
                <a:cs typeface="Times New Roman" panose="02020603050405020304" pitchFamily="18" charset="0"/>
              </a:rPr>
              <a:t>Application </a:t>
            </a:r>
            <a:r>
              <a:rPr lang="en-US" dirty="0">
                <a:solidFill>
                  <a:srgbClr val="C00000"/>
                </a:solidFill>
                <a:latin typeface="Times New Roman" panose="02020603050405020304" pitchFamily="18" charset="0"/>
                <a:cs typeface="Times New Roman" panose="02020603050405020304" pitchFamily="18" charset="0"/>
              </a:rPr>
              <a:t>of </a:t>
            </a:r>
            <a:r>
              <a:rPr lang="en-US" dirty="0" smtClean="0">
                <a:solidFill>
                  <a:srgbClr val="C00000"/>
                </a:solidFill>
                <a:latin typeface="Times New Roman" panose="02020603050405020304" pitchFamily="18" charset="0"/>
                <a:cs typeface="Times New Roman" panose="02020603050405020304" pitchFamily="18" charset="0"/>
              </a:rPr>
              <a:t>TBCs in turbine engines</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425669" y="1694809"/>
            <a:ext cx="4193397" cy="1077218"/>
          </a:xfrm>
          <a:prstGeom prst="rect">
            <a:avLst/>
          </a:prstGeom>
        </p:spPr>
        <p:txBody>
          <a:bodyPr wrap="square">
            <a:spAutoFit/>
          </a:bodyPr>
          <a:lstStyle/>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Substrate – Ni based</a:t>
            </a: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Bond coat - </a:t>
            </a:r>
            <a:r>
              <a:rPr lang="en-US" sz="1600" dirty="0" err="1" smtClean="0">
                <a:latin typeface="Times New Roman" panose="02020603050405020304" pitchFamily="18" charset="0"/>
                <a:cs typeface="Times New Roman" panose="02020603050405020304" pitchFamily="18" charset="0"/>
              </a:rPr>
              <a:t>NiCoCrAlY</a:t>
            </a:r>
            <a:endParaRPr lang="en-US" sz="16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TGO – thermally grown oxide (</a:t>
            </a:r>
            <a:r>
              <a:rPr lang="el-GR" sz="1600" dirty="0" smtClean="0">
                <a:latin typeface="Times New Roman" panose="02020603050405020304" pitchFamily="18" charset="0"/>
                <a:cs typeface="Times New Roman" panose="02020603050405020304" pitchFamily="18" charset="0"/>
              </a:rPr>
              <a:t>α</a:t>
            </a:r>
            <a:r>
              <a:rPr lang="en-US" sz="1600" dirty="0" smtClean="0">
                <a:latin typeface="Times New Roman" panose="02020603050405020304" pitchFamily="18" charset="0"/>
                <a:cs typeface="Times New Roman" panose="02020603050405020304" pitchFamily="18" charset="0"/>
              </a:rPr>
              <a:t>-Al</a:t>
            </a:r>
            <a:r>
              <a:rPr lang="en-US" sz="1600" baseline="-25000" dirty="0" smtClean="0">
                <a:latin typeface="Times New Roman" panose="02020603050405020304" pitchFamily="18" charset="0"/>
                <a:cs typeface="Times New Roman" panose="02020603050405020304" pitchFamily="18" charset="0"/>
              </a:rPr>
              <a:t>2</a:t>
            </a:r>
            <a:r>
              <a:rPr lang="en-US" sz="1600" dirty="0" smtClean="0">
                <a:latin typeface="Times New Roman" panose="02020603050405020304" pitchFamily="18" charset="0"/>
                <a:cs typeface="Times New Roman" panose="02020603050405020304" pitchFamily="18" charset="0"/>
              </a:rPr>
              <a:t>O</a:t>
            </a:r>
            <a:r>
              <a:rPr lang="en-US" sz="1600" baseline="-25000" dirty="0" smtClean="0">
                <a:latin typeface="Times New Roman" panose="02020603050405020304" pitchFamily="18" charset="0"/>
                <a:cs typeface="Times New Roman" panose="02020603050405020304" pitchFamily="18" charset="0"/>
              </a:rPr>
              <a:t>3</a:t>
            </a:r>
            <a:r>
              <a:rPr lang="en-US" sz="16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Top coat – ceramic material, YSZ, …</a:t>
            </a:r>
            <a:endParaRPr lang="en-US" sz="1600" dirty="0">
              <a:latin typeface="Times New Roman" panose="02020603050405020304" pitchFamily="18" charset="0"/>
              <a:cs typeface="Times New Roman" panose="02020603050405020304" pitchFamily="18" charset="0"/>
            </a:endParaRPr>
          </a:p>
        </p:txBody>
      </p:sp>
      <p:sp>
        <p:nvSpPr>
          <p:cNvPr id="11" name="Rectangle 10"/>
          <p:cNvSpPr/>
          <p:nvPr/>
        </p:nvSpPr>
        <p:spPr>
          <a:xfrm>
            <a:off x="6900334" y="3161716"/>
            <a:ext cx="4927600" cy="369332"/>
          </a:xfrm>
          <a:prstGeom prst="rect">
            <a:avLst/>
          </a:prstGeom>
        </p:spPr>
        <p:txBody>
          <a:bodyPr wrap="square">
            <a:spAutoFit/>
          </a:bodyPr>
          <a:lstStyle/>
          <a:p>
            <a:r>
              <a:rPr lang="en-US" dirty="0">
                <a:solidFill>
                  <a:srgbClr val="C00000"/>
                </a:solidFill>
                <a:latin typeface="Times New Roman" panose="02020603050405020304" pitchFamily="18" charset="0"/>
                <a:cs typeface="Times New Roman" panose="02020603050405020304" pitchFamily="18" charset="0"/>
              </a:rPr>
              <a:t>Space application of </a:t>
            </a:r>
            <a:r>
              <a:rPr lang="en-US" dirty="0" smtClean="0">
                <a:solidFill>
                  <a:srgbClr val="C00000"/>
                </a:solidFill>
                <a:latin typeface="Times New Roman" panose="02020603050405020304" pitchFamily="18" charset="0"/>
                <a:cs typeface="Times New Roman" panose="02020603050405020304" pitchFamily="18" charset="0"/>
              </a:rPr>
              <a:t>thermal control coatings</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12" name="Picture 2" descr="Inside Hilton-designed space hotel with luxury suites on orbiting Starlab  station | The US 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385" y="3674670"/>
            <a:ext cx="5416549" cy="3046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53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087E8-38CB-4FAD-A94F-EDC102E216BC}" type="datetime1">
              <a:rPr lang="en-US" smtClean="0"/>
              <a:t>3/19/2024</a:t>
            </a:fld>
            <a:endParaRPr lang="en-US"/>
          </a:p>
        </p:txBody>
      </p:sp>
      <p:sp>
        <p:nvSpPr>
          <p:cNvPr id="5" name="Slide Number Placeholder 4"/>
          <p:cNvSpPr>
            <a:spLocks noGrp="1"/>
          </p:cNvSpPr>
          <p:nvPr>
            <p:ph type="sldNum" sz="quarter" idx="12"/>
          </p:nvPr>
        </p:nvSpPr>
        <p:spPr/>
        <p:txBody>
          <a:bodyPr/>
          <a:lstStyle/>
          <a:p>
            <a:fld id="{2330669D-EC37-AA42-8CD3-B0788BD38FC6}" type="slidenum">
              <a:rPr lang="en-US" smtClean="0"/>
              <a:t>4</a:t>
            </a:fld>
            <a:endParaRPr lang="en-US"/>
          </a:p>
        </p:txBody>
      </p:sp>
      <p:sp>
        <p:nvSpPr>
          <p:cNvPr id="6" name="TextBox 5">
            <a:extLst>
              <a:ext uri="{FF2B5EF4-FFF2-40B4-BE49-F238E27FC236}">
                <a16:creationId xmlns:a16="http://schemas.microsoft.com/office/drawing/2014/main" xmlns="" id="{D25B69A5-3B0C-C540-8CC8-9794435EA004}"/>
              </a:ext>
            </a:extLst>
          </p:cNvPr>
          <p:cNvSpPr txBox="1"/>
          <p:nvPr/>
        </p:nvSpPr>
        <p:spPr>
          <a:xfrm>
            <a:off x="1213408" y="99072"/>
            <a:ext cx="10143763" cy="707886"/>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4000" dirty="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Radiation stimulating effects </a:t>
            </a:r>
            <a:r>
              <a:rPr lang="en-US" sz="3600" dirty="0" smtClean="0">
                <a:latin typeface="Times New Roman" panose="02020603050405020304" pitchFamily="18" charset="0"/>
                <a:cs typeface="Times New Roman" panose="02020603050405020304" pitchFamily="18" charset="0"/>
              </a:rPr>
              <a:t>on</a:t>
            </a:r>
            <a:r>
              <a:rPr lang="ru-RU" sz="3600" dirty="0" smtClean="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TBCs</a:t>
            </a:r>
            <a:endParaRPr lang="en-US" sz="4000" dirty="0">
              <a:latin typeface="Times New Roman" panose="02020603050405020304" pitchFamily="18" charset="0"/>
              <a:cs typeface="Times New Roman" panose="02020603050405020304" pitchFamily="18" charset="0"/>
            </a:endParaRPr>
          </a:p>
        </p:txBody>
      </p:sp>
      <p:pic>
        <p:nvPicPr>
          <p:cNvPr id="7" name="Picture 4" descr="C:\Users\Anush\Desktop\11958_2021_7068_Fig2_HTM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0" y="968397"/>
            <a:ext cx="4831663" cy="30575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1184" y="1152979"/>
            <a:ext cx="4958123" cy="923330"/>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Electron irradiation with 20 MeV energy and 10</a:t>
            </a:r>
            <a:r>
              <a:rPr lang="en-US" baseline="30000" dirty="0">
                <a:latin typeface="Times New Roman" panose="02020603050405020304" pitchFamily="18" charset="0"/>
                <a:cs typeface="Times New Roman" panose="02020603050405020304" pitchFamily="18" charset="0"/>
              </a:rPr>
              <a:t>17 </a:t>
            </a:r>
            <a:r>
              <a:rPr lang="en-US" dirty="0">
                <a:latin typeface="Times New Roman" panose="02020603050405020304" pitchFamily="18" charset="0"/>
                <a:cs typeface="Times New Roman" panose="02020603050405020304" pitchFamily="18" charset="0"/>
              </a:rPr>
              <a:t>e/cm</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dose. 75 MeV </a:t>
            </a:r>
            <a:r>
              <a:rPr lang="en-US" dirty="0" err="1">
                <a:latin typeface="Times New Roman" panose="02020603050405020304" pitchFamily="18" charset="0"/>
                <a:cs typeface="Times New Roman" panose="02020603050405020304" pitchFamily="18" charset="0"/>
              </a:rPr>
              <a:t>LUex</a:t>
            </a:r>
            <a:r>
              <a:rPr lang="en-US" dirty="0">
                <a:latin typeface="Times New Roman" panose="02020603050405020304" pitchFamily="18" charset="0"/>
                <a:cs typeface="Times New Roman" panose="02020603050405020304" pitchFamily="18" charset="0"/>
              </a:rPr>
              <a:t> linear electron accelerator, Yerevan, Armenia </a:t>
            </a:r>
          </a:p>
        </p:txBody>
      </p:sp>
      <p:pic>
        <p:nvPicPr>
          <p:cNvPr id="9" name="Picture 3" descr="C:\Users\Anush\Desktop\ibr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8164" y="2454255"/>
            <a:ext cx="4954569" cy="31727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783978" y="6017801"/>
            <a:ext cx="5202939" cy="677108"/>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sym typeface="Arial"/>
              </a:rPr>
              <a:t>Neutron</a:t>
            </a:r>
            <a:r>
              <a:rPr lang="en-US" kern="100" dirty="0">
                <a:latin typeface="Times New Roman" panose="02020603050405020304" pitchFamily="18" charset="0"/>
                <a:ea typeface="Times New Roman" panose="02020603050405020304" pitchFamily="18" charset="0"/>
                <a:cs typeface="Times New Roman" panose="02020603050405020304" pitchFamily="18" charset="0"/>
                <a:sym typeface="Arial"/>
              </a:rPr>
              <a:t> irradiation </a:t>
            </a:r>
            <a:r>
              <a:rPr lang="en-US" dirty="0">
                <a:latin typeface="Times New Roman" panose="02020603050405020304" pitchFamily="18" charset="0"/>
                <a:cs typeface="Times New Roman" panose="02020603050405020304" pitchFamily="18" charset="0"/>
              </a:rPr>
              <a:t>with</a:t>
            </a:r>
            <a:r>
              <a:rPr lang="en-US" kern="100" dirty="0">
                <a:latin typeface="Times New Roman" panose="02020603050405020304" pitchFamily="18" charset="0"/>
                <a:ea typeface="Times New Roman" panose="02020603050405020304" pitchFamily="18" charset="0"/>
                <a:cs typeface="Times New Roman" panose="02020603050405020304" pitchFamily="18" charset="0"/>
                <a:sym typeface="Arial"/>
              </a:rPr>
              <a:t> 10</a:t>
            </a:r>
            <a:r>
              <a:rPr lang="en-US" kern="100" baseline="30000" dirty="0">
                <a:latin typeface="Times New Roman" panose="02020603050405020304" pitchFamily="18" charset="0"/>
                <a:ea typeface="Times New Roman" panose="02020603050405020304" pitchFamily="18" charset="0"/>
                <a:cs typeface="Times New Roman" panose="02020603050405020304" pitchFamily="18" charset="0"/>
                <a:sym typeface="Arial"/>
              </a:rPr>
              <a:t>13</a:t>
            </a:r>
            <a:r>
              <a:rPr lang="en-US" kern="100" dirty="0">
                <a:latin typeface="Times New Roman" panose="02020603050405020304" pitchFamily="18" charset="0"/>
                <a:ea typeface="Times New Roman" panose="02020603050405020304" pitchFamily="18" charset="0"/>
                <a:cs typeface="Times New Roman" panose="02020603050405020304" pitchFamily="18" charset="0"/>
                <a:sym typeface="Arial"/>
              </a:rPr>
              <a:t>, 10</a:t>
            </a:r>
            <a:r>
              <a:rPr lang="en-US" kern="100" baseline="30000" dirty="0">
                <a:latin typeface="Times New Roman" panose="02020603050405020304" pitchFamily="18" charset="0"/>
                <a:ea typeface="Times New Roman" panose="02020603050405020304" pitchFamily="18" charset="0"/>
                <a:cs typeface="Times New Roman" panose="02020603050405020304" pitchFamily="18" charset="0"/>
                <a:sym typeface="Arial"/>
              </a:rPr>
              <a:t>15 </a:t>
            </a:r>
            <a:r>
              <a:rPr lang="en-US" kern="100" dirty="0">
                <a:latin typeface="Times New Roman" panose="02020603050405020304" pitchFamily="18" charset="0"/>
                <a:ea typeface="Times New Roman" panose="02020603050405020304" pitchFamily="18" charset="0"/>
                <a:cs typeface="Times New Roman" panose="02020603050405020304" pitchFamily="18" charset="0"/>
                <a:sym typeface="Arial"/>
              </a:rPr>
              <a:t>n/cm</a:t>
            </a:r>
            <a:r>
              <a:rPr lang="en-US" kern="100" baseline="30000" dirty="0">
                <a:latin typeface="Times New Roman" panose="02020603050405020304" pitchFamily="18" charset="0"/>
                <a:ea typeface="Times New Roman" panose="02020603050405020304" pitchFamily="18" charset="0"/>
                <a:cs typeface="Times New Roman" panose="02020603050405020304" pitchFamily="18" charset="0"/>
                <a:sym typeface="Arial"/>
              </a:rPr>
              <a:t>2 </a:t>
            </a:r>
            <a:r>
              <a:rPr lang="en-US" kern="100" dirty="0">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dirty="0">
                <a:latin typeface="Times New Roman" panose="02020603050405020304" pitchFamily="18" charset="0"/>
                <a:cs typeface="Times New Roman" panose="02020603050405020304" pitchFamily="18" charset="0"/>
              </a:rPr>
              <a:t>doses</a:t>
            </a:r>
            <a:r>
              <a:rPr lang="en-US" sz="2000" dirty="0">
                <a:latin typeface="Times New Roman" panose="02020603050405020304" pitchFamily="18" charset="0"/>
                <a:cs typeface="Times New Roman" panose="02020603050405020304" pitchFamily="18" charset="0"/>
              </a:rPr>
              <a:t>.</a:t>
            </a:r>
            <a:r>
              <a:rPr lang="en-US" sz="2000" kern="100" dirty="0">
                <a:latin typeface="Times New Roman" panose="02020603050405020304" pitchFamily="18" charset="0"/>
                <a:cs typeface="Times New Roman" panose="02020603050405020304" pitchFamily="18" charset="0"/>
                <a:sym typeface="Arial"/>
              </a:rPr>
              <a:t> </a:t>
            </a:r>
            <a:r>
              <a:rPr lang="en-US" dirty="0">
                <a:latin typeface="Times New Roman" panose="02020603050405020304" pitchFamily="18" charset="0"/>
                <a:cs typeface="Times New Roman" panose="02020603050405020304" pitchFamily="18" charset="0"/>
              </a:rPr>
              <a:t>FLNP IBR-2, </a:t>
            </a:r>
            <a:r>
              <a:rPr lang="en-US" dirty="0" err="1">
                <a:latin typeface="Times New Roman" panose="02020603050405020304" pitchFamily="18" charset="0"/>
                <a:cs typeface="Times New Roman" panose="02020603050405020304" pitchFamily="18" charset="0"/>
              </a:rPr>
              <a:t>Dubna</a:t>
            </a:r>
            <a:r>
              <a:rPr lang="en-US" dirty="0">
                <a:latin typeface="Times New Roman" panose="02020603050405020304" pitchFamily="18" charset="0"/>
                <a:cs typeface="Times New Roman" panose="02020603050405020304" pitchFamily="18" charset="0"/>
              </a:rPr>
              <a:t>, Russia</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038" t="34298" r="32839" b="21175"/>
          <a:stretch/>
        </p:blipFill>
        <p:spPr bwMode="auto">
          <a:xfrm>
            <a:off x="87469" y="4062947"/>
            <a:ext cx="4831664" cy="2658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725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087E8-38CB-4FAD-A94F-EDC102E216BC}" type="datetime1">
              <a:rPr lang="en-US" smtClean="0"/>
              <a:t>3/19/2024</a:t>
            </a:fld>
            <a:endParaRPr lang="en-US"/>
          </a:p>
        </p:txBody>
      </p:sp>
      <p:sp>
        <p:nvSpPr>
          <p:cNvPr id="5" name="Slide Number Placeholder 4"/>
          <p:cNvSpPr>
            <a:spLocks noGrp="1"/>
          </p:cNvSpPr>
          <p:nvPr>
            <p:ph type="sldNum" sz="quarter" idx="12"/>
          </p:nvPr>
        </p:nvSpPr>
        <p:spPr/>
        <p:txBody>
          <a:bodyPr/>
          <a:lstStyle/>
          <a:p>
            <a:fld id="{2330669D-EC37-AA42-8CD3-B0788BD38FC6}" type="slidenum">
              <a:rPr lang="en-US" smtClean="0"/>
              <a:t>5</a:t>
            </a:fld>
            <a:endParaRPr lang="en-US"/>
          </a:p>
        </p:txBody>
      </p:sp>
      <p:sp>
        <p:nvSpPr>
          <p:cNvPr id="6" name="TextBox 5">
            <a:extLst>
              <a:ext uri="{FF2B5EF4-FFF2-40B4-BE49-F238E27FC236}">
                <a16:creationId xmlns:a16="http://schemas.microsoft.com/office/drawing/2014/main" xmlns="" id="{D25B69A5-3B0C-C540-8CC8-9794435EA004}"/>
              </a:ext>
            </a:extLst>
          </p:cNvPr>
          <p:cNvSpPr txBox="1"/>
          <p:nvPr/>
        </p:nvSpPr>
        <p:spPr>
          <a:xfrm>
            <a:off x="1221858" y="99072"/>
            <a:ext cx="10143763" cy="83099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4800" dirty="0" smtClean="0">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Radiation stimulating effects</a:t>
            </a:r>
          </a:p>
        </p:txBody>
      </p:sp>
      <p:pic>
        <p:nvPicPr>
          <p:cNvPr id="7" name="Picture 2" descr="C:\Users\user\Desktop\Cap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942" y="1138592"/>
            <a:ext cx="2057457" cy="20517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146073" y="3344282"/>
            <a:ext cx="2815194"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Sample holder – 18 samples</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260596" y="1577315"/>
            <a:ext cx="6096000" cy="646331"/>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Proton irradiation with 18 MeV energy and 10</a:t>
            </a:r>
            <a:r>
              <a:rPr lang="en-US" baseline="30000" dirty="0">
                <a:latin typeface="Times New Roman" panose="02020603050405020304" pitchFamily="18" charset="0"/>
                <a:cs typeface="Times New Roman" panose="02020603050405020304" pitchFamily="18" charset="0"/>
              </a:rPr>
              <a:t>13</a:t>
            </a:r>
            <a:r>
              <a:rPr lang="en-US" dirty="0">
                <a:latin typeface="Times New Roman" panose="02020603050405020304" pitchFamily="18" charset="0"/>
                <a:cs typeface="Times New Roman" panose="02020603050405020304" pitchFamily="18" charset="0"/>
              </a:rPr>
              <a:t>, 10</a:t>
            </a:r>
            <a:r>
              <a:rPr lang="en-US" baseline="30000" dirty="0">
                <a:latin typeface="Times New Roman" panose="02020603050405020304" pitchFamily="18" charset="0"/>
                <a:cs typeface="Times New Roman" panose="02020603050405020304" pitchFamily="18" charset="0"/>
              </a:rPr>
              <a:t>14</a:t>
            </a:r>
            <a:r>
              <a:rPr lang="en-US" dirty="0">
                <a:latin typeface="Times New Roman" panose="02020603050405020304" pitchFamily="18" charset="0"/>
                <a:cs typeface="Times New Roman" panose="02020603050405020304" pitchFamily="18" charset="0"/>
              </a:rPr>
              <a:t>, 10</a:t>
            </a:r>
            <a:r>
              <a:rPr lang="en-US" baseline="30000" dirty="0">
                <a:latin typeface="Times New Roman" panose="02020603050405020304" pitchFamily="18" charset="0"/>
                <a:cs typeface="Times New Roman" panose="02020603050405020304" pitchFamily="18" charset="0"/>
              </a:rPr>
              <a:t>15 </a:t>
            </a:r>
            <a:r>
              <a:rPr lang="en-US" dirty="0">
                <a:latin typeface="Times New Roman" panose="02020603050405020304" pitchFamily="18" charset="0"/>
                <a:cs typeface="Times New Roman" panose="02020603050405020304" pitchFamily="18" charset="0"/>
              </a:rPr>
              <a:t>p/cm</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doses. Cyclotron C18, Yerevan, Armenia</a:t>
            </a:r>
            <a:endParaRPr lang="en-US" dirty="0"/>
          </a:p>
        </p:txBody>
      </p:sp>
      <p:grpSp>
        <p:nvGrpSpPr>
          <p:cNvPr id="10" name="Group 9"/>
          <p:cNvGrpSpPr/>
          <p:nvPr/>
        </p:nvGrpSpPr>
        <p:grpSpPr>
          <a:xfrm>
            <a:off x="82551" y="3314697"/>
            <a:ext cx="11978140" cy="2647954"/>
            <a:chOff x="57150" y="3314697"/>
            <a:chExt cx="11978140" cy="2647954"/>
          </a:xfrm>
        </p:grpSpPr>
        <p:pic>
          <p:nvPicPr>
            <p:cNvPr id="11" name="Google Shape;146;p10"/>
            <p:cNvPicPr preferRelativeResize="0"/>
            <p:nvPr/>
          </p:nvPicPr>
          <p:blipFill rotWithShape="1">
            <a:blip r:embed="rId3">
              <a:alphaModFix/>
            </a:blip>
            <a:srcRect/>
            <a:stretch/>
          </p:blipFill>
          <p:spPr>
            <a:xfrm>
              <a:off x="8991599" y="3314698"/>
              <a:ext cx="3043691" cy="2647953"/>
            </a:xfrm>
            <a:prstGeom prst="rect">
              <a:avLst/>
            </a:prstGeom>
            <a:noFill/>
            <a:ln>
              <a:noFill/>
            </a:ln>
          </p:spPr>
        </p:pic>
        <p:pic>
          <p:nvPicPr>
            <p:cNvPr id="12" name="Picture 11"/>
            <p:cNvPicPr/>
            <p:nvPr/>
          </p:nvPicPr>
          <p:blipFill rotWithShape="1">
            <a:blip r:embed="rId4" cstate="print">
              <a:extLst>
                <a:ext uri="{28A0092B-C50C-407E-A947-70E740481C1C}">
                  <a14:useLocalDpi xmlns:a14="http://schemas.microsoft.com/office/drawing/2010/main" val="0"/>
                </a:ext>
              </a:extLst>
            </a:blip>
            <a:srcRect r="3303"/>
            <a:stretch/>
          </p:blipFill>
          <p:spPr bwMode="auto">
            <a:xfrm>
              <a:off x="5114925" y="3314699"/>
              <a:ext cx="3838574" cy="2647952"/>
            </a:xfrm>
            <a:prstGeom prst="rect">
              <a:avLst/>
            </a:prstGeom>
            <a:ln>
              <a:noFill/>
            </a:ln>
            <a:extLst>
              <a:ext uri="{53640926-AAD7-44D8-BBD7-CCE9431645EC}">
                <a14:shadowObscured xmlns:a14="http://schemas.microsoft.com/office/drawing/2010/main"/>
              </a:ext>
            </a:extLst>
          </p:spPr>
        </p:pic>
        <p:pic>
          <p:nvPicPr>
            <p:cNvPr id="13" name="Picture 2" descr="C:\Users\user\Desktop\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3314697"/>
              <a:ext cx="5041082" cy="264795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835652" y="6070034"/>
            <a:ext cx="310918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The Isotope Production Center </a:t>
            </a:r>
          </a:p>
        </p:txBody>
      </p:sp>
      <p:sp>
        <p:nvSpPr>
          <p:cNvPr id="15" name="Rectangle 14"/>
          <p:cNvSpPr/>
          <p:nvPr/>
        </p:nvSpPr>
        <p:spPr>
          <a:xfrm>
            <a:off x="5774984" y="6077935"/>
            <a:ext cx="2839239"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Cyclone-18 (IBA, </a:t>
            </a:r>
            <a:r>
              <a:rPr lang="en-US" dirty="0" smtClean="0">
                <a:latin typeface="Times New Roman" panose="02020603050405020304" pitchFamily="18" charset="0"/>
                <a:cs typeface="Times New Roman" panose="02020603050405020304" pitchFamily="18" charset="0"/>
              </a:rPr>
              <a:t>Belgium) </a:t>
            </a:r>
            <a:endParaRPr lang="en-US" dirty="0">
              <a:latin typeface="Times New Roman" panose="02020603050405020304" pitchFamily="18" charset="0"/>
              <a:cs typeface="Times New Roman" panose="02020603050405020304" pitchFamily="18" charset="0"/>
            </a:endParaRPr>
          </a:p>
        </p:txBody>
      </p:sp>
      <p:sp>
        <p:nvSpPr>
          <p:cNvPr id="16" name="Rectangle 15"/>
          <p:cNvSpPr/>
          <p:nvPr/>
        </p:nvSpPr>
        <p:spPr>
          <a:xfrm>
            <a:off x="9649049" y="6070034"/>
            <a:ext cx="1933350"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External beamline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118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087E8-38CB-4FAD-A94F-EDC102E216BC}" type="datetime1">
              <a:rPr lang="en-US" smtClean="0"/>
              <a:t>3/19/2024</a:t>
            </a:fld>
            <a:endParaRPr lang="en-US"/>
          </a:p>
        </p:txBody>
      </p:sp>
      <p:sp>
        <p:nvSpPr>
          <p:cNvPr id="5" name="Slide Number Placeholder 4"/>
          <p:cNvSpPr>
            <a:spLocks noGrp="1"/>
          </p:cNvSpPr>
          <p:nvPr>
            <p:ph type="sldNum" sz="quarter" idx="12"/>
          </p:nvPr>
        </p:nvSpPr>
        <p:spPr/>
        <p:txBody>
          <a:bodyPr/>
          <a:lstStyle/>
          <a:p>
            <a:fld id="{2330669D-EC37-AA42-8CD3-B0788BD38FC6}" type="slidenum">
              <a:rPr lang="en-US" smtClean="0"/>
              <a:t>6</a:t>
            </a:fld>
            <a:endParaRPr lang="en-US"/>
          </a:p>
        </p:txBody>
      </p:sp>
      <p:sp>
        <p:nvSpPr>
          <p:cNvPr id="6" name="TextBox 5">
            <a:extLst>
              <a:ext uri="{FF2B5EF4-FFF2-40B4-BE49-F238E27FC236}">
                <a16:creationId xmlns:a16="http://schemas.microsoft.com/office/drawing/2014/main" xmlns="" id="{D25B69A5-3B0C-C540-8CC8-9794435EA004}"/>
              </a:ext>
            </a:extLst>
          </p:cNvPr>
          <p:cNvSpPr txBox="1"/>
          <p:nvPr/>
        </p:nvSpPr>
        <p:spPr>
          <a:xfrm>
            <a:off x="143417" y="124474"/>
            <a:ext cx="11848558"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600" dirty="0" smtClean="0">
                <a:latin typeface="Times New Roman" panose="02020603050405020304" pitchFamily="18" charset="0"/>
                <a:cs typeface="Times New Roman" panose="02020603050405020304" pitchFamily="18" charset="0"/>
              </a:rPr>
              <a:t>                        Structural and optical properties</a:t>
            </a:r>
            <a:endParaRPr lang="en-US" sz="3600" dirty="0">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xmlns="" id="{330C0474-BC01-5FE7-09AA-D7FEEF3FB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2" y="3950786"/>
            <a:ext cx="6441168" cy="2821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 xmlns:a16="http://schemas.microsoft.com/office/drawing/2014/main" id="{22F9F411-9A11-CDA4-93EE-E08BE8752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23" y="802640"/>
            <a:ext cx="3903476" cy="2739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2" y="852935"/>
            <a:ext cx="3786992" cy="243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495900" y="5614959"/>
            <a:ext cx="5550203" cy="830997"/>
          </a:xfrm>
          <a:prstGeom prst="rect">
            <a:avLst/>
          </a:prstGeom>
        </p:spPr>
        <p:txBody>
          <a:bodyPr wrap="square">
            <a:spAutoFit/>
          </a:bodyPr>
          <a:lstStyle/>
          <a:p>
            <a:r>
              <a:rPr lang="en-US" sz="1600" dirty="0">
                <a:latin typeface="Times New Roman" panose="02020603050405020304" pitchFamily="18" charset="0"/>
                <a:ea typeface="Times New Roman" panose="02020603050405020304" pitchFamily="18" charset="0"/>
                <a:cs typeface="Times New Roman" panose="02020603050405020304" pitchFamily="18" charset="0"/>
              </a:rPr>
              <a:t>Diffusion</a:t>
            </a:r>
            <a:r>
              <a:rPr lang="en-US" sz="1600" spc="-3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reflectance</a:t>
            </a:r>
            <a:r>
              <a:rPr lang="en-US" sz="1600" spc="-2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spectra</a:t>
            </a:r>
            <a:r>
              <a:rPr lang="en-US" sz="1600" spc="-2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of</a:t>
            </a:r>
            <a:r>
              <a:rPr lang="en-US" sz="1600" spc="-2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Zn</a:t>
            </a:r>
            <a:r>
              <a:rPr lang="en-US" sz="16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SiO</a:t>
            </a:r>
            <a:r>
              <a:rPr lang="en-US" sz="16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1600" spc="-2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(a)</a:t>
            </a:r>
            <a:r>
              <a:rPr lang="en-US" sz="1600" spc="-2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and</a:t>
            </a:r>
            <a:r>
              <a:rPr lang="en-US" sz="1600" spc="-2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Ce–Zn</a:t>
            </a:r>
            <a:r>
              <a:rPr lang="en-US" sz="16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SiO</a:t>
            </a:r>
            <a:r>
              <a:rPr lang="en-US" sz="16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1600" spc="-25"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samples (b) </a:t>
            </a:r>
            <a:r>
              <a:rPr lang="en-US" sz="1600" dirty="0">
                <a:latin typeface="Times New Roman" panose="02020603050405020304" pitchFamily="18" charset="0"/>
                <a:cs typeface="Times New Roman" panose="02020603050405020304" pitchFamily="18" charset="0"/>
              </a:rPr>
              <a:t>before and after proton irradiation with </a:t>
            </a:r>
            <a:r>
              <a:rPr lang="en-US" sz="1600" dirty="0" smtClean="0">
                <a:latin typeface="Times New Roman" panose="02020603050405020304" pitchFamily="18" charset="0"/>
                <a:cs typeface="Times New Roman" panose="02020603050405020304" pitchFamily="18" charset="0"/>
              </a:rPr>
              <a:t>15.5 </a:t>
            </a:r>
            <a:r>
              <a:rPr lang="en-US" sz="1600" dirty="0">
                <a:latin typeface="Times New Roman" panose="02020603050405020304" pitchFamily="18" charset="0"/>
                <a:cs typeface="Times New Roman" panose="02020603050405020304" pitchFamily="18" charset="0"/>
              </a:rPr>
              <a:t>MeV energy and 10</a:t>
            </a:r>
            <a:r>
              <a:rPr lang="en-US" sz="1600" baseline="30000" dirty="0">
                <a:latin typeface="Times New Roman" panose="02020603050405020304" pitchFamily="18" charset="0"/>
                <a:cs typeface="Times New Roman" panose="02020603050405020304" pitchFamily="18" charset="0"/>
              </a:rPr>
              <a:t>13</a:t>
            </a:r>
            <a:r>
              <a:rPr lang="en-US" sz="1600" dirty="0">
                <a:latin typeface="Times New Roman" panose="02020603050405020304" pitchFamily="18" charset="0"/>
                <a:cs typeface="Times New Roman" panose="02020603050405020304" pitchFamily="18" charset="0"/>
              </a:rPr>
              <a:t>, 10</a:t>
            </a:r>
            <a:r>
              <a:rPr lang="en-US" sz="1600" baseline="30000" dirty="0">
                <a:latin typeface="Times New Roman" panose="02020603050405020304" pitchFamily="18" charset="0"/>
                <a:cs typeface="Times New Roman" panose="02020603050405020304" pitchFamily="18" charset="0"/>
              </a:rPr>
              <a:t>14</a:t>
            </a:r>
            <a:r>
              <a:rPr lang="en-US" sz="1600" dirty="0">
                <a:latin typeface="Times New Roman" panose="02020603050405020304" pitchFamily="18" charset="0"/>
                <a:cs typeface="Times New Roman" panose="02020603050405020304" pitchFamily="18" charset="0"/>
              </a:rPr>
              <a:t>, 10</a:t>
            </a:r>
            <a:r>
              <a:rPr lang="en-US" sz="1600" baseline="30000" dirty="0">
                <a:latin typeface="Times New Roman" panose="02020603050405020304" pitchFamily="18" charset="0"/>
                <a:cs typeface="Times New Roman" panose="02020603050405020304" pitchFamily="18" charset="0"/>
              </a:rPr>
              <a:t>15 </a:t>
            </a:r>
            <a:r>
              <a:rPr lang="en-US" sz="1600" dirty="0">
                <a:latin typeface="Times New Roman" panose="02020603050405020304" pitchFamily="18" charset="0"/>
                <a:cs typeface="Times New Roman" panose="02020603050405020304" pitchFamily="18" charset="0"/>
              </a:rPr>
              <a:t>p/cm</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doses</a:t>
            </a:r>
            <a:endParaRPr lang="en-US" sz="1600" dirty="0"/>
          </a:p>
        </p:txBody>
      </p:sp>
      <p:sp>
        <p:nvSpPr>
          <p:cNvPr id="11" name="Rectangle 10"/>
          <p:cNvSpPr/>
          <p:nvPr/>
        </p:nvSpPr>
        <p:spPr>
          <a:xfrm>
            <a:off x="380484" y="3598152"/>
            <a:ext cx="11122346" cy="338554"/>
          </a:xfrm>
          <a:prstGeom prst="rect">
            <a:avLst/>
          </a:prstGeom>
        </p:spPr>
        <p:txBody>
          <a:bodyPr wrap="square">
            <a:spAutoFit/>
          </a:bodyPr>
          <a:lstStyle/>
          <a:p>
            <a:r>
              <a:rPr lang="en-US" sz="1600" b="1" dirty="0" smtClean="0">
                <a:latin typeface="Times New Roman" panose="02020603050405020304" pitchFamily="18" charset="0"/>
                <a:cs typeface="Times New Roman" panose="02020603050405020304" pitchFamily="18" charset="0"/>
              </a:rPr>
              <a:t>X-ray </a:t>
            </a:r>
            <a:r>
              <a:rPr lang="en-US" sz="1600" b="1" dirty="0">
                <a:latin typeface="Times New Roman" panose="02020603050405020304" pitchFamily="18" charset="0"/>
                <a:cs typeface="Times New Roman" panose="02020603050405020304" pitchFamily="18" charset="0"/>
              </a:rPr>
              <a:t>diffraction analysis Zn</a:t>
            </a:r>
            <a:r>
              <a:rPr lang="en-US" sz="1600" b="1" baseline="-25000" dirty="0">
                <a:latin typeface="Times New Roman" panose="02020603050405020304" pitchFamily="18" charset="0"/>
                <a:cs typeface="Times New Roman" panose="02020603050405020304" pitchFamily="18" charset="0"/>
              </a:rPr>
              <a:t>2</a:t>
            </a:r>
            <a:r>
              <a:rPr lang="en-US" sz="1600" b="1" dirty="0">
                <a:latin typeface="Times New Roman" panose="02020603050405020304" pitchFamily="18" charset="0"/>
                <a:cs typeface="Times New Roman" panose="02020603050405020304" pitchFamily="18" charset="0"/>
              </a:rPr>
              <a:t>SiO</a:t>
            </a:r>
            <a:r>
              <a:rPr lang="en-US" sz="1600" b="1" baseline="-25000" dirty="0">
                <a:latin typeface="Times New Roman" panose="02020603050405020304" pitchFamily="18" charset="0"/>
                <a:cs typeface="Times New Roman" panose="02020603050405020304" pitchFamily="18" charset="0"/>
              </a:rPr>
              <a:t>4</a:t>
            </a:r>
            <a:r>
              <a:rPr lang="en-US" sz="1600" b="1" dirty="0">
                <a:latin typeface="Times New Roman" panose="02020603050405020304" pitchFamily="18" charset="0"/>
                <a:cs typeface="Times New Roman" panose="02020603050405020304" pitchFamily="18" charset="0"/>
              </a:rPr>
              <a:t> and Ce-Zn</a:t>
            </a:r>
            <a:r>
              <a:rPr lang="en-US" sz="1600" b="1" baseline="-25000" dirty="0">
                <a:latin typeface="Times New Roman" panose="02020603050405020304" pitchFamily="18" charset="0"/>
                <a:cs typeface="Times New Roman" panose="02020603050405020304" pitchFamily="18" charset="0"/>
              </a:rPr>
              <a:t>2</a:t>
            </a:r>
            <a:r>
              <a:rPr lang="en-US" sz="1600" b="1" dirty="0">
                <a:latin typeface="Times New Roman" panose="02020603050405020304" pitchFamily="18" charset="0"/>
                <a:cs typeface="Times New Roman" panose="02020603050405020304" pitchFamily="18" charset="0"/>
              </a:rPr>
              <a:t>SiO</a:t>
            </a:r>
            <a:r>
              <a:rPr lang="en-US" sz="1600" b="1" baseline="-25000" dirty="0">
                <a:latin typeface="Times New Roman" panose="02020603050405020304" pitchFamily="18" charset="0"/>
                <a:cs typeface="Times New Roman" panose="02020603050405020304" pitchFamily="18" charset="0"/>
              </a:rPr>
              <a:t>4</a:t>
            </a:r>
            <a:r>
              <a:rPr lang="en-US" sz="1600" b="1" dirty="0">
                <a:latin typeface="Times New Roman" panose="02020603050405020304" pitchFamily="18" charset="0"/>
                <a:cs typeface="Times New Roman" panose="02020603050405020304" pitchFamily="18" charset="0"/>
              </a:rPr>
              <a:t> samples, after </a:t>
            </a:r>
            <a:r>
              <a:rPr lang="en-GB" sz="1600" b="1" dirty="0">
                <a:latin typeface="Times New Roman" panose="02020603050405020304" pitchFamily="18" charset="0"/>
                <a:cs typeface="Times New Roman" panose="02020603050405020304" pitchFamily="18" charset="0"/>
              </a:rPr>
              <a:t>irradiation with electrons, protons and neutrons</a:t>
            </a:r>
            <a:endParaRPr lang="en-US" sz="1600" b="1" dirty="0"/>
          </a:p>
        </p:txBody>
      </p:sp>
      <p:pic>
        <p:nvPicPr>
          <p:cNvPr id="12" name="Picture 11">
            <a:extLst>
              <a:ext uri="{FF2B5EF4-FFF2-40B4-BE49-F238E27FC236}">
                <a16:creationId xmlns="" xmlns:a16="http://schemas.microsoft.com/office/drawing/2014/main" id="{CB303F78-D7ED-F8B5-4A4C-02DFB52D9518}"/>
              </a:ext>
            </a:extLst>
          </p:cNvPr>
          <p:cNvPicPr>
            <a:picLocks noChangeAspect="1"/>
          </p:cNvPicPr>
          <p:nvPr/>
        </p:nvPicPr>
        <p:blipFill>
          <a:blip r:embed="rId5"/>
          <a:stretch>
            <a:fillRect/>
          </a:stretch>
        </p:blipFill>
        <p:spPr>
          <a:xfrm>
            <a:off x="7509936" y="935351"/>
            <a:ext cx="3522133" cy="2565866"/>
          </a:xfrm>
          <a:prstGeom prst="rect">
            <a:avLst/>
          </a:prstGeom>
        </p:spPr>
      </p:pic>
      <p:sp>
        <p:nvSpPr>
          <p:cNvPr id="2" name="TextBox 1"/>
          <p:cNvSpPr txBox="1"/>
          <p:nvPr/>
        </p:nvSpPr>
        <p:spPr>
          <a:xfrm>
            <a:off x="6580650" y="3936706"/>
            <a:ext cx="5465453"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
            </a:r>
            <a:r>
              <a:rPr lang="en-GB" dirty="0" err="1">
                <a:latin typeface="Times New Roman" panose="02020603050405020304" pitchFamily="18" charset="0"/>
                <a:cs typeface="Times New Roman" panose="02020603050405020304" pitchFamily="18" charset="0"/>
              </a:rPr>
              <a:t>ist</a:t>
            </a:r>
            <a:r>
              <a:rPr lang="en-GB" dirty="0">
                <a:latin typeface="Times New Roman" panose="02020603050405020304" pitchFamily="18" charset="0"/>
                <a:cs typeface="Times New Roman" panose="02020603050405020304" pitchFamily="18" charset="0"/>
              </a:rPr>
              <a:t> of samples irradiated at the </a:t>
            </a:r>
            <a:r>
              <a:rPr lang="en-US" dirty="0">
                <a:latin typeface="Times New Roman" panose="02020603050405020304" pitchFamily="18" charset="0"/>
                <a:cs typeface="Times New Roman" panose="02020603050405020304" pitchFamily="18" charset="0"/>
              </a:rPr>
              <a:t>IBR-2 </a:t>
            </a:r>
            <a:r>
              <a:rPr lang="en-GB" dirty="0" smtClean="0">
                <a:latin typeface="Times New Roman" panose="02020603050405020304" pitchFamily="18" charset="0"/>
                <a:cs typeface="Times New Roman" panose="02020603050405020304" pitchFamily="18" charset="0"/>
              </a:rPr>
              <a:t>reactor</a:t>
            </a:r>
            <a:endParaRPr lang="en-GB"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Zn</a:t>
            </a:r>
            <a:r>
              <a:rPr lang="en-US"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dirty="0">
                <a:latin typeface="Times New Roman" panose="02020603050405020304" pitchFamily="18" charset="0"/>
                <a:ea typeface="Times New Roman" panose="02020603050405020304" pitchFamily="18" charset="0"/>
                <a:cs typeface="Times New Roman" panose="02020603050405020304" pitchFamily="18" charset="0"/>
              </a:rPr>
              <a:t>SiO</a:t>
            </a:r>
            <a:r>
              <a:rPr lang="en-US" baseline="-25000" dirty="0">
                <a:latin typeface="Times New Roman" panose="02020603050405020304" pitchFamily="18" charset="0"/>
                <a:ea typeface="Times New Roman" panose="02020603050405020304" pitchFamily="18" charset="0"/>
                <a:cs typeface="Times New Roman" panose="02020603050405020304" pitchFamily="18" charset="0"/>
              </a:rPr>
              <a:t>4 </a:t>
            </a:r>
            <a:r>
              <a:rPr lang="en-US" dirty="0" smtClean="0"/>
              <a:t>(Ce</a:t>
            </a:r>
            <a:r>
              <a:rPr lang="en-US"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dirty="0" smtClean="0"/>
              <a:t>O</a:t>
            </a:r>
            <a:r>
              <a:rPr lang="en-US"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dirty="0" smtClean="0"/>
              <a:t>)</a:t>
            </a:r>
            <a:r>
              <a:rPr lang="en-US" dirty="0"/>
              <a:t>  </a:t>
            </a:r>
            <a:r>
              <a:rPr lang="en-US" dirty="0" smtClean="0"/>
              <a:t>10-13n/cm2</a:t>
            </a:r>
            <a:endParaRPr lang="en-US" dirty="0" smtClean="0"/>
          </a:p>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Zn</a:t>
            </a:r>
            <a:r>
              <a:rPr lang="en-US"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SiO</a:t>
            </a:r>
            <a:r>
              <a:rPr lang="en-US" baseline="-25000" dirty="0" smtClean="0">
                <a:latin typeface="Times New Roman" panose="02020603050405020304" pitchFamily="18" charset="0"/>
                <a:ea typeface="Times New Roman" panose="02020603050405020304" pitchFamily="18" charset="0"/>
                <a:cs typeface="Times New Roman" panose="02020603050405020304" pitchFamily="18" charset="0"/>
              </a:rPr>
              <a:t>3 </a:t>
            </a:r>
            <a:r>
              <a:rPr lang="en-US" dirty="0" smtClean="0"/>
              <a:t>(</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Ce</a:t>
            </a:r>
            <a:r>
              <a:rPr lang="en-US"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dirty="0" smtClean="0"/>
              <a:t>) </a:t>
            </a:r>
            <a:r>
              <a:rPr lang="en-US" dirty="0" smtClean="0"/>
              <a:t>  10-15 n/cm2</a:t>
            </a:r>
            <a:endParaRPr lang="en-US" dirty="0" smtClean="0"/>
          </a:p>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Zn</a:t>
            </a:r>
            <a:r>
              <a:rPr lang="en-US"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SiO</a:t>
            </a:r>
            <a:r>
              <a:rPr lang="en-US" baseline="-25000" dirty="0" smtClean="0">
                <a:latin typeface="Times New Roman" panose="02020603050405020304" pitchFamily="18" charset="0"/>
                <a:ea typeface="Times New Roman" panose="02020603050405020304" pitchFamily="18" charset="0"/>
                <a:cs typeface="Times New Roman" panose="02020603050405020304" pitchFamily="18" charset="0"/>
              </a:rPr>
              <a:t>3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(Y</a:t>
            </a:r>
            <a:r>
              <a:rPr lang="en-US"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10-13n/cm2 </a:t>
            </a:r>
            <a:r>
              <a:rPr lang="ru-RU" dirty="0" smtClean="0"/>
              <a:t/>
            </a:r>
            <a:br>
              <a:rPr lang="ru-RU" dirty="0" smtClean="0"/>
            </a:b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Zn</a:t>
            </a:r>
            <a:r>
              <a:rPr lang="en-US"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SiO</a:t>
            </a:r>
            <a:r>
              <a:rPr lang="en-US" baseline="-25000" dirty="0" smtClean="0">
                <a:latin typeface="Times New Roman" panose="02020603050405020304" pitchFamily="18" charset="0"/>
                <a:ea typeface="Times New Roman" panose="02020603050405020304" pitchFamily="18" charset="0"/>
                <a:cs typeface="Times New Roman" panose="02020603050405020304" pitchFamily="18" charset="0"/>
              </a:rPr>
              <a:t>4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(Y</a:t>
            </a:r>
            <a:r>
              <a:rPr lang="en-US"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10-15n/cm2</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0568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087E8-38CB-4FAD-A94F-EDC102E216BC}" type="datetime1">
              <a:rPr lang="en-US" smtClean="0"/>
              <a:t>3/19/2024</a:t>
            </a:fld>
            <a:endParaRPr lang="en-US"/>
          </a:p>
        </p:txBody>
      </p:sp>
      <p:sp>
        <p:nvSpPr>
          <p:cNvPr id="5" name="Slide Number Placeholder 4"/>
          <p:cNvSpPr>
            <a:spLocks noGrp="1"/>
          </p:cNvSpPr>
          <p:nvPr>
            <p:ph type="sldNum" sz="quarter" idx="12"/>
          </p:nvPr>
        </p:nvSpPr>
        <p:spPr/>
        <p:txBody>
          <a:bodyPr/>
          <a:lstStyle/>
          <a:p>
            <a:fld id="{2330669D-EC37-AA42-8CD3-B0788BD38FC6}" type="slidenum">
              <a:rPr lang="en-US" smtClean="0"/>
              <a:t>7</a:t>
            </a:fld>
            <a:endParaRPr lang="en-US"/>
          </a:p>
        </p:txBody>
      </p:sp>
      <p:sp>
        <p:nvSpPr>
          <p:cNvPr id="7" name="TextBox 6">
            <a:extLst>
              <a:ext uri="{FF2B5EF4-FFF2-40B4-BE49-F238E27FC236}">
                <a16:creationId xmlns:a16="http://schemas.microsoft.com/office/drawing/2014/main" xmlns="" id="{D25B69A5-3B0C-C540-8CC8-9794435EA004}"/>
              </a:ext>
            </a:extLst>
          </p:cNvPr>
          <p:cNvSpPr txBox="1"/>
          <p:nvPr/>
        </p:nvSpPr>
        <p:spPr>
          <a:xfrm>
            <a:off x="580341" y="101022"/>
            <a:ext cx="11221475" cy="107721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PROPOSALS FOR SCIENTIFIC AND TECHNICAL </a:t>
            </a:r>
            <a:r>
              <a:rPr lang="en-US" sz="3200" b="1" dirty="0" smtClean="0">
                <a:latin typeface="Times New Roman" panose="02020603050405020304" pitchFamily="18" charset="0"/>
                <a:cs typeface="Times New Roman" panose="02020603050405020304" pitchFamily="18" charset="0"/>
              </a:rPr>
              <a:t>COOPERATION</a:t>
            </a:r>
            <a:r>
              <a:rPr lang="en-US" sz="3200"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BETWEEN </a:t>
            </a:r>
            <a:r>
              <a:rPr lang="en-US" sz="3200" b="1" dirty="0">
                <a:latin typeface="Times New Roman" panose="02020603050405020304" pitchFamily="18" charset="0"/>
                <a:cs typeface="Times New Roman" panose="02020603050405020304" pitchFamily="18" charset="0"/>
              </a:rPr>
              <a:t>JINR AND ANSL</a:t>
            </a:r>
            <a:endParaRPr lang="en-US" sz="3200" dirty="0">
              <a:latin typeface="Times New Roman" panose="02020603050405020304" pitchFamily="18" charset="0"/>
              <a:cs typeface="Times New Roman" panose="02020603050405020304" pitchFamily="18" charset="0"/>
            </a:endParaRPr>
          </a:p>
        </p:txBody>
      </p:sp>
      <p:sp>
        <p:nvSpPr>
          <p:cNvPr id="9" name="Rectangle 8"/>
          <p:cNvSpPr/>
          <p:nvPr/>
        </p:nvSpPr>
        <p:spPr>
          <a:xfrm>
            <a:off x="312550" y="2446326"/>
            <a:ext cx="11489266" cy="3416320"/>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	Research </a:t>
            </a:r>
            <a:r>
              <a:rPr lang="en-US" dirty="0">
                <a:latin typeface="Times New Roman" panose="02020603050405020304" pitchFamily="18" charset="0"/>
                <a:cs typeface="Times New Roman" panose="02020603050405020304" pitchFamily="18" charset="0"/>
              </a:rPr>
              <a:t>and development in the field of interaction of neutron beams from </a:t>
            </a:r>
            <a:r>
              <a:rPr lang="en-US" b="1" dirty="0">
                <a:latin typeface="Times New Roman" panose="02020603050405020304" pitchFamily="18" charset="0"/>
                <a:cs typeface="Times New Roman" panose="02020603050405020304" pitchFamily="18" charset="0"/>
              </a:rPr>
              <a:t>IBR-2, IREN, HFRD</a:t>
            </a:r>
            <a:r>
              <a:rPr lang="en-US" dirty="0">
                <a:latin typeface="Times New Roman" panose="02020603050405020304" pitchFamily="18" charset="0"/>
                <a:cs typeface="Times New Roman" panose="02020603050405020304" pitchFamily="18" charset="0"/>
              </a:rPr>
              <a:t> with condensed matter </a:t>
            </a:r>
            <a:endParaRPr lang="en-US" dirty="0" smtClean="0">
              <a:latin typeface="Times New Roman" panose="02020603050405020304" pitchFamily="18" charset="0"/>
              <a:cs typeface="Times New Roman" panose="02020603050405020304" pitchFamily="18" charset="0"/>
            </a:endParaRPr>
          </a:p>
          <a:p>
            <a:pPr algn="just"/>
            <a:endParaRPr lang="en-US" dirty="0" smtClean="0">
              <a:latin typeface="Times New Roman" panose="02020603050405020304" pitchFamily="18" charset="0"/>
              <a:cs typeface="Times New Roman" panose="02020603050405020304" pitchFamily="18" charset="0"/>
            </a:endParaRPr>
          </a:p>
          <a:p>
            <a:pPr marL="285750" indent="-285750" algn="just">
              <a:buFont typeface="Wingdings" pitchFamily="2" charset="2"/>
              <a:buChar char="q"/>
            </a:pPr>
            <a:r>
              <a:rPr lang="en-US" b="1" dirty="0" smtClean="0">
                <a:latin typeface="Times New Roman" panose="02020603050405020304" pitchFamily="18" charset="0"/>
                <a:cs typeface="Times New Roman" panose="02020603050405020304" pitchFamily="18" charset="0"/>
              </a:rPr>
              <a:t>New </a:t>
            </a:r>
            <a:r>
              <a:rPr lang="en-US" b="1" dirty="0">
                <a:latin typeface="Times New Roman" panose="02020603050405020304" pitchFamily="18" charset="0"/>
                <a:cs typeface="Times New Roman" panose="02020603050405020304" pitchFamily="18" charset="0"/>
              </a:rPr>
              <a:t>composite silicate thermal barrier coatings, </a:t>
            </a:r>
            <a:endParaRPr lang="en-US" b="1" dirty="0" smtClean="0">
              <a:latin typeface="Times New Roman" panose="02020603050405020304" pitchFamily="18" charset="0"/>
              <a:cs typeface="Times New Roman" panose="02020603050405020304" pitchFamily="18" charset="0"/>
            </a:endParaRPr>
          </a:p>
          <a:p>
            <a:pPr marL="285750" indent="-285750" algn="just">
              <a:buFont typeface="Wingdings" pitchFamily="2" charset="2"/>
              <a:buChar char="q"/>
            </a:pPr>
            <a:r>
              <a:rPr lang="en-US" b="1" dirty="0" smtClean="0">
                <a:latin typeface="Times New Roman" panose="02020603050405020304" pitchFamily="18" charset="0"/>
                <a:cs typeface="Times New Roman" panose="02020603050405020304" pitchFamily="18" charset="0"/>
              </a:rPr>
              <a:t>Single-crystal </a:t>
            </a:r>
            <a:r>
              <a:rPr lang="en-US" b="1" dirty="0">
                <a:latin typeface="Times New Roman" panose="02020603050405020304" pitchFamily="18" charset="0"/>
                <a:cs typeface="Times New Roman" panose="02020603050405020304" pitchFamily="18" charset="0"/>
              </a:rPr>
              <a:t>laser and semiconductor materials, </a:t>
            </a:r>
            <a:endParaRPr lang="en-US" b="1" dirty="0" smtClean="0">
              <a:latin typeface="Times New Roman" panose="02020603050405020304" pitchFamily="18" charset="0"/>
              <a:cs typeface="Times New Roman" panose="02020603050405020304" pitchFamily="18" charset="0"/>
            </a:endParaRPr>
          </a:p>
          <a:p>
            <a:pPr marL="285750" indent="-285750" algn="just">
              <a:buFont typeface="Wingdings" pitchFamily="2" charset="2"/>
              <a:buChar char="q"/>
            </a:pPr>
            <a:r>
              <a:rPr lang="en-US" b="1" dirty="0" smtClean="0">
                <a:latin typeface="Times New Roman" panose="02020603050405020304" pitchFamily="18" charset="0"/>
                <a:cs typeface="Times New Roman" panose="02020603050405020304" pitchFamily="18" charset="0"/>
              </a:rPr>
              <a:t>Solar </a:t>
            </a:r>
            <a:r>
              <a:rPr lang="en-US" b="1" dirty="0">
                <a:latin typeface="Times New Roman" panose="02020603050405020304" pitchFamily="18" charset="0"/>
                <a:cs typeface="Times New Roman" panose="02020603050405020304" pitchFamily="18" charset="0"/>
              </a:rPr>
              <a:t>perovskite compounds, </a:t>
            </a:r>
            <a:endParaRPr lang="en-US" b="1" dirty="0" smtClean="0">
              <a:latin typeface="Times New Roman" panose="02020603050405020304" pitchFamily="18" charset="0"/>
              <a:cs typeface="Times New Roman" panose="02020603050405020304" pitchFamily="18" charset="0"/>
            </a:endParaRPr>
          </a:p>
          <a:p>
            <a:pPr marL="285750" indent="-285750" algn="just">
              <a:buFont typeface="Wingdings" pitchFamily="2" charset="2"/>
              <a:buChar char="q"/>
            </a:pPr>
            <a:r>
              <a:rPr lang="en-US" b="1" dirty="0" smtClean="0">
                <a:latin typeface="Times New Roman" panose="02020603050405020304" pitchFamily="18" charset="0"/>
                <a:cs typeface="Times New Roman" panose="02020603050405020304" pitchFamily="18" charset="0"/>
              </a:rPr>
              <a:t>Archaeological </a:t>
            </a:r>
            <a:r>
              <a:rPr lang="en-US" b="1" dirty="0">
                <a:latin typeface="Times New Roman" panose="02020603050405020304" pitchFamily="18" charset="0"/>
                <a:cs typeface="Times New Roman" panose="02020603050405020304" pitchFamily="18" charset="0"/>
              </a:rPr>
              <a:t>cultural heritage objects, </a:t>
            </a:r>
            <a:endParaRPr lang="en-US" b="1" dirty="0" smtClean="0">
              <a:latin typeface="Times New Roman" panose="02020603050405020304" pitchFamily="18" charset="0"/>
              <a:cs typeface="Times New Roman" panose="02020603050405020304" pitchFamily="18" charset="0"/>
            </a:endParaRPr>
          </a:p>
          <a:p>
            <a:pPr marL="285750" indent="-285750" algn="just">
              <a:buFont typeface="Wingdings" pitchFamily="2" charset="2"/>
              <a:buChar char="q"/>
            </a:pPr>
            <a:r>
              <a:rPr lang="en-US" b="1" dirty="0" smtClean="0">
                <a:latin typeface="Times New Roman" panose="02020603050405020304" pitchFamily="18" charset="0"/>
                <a:cs typeface="Times New Roman" panose="02020603050405020304" pitchFamily="18" charset="0"/>
              </a:rPr>
              <a:t>Natural </a:t>
            </a:r>
            <a:r>
              <a:rPr lang="en-US" b="1" dirty="0">
                <a:latin typeface="Times New Roman" panose="02020603050405020304" pitchFamily="18" charset="0"/>
                <a:cs typeface="Times New Roman" panose="02020603050405020304" pitchFamily="18" charset="0"/>
              </a:rPr>
              <a:t>minerals - </a:t>
            </a:r>
            <a:r>
              <a:rPr lang="en-US" b="1" dirty="0" smtClean="0">
                <a:latin typeface="Times New Roman" panose="02020603050405020304" pitchFamily="18" charset="0"/>
                <a:cs typeface="Times New Roman" panose="02020603050405020304" pitchFamily="18" charset="0"/>
              </a:rPr>
              <a:t>zeolites, </a:t>
            </a:r>
          </a:p>
          <a:p>
            <a:pPr marL="285750" indent="-285750" algn="just">
              <a:buFont typeface="Wingdings" pitchFamily="2" charset="2"/>
              <a:buChar char="q"/>
            </a:pPr>
            <a:r>
              <a:rPr lang="en-US" b="1" dirty="0" smtClean="0">
                <a:latin typeface="Times New Roman" panose="02020603050405020304" pitchFamily="18" charset="0"/>
                <a:cs typeface="Times New Roman" panose="02020603050405020304" pitchFamily="18" charset="0"/>
              </a:rPr>
              <a:t>Influence </a:t>
            </a:r>
            <a:r>
              <a:rPr lang="en-US" b="1" dirty="0">
                <a:latin typeface="Times New Roman" panose="02020603050405020304" pitchFamily="18" charset="0"/>
                <a:cs typeface="Times New Roman" panose="02020603050405020304" pitchFamily="18" charset="0"/>
              </a:rPr>
              <a:t>on DNA molecule </a:t>
            </a:r>
            <a:r>
              <a:rPr lang="en-US" b="1" dirty="0" smtClean="0">
                <a:latin typeface="Times New Roman" panose="02020603050405020304" pitchFamily="18" charset="0"/>
                <a:cs typeface="Times New Roman" panose="02020603050405020304" pitchFamily="18" charset="0"/>
              </a:rPr>
              <a:t>and microorganisms </a:t>
            </a:r>
          </a:p>
          <a:p>
            <a:pPr algn="just"/>
            <a:endParaRPr lang="en-US" dirty="0">
              <a:latin typeface="Times New Roman" panose="02020603050405020304" pitchFamily="18" charset="0"/>
              <a:cs typeface="Times New Roman" panose="02020603050405020304" pitchFamily="18" charset="0"/>
            </a:endParaRPr>
          </a:p>
          <a:p>
            <a:pPr algn="just"/>
            <a:r>
              <a:rPr lang="en-US" dirty="0" err="1" smtClean="0">
                <a:latin typeface="Times New Roman" panose="02020603050405020304" pitchFamily="18" charset="0"/>
                <a:cs typeface="Times New Roman" panose="02020603050405020304" pitchFamily="18" charset="0"/>
              </a:rPr>
              <a:t>Physico</a:t>
            </a:r>
            <a:r>
              <a:rPr lang="en-US" dirty="0" smtClean="0">
                <a:latin typeface="Times New Roman" panose="02020603050405020304" pitchFamily="18" charset="0"/>
                <a:cs typeface="Times New Roman" panose="02020603050405020304" pitchFamily="18" charset="0"/>
              </a:rPr>
              <a:t>-chemical </a:t>
            </a:r>
            <a:r>
              <a:rPr lang="en-US" dirty="0">
                <a:latin typeface="Times New Roman" panose="02020603050405020304" pitchFamily="18" charset="0"/>
                <a:cs typeface="Times New Roman" panose="02020603050405020304" pitchFamily="18" charset="0"/>
              </a:rPr>
              <a:t>analysis (DSC, FTIR, UV-vis, SEM, etc. methods) Identification of the mechanisms of radiation-induced defects in the studied materials.</a:t>
            </a:r>
          </a:p>
        </p:txBody>
      </p:sp>
      <p:sp>
        <p:nvSpPr>
          <p:cNvPr id="10" name="Rectangle 9"/>
          <p:cNvSpPr/>
          <p:nvPr/>
        </p:nvSpPr>
        <p:spPr>
          <a:xfrm>
            <a:off x="1218321" y="1193593"/>
            <a:ext cx="10051470" cy="707886"/>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r>
              <a:rPr lang="en-US" sz="4000" b="1" dirty="0">
                <a:latin typeface="Times New Roman" panose="02020603050405020304" pitchFamily="18" charset="0"/>
                <a:cs typeface="Times New Roman" panose="02020603050405020304" pitchFamily="18" charset="0"/>
              </a:rPr>
              <a:t> Frank Laboratory of Neutron Physics, JINR</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903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087E8-38CB-4FAD-A94F-EDC102E216BC}" type="datetime1">
              <a:rPr lang="en-US" smtClean="0"/>
              <a:t>3/19/2024</a:t>
            </a:fld>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8</a:t>
            </a:fld>
            <a:endParaRPr lang="en-US"/>
          </a:p>
        </p:txBody>
      </p:sp>
      <p:sp>
        <p:nvSpPr>
          <p:cNvPr id="7" name="Rectangle 6"/>
          <p:cNvSpPr/>
          <p:nvPr/>
        </p:nvSpPr>
        <p:spPr>
          <a:xfrm>
            <a:off x="329486" y="159025"/>
            <a:ext cx="11553612" cy="769441"/>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Flerov</a:t>
            </a:r>
            <a:r>
              <a:rPr lang="en-US" sz="4400" b="1" dirty="0">
                <a:latin typeface="Times New Roman" panose="02020603050405020304" pitchFamily="18" charset="0"/>
                <a:cs typeface="Times New Roman" panose="02020603050405020304" pitchFamily="18" charset="0"/>
              </a:rPr>
              <a:t> Laboratory of Nuclear Reactions, JINR</a:t>
            </a:r>
            <a:endParaRPr lang="en-US" sz="4400" dirty="0">
              <a:latin typeface="Times New Roman" panose="02020603050405020304" pitchFamily="18" charset="0"/>
              <a:cs typeface="Times New Roman" panose="02020603050405020304" pitchFamily="18" charset="0"/>
            </a:endParaRPr>
          </a:p>
        </p:txBody>
      </p:sp>
      <p:sp>
        <p:nvSpPr>
          <p:cNvPr id="8" name="Rectangle 7"/>
          <p:cNvSpPr/>
          <p:nvPr/>
        </p:nvSpPr>
        <p:spPr>
          <a:xfrm>
            <a:off x="329486" y="1346097"/>
            <a:ext cx="11489266" cy="1200329"/>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Study </a:t>
            </a:r>
            <a:r>
              <a:rPr lang="en-US" dirty="0">
                <a:latin typeface="Times New Roman" panose="02020603050405020304" pitchFamily="18" charset="0"/>
                <a:cs typeface="Times New Roman" panose="02020603050405020304" pitchFamily="18" charset="0"/>
              </a:rPr>
              <a:t>of the evolution of radiation-stimulated phenomena and mechanical stresses in </a:t>
            </a:r>
            <a:r>
              <a:rPr lang="en-US" b="1" dirty="0">
                <a:latin typeface="Times New Roman" panose="02020603050405020304" pitchFamily="18" charset="0"/>
                <a:cs typeface="Times New Roman" panose="02020603050405020304" pitchFamily="18" charset="0"/>
              </a:rPr>
              <a:t>wide-gap laser crystals of ruby, sapphire, garnet</a:t>
            </a:r>
            <a:r>
              <a:rPr lang="en-US" dirty="0">
                <a:latin typeface="Times New Roman" panose="02020603050405020304" pitchFamily="18" charset="0"/>
                <a:cs typeface="Times New Roman" panose="02020603050405020304" pitchFamily="18" charset="0"/>
              </a:rPr>
              <a:t> during irradiation with heavy ions, such as </a:t>
            </a:r>
            <a:r>
              <a:rPr lang="ru-RU" dirty="0" smtClean="0"/>
              <a:t>Ne</a:t>
            </a:r>
            <a:r>
              <a:rPr lang="ru-RU" dirty="0"/>
              <a:t>, Ar, 3.5-5 MeV/n 10-11 и </a:t>
            </a:r>
            <a:r>
              <a:rPr lang="ru-RU" dirty="0" smtClean="0"/>
              <a:t>MeV/n</a:t>
            </a:r>
            <a:r>
              <a:rPr lang="en-US" dirty="0"/>
              <a:t> </a:t>
            </a:r>
            <a:r>
              <a:rPr lang="en-US" dirty="0" smtClean="0"/>
              <a:t>on </a:t>
            </a:r>
            <a:r>
              <a:rPr lang="en-US" dirty="0"/>
              <a:t>U400</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On U-400M </a:t>
            </a:r>
            <a:r>
              <a:rPr lang="en-US" dirty="0">
                <a:latin typeface="Times New Roman" panose="02020603050405020304" pitchFamily="18" charset="0"/>
                <a:cs typeface="Times New Roman" panose="02020603050405020304" pitchFamily="18" charset="0"/>
              </a:rPr>
              <a:t>irradiation with </a:t>
            </a:r>
            <a:r>
              <a:rPr lang="en-US" dirty="0" smtClean="0">
                <a:latin typeface="Times New Roman" panose="02020603050405020304" pitchFamily="18" charset="0"/>
                <a:cs typeface="Times New Roman" panose="02020603050405020304" pitchFamily="18" charset="0"/>
              </a:rPr>
              <a:t>ions</a:t>
            </a:r>
            <a:r>
              <a:rPr lang="en-US" dirty="0">
                <a:latin typeface="Times New Roman" panose="02020603050405020304" pitchFamily="18" charset="0"/>
                <a:cs typeface="Times New Roman" panose="02020603050405020304" pitchFamily="18" charset="0"/>
              </a:rPr>
              <a:t>, such as</a:t>
            </a:r>
            <a:r>
              <a:rPr lang="en-US" dirty="0" smtClean="0">
                <a:latin typeface="Times New Roman" panose="02020603050405020304" pitchFamily="18" charset="0"/>
                <a:cs typeface="Times New Roman" panose="02020603050405020304" pitchFamily="18" charset="0"/>
              </a:rPr>
              <a:t> </a:t>
            </a:r>
            <a:r>
              <a:rPr lang="en-US" baseline="30000" dirty="0" smtClean="0"/>
              <a:t>11</a:t>
            </a:r>
            <a:r>
              <a:rPr lang="en-US" dirty="0" smtClean="0"/>
              <a:t>B, </a:t>
            </a:r>
            <a:r>
              <a:rPr lang="en-US" baseline="30000" dirty="0" smtClean="0"/>
              <a:t>56</a:t>
            </a:r>
            <a:r>
              <a:rPr lang="en-US" dirty="0" smtClean="0"/>
              <a:t>Fe</a:t>
            </a:r>
            <a:r>
              <a:rPr lang="en-US" baseline="30000" dirty="0" smtClean="0"/>
              <a:t>15+</a:t>
            </a:r>
            <a:r>
              <a:rPr lang="en-US" dirty="0" smtClean="0"/>
              <a:t>,</a:t>
            </a:r>
            <a:r>
              <a:rPr lang="en-US" dirty="0"/>
              <a:t> </a:t>
            </a:r>
            <a:r>
              <a:rPr lang="en-US" baseline="30000" dirty="0" smtClean="0"/>
              <a:t>18</a:t>
            </a:r>
            <a:r>
              <a:rPr lang="en-US" dirty="0" smtClean="0"/>
              <a:t>O </a:t>
            </a:r>
            <a:r>
              <a:rPr lang="en-US" dirty="0">
                <a:latin typeface="Times New Roman" panose="02020603050405020304" pitchFamily="18" charset="0"/>
                <a:cs typeface="Times New Roman" panose="02020603050405020304" pitchFamily="18" charset="0"/>
              </a:rPr>
              <a:t>with 30-36 MeV/u </a:t>
            </a:r>
            <a:r>
              <a:rPr lang="en-US" dirty="0" smtClean="0">
                <a:latin typeface="Times New Roman" panose="02020603050405020304" pitchFamily="18" charset="0"/>
                <a:cs typeface="Times New Roman" panose="02020603050405020304" pitchFamily="18" charset="0"/>
              </a:rPr>
              <a:t>energy. Study </a:t>
            </a:r>
            <a:r>
              <a:rPr lang="en-US" dirty="0">
                <a:latin typeface="Times New Roman" panose="02020603050405020304" pitchFamily="18" charset="0"/>
                <a:cs typeface="Times New Roman" panose="02020603050405020304" pitchFamily="18" charset="0"/>
              </a:rPr>
              <a:t>of radiation damage using </a:t>
            </a:r>
            <a:r>
              <a:rPr lang="en-US" b="1" dirty="0" err="1">
                <a:latin typeface="Times New Roman" panose="02020603050405020304" pitchFamily="18" charset="0"/>
                <a:cs typeface="Times New Roman" panose="02020603050405020304" pitchFamily="18" charset="0"/>
              </a:rPr>
              <a:t>lazer</a:t>
            </a:r>
            <a:r>
              <a:rPr lang="en-US" b="1" dirty="0">
                <a:latin typeface="Times New Roman" panose="02020603050405020304" pitchFamily="18" charset="0"/>
                <a:cs typeface="Times New Roman" panose="02020603050405020304" pitchFamily="18" charset="0"/>
              </a:rPr>
              <a:t> confocal microscopy (</a:t>
            </a:r>
            <a:r>
              <a:rPr lang="en-US" b="1" dirty="0" err="1">
                <a:latin typeface="Times New Roman" panose="02020603050405020304" pitchFamily="18" charset="0"/>
                <a:cs typeface="Times New Roman" panose="02020603050405020304" pitchFamily="18" charset="0"/>
              </a:rPr>
              <a:t>lCM</a:t>
            </a:r>
            <a:r>
              <a:rPr lang="en-US" dirty="0">
                <a:latin typeface="Times New Roman" panose="02020603050405020304" pitchFamily="18" charset="0"/>
                <a:cs typeface="Times New Roman" panose="02020603050405020304" pitchFamily="18" charset="0"/>
              </a:rPr>
              <a:t>) to study profiles of residual mechanical stresses</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211667" y="3482416"/>
            <a:ext cx="11430000" cy="3239064"/>
            <a:chOff x="499730" y="2669616"/>
            <a:chExt cx="10632558" cy="2989453"/>
          </a:xfrm>
        </p:grpSpPr>
        <p:grpSp>
          <p:nvGrpSpPr>
            <p:cNvPr id="11" name="Group 10"/>
            <p:cNvGrpSpPr/>
            <p:nvPr/>
          </p:nvGrpSpPr>
          <p:grpSpPr>
            <a:xfrm>
              <a:off x="499730" y="2669616"/>
              <a:ext cx="4657061" cy="2978820"/>
              <a:chOff x="501896" y="2329740"/>
              <a:chExt cx="3084447" cy="2327320"/>
            </a:xfrm>
          </p:grpSpPr>
          <p:pic>
            <p:nvPicPr>
              <p:cNvPr id="9" name="Picture 8" descr="u400c"/>
              <p:cNvPicPr>
                <a:picLocks noChangeAspect="1" noChangeArrowheads="1"/>
              </p:cNvPicPr>
              <p:nvPr/>
            </p:nvPicPr>
            <p:blipFill rotWithShape="1">
              <a:blip r:embed="rId2" cstate="print"/>
              <a:srcRect l="-334" t="7242" r="334" b="2111"/>
              <a:stretch/>
            </p:blipFill>
            <p:spPr bwMode="auto">
              <a:xfrm>
                <a:off x="501896" y="2361639"/>
                <a:ext cx="3084447" cy="2295421"/>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21">
                <a:extLst>
                  <a:ext uri="{FF2B5EF4-FFF2-40B4-BE49-F238E27FC236}">
                    <a16:creationId xmlns="" xmlns:a16="http://schemas.microsoft.com/office/drawing/2014/main" id="{C5549F1D-C5CD-47A6-9F63-664E6DE3D620}"/>
                  </a:ext>
                </a:extLst>
              </p:cNvPr>
              <p:cNvSpPr/>
              <p:nvPr/>
            </p:nvSpPr>
            <p:spPr>
              <a:xfrm>
                <a:off x="522507" y="2329740"/>
                <a:ext cx="853119" cy="400110"/>
              </a:xfrm>
              <a:prstGeom prst="rect">
                <a:avLst/>
              </a:prstGeom>
              <a:noFill/>
            </p:spPr>
            <p:txBody>
              <a:bodyPr wrap="none" lIns="91440" tIns="45720" rIns="91440" bIns="45720">
                <a:spAutoFit/>
              </a:bodyPr>
              <a:lstStyle/>
              <a:p>
                <a:pPr algn="ctr"/>
                <a:r>
                  <a:rPr lang="en-US" sz="2000" b="1" dirty="0">
                    <a:ln w="13462">
                      <a:solidFill>
                        <a:schemeClr val="accent6">
                          <a:lumMod val="50000"/>
                        </a:schemeClr>
                      </a:solidFill>
                      <a:prstDash val="solid"/>
                    </a:ln>
                    <a:solidFill>
                      <a:schemeClr val="tx1">
                        <a:lumMod val="85000"/>
                        <a:lumOff val="15000"/>
                      </a:schemeClr>
                    </a:solidFill>
                    <a:effectLst>
                      <a:outerShdw dist="38100" dir="2700000" algn="bl" rotWithShape="0">
                        <a:schemeClr val="accent5"/>
                      </a:outerShdw>
                    </a:effectLst>
                  </a:rPr>
                  <a:t>U-400</a:t>
                </a:r>
                <a:endParaRPr lang="ru-RU" sz="2000" b="1" cap="none" spc="0" dirty="0">
                  <a:ln w="13462">
                    <a:solidFill>
                      <a:schemeClr val="accent6">
                        <a:lumMod val="50000"/>
                      </a:schemeClr>
                    </a:solidFill>
                    <a:prstDash val="solid"/>
                  </a:ln>
                  <a:solidFill>
                    <a:schemeClr val="tx1">
                      <a:lumMod val="85000"/>
                      <a:lumOff val="15000"/>
                    </a:schemeClr>
                  </a:solidFill>
                  <a:effectLst>
                    <a:outerShdw dist="38100" dir="2700000" algn="bl" rotWithShape="0">
                      <a:schemeClr val="accent5"/>
                    </a:outerShdw>
                  </a:effectLst>
                </a:endParaRPr>
              </a:p>
            </p:txBody>
          </p:sp>
        </p:grpSp>
        <p:grpSp>
          <p:nvGrpSpPr>
            <p:cNvPr id="15" name="Group 14"/>
            <p:cNvGrpSpPr/>
            <p:nvPr/>
          </p:nvGrpSpPr>
          <p:grpSpPr>
            <a:xfrm>
              <a:off x="6446728" y="2680249"/>
              <a:ext cx="4685560" cy="2978820"/>
              <a:chOff x="4067651" y="2285533"/>
              <a:chExt cx="3127311" cy="2327320"/>
            </a:xfrm>
          </p:grpSpPr>
          <p:pic>
            <p:nvPicPr>
              <p:cNvPr id="12" name="Picture 3" descr="u400m-2"/>
              <p:cNvPicPr>
                <a:picLocks noChangeAspect="1" noChangeArrowheads="1"/>
              </p:cNvPicPr>
              <p:nvPr/>
            </p:nvPicPr>
            <p:blipFill rotWithShape="1">
              <a:blip r:embed="rId3" cstate="print"/>
              <a:srcRect l="-356" t="-608" r="7025" b="2216"/>
              <a:stretch/>
            </p:blipFill>
            <p:spPr bwMode="auto">
              <a:xfrm>
                <a:off x="4067651" y="2285533"/>
                <a:ext cx="3127311" cy="2327320"/>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21">
                <a:extLst>
                  <a:ext uri="{FF2B5EF4-FFF2-40B4-BE49-F238E27FC236}">
                    <a16:creationId xmlns="" xmlns:a16="http://schemas.microsoft.com/office/drawing/2014/main" id="{C5549F1D-C5CD-47A6-9F63-664E6DE3D620}"/>
                  </a:ext>
                </a:extLst>
              </p:cNvPr>
              <p:cNvSpPr/>
              <p:nvPr/>
            </p:nvSpPr>
            <p:spPr>
              <a:xfrm>
                <a:off x="4105766" y="2330566"/>
                <a:ext cx="1173719" cy="400110"/>
              </a:xfrm>
              <a:prstGeom prst="rect">
                <a:avLst/>
              </a:prstGeom>
              <a:noFill/>
            </p:spPr>
            <p:txBody>
              <a:bodyPr wrap="none" lIns="91440" tIns="45720" rIns="91440" bIns="45720">
                <a:spAutoFit/>
              </a:bodyPr>
              <a:lstStyle/>
              <a:p>
                <a:pPr algn="ctr"/>
                <a:r>
                  <a:rPr lang="en-US" sz="2000" b="1" dirty="0" smtClean="0">
                    <a:ln w="13462">
                      <a:solidFill>
                        <a:schemeClr val="accent6">
                          <a:lumMod val="50000"/>
                        </a:schemeClr>
                      </a:solidFill>
                      <a:prstDash val="solid"/>
                    </a:ln>
                    <a:solidFill>
                      <a:schemeClr val="tx1">
                        <a:lumMod val="85000"/>
                        <a:lumOff val="15000"/>
                      </a:schemeClr>
                    </a:solidFill>
                    <a:effectLst>
                      <a:outerShdw dist="38100" dir="2700000" algn="bl" rotWithShape="0">
                        <a:schemeClr val="accent5"/>
                      </a:outerShdw>
                    </a:effectLst>
                  </a:rPr>
                  <a:t>U-400 M</a:t>
                </a:r>
                <a:endParaRPr lang="ru-RU" sz="2000" b="1" cap="none" spc="0" dirty="0">
                  <a:ln w="13462">
                    <a:solidFill>
                      <a:schemeClr val="accent6">
                        <a:lumMod val="50000"/>
                      </a:schemeClr>
                    </a:solidFill>
                    <a:prstDash val="solid"/>
                  </a:ln>
                  <a:solidFill>
                    <a:schemeClr val="tx1">
                      <a:lumMod val="85000"/>
                      <a:lumOff val="15000"/>
                    </a:schemeClr>
                  </a:solidFill>
                  <a:effectLst>
                    <a:outerShdw dist="38100" dir="2700000" algn="bl" rotWithShape="0">
                      <a:schemeClr val="accent5"/>
                    </a:outerShdw>
                  </a:effectLst>
                </a:endParaRPr>
              </a:p>
            </p:txBody>
          </p:sp>
        </p:grpSp>
      </p:grpSp>
    </p:spTree>
    <p:extLst>
      <p:ext uri="{BB962C8B-B14F-4D97-AF65-F5344CB8AC3E}">
        <p14:creationId xmlns:p14="http://schemas.microsoft.com/office/powerpoint/2010/main" val="2773540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087E8-38CB-4FAD-A94F-EDC102E216BC}" type="datetime1">
              <a:rPr lang="en-US" smtClean="0"/>
              <a:t>3/19/2024</a:t>
            </a:fld>
            <a:endParaRPr lang="en-US"/>
          </a:p>
        </p:txBody>
      </p:sp>
      <p:sp>
        <p:nvSpPr>
          <p:cNvPr id="5" name="Slide Number Placeholder 4"/>
          <p:cNvSpPr>
            <a:spLocks noGrp="1"/>
          </p:cNvSpPr>
          <p:nvPr>
            <p:ph type="sldNum" sz="quarter" idx="12"/>
          </p:nvPr>
        </p:nvSpPr>
        <p:spPr/>
        <p:txBody>
          <a:bodyPr/>
          <a:lstStyle/>
          <a:p>
            <a:fld id="{2330669D-EC37-AA42-8CD3-B0788BD38FC6}" type="slidenum">
              <a:rPr lang="en-US" smtClean="0"/>
              <a:t>9</a:t>
            </a:fld>
            <a:endParaRPr lang="en-US"/>
          </a:p>
        </p:txBody>
      </p:sp>
      <p:grpSp>
        <p:nvGrpSpPr>
          <p:cNvPr id="7" name="Group 6"/>
          <p:cNvGrpSpPr/>
          <p:nvPr/>
        </p:nvGrpSpPr>
        <p:grpSpPr>
          <a:xfrm>
            <a:off x="63792" y="42525"/>
            <a:ext cx="6301974" cy="2331710"/>
            <a:chOff x="63792" y="42525"/>
            <a:chExt cx="6301974" cy="2331710"/>
          </a:xfrm>
        </p:grpSpPr>
        <p:pic>
          <p:nvPicPr>
            <p:cNvPr id="1026" name="Picture 2" descr="C:\Users\Anush\Desktop\презентация Дубна\Photo\IMG_492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2" y="45704"/>
              <a:ext cx="3104708" cy="2328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nush\Desktop\презентация Дубна\Photo\IMG_492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625" y="42525"/>
              <a:ext cx="3083141" cy="233171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C:\Users\Anush\Desktop\презентация Дубна\Photo\IMG_492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5" y="4327451"/>
            <a:ext cx="3395209" cy="24986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6666750" y="45704"/>
            <a:ext cx="4384047" cy="2823387"/>
          </a:xfrm>
          <a:prstGeom prst="rect">
            <a:avLst/>
          </a:prstGeom>
        </p:spPr>
      </p:pic>
      <p:pic>
        <p:nvPicPr>
          <p:cNvPr id="10" name="Picture 9" descr="C:\Users\Aram\Desktop\AREAl VAcum Chamber-FW.png"/>
          <p:cNvPicPr/>
          <p:nvPr/>
        </p:nvPicPr>
        <p:blipFill>
          <a:blip r:embed="rId6"/>
          <a:srcRect/>
          <a:stretch>
            <a:fillRect/>
          </a:stretch>
        </p:blipFill>
        <p:spPr bwMode="auto">
          <a:xfrm>
            <a:off x="4168098" y="4327451"/>
            <a:ext cx="3870116" cy="2498649"/>
          </a:xfrm>
          <a:prstGeom prst="rect">
            <a:avLst/>
          </a:prstGeom>
          <a:noFill/>
        </p:spPr>
      </p:pic>
      <p:sp>
        <p:nvSpPr>
          <p:cNvPr id="6" name="Rectangle 5"/>
          <p:cNvSpPr/>
          <p:nvPr/>
        </p:nvSpPr>
        <p:spPr>
          <a:xfrm>
            <a:off x="63792" y="2470011"/>
            <a:ext cx="6301974"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dirty="0">
                <a:latin typeface="Times New Roman" pitchFamily="18" charset="0"/>
                <a:cs typeface="Times New Roman" pitchFamily="18" charset="0"/>
              </a:rPr>
              <a:t>A vacuum station has been developed and manufactured that simulates certain conditions of the Earth’s space environment, simulating the following conditions</a:t>
            </a:r>
            <a:r>
              <a:rPr lang="en-GB" dirty="0" smtClean="0">
                <a:latin typeface="Times New Roman" pitchFamily="18" charset="0"/>
                <a:cs typeface="Times New Roman" pitchFamily="18" charset="0"/>
              </a:rPr>
              <a:t>:</a:t>
            </a:r>
          </a:p>
          <a:p>
            <a:r>
              <a:rPr lang="en-GB" dirty="0" smtClean="0">
                <a:latin typeface="Times New Roman" pitchFamily="18" charset="0"/>
                <a:cs typeface="Times New Roman" pitchFamily="18" charset="0"/>
              </a:rPr>
              <a:t>• </a:t>
            </a:r>
            <a:r>
              <a:rPr lang="en-GB" dirty="0">
                <a:latin typeface="Times New Roman" pitchFamily="18" charset="0"/>
                <a:cs typeface="Times New Roman" pitchFamily="18" charset="0"/>
              </a:rPr>
              <a:t>proton radiation</a:t>
            </a:r>
            <a:r>
              <a:rPr lang="en-GB" dirty="0" smtClean="0">
                <a:latin typeface="Times New Roman" pitchFamily="18" charset="0"/>
                <a:cs typeface="Times New Roman" pitchFamily="18" charset="0"/>
              </a:rPr>
              <a:t>,</a:t>
            </a:r>
          </a:p>
          <a:p>
            <a:r>
              <a:rPr lang="en-GB" dirty="0" smtClean="0">
                <a:latin typeface="Times New Roman" pitchFamily="18" charset="0"/>
                <a:cs typeface="Times New Roman" pitchFamily="18" charset="0"/>
              </a:rPr>
              <a:t>• ultraviolet </a:t>
            </a:r>
            <a:r>
              <a:rPr lang="en-GB" dirty="0">
                <a:latin typeface="Times New Roman" pitchFamily="18" charset="0"/>
                <a:cs typeface="Times New Roman" pitchFamily="18" charset="0"/>
              </a:rPr>
              <a:t>radiation from the Sun</a:t>
            </a:r>
            <a:r>
              <a:rPr lang="en-GB" dirty="0" smtClean="0">
                <a:latin typeface="Times New Roman" pitchFamily="18" charset="0"/>
                <a:cs typeface="Times New Roman" pitchFamily="18" charset="0"/>
              </a:rPr>
              <a:t>,</a:t>
            </a:r>
          </a:p>
          <a:p>
            <a:r>
              <a:rPr lang="en-GB" dirty="0" smtClean="0">
                <a:latin typeface="Times New Roman" pitchFamily="18" charset="0"/>
                <a:cs typeface="Times New Roman" pitchFamily="18" charset="0"/>
              </a:rPr>
              <a:t>• </a:t>
            </a:r>
            <a:r>
              <a:rPr lang="en-GB" dirty="0">
                <a:latin typeface="Times New Roman" pitchFamily="18" charset="0"/>
                <a:cs typeface="Times New Roman" pitchFamily="18" charset="0"/>
              </a:rPr>
              <a:t>vacuum 10-3 Pa.</a:t>
            </a:r>
            <a:endParaRPr lang="en-US" dirty="0">
              <a:latin typeface="Times New Roman" pitchFamily="18" charset="0"/>
              <a:cs typeface="Times New Roman" pitchFamily="18" charset="0"/>
            </a:endParaRPr>
          </a:p>
        </p:txBody>
      </p:sp>
      <p:sp>
        <p:nvSpPr>
          <p:cNvPr id="8" name="Rectangle 7"/>
          <p:cNvSpPr/>
          <p:nvPr/>
        </p:nvSpPr>
        <p:spPr>
          <a:xfrm>
            <a:off x="6641253" y="2977842"/>
            <a:ext cx="4519186" cy="369332"/>
          </a:xfrm>
          <a:prstGeom prst="rect">
            <a:avLst/>
          </a:prstGeom>
        </p:spPr>
        <p:txBody>
          <a:bodyPr wrap="none">
            <a:spAutoFit/>
          </a:bodyPr>
          <a:lstStyle/>
          <a:p>
            <a:r>
              <a:rPr lang="en-US" dirty="0">
                <a:latin typeface="Times New Roman" pitchFamily="18" charset="0"/>
                <a:cs typeface="Times New Roman" pitchFamily="18" charset="0"/>
              </a:rPr>
              <a:t>General view of the space research test station.</a:t>
            </a:r>
          </a:p>
        </p:txBody>
      </p:sp>
      <p:sp>
        <p:nvSpPr>
          <p:cNvPr id="11" name="Rectangle 10"/>
          <p:cNvSpPr/>
          <p:nvPr/>
        </p:nvSpPr>
        <p:spPr>
          <a:xfrm>
            <a:off x="8218967" y="3753040"/>
            <a:ext cx="3886338" cy="2031325"/>
          </a:xfrm>
          <a:prstGeom prst="rect">
            <a:avLst/>
          </a:prstGeom>
        </p:spPr>
        <p:txBody>
          <a:bodyPr wrap="square">
            <a:spAutoFit/>
          </a:bodyPr>
          <a:lstStyle/>
          <a:p>
            <a:pPr marL="285750" indent="-285750">
              <a:buFont typeface="Wingdings 2"/>
              <a:buChar char=""/>
            </a:pPr>
            <a:r>
              <a:rPr lang="en-US" dirty="0">
                <a:solidFill>
                  <a:schemeClr val="dk1"/>
                </a:solidFill>
                <a:latin typeface="Times New Roman" pitchFamily="18" charset="0"/>
                <a:cs typeface="Times New Roman" pitchFamily="18" charset="0"/>
              </a:rPr>
              <a:t>Vacuum - 10-5 </a:t>
            </a:r>
            <a:r>
              <a:rPr lang="en-US" dirty="0" err="1">
                <a:solidFill>
                  <a:schemeClr val="dk1"/>
                </a:solidFill>
                <a:latin typeface="Times New Roman" pitchFamily="18" charset="0"/>
                <a:cs typeface="Times New Roman" pitchFamily="18" charset="0"/>
              </a:rPr>
              <a:t>Torr</a:t>
            </a:r>
            <a:r>
              <a:rPr lang="en-US" dirty="0">
                <a:solidFill>
                  <a:schemeClr val="dk1"/>
                </a:solidFill>
                <a:latin typeface="Times New Roman" pitchFamily="18" charset="0"/>
                <a:cs typeface="Times New Roman" pitchFamily="18" charset="0"/>
              </a:rPr>
              <a:t>. (1.33x10-3 Pa),</a:t>
            </a:r>
          </a:p>
          <a:p>
            <a:pPr marL="285750" indent="-285750">
              <a:buFont typeface="Wingdings 2"/>
              <a:buChar char=""/>
            </a:pPr>
            <a:r>
              <a:rPr lang="en-US" dirty="0">
                <a:solidFill>
                  <a:schemeClr val="dk1"/>
                </a:solidFill>
                <a:latin typeface="Times New Roman" pitchFamily="18" charset="0"/>
                <a:cs typeface="Times New Roman" pitchFamily="18" charset="0"/>
              </a:rPr>
              <a:t> Electron beam with energy up to 4MeV, pulse duration 4x10-13 sec,</a:t>
            </a:r>
          </a:p>
          <a:p>
            <a:pPr marL="285750" indent="-285750">
              <a:buFont typeface="Wingdings 2"/>
              <a:buChar char=""/>
            </a:pPr>
            <a:r>
              <a:rPr lang="en-US" dirty="0">
                <a:solidFill>
                  <a:schemeClr val="dk1"/>
                </a:solidFill>
                <a:latin typeface="Times New Roman" pitchFamily="18" charset="0"/>
                <a:cs typeface="Times New Roman" pitchFamily="18" charset="0"/>
              </a:rPr>
              <a:t>Measurement temperature range from -100 </a:t>
            </a:r>
            <a:r>
              <a:rPr lang="en-US" baseline="30000" dirty="0" smtClean="0"/>
              <a:t>0</a:t>
            </a:r>
            <a:r>
              <a:rPr lang="en-US" dirty="0" smtClean="0">
                <a:solidFill>
                  <a:schemeClr val="dk1"/>
                </a:solidFill>
                <a:latin typeface="Times New Roman" pitchFamily="18" charset="0"/>
                <a:cs typeface="Times New Roman" pitchFamily="18" charset="0"/>
              </a:rPr>
              <a:t>C </a:t>
            </a:r>
            <a:r>
              <a:rPr lang="en-US" dirty="0">
                <a:solidFill>
                  <a:schemeClr val="dk1"/>
                </a:solidFill>
                <a:latin typeface="Times New Roman" pitchFamily="18" charset="0"/>
                <a:cs typeface="Times New Roman" pitchFamily="18" charset="0"/>
              </a:rPr>
              <a:t>to +100 </a:t>
            </a:r>
            <a:r>
              <a:rPr lang="en-US" baseline="30000" dirty="0"/>
              <a:t>0</a:t>
            </a:r>
            <a:r>
              <a:rPr lang="en-US" dirty="0" smtClean="0">
                <a:solidFill>
                  <a:schemeClr val="dk1"/>
                </a:solidFill>
                <a:latin typeface="Times New Roman" pitchFamily="18" charset="0"/>
                <a:cs typeface="Times New Roman" pitchFamily="18" charset="0"/>
              </a:rPr>
              <a:t>C</a:t>
            </a:r>
            <a:r>
              <a:rPr lang="en-US" dirty="0">
                <a:solidFill>
                  <a:schemeClr val="dk1"/>
                </a:solidFill>
                <a:latin typeface="Times New Roman" pitchFamily="18" charset="0"/>
                <a:cs typeface="Times New Roman" pitchFamily="18" charset="0"/>
              </a:rPr>
              <a:t>,  </a:t>
            </a:r>
          </a:p>
          <a:p>
            <a:pPr marL="285750" indent="-285750">
              <a:buFont typeface="Wingdings 2"/>
              <a:buChar char=""/>
            </a:pPr>
            <a:r>
              <a:rPr lang="en-US" dirty="0">
                <a:solidFill>
                  <a:schemeClr val="dk1"/>
                </a:solidFill>
                <a:latin typeface="Times New Roman" pitchFamily="18" charset="0"/>
                <a:cs typeface="Times New Roman" pitchFamily="18" charset="0"/>
              </a:rPr>
              <a:t> Solar ultraviolet radiation.</a:t>
            </a:r>
          </a:p>
          <a:p>
            <a:r>
              <a:rPr lang="en-US" dirty="0">
                <a:solidFill>
                  <a:schemeClr val="dk1"/>
                </a:solidFill>
                <a:latin typeface="Times New Roman" pitchFamily="18" charset="0"/>
                <a:cs typeface="Times New Roman" pitchFamily="18" charset="0"/>
              </a:rPr>
              <a:t> </a:t>
            </a:r>
          </a:p>
        </p:txBody>
      </p:sp>
    </p:spTree>
    <p:extLst>
      <p:ext uri="{BB962C8B-B14F-4D97-AF65-F5344CB8AC3E}">
        <p14:creationId xmlns:p14="http://schemas.microsoft.com/office/powerpoint/2010/main" val="24507799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Foundry</Template>
  <TotalTime>823</TotalTime>
  <Words>964</Words>
  <Application>Microsoft Office PowerPoint</Application>
  <PresentationFormat>Custom</PresentationFormat>
  <Paragraphs>130</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Alexandra Ragazhinskaya</dc:creator>
  <cp:lastModifiedBy>Windows User</cp:lastModifiedBy>
  <cp:revision>106</cp:revision>
  <dcterms:created xsi:type="dcterms:W3CDTF">2019-07-26T18:43:22Z</dcterms:created>
  <dcterms:modified xsi:type="dcterms:W3CDTF">2024-03-19T09:17:26Z</dcterms:modified>
</cp:coreProperties>
</file>