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846" r:id="rId2"/>
    <p:sldMasterId id="2147483882" r:id="rId3"/>
    <p:sldMasterId id="2147483919" r:id="rId4"/>
    <p:sldMasterId id="2147483943" r:id="rId5"/>
    <p:sldMasterId id="2147484017" r:id="rId6"/>
    <p:sldMasterId id="2147484054" r:id="rId7"/>
    <p:sldMasterId id="2147484128" r:id="rId8"/>
    <p:sldMasterId id="2147484140" r:id="rId9"/>
    <p:sldMasterId id="2147484164" r:id="rId10"/>
    <p:sldMasterId id="2147484176" r:id="rId11"/>
    <p:sldMasterId id="2147484189" r:id="rId12"/>
    <p:sldMasterId id="2147484202" r:id="rId13"/>
    <p:sldMasterId id="2147484215" r:id="rId14"/>
    <p:sldMasterId id="2147484228" r:id="rId15"/>
  </p:sldMasterIdLst>
  <p:notesMasterIdLst>
    <p:notesMasterId r:id="rId41"/>
  </p:notesMasterIdLst>
  <p:handoutMasterIdLst>
    <p:handoutMasterId r:id="rId42"/>
  </p:handoutMasterIdLst>
  <p:sldIdLst>
    <p:sldId id="319" r:id="rId16"/>
    <p:sldId id="427" r:id="rId17"/>
    <p:sldId id="336" r:id="rId18"/>
    <p:sldId id="418" r:id="rId19"/>
    <p:sldId id="384" r:id="rId20"/>
    <p:sldId id="371" r:id="rId21"/>
    <p:sldId id="393" r:id="rId22"/>
    <p:sldId id="430" r:id="rId23"/>
    <p:sldId id="433" r:id="rId24"/>
    <p:sldId id="431" r:id="rId25"/>
    <p:sldId id="432" r:id="rId26"/>
    <p:sldId id="440" r:id="rId27"/>
    <p:sldId id="343" r:id="rId28"/>
    <p:sldId id="443" r:id="rId29"/>
    <p:sldId id="375" r:id="rId30"/>
    <p:sldId id="374" r:id="rId31"/>
    <p:sldId id="357" r:id="rId32"/>
    <p:sldId id="395" r:id="rId33"/>
    <p:sldId id="368" r:id="rId34"/>
    <p:sldId id="410" r:id="rId35"/>
    <p:sldId id="441" r:id="rId36"/>
    <p:sldId id="442" r:id="rId37"/>
    <p:sldId id="423" r:id="rId38"/>
    <p:sldId id="400" r:id="rId39"/>
    <p:sldId id="397" r:id="rId40"/>
  </p:sldIdLst>
  <p:sldSz cx="12192000" cy="6858000"/>
  <p:notesSz cx="7099300" cy="102346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29" autoAdjust="0"/>
    <p:restoredTop sz="95706" autoAdjust="0"/>
  </p:normalViewPr>
  <p:slideViewPr>
    <p:cSldViewPr>
      <p:cViewPr varScale="1">
        <p:scale>
          <a:sx n="127" d="100"/>
          <a:sy n="127" d="100"/>
        </p:scale>
        <p:origin x="-90" y="-36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E7A8082F-5833-4A85-8945-8A3DE9AB25A1}" type="datetimeFigureOut">
              <a:rPr lang="ru-RU" smtClean="0"/>
              <a:pPr/>
              <a:t>20.03.2024</a:t>
            </a:fld>
            <a:endParaRPr lang="ru-RU"/>
          </a:p>
        </p:txBody>
      </p:sp>
      <p:sp>
        <p:nvSpPr>
          <p:cNvPr id="4" name="Нижний колонтитул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2065DF51-4AAC-45A8-9CBE-28BFFE32CADB}" type="slidenum">
              <a:rPr lang="ru-RU" smtClean="0"/>
              <a:pPr/>
              <a:t>‹#›</a:t>
            </a:fld>
            <a:endParaRPr lang="ru-RU"/>
          </a:p>
        </p:txBody>
      </p:sp>
    </p:spTree>
    <p:extLst>
      <p:ext uri="{BB962C8B-B14F-4D97-AF65-F5344CB8AC3E}">
        <p14:creationId xmlns:p14="http://schemas.microsoft.com/office/powerpoint/2010/main" val="105091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ru-RU"/>
          </a:p>
        </p:txBody>
      </p:sp>
      <p:sp>
        <p:nvSpPr>
          <p:cNvPr id="3" name="Дата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40F2BB75-2B11-40AC-B5C9-76822EC1D3C5}" type="datetimeFigureOut">
              <a:rPr lang="ru-RU" smtClean="0"/>
              <a:pPr/>
              <a:t>20.03.2024</a:t>
            </a:fld>
            <a:endParaRPr lang="ru-RU"/>
          </a:p>
        </p:txBody>
      </p:sp>
      <p:sp>
        <p:nvSpPr>
          <p:cNvPr id="4" name="Образ слайда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ru-RU"/>
          </a:p>
        </p:txBody>
      </p:sp>
      <p:sp>
        <p:nvSpPr>
          <p:cNvPr id="5" name="Заметки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ru-RU"/>
          </a:p>
        </p:txBody>
      </p:sp>
      <p:sp>
        <p:nvSpPr>
          <p:cNvPr id="7" name="Номер слайда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17BAA9AF-B801-4947-9716-5548EE19CD3A}" type="slidenum">
              <a:rPr lang="ru-RU" smtClean="0"/>
              <a:pPr/>
              <a:t>‹#›</a:t>
            </a:fld>
            <a:endParaRPr lang="ru-RU"/>
          </a:p>
        </p:txBody>
      </p:sp>
    </p:spTree>
    <p:extLst>
      <p:ext uri="{BB962C8B-B14F-4D97-AF65-F5344CB8AC3E}">
        <p14:creationId xmlns:p14="http://schemas.microsoft.com/office/powerpoint/2010/main" val="2150165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xstrahl.com/sarrp/"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9700" y="768350"/>
            <a:ext cx="6819900" cy="3836988"/>
          </a:xfrm>
        </p:spPr>
      </p:sp>
      <p:sp>
        <p:nvSpPr>
          <p:cNvPr id="3" name="Заметки 2"/>
          <p:cNvSpPr>
            <a:spLocks noGrp="1"/>
          </p:cNvSpPr>
          <p:nvPr>
            <p:ph type="body" idx="1"/>
          </p:nvPr>
        </p:nvSpPr>
        <p:spPr/>
        <p:txBody>
          <a:bodyPr>
            <a:normAutofit/>
          </a:bodyPr>
          <a:lstStyle/>
          <a:p>
            <a:endParaRPr lang="en-US" sz="1400" dirty="0" smtClean="0">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AA9AF-B801-4947-9716-5548EE19CD3A}" type="slidenum">
              <a:rPr kumimoji="0" lang="ru-RU"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ru-RU"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6199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b="1" dirty="0" smtClean="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CB70B-EBE0-4BFB-99C4-04C072BE8E1B}"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978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400" kern="1200" smtClean="0">
                <a:solidFill>
                  <a:schemeClr val="tx1"/>
                </a:solidFill>
                <a:latin typeface="Times New Roman" pitchFamily="18" charset="0"/>
                <a:ea typeface="+mn-ea"/>
                <a:cs typeface="Times New Roman" pitchFamily="18" charset="0"/>
              </a:rPr>
              <a:t>On the next slide I would like to draw you attention to the very important outcome of our research: A new promising method for cancer therapy was invented in our Lab. It is based on the increase of the biological effectiveness of gamma and proton radiations by the special modifying agents (drugs). In vitro experiment revealed the sharp increase of DNA damage in the presence of these agents. And in recent experiments on animals with inoculated melanoma tumor the higher effectiveness of medical proton beam was also demonstrated.</a:t>
            </a:r>
            <a:endParaRPr lang="ru-RU" sz="1400" kern="1200">
              <a:solidFill>
                <a:schemeClr val="tx1"/>
              </a:solidFill>
              <a:latin typeface="Times New Roman" pitchFamily="18" charset="0"/>
              <a:ea typeface="+mn-ea"/>
              <a:cs typeface="Times New Roman" pitchFamily="18"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98041-1217-4EA2-B1EF-FDA01E12BC67}" type="slidenum">
              <a:rPr kumimoji="0" lang="ru-RU"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ru-RU"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3356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b="1" dirty="0" smtClean="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CB70B-EBE0-4BFB-99C4-04C072BE8E1B}"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168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ru-RU" smtClean="0"/>
          </a:p>
        </p:txBody>
      </p:sp>
      <p:sp>
        <p:nvSpPr>
          <p:cNvPr id="2458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C3ACBF8-86D6-4B65-BDC5-C382E20416E9}" type="slidenum">
              <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0207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a:spcBef>
                <a:spcPct val="0"/>
              </a:spcBef>
            </a:pPr>
            <a:r>
              <a:rPr lang="ru-RU" altLang="ru-RU" smtClean="0"/>
              <a:t>На базе платформы </a:t>
            </a:r>
            <a:r>
              <a:rPr lang="en-US" altLang="ru-RU" smtClean="0"/>
              <a:t>HybriLIT</a:t>
            </a:r>
            <a:r>
              <a:rPr lang="ru-RU" altLang="ru-RU" smtClean="0"/>
              <a:t> продолжается активная разработка программного обеспечения и сервисов для совместного проекта ЛИТ и ЛРБ по созданию информационной системы (ИС) для анализа поведенческих и патоморфологических изменений в центральной нервной системе (ЦНС) при исследовании воздействия ионизирующего излучения и других факторов на биологические объекты. </a:t>
            </a:r>
          </a:p>
          <a:p>
            <a:pPr>
              <a:spcBef>
                <a:spcPct val="0"/>
              </a:spcBef>
            </a:pPr>
            <a:r>
              <a:rPr lang="ru-RU" altLang="ru-RU" smtClean="0"/>
              <a:t>	Разрабатываемая ИС</a:t>
            </a:r>
            <a:r>
              <a:rPr lang="ru-RU" altLang="ru-RU" b="1" smtClean="0"/>
              <a:t> </a:t>
            </a:r>
            <a:r>
              <a:rPr lang="ru-RU" altLang="ru-RU" smtClean="0"/>
              <a:t>позволит объединить и структурировать данные различных типов от различных экспериментов и различных экспериментальных групп в единое информационное пространство, способное предоставить как удобство хранения и доступа к данным, так и набор передовых (актуальных) алгоритмических процедур автоматизации анализа данных для решения вопросов, связанных с диагностикой различных заболеваний ЦНС, которые остаются глобально открытыми и недостаточно исследованными, в том числе и на текущем этапе развития медицины. </a:t>
            </a:r>
          </a:p>
          <a:p>
            <a:pPr>
              <a:spcBef>
                <a:spcPct val="0"/>
              </a:spcBef>
            </a:pPr>
            <a:r>
              <a:rPr lang="ru-RU" altLang="ru-RU" smtClean="0"/>
              <a:t> </a:t>
            </a:r>
          </a:p>
          <a:p>
            <a:pPr>
              <a:spcBef>
                <a:spcPct val="0"/>
              </a:spcBef>
            </a:pPr>
            <a:r>
              <a:rPr lang="ru-RU" altLang="ru-RU" smtClean="0"/>
              <a:t> Разрабатываемая ИС на базе методов машинного и глубокого обучения и нейросетевых подходов позволит обеспечить хранение и доступ к экспериментальным данным в удобной для комплексного статистического анализа форме. Использование в рамках создаваемой ИС  нейронных сетей и алгоритмов машинного обучения позволит решить сложные задачи медицинской диагностики и нетривиальные задачи патоморфологов при исследовании гистологических препаратов, снижая временные и энергозатраты и исключая человеческий фактор.</a:t>
            </a:r>
          </a:p>
          <a:p>
            <a:pPr>
              <a:spcBef>
                <a:spcPct val="0"/>
              </a:spcBef>
            </a:pPr>
            <a:r>
              <a:rPr lang="ru-RU" altLang="ru-RU" smtClean="0"/>
              <a:t> 	Следствием внедрения этой системы станут систематизация накопленных результатов, выявление скрытых закономерностей, проявляющихся в отклике биологических систем на воздействие поражающих факторов и, как следствие, значительное упрощение и ускорение в постановке диагнозов, особенно на ранних стадиях заболеваний, выработке эффективных методик профилактики и противодействия отрицательным факторам воздействия ионизирующего излучения. </a:t>
            </a:r>
          </a:p>
          <a:p>
            <a:pPr>
              <a:spcBef>
                <a:spcPct val="0"/>
              </a:spcBef>
            </a:pPr>
            <a:endParaRPr lang="ru-RU" altLang="ru-RU" smtClean="0"/>
          </a:p>
        </p:txBody>
      </p:sp>
      <p:sp>
        <p:nvSpPr>
          <p:cNvPr id="2355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A6CC72-729F-4EE0-9D16-8C377DE9DF2E}" type="slidenum">
              <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88780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Today we have only the preliminary results. You see here the long list of different compounds that was detected in irradiated</a:t>
            </a:r>
            <a:r>
              <a:rPr lang="en-US" baseline="0" dirty="0" smtClean="0"/>
              <a:t> </a:t>
            </a:r>
            <a:r>
              <a:rPr lang="en-US" baseline="0" dirty="0" err="1" smtClean="0"/>
              <a:t>formamide</a:t>
            </a:r>
            <a:r>
              <a:rPr lang="en-US" baseline="0" dirty="0" smtClean="0"/>
              <a:t> by the mass-spectroscopy method.</a:t>
            </a:r>
            <a:r>
              <a:rPr lang="en-US" dirty="0" smtClean="0"/>
              <a:t> </a:t>
            </a:r>
            <a:r>
              <a:rPr lang="ru-RU" b="1" dirty="0" smtClean="0"/>
              <a:t>Читать!</a:t>
            </a:r>
            <a:endParaRPr lang="en-US" b="1" dirty="0" smtClean="0"/>
          </a:p>
          <a:p>
            <a:r>
              <a:rPr lang="en-US" dirty="0" smtClean="0"/>
              <a:t>No doubt,</a:t>
            </a:r>
            <a:r>
              <a:rPr lang="en-US" baseline="0" dirty="0" smtClean="0"/>
              <a:t> this investigation is very interesting and will be continued.</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56BF2-D87E-4328-A7B7-78990910AE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0127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PlaceHolder 1"/>
          <p:cNvSpPr>
            <a:spLocks noGrp="1" noRot="1" noChangeAspect="1"/>
          </p:cNvSpPr>
          <p:nvPr>
            <p:ph type="sldImg"/>
          </p:nvPr>
        </p:nvSpPr>
        <p:spPr>
          <a:xfrm>
            <a:off x="685800" y="1143000"/>
            <a:ext cx="5484813" cy="3084513"/>
          </a:xfrm>
          <a:prstGeom prst="rect">
            <a:avLst/>
          </a:prstGeom>
          <a:ln w="0">
            <a:noFill/>
          </a:ln>
        </p:spPr>
      </p:sp>
      <p:sp>
        <p:nvSpPr>
          <p:cNvPr id="283" name="PlaceHolder 2"/>
          <p:cNvSpPr>
            <a:spLocks noGrp="1"/>
          </p:cNvSpPr>
          <p:nvPr>
            <p:ph type="body"/>
          </p:nvPr>
        </p:nvSpPr>
        <p:spPr>
          <a:xfrm>
            <a:off x="685800" y="4400640"/>
            <a:ext cx="5485320" cy="3599280"/>
          </a:xfrm>
          <a:prstGeom prst="rect">
            <a:avLst/>
          </a:prstGeom>
          <a:noFill/>
          <a:ln w="0">
            <a:noFill/>
          </a:ln>
        </p:spPr>
        <p:txBody>
          <a:bodyPr lIns="0" tIns="0" rIns="0" bIns="0" anchor="t">
            <a:normAutofit fontScale="50000" lnSpcReduction="20000"/>
          </a:bodyPr>
          <a:lstStyle/>
          <a:p>
            <a:pPr marL="216000" indent="-216000">
              <a:lnSpc>
                <a:spcPct val="100000"/>
              </a:lnSpc>
              <a:buNone/>
              <a:tabLst>
                <a:tab pos="0" algn="l"/>
              </a:tabLst>
            </a:pPr>
            <a:r>
              <a:rPr lang="en-US" sz="1400" b="0" strike="noStrike" spc="-1" dirty="0">
                <a:latin typeface="Times New Roman"/>
              </a:rPr>
              <a:t>The Laboratory of Radiation Biology (LRB) was organized in 2005 on the basis of the JINR Division of Radiation and Radiobiological Research. The laboratory structure includes the departments of radiobiology and radiation research and a sector of astrobiology.</a:t>
            </a:r>
            <a:endParaRPr lang="en-US" sz="1400" b="0" strike="noStrike" spc="-1" dirty="0">
              <a:latin typeface="Arial"/>
            </a:endParaRPr>
          </a:p>
          <a:p>
            <a:pPr marL="216000" indent="-216000">
              <a:lnSpc>
                <a:spcPct val="100000"/>
              </a:lnSpc>
              <a:buNone/>
              <a:tabLst>
                <a:tab pos="0" algn="l"/>
              </a:tabLst>
            </a:pPr>
            <a:endParaRPr lang="en-US" sz="1400" b="0" strike="noStrike" spc="-1" dirty="0">
              <a:latin typeface="Arial"/>
            </a:endParaRPr>
          </a:p>
          <a:p>
            <a:pPr marL="216000" indent="-216000">
              <a:lnSpc>
                <a:spcPct val="100000"/>
              </a:lnSpc>
              <a:buNone/>
              <a:tabLst>
                <a:tab pos="0" algn="l"/>
              </a:tabLst>
            </a:pPr>
            <a:r>
              <a:rPr lang="en-US" sz="1400" b="0" strike="noStrike" spc="-1" dirty="0">
                <a:latin typeface="Times New Roman"/>
              </a:rPr>
              <a:t>For over 20 years LRB’s education programs in </a:t>
            </a:r>
            <a:r>
              <a:rPr lang="en-US" sz="1400" b="0" strike="noStrike" spc="-1" dirty="0" err="1">
                <a:latin typeface="Times New Roman"/>
              </a:rPr>
              <a:t>Dubna</a:t>
            </a:r>
            <a:r>
              <a:rPr lang="en-US" sz="1400" b="0" strike="noStrike" spc="-1" dirty="0">
                <a:latin typeface="Times New Roman"/>
              </a:rPr>
              <a:t> university and JINR </a:t>
            </a:r>
            <a:r>
              <a:rPr lang="en-US" sz="1400" b="0" strike="noStrike" spc="-1" dirty="0" err="1">
                <a:latin typeface="Times New Roman"/>
              </a:rPr>
              <a:t>Univesity</a:t>
            </a:r>
            <a:r>
              <a:rPr lang="en-US" sz="1400" b="0" strike="noStrike" spc="-1" dirty="0">
                <a:latin typeface="Times New Roman"/>
              </a:rPr>
              <a:t> </a:t>
            </a:r>
            <a:r>
              <a:rPr lang="en-US" sz="1400" b="0" strike="noStrike" spc="-1" dirty="0" err="1">
                <a:latin typeface="Times New Roman"/>
              </a:rPr>
              <a:t>centre</a:t>
            </a:r>
            <a:r>
              <a:rPr lang="en-US" sz="1400" b="0" strike="noStrike" spc="-1" dirty="0">
                <a:latin typeface="Times New Roman"/>
              </a:rPr>
              <a:t> contribute to training of young specialists.</a:t>
            </a:r>
            <a:endParaRPr lang="en-US" sz="1400" b="0" strike="noStrike" spc="-1" dirty="0">
              <a:latin typeface="Arial"/>
            </a:endParaRPr>
          </a:p>
          <a:p>
            <a:pPr marL="216000" indent="-216000">
              <a:lnSpc>
                <a:spcPct val="100000"/>
              </a:lnSpc>
              <a:buNone/>
              <a:tabLst>
                <a:tab pos="0" algn="l"/>
              </a:tabLst>
            </a:pPr>
            <a:endParaRPr lang="en-US" sz="1400" b="0" strike="noStrike" spc="-1" dirty="0">
              <a:latin typeface="Arial"/>
            </a:endParaRPr>
          </a:p>
          <a:p>
            <a:pPr marL="216000" indent="-216000">
              <a:lnSpc>
                <a:spcPct val="100000"/>
              </a:lnSpc>
              <a:buNone/>
              <a:tabLst>
                <a:tab pos="0" algn="l"/>
              </a:tabLst>
            </a:pPr>
            <a:r>
              <a:rPr lang="en-US" sz="1400" b="0" strike="noStrike" spc="-1" dirty="0">
                <a:latin typeface="Times New Roman"/>
              </a:rPr>
              <a:t>Owing to a wide range of radiation sources at JINR, LRB can rightly be regarded as a leader among other scientific organizations of Russia and JINR Member States in the field of radiation biology.</a:t>
            </a:r>
            <a:endParaRPr lang="en-US" sz="1400" b="0" strike="noStrike" spc="-1" dirty="0">
              <a:latin typeface="Arial"/>
            </a:endParaRPr>
          </a:p>
          <a:p>
            <a:pPr marL="216000" indent="-216000">
              <a:lnSpc>
                <a:spcPct val="100000"/>
              </a:lnSpc>
              <a:buNone/>
              <a:tabLst>
                <a:tab pos="0" algn="l"/>
              </a:tabLst>
            </a:pPr>
            <a:endParaRPr lang="en-US" sz="1400" b="0" strike="noStrike" spc="-1" dirty="0">
              <a:latin typeface="Arial"/>
            </a:endParaRPr>
          </a:p>
          <a:p>
            <a:pPr marL="216000" indent="-216000">
              <a:lnSpc>
                <a:spcPct val="100000"/>
              </a:lnSpc>
              <a:buNone/>
              <a:tabLst>
                <a:tab pos="0" algn="l"/>
              </a:tabLst>
            </a:pPr>
            <a:r>
              <a:rPr lang="en-US" sz="1400" b="0" strike="noStrike" spc="-1" dirty="0">
                <a:latin typeface="Times New Roman"/>
              </a:rPr>
              <a:t>An international research </a:t>
            </a:r>
            <a:r>
              <a:rPr lang="en-US" sz="1400" b="0" strike="noStrike" spc="-1" dirty="0" err="1">
                <a:latin typeface="Times New Roman"/>
              </a:rPr>
              <a:t>programme</a:t>
            </a:r>
            <a:r>
              <a:rPr lang="en-US" sz="1400" b="0" strike="noStrike" spc="-1" dirty="0">
                <a:latin typeface="Times New Roman"/>
              </a:rPr>
              <a:t> is implemented at the laboratory. It includes studies of the action of heavy charged particles on the molecular, cell, tissue, organ and organism levels of biological organization (see research focus).</a:t>
            </a:r>
            <a:endParaRPr lang="en-US" sz="1400" b="0" strike="noStrike" spc="-1" dirty="0">
              <a:latin typeface="Arial"/>
            </a:endParaRPr>
          </a:p>
          <a:p>
            <a:pPr marL="216000" indent="-216000">
              <a:lnSpc>
                <a:spcPct val="100000"/>
              </a:lnSpc>
              <a:buNone/>
              <a:tabLst>
                <a:tab pos="0" algn="l"/>
              </a:tabLst>
            </a:pPr>
            <a:endParaRPr lang="en-US" sz="1400" b="0" strike="noStrike" spc="-1" dirty="0">
              <a:latin typeface="Arial"/>
            </a:endParaRPr>
          </a:p>
          <a:p>
            <a:pPr marL="216000" indent="-216000">
              <a:lnSpc>
                <a:spcPct val="100000"/>
              </a:lnSpc>
              <a:buNone/>
              <a:tabLst>
                <a:tab pos="0" algn="l"/>
              </a:tabLst>
            </a:pPr>
            <a:r>
              <a:rPr lang="en-US" sz="1400" b="0" strike="noStrike" spc="-1" dirty="0">
                <a:latin typeface="Times New Roman"/>
              </a:rPr>
              <a:t>Modern applied research trends include:</a:t>
            </a:r>
            <a:endParaRPr lang="en-US" sz="1400" b="0" strike="noStrike" spc="-1" dirty="0">
              <a:latin typeface="Arial"/>
            </a:endParaRPr>
          </a:p>
          <a:p>
            <a:pPr marL="343080" indent="-343080">
              <a:lnSpc>
                <a:spcPct val="100000"/>
              </a:lnSpc>
              <a:buClr>
                <a:srgbClr val="000000"/>
              </a:buClr>
              <a:buFont typeface="StarSymbol"/>
              <a:buAutoNum type="arabicParenR"/>
              <a:tabLst>
                <a:tab pos="0" algn="l"/>
              </a:tabLst>
            </a:pPr>
            <a:r>
              <a:rPr lang="en-US" sz="1400" b="0" strike="noStrike" spc="-1" dirty="0">
                <a:latin typeface="Times New Roman"/>
              </a:rPr>
              <a:t>radiation neuroscience and evaluation of space radiation risks</a:t>
            </a:r>
            <a:endParaRPr lang="en-US" sz="1400" b="0" strike="noStrike" spc="-1" dirty="0">
              <a:latin typeface="Arial"/>
            </a:endParaRPr>
          </a:p>
          <a:p>
            <a:pPr marL="343080" indent="-343080">
              <a:lnSpc>
                <a:spcPct val="100000"/>
              </a:lnSpc>
              <a:buClr>
                <a:srgbClr val="000000"/>
              </a:buClr>
              <a:buFont typeface="StarSymbol"/>
              <a:buAutoNum type="arabicParenR"/>
              <a:tabLst>
                <a:tab pos="0" algn="l"/>
              </a:tabLst>
            </a:pPr>
            <a:r>
              <a:rPr lang="en-US" sz="1400" b="0" strike="noStrike" spc="-1" dirty="0">
                <a:latin typeface="Times New Roman"/>
              </a:rPr>
              <a:t>development of innovative methods for radiation medicine</a:t>
            </a:r>
            <a:endParaRPr lang="en-US" sz="1400" b="0" strike="noStrike" spc="-1" dirty="0">
              <a:latin typeface="Arial"/>
            </a:endParaRPr>
          </a:p>
          <a:p>
            <a:pPr>
              <a:lnSpc>
                <a:spcPct val="100000"/>
              </a:lnSpc>
              <a:buNone/>
              <a:tabLst>
                <a:tab pos="0" algn="l"/>
              </a:tabLst>
            </a:pPr>
            <a:endParaRPr lang="en-US" sz="1400" b="0" strike="noStrike" spc="-1" dirty="0">
              <a:latin typeface="Arial"/>
            </a:endParaRPr>
          </a:p>
          <a:p>
            <a:pPr>
              <a:lnSpc>
                <a:spcPct val="100000"/>
              </a:lnSpc>
              <a:buNone/>
              <a:tabLst>
                <a:tab pos="0" algn="l"/>
              </a:tabLst>
            </a:pPr>
            <a:r>
              <a:rPr lang="en-US" sz="1400" b="0" strike="noStrike" spc="-1" dirty="0">
                <a:latin typeface="Times New Roman"/>
              </a:rPr>
              <a:t>A new trend of fundamental research is developed at the laboratory – astrobiology which studies origin and distribution of life in the universe using nuclear physics methods.</a:t>
            </a:r>
          </a:p>
          <a:p>
            <a:pPr>
              <a:lnSpc>
                <a:spcPct val="100000"/>
              </a:lnSpc>
              <a:buNone/>
              <a:tabLst>
                <a:tab pos="0" algn="l"/>
              </a:tabLst>
            </a:pPr>
            <a:endParaRPr lang="en-US" sz="1400" b="0" strike="noStrike" spc="-1" dirty="0">
              <a:latin typeface="Times New Roman"/>
            </a:endParaRPr>
          </a:p>
          <a:p>
            <a:r>
              <a:rPr lang="en-US" sz="1200" b="1" kern="1200" dirty="0">
                <a:solidFill>
                  <a:schemeClr val="tx1"/>
                </a:solidFill>
                <a:effectLst/>
                <a:latin typeface="+mn-lt"/>
                <a:ea typeface="+mn-ea"/>
                <a:cs typeface="+mn-cs"/>
              </a:rPr>
              <a:t>Molecular Radiobiology</a:t>
            </a:r>
            <a:r>
              <a:rPr lang="en-US" sz="1200" kern="1200" dirty="0">
                <a:solidFill>
                  <a:schemeClr val="tx1"/>
                </a:solidFill>
                <a:effectLst/>
                <a:latin typeface="+mn-lt"/>
                <a:ea typeface="+mn-ea"/>
                <a:cs typeface="+mn-cs"/>
              </a:rPr>
              <a:t>: DNA damage repair in normal and tumor cells, Mechanisms of clustered DNA double strand break repair, Modification of DNA repair.</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ru-RU" sz="1200" b="1" kern="1200" dirty="0" err="1">
                <a:solidFill>
                  <a:schemeClr val="tx1"/>
                </a:solidFill>
                <a:effectLst/>
                <a:latin typeface="+mn-lt"/>
                <a:ea typeface="+mn-ea"/>
                <a:cs typeface="+mn-cs"/>
              </a:rPr>
              <a:t>Radiation</a:t>
            </a:r>
            <a:r>
              <a:rPr lang="ru-RU" sz="1200" b="1" kern="1200" dirty="0">
                <a:solidFill>
                  <a:schemeClr val="tx1"/>
                </a:solidFill>
                <a:effectLst/>
                <a:latin typeface="+mn-lt"/>
                <a:ea typeface="+mn-ea"/>
                <a:cs typeface="+mn-cs"/>
              </a:rPr>
              <a:t> </a:t>
            </a:r>
            <a:r>
              <a:rPr lang="ru-RU" sz="1200" b="1" kern="1200" dirty="0" err="1">
                <a:solidFill>
                  <a:schemeClr val="tx1"/>
                </a:solidFill>
                <a:effectLst/>
                <a:latin typeface="+mn-lt"/>
                <a:ea typeface="+mn-ea"/>
                <a:cs typeface="+mn-cs"/>
              </a:rPr>
              <a:t>Genetics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Radiation-induced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mutagenesis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and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genetic</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instability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Study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complex</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chromosome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aberrations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Evaluation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long-term</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effects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radiation</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Radiation Physiology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Pathomorphology</a:t>
            </a:r>
            <a:r>
              <a:rPr lang="en-US" sz="1200" kern="1200" dirty="0">
                <a:solidFill>
                  <a:schemeClr val="tx1"/>
                </a:solidFill>
                <a:effectLst/>
                <a:latin typeface="+mn-lt"/>
                <a:ea typeface="+mn-ea"/>
                <a:cs typeface="+mn-cs"/>
              </a:rPr>
              <a:t> of tissue and organs of rodents, Behavior of rodents and primates after irradiation, Research on new </a:t>
            </a:r>
            <a:r>
              <a:rPr lang="en-US" sz="1200" kern="1200" dirty="0" err="1">
                <a:solidFill>
                  <a:schemeClr val="tx1"/>
                </a:solidFill>
                <a:effectLst/>
                <a:latin typeface="+mn-lt"/>
                <a:ea typeface="+mn-ea"/>
                <a:cs typeface="+mn-cs"/>
              </a:rPr>
              <a:t>radioprotectors</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Mathematical modeling</a:t>
            </a:r>
            <a:r>
              <a:rPr lang="en-US" sz="1200" kern="1200" dirty="0">
                <a:solidFill>
                  <a:schemeClr val="tx1"/>
                </a:solidFill>
                <a:effectLst/>
                <a:latin typeface="+mn-lt"/>
                <a:ea typeface="+mn-ea"/>
                <a:cs typeface="+mn-cs"/>
              </a:rPr>
              <a:t>: Hierarchy of mathematical models at different levels of biological organization, Automatization of biological experiment.</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ru-RU" sz="1200" b="1" kern="1200" dirty="0" err="1">
                <a:solidFill>
                  <a:schemeClr val="tx1"/>
                </a:solidFill>
                <a:effectLst/>
                <a:latin typeface="+mn-lt"/>
                <a:ea typeface="+mn-ea"/>
                <a:cs typeface="+mn-cs"/>
              </a:rPr>
              <a:t>Radiation</a:t>
            </a:r>
            <a:r>
              <a:rPr lang="ru-RU" sz="1200" b="1" kern="1200" dirty="0">
                <a:solidFill>
                  <a:schemeClr val="tx1"/>
                </a:solidFill>
                <a:effectLst/>
                <a:latin typeface="+mn-lt"/>
                <a:ea typeface="+mn-ea"/>
                <a:cs typeface="+mn-cs"/>
              </a:rPr>
              <a:t> Research</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Simulation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cosmic</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radiation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fields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accelerators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Evaluation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radiation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protection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at</a:t>
            </a:r>
            <a:r>
              <a:rPr lang="ru-RU" sz="1200" kern="1200" dirty="0">
                <a:solidFill>
                  <a:schemeClr val="tx1"/>
                </a:solidFill>
                <a:effectLst/>
                <a:latin typeface="+mn-lt"/>
                <a:ea typeface="+mn-ea"/>
                <a:cs typeface="+mn-cs"/>
              </a:rPr>
              <a:t> JINR </a:t>
            </a:r>
            <a:r>
              <a:rPr lang="ru-RU" sz="1200" kern="1200" dirty="0" err="1">
                <a:solidFill>
                  <a:schemeClr val="tx1"/>
                </a:solidFill>
                <a:effectLst/>
                <a:latin typeface="+mn-lt"/>
                <a:ea typeface="+mn-ea"/>
                <a:cs typeface="+mn-cs"/>
              </a:rPr>
              <a:t>accelerators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Design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irradiator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setups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for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biological</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experiments</a:t>
            </a:r>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Astrobiology</a:t>
            </a:r>
            <a:r>
              <a:rPr lang="en-US" sz="1200" kern="1200" dirty="0">
                <a:solidFill>
                  <a:schemeClr val="tx1"/>
                </a:solidFill>
                <a:effectLst/>
                <a:latin typeface="+mn-lt"/>
                <a:ea typeface="+mn-ea"/>
                <a:cs typeface="+mn-cs"/>
              </a:rPr>
              <a:t>: Synthesis of prebiotic compounds under irradiation, Search of </a:t>
            </a:r>
            <a:r>
              <a:rPr lang="en-US" sz="1200" kern="1200" dirty="0" err="1">
                <a:solidFill>
                  <a:schemeClr val="tx1"/>
                </a:solidFill>
                <a:effectLst/>
                <a:latin typeface="+mn-lt"/>
                <a:ea typeface="+mn-ea"/>
                <a:cs typeface="+mn-cs"/>
              </a:rPr>
              <a:t>biofossils</a:t>
            </a:r>
            <a:r>
              <a:rPr lang="en-US" sz="1200" kern="1200" dirty="0">
                <a:solidFill>
                  <a:schemeClr val="tx1"/>
                </a:solidFill>
                <a:effectLst/>
                <a:latin typeface="+mn-lt"/>
                <a:ea typeface="+mn-ea"/>
                <a:cs typeface="+mn-cs"/>
              </a:rPr>
              <a:t> in meteorites.</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ru-RU" sz="1200" b="1" kern="1200" dirty="0" err="1">
                <a:solidFill>
                  <a:schemeClr val="tx1"/>
                </a:solidFill>
                <a:effectLst/>
                <a:latin typeface="+mn-lt"/>
                <a:ea typeface="+mn-ea"/>
                <a:cs typeface="+mn-cs"/>
              </a:rPr>
              <a:t>Radiation</a:t>
            </a:r>
            <a:r>
              <a:rPr lang="ru-RU" sz="1200" b="1" kern="1200" dirty="0">
                <a:solidFill>
                  <a:schemeClr val="tx1"/>
                </a:solidFill>
                <a:effectLst/>
                <a:latin typeface="+mn-lt"/>
                <a:ea typeface="+mn-ea"/>
                <a:cs typeface="+mn-cs"/>
              </a:rPr>
              <a:t> </a:t>
            </a:r>
            <a:r>
              <a:rPr lang="ru-RU" sz="1200" b="1" kern="1200" dirty="0" err="1">
                <a:solidFill>
                  <a:schemeClr val="tx1"/>
                </a:solidFill>
                <a:effectLst/>
                <a:latin typeface="+mn-lt"/>
                <a:ea typeface="+mn-ea"/>
                <a:cs typeface="+mn-cs"/>
              </a:rPr>
              <a:t>Neuroscience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Evaluation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radiation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risks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for</a:t>
            </a:r>
            <a:r>
              <a:rPr lang="ru-RU" sz="1200" kern="1200" dirty="0">
                <a:solidFill>
                  <a:schemeClr val="tx1"/>
                </a:solidFill>
                <a:effectLst/>
                <a:latin typeface="+mn-lt"/>
                <a:ea typeface="+mn-ea"/>
                <a:cs typeface="+mn-cs"/>
              </a:rPr>
              <a:t> CNS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astronauts</a:t>
            </a:r>
            <a:r>
              <a:rPr lang="ru-RU" sz="1200" kern="1200" dirty="0">
                <a:solidFill>
                  <a:schemeClr val="tx1"/>
                </a:solidFill>
                <a:effectLst/>
                <a:latin typeface="+mn-lt"/>
                <a:ea typeface="+mn-ea"/>
                <a:cs typeface="+mn-cs"/>
              </a:rPr>
              <a:t>, Research </a:t>
            </a:r>
            <a:r>
              <a:rPr lang="ru-RU" sz="1200" kern="1200" dirty="0" err="1">
                <a:solidFill>
                  <a:schemeClr val="tx1"/>
                </a:solidFill>
                <a:effectLst/>
                <a:latin typeface="+mn-lt"/>
                <a:ea typeface="+mn-ea"/>
                <a:cs typeface="+mn-cs"/>
              </a:rPr>
              <a:t>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new</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radioprotectors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Development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neurodegenerative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diseases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after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irradiation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Mechanisms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radiation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damage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brain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Development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OMICs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technologies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and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bioinformatics</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 </a:t>
            </a:r>
          </a:p>
          <a:p>
            <a:r>
              <a:rPr lang="ru-RU" sz="1200" b="1" kern="1200" dirty="0" err="1">
                <a:solidFill>
                  <a:schemeClr val="tx1"/>
                </a:solidFill>
                <a:effectLst/>
                <a:latin typeface="+mn-lt"/>
                <a:ea typeface="+mn-ea"/>
                <a:cs typeface="+mn-cs"/>
              </a:rPr>
              <a:t>Clinical</a:t>
            </a:r>
            <a:r>
              <a:rPr lang="ru-RU" sz="1200" b="1" kern="1200" dirty="0">
                <a:solidFill>
                  <a:schemeClr val="tx1"/>
                </a:solidFill>
                <a:effectLst/>
                <a:latin typeface="+mn-lt"/>
                <a:ea typeface="+mn-ea"/>
                <a:cs typeface="+mn-cs"/>
              </a:rPr>
              <a:t> </a:t>
            </a:r>
            <a:r>
              <a:rPr lang="ru-RU" sz="1200" b="1" kern="1200" dirty="0" err="1">
                <a:solidFill>
                  <a:schemeClr val="tx1"/>
                </a:solidFill>
                <a:effectLst/>
                <a:latin typeface="+mn-lt"/>
                <a:ea typeface="+mn-ea"/>
                <a:cs typeface="+mn-cs"/>
              </a:rPr>
              <a:t>Radiobiology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Particle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therapy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New</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methods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to</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increase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tumor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radiosensitivity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by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interfering</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with</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cells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biochemistry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Targeted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drug</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delivery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Development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new</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treatment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planning</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methods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and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Radionuclide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therapy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New</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methods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to</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increase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tumor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radiosensitivity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by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interfering</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with</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cells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biochemistry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Molecular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vectors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for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radioisotope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delivery</a:t>
            </a:r>
            <a:r>
              <a:rPr lang="ru-RU" sz="1200" kern="1200" dirty="0">
                <a:solidFill>
                  <a:schemeClr val="tx1"/>
                </a:solidFill>
                <a:effectLst/>
                <a:latin typeface="+mn-lt"/>
                <a:ea typeface="+mn-ea"/>
                <a:cs typeface="+mn-cs"/>
              </a:rPr>
              <a:t>, Research </a:t>
            </a:r>
            <a:r>
              <a:rPr lang="ru-RU" sz="1200" kern="1200" dirty="0" err="1">
                <a:solidFill>
                  <a:schemeClr val="tx1"/>
                </a:solidFill>
                <a:effectLst/>
                <a:latin typeface="+mn-lt"/>
                <a:ea typeface="+mn-ea"/>
                <a:cs typeface="+mn-cs"/>
              </a:rPr>
              <a:t>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theranostics</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pPr>
              <a:lnSpc>
                <a:spcPct val="100000"/>
              </a:lnSpc>
              <a:buNone/>
              <a:tabLst>
                <a:tab pos="0" algn="l"/>
              </a:tabLst>
            </a:pPr>
            <a:endParaRPr lang="en-US" sz="1400" b="0" strike="noStrike" spc="-1" dirty="0">
              <a:latin typeface="Arial"/>
            </a:endParaRPr>
          </a:p>
        </p:txBody>
      </p:sp>
      <p:sp>
        <p:nvSpPr>
          <p:cNvPr id="284" name="PlaceHolder 3"/>
          <p:cNvSpPr>
            <a:spLocks noGrp="1"/>
          </p:cNvSpPr>
          <p:nvPr>
            <p:ph type="sldNum"/>
          </p:nvPr>
        </p:nvSpPr>
        <p:spPr>
          <a:xfrm>
            <a:off x="3884760" y="8685360"/>
            <a:ext cx="2970720" cy="457560"/>
          </a:xfrm>
          <a:prstGeom prst="rect">
            <a:avLst/>
          </a:prstGeom>
          <a:noFill/>
          <a:ln w="0">
            <a:noFill/>
          </a:ln>
        </p:spPr>
        <p:txBody>
          <a:bodyPr lIns="0" tIns="0" rIns="0" bIns="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C70C89D7-C9E3-4D1C-8163-FE45A3B9C1F9}" type="slidenum">
              <a:rPr kumimoji="0" lang="en-US" sz="1200" b="0" i="0" u="none" strike="noStrike" kern="1200" cap="none" spc="-1"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24</a:t>
            </a:fld>
            <a:endParaRPr kumimoji="0" lang="en-US" sz="12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2935567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 name="PlaceHolder 1"/>
          <p:cNvSpPr>
            <a:spLocks noGrp="1" noRot="1" noChangeAspect="1"/>
          </p:cNvSpPr>
          <p:nvPr>
            <p:ph type="sldImg"/>
          </p:nvPr>
        </p:nvSpPr>
        <p:spPr>
          <a:xfrm>
            <a:off x="474663" y="530225"/>
            <a:ext cx="6135687" cy="3452813"/>
          </a:xfrm>
          <a:prstGeom prst="rect">
            <a:avLst/>
          </a:prstGeom>
        </p:spPr>
      </p:sp>
      <p:sp>
        <p:nvSpPr>
          <p:cNvPr id="1211" name="PlaceHolder 2"/>
          <p:cNvSpPr>
            <a:spLocks noGrp="1"/>
          </p:cNvSpPr>
          <p:nvPr>
            <p:ph type="body"/>
          </p:nvPr>
        </p:nvSpPr>
        <p:spPr>
          <a:xfrm>
            <a:off x="709920" y="4404600"/>
            <a:ext cx="5676480" cy="4571280"/>
          </a:xfrm>
          <a:prstGeom prst="rect">
            <a:avLst/>
          </a:prstGeom>
        </p:spPr>
        <p:txBody>
          <a:bodyPr lIns="99000" tIns="49680" rIns="99000" bIns="49680">
            <a:noAutofit/>
          </a:bodyPr>
          <a:lstStyle/>
          <a:p>
            <a:pPr marL="216000" indent="-214560">
              <a:lnSpc>
                <a:spcPct val="100000"/>
              </a:lnSpc>
              <a:tabLst>
                <a:tab pos="0" algn="l"/>
              </a:tabLst>
            </a:pPr>
            <a:r>
              <a:rPr lang="ru-RU" sz="1200" dirty="0" smtClean="0">
                <a:effectLst/>
              </a:rPr>
              <a:t>24 марта 2022 г. в Лаборатории радиационной биологии ОИЯИ состоялся торжественный ввод в эксплуатацию </a:t>
            </a:r>
            <a:r>
              <a:rPr lang="ru-RU" sz="1200" dirty="0" err="1" smtClean="0">
                <a:effectLst/>
              </a:rPr>
              <a:t>облучательной</a:t>
            </a:r>
            <a:r>
              <a:rPr lang="ru-RU" sz="1200" dirty="0" smtClean="0">
                <a:effectLst/>
              </a:rPr>
              <a:t> рентгеновской установки </a:t>
            </a:r>
            <a:r>
              <a:rPr lang="ru-RU" sz="1200" dirty="0" smtClean="0">
                <a:effectLst/>
                <a:hlinkClick r:id="rId3"/>
              </a:rPr>
              <a:t>SARRP</a:t>
            </a:r>
            <a:r>
              <a:rPr lang="ru-RU" sz="1200" dirty="0" smtClean="0">
                <a:effectLst/>
              </a:rPr>
              <a:t> (</a:t>
            </a:r>
            <a:r>
              <a:rPr lang="ru-RU" sz="1200" dirty="0" err="1" smtClean="0">
                <a:effectLst/>
              </a:rPr>
              <a:t>Small</a:t>
            </a:r>
            <a:r>
              <a:rPr lang="ru-RU" sz="1200" dirty="0" smtClean="0">
                <a:effectLst/>
              </a:rPr>
              <a:t> </a:t>
            </a:r>
            <a:r>
              <a:rPr lang="ru-RU" sz="1200" dirty="0" err="1" smtClean="0">
                <a:effectLst/>
              </a:rPr>
              <a:t>Animal</a:t>
            </a:r>
            <a:r>
              <a:rPr lang="ru-RU" sz="1200" dirty="0" smtClean="0">
                <a:effectLst/>
              </a:rPr>
              <a:t> </a:t>
            </a:r>
            <a:r>
              <a:rPr lang="ru-RU" sz="1200" dirty="0" err="1" smtClean="0">
                <a:effectLst/>
              </a:rPr>
              <a:t>Radiation</a:t>
            </a:r>
            <a:r>
              <a:rPr lang="ru-RU" sz="1200" dirty="0" smtClean="0">
                <a:effectLst/>
              </a:rPr>
              <a:t> </a:t>
            </a:r>
            <a:r>
              <a:rPr lang="ru-RU" sz="1200" dirty="0" err="1" smtClean="0">
                <a:effectLst/>
              </a:rPr>
              <a:t>Research</a:t>
            </a:r>
            <a:r>
              <a:rPr lang="ru-RU" sz="1200" dirty="0" smtClean="0">
                <a:effectLst/>
              </a:rPr>
              <a:t> </a:t>
            </a:r>
            <a:r>
              <a:rPr lang="ru-RU" sz="1200" dirty="0" err="1" smtClean="0">
                <a:effectLst/>
              </a:rPr>
              <a:t>Platform</a:t>
            </a:r>
            <a:r>
              <a:rPr lang="ru-RU" sz="1200" dirty="0" smtClean="0">
                <a:effectLst/>
              </a:rPr>
              <a:t>) производства фирмы </a:t>
            </a:r>
            <a:r>
              <a:rPr lang="ru-RU" sz="1200" dirty="0" err="1" smtClean="0">
                <a:effectLst/>
              </a:rPr>
              <a:t>Xstrahl</a:t>
            </a:r>
            <a:r>
              <a:rPr lang="ru-RU" sz="1200" dirty="0" smtClean="0">
                <a:effectLst/>
              </a:rPr>
              <a:t> (Великобритания), предназначенной для радиобиологических исследований на мелких лабораторных животных.</a:t>
            </a:r>
            <a:endParaRPr lang="en-US" sz="1200" dirty="0" smtClean="0">
              <a:effectLst/>
            </a:endParaRPr>
          </a:p>
          <a:p>
            <a:pPr marL="216000" marR="0" indent="-214560" algn="l" defTabSz="914400" rtl="0" eaLnBrk="1" fontAlgn="auto" latinLnBrk="0" hangingPunct="1">
              <a:lnSpc>
                <a:spcPct val="100000"/>
              </a:lnSpc>
              <a:spcBef>
                <a:spcPts val="0"/>
              </a:spcBef>
              <a:spcAft>
                <a:spcPts val="0"/>
              </a:spcAft>
              <a:buClrTx/>
              <a:buSzTx/>
              <a:buFontTx/>
              <a:buNone/>
              <a:tabLst>
                <a:tab pos="0" algn="l"/>
              </a:tabLst>
              <a:defRPr/>
            </a:pPr>
            <a:r>
              <a:rPr lang="ru-RU" sz="1200" kern="1200" dirty="0" smtClean="0">
                <a:solidFill>
                  <a:schemeClr val="tx1"/>
                </a:solidFill>
                <a:effectLst/>
                <a:latin typeface="+mn-lt"/>
                <a:ea typeface="+mn-ea"/>
                <a:cs typeface="+mn-cs"/>
              </a:rPr>
              <a:t>Теперь ученые ЛРБ и стран-участниц ОИЯИ могут проводить уникальные исследования в области радиобиологии</a:t>
            </a:r>
            <a:r>
              <a:rPr lang="en-US"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и разработке новых методов лучевой терапии на высоком техническом уровне.</a:t>
            </a:r>
          </a:p>
          <a:p>
            <a:pPr marL="216000" indent="-214560">
              <a:lnSpc>
                <a:spcPct val="100000"/>
              </a:lnSpc>
              <a:tabLst>
                <a:tab pos="0" algn="l"/>
              </a:tabLst>
            </a:pPr>
            <a:endParaRPr lang="ru-RU" sz="1200" dirty="0" smtClean="0">
              <a:effectLst/>
            </a:endParaRPr>
          </a:p>
          <a:p>
            <a:pPr marL="216000" indent="-214560">
              <a:lnSpc>
                <a:spcPct val="100000"/>
              </a:lnSpc>
              <a:tabLst>
                <a:tab pos="0" algn="l"/>
              </a:tabLst>
            </a:pPr>
            <a:r>
              <a:rPr lang="en-US" sz="1200" dirty="0" smtClean="0">
                <a:effectLst/>
              </a:rPr>
              <a:t>On 24 March 2022, the Laboratory of Radiation Biology JINR hosted the ceremonial commissioning of the </a:t>
            </a:r>
            <a:r>
              <a:rPr lang="en-US" sz="1200" u="none" dirty="0" smtClean="0">
                <a:effectLst/>
                <a:hlinkClick r:id="rId3"/>
              </a:rPr>
              <a:t>SARRP</a:t>
            </a:r>
            <a:r>
              <a:rPr lang="en-US" sz="1200" u="none" dirty="0" smtClean="0">
                <a:effectLst/>
              </a:rPr>
              <a:t> (</a:t>
            </a:r>
            <a:r>
              <a:rPr lang="en-US" sz="1200" dirty="0" smtClean="0">
                <a:effectLst/>
              </a:rPr>
              <a:t>Small Animal Radiation Research Platform) X-ray irradiation facility manufactured by </a:t>
            </a:r>
            <a:r>
              <a:rPr lang="en-US" sz="1200" dirty="0" err="1" smtClean="0">
                <a:effectLst/>
              </a:rPr>
              <a:t>Xstrahl</a:t>
            </a:r>
            <a:r>
              <a:rPr lang="en-US" sz="1200" dirty="0" smtClean="0">
                <a:effectLst/>
              </a:rPr>
              <a:t> (Great Britain) and designed for radiobiological studies on small laboratory animals.</a:t>
            </a:r>
            <a:endParaRPr lang="ru-RU" sz="1200" dirty="0" smtClean="0">
              <a:effectLst/>
            </a:endParaRPr>
          </a:p>
          <a:p>
            <a:pPr marL="216000" indent="-214560">
              <a:lnSpc>
                <a:spcPct val="100000"/>
              </a:lnSpc>
              <a:tabLst>
                <a:tab pos="0" algn="l"/>
              </a:tabLst>
            </a:pPr>
            <a:r>
              <a:rPr lang="en-US" dirty="0" smtClean="0"/>
              <a:t>Now scientists from the LRB and the JINR Member States can conduct unique research in the field of radiobiology and the development of new methods of radiation therapy at a high technical level.</a:t>
            </a:r>
            <a:endParaRPr lang="en-US" sz="1200" dirty="0" smtClean="0">
              <a:effectLst/>
            </a:endParaRPr>
          </a:p>
          <a:p>
            <a:pPr marL="216000" indent="-214560">
              <a:lnSpc>
                <a:spcPct val="100000"/>
              </a:lnSpc>
              <a:tabLst>
                <a:tab pos="0" algn="l"/>
              </a:tabLst>
            </a:pPr>
            <a:endParaRPr lang="en-CA" sz="1200" b="0" strike="noStrike" spc="-1" dirty="0">
              <a:latin typeface="Arial"/>
            </a:endParaRPr>
          </a:p>
        </p:txBody>
      </p:sp>
      <p:sp>
        <p:nvSpPr>
          <p:cNvPr id="1212" name="CustomShape 3"/>
          <p:cNvSpPr/>
          <p:nvPr/>
        </p:nvSpPr>
        <p:spPr>
          <a:xfrm>
            <a:off x="4021200" y="9721080"/>
            <a:ext cx="3073320" cy="51048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8748F3-5ED8-45D7-9653-8F10FC6A84C5}" type="slidenum">
              <a:rPr kumimoji="0" lang="ru-RU" sz="1300" b="0" i="0" u="none" strike="noStrike" kern="1200" cap="none" spc="-1"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09319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PlaceHolder 1"/>
          <p:cNvSpPr>
            <a:spLocks noGrp="1" noRot="1" noChangeAspect="1"/>
          </p:cNvSpPr>
          <p:nvPr>
            <p:ph type="sldImg"/>
          </p:nvPr>
        </p:nvSpPr>
        <p:spPr>
          <a:xfrm>
            <a:off x="474663" y="530225"/>
            <a:ext cx="6135687" cy="3451225"/>
          </a:xfrm>
          <a:prstGeom prst="rect">
            <a:avLst/>
          </a:prstGeom>
          <a:ln w="0">
            <a:noFill/>
          </a:ln>
        </p:spPr>
      </p:sp>
      <p:sp>
        <p:nvSpPr>
          <p:cNvPr id="286" name="PlaceHolder 2"/>
          <p:cNvSpPr>
            <a:spLocks noGrp="1"/>
          </p:cNvSpPr>
          <p:nvPr>
            <p:ph type="body"/>
          </p:nvPr>
        </p:nvSpPr>
        <p:spPr>
          <a:xfrm>
            <a:off x="709920" y="4404600"/>
            <a:ext cx="5675400" cy="4570200"/>
          </a:xfrm>
          <a:prstGeom prst="rect">
            <a:avLst/>
          </a:prstGeom>
          <a:noFill/>
          <a:ln w="0">
            <a:noFill/>
          </a:ln>
        </p:spPr>
        <p:txBody>
          <a:bodyPr lIns="99000" tIns="49680" rIns="99000" bIns="49680" anchor="t">
            <a:noAutofit/>
          </a:bodyPr>
          <a:lstStyle/>
          <a:p>
            <a:pPr marL="216000" indent="-214560">
              <a:lnSpc>
                <a:spcPct val="100000"/>
              </a:lnSpc>
              <a:buNone/>
              <a:tabLst>
                <a:tab pos="0" algn="l"/>
              </a:tabLst>
            </a:pPr>
            <a:r>
              <a:rPr lang="ru-RU" sz="1200" b="0" strike="noStrike" spc="-1" dirty="0">
                <a:latin typeface="Arial"/>
              </a:rPr>
              <a:t>… В ОИЯИ взят курс на активное развитие фундаментальных и прикладных направлений, связанных с </a:t>
            </a:r>
            <a:r>
              <a:rPr lang="en-US" sz="1200" b="0" strike="noStrike" spc="-1" dirty="0">
                <a:latin typeface="Arial"/>
              </a:rPr>
              <a:t>Life Science</a:t>
            </a:r>
            <a:r>
              <a:rPr lang="ru-RU" sz="1200" b="0" strike="noStrike" spc="-1" dirty="0">
                <a:latin typeface="Arial"/>
              </a:rPr>
              <a:t>.  </a:t>
            </a:r>
            <a:endParaRPr lang="en-US" sz="1200" b="0" strike="noStrike" spc="-1" dirty="0">
              <a:latin typeface="Arial"/>
            </a:endParaRPr>
          </a:p>
          <a:p>
            <a:pPr marL="216000" indent="-214560">
              <a:lnSpc>
                <a:spcPct val="100000"/>
              </a:lnSpc>
              <a:buNone/>
              <a:tabLst>
                <a:tab pos="0" algn="l"/>
              </a:tabLst>
            </a:pPr>
            <a:endParaRPr lang="en-US" sz="1200" b="0" strike="noStrike" spc="-1" dirty="0">
              <a:latin typeface="Arial"/>
            </a:endParaRPr>
          </a:p>
          <a:p>
            <a:pPr marL="216000" indent="-214560">
              <a:lnSpc>
                <a:spcPct val="100000"/>
              </a:lnSpc>
              <a:buNone/>
              <a:tabLst>
                <a:tab pos="0" algn="l"/>
              </a:tabLst>
            </a:pPr>
            <a:r>
              <a:rPr lang="ru-RU" sz="1200" b="0" strike="noStrike" spc="-1" dirty="0">
                <a:latin typeface="Arial"/>
              </a:rPr>
              <a:t>На серии институтских семинаров, Ученом Совете, совещаниях и круглых столах сформирована международная программа исследований. </a:t>
            </a:r>
            <a:endParaRPr lang="en-US" sz="1200" b="0" strike="noStrike" spc="-1" dirty="0">
              <a:latin typeface="Arial"/>
            </a:endParaRPr>
          </a:p>
          <a:p>
            <a:pPr marL="216000" indent="-214560">
              <a:lnSpc>
                <a:spcPct val="100000"/>
              </a:lnSpc>
              <a:buNone/>
              <a:tabLst>
                <a:tab pos="0" algn="l"/>
              </a:tabLst>
            </a:pPr>
            <a:r>
              <a:rPr lang="ru-RU" sz="1200" b="0" strike="noStrike" spc="-1" dirty="0">
                <a:latin typeface="Arial"/>
              </a:rPr>
              <a:t>Программа будет реализована на общеинститутском уровне путем тесной межлабораторной кооперации.</a:t>
            </a:r>
            <a:endParaRPr lang="en-US" sz="1200" b="0" strike="noStrike" spc="-1" dirty="0">
              <a:latin typeface="Arial"/>
            </a:endParaRPr>
          </a:p>
          <a:p>
            <a:pPr marL="216000" indent="-214560">
              <a:lnSpc>
                <a:spcPct val="100000"/>
              </a:lnSpc>
              <a:buNone/>
              <a:tabLst>
                <a:tab pos="0" algn="l"/>
              </a:tabLst>
            </a:pPr>
            <a:r>
              <a:rPr lang="ru-RU" sz="1200" b="0" strike="noStrike" spc="-1" dirty="0">
                <a:latin typeface="Arial"/>
              </a:rPr>
              <a:t>Интегрирующим звеном служит специализированная лаборатория – ЛРБ, которая реализует программу по двум трендовым мировым направлениям: науки о мозге (освоение космоса и борьба с </a:t>
            </a:r>
            <a:r>
              <a:rPr lang="ru-RU" sz="1200" b="0" strike="noStrike" spc="-1" dirty="0" err="1">
                <a:latin typeface="Arial"/>
              </a:rPr>
              <a:t>нейрозаболеваниями</a:t>
            </a:r>
            <a:r>
              <a:rPr lang="ru-RU" sz="1200" b="0" strike="noStrike" spc="-1" dirty="0">
                <a:latin typeface="Arial"/>
              </a:rPr>
              <a:t>), и радиационная медицина (новые подходы к пучковой и </a:t>
            </a:r>
            <a:r>
              <a:rPr lang="ru-RU" sz="1200" b="0" strike="noStrike" spc="-1" dirty="0" err="1">
                <a:latin typeface="Arial"/>
              </a:rPr>
              <a:t>радионуклидной</a:t>
            </a:r>
            <a:r>
              <a:rPr lang="ru-RU" sz="1200" b="0" strike="noStrike" spc="-1" dirty="0">
                <a:latin typeface="Arial"/>
              </a:rPr>
              <a:t> терапии рака).</a:t>
            </a:r>
            <a:endParaRPr lang="en-US" sz="1200" b="0" strike="noStrike" spc="-1" dirty="0">
              <a:latin typeface="Arial"/>
            </a:endParaRPr>
          </a:p>
          <a:p>
            <a:pPr marL="216000" indent="-214560">
              <a:lnSpc>
                <a:spcPct val="100000"/>
              </a:lnSpc>
              <a:buNone/>
              <a:tabLst>
                <a:tab pos="0" algn="l"/>
              </a:tabLst>
            </a:pPr>
            <a:endParaRPr lang="en-US" sz="1200" b="0" strike="noStrike" spc="-1" dirty="0">
              <a:latin typeface="Arial"/>
            </a:endParaRPr>
          </a:p>
          <a:p>
            <a:pPr marL="216000" indent="-214560">
              <a:lnSpc>
                <a:spcPct val="100000"/>
              </a:lnSpc>
              <a:buNone/>
              <a:tabLst>
                <a:tab pos="0" algn="l"/>
              </a:tabLst>
            </a:pPr>
            <a:r>
              <a:rPr lang="ru-RU" sz="1200" b="0" strike="noStrike" spc="-1" dirty="0">
                <a:latin typeface="Arial"/>
              </a:rPr>
              <a:t>Для этого используется инфраструктура ключевых институтских проектов: пучки тяжелых ионов сети </a:t>
            </a:r>
            <a:r>
              <a:rPr lang="en-US" sz="1200" b="0" strike="noStrike" spc="-1" dirty="0">
                <a:latin typeface="Arial"/>
              </a:rPr>
              <a:t>ARIADNA</a:t>
            </a:r>
            <a:r>
              <a:rPr lang="ru-RU" sz="1200" b="0" strike="noStrike" spc="-1" dirty="0">
                <a:latin typeface="Arial"/>
              </a:rPr>
              <a:t> прикладных каналов </a:t>
            </a:r>
            <a:r>
              <a:rPr lang="en-US" sz="1200" b="0" strike="noStrike" spc="-1" dirty="0">
                <a:latin typeface="Arial"/>
              </a:rPr>
              <a:t>NICA</a:t>
            </a:r>
            <a:r>
              <a:rPr lang="ru-RU" sz="1200" b="0" strike="noStrike" spc="-1" dirty="0">
                <a:latin typeface="Arial"/>
              </a:rPr>
              <a:t>, ионного циклотрона ЛЯР (</a:t>
            </a:r>
            <a:r>
              <a:rPr lang="en-US" sz="1200" b="0" strike="noStrike" spc="-1" dirty="0">
                <a:latin typeface="Arial"/>
              </a:rPr>
              <a:t>DRIBSIII)</a:t>
            </a:r>
            <a:r>
              <a:rPr lang="ru-RU" sz="1200" b="0" strike="noStrike" spc="-1" dirty="0">
                <a:latin typeface="Arial"/>
              </a:rPr>
              <a:t>, нейтронов с реактора ИБР2,</a:t>
            </a:r>
            <a:endParaRPr lang="en-US" sz="1200" b="0" strike="noStrike" spc="-1" dirty="0">
              <a:latin typeface="Arial"/>
            </a:endParaRPr>
          </a:p>
          <a:p>
            <a:pPr marL="216000" indent="-214560">
              <a:lnSpc>
                <a:spcPct val="100000"/>
              </a:lnSpc>
              <a:buNone/>
              <a:tabLst>
                <a:tab pos="0" algn="l"/>
              </a:tabLst>
            </a:pPr>
            <a:r>
              <a:rPr lang="ru-RU" sz="1200" b="0" strike="noStrike" spc="-1" dirty="0">
                <a:latin typeface="Arial"/>
              </a:rPr>
              <a:t>суперкомпьютерной инфраструктуры ЛИТ. В рамках ИЦ планируется разработка нового медицинского протонного циклотрона, технологий производства изотопов, развитие технологий </a:t>
            </a:r>
            <a:r>
              <a:rPr lang="ru-RU" sz="1200" b="0" strike="noStrike" spc="-1" dirty="0" err="1">
                <a:latin typeface="Arial"/>
              </a:rPr>
              <a:t>биотомографии</a:t>
            </a:r>
            <a:r>
              <a:rPr lang="ru-RU" sz="1200" b="0" strike="noStrike" spc="-1" dirty="0">
                <a:latin typeface="Arial"/>
              </a:rPr>
              <a:t>.</a:t>
            </a:r>
            <a:endParaRPr lang="en-US" sz="1200" b="0" strike="noStrike" spc="-1" dirty="0">
              <a:latin typeface="Arial"/>
            </a:endParaRPr>
          </a:p>
          <a:p>
            <a:pPr marL="216000" indent="-214560">
              <a:lnSpc>
                <a:spcPct val="100000"/>
              </a:lnSpc>
              <a:buNone/>
              <a:tabLst>
                <a:tab pos="0" algn="l"/>
              </a:tabLst>
            </a:pPr>
            <a:r>
              <a:rPr lang="ru-RU" sz="1200" b="0" strike="noStrike" spc="-1" dirty="0">
                <a:latin typeface="Arial"/>
              </a:rPr>
              <a:t>Биологическая инфраструктура также будет активно развиваться, включая исследования на молекулярном, клеточном и тканевом уровне, </a:t>
            </a:r>
            <a:r>
              <a:rPr lang="ru-RU" sz="1200" b="0" strike="noStrike" spc="-1" dirty="0" err="1">
                <a:latin typeface="Arial"/>
              </a:rPr>
              <a:t>задействуя</a:t>
            </a:r>
            <a:r>
              <a:rPr lang="ru-RU" sz="1200" b="0" strike="noStrike" spc="-1" dirty="0">
                <a:latin typeface="Arial"/>
              </a:rPr>
              <a:t> </a:t>
            </a:r>
            <a:r>
              <a:rPr lang="ru-RU" sz="1200" b="0" strike="noStrike" spc="-1" dirty="0" err="1">
                <a:latin typeface="Arial"/>
              </a:rPr>
              <a:t>омиксные</a:t>
            </a:r>
            <a:r>
              <a:rPr lang="ru-RU" sz="1200" b="0" strike="noStrike" spc="-1" dirty="0">
                <a:latin typeface="Arial"/>
              </a:rPr>
              <a:t> технологии, а также работу с животными.</a:t>
            </a:r>
            <a:endParaRPr lang="en-US" sz="1200" b="0" strike="noStrike" spc="-1" dirty="0">
              <a:latin typeface="Arial"/>
            </a:endParaRPr>
          </a:p>
        </p:txBody>
      </p:sp>
      <p:sp>
        <p:nvSpPr>
          <p:cNvPr id="287" name="CustomShape 3"/>
          <p:cNvSpPr/>
          <p:nvPr/>
        </p:nvSpPr>
        <p:spPr>
          <a:xfrm>
            <a:off x="4021200" y="9721080"/>
            <a:ext cx="3072240" cy="5094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C2C19B58-28E6-47B5-8112-07C5246977A7}" type="slidenum">
              <a:rPr kumimoji="0" lang="ru-RU" sz="1300" b="0" i="0" u="none" strike="noStrike" kern="1200" cap="none" spc="-1"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5</a:t>
            </a:fld>
            <a:endParaRPr kumimoji="0" lang="en-US"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9476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6DDD7-7332-4175-B22B-D2295789903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968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 name="PlaceHolder 1"/>
          <p:cNvSpPr>
            <a:spLocks noGrp="1" noRot="1" noChangeAspect="1"/>
          </p:cNvSpPr>
          <p:nvPr>
            <p:ph type="sldImg"/>
          </p:nvPr>
        </p:nvSpPr>
        <p:spPr>
          <a:xfrm>
            <a:off x="474663" y="530225"/>
            <a:ext cx="6135687" cy="3452813"/>
          </a:xfrm>
          <a:prstGeom prst="rect">
            <a:avLst/>
          </a:prstGeom>
        </p:spPr>
      </p:sp>
      <p:sp>
        <p:nvSpPr>
          <p:cNvPr id="1211" name="PlaceHolder 2"/>
          <p:cNvSpPr>
            <a:spLocks noGrp="1"/>
          </p:cNvSpPr>
          <p:nvPr>
            <p:ph type="body"/>
          </p:nvPr>
        </p:nvSpPr>
        <p:spPr>
          <a:xfrm>
            <a:off x="709920" y="4404600"/>
            <a:ext cx="5676480" cy="4571280"/>
          </a:xfrm>
          <a:prstGeom prst="rect">
            <a:avLst/>
          </a:prstGeom>
        </p:spPr>
        <p:txBody>
          <a:bodyPr lIns="99000" tIns="49680" rIns="99000" bIns="49680">
            <a:noAutofit/>
          </a:bodyPr>
          <a:lstStyle/>
          <a:p>
            <a:pPr marL="216000" indent="-214560">
              <a:lnSpc>
                <a:spcPct val="100000"/>
              </a:lnSpc>
              <a:tabLst>
                <a:tab pos="0" algn="l"/>
              </a:tabLst>
            </a:pPr>
            <a:r>
              <a:rPr lang="ru-RU" sz="1200" b="0" strike="noStrike" spc="-1" baseline="0" dirty="0" smtClean="0">
                <a:latin typeface="Arial"/>
              </a:rPr>
              <a:t>Детально изучены поведенческие реакции и морфологические изменения в различных отделах головного мозга крыс после различного облучения. </a:t>
            </a:r>
            <a:endParaRPr lang="en-US" sz="1200" b="0" strike="noStrike" spc="-1" baseline="0" dirty="0" smtClean="0">
              <a:latin typeface="Arial"/>
            </a:endParaRPr>
          </a:p>
          <a:p>
            <a:pPr marL="216000" indent="-214560">
              <a:lnSpc>
                <a:spcPct val="100000"/>
              </a:lnSpc>
              <a:tabLst>
                <a:tab pos="0" algn="l"/>
              </a:tabLst>
            </a:pPr>
            <a:r>
              <a:rPr lang="ru-RU" sz="1200" b="0" strike="noStrike" spc="-1" baseline="0" dirty="0" smtClean="0">
                <a:latin typeface="Arial"/>
              </a:rPr>
              <a:t>Через 1 месяц после облучения при одинаковой </a:t>
            </a:r>
            <a:r>
              <a:rPr lang="ru-RU" sz="1200" b="0" strike="noStrike" spc="-1" baseline="0" dirty="0" err="1" smtClean="0">
                <a:latin typeface="Arial"/>
              </a:rPr>
              <a:t>нелетальной</a:t>
            </a:r>
            <a:r>
              <a:rPr lang="ru-RU" sz="1200" b="0" strike="noStrike" spc="-1" baseline="0" dirty="0" smtClean="0">
                <a:latin typeface="Arial"/>
              </a:rPr>
              <a:t> дозе в 1 Гр выявлены ухудшение двигательной и исследовательской активности, кратковременной памяти, дистрофия нейронов, нарушение белкового обмена, </a:t>
            </a:r>
          </a:p>
          <a:p>
            <a:pPr marL="216000" indent="-214560">
              <a:lnSpc>
                <a:spcPct val="100000"/>
              </a:lnSpc>
              <a:tabLst>
                <a:tab pos="0" algn="l"/>
              </a:tabLst>
            </a:pPr>
            <a:r>
              <a:rPr lang="ru-RU" sz="1200" b="0" strike="noStrike" spc="-1" baseline="0" dirty="0" smtClean="0">
                <a:latin typeface="Arial"/>
              </a:rPr>
              <a:t>к которому относится амилоидоз – один из признаков болезни Альцгеймера.</a:t>
            </a:r>
          </a:p>
          <a:p>
            <a:pPr marL="216000" marR="0" indent="-214560" algn="l" defTabSz="914400" rtl="0" eaLnBrk="1" fontAlgn="auto" latinLnBrk="0" hangingPunct="1">
              <a:lnSpc>
                <a:spcPct val="100000"/>
              </a:lnSpc>
              <a:spcBef>
                <a:spcPts val="0"/>
              </a:spcBef>
              <a:spcAft>
                <a:spcPts val="0"/>
              </a:spcAft>
              <a:buClrTx/>
              <a:buSzTx/>
              <a:buFontTx/>
              <a:buNone/>
              <a:tabLst>
                <a:tab pos="0" algn="l"/>
              </a:tabLst>
              <a:defRPr/>
            </a:pPr>
            <a:r>
              <a:rPr lang="ru-RU" sz="1200" b="0" strike="noStrike" spc="-1" baseline="0" dirty="0" smtClean="0">
                <a:latin typeface="Arial"/>
              </a:rPr>
              <a:t>Показано, что число наблюдаемых нарушений поведения и </a:t>
            </a:r>
            <a:r>
              <a:rPr lang="ru-RU" sz="1200" b="0" strike="noStrike" spc="-1" baseline="0" dirty="0" err="1" smtClean="0">
                <a:latin typeface="Arial"/>
              </a:rPr>
              <a:t>нейродегенерации</a:t>
            </a:r>
            <a:r>
              <a:rPr lang="ru-RU" sz="1200" b="0" strike="noStrike" spc="-1" baseline="0" dirty="0" smtClean="0">
                <a:latin typeface="Arial"/>
              </a:rPr>
              <a:t> растет с увеличением ЛПЭ излучения.</a:t>
            </a:r>
          </a:p>
          <a:p>
            <a:pPr marL="216000" indent="-214560">
              <a:lnSpc>
                <a:spcPct val="100000"/>
              </a:lnSpc>
              <a:tabLst>
                <a:tab pos="0" algn="l"/>
              </a:tabLst>
            </a:pPr>
            <a:endParaRPr lang="en-US" sz="1200" b="0" strike="noStrike" spc="-1" baseline="0" dirty="0" smtClean="0">
              <a:latin typeface="Arial"/>
            </a:endParaRPr>
          </a:p>
          <a:p>
            <a:pPr marL="216000" indent="-214560">
              <a:lnSpc>
                <a:spcPct val="100000"/>
              </a:lnSpc>
              <a:tabLst>
                <a:tab pos="0" algn="l"/>
              </a:tabLst>
            </a:pPr>
            <a:endParaRPr lang="en-US" sz="1200" b="0" strike="noStrike" spc="-1" baseline="0" dirty="0" smtClean="0">
              <a:latin typeface="Arial"/>
            </a:endParaRPr>
          </a:p>
          <a:p>
            <a:pPr marL="216000" indent="-214560">
              <a:lnSpc>
                <a:spcPct val="100000"/>
              </a:lnSpc>
              <a:tabLst>
                <a:tab pos="0" algn="l"/>
              </a:tabLst>
            </a:pPr>
            <a:r>
              <a:rPr lang="en-US" sz="1200" b="0" strike="noStrike" spc="-1" baseline="0" dirty="0" smtClean="0">
                <a:latin typeface="Arial"/>
              </a:rPr>
              <a:t>Behavioral reactions and morphological changes in various parts of the brain </a:t>
            </a:r>
            <a:r>
              <a:rPr lang="en-US" sz="1200" b="0" strike="noStrike" spc="-1" baseline="0" smtClean="0">
                <a:latin typeface="Arial"/>
              </a:rPr>
              <a:t>of rats </a:t>
            </a:r>
            <a:r>
              <a:rPr lang="en-US" sz="1200" b="0" strike="noStrike" spc="-1" baseline="0" dirty="0" smtClean="0">
                <a:latin typeface="Arial"/>
              </a:rPr>
              <a:t>after different irradiation were studied in detail</a:t>
            </a:r>
            <a:endParaRPr lang="ru-RU" sz="1200" b="0" strike="noStrike" spc="-1" baseline="0" dirty="0" smtClean="0">
              <a:latin typeface="Arial"/>
            </a:endParaRPr>
          </a:p>
          <a:p>
            <a:pPr marL="216000" indent="-214560">
              <a:lnSpc>
                <a:spcPct val="100000"/>
              </a:lnSpc>
              <a:tabLst>
                <a:tab pos="0" algn="l"/>
              </a:tabLst>
            </a:pPr>
            <a:r>
              <a:rPr lang="en-US" sz="1200" b="0" strike="noStrike" spc="-1" baseline="0" dirty="0" smtClean="0">
                <a:latin typeface="Arial"/>
              </a:rPr>
              <a:t>One month after irradiation at the same non-lethal dose of 1 </a:t>
            </a:r>
            <a:r>
              <a:rPr lang="en-US" sz="1200" b="0" strike="noStrike" spc="-1" baseline="0" dirty="0" err="1" smtClean="0">
                <a:latin typeface="Arial"/>
              </a:rPr>
              <a:t>Gy</a:t>
            </a:r>
            <a:r>
              <a:rPr lang="en-US" sz="1200" b="0" strike="noStrike" spc="-1" baseline="0" dirty="0" smtClean="0">
                <a:latin typeface="Arial"/>
              </a:rPr>
              <a:t>, deterioration in motor and exploratory activity, short-term memory, neuronal dystrophy, and amyloidosis</a:t>
            </a:r>
            <a:r>
              <a:rPr lang="ru-RU" sz="1200" b="0" strike="noStrike" spc="-1" baseline="0" dirty="0" smtClean="0">
                <a:latin typeface="Arial"/>
              </a:rPr>
              <a:t> </a:t>
            </a:r>
            <a:r>
              <a:rPr lang="en-US" sz="1200" b="0" strike="noStrike" spc="-1" baseline="0" dirty="0" smtClean="0">
                <a:latin typeface="Arial"/>
              </a:rPr>
              <a:t>were detected.</a:t>
            </a:r>
          </a:p>
          <a:p>
            <a:pPr marL="216000" indent="-214560">
              <a:lnSpc>
                <a:spcPct val="100000"/>
              </a:lnSpc>
              <a:tabLst>
                <a:tab pos="0" algn="l"/>
              </a:tabLst>
            </a:pPr>
            <a:r>
              <a:rPr lang="en-US" sz="1200" b="0" strike="noStrike" spc="-1" baseline="0" dirty="0" smtClean="0">
                <a:latin typeface="Arial"/>
              </a:rPr>
              <a:t>Amyloidosis is </a:t>
            </a:r>
            <a:r>
              <a:rPr kumimoji="0" lang="en-US" sz="1200" b="0" i="0" u="none" strike="noStrike" kern="1200" cap="none" spc="-1" normalizeH="0" baseline="0" noProof="0" dirty="0" smtClean="0">
                <a:ln>
                  <a:noFill/>
                </a:ln>
                <a:solidFill>
                  <a:prstClr val="black"/>
                </a:solidFill>
                <a:effectLst/>
                <a:uLnTx/>
                <a:uFillTx/>
                <a:latin typeface="Arial"/>
                <a:ea typeface="+mn-ea"/>
                <a:cs typeface="+mn-cs"/>
              </a:rPr>
              <a:t>impaired protein metabolism, which is </a:t>
            </a:r>
            <a:r>
              <a:rPr lang="en-US" sz="1200" b="0" strike="noStrike" spc="-1" baseline="0" dirty="0" smtClean="0">
                <a:latin typeface="Arial"/>
              </a:rPr>
              <a:t>one of the hallmarks of Alzheimer's disease.</a:t>
            </a:r>
          </a:p>
          <a:p>
            <a:pPr marL="216000" indent="-214560">
              <a:lnSpc>
                <a:spcPct val="100000"/>
              </a:lnSpc>
              <a:tabLst>
                <a:tab pos="0" algn="l"/>
              </a:tabLst>
            </a:pPr>
            <a:r>
              <a:rPr lang="en-US" sz="1200" b="0" strike="noStrike" spc="-1" baseline="0" dirty="0" smtClean="0">
                <a:latin typeface="Arial"/>
              </a:rPr>
              <a:t>It has been shown that the number of observed behavioral disorders and neurodegeneration increases with increasing LET of radiation. </a:t>
            </a:r>
            <a:endParaRPr lang="ru-RU" sz="1200" b="0" strike="noStrike" spc="-1" baseline="0" dirty="0" smtClean="0">
              <a:latin typeface="Arial"/>
            </a:endParaRPr>
          </a:p>
        </p:txBody>
      </p:sp>
      <p:sp>
        <p:nvSpPr>
          <p:cNvPr id="1212" name="CustomShape 3"/>
          <p:cNvSpPr/>
          <p:nvPr/>
        </p:nvSpPr>
        <p:spPr>
          <a:xfrm>
            <a:off x="4021200" y="9721080"/>
            <a:ext cx="3073320" cy="51048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8748F3-5ED8-45D7-9653-8F10FC6A84C5}" type="slidenum">
              <a:rPr kumimoji="0" lang="ru-RU" sz="1300" b="0" i="0" u="none" strike="noStrike" kern="1200" cap="none" spc="-1"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65775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sz="1400" kern="1200" dirty="0">
              <a:solidFill>
                <a:schemeClr val="tx1"/>
              </a:solidFill>
              <a:latin typeface="Times New Roman" pitchFamily="18" charset="0"/>
              <a:ea typeface="+mn-ea"/>
              <a:cs typeface="Times New Roman" pitchFamily="18"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B7EF8-91B0-43B0-9111-0FBF41F79A4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957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sz="1400" kern="1200" dirty="0">
              <a:solidFill>
                <a:schemeClr val="tx1"/>
              </a:solidFill>
              <a:latin typeface="Times New Roman" pitchFamily="18" charset="0"/>
              <a:ea typeface="+mn-ea"/>
              <a:cs typeface="Times New Roman" pitchFamily="18"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B7EF8-91B0-43B0-9111-0FBF41F79A4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438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sz="1400" kern="1200" dirty="0">
              <a:solidFill>
                <a:schemeClr val="tx1"/>
              </a:solidFill>
              <a:latin typeface="Times New Roman" pitchFamily="18" charset="0"/>
              <a:ea typeface="+mn-ea"/>
              <a:cs typeface="Times New Roman" pitchFamily="18"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B7EF8-91B0-43B0-9111-0FBF41F79A4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401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sz="1200" kern="1200" dirty="0" smtClean="0">
              <a:solidFill>
                <a:schemeClr val="tx1"/>
              </a:solidFill>
              <a:latin typeface="Times New Roman" pitchFamily="18" charset="0"/>
              <a:ea typeface="+mn-ea"/>
              <a:cs typeface="Times New Roman" pitchFamily="18"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B7EF8-91B0-43B0-9111-0FBF41F79A4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653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30"/>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3813681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24442623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5542203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1"/>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41"/>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24220838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920393-2ECB-47B5-9157-8AA4F1663526}"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217CD-F02F-41A4-AD5D-E25B68FB26B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3541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920393-2ECB-47B5-9157-8AA4F1663526}"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217CD-F02F-41A4-AD5D-E25B68FB26B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6832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920393-2ECB-47B5-9157-8AA4F1663526}"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217CD-F02F-41A4-AD5D-E25B68FB26B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7031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920393-2ECB-47B5-9157-8AA4F1663526}"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217CD-F02F-41A4-AD5D-E25B68FB26B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5364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920393-2ECB-47B5-9157-8AA4F1663526}"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217CD-F02F-41A4-AD5D-E25B68FB26B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4845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920393-2ECB-47B5-9157-8AA4F1663526}"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217CD-F02F-41A4-AD5D-E25B68FB26B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7931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920393-2ECB-47B5-9157-8AA4F1663526}"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217CD-F02F-41A4-AD5D-E25B68FB26B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9199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920393-2ECB-47B5-9157-8AA4F1663526}"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217CD-F02F-41A4-AD5D-E25B68FB26B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07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3"/>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43"/>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0320409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920393-2ECB-47B5-9157-8AA4F1663526}"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217CD-F02F-41A4-AD5D-E25B68FB26B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374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920393-2ECB-47B5-9157-8AA4F1663526}"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217CD-F02F-41A4-AD5D-E25B68FB26B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6219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920393-2ECB-47B5-9157-8AA4F1663526}"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217CD-F02F-41A4-AD5D-E25B68FB26B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4213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7424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4"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155" name="PlaceHolder 2"/>
          <p:cNvSpPr>
            <a:spLocks noGrp="1"/>
          </p:cNvSpPr>
          <p:nvPr>
            <p:ph type="subTitle"/>
          </p:nvPr>
        </p:nvSpPr>
        <p:spPr>
          <a:xfrm>
            <a:off x="609590" y="1604505"/>
            <a:ext cx="10972270" cy="3977062"/>
          </a:xfrm>
          <a:prstGeom prst="rect">
            <a:avLst/>
          </a:prstGeom>
        </p:spPr>
        <p:txBody>
          <a:bodyPr lIns="0" tIns="0" rIns="0" bIns="0" anchor="ctr">
            <a:noAutofit/>
          </a:bodyPr>
          <a:lstStyle/>
          <a:p>
            <a:pPr algn="ctr"/>
            <a:endParaRPr lang="en-CA" sz="3086" b="0" strike="noStrike" spc="-1">
              <a:latin typeface="Arial"/>
            </a:endParaRPr>
          </a:p>
        </p:txBody>
      </p:sp>
    </p:spTree>
    <p:extLst>
      <p:ext uri="{BB962C8B-B14F-4D97-AF65-F5344CB8AC3E}">
        <p14:creationId xmlns:p14="http://schemas.microsoft.com/office/powerpoint/2010/main" val="20933014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157" name="PlaceHolder 2"/>
          <p:cNvSpPr>
            <a:spLocks noGrp="1"/>
          </p:cNvSpPr>
          <p:nvPr>
            <p:ph type="body"/>
          </p:nvPr>
        </p:nvSpPr>
        <p:spPr>
          <a:xfrm>
            <a:off x="609590" y="1604505"/>
            <a:ext cx="10972270" cy="3977062"/>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12185178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159" name="PlaceHolder 2"/>
          <p:cNvSpPr>
            <a:spLocks noGrp="1"/>
          </p:cNvSpPr>
          <p:nvPr>
            <p:ph type="body"/>
          </p:nvPr>
        </p:nvSpPr>
        <p:spPr>
          <a:xfrm>
            <a:off x="609591" y="1604505"/>
            <a:ext cx="5354297" cy="3977062"/>
          </a:xfrm>
          <a:prstGeom prst="rect">
            <a:avLst/>
          </a:prstGeom>
        </p:spPr>
        <p:txBody>
          <a:bodyPr lIns="0" tIns="0" rIns="0" bIns="0">
            <a:normAutofit/>
          </a:bodyPr>
          <a:lstStyle/>
          <a:p>
            <a:endParaRPr lang="en-CA" sz="3086" b="0" strike="noStrike" spc="-1">
              <a:latin typeface="Arial"/>
            </a:endParaRPr>
          </a:p>
        </p:txBody>
      </p:sp>
      <p:sp>
        <p:nvSpPr>
          <p:cNvPr id="160" name="PlaceHolder 3"/>
          <p:cNvSpPr>
            <a:spLocks noGrp="1"/>
          </p:cNvSpPr>
          <p:nvPr>
            <p:ph type="body"/>
          </p:nvPr>
        </p:nvSpPr>
        <p:spPr>
          <a:xfrm>
            <a:off x="6231892" y="1604505"/>
            <a:ext cx="5354297" cy="3977062"/>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8873862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1"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Tree>
    <p:extLst>
      <p:ext uri="{BB962C8B-B14F-4D97-AF65-F5344CB8AC3E}">
        <p14:creationId xmlns:p14="http://schemas.microsoft.com/office/powerpoint/2010/main" val="17200913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2" name="PlaceHolder 1"/>
          <p:cNvSpPr>
            <a:spLocks noGrp="1"/>
          </p:cNvSpPr>
          <p:nvPr>
            <p:ph type="subTitle"/>
          </p:nvPr>
        </p:nvSpPr>
        <p:spPr>
          <a:xfrm>
            <a:off x="609590" y="273610"/>
            <a:ext cx="10972270" cy="5307957"/>
          </a:xfrm>
          <a:prstGeom prst="rect">
            <a:avLst/>
          </a:prstGeom>
        </p:spPr>
        <p:txBody>
          <a:bodyPr lIns="0" tIns="0" rIns="0" bIns="0" anchor="ctr">
            <a:noAutofit/>
          </a:bodyPr>
          <a:lstStyle/>
          <a:p>
            <a:pPr algn="ctr"/>
            <a:endParaRPr lang="en-CA" sz="3086" b="0" strike="noStrike" spc="-1">
              <a:latin typeface="Arial"/>
            </a:endParaRPr>
          </a:p>
        </p:txBody>
      </p:sp>
    </p:spTree>
    <p:extLst>
      <p:ext uri="{BB962C8B-B14F-4D97-AF65-F5344CB8AC3E}">
        <p14:creationId xmlns:p14="http://schemas.microsoft.com/office/powerpoint/2010/main" val="32592599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164" name="PlaceHolder 2"/>
          <p:cNvSpPr>
            <a:spLocks noGrp="1"/>
          </p:cNvSpPr>
          <p:nvPr>
            <p:ph type="body"/>
          </p:nvPr>
        </p:nvSpPr>
        <p:spPr>
          <a:xfrm>
            <a:off x="609591" y="1604505"/>
            <a:ext cx="5354297" cy="1896865"/>
          </a:xfrm>
          <a:prstGeom prst="rect">
            <a:avLst/>
          </a:prstGeom>
        </p:spPr>
        <p:txBody>
          <a:bodyPr lIns="0" tIns="0" rIns="0" bIns="0">
            <a:normAutofit/>
          </a:bodyPr>
          <a:lstStyle/>
          <a:p>
            <a:endParaRPr lang="en-CA" sz="3086" b="0" strike="noStrike" spc="-1">
              <a:latin typeface="Arial"/>
            </a:endParaRPr>
          </a:p>
        </p:txBody>
      </p:sp>
      <p:sp>
        <p:nvSpPr>
          <p:cNvPr id="165" name="PlaceHolder 3"/>
          <p:cNvSpPr>
            <a:spLocks noGrp="1"/>
          </p:cNvSpPr>
          <p:nvPr>
            <p:ph type="body"/>
          </p:nvPr>
        </p:nvSpPr>
        <p:spPr>
          <a:xfrm>
            <a:off x="6231892" y="1604505"/>
            <a:ext cx="5354297" cy="3977062"/>
          </a:xfrm>
          <a:prstGeom prst="rect">
            <a:avLst/>
          </a:prstGeom>
        </p:spPr>
        <p:txBody>
          <a:bodyPr lIns="0" tIns="0" rIns="0" bIns="0">
            <a:normAutofit/>
          </a:bodyPr>
          <a:lstStyle/>
          <a:p>
            <a:endParaRPr lang="en-CA" sz="3086" b="0" strike="noStrike" spc="-1">
              <a:latin typeface="Arial"/>
            </a:endParaRPr>
          </a:p>
        </p:txBody>
      </p:sp>
      <p:sp>
        <p:nvSpPr>
          <p:cNvPr id="166" name="PlaceHolder 4"/>
          <p:cNvSpPr>
            <a:spLocks noGrp="1"/>
          </p:cNvSpPr>
          <p:nvPr>
            <p:ph type="body"/>
          </p:nvPr>
        </p:nvSpPr>
        <p:spPr>
          <a:xfrm>
            <a:off x="609591" y="3681924"/>
            <a:ext cx="5354297" cy="1896865"/>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3173973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1E7815E-F7B8-4E93-9F6C-89F6C3C8DB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37FF7-5919-41BF-8DD0-96FAEA1BD99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28280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168" name="PlaceHolder 2"/>
          <p:cNvSpPr>
            <a:spLocks noGrp="1"/>
          </p:cNvSpPr>
          <p:nvPr>
            <p:ph type="body"/>
          </p:nvPr>
        </p:nvSpPr>
        <p:spPr>
          <a:xfrm>
            <a:off x="609591" y="1604505"/>
            <a:ext cx="5354297" cy="3977062"/>
          </a:xfrm>
          <a:prstGeom prst="rect">
            <a:avLst/>
          </a:prstGeom>
        </p:spPr>
        <p:txBody>
          <a:bodyPr lIns="0" tIns="0" rIns="0" bIns="0">
            <a:normAutofit/>
          </a:bodyPr>
          <a:lstStyle/>
          <a:p>
            <a:endParaRPr lang="en-CA" sz="3086" b="0" strike="noStrike" spc="-1">
              <a:latin typeface="Arial"/>
            </a:endParaRPr>
          </a:p>
        </p:txBody>
      </p:sp>
      <p:sp>
        <p:nvSpPr>
          <p:cNvPr id="169" name="PlaceHolder 3"/>
          <p:cNvSpPr>
            <a:spLocks noGrp="1"/>
          </p:cNvSpPr>
          <p:nvPr>
            <p:ph type="body"/>
          </p:nvPr>
        </p:nvSpPr>
        <p:spPr>
          <a:xfrm>
            <a:off x="6231892" y="1604505"/>
            <a:ext cx="5354297" cy="1896865"/>
          </a:xfrm>
          <a:prstGeom prst="rect">
            <a:avLst/>
          </a:prstGeom>
        </p:spPr>
        <p:txBody>
          <a:bodyPr lIns="0" tIns="0" rIns="0" bIns="0">
            <a:normAutofit/>
          </a:bodyPr>
          <a:lstStyle/>
          <a:p>
            <a:endParaRPr lang="en-CA" sz="3086" b="0" strike="noStrike" spc="-1">
              <a:latin typeface="Arial"/>
            </a:endParaRPr>
          </a:p>
        </p:txBody>
      </p:sp>
      <p:sp>
        <p:nvSpPr>
          <p:cNvPr id="170" name="PlaceHolder 4"/>
          <p:cNvSpPr>
            <a:spLocks noGrp="1"/>
          </p:cNvSpPr>
          <p:nvPr>
            <p:ph type="body"/>
          </p:nvPr>
        </p:nvSpPr>
        <p:spPr>
          <a:xfrm>
            <a:off x="6231892" y="3681924"/>
            <a:ext cx="5354297" cy="1896865"/>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27220570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172" name="PlaceHolder 2"/>
          <p:cNvSpPr>
            <a:spLocks noGrp="1"/>
          </p:cNvSpPr>
          <p:nvPr>
            <p:ph type="body"/>
          </p:nvPr>
        </p:nvSpPr>
        <p:spPr>
          <a:xfrm>
            <a:off x="609591" y="1604505"/>
            <a:ext cx="5354297" cy="1896865"/>
          </a:xfrm>
          <a:prstGeom prst="rect">
            <a:avLst/>
          </a:prstGeom>
        </p:spPr>
        <p:txBody>
          <a:bodyPr lIns="0" tIns="0" rIns="0" bIns="0">
            <a:normAutofit/>
          </a:bodyPr>
          <a:lstStyle/>
          <a:p>
            <a:endParaRPr lang="en-CA" sz="3086" b="0" strike="noStrike" spc="-1">
              <a:latin typeface="Arial"/>
            </a:endParaRPr>
          </a:p>
        </p:txBody>
      </p:sp>
      <p:sp>
        <p:nvSpPr>
          <p:cNvPr id="173" name="PlaceHolder 3"/>
          <p:cNvSpPr>
            <a:spLocks noGrp="1"/>
          </p:cNvSpPr>
          <p:nvPr>
            <p:ph type="body"/>
          </p:nvPr>
        </p:nvSpPr>
        <p:spPr>
          <a:xfrm>
            <a:off x="6231892" y="1604505"/>
            <a:ext cx="5354297" cy="1896865"/>
          </a:xfrm>
          <a:prstGeom prst="rect">
            <a:avLst/>
          </a:prstGeom>
        </p:spPr>
        <p:txBody>
          <a:bodyPr lIns="0" tIns="0" rIns="0" bIns="0">
            <a:normAutofit/>
          </a:bodyPr>
          <a:lstStyle/>
          <a:p>
            <a:endParaRPr lang="en-CA" sz="3086" b="0" strike="noStrike" spc="-1">
              <a:latin typeface="Arial"/>
            </a:endParaRPr>
          </a:p>
        </p:txBody>
      </p:sp>
      <p:sp>
        <p:nvSpPr>
          <p:cNvPr id="174" name="PlaceHolder 4"/>
          <p:cNvSpPr>
            <a:spLocks noGrp="1"/>
          </p:cNvSpPr>
          <p:nvPr>
            <p:ph type="body"/>
          </p:nvPr>
        </p:nvSpPr>
        <p:spPr>
          <a:xfrm>
            <a:off x="609590" y="3681924"/>
            <a:ext cx="10972270" cy="1896865"/>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21440058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176" name="PlaceHolder 2"/>
          <p:cNvSpPr>
            <a:spLocks noGrp="1"/>
          </p:cNvSpPr>
          <p:nvPr>
            <p:ph type="body"/>
          </p:nvPr>
        </p:nvSpPr>
        <p:spPr>
          <a:xfrm>
            <a:off x="609590" y="1604505"/>
            <a:ext cx="10972270" cy="1896865"/>
          </a:xfrm>
          <a:prstGeom prst="rect">
            <a:avLst/>
          </a:prstGeom>
        </p:spPr>
        <p:txBody>
          <a:bodyPr lIns="0" tIns="0" rIns="0" bIns="0">
            <a:normAutofit/>
          </a:bodyPr>
          <a:lstStyle/>
          <a:p>
            <a:endParaRPr lang="en-CA" sz="3086" b="0" strike="noStrike" spc="-1">
              <a:latin typeface="Arial"/>
            </a:endParaRPr>
          </a:p>
        </p:txBody>
      </p:sp>
      <p:sp>
        <p:nvSpPr>
          <p:cNvPr id="177" name="PlaceHolder 3"/>
          <p:cNvSpPr>
            <a:spLocks noGrp="1"/>
          </p:cNvSpPr>
          <p:nvPr>
            <p:ph type="body"/>
          </p:nvPr>
        </p:nvSpPr>
        <p:spPr>
          <a:xfrm>
            <a:off x="609590" y="3681924"/>
            <a:ext cx="10972270" cy="1896865"/>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21085583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179" name="PlaceHolder 2"/>
          <p:cNvSpPr>
            <a:spLocks noGrp="1"/>
          </p:cNvSpPr>
          <p:nvPr>
            <p:ph type="body"/>
          </p:nvPr>
        </p:nvSpPr>
        <p:spPr>
          <a:xfrm>
            <a:off x="609591" y="1604505"/>
            <a:ext cx="5354297" cy="1896865"/>
          </a:xfrm>
          <a:prstGeom prst="rect">
            <a:avLst/>
          </a:prstGeom>
        </p:spPr>
        <p:txBody>
          <a:bodyPr lIns="0" tIns="0" rIns="0" bIns="0">
            <a:normAutofit/>
          </a:bodyPr>
          <a:lstStyle/>
          <a:p>
            <a:endParaRPr lang="en-CA" sz="3086" b="0" strike="noStrike" spc="-1">
              <a:latin typeface="Arial"/>
            </a:endParaRPr>
          </a:p>
        </p:txBody>
      </p:sp>
      <p:sp>
        <p:nvSpPr>
          <p:cNvPr id="180" name="PlaceHolder 3"/>
          <p:cNvSpPr>
            <a:spLocks noGrp="1"/>
          </p:cNvSpPr>
          <p:nvPr>
            <p:ph type="body"/>
          </p:nvPr>
        </p:nvSpPr>
        <p:spPr>
          <a:xfrm>
            <a:off x="6231892" y="1604505"/>
            <a:ext cx="5354297" cy="1896865"/>
          </a:xfrm>
          <a:prstGeom prst="rect">
            <a:avLst/>
          </a:prstGeom>
        </p:spPr>
        <p:txBody>
          <a:bodyPr lIns="0" tIns="0" rIns="0" bIns="0">
            <a:normAutofit/>
          </a:bodyPr>
          <a:lstStyle/>
          <a:p>
            <a:endParaRPr lang="en-CA" sz="3086" b="0" strike="noStrike" spc="-1">
              <a:latin typeface="Arial"/>
            </a:endParaRPr>
          </a:p>
        </p:txBody>
      </p:sp>
      <p:sp>
        <p:nvSpPr>
          <p:cNvPr id="181" name="PlaceHolder 4"/>
          <p:cNvSpPr>
            <a:spLocks noGrp="1"/>
          </p:cNvSpPr>
          <p:nvPr>
            <p:ph type="body"/>
          </p:nvPr>
        </p:nvSpPr>
        <p:spPr>
          <a:xfrm>
            <a:off x="609591" y="3681924"/>
            <a:ext cx="5354297" cy="1896865"/>
          </a:xfrm>
          <a:prstGeom prst="rect">
            <a:avLst/>
          </a:prstGeom>
        </p:spPr>
        <p:txBody>
          <a:bodyPr lIns="0" tIns="0" rIns="0" bIns="0">
            <a:normAutofit/>
          </a:bodyPr>
          <a:lstStyle/>
          <a:p>
            <a:endParaRPr lang="en-CA" sz="3086" b="0" strike="noStrike" spc="-1">
              <a:latin typeface="Arial"/>
            </a:endParaRPr>
          </a:p>
        </p:txBody>
      </p:sp>
      <p:sp>
        <p:nvSpPr>
          <p:cNvPr id="182" name="PlaceHolder 5"/>
          <p:cNvSpPr>
            <a:spLocks noGrp="1"/>
          </p:cNvSpPr>
          <p:nvPr>
            <p:ph type="body"/>
          </p:nvPr>
        </p:nvSpPr>
        <p:spPr>
          <a:xfrm>
            <a:off x="6231892" y="3681924"/>
            <a:ext cx="5354297" cy="1896865"/>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9542877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184" name="PlaceHolder 2"/>
          <p:cNvSpPr>
            <a:spLocks noGrp="1"/>
          </p:cNvSpPr>
          <p:nvPr>
            <p:ph type="body"/>
          </p:nvPr>
        </p:nvSpPr>
        <p:spPr>
          <a:xfrm>
            <a:off x="609590" y="1604505"/>
            <a:ext cx="3532740" cy="1896865"/>
          </a:xfrm>
          <a:prstGeom prst="rect">
            <a:avLst/>
          </a:prstGeom>
        </p:spPr>
        <p:txBody>
          <a:bodyPr lIns="0" tIns="0" rIns="0" bIns="0">
            <a:normAutofit/>
          </a:bodyPr>
          <a:lstStyle/>
          <a:p>
            <a:endParaRPr lang="en-CA" sz="3086" b="0" strike="noStrike" spc="-1">
              <a:latin typeface="Arial"/>
            </a:endParaRPr>
          </a:p>
        </p:txBody>
      </p:sp>
      <p:sp>
        <p:nvSpPr>
          <p:cNvPr id="185" name="PlaceHolder 3"/>
          <p:cNvSpPr>
            <a:spLocks noGrp="1"/>
          </p:cNvSpPr>
          <p:nvPr>
            <p:ph type="body"/>
          </p:nvPr>
        </p:nvSpPr>
        <p:spPr>
          <a:xfrm>
            <a:off x="4319436" y="1604505"/>
            <a:ext cx="3532740" cy="1896865"/>
          </a:xfrm>
          <a:prstGeom prst="rect">
            <a:avLst/>
          </a:prstGeom>
        </p:spPr>
        <p:txBody>
          <a:bodyPr lIns="0" tIns="0" rIns="0" bIns="0">
            <a:normAutofit/>
          </a:bodyPr>
          <a:lstStyle/>
          <a:p>
            <a:endParaRPr lang="en-CA" sz="3086" b="0" strike="noStrike" spc="-1">
              <a:latin typeface="Arial"/>
            </a:endParaRPr>
          </a:p>
        </p:txBody>
      </p:sp>
      <p:sp>
        <p:nvSpPr>
          <p:cNvPr id="186" name="PlaceHolder 4"/>
          <p:cNvSpPr>
            <a:spLocks noGrp="1"/>
          </p:cNvSpPr>
          <p:nvPr>
            <p:ph type="body"/>
          </p:nvPr>
        </p:nvSpPr>
        <p:spPr>
          <a:xfrm>
            <a:off x="8029282" y="1604505"/>
            <a:ext cx="3532740" cy="1896865"/>
          </a:xfrm>
          <a:prstGeom prst="rect">
            <a:avLst/>
          </a:prstGeom>
        </p:spPr>
        <p:txBody>
          <a:bodyPr lIns="0" tIns="0" rIns="0" bIns="0">
            <a:normAutofit/>
          </a:bodyPr>
          <a:lstStyle/>
          <a:p>
            <a:endParaRPr lang="en-CA" sz="3086" b="0" strike="noStrike" spc="-1">
              <a:latin typeface="Arial"/>
            </a:endParaRPr>
          </a:p>
        </p:txBody>
      </p:sp>
      <p:sp>
        <p:nvSpPr>
          <p:cNvPr id="187" name="PlaceHolder 5"/>
          <p:cNvSpPr>
            <a:spLocks noGrp="1"/>
          </p:cNvSpPr>
          <p:nvPr>
            <p:ph type="body"/>
          </p:nvPr>
        </p:nvSpPr>
        <p:spPr>
          <a:xfrm>
            <a:off x="609590" y="3681924"/>
            <a:ext cx="3532740" cy="1896865"/>
          </a:xfrm>
          <a:prstGeom prst="rect">
            <a:avLst/>
          </a:prstGeom>
        </p:spPr>
        <p:txBody>
          <a:bodyPr lIns="0" tIns="0" rIns="0" bIns="0">
            <a:normAutofit/>
          </a:bodyPr>
          <a:lstStyle/>
          <a:p>
            <a:endParaRPr lang="en-CA" sz="3086" b="0" strike="noStrike" spc="-1">
              <a:latin typeface="Arial"/>
            </a:endParaRPr>
          </a:p>
        </p:txBody>
      </p:sp>
      <p:sp>
        <p:nvSpPr>
          <p:cNvPr id="188" name="PlaceHolder 6"/>
          <p:cNvSpPr>
            <a:spLocks noGrp="1"/>
          </p:cNvSpPr>
          <p:nvPr>
            <p:ph type="body"/>
          </p:nvPr>
        </p:nvSpPr>
        <p:spPr>
          <a:xfrm>
            <a:off x="4319436" y="3681924"/>
            <a:ext cx="3532740" cy="1896865"/>
          </a:xfrm>
          <a:prstGeom prst="rect">
            <a:avLst/>
          </a:prstGeom>
        </p:spPr>
        <p:txBody>
          <a:bodyPr lIns="0" tIns="0" rIns="0" bIns="0">
            <a:normAutofit/>
          </a:bodyPr>
          <a:lstStyle/>
          <a:p>
            <a:endParaRPr lang="en-CA" sz="3086" b="0" strike="noStrike" spc="-1">
              <a:latin typeface="Arial"/>
            </a:endParaRPr>
          </a:p>
        </p:txBody>
      </p:sp>
      <p:sp>
        <p:nvSpPr>
          <p:cNvPr id="189" name="PlaceHolder 7"/>
          <p:cNvSpPr>
            <a:spLocks noGrp="1"/>
          </p:cNvSpPr>
          <p:nvPr>
            <p:ph type="body"/>
          </p:nvPr>
        </p:nvSpPr>
        <p:spPr>
          <a:xfrm>
            <a:off x="8029282" y="3681924"/>
            <a:ext cx="3532740" cy="1896865"/>
          </a:xfrm>
          <a:prstGeom prst="rect">
            <a:avLst/>
          </a:prstGeom>
        </p:spPr>
        <p:txBody>
          <a:bodyPr lIns="0" tIns="0" rIns="0" bIns="0">
            <a:normAutofit/>
          </a:bodyPr>
          <a:lstStyle/>
          <a:p>
            <a:endParaRPr lang="en-CA" sz="3086" b="0" strike="noStrike" spc="-1">
              <a:latin typeface="Arial"/>
            </a:endParaRPr>
          </a:p>
        </p:txBody>
      </p:sp>
    </p:spTree>
    <p:extLst>
      <p:ext uri="{BB962C8B-B14F-4D97-AF65-F5344CB8AC3E}">
        <p14:creationId xmlns:p14="http://schemas.microsoft.com/office/powerpoint/2010/main" val="21563516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5795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extLst>
      <p:ext uri="{BB962C8B-B14F-4D97-AF65-F5344CB8AC3E}">
        <p14:creationId xmlns:p14="http://schemas.microsoft.com/office/powerpoint/2010/main" val="31275384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15667616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7"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20518132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Tree>
    <p:extLst>
      <p:ext uri="{BB962C8B-B14F-4D97-AF65-F5344CB8AC3E}">
        <p14:creationId xmlns:p14="http://schemas.microsoft.com/office/powerpoint/2010/main" val="3039952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1E7815E-F7B8-4E93-9F6C-89F6C3C8DB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37FF7-5919-41BF-8DD0-96FAEA1BD99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86513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extLst>
      <p:ext uri="{BB962C8B-B14F-4D97-AF65-F5344CB8AC3E}">
        <p14:creationId xmlns:p14="http://schemas.microsoft.com/office/powerpoint/2010/main" val="38423321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8450427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8"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4013349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2"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28043572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4"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5"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13300926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0"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39368501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2"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3"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4"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5"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6"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7"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1698927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1631" name="Rectangle 7"/>
          <p:cNvSpPr>
            <a:spLocks noGrp="1" noChangeArrowheads="1"/>
          </p:cNvSpPr>
          <p:nvPr>
            <p:ph type="ctrTitle"/>
          </p:nvPr>
        </p:nvSpPr>
        <p:spPr>
          <a:xfrm>
            <a:off x="736610" y="3986215"/>
            <a:ext cx="9980084" cy="1081088"/>
          </a:xfrm>
        </p:spPr>
        <p:txBody>
          <a:bodyPr anchor="b"/>
          <a:lstStyle>
            <a:lvl1pPr>
              <a:lnSpc>
                <a:spcPct val="110000"/>
              </a:lnSpc>
              <a:defRPr sz="3200">
                <a:solidFill>
                  <a:schemeClr val="tx1"/>
                </a:solidFill>
              </a:defRPr>
            </a:lvl1pPr>
          </a:lstStyle>
          <a:p>
            <a:r>
              <a:rPr lang="de-DE"/>
              <a:t>Titelmasterformat durch Klicken bearbeiten</a:t>
            </a:r>
          </a:p>
        </p:txBody>
      </p:sp>
      <p:sp>
        <p:nvSpPr>
          <p:cNvPr id="111632" name="Rectangle 12"/>
          <p:cNvSpPr>
            <a:spLocks noGrp="1" noChangeArrowheads="1"/>
          </p:cNvSpPr>
          <p:nvPr>
            <p:ph type="subTitle" idx="1"/>
          </p:nvPr>
        </p:nvSpPr>
        <p:spPr bwMode="gray">
          <a:xfrm>
            <a:off x="736603" y="5022854"/>
            <a:ext cx="9967383" cy="704849"/>
          </a:xfrm>
        </p:spPr>
        <p:txBody>
          <a:bodyPr tIns="46555" bIns="46555"/>
          <a:lstStyle>
            <a:lvl1pPr marL="0" indent="0">
              <a:buFont typeface="Wingdings" pitchFamily="2" charset="2"/>
              <a:buNone/>
              <a:defRPr sz="2500"/>
            </a:lvl1pPr>
          </a:lstStyle>
          <a:p>
            <a:r>
              <a:rPr lang="de-DE"/>
              <a:t>Formatvorlage des Untertitelmasters durch Klicken bearbeiten</a:t>
            </a:r>
          </a:p>
        </p:txBody>
      </p:sp>
      <p:sp>
        <p:nvSpPr>
          <p:cNvPr id="4" name="Rectangle 5"/>
          <p:cNvSpPr>
            <a:spLocks noGrp="1" noChangeArrowheads="1"/>
          </p:cNvSpPr>
          <p:nvPr>
            <p:ph type="ftr" sz="quarter" idx="10"/>
          </p:nvPr>
        </p:nvSpPr>
        <p:spPr>
          <a:xfrm>
            <a:off x="4165600" y="6245225"/>
            <a:ext cx="3860800" cy="476250"/>
          </a:xfrm>
        </p:spPr>
        <p:txBody>
          <a:bodyPr/>
          <a:lstStyle>
            <a:lvl1pPr fontAlgn="auto">
              <a:spcBef>
                <a:spcPts val="0"/>
              </a:spcBef>
              <a:spcAft>
                <a:spcPts val="0"/>
              </a:spcAft>
              <a:defRPr>
                <a:solidFill>
                  <a:srgbClr val="00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1">
              <a:ln>
                <a:noFill/>
              </a:ln>
              <a:solidFill>
                <a:srgbClr val="000000"/>
              </a:solidFill>
              <a:effectLst/>
              <a:uLnTx/>
              <a:uFillTx/>
              <a:latin typeface="Arial" charset="0"/>
              <a:ea typeface="+mn-ea"/>
              <a:cs typeface="Arial"/>
            </a:endParaRPr>
          </a:p>
        </p:txBody>
      </p:sp>
    </p:spTree>
    <p:extLst>
      <p:ext uri="{BB962C8B-B14F-4D97-AF65-F5344CB8AC3E}">
        <p14:creationId xmlns:p14="http://schemas.microsoft.com/office/powerpoint/2010/main" val="8961380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1">
              <a:ln>
                <a:noFill/>
              </a:ln>
              <a:solidFill>
                <a:srgbClr val="FFFFFF"/>
              </a:solidFill>
              <a:effectLst/>
              <a:uLnTx/>
              <a:uFillTx/>
              <a:latin typeface="Arial" charset="0"/>
              <a:ea typeface="+mn-ea"/>
              <a:cs typeface="Arial"/>
            </a:endParaRPr>
          </a:p>
        </p:txBody>
      </p:sp>
    </p:spTree>
    <p:extLst>
      <p:ext uri="{BB962C8B-B14F-4D97-AF65-F5344CB8AC3E}">
        <p14:creationId xmlns:p14="http://schemas.microsoft.com/office/powerpoint/2010/main" val="38697808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5" y="4406908"/>
            <a:ext cx="10363200" cy="1362072"/>
          </a:xfrm>
        </p:spPr>
        <p:txBody>
          <a:bodyPr/>
          <a:lstStyle>
            <a:lvl1pPr algn="l">
              <a:defRPr sz="41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5" y="2906717"/>
            <a:ext cx="10363200" cy="1500185"/>
          </a:xfrm>
        </p:spPr>
        <p:txBody>
          <a:bodyPr anchor="b"/>
          <a:lstStyle>
            <a:lvl1pPr marL="0" indent="0">
              <a:buNone/>
              <a:defRPr sz="2100"/>
            </a:lvl1pPr>
            <a:lvl2pPr marL="465554" indent="0">
              <a:buNone/>
              <a:defRPr sz="1800"/>
            </a:lvl2pPr>
            <a:lvl3pPr marL="931106" indent="0">
              <a:buNone/>
              <a:defRPr sz="1600"/>
            </a:lvl3pPr>
            <a:lvl4pPr marL="1396659" indent="0">
              <a:buNone/>
              <a:defRPr sz="1400"/>
            </a:lvl4pPr>
            <a:lvl5pPr marL="1862212" indent="0">
              <a:buNone/>
              <a:defRPr sz="1400"/>
            </a:lvl5pPr>
            <a:lvl6pPr marL="2327765" indent="0">
              <a:buNone/>
              <a:defRPr sz="1400"/>
            </a:lvl6pPr>
            <a:lvl7pPr marL="2793318" indent="0">
              <a:buNone/>
              <a:defRPr sz="1400"/>
            </a:lvl7pPr>
            <a:lvl8pPr marL="3258871" indent="0">
              <a:buNone/>
              <a:defRPr sz="1400"/>
            </a:lvl8pPr>
            <a:lvl9pPr marL="3724423" indent="0">
              <a:buNone/>
              <a:defRPr sz="1400"/>
            </a:lvl9pPr>
          </a:lstStyle>
          <a:p>
            <a:pPr lvl="0"/>
            <a:r>
              <a:rPr lang="de-DE" smtClean="0"/>
              <a:t>Textmasterformate durch Klicken bearbeiten</a:t>
            </a:r>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1">
              <a:ln>
                <a:noFill/>
              </a:ln>
              <a:solidFill>
                <a:srgbClr val="FFFFFF"/>
              </a:solidFill>
              <a:effectLst/>
              <a:uLnTx/>
              <a:uFillTx/>
              <a:latin typeface="Arial" charset="0"/>
              <a:ea typeface="+mn-ea"/>
              <a:cs typeface="Arial"/>
            </a:endParaRPr>
          </a:p>
        </p:txBody>
      </p:sp>
    </p:spTree>
    <p:extLst>
      <p:ext uri="{BB962C8B-B14F-4D97-AF65-F5344CB8AC3E}">
        <p14:creationId xmlns:p14="http://schemas.microsoft.com/office/powerpoint/2010/main" val="1463341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1E7815E-F7B8-4E93-9F6C-89F6C3C8DB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37FF7-5919-41BF-8DD0-96FAEA1BD99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27654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93703" y="1489080"/>
            <a:ext cx="5581651" cy="4313240"/>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8562" y="1489080"/>
            <a:ext cx="5581649" cy="4313240"/>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ftr" sz="quarter" idx="10"/>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1">
              <a:ln>
                <a:noFill/>
              </a:ln>
              <a:solidFill>
                <a:srgbClr val="FFFFFF"/>
              </a:solidFill>
              <a:effectLst/>
              <a:uLnTx/>
              <a:uFillTx/>
              <a:latin typeface="Arial" charset="0"/>
              <a:ea typeface="+mn-ea"/>
              <a:cs typeface="Arial"/>
            </a:endParaRPr>
          </a:p>
        </p:txBody>
      </p:sp>
    </p:spTree>
    <p:extLst>
      <p:ext uri="{BB962C8B-B14F-4D97-AF65-F5344CB8AC3E}">
        <p14:creationId xmlns:p14="http://schemas.microsoft.com/office/powerpoint/2010/main" val="26556525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2" y="274641"/>
            <a:ext cx="10972801"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09606" y="1535119"/>
            <a:ext cx="5386919" cy="639763"/>
          </a:xfrm>
        </p:spPr>
        <p:txBody>
          <a:bodyPr anchor="b"/>
          <a:lstStyle>
            <a:lvl1pPr marL="0" indent="0">
              <a:buNone/>
              <a:defRPr sz="2500" b="1"/>
            </a:lvl1pPr>
            <a:lvl2pPr marL="465554" indent="0">
              <a:buNone/>
              <a:defRPr sz="2100" b="1"/>
            </a:lvl2pPr>
            <a:lvl3pPr marL="931106" indent="0">
              <a:buNone/>
              <a:defRPr sz="1800" b="1"/>
            </a:lvl3pPr>
            <a:lvl4pPr marL="1396659" indent="0">
              <a:buNone/>
              <a:defRPr sz="1600" b="1"/>
            </a:lvl4pPr>
            <a:lvl5pPr marL="1862212" indent="0">
              <a:buNone/>
              <a:defRPr sz="1600" b="1"/>
            </a:lvl5pPr>
            <a:lvl6pPr marL="2327765" indent="0">
              <a:buNone/>
              <a:defRPr sz="1600" b="1"/>
            </a:lvl6pPr>
            <a:lvl7pPr marL="2793318" indent="0">
              <a:buNone/>
              <a:defRPr sz="1600" b="1"/>
            </a:lvl7pPr>
            <a:lvl8pPr marL="3258871" indent="0">
              <a:buNone/>
              <a:defRPr sz="1600" b="1"/>
            </a:lvl8pPr>
            <a:lvl9pPr marL="3724423"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609606" y="2174879"/>
            <a:ext cx="5386919" cy="3951288"/>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93378" y="1535119"/>
            <a:ext cx="5389033" cy="639763"/>
          </a:xfrm>
        </p:spPr>
        <p:txBody>
          <a:bodyPr anchor="b"/>
          <a:lstStyle>
            <a:lvl1pPr marL="0" indent="0">
              <a:buNone/>
              <a:defRPr sz="2500" b="1"/>
            </a:lvl1pPr>
            <a:lvl2pPr marL="465554" indent="0">
              <a:buNone/>
              <a:defRPr sz="2100" b="1"/>
            </a:lvl2pPr>
            <a:lvl3pPr marL="931106" indent="0">
              <a:buNone/>
              <a:defRPr sz="1800" b="1"/>
            </a:lvl3pPr>
            <a:lvl4pPr marL="1396659" indent="0">
              <a:buNone/>
              <a:defRPr sz="1600" b="1"/>
            </a:lvl4pPr>
            <a:lvl5pPr marL="1862212" indent="0">
              <a:buNone/>
              <a:defRPr sz="1600" b="1"/>
            </a:lvl5pPr>
            <a:lvl6pPr marL="2327765" indent="0">
              <a:buNone/>
              <a:defRPr sz="1600" b="1"/>
            </a:lvl6pPr>
            <a:lvl7pPr marL="2793318" indent="0">
              <a:buNone/>
              <a:defRPr sz="1600" b="1"/>
            </a:lvl7pPr>
            <a:lvl8pPr marL="3258871" indent="0">
              <a:buNone/>
              <a:defRPr sz="1600" b="1"/>
            </a:lvl8pPr>
            <a:lvl9pPr marL="3724423"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6193378" y="2174879"/>
            <a:ext cx="5389033" cy="3951288"/>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ftr" sz="quarter" idx="10"/>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1">
              <a:ln>
                <a:noFill/>
              </a:ln>
              <a:solidFill>
                <a:srgbClr val="FFFFFF"/>
              </a:solidFill>
              <a:effectLst/>
              <a:uLnTx/>
              <a:uFillTx/>
              <a:latin typeface="Arial" charset="0"/>
              <a:ea typeface="+mn-ea"/>
              <a:cs typeface="Arial"/>
            </a:endParaRPr>
          </a:p>
        </p:txBody>
      </p:sp>
    </p:spTree>
    <p:extLst>
      <p:ext uri="{BB962C8B-B14F-4D97-AF65-F5344CB8AC3E}">
        <p14:creationId xmlns:p14="http://schemas.microsoft.com/office/powerpoint/2010/main" val="10656177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ftr" sz="quarter" idx="10"/>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1">
              <a:ln>
                <a:noFill/>
              </a:ln>
              <a:solidFill>
                <a:srgbClr val="FFFFFF"/>
              </a:solidFill>
              <a:effectLst/>
              <a:uLnTx/>
              <a:uFillTx/>
              <a:latin typeface="Arial" charset="0"/>
              <a:ea typeface="+mn-ea"/>
              <a:cs typeface="Arial"/>
            </a:endParaRPr>
          </a:p>
        </p:txBody>
      </p:sp>
    </p:spTree>
    <p:extLst>
      <p:ext uri="{BB962C8B-B14F-4D97-AF65-F5344CB8AC3E}">
        <p14:creationId xmlns:p14="http://schemas.microsoft.com/office/powerpoint/2010/main" val="12604975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1">
              <a:ln>
                <a:noFill/>
              </a:ln>
              <a:solidFill>
                <a:srgbClr val="FFFFFF"/>
              </a:solidFill>
              <a:effectLst/>
              <a:uLnTx/>
              <a:uFillTx/>
              <a:latin typeface="Arial" charset="0"/>
              <a:ea typeface="+mn-ea"/>
              <a:cs typeface="Arial"/>
            </a:endParaRPr>
          </a:p>
        </p:txBody>
      </p:sp>
    </p:spTree>
    <p:extLst>
      <p:ext uri="{BB962C8B-B14F-4D97-AF65-F5344CB8AC3E}">
        <p14:creationId xmlns:p14="http://schemas.microsoft.com/office/powerpoint/2010/main" val="10229696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7" y="273053"/>
            <a:ext cx="4011083" cy="1162052"/>
          </a:xfrm>
        </p:spPr>
        <p:txBody>
          <a:bodyPr anchor="b"/>
          <a:lstStyle>
            <a:lvl1pPr algn="l">
              <a:defRPr sz="2100" b="1"/>
            </a:lvl1pPr>
          </a:lstStyle>
          <a:p>
            <a:r>
              <a:rPr lang="de-DE" smtClean="0"/>
              <a:t>Titelmasterformat durch Klicken bearbeiten</a:t>
            </a:r>
            <a:endParaRPr lang="de-DE"/>
          </a:p>
        </p:txBody>
      </p:sp>
      <p:sp>
        <p:nvSpPr>
          <p:cNvPr id="3" name="Inhaltsplatzhalter 2"/>
          <p:cNvSpPr>
            <a:spLocks noGrp="1"/>
          </p:cNvSpPr>
          <p:nvPr>
            <p:ph idx="1"/>
          </p:nvPr>
        </p:nvSpPr>
        <p:spPr>
          <a:xfrm>
            <a:off x="4766738" y="273054"/>
            <a:ext cx="6815668" cy="5853112"/>
          </a:xfrm>
        </p:spPr>
        <p:txBody>
          <a:bodyPr/>
          <a:lstStyle>
            <a:lvl1pPr>
              <a:defRPr sz="3200"/>
            </a:lvl1pPr>
            <a:lvl2pPr>
              <a:defRPr sz="2800"/>
            </a:lvl2pPr>
            <a:lvl3pPr>
              <a:defRPr sz="2500"/>
            </a:lvl3pPr>
            <a:lvl4pPr>
              <a:defRPr sz="2100"/>
            </a:lvl4pPr>
            <a:lvl5pPr>
              <a:defRPr sz="2100"/>
            </a:lvl5pPr>
            <a:lvl6pPr>
              <a:defRPr sz="2100"/>
            </a:lvl6pPr>
            <a:lvl7pPr>
              <a:defRPr sz="2100"/>
            </a:lvl7pPr>
            <a:lvl8pPr>
              <a:defRPr sz="2100"/>
            </a:lvl8pPr>
            <a:lvl9pPr>
              <a:defRPr sz="21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09607" y="1435105"/>
            <a:ext cx="4011083" cy="4691060"/>
          </a:xfrm>
        </p:spPr>
        <p:txBody>
          <a:bodyPr/>
          <a:lstStyle>
            <a:lvl1pPr marL="0" indent="0">
              <a:buNone/>
              <a:defRPr sz="1400"/>
            </a:lvl1pPr>
            <a:lvl2pPr marL="465554" indent="0">
              <a:buNone/>
              <a:defRPr sz="1200"/>
            </a:lvl2pPr>
            <a:lvl3pPr marL="931106" indent="0">
              <a:buNone/>
              <a:defRPr sz="900"/>
            </a:lvl3pPr>
            <a:lvl4pPr marL="1396659" indent="0">
              <a:buNone/>
              <a:defRPr sz="900"/>
            </a:lvl4pPr>
            <a:lvl5pPr marL="1862212" indent="0">
              <a:buNone/>
              <a:defRPr sz="900"/>
            </a:lvl5pPr>
            <a:lvl6pPr marL="2327765" indent="0">
              <a:buNone/>
              <a:defRPr sz="900"/>
            </a:lvl6pPr>
            <a:lvl7pPr marL="2793318" indent="0">
              <a:buNone/>
              <a:defRPr sz="900"/>
            </a:lvl7pPr>
            <a:lvl8pPr marL="3258871" indent="0">
              <a:buNone/>
              <a:defRPr sz="900"/>
            </a:lvl8pPr>
            <a:lvl9pPr marL="3724423" indent="0">
              <a:buNone/>
              <a:defRPr sz="900"/>
            </a:lvl9pPr>
          </a:lstStyle>
          <a:p>
            <a:pPr lvl="0"/>
            <a:r>
              <a:rPr lang="de-DE" smtClean="0"/>
              <a:t>Textmasterformate durch Klicken bearbeiten</a:t>
            </a:r>
          </a:p>
        </p:txBody>
      </p:sp>
      <p:sp>
        <p:nvSpPr>
          <p:cNvPr id="5" name="Rectangle 5"/>
          <p:cNvSpPr>
            <a:spLocks noGrp="1" noChangeArrowheads="1"/>
          </p:cNvSpPr>
          <p:nvPr>
            <p:ph type="ftr" sz="quarter" idx="10"/>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1">
              <a:ln>
                <a:noFill/>
              </a:ln>
              <a:solidFill>
                <a:srgbClr val="FFFFFF"/>
              </a:solidFill>
              <a:effectLst/>
              <a:uLnTx/>
              <a:uFillTx/>
              <a:latin typeface="Arial" charset="0"/>
              <a:ea typeface="+mn-ea"/>
              <a:cs typeface="Arial"/>
            </a:endParaRPr>
          </a:p>
        </p:txBody>
      </p:sp>
    </p:spTree>
    <p:extLst>
      <p:ext uri="{BB962C8B-B14F-4D97-AF65-F5344CB8AC3E}">
        <p14:creationId xmlns:p14="http://schemas.microsoft.com/office/powerpoint/2010/main" val="24766315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5"/>
            <a:ext cx="7315200" cy="566740"/>
          </a:xfrm>
        </p:spPr>
        <p:txBody>
          <a:bodyPr anchor="b"/>
          <a:lstStyle>
            <a:lvl1pPr algn="l">
              <a:defRPr sz="21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612778"/>
            <a:ext cx="7315200" cy="4114800"/>
          </a:xfrm>
        </p:spPr>
        <p:txBody>
          <a:bodyPr/>
          <a:lstStyle>
            <a:lvl1pPr marL="0" indent="0">
              <a:buNone/>
              <a:defRPr sz="3200"/>
            </a:lvl1pPr>
            <a:lvl2pPr marL="465554" indent="0">
              <a:buNone/>
              <a:defRPr sz="2800"/>
            </a:lvl2pPr>
            <a:lvl3pPr marL="931106" indent="0">
              <a:buNone/>
              <a:defRPr sz="2500"/>
            </a:lvl3pPr>
            <a:lvl4pPr marL="1396659" indent="0">
              <a:buNone/>
              <a:defRPr sz="2100"/>
            </a:lvl4pPr>
            <a:lvl5pPr marL="1862212" indent="0">
              <a:buNone/>
              <a:defRPr sz="2100"/>
            </a:lvl5pPr>
            <a:lvl6pPr marL="2327765" indent="0">
              <a:buNone/>
              <a:defRPr sz="2100"/>
            </a:lvl6pPr>
            <a:lvl7pPr marL="2793318" indent="0">
              <a:buNone/>
              <a:defRPr sz="2100"/>
            </a:lvl7pPr>
            <a:lvl8pPr marL="3258871" indent="0">
              <a:buNone/>
              <a:defRPr sz="2100"/>
            </a:lvl8pPr>
            <a:lvl9pPr marL="3724423" indent="0">
              <a:buNone/>
              <a:defRPr sz="2100"/>
            </a:lvl9pPr>
          </a:lstStyle>
          <a:p>
            <a:pPr lvl="0"/>
            <a:endParaRPr lang="de-DE" noProof="0" smtClean="0"/>
          </a:p>
        </p:txBody>
      </p:sp>
      <p:sp>
        <p:nvSpPr>
          <p:cNvPr id="4" name="Textplatzhalter 3"/>
          <p:cNvSpPr>
            <a:spLocks noGrp="1"/>
          </p:cNvSpPr>
          <p:nvPr>
            <p:ph type="body" sz="half" idx="2"/>
          </p:nvPr>
        </p:nvSpPr>
        <p:spPr>
          <a:xfrm>
            <a:off x="2389717" y="5367340"/>
            <a:ext cx="7315200" cy="804863"/>
          </a:xfrm>
        </p:spPr>
        <p:txBody>
          <a:bodyPr/>
          <a:lstStyle>
            <a:lvl1pPr marL="0" indent="0">
              <a:buNone/>
              <a:defRPr sz="1400"/>
            </a:lvl1pPr>
            <a:lvl2pPr marL="465554" indent="0">
              <a:buNone/>
              <a:defRPr sz="1200"/>
            </a:lvl2pPr>
            <a:lvl3pPr marL="931106" indent="0">
              <a:buNone/>
              <a:defRPr sz="900"/>
            </a:lvl3pPr>
            <a:lvl4pPr marL="1396659" indent="0">
              <a:buNone/>
              <a:defRPr sz="900"/>
            </a:lvl4pPr>
            <a:lvl5pPr marL="1862212" indent="0">
              <a:buNone/>
              <a:defRPr sz="900"/>
            </a:lvl5pPr>
            <a:lvl6pPr marL="2327765" indent="0">
              <a:buNone/>
              <a:defRPr sz="900"/>
            </a:lvl6pPr>
            <a:lvl7pPr marL="2793318" indent="0">
              <a:buNone/>
              <a:defRPr sz="900"/>
            </a:lvl7pPr>
            <a:lvl8pPr marL="3258871" indent="0">
              <a:buNone/>
              <a:defRPr sz="900"/>
            </a:lvl8pPr>
            <a:lvl9pPr marL="3724423" indent="0">
              <a:buNone/>
              <a:defRPr sz="900"/>
            </a:lvl9pPr>
          </a:lstStyle>
          <a:p>
            <a:pPr lvl="0"/>
            <a:r>
              <a:rPr lang="de-DE" smtClean="0"/>
              <a:t>Textmasterformate durch Klicken bearbeiten</a:t>
            </a:r>
          </a:p>
        </p:txBody>
      </p:sp>
      <p:sp>
        <p:nvSpPr>
          <p:cNvPr id="5" name="Rectangle 5"/>
          <p:cNvSpPr>
            <a:spLocks noGrp="1" noChangeArrowheads="1"/>
          </p:cNvSpPr>
          <p:nvPr>
            <p:ph type="ftr" sz="quarter" idx="10"/>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1">
              <a:ln>
                <a:noFill/>
              </a:ln>
              <a:solidFill>
                <a:srgbClr val="FFFFFF"/>
              </a:solidFill>
              <a:effectLst/>
              <a:uLnTx/>
              <a:uFillTx/>
              <a:latin typeface="Arial" charset="0"/>
              <a:ea typeface="+mn-ea"/>
              <a:cs typeface="Arial"/>
            </a:endParaRPr>
          </a:p>
        </p:txBody>
      </p:sp>
    </p:spTree>
    <p:extLst>
      <p:ext uri="{BB962C8B-B14F-4D97-AF65-F5344CB8AC3E}">
        <p14:creationId xmlns:p14="http://schemas.microsoft.com/office/powerpoint/2010/main" val="917811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1">
              <a:ln>
                <a:noFill/>
              </a:ln>
              <a:solidFill>
                <a:srgbClr val="FFFFFF"/>
              </a:solidFill>
              <a:effectLst/>
              <a:uLnTx/>
              <a:uFillTx/>
              <a:latin typeface="Arial" charset="0"/>
              <a:ea typeface="+mn-ea"/>
              <a:cs typeface="Arial"/>
            </a:endParaRPr>
          </a:p>
        </p:txBody>
      </p:sp>
    </p:spTree>
    <p:extLst>
      <p:ext uri="{BB962C8B-B14F-4D97-AF65-F5344CB8AC3E}">
        <p14:creationId xmlns:p14="http://schemas.microsoft.com/office/powerpoint/2010/main" val="1094682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30229" y="246066"/>
            <a:ext cx="2844799" cy="55562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93703" y="246066"/>
            <a:ext cx="8333317" cy="555625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1">
              <a:ln>
                <a:noFill/>
              </a:ln>
              <a:solidFill>
                <a:srgbClr val="FFFFFF"/>
              </a:solidFill>
              <a:effectLst/>
              <a:uLnTx/>
              <a:uFillTx/>
              <a:latin typeface="Arial" charset="0"/>
              <a:ea typeface="+mn-ea"/>
              <a:cs typeface="Arial"/>
            </a:endParaRPr>
          </a:p>
        </p:txBody>
      </p:sp>
    </p:spTree>
    <p:extLst>
      <p:ext uri="{BB962C8B-B14F-4D97-AF65-F5344CB8AC3E}">
        <p14:creationId xmlns:p14="http://schemas.microsoft.com/office/powerpoint/2010/main" val="22431747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393703" y="246066"/>
            <a:ext cx="11381317" cy="55562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5"/>
          <p:cNvSpPr>
            <a:spLocks noGrp="1" noChangeArrowheads="1"/>
          </p:cNvSpPr>
          <p:nvPr>
            <p:ph type="ftr" sz="quarter" idx="10"/>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1">
              <a:ln>
                <a:noFill/>
              </a:ln>
              <a:solidFill>
                <a:srgbClr val="FFFFFF"/>
              </a:solidFill>
              <a:effectLst/>
              <a:uLnTx/>
              <a:uFillTx/>
              <a:latin typeface="Arial" charset="0"/>
              <a:ea typeface="+mn-ea"/>
              <a:cs typeface="Arial"/>
            </a:endParaRPr>
          </a:p>
        </p:txBody>
      </p:sp>
    </p:spTree>
    <p:extLst>
      <p:ext uri="{BB962C8B-B14F-4D97-AF65-F5344CB8AC3E}">
        <p14:creationId xmlns:p14="http://schemas.microsoft.com/office/powerpoint/2010/main" val="8175406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797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1E7815E-F7B8-4E93-9F6C-89F6C3C8DB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37FF7-5919-41BF-8DD0-96FAEA1BD99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62753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1170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7419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1316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3059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3151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6881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8346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6009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6704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820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1E7815E-F7B8-4E93-9F6C-89F6C3C8DB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37FF7-5919-41BF-8DD0-96FAEA1BD99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40409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8248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8E0AEA2-020A-4662-B729-BB1F227A511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2B19E3A2-1914-4489-9688-DBFD23D7CF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6A36429E-C5F5-402B-B704-491EFD6C786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43A9B9-D00C-4844-A214-EC00A05B70A3}"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a:extLst>
              <a:ext uri="{FF2B5EF4-FFF2-40B4-BE49-F238E27FC236}">
                <a16:creationId xmlns:a16="http://schemas.microsoft.com/office/drawing/2014/main" xmlns="" id="{96D2F7A7-7814-49BD-AF28-27595CFF172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a:extLst>
              <a:ext uri="{FF2B5EF4-FFF2-40B4-BE49-F238E27FC236}">
                <a16:creationId xmlns:a16="http://schemas.microsoft.com/office/drawing/2014/main" xmlns="" id="{39359658-F100-4FE1-BD7B-6B5859173F6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D22EF7-1ACD-4472-A653-B59C7C4BE05A}"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83782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8DF0F46-7D1C-416D-AFDB-3DB0782D214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2B3FAFEA-3C57-4ED8-A12A-D3F3B8AECD3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6A36429E-C5F5-402B-B704-491EFD6C786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C80748-E77D-4681-984A-A8E243528851}"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a:extLst>
              <a:ext uri="{FF2B5EF4-FFF2-40B4-BE49-F238E27FC236}">
                <a16:creationId xmlns:a16="http://schemas.microsoft.com/office/drawing/2014/main" xmlns="" id="{96D2F7A7-7814-49BD-AF28-27595CFF172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a:extLst>
              <a:ext uri="{FF2B5EF4-FFF2-40B4-BE49-F238E27FC236}">
                <a16:creationId xmlns:a16="http://schemas.microsoft.com/office/drawing/2014/main" xmlns="" id="{39359658-F100-4FE1-BD7B-6B5859173F6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B41ACC-FB6A-43AD-AD2C-A801616F1729}"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38219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C9400D1-6BF9-408D-959D-136464C2796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C34D4F4A-729E-4455-841F-2B31D6F557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6A36429E-C5F5-402B-B704-491EFD6C786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3A539F0-1D6D-42EE-9122-6C457F606DA8}"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a:extLst>
              <a:ext uri="{FF2B5EF4-FFF2-40B4-BE49-F238E27FC236}">
                <a16:creationId xmlns:a16="http://schemas.microsoft.com/office/drawing/2014/main" xmlns="" id="{96D2F7A7-7814-49BD-AF28-27595CFF172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a:extLst>
              <a:ext uri="{FF2B5EF4-FFF2-40B4-BE49-F238E27FC236}">
                <a16:creationId xmlns:a16="http://schemas.microsoft.com/office/drawing/2014/main" xmlns="" id="{39359658-F100-4FE1-BD7B-6B5859173F6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D8B2A4-EDBA-46C8-BACE-9863AC62BAAF}"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18578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09F00B9-E828-472B-B1F5-E162C3E93BB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BB1181F5-6F7E-4E38-8F41-BDEABE2ED648}"/>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C461BABA-E8A5-4DF6-A8C2-E9D9A95646CB}"/>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xmlns="" id="{6A36429E-C5F5-402B-B704-491EFD6C786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D592FE3-F9B2-4796-B6CD-032BF7C80030}"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4">
            <a:extLst>
              <a:ext uri="{FF2B5EF4-FFF2-40B4-BE49-F238E27FC236}">
                <a16:creationId xmlns:a16="http://schemas.microsoft.com/office/drawing/2014/main" xmlns="" id="{96D2F7A7-7814-49BD-AF28-27595CFF172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5">
            <a:extLst>
              <a:ext uri="{FF2B5EF4-FFF2-40B4-BE49-F238E27FC236}">
                <a16:creationId xmlns:a16="http://schemas.microsoft.com/office/drawing/2014/main" xmlns="" id="{39359658-F100-4FE1-BD7B-6B5859173F6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DF2E0A-C8E7-41F4-87B2-747F244AC0DF}"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80261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B1FE441-0060-4970-A234-8A1091B62D2D}"/>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0E29703E-BED2-4D1C-996E-D442EE4619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2FC82548-0B02-42B8-B88E-3AC2412AEB9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C047D9A6-FC9C-4684-8F03-A52C97755A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E5523A52-3CC0-44CD-AD6C-09F56C10415D}"/>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xmlns="" id="{6A36429E-C5F5-402B-B704-491EFD6C786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345498D-1083-4F82-8885-DBE90DE26EB6}"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Нижний колонтитул 4">
            <a:extLst>
              <a:ext uri="{FF2B5EF4-FFF2-40B4-BE49-F238E27FC236}">
                <a16:creationId xmlns:a16="http://schemas.microsoft.com/office/drawing/2014/main" xmlns="" id="{96D2F7A7-7814-49BD-AF28-27595CFF172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Номер слайда 5">
            <a:extLst>
              <a:ext uri="{FF2B5EF4-FFF2-40B4-BE49-F238E27FC236}">
                <a16:creationId xmlns:a16="http://schemas.microsoft.com/office/drawing/2014/main" xmlns="" id="{39359658-F100-4FE1-BD7B-6B5859173F6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E903BA-8A29-418A-BCF3-34F1A40F3A42}"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84399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EA2687-F0C8-46F7-8B6D-4AE90C54850D}"/>
              </a:ext>
            </a:extLst>
          </p:cNvPr>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xmlns="" id="{6A36429E-C5F5-402B-B704-491EFD6C786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BC53A6-0FCC-4CBF-B814-EF123B64F31E}"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ижний колонтитул 4">
            <a:extLst>
              <a:ext uri="{FF2B5EF4-FFF2-40B4-BE49-F238E27FC236}">
                <a16:creationId xmlns:a16="http://schemas.microsoft.com/office/drawing/2014/main" xmlns="" id="{96D2F7A7-7814-49BD-AF28-27595CFF172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омер слайда 5">
            <a:extLst>
              <a:ext uri="{FF2B5EF4-FFF2-40B4-BE49-F238E27FC236}">
                <a16:creationId xmlns:a16="http://schemas.microsoft.com/office/drawing/2014/main" xmlns="" id="{39359658-F100-4FE1-BD7B-6B5859173F6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9FCD6DF-E984-4630-BBCB-8499E1F010AD}"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32605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xmlns="" id="{6A36429E-C5F5-402B-B704-491EFD6C786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3C01674-C6DC-459F-854C-57A69EB353D6}"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Нижний колонтитул 4">
            <a:extLst>
              <a:ext uri="{FF2B5EF4-FFF2-40B4-BE49-F238E27FC236}">
                <a16:creationId xmlns:a16="http://schemas.microsoft.com/office/drawing/2014/main" xmlns="" id="{96D2F7A7-7814-49BD-AF28-27595CFF172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омер слайда 5">
            <a:extLst>
              <a:ext uri="{FF2B5EF4-FFF2-40B4-BE49-F238E27FC236}">
                <a16:creationId xmlns:a16="http://schemas.microsoft.com/office/drawing/2014/main" xmlns="" id="{39359658-F100-4FE1-BD7B-6B5859173F6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054B657-C511-4B96-A10F-0385398F461E}"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24932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93EE829-CDAA-475D-99D9-8A32692ADEA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AD52329F-1122-4C32-8C03-BC8930AB2D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52414F36-BAC5-4C94-8911-D83470139C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16:creationId xmlns:a16="http://schemas.microsoft.com/office/drawing/2014/main" xmlns="" id="{6A36429E-C5F5-402B-B704-491EFD6C786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2A4D63-0D19-4F70-B2E7-10D1AD0AD7CB}"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4">
            <a:extLst>
              <a:ext uri="{FF2B5EF4-FFF2-40B4-BE49-F238E27FC236}">
                <a16:creationId xmlns:a16="http://schemas.microsoft.com/office/drawing/2014/main" xmlns="" id="{96D2F7A7-7814-49BD-AF28-27595CFF172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5">
            <a:extLst>
              <a:ext uri="{FF2B5EF4-FFF2-40B4-BE49-F238E27FC236}">
                <a16:creationId xmlns:a16="http://schemas.microsoft.com/office/drawing/2014/main" xmlns="" id="{39359658-F100-4FE1-BD7B-6B5859173F6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F1AEC5-E659-46A6-956D-19D9F8773DBA}"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41051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BA242AE-1CD1-4481-8B35-8BB34E8AC6A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FB8CC86A-E42B-4C90-BB81-FCBA90517DFF}"/>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a:ext uri="{FF2B5EF4-FFF2-40B4-BE49-F238E27FC236}">
                <a16:creationId xmlns:a16="http://schemas.microsoft.com/office/drawing/2014/main" xmlns="" id="{310538C7-7D64-42AC-AE0B-1F9BEA35A0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16:creationId xmlns:a16="http://schemas.microsoft.com/office/drawing/2014/main" xmlns="" id="{6A36429E-C5F5-402B-B704-491EFD6C786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42A278C-9485-4A4B-BF8B-EB620103079F}"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4">
            <a:extLst>
              <a:ext uri="{FF2B5EF4-FFF2-40B4-BE49-F238E27FC236}">
                <a16:creationId xmlns:a16="http://schemas.microsoft.com/office/drawing/2014/main" xmlns="" id="{96D2F7A7-7814-49BD-AF28-27595CFF172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5">
            <a:extLst>
              <a:ext uri="{FF2B5EF4-FFF2-40B4-BE49-F238E27FC236}">
                <a16:creationId xmlns:a16="http://schemas.microsoft.com/office/drawing/2014/main" xmlns="" id="{39359658-F100-4FE1-BD7B-6B5859173F6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F634F34-6249-4781-A5FF-82F5536A1EB8}"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7808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1E7815E-F7B8-4E93-9F6C-89F6C3C8DB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37FF7-5919-41BF-8DD0-96FAEA1BD99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87722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4618A10-9BA2-4BBF-A104-2F88AE97D336}"/>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FE2F2E6E-DA0E-419D-88F6-50E50E48FB8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6A36429E-C5F5-402B-B704-491EFD6C786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63F547-3646-40FD-9330-D7F8DA410DFA}"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a:extLst>
              <a:ext uri="{FF2B5EF4-FFF2-40B4-BE49-F238E27FC236}">
                <a16:creationId xmlns:a16="http://schemas.microsoft.com/office/drawing/2014/main" xmlns="" id="{96D2F7A7-7814-49BD-AF28-27595CFF172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a:extLst>
              <a:ext uri="{FF2B5EF4-FFF2-40B4-BE49-F238E27FC236}">
                <a16:creationId xmlns:a16="http://schemas.microsoft.com/office/drawing/2014/main" xmlns="" id="{39359658-F100-4FE1-BD7B-6B5859173F6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896CA9-4EE4-4979-A5E2-DCEDB770B8EA}"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59682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62636C84-5CC3-4B09-9B32-3100177A1830}"/>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D55DC08E-8C4E-4118-98E6-9A705BAEB72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6A36429E-C5F5-402B-B704-491EFD6C786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3382C0-C155-4F49-9359-64131436250F}"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a:extLst>
              <a:ext uri="{FF2B5EF4-FFF2-40B4-BE49-F238E27FC236}">
                <a16:creationId xmlns:a16="http://schemas.microsoft.com/office/drawing/2014/main" xmlns="" id="{96D2F7A7-7814-49BD-AF28-27595CFF172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a:extLst>
              <a:ext uri="{FF2B5EF4-FFF2-40B4-BE49-F238E27FC236}">
                <a16:creationId xmlns:a16="http://schemas.microsoft.com/office/drawing/2014/main" xmlns="" id="{39359658-F100-4FE1-BD7B-6B5859173F6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C5934F-D49E-4D5A-9350-AFF11C91D8F9}"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9726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1E7815E-F7B8-4E93-9F6C-89F6C3C8DB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37FF7-5919-41BF-8DD0-96FAEA1BD99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45027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1E7815E-F7B8-4E93-9F6C-89F6C3C8DB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37FF7-5919-41BF-8DD0-96FAEA1BD99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7973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3590994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1E7815E-F7B8-4E93-9F6C-89F6C3C8DB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37FF7-5919-41BF-8DD0-96FAEA1BD99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2139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1E7815E-F7B8-4E93-9F6C-89F6C3C8DB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37FF7-5919-41BF-8DD0-96FAEA1BD99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2589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1E7815E-F7B8-4E93-9F6C-89F6C3C8DB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837FF7-5919-41BF-8DD0-96FAEA1BD99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1695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876D09-9758-4DC6-B207-9AF0157EEB2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ACB21-A90A-4157-9A02-E12827C9AE3A}"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1239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876D09-9758-4DC6-B207-9AF0157EEB2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ACB21-A90A-4157-9A02-E12827C9AE3A}"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0898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876D09-9758-4DC6-B207-9AF0157EEB2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ACB21-A90A-4157-9A02-E12827C9AE3A}"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8163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876D09-9758-4DC6-B207-9AF0157EEB2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ACB21-A90A-4157-9A02-E12827C9AE3A}"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3998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876D09-9758-4DC6-B207-9AF0157EEB2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ACB21-A90A-4157-9A02-E12827C9AE3A}"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9556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876D09-9758-4DC6-B207-9AF0157EEB2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ACB21-A90A-4157-9A02-E12827C9AE3A}"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26463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876D09-9758-4DC6-B207-9AF0157EEB2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ACB21-A90A-4157-9A02-E12827C9AE3A}"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1381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5"/>
            <a:ext cx="10363200" cy="1362075"/>
          </a:xfrm>
        </p:spPr>
        <p:txBody>
          <a:bodyPr anchor="t"/>
          <a:lstStyle>
            <a:lvl1pPr algn="l">
              <a:defRPr sz="3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609961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876D09-9758-4DC6-B207-9AF0157EEB2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ACB21-A90A-4157-9A02-E12827C9AE3A}"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14218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876D09-9758-4DC6-B207-9AF0157EEB2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ACB21-A90A-4157-9A02-E12827C9AE3A}"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98171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876D09-9758-4DC6-B207-9AF0157EEB2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ACB21-A90A-4157-9A02-E12827C9AE3A}"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9213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876D09-9758-4DC6-B207-9AF0157EEB2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ACB21-A90A-4157-9A02-E12827C9AE3A}"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8187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8247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5730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222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405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8624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124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685800"/>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3574752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62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695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6729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6108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483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6091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4320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0101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2149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242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70"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Содержимое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pPr defTabSz="685800"/>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41956349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0938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8038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78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745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2549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1438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8343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4876D09-9758-4DC6-B207-9AF0157EEB20}" type="datetimeFigureOut">
              <a:rPr lang="ru-RU" smtClean="0">
                <a:solidFill>
                  <a:prstClr val="black">
                    <a:tint val="75000"/>
                  </a:prstClr>
                </a:solidFill>
              </a:rPr>
              <a:pPr/>
              <a:t>20.03.2024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D7ACB21-A90A-4157-9A02-E12827C9AE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84241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4876D09-9758-4DC6-B207-9AF0157EEB20}" type="datetimeFigureOut">
              <a:rPr lang="ru-RU" smtClean="0">
                <a:solidFill>
                  <a:prstClr val="black">
                    <a:tint val="75000"/>
                  </a:prstClr>
                </a:solidFill>
              </a:rPr>
              <a:pPr/>
              <a:t>20.03.2024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D7ACB21-A90A-4157-9A02-E12827C9AE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815363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4876D09-9758-4DC6-B207-9AF0157EEB20}" type="datetimeFigureOut">
              <a:rPr lang="ru-RU" smtClean="0">
                <a:solidFill>
                  <a:prstClr val="black">
                    <a:tint val="75000"/>
                  </a:prstClr>
                </a:solidFill>
              </a:rPr>
              <a:pPr/>
              <a:t>20.03.2024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D7ACB21-A90A-4157-9A02-E12827C9AE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86803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pPr defTabSz="685800"/>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7812061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4876D09-9758-4DC6-B207-9AF0157EEB20}" type="datetimeFigureOut">
              <a:rPr lang="ru-RU" smtClean="0">
                <a:solidFill>
                  <a:prstClr val="black">
                    <a:tint val="75000"/>
                  </a:prstClr>
                </a:solidFill>
              </a:rPr>
              <a:pPr/>
              <a:t>20.03.2024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D7ACB21-A90A-4157-9A02-E12827C9AE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966433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4876D09-9758-4DC6-B207-9AF0157EEB20}" type="datetimeFigureOut">
              <a:rPr lang="ru-RU" smtClean="0">
                <a:solidFill>
                  <a:prstClr val="black">
                    <a:tint val="75000"/>
                  </a:prstClr>
                </a:solidFill>
              </a:rPr>
              <a:pPr/>
              <a:t>20.03.2024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D7ACB21-A90A-4157-9A02-E12827C9AE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801929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4876D09-9758-4DC6-B207-9AF0157EEB20}" type="datetimeFigureOut">
              <a:rPr lang="ru-RU" smtClean="0">
                <a:solidFill>
                  <a:prstClr val="black">
                    <a:tint val="75000"/>
                  </a:prstClr>
                </a:solidFill>
              </a:rPr>
              <a:pPr/>
              <a:t>20.03.2024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D7ACB21-A90A-4157-9A02-E12827C9AE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006782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4876D09-9758-4DC6-B207-9AF0157EEB20}" type="datetimeFigureOut">
              <a:rPr lang="ru-RU" smtClean="0">
                <a:solidFill>
                  <a:prstClr val="black">
                    <a:tint val="75000"/>
                  </a:prstClr>
                </a:solidFill>
              </a:rPr>
              <a:pPr/>
              <a:t>20.03.2024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D7ACB21-A90A-4157-9A02-E12827C9AE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579354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4876D09-9758-4DC6-B207-9AF0157EEB20}" type="datetimeFigureOut">
              <a:rPr lang="ru-RU" smtClean="0">
                <a:solidFill>
                  <a:prstClr val="black">
                    <a:tint val="75000"/>
                  </a:prstClr>
                </a:solidFill>
              </a:rPr>
              <a:pPr/>
              <a:t>20.03.2024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D7ACB21-A90A-4157-9A02-E12827C9AE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761616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4876D09-9758-4DC6-B207-9AF0157EEB20}" type="datetimeFigureOut">
              <a:rPr lang="ru-RU" smtClean="0">
                <a:solidFill>
                  <a:prstClr val="black">
                    <a:tint val="75000"/>
                  </a:prstClr>
                </a:solidFill>
              </a:rPr>
              <a:pPr/>
              <a:t>20.03.2024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D7ACB21-A90A-4157-9A02-E12827C9AE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34167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4876D09-9758-4DC6-B207-9AF0157EEB20}" type="datetimeFigureOut">
              <a:rPr lang="ru-RU" smtClean="0">
                <a:solidFill>
                  <a:prstClr val="black">
                    <a:tint val="75000"/>
                  </a:prstClr>
                </a:solidFill>
              </a:rPr>
              <a:pPr/>
              <a:t>20.03.2024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D7ACB21-A90A-4157-9A02-E12827C9AE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010984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4876D09-9758-4DC6-B207-9AF0157EEB20}" type="datetimeFigureOut">
              <a:rPr lang="ru-RU" smtClean="0">
                <a:solidFill>
                  <a:prstClr val="black">
                    <a:tint val="75000"/>
                  </a:prstClr>
                </a:solidFill>
              </a:rPr>
              <a:pPr/>
              <a:t>20.03.2024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D7ACB21-A90A-4157-9A02-E12827C9AE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638575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E2B0FB-896B-4FF8-873E-C5B8F7F4C736}"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23EA0-27D0-4410-8B96-1BAD6BA37183}"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64622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E2B0FB-896B-4FF8-873E-C5B8F7F4C736}"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23EA0-27D0-4410-8B96-1BAD6BA37183}"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4910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pPr defTabSz="685800"/>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2407446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E2B0FB-896B-4FF8-873E-C5B8F7F4C736}"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23EA0-27D0-4410-8B96-1BAD6BA37183}"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05876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E2B0FB-896B-4FF8-873E-C5B8F7F4C736}"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23EA0-27D0-4410-8B96-1BAD6BA37183}"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88060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E2B0FB-896B-4FF8-873E-C5B8F7F4C736}"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23EA0-27D0-4410-8B96-1BAD6BA37183}"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97590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E2B0FB-896B-4FF8-873E-C5B8F7F4C736}"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23EA0-27D0-4410-8B96-1BAD6BA37183}"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37445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E2B0FB-896B-4FF8-873E-C5B8F7F4C736}"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23EA0-27D0-4410-8B96-1BAD6BA37183}"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78333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E2B0FB-896B-4FF8-873E-C5B8F7F4C736}"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23EA0-27D0-4410-8B96-1BAD6BA37183}"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660079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E2B0FB-896B-4FF8-873E-C5B8F7F4C736}"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23EA0-27D0-4410-8B96-1BAD6BA37183}"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97892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E2B0FB-896B-4FF8-873E-C5B8F7F4C736}"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23EA0-27D0-4410-8B96-1BAD6BA37183}"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33168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E2B0FB-896B-4FF8-873E-C5B8F7F4C736}"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23EA0-27D0-4410-8B96-1BAD6BA37183}"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57682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923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1500" b="1"/>
            </a:lvl1pPr>
          </a:lstStyle>
          <a:p>
            <a:r>
              <a:rPr lang="ru-RU" smtClean="0"/>
              <a:t>Образец заголовка</a:t>
            </a:r>
            <a:endParaRPr lang="ru-RU"/>
          </a:p>
        </p:txBody>
      </p:sp>
      <p:sp>
        <p:nvSpPr>
          <p:cNvPr id="3" name="Содержимое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Дата 4"/>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685800"/>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3951097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6318F865-6A2E-47E1-962E-216AABC75112}"/>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B09F981E-AAAF-432E-859D-19844DA7C57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760439D2-DDF3-4B82-8AA9-4975DAEB48AC}"/>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31060FB6-C385-4786-8795-EF947EA82B44}"/>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3CD13A9-2347-4FF8-B501-5027E0176E6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14487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6318F865-6A2E-47E1-962E-216AABC75112}"/>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EFB1C34-AAA3-460E-8C42-13AB37FDC2D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760439D2-DDF3-4B82-8AA9-4975DAEB48AC}"/>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31060FB6-C385-4786-8795-EF947EA82B44}"/>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93D2576-7F16-42C4-820E-063DD5EB3F6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75946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6318F865-6A2E-47E1-962E-216AABC75112}"/>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05BC670C-EFB6-4115-9872-FFEC6C216D6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760439D2-DDF3-4B82-8AA9-4975DAEB48AC}"/>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31060FB6-C385-4786-8795-EF947EA82B44}"/>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F8C27EE-C5EE-46FE-A862-2A9780DF4EF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76228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6318F865-6A2E-47E1-962E-216AABC75112}"/>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F6E8FE2-389F-4ED7-94EA-4CEFA50902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a:extLst>
              <a:ext uri="{FF2B5EF4-FFF2-40B4-BE49-F238E27FC236}">
                <a16:creationId xmlns:a16="http://schemas.microsoft.com/office/drawing/2014/main" xmlns="" id="{760439D2-DDF3-4B82-8AA9-4975DAEB48AC}"/>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a:extLst>
              <a:ext uri="{FF2B5EF4-FFF2-40B4-BE49-F238E27FC236}">
                <a16:creationId xmlns:a16="http://schemas.microsoft.com/office/drawing/2014/main" xmlns="" id="{31060FB6-C385-4786-8795-EF947EA82B44}"/>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7E1AF90-F63A-4D47-A86E-3D06EAF18C6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77215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xmlns="" id="{6318F865-6A2E-47E1-962E-216AABC75112}"/>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74748149-5845-4E68-A765-DFACFA527C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a:extLst>
              <a:ext uri="{FF2B5EF4-FFF2-40B4-BE49-F238E27FC236}">
                <a16:creationId xmlns:a16="http://schemas.microsoft.com/office/drawing/2014/main" xmlns="" id="{760439D2-DDF3-4B82-8AA9-4975DAEB48AC}"/>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a:extLst>
              <a:ext uri="{FF2B5EF4-FFF2-40B4-BE49-F238E27FC236}">
                <a16:creationId xmlns:a16="http://schemas.microsoft.com/office/drawing/2014/main" xmlns="" id="{31060FB6-C385-4786-8795-EF947EA82B44}"/>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846EDB8-A429-4CE6-85A0-375784D3948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80889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xmlns="" id="{6318F865-6A2E-47E1-962E-216AABC75112}"/>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55037DC-EEB7-4DB5-9E01-CA2E3937B6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a:extLst>
              <a:ext uri="{FF2B5EF4-FFF2-40B4-BE49-F238E27FC236}">
                <a16:creationId xmlns:a16="http://schemas.microsoft.com/office/drawing/2014/main" xmlns="" id="{760439D2-DDF3-4B82-8AA9-4975DAEB48AC}"/>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a:extLst>
              <a:ext uri="{FF2B5EF4-FFF2-40B4-BE49-F238E27FC236}">
                <a16:creationId xmlns:a16="http://schemas.microsoft.com/office/drawing/2014/main" xmlns="" id="{31060FB6-C385-4786-8795-EF947EA82B44}"/>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8895045-7ACE-49F0-AA15-307DB1D49AA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08893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6318F865-6A2E-47E1-962E-216AABC75112}"/>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4EAF7D8-BB10-4015-AD33-D43E1F016E6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a:extLst>
              <a:ext uri="{FF2B5EF4-FFF2-40B4-BE49-F238E27FC236}">
                <a16:creationId xmlns:a16="http://schemas.microsoft.com/office/drawing/2014/main" xmlns="" id="{760439D2-DDF3-4B82-8AA9-4975DAEB48AC}"/>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a:extLst>
              <a:ext uri="{FF2B5EF4-FFF2-40B4-BE49-F238E27FC236}">
                <a16:creationId xmlns:a16="http://schemas.microsoft.com/office/drawing/2014/main" xmlns="" id="{31060FB6-C385-4786-8795-EF947EA82B44}"/>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3B08D50-F69C-43DE-A5F7-5705FA892E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14487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6318F865-6A2E-47E1-962E-216AABC75112}"/>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FA5CA7B-00B3-43B3-BDF7-7D1723E2190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a:extLst>
              <a:ext uri="{FF2B5EF4-FFF2-40B4-BE49-F238E27FC236}">
                <a16:creationId xmlns:a16="http://schemas.microsoft.com/office/drawing/2014/main" xmlns="" id="{760439D2-DDF3-4B82-8AA9-4975DAEB48AC}"/>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a:extLst>
              <a:ext uri="{FF2B5EF4-FFF2-40B4-BE49-F238E27FC236}">
                <a16:creationId xmlns:a16="http://schemas.microsoft.com/office/drawing/2014/main" xmlns="" id="{31060FB6-C385-4786-8795-EF947EA82B44}"/>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6945B64-4D12-4DF1-B64D-3F8EAA9CBB8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27185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6318F865-6A2E-47E1-962E-216AABC75112}"/>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4F46B81-B19E-468F-9F7D-796C845ADB1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a:extLst>
              <a:ext uri="{FF2B5EF4-FFF2-40B4-BE49-F238E27FC236}">
                <a16:creationId xmlns:a16="http://schemas.microsoft.com/office/drawing/2014/main" xmlns="" id="{760439D2-DDF3-4B82-8AA9-4975DAEB48AC}"/>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a:extLst>
              <a:ext uri="{FF2B5EF4-FFF2-40B4-BE49-F238E27FC236}">
                <a16:creationId xmlns:a16="http://schemas.microsoft.com/office/drawing/2014/main" xmlns="" id="{31060FB6-C385-4786-8795-EF947EA82B44}"/>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BFF733E-A57D-406C-B52E-782DDCB210F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08327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6318F865-6A2E-47E1-962E-216AABC75112}"/>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20E5B89-64A8-4A82-8461-64094BE16FD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760439D2-DDF3-4B82-8AA9-4975DAEB48AC}"/>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31060FB6-C385-4786-8795-EF947EA82B44}"/>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5B6D0BE-DEA0-4310-83D8-DD7C9B7FBF4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1890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15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Дата 4"/>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685800"/>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24887891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6318F865-6A2E-47E1-962E-216AABC75112}"/>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0CD2B37-F1C0-4C30-A4B2-0D120D7202B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760439D2-DDF3-4B82-8AA9-4975DAEB48AC}"/>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31060FB6-C385-4786-8795-EF947EA82B44}"/>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C8642B3-3682-4181-B839-20A2CFF5E7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74896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8"/>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3639452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4876734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3"/>
            <a:ext cx="10363200" cy="1362075"/>
          </a:xfrm>
        </p:spPr>
        <p:txBody>
          <a:bodyPr anchor="t"/>
          <a:lstStyle>
            <a:lvl1pPr algn="l">
              <a:defRPr sz="3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497803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685800"/>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3246577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Содержимое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pPr defTabSz="685800"/>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1200458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pPr defTabSz="685800"/>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3345892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pPr defTabSz="685800"/>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34103690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p:spPr>
        <p:txBody>
          <a:bodyPr anchor="b"/>
          <a:lstStyle>
            <a:lvl1pPr algn="l">
              <a:defRPr sz="1500" b="1"/>
            </a:lvl1pPr>
          </a:lstStyle>
          <a:p>
            <a:r>
              <a:rPr lang="ru-RU" smtClean="0"/>
              <a:t>Образец заголовка</a:t>
            </a:r>
            <a:endParaRPr lang="ru-RU"/>
          </a:p>
        </p:txBody>
      </p:sp>
      <p:sp>
        <p:nvSpPr>
          <p:cNvPr id="3" name="Содержимое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Дата 4"/>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685800"/>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7613750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15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Дата 4"/>
          <p:cNvSpPr>
            <a:spLocks noGrp="1"/>
          </p:cNvSpPr>
          <p:nvPr>
            <p:ph type="dt" sz="half" idx="10"/>
          </p:nvPr>
        </p:nvSpPr>
        <p:spPr/>
        <p:txBody>
          <a:body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685800"/>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418646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3.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2.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heme" Target="../theme/theme14.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0596999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4920393-2ECB-47B5-9157-8AA4F1663526}"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8217CD-F02F-41A4-AD5D-E25B68FB26B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542227"/>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r>
              <a:rPr lang="en-CA" sz="4244" b="0" strike="noStrike" spc="-1">
                <a:latin typeface="Arial"/>
              </a:rPr>
              <a:t>Click to edit the title text format</a:t>
            </a:r>
          </a:p>
        </p:txBody>
      </p:sp>
      <p:sp>
        <p:nvSpPr>
          <p:cNvPr id="153" name="PlaceHolder 2"/>
          <p:cNvSpPr>
            <a:spLocks noGrp="1"/>
          </p:cNvSpPr>
          <p:nvPr>
            <p:ph type="body"/>
          </p:nvPr>
        </p:nvSpPr>
        <p:spPr>
          <a:xfrm>
            <a:off x="609590" y="1604505"/>
            <a:ext cx="10972270" cy="3977062"/>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CA" sz="3086" b="0" strike="noStrike" spc="-1">
                <a:latin typeface="Arial"/>
              </a:rPr>
              <a:t>Click to edit the outline text format</a:t>
            </a:r>
          </a:p>
          <a:p>
            <a:pPr marL="833328" lvl="1" indent="-312498">
              <a:spcBef>
                <a:spcPts val="1094"/>
              </a:spcBef>
              <a:buClr>
                <a:srgbClr val="000000"/>
              </a:buClr>
              <a:buSzPct val="75000"/>
              <a:buFont typeface="Symbol" charset="2"/>
              <a:buChar char=""/>
            </a:pPr>
            <a:r>
              <a:rPr lang="en-CA" sz="2701" b="0" strike="noStrike" spc="-1">
                <a:latin typeface="Arial"/>
              </a:rPr>
              <a:t>Second Outline Level</a:t>
            </a:r>
          </a:p>
          <a:p>
            <a:pPr marL="1249992" lvl="2" indent="-277776">
              <a:spcBef>
                <a:spcPts val="820"/>
              </a:spcBef>
              <a:buClr>
                <a:srgbClr val="000000"/>
              </a:buClr>
              <a:buSzPct val="45000"/>
              <a:buFont typeface="Wingdings" charset="2"/>
              <a:buChar char=""/>
            </a:pPr>
            <a:r>
              <a:rPr lang="en-CA" sz="2315" b="0" strike="noStrike" spc="-1">
                <a:latin typeface="Arial"/>
              </a:rPr>
              <a:t>Third Outline Level</a:t>
            </a:r>
          </a:p>
          <a:p>
            <a:pPr marL="1666656" lvl="3" indent="-208332">
              <a:spcBef>
                <a:spcPts val="547"/>
              </a:spcBef>
              <a:buClr>
                <a:srgbClr val="000000"/>
              </a:buClr>
              <a:buSzPct val="75000"/>
              <a:buFont typeface="Symbol" charset="2"/>
              <a:buChar char=""/>
            </a:pPr>
            <a:r>
              <a:rPr lang="en-CA" sz="1929" b="0" strike="noStrike" spc="-1">
                <a:latin typeface="Arial"/>
              </a:rPr>
              <a:t>Fourth Outline Level</a:t>
            </a:r>
          </a:p>
          <a:p>
            <a:pPr marL="2083320" lvl="4" indent="-208332">
              <a:spcBef>
                <a:spcPts val="273"/>
              </a:spcBef>
              <a:buClr>
                <a:srgbClr val="000000"/>
              </a:buClr>
              <a:buSzPct val="45000"/>
              <a:buFont typeface="Wingdings" charset="2"/>
              <a:buChar char=""/>
            </a:pPr>
            <a:r>
              <a:rPr lang="en-CA" sz="1929" b="0" strike="noStrike" spc="-1">
                <a:latin typeface="Arial"/>
              </a:rPr>
              <a:t>Fifth Outline Level</a:t>
            </a:r>
          </a:p>
          <a:p>
            <a:pPr marL="2499984" lvl="5" indent="-208332">
              <a:spcBef>
                <a:spcPts val="273"/>
              </a:spcBef>
              <a:buClr>
                <a:srgbClr val="000000"/>
              </a:buClr>
              <a:buSzPct val="45000"/>
              <a:buFont typeface="Wingdings" charset="2"/>
              <a:buChar char=""/>
            </a:pPr>
            <a:r>
              <a:rPr lang="en-CA" sz="1929" b="0" strike="noStrike" spc="-1">
                <a:latin typeface="Arial"/>
              </a:rPr>
              <a:t>Sixth Outline Level</a:t>
            </a:r>
          </a:p>
          <a:p>
            <a:pPr marL="2916648" lvl="6" indent="-208332">
              <a:spcBef>
                <a:spcPts val="273"/>
              </a:spcBef>
              <a:buClr>
                <a:srgbClr val="000000"/>
              </a:buClr>
              <a:buSzPct val="45000"/>
              <a:buFont typeface="Wingdings" charset="2"/>
              <a:buChar char=""/>
            </a:pPr>
            <a:r>
              <a:rPr lang="en-CA" sz="1929" b="0" strike="noStrike" spc="-1">
                <a:latin typeface="Arial"/>
              </a:rPr>
              <a:t>Seventh Outline Level</a:t>
            </a:r>
          </a:p>
        </p:txBody>
      </p:sp>
    </p:spTree>
    <p:extLst>
      <p:ext uri="{BB962C8B-B14F-4D97-AF65-F5344CB8AC3E}">
        <p14:creationId xmlns:p14="http://schemas.microsoft.com/office/powerpoint/2010/main" val="1306235013"/>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Lst>
  <p:txStyles>
    <p:titleStyle>
      <a:lvl1pPr algn="l" defTabSz="881939" rtl="0" eaLnBrk="1" latinLnBrk="0" hangingPunct="1">
        <a:lnSpc>
          <a:spcPct val="90000"/>
        </a:lnSpc>
        <a:spcBef>
          <a:spcPct val="0"/>
        </a:spcBef>
        <a:buNone/>
        <a:defRPr sz="4244" kern="1200">
          <a:solidFill>
            <a:schemeClr val="tx1"/>
          </a:solidFill>
          <a:latin typeface="+mj-lt"/>
          <a:ea typeface="+mj-ea"/>
          <a:cs typeface="+mj-cs"/>
        </a:defRPr>
      </a:lvl1pPr>
    </p:titleStyle>
    <p:bodyStyle>
      <a:lvl1pPr marL="416664" indent="-312498" algn="l" defTabSz="881939" rtl="0" eaLnBrk="1" latinLnBrk="0" hangingPunct="1">
        <a:lnSpc>
          <a:spcPct val="90000"/>
        </a:lnSpc>
        <a:spcBef>
          <a:spcPts val="1367"/>
        </a:spcBef>
        <a:buClr>
          <a:srgbClr val="000000"/>
        </a:buClr>
        <a:buSzPct val="45000"/>
        <a:buFont typeface="Wingdings" charset="2"/>
        <a:buChar char=""/>
        <a:defRPr sz="2701" kern="1200">
          <a:solidFill>
            <a:schemeClr val="tx1"/>
          </a:solidFill>
          <a:latin typeface="+mn-lt"/>
          <a:ea typeface="+mn-ea"/>
          <a:cs typeface="+mn-cs"/>
        </a:defRPr>
      </a:lvl1pPr>
      <a:lvl2pPr marL="661454" indent="-220485" algn="l" defTabSz="881939" rtl="0" eaLnBrk="1" latinLnBrk="0" hangingPunct="1">
        <a:lnSpc>
          <a:spcPct val="90000"/>
        </a:lnSpc>
        <a:spcBef>
          <a:spcPts val="482"/>
        </a:spcBef>
        <a:buFont typeface="Arial" panose="020B0604020202020204" pitchFamily="34" charset="0"/>
        <a:buChar char="•"/>
        <a:defRPr sz="2315" kern="1200">
          <a:solidFill>
            <a:schemeClr val="tx1"/>
          </a:solidFill>
          <a:latin typeface="+mn-lt"/>
          <a:ea typeface="+mn-ea"/>
          <a:cs typeface="+mn-cs"/>
        </a:defRPr>
      </a:lvl2pPr>
      <a:lvl3pPr marL="1102424" indent="-220485" algn="l" defTabSz="881939" rtl="0" eaLnBrk="1" latinLnBrk="0" hangingPunct="1">
        <a:lnSpc>
          <a:spcPct val="90000"/>
        </a:lnSpc>
        <a:spcBef>
          <a:spcPts val="482"/>
        </a:spcBef>
        <a:buFont typeface="Arial" panose="020B0604020202020204" pitchFamily="34" charset="0"/>
        <a:buChar char="•"/>
        <a:defRPr sz="1929" kern="1200">
          <a:solidFill>
            <a:schemeClr val="tx1"/>
          </a:solidFill>
          <a:latin typeface="+mn-lt"/>
          <a:ea typeface="+mn-ea"/>
          <a:cs typeface="+mn-cs"/>
        </a:defRPr>
      </a:lvl3pPr>
      <a:lvl4pPr marL="1543393" indent="-220485" algn="l" defTabSz="881939"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4pPr>
      <a:lvl5pPr marL="1984362" indent="-220485" algn="l" defTabSz="881939"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5pPr>
      <a:lvl6pPr marL="2425332" indent="-220485" algn="l" defTabSz="881939"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6pPr>
      <a:lvl7pPr marL="2866301" indent="-220485" algn="l" defTabSz="881939"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7pPr>
      <a:lvl8pPr marL="3307271" indent="-220485" algn="l" defTabSz="881939"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8pPr>
      <a:lvl9pPr marL="3748240" indent="-220485" algn="l" defTabSz="881939" rtl="0" eaLnBrk="1" latinLnBrk="0" hangingPunct="1">
        <a:lnSpc>
          <a:spcPct val="90000"/>
        </a:lnSpc>
        <a:spcBef>
          <a:spcPts val="482"/>
        </a:spcBef>
        <a:buFont typeface="Arial" panose="020B0604020202020204" pitchFamily="34" charset="0"/>
        <a:buChar char="•"/>
        <a:defRPr sz="1736" kern="1200">
          <a:solidFill>
            <a:schemeClr val="tx1"/>
          </a:solidFill>
          <a:latin typeface="+mn-lt"/>
          <a:ea typeface="+mn-ea"/>
          <a:cs typeface="+mn-cs"/>
        </a:defRPr>
      </a:lvl9pPr>
    </p:bodyStyle>
    <p:otherStyle>
      <a:defPPr>
        <a:defRPr lang="ru-RU"/>
      </a:defPPr>
      <a:lvl1pPr marL="0" algn="l" defTabSz="881939" rtl="0" eaLnBrk="1" latinLnBrk="0" hangingPunct="1">
        <a:defRPr sz="1736" kern="1200">
          <a:solidFill>
            <a:schemeClr val="tx1"/>
          </a:solidFill>
          <a:latin typeface="+mn-lt"/>
          <a:ea typeface="+mn-ea"/>
          <a:cs typeface="+mn-cs"/>
        </a:defRPr>
      </a:lvl1pPr>
      <a:lvl2pPr marL="440969" algn="l" defTabSz="881939" rtl="0" eaLnBrk="1" latinLnBrk="0" hangingPunct="1">
        <a:defRPr sz="1736" kern="1200">
          <a:solidFill>
            <a:schemeClr val="tx1"/>
          </a:solidFill>
          <a:latin typeface="+mn-lt"/>
          <a:ea typeface="+mn-ea"/>
          <a:cs typeface="+mn-cs"/>
        </a:defRPr>
      </a:lvl2pPr>
      <a:lvl3pPr marL="881939" algn="l" defTabSz="881939" rtl="0" eaLnBrk="1" latinLnBrk="0" hangingPunct="1">
        <a:defRPr sz="1736" kern="1200">
          <a:solidFill>
            <a:schemeClr val="tx1"/>
          </a:solidFill>
          <a:latin typeface="+mn-lt"/>
          <a:ea typeface="+mn-ea"/>
          <a:cs typeface="+mn-cs"/>
        </a:defRPr>
      </a:lvl3pPr>
      <a:lvl4pPr marL="1322908" algn="l" defTabSz="881939" rtl="0" eaLnBrk="1" latinLnBrk="0" hangingPunct="1">
        <a:defRPr sz="1736" kern="1200">
          <a:solidFill>
            <a:schemeClr val="tx1"/>
          </a:solidFill>
          <a:latin typeface="+mn-lt"/>
          <a:ea typeface="+mn-ea"/>
          <a:cs typeface="+mn-cs"/>
        </a:defRPr>
      </a:lvl4pPr>
      <a:lvl5pPr marL="1763878" algn="l" defTabSz="881939" rtl="0" eaLnBrk="1" latinLnBrk="0" hangingPunct="1">
        <a:defRPr sz="1736" kern="1200">
          <a:solidFill>
            <a:schemeClr val="tx1"/>
          </a:solidFill>
          <a:latin typeface="+mn-lt"/>
          <a:ea typeface="+mn-ea"/>
          <a:cs typeface="+mn-cs"/>
        </a:defRPr>
      </a:lvl5pPr>
      <a:lvl6pPr marL="2204847" algn="l" defTabSz="881939" rtl="0" eaLnBrk="1" latinLnBrk="0" hangingPunct="1">
        <a:defRPr sz="1736" kern="1200">
          <a:solidFill>
            <a:schemeClr val="tx1"/>
          </a:solidFill>
          <a:latin typeface="+mn-lt"/>
          <a:ea typeface="+mn-ea"/>
          <a:cs typeface="+mn-cs"/>
        </a:defRPr>
      </a:lvl6pPr>
      <a:lvl7pPr marL="2645816" algn="l" defTabSz="881939" rtl="0" eaLnBrk="1" latinLnBrk="0" hangingPunct="1">
        <a:defRPr sz="1736" kern="1200">
          <a:solidFill>
            <a:schemeClr val="tx1"/>
          </a:solidFill>
          <a:latin typeface="+mn-lt"/>
          <a:ea typeface="+mn-ea"/>
          <a:cs typeface="+mn-cs"/>
        </a:defRPr>
      </a:lvl7pPr>
      <a:lvl8pPr marL="3086786" algn="l" defTabSz="881939" rtl="0" eaLnBrk="1" latinLnBrk="0" hangingPunct="1">
        <a:defRPr sz="1736" kern="1200">
          <a:solidFill>
            <a:schemeClr val="tx1"/>
          </a:solidFill>
          <a:latin typeface="+mn-lt"/>
          <a:ea typeface="+mn-ea"/>
          <a:cs typeface="+mn-cs"/>
        </a:defRPr>
      </a:lvl8pPr>
      <a:lvl9pPr marL="3527755" algn="l" defTabSz="881939" rtl="0" eaLnBrk="1" latinLnBrk="0" hangingPunct="1">
        <a:defRPr sz="173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3662993336"/>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bwMode="auto">
          <a:xfrm>
            <a:off x="393701" y="1489075"/>
            <a:ext cx="11366500" cy="43132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10595" name="Rectangle 5"/>
          <p:cNvSpPr>
            <a:spLocks noGrp="1" noChangeArrowheads="1"/>
          </p:cNvSpPr>
          <p:nvPr>
            <p:ph type="ftr" sz="quarter" idx="3"/>
          </p:nvPr>
        </p:nvSpPr>
        <p:spPr bwMode="gray">
          <a:xfrm>
            <a:off x="4165600" y="6365875"/>
            <a:ext cx="3860800" cy="247650"/>
          </a:xfrm>
          <a:prstGeom prst="rect">
            <a:avLst/>
          </a:prstGeom>
          <a:noFill/>
          <a:ln w="9525">
            <a:noFill/>
            <a:miter lim="800000"/>
            <a:headEnd/>
            <a:tailEnd/>
          </a:ln>
        </p:spPr>
        <p:txBody>
          <a:bodyPr vert="horz" wrap="square" lIns="93111" tIns="46555" rIns="93111" bIns="46555" numCol="1" anchor="t" anchorCtr="0" compatLnSpc="1">
            <a:prstTxWarp prst="textNoShape">
              <a:avLst/>
            </a:prstTxWarp>
          </a:bodyPr>
          <a:lstStyle>
            <a:lvl1pPr algn="ctr">
              <a:defRPr sz="900" noProof="1">
                <a:solidFill>
                  <a:srgbClr val="FFFFFF"/>
                </a:solidFill>
                <a:latin typeface="Arial"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900" b="0" i="0" u="none" strike="noStrike" kern="1200" cap="none" spc="0" normalizeH="0" baseline="0" noProof="1">
              <a:ln>
                <a:noFill/>
              </a:ln>
              <a:solidFill>
                <a:srgbClr val="FFFFFF"/>
              </a:solidFill>
              <a:effectLst/>
              <a:uLnTx/>
              <a:uFillTx/>
              <a:latin typeface="Arial" charset="0"/>
              <a:ea typeface="+mn-ea"/>
              <a:cs typeface="Arial"/>
            </a:endParaRPr>
          </a:p>
        </p:txBody>
      </p:sp>
      <p:sp>
        <p:nvSpPr>
          <p:cNvPr id="110597" name="Rectangle 5"/>
          <p:cNvSpPr>
            <a:spLocks noChangeArrowheads="1"/>
          </p:cNvSpPr>
          <p:nvPr/>
        </p:nvSpPr>
        <p:spPr bwMode="gray">
          <a:xfrm>
            <a:off x="292101" y="6365875"/>
            <a:ext cx="1790700" cy="247650"/>
          </a:xfrm>
          <a:prstGeom prst="rect">
            <a:avLst/>
          </a:prstGeom>
          <a:noFill/>
          <a:ln w="9525">
            <a:noFill/>
            <a:miter lim="800000"/>
            <a:headEnd/>
            <a:tailEnd/>
          </a:ln>
        </p:spPr>
        <p:txBody>
          <a:bodyPr lIns="93111" tIns="46555" rIns="93111" bIns="46555"/>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900" b="0" i="0" u="none" strike="noStrike" kern="1200" cap="none" spc="0" normalizeH="0" baseline="0" noProof="0" dirty="0">
                <a:ln>
                  <a:noFill/>
                </a:ln>
                <a:solidFill>
                  <a:srgbClr val="000000"/>
                </a:solidFill>
                <a:effectLst/>
                <a:uLnTx/>
                <a:uFillTx/>
                <a:latin typeface="Arial"/>
                <a:ea typeface="+mn-ea"/>
                <a:cs typeface="Arial"/>
              </a:rPr>
              <a:t>Page </a:t>
            </a:r>
            <a:r>
              <a:rPr kumimoji="0" lang="de-DE" sz="900" b="0" i="0" u="none" strike="noStrike" kern="1200" cap="none" spc="0" normalizeH="0" baseline="0" noProof="0" dirty="0">
                <a:ln>
                  <a:noFill/>
                </a:ln>
                <a:solidFill>
                  <a:srgbClr val="000000"/>
                </a:solidFill>
                <a:effectLst/>
                <a:uLnTx/>
                <a:uFillTx/>
                <a:latin typeface="Arial"/>
                <a:ea typeface="+mn-ea"/>
                <a:cs typeface="Arial"/>
                <a:sym typeface="Wingdings" pitchFamily="2" charset="2"/>
              </a:rPr>
              <a:t></a:t>
            </a:r>
            <a:r>
              <a:rPr kumimoji="0" lang="de-DE" sz="900" b="0" i="0" u="none" strike="noStrike" kern="1200" cap="none" spc="0" normalizeH="0" baseline="0" noProof="0" dirty="0">
                <a:ln>
                  <a:noFill/>
                </a:ln>
                <a:solidFill>
                  <a:srgbClr val="000000"/>
                </a:solidFill>
                <a:effectLst/>
                <a:uLnTx/>
                <a:uFillTx/>
                <a:latin typeface="Arial"/>
                <a:ea typeface="+mn-ea"/>
                <a:cs typeface="Arial"/>
              </a:rPr>
              <a:t> </a:t>
            </a:r>
            <a:fld id="{BD5E3B61-5C21-40C4-904B-92CC1B11FF2A}" type="slidenum">
              <a:rPr kumimoji="0" lang="de-DE" sz="900" b="0" i="0" u="none" strike="noStrike" kern="1200" cap="none" spc="0" normalizeH="0" baseline="0" noProof="0">
                <a:ln>
                  <a:noFill/>
                </a:ln>
                <a:solidFill>
                  <a:srgbClr val="000000"/>
                </a:solidFill>
                <a:effectLst/>
                <a:uLnTx/>
                <a:uFillTx/>
                <a:latin typeface="Arial"/>
                <a:ea typeface="+mn-ea"/>
                <a:cs typeface="Arial"/>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de-DE" sz="900" b="0" i="0" u="none" strike="noStrike" kern="1200" cap="none" spc="0" normalizeH="0" baseline="0" noProof="0" dirty="0">
              <a:ln>
                <a:noFill/>
              </a:ln>
              <a:solidFill>
                <a:srgbClr val="000000"/>
              </a:solidFill>
              <a:effectLst/>
              <a:uLnTx/>
              <a:uFillTx/>
              <a:latin typeface="Arial"/>
              <a:ea typeface="+mn-ea"/>
              <a:cs typeface="Arial"/>
            </a:endParaRPr>
          </a:p>
        </p:txBody>
      </p:sp>
      <p:sp>
        <p:nvSpPr>
          <p:cNvPr id="6149" name="Rectangle 7"/>
          <p:cNvSpPr>
            <a:spLocks noGrp="1" noChangeArrowheads="1"/>
          </p:cNvSpPr>
          <p:nvPr>
            <p:ph type="title"/>
          </p:nvPr>
        </p:nvSpPr>
        <p:spPr bwMode="gray">
          <a:xfrm>
            <a:off x="414867" y="246063"/>
            <a:ext cx="11360151" cy="647700"/>
          </a:xfrm>
          <a:prstGeom prst="rect">
            <a:avLst/>
          </a:prstGeom>
          <a:noFill/>
          <a:ln w="9525">
            <a:noFill/>
            <a:miter lim="800000"/>
            <a:headEnd/>
            <a:tailEnd/>
          </a:ln>
        </p:spPr>
        <p:txBody>
          <a:bodyPr vert="horz" wrap="square" lIns="0" tIns="46555" rIns="0" bIns="46555" numCol="1" anchor="t" anchorCtr="0" compatLnSpc="1">
            <a:prstTxWarp prst="textNoShape">
              <a:avLst/>
            </a:prstTxWarp>
          </a:bodyPr>
          <a:lstStyle/>
          <a:p>
            <a:pPr lvl="0"/>
            <a:r>
              <a:rPr lang="de-DE" smtClean="0"/>
              <a:t>Klicken Sie, um das Titelformat zu bearbeiten</a:t>
            </a:r>
          </a:p>
        </p:txBody>
      </p:sp>
    </p:spTree>
    <p:extLst>
      <p:ext uri="{BB962C8B-B14F-4D97-AF65-F5344CB8AC3E}">
        <p14:creationId xmlns:p14="http://schemas.microsoft.com/office/powerpoint/2010/main" val="1647706870"/>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Lst>
  <p:txStyles>
    <p:titleStyle>
      <a:lvl1pPr algn="l" rtl="0" eaLnBrk="0" fontAlgn="base" hangingPunct="0">
        <a:lnSpc>
          <a:spcPct val="90000"/>
        </a:lnSpc>
        <a:spcBef>
          <a:spcPct val="0"/>
        </a:spcBef>
        <a:spcAft>
          <a:spcPct val="0"/>
        </a:spcAft>
        <a:defRPr sz="2700" b="1">
          <a:solidFill>
            <a:schemeClr val="bg1"/>
          </a:solidFill>
          <a:latin typeface="+mj-lt"/>
          <a:ea typeface="+mj-ea"/>
          <a:cs typeface="+mj-cs"/>
        </a:defRPr>
      </a:lvl1pPr>
      <a:lvl2pPr algn="l" rtl="0" eaLnBrk="0" fontAlgn="base" hangingPunct="0">
        <a:lnSpc>
          <a:spcPct val="90000"/>
        </a:lnSpc>
        <a:spcBef>
          <a:spcPct val="0"/>
        </a:spcBef>
        <a:spcAft>
          <a:spcPct val="0"/>
        </a:spcAft>
        <a:defRPr sz="2700" b="1">
          <a:solidFill>
            <a:schemeClr val="bg1"/>
          </a:solidFill>
          <a:latin typeface="Arial" charset="0"/>
          <a:cs typeface="Arial" charset="0"/>
        </a:defRPr>
      </a:lvl2pPr>
      <a:lvl3pPr algn="l" rtl="0" eaLnBrk="0" fontAlgn="base" hangingPunct="0">
        <a:lnSpc>
          <a:spcPct val="90000"/>
        </a:lnSpc>
        <a:spcBef>
          <a:spcPct val="0"/>
        </a:spcBef>
        <a:spcAft>
          <a:spcPct val="0"/>
        </a:spcAft>
        <a:defRPr sz="2700" b="1">
          <a:solidFill>
            <a:schemeClr val="bg1"/>
          </a:solidFill>
          <a:latin typeface="Arial" charset="0"/>
          <a:cs typeface="Arial" charset="0"/>
        </a:defRPr>
      </a:lvl3pPr>
      <a:lvl4pPr algn="l" rtl="0" eaLnBrk="0" fontAlgn="base" hangingPunct="0">
        <a:lnSpc>
          <a:spcPct val="90000"/>
        </a:lnSpc>
        <a:spcBef>
          <a:spcPct val="0"/>
        </a:spcBef>
        <a:spcAft>
          <a:spcPct val="0"/>
        </a:spcAft>
        <a:defRPr sz="2700" b="1">
          <a:solidFill>
            <a:schemeClr val="bg1"/>
          </a:solidFill>
          <a:latin typeface="Arial" charset="0"/>
          <a:cs typeface="Arial" charset="0"/>
        </a:defRPr>
      </a:lvl4pPr>
      <a:lvl5pPr algn="l" rtl="0" eaLnBrk="0" fontAlgn="base" hangingPunct="0">
        <a:lnSpc>
          <a:spcPct val="90000"/>
        </a:lnSpc>
        <a:spcBef>
          <a:spcPct val="0"/>
        </a:spcBef>
        <a:spcAft>
          <a:spcPct val="0"/>
        </a:spcAft>
        <a:defRPr sz="2700" b="1">
          <a:solidFill>
            <a:schemeClr val="bg1"/>
          </a:solidFill>
          <a:latin typeface="Arial" charset="0"/>
          <a:cs typeface="Arial" charset="0"/>
        </a:defRPr>
      </a:lvl5pPr>
      <a:lvl6pPr marL="465554" algn="l" rtl="0" fontAlgn="base">
        <a:lnSpc>
          <a:spcPct val="90000"/>
        </a:lnSpc>
        <a:spcBef>
          <a:spcPct val="0"/>
        </a:spcBef>
        <a:spcAft>
          <a:spcPct val="0"/>
        </a:spcAft>
        <a:defRPr sz="2700" b="1">
          <a:solidFill>
            <a:schemeClr val="bg1"/>
          </a:solidFill>
          <a:latin typeface="Arial" charset="0"/>
          <a:cs typeface="Arial" charset="0"/>
        </a:defRPr>
      </a:lvl6pPr>
      <a:lvl7pPr marL="931106" algn="l" rtl="0" fontAlgn="base">
        <a:lnSpc>
          <a:spcPct val="90000"/>
        </a:lnSpc>
        <a:spcBef>
          <a:spcPct val="0"/>
        </a:spcBef>
        <a:spcAft>
          <a:spcPct val="0"/>
        </a:spcAft>
        <a:defRPr sz="2700" b="1">
          <a:solidFill>
            <a:schemeClr val="bg1"/>
          </a:solidFill>
          <a:latin typeface="Arial" charset="0"/>
          <a:cs typeface="Arial" charset="0"/>
        </a:defRPr>
      </a:lvl7pPr>
      <a:lvl8pPr marL="1396659" algn="l" rtl="0" fontAlgn="base">
        <a:lnSpc>
          <a:spcPct val="90000"/>
        </a:lnSpc>
        <a:spcBef>
          <a:spcPct val="0"/>
        </a:spcBef>
        <a:spcAft>
          <a:spcPct val="0"/>
        </a:spcAft>
        <a:defRPr sz="2700" b="1">
          <a:solidFill>
            <a:schemeClr val="bg1"/>
          </a:solidFill>
          <a:latin typeface="Arial" charset="0"/>
          <a:cs typeface="Arial" charset="0"/>
        </a:defRPr>
      </a:lvl8pPr>
      <a:lvl9pPr marL="1862212" algn="l" rtl="0" fontAlgn="base">
        <a:lnSpc>
          <a:spcPct val="90000"/>
        </a:lnSpc>
        <a:spcBef>
          <a:spcPct val="0"/>
        </a:spcBef>
        <a:spcAft>
          <a:spcPct val="0"/>
        </a:spcAft>
        <a:defRPr sz="2700" b="1">
          <a:solidFill>
            <a:schemeClr val="bg1"/>
          </a:solidFill>
          <a:latin typeface="Arial" charset="0"/>
          <a:cs typeface="Arial" charset="0"/>
        </a:defRPr>
      </a:lvl9pPr>
    </p:titleStyle>
    <p:bodyStyle>
      <a:lvl1pPr marL="184150" indent="-184150" algn="l" rtl="0" eaLnBrk="0" fontAlgn="base" hangingPunct="0">
        <a:spcBef>
          <a:spcPct val="0"/>
        </a:spcBef>
        <a:spcAft>
          <a:spcPct val="40000"/>
        </a:spcAft>
        <a:buFont typeface="Wingdings" pitchFamily="2" charset="2"/>
        <a:buChar char="§"/>
        <a:defRPr sz="2100">
          <a:solidFill>
            <a:schemeClr val="tx1"/>
          </a:solidFill>
          <a:latin typeface="+mn-lt"/>
          <a:ea typeface="+mn-ea"/>
          <a:cs typeface="+mn-cs"/>
        </a:defRPr>
      </a:lvl1pPr>
      <a:lvl2pPr marL="452438" indent="-266700" algn="l" rtl="0" eaLnBrk="0" fontAlgn="base" hangingPunct="0">
        <a:spcBef>
          <a:spcPct val="0"/>
        </a:spcBef>
        <a:spcAft>
          <a:spcPct val="40000"/>
        </a:spcAft>
        <a:buChar char="–"/>
        <a:defRPr sz="2800">
          <a:solidFill>
            <a:schemeClr val="tx1"/>
          </a:solidFill>
          <a:latin typeface="+mn-lt"/>
          <a:cs typeface="+mn-cs"/>
        </a:defRPr>
      </a:lvl2pPr>
      <a:lvl3pPr marL="733425" indent="-279400" algn="l" rtl="0" eaLnBrk="0" fontAlgn="base" hangingPunct="0">
        <a:spcBef>
          <a:spcPct val="0"/>
        </a:spcBef>
        <a:spcAft>
          <a:spcPct val="40000"/>
        </a:spcAft>
        <a:buChar char="•"/>
        <a:defRPr sz="2500">
          <a:solidFill>
            <a:schemeClr val="tx1"/>
          </a:solidFill>
          <a:latin typeface="+mn-lt"/>
          <a:cs typeface="+mn-cs"/>
        </a:defRPr>
      </a:lvl3pPr>
      <a:lvl4pPr marL="1004888" indent="-269875" algn="l" rtl="0" eaLnBrk="0" fontAlgn="base" hangingPunct="0">
        <a:spcBef>
          <a:spcPct val="0"/>
        </a:spcBef>
        <a:spcAft>
          <a:spcPct val="40000"/>
        </a:spcAft>
        <a:buChar char="–"/>
        <a:defRPr sz="2100">
          <a:solidFill>
            <a:schemeClr val="tx1"/>
          </a:solidFill>
          <a:latin typeface="+mn-lt"/>
          <a:cs typeface="+mn-cs"/>
        </a:defRPr>
      </a:lvl4pPr>
      <a:lvl5pPr marL="1276350" indent="-269875" algn="l" rtl="0" eaLnBrk="0" fontAlgn="base" hangingPunct="0">
        <a:spcBef>
          <a:spcPct val="0"/>
        </a:spcBef>
        <a:spcAft>
          <a:spcPct val="40000"/>
        </a:spcAft>
        <a:buChar char="»"/>
        <a:defRPr sz="2100">
          <a:solidFill>
            <a:schemeClr val="tx1"/>
          </a:solidFill>
          <a:latin typeface="+mn-lt"/>
          <a:cs typeface="+mn-cs"/>
        </a:defRPr>
      </a:lvl5pPr>
      <a:lvl6pPr marL="1742591" indent="-269956" algn="l" rtl="0" fontAlgn="base">
        <a:spcBef>
          <a:spcPct val="0"/>
        </a:spcBef>
        <a:spcAft>
          <a:spcPct val="40000"/>
        </a:spcAft>
        <a:buChar char="»"/>
        <a:defRPr>
          <a:solidFill>
            <a:schemeClr val="tx1"/>
          </a:solidFill>
          <a:latin typeface="+mn-lt"/>
          <a:cs typeface="+mn-cs"/>
        </a:defRPr>
      </a:lvl6pPr>
      <a:lvl7pPr marL="2208143" indent="-269956" algn="l" rtl="0" fontAlgn="base">
        <a:spcBef>
          <a:spcPct val="0"/>
        </a:spcBef>
        <a:spcAft>
          <a:spcPct val="40000"/>
        </a:spcAft>
        <a:buChar char="»"/>
        <a:defRPr>
          <a:solidFill>
            <a:schemeClr val="tx1"/>
          </a:solidFill>
          <a:latin typeface="+mn-lt"/>
          <a:cs typeface="+mn-cs"/>
        </a:defRPr>
      </a:lvl7pPr>
      <a:lvl8pPr marL="2673697" indent="-269956" algn="l" rtl="0" fontAlgn="base">
        <a:spcBef>
          <a:spcPct val="0"/>
        </a:spcBef>
        <a:spcAft>
          <a:spcPct val="40000"/>
        </a:spcAft>
        <a:buChar char="»"/>
        <a:defRPr>
          <a:solidFill>
            <a:schemeClr val="tx1"/>
          </a:solidFill>
          <a:latin typeface="+mn-lt"/>
          <a:cs typeface="+mn-cs"/>
        </a:defRPr>
      </a:lvl8pPr>
      <a:lvl9pPr marL="3139249" indent="-269956" algn="l" rtl="0" fontAlgn="base">
        <a:spcBef>
          <a:spcPct val="0"/>
        </a:spcBef>
        <a:spcAft>
          <a:spcPct val="40000"/>
        </a:spcAft>
        <a:buChar char="»"/>
        <a:defRPr>
          <a:solidFill>
            <a:schemeClr val="tx1"/>
          </a:solidFill>
          <a:latin typeface="+mn-lt"/>
          <a:cs typeface="+mn-cs"/>
        </a:defRPr>
      </a:lvl9pPr>
    </p:bodyStyle>
    <p:otherStyle>
      <a:defPPr>
        <a:defRPr lang="de-DE"/>
      </a:defPPr>
      <a:lvl1pPr marL="0" algn="l" defTabSz="931106" rtl="0" eaLnBrk="1" latinLnBrk="0" hangingPunct="1">
        <a:defRPr sz="1800" kern="1200">
          <a:solidFill>
            <a:schemeClr val="tx1"/>
          </a:solidFill>
          <a:latin typeface="+mn-lt"/>
          <a:ea typeface="+mn-ea"/>
          <a:cs typeface="+mn-cs"/>
        </a:defRPr>
      </a:lvl1pPr>
      <a:lvl2pPr marL="465554" algn="l" defTabSz="931106" rtl="0" eaLnBrk="1" latinLnBrk="0" hangingPunct="1">
        <a:defRPr sz="1800" kern="1200">
          <a:solidFill>
            <a:schemeClr val="tx1"/>
          </a:solidFill>
          <a:latin typeface="+mn-lt"/>
          <a:ea typeface="+mn-ea"/>
          <a:cs typeface="+mn-cs"/>
        </a:defRPr>
      </a:lvl2pPr>
      <a:lvl3pPr marL="931106" algn="l" defTabSz="931106" rtl="0" eaLnBrk="1" latinLnBrk="0" hangingPunct="1">
        <a:defRPr sz="1800" kern="1200">
          <a:solidFill>
            <a:schemeClr val="tx1"/>
          </a:solidFill>
          <a:latin typeface="+mn-lt"/>
          <a:ea typeface="+mn-ea"/>
          <a:cs typeface="+mn-cs"/>
        </a:defRPr>
      </a:lvl3pPr>
      <a:lvl4pPr marL="1396659" algn="l" defTabSz="931106" rtl="0" eaLnBrk="1" latinLnBrk="0" hangingPunct="1">
        <a:defRPr sz="1800" kern="1200">
          <a:solidFill>
            <a:schemeClr val="tx1"/>
          </a:solidFill>
          <a:latin typeface="+mn-lt"/>
          <a:ea typeface="+mn-ea"/>
          <a:cs typeface="+mn-cs"/>
        </a:defRPr>
      </a:lvl4pPr>
      <a:lvl5pPr marL="1862212" algn="l" defTabSz="931106" rtl="0" eaLnBrk="1" latinLnBrk="0" hangingPunct="1">
        <a:defRPr sz="1800" kern="1200">
          <a:solidFill>
            <a:schemeClr val="tx1"/>
          </a:solidFill>
          <a:latin typeface="+mn-lt"/>
          <a:ea typeface="+mn-ea"/>
          <a:cs typeface="+mn-cs"/>
        </a:defRPr>
      </a:lvl5pPr>
      <a:lvl6pPr marL="2327765" algn="l" defTabSz="931106" rtl="0" eaLnBrk="1" latinLnBrk="0" hangingPunct="1">
        <a:defRPr sz="1800" kern="1200">
          <a:solidFill>
            <a:schemeClr val="tx1"/>
          </a:solidFill>
          <a:latin typeface="+mn-lt"/>
          <a:ea typeface="+mn-ea"/>
          <a:cs typeface="+mn-cs"/>
        </a:defRPr>
      </a:lvl6pPr>
      <a:lvl7pPr marL="2793318" algn="l" defTabSz="931106" rtl="0" eaLnBrk="1" latinLnBrk="0" hangingPunct="1">
        <a:defRPr sz="1800" kern="1200">
          <a:solidFill>
            <a:schemeClr val="tx1"/>
          </a:solidFill>
          <a:latin typeface="+mn-lt"/>
          <a:ea typeface="+mn-ea"/>
          <a:cs typeface="+mn-cs"/>
        </a:defRPr>
      </a:lvl7pPr>
      <a:lvl8pPr marL="3258871" algn="l" defTabSz="931106" rtl="0" eaLnBrk="1" latinLnBrk="0" hangingPunct="1">
        <a:defRPr sz="1800" kern="1200">
          <a:solidFill>
            <a:schemeClr val="tx1"/>
          </a:solidFill>
          <a:latin typeface="+mn-lt"/>
          <a:ea typeface="+mn-ea"/>
          <a:cs typeface="+mn-cs"/>
        </a:defRPr>
      </a:lvl8pPr>
      <a:lvl9pPr marL="3724423" algn="l" defTabSz="93110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4081"/>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3075" name="Текст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a:extLst>
              <a:ext uri="{FF2B5EF4-FFF2-40B4-BE49-F238E27FC236}">
                <a16:creationId xmlns:a16="http://schemas.microsoft.com/office/drawing/2014/main" xmlns="" id="{6A36429E-C5F5-402B-B704-491EFD6C78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337A19A-091D-4D9D-B12F-3954A18F77A2}" type="datetimeFigureOut">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a:extLst>
              <a:ext uri="{FF2B5EF4-FFF2-40B4-BE49-F238E27FC236}">
                <a16:creationId xmlns:a16="http://schemas.microsoft.com/office/drawing/2014/main" xmlns="" id="{96D2F7A7-7814-49BD-AF28-27595CFF17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a:extLst>
              <a:ext uri="{FF2B5EF4-FFF2-40B4-BE49-F238E27FC236}">
                <a16:creationId xmlns:a16="http://schemas.microsoft.com/office/drawing/2014/main" xmlns="" id="{39359658-F100-4FE1-BD7B-6B5859173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08B177-856F-4ECC-BC90-87622C94742A}" type="slidenum">
              <a:rPr kumimoji="0" lang="ru-R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4596267"/>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1E7815E-F7B8-4E93-9F6C-89F6C3C8DBB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0837FF7-5919-41BF-8DD0-96FAEA1BD99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9299214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876D09-9758-4DC6-B207-9AF0157EEB2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7ACB21-A90A-4157-9A02-E12827C9AE3A}"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0033124"/>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048524"/>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FC86E-8520-450F-A3E0-0F37B60911B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4837DE1-1FC8-487D-8598-8B901FCCB49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460274"/>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876D09-9758-4DC6-B207-9AF0157EEB20}" type="datetimeFigureOut">
              <a:rPr lang="ru-RU" smtClean="0">
                <a:solidFill>
                  <a:prstClr val="black">
                    <a:tint val="75000"/>
                  </a:prstClr>
                </a:solidFill>
              </a:rPr>
              <a:pPr/>
              <a:t>20.03.2024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7ACB21-A90A-4157-9A02-E12827C9AE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68239177"/>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BE2B0FB-896B-4FF8-873E-C5B8F7F4C736}"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20.03.2024</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223EA0-27D0-4410-8B96-1BAD6BA37183}"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3463713"/>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p>
        </p:txBody>
      </p:sp>
      <p:sp>
        <p:nvSpPr>
          <p:cNvPr id="3075"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4" name="Date Placeholder 3">
            <a:extLst>
              <a:ext uri="{FF2B5EF4-FFF2-40B4-BE49-F238E27FC236}">
                <a16:creationId xmlns:a16="http://schemas.microsoft.com/office/drawing/2014/main" xmlns="" id="{6318F865-6A2E-47E1-962E-216AABC7511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A019CCA-14DF-4826-B735-70B4954C82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760439D2-DDF3-4B82-8AA9-4975DAEB48A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31060FB6-C385-4786-8795-EF947EA82B4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56B2152-C0C8-4DAB-B174-E82D0629CE3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8681406"/>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84876D09-9758-4DC6-B207-9AF0157EEB20}" type="datetimeFigureOut">
              <a:rPr lang="ru-RU" smtClean="0">
                <a:solidFill>
                  <a:prstClr val="black">
                    <a:tint val="75000"/>
                  </a:prstClr>
                </a:solidFill>
              </a:rPr>
              <a:pPr defTabSz="685800"/>
              <a:t>20.03.2024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D7ACB21-A90A-4157-9A02-E12827C9AE3A}"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72696217"/>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gif"/><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97.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97.xml"/><Relationship Id="rId5" Type="http://schemas.openxmlformats.org/officeDocument/2006/relationships/image" Target="../media/image47.jpe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9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gif"/></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08.xml"/><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gif"/><Relationship Id="rId1" Type="http://schemas.openxmlformats.org/officeDocument/2006/relationships/slideLayout" Target="../slideLayouts/slideLayout74.xml"/><Relationship Id="rId4" Type="http://schemas.openxmlformats.org/officeDocument/2006/relationships/image" Target="../media/image62.gif"/></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63.xml"/><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55.xml"/><Relationship Id="rId4" Type="http://schemas.openxmlformats.org/officeDocument/2006/relationships/image" Target="../media/image67.gif"/></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86.xml"/><Relationship Id="rId6" Type="http://schemas.openxmlformats.org/officeDocument/2006/relationships/image" Target="../media/image71.jpeg"/><Relationship Id="rId11" Type="http://schemas.openxmlformats.org/officeDocument/2006/relationships/image" Target="../media/image76.png"/><Relationship Id="rId5" Type="http://schemas.openxmlformats.org/officeDocument/2006/relationships/image" Target="../media/image70.gif"/><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hyperlink" Target="http://www.lrb.jinr.ru/" TargetMode="External"/><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16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jpeg"/></Relationships>
</file>

<file path=ppt/slides/_rels/slide21.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jpeg"/><Relationship Id="rId1" Type="http://schemas.openxmlformats.org/officeDocument/2006/relationships/slideLayout" Target="../slideLayouts/slideLayout167.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jpeg"/><Relationship Id="rId2" Type="http://schemas.openxmlformats.org/officeDocument/2006/relationships/notesSlide" Target="../notesSlides/notesSlide15.xml"/><Relationship Id="rId1" Type="http://schemas.openxmlformats.org/officeDocument/2006/relationships/slideLayout" Target="../slideLayouts/slideLayout162.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jpeg"/></Relationships>
</file>

<file path=ppt/slides/_rels/slide2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63.xml"/><Relationship Id="rId6" Type="http://schemas.openxmlformats.org/officeDocument/2006/relationships/image" Target="../media/image99.png"/><Relationship Id="rId5" Type="http://schemas.openxmlformats.org/officeDocument/2006/relationships/hyperlink" Target="https://uc.jinr.ru/" TargetMode="External"/><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jpeg"/><Relationship Id="rId7" Type="http://schemas.openxmlformats.org/officeDocument/2006/relationships/image" Target="../media/image106.png"/><Relationship Id="rId12" Type="http://schemas.openxmlformats.org/officeDocument/2006/relationships/hyperlink" Target="http://lrb.jinr.ru/" TargetMode="External"/><Relationship Id="rId2" Type="http://schemas.openxmlformats.org/officeDocument/2006/relationships/notesSlide" Target="../notesSlides/notesSlide16.xml"/><Relationship Id="rId1" Type="http://schemas.openxmlformats.org/officeDocument/2006/relationships/slideLayout" Target="../slideLayouts/slideLayout125.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jpe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jpeg"/></Relationships>
</file>

<file path=ppt/slides/_rels/slide2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2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gif"/><Relationship Id="rId1" Type="http://schemas.openxmlformats.org/officeDocument/2006/relationships/slideLayout" Target="../slideLayouts/slideLayout96.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43.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97.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3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71464" y="1844824"/>
            <a:ext cx="9145016" cy="2084290"/>
          </a:xfrm>
          <a:noFill/>
        </p:spPr>
        <p:txBody>
          <a:bodyPr>
            <a:noAutofit/>
          </a:bodyPr>
          <a:lstStyle/>
          <a:p>
            <a:r>
              <a:rPr lang="en-US" sz="6000" b="1" dirty="0" smtClean="0">
                <a:solidFill>
                  <a:schemeClr val="bg1"/>
                </a:solidFill>
                <a:latin typeface="Times New Roman" pitchFamily="18" charset="0"/>
                <a:cs typeface="Times New Roman" pitchFamily="18" charset="0"/>
              </a:rPr>
              <a:t>Radiobiological Research at JINR</a:t>
            </a:r>
            <a:endParaRPr lang="en-US" sz="5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7096537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2610" y="172998"/>
            <a:ext cx="1127425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Set </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of equipment for the study of behavioral reactions and functional disorders of the central nervous system of animals</a:t>
            </a:r>
          </a:p>
        </p:txBody>
      </p:sp>
      <p:pic>
        <p:nvPicPr>
          <p:cNvPr id="13" name="Рисунок 12" descr="rat_1.gif"/>
          <p:cNvPicPr>
            <a:picLocks noChangeAspect="1"/>
          </p:cNvPicPr>
          <p:nvPr/>
        </p:nvPicPr>
        <p:blipFill>
          <a:blip r:embed="rId3"/>
          <a:stretch>
            <a:fillRect/>
          </a:stretch>
        </p:blipFill>
        <p:spPr>
          <a:xfrm>
            <a:off x="3923157" y="3983169"/>
            <a:ext cx="3517584" cy="2638188"/>
          </a:xfrm>
          <a:prstGeom prst="rect">
            <a:avLst/>
          </a:prstGeom>
        </p:spPr>
      </p:pic>
      <p:sp>
        <p:nvSpPr>
          <p:cNvPr id="18" name="Прямоугольник 17"/>
          <p:cNvSpPr/>
          <p:nvPr/>
        </p:nvSpPr>
        <p:spPr>
          <a:xfrm>
            <a:off x="8383030" y="1374331"/>
            <a:ext cx="356804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Electrophysiology studies</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1" name="Прямоугольник 10"/>
          <p:cNvSpPr/>
          <p:nvPr/>
        </p:nvSpPr>
        <p:spPr>
          <a:xfrm>
            <a:off x="4368816" y="1374331"/>
            <a:ext cx="3247068"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Behavior test systems</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 name="Рисунок 1"/>
          <p:cNvPicPr>
            <a:picLocks noChangeAspect="1"/>
          </p:cNvPicPr>
          <p:nvPr/>
        </p:nvPicPr>
        <p:blipFill>
          <a:blip r:embed="rId4"/>
          <a:stretch>
            <a:fillRect/>
          </a:stretch>
        </p:blipFill>
        <p:spPr>
          <a:xfrm>
            <a:off x="8870716" y="3759332"/>
            <a:ext cx="2869151" cy="989014"/>
          </a:xfrm>
          <a:prstGeom prst="rect">
            <a:avLst/>
          </a:prstGeom>
        </p:spPr>
      </p:pic>
      <p:pic>
        <p:nvPicPr>
          <p:cNvPr id="4" name="Рисунок 3"/>
          <p:cNvPicPr>
            <a:picLocks noChangeAspect="1"/>
          </p:cNvPicPr>
          <p:nvPr/>
        </p:nvPicPr>
        <p:blipFill>
          <a:blip r:embed="rId5"/>
          <a:stretch>
            <a:fillRect/>
          </a:stretch>
        </p:blipFill>
        <p:spPr>
          <a:xfrm>
            <a:off x="8052184" y="1922849"/>
            <a:ext cx="3764677" cy="1888592"/>
          </a:xfrm>
          <a:prstGeom prst="rect">
            <a:avLst/>
          </a:prstGeom>
        </p:spPr>
      </p:pic>
      <p:pic>
        <p:nvPicPr>
          <p:cNvPr id="15" name="Picture 16" descr="C:\Users\Юрий\Downloads\rat1_piracetam_trial0002-16-42-55.gif">
            <a:extLst>
              <a:ext uri="{FF2B5EF4-FFF2-40B4-BE49-F238E27FC236}">
                <a16:creationId xmlns:a16="http://schemas.microsoft.com/office/drawing/2014/main" xmlns="" id="{A53D0041-CD99-634A-BF08-3186D85C9A08}"/>
              </a:ext>
            </a:extLst>
          </p:cNvPr>
          <p:cNvPicPr>
            <a:picLocks noChangeAspect="1" noChangeArrowheads="1" noCrop="1"/>
          </p:cNvPicPr>
          <p:nvPr/>
        </p:nvPicPr>
        <p:blipFill>
          <a:blip r:embed="rId6" cstate="print"/>
          <a:srcRect/>
          <a:stretch>
            <a:fillRect/>
          </a:stretch>
        </p:blipFill>
        <p:spPr bwMode="auto">
          <a:xfrm>
            <a:off x="469837" y="4117256"/>
            <a:ext cx="3333987" cy="2500490"/>
          </a:xfrm>
          <a:prstGeom prst="rect">
            <a:avLst/>
          </a:prstGeom>
          <a:noFill/>
        </p:spPr>
      </p:pic>
      <p:sp>
        <p:nvSpPr>
          <p:cNvPr id="3" name="Прямоугольник 2"/>
          <p:cNvSpPr/>
          <p:nvPr/>
        </p:nvSpPr>
        <p:spPr>
          <a:xfrm>
            <a:off x="4368816" y="2031892"/>
            <a:ext cx="2503167" cy="1877437"/>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Open field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Т</a:t>
            </a: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 maze</a:t>
            </a:r>
            <a:r>
              <a:rPr kumimoji="0" lang="ru-RU" sz="20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endPar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Morris water maze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Barnes </a:t>
            </a:r>
            <a:r>
              <a:rPr kumimoji="0" lang="en-US" sz="2000" b="0" i="0" u="none" strike="noStrike" kern="1200" cap="none" spc="0" normalizeH="0" baseline="0" noProof="0" dirty="0" smtClean="0">
                <a:ln>
                  <a:noFill/>
                </a:ln>
                <a:solidFill>
                  <a:srgbClr val="002060"/>
                </a:solidFill>
                <a:effectLst/>
                <a:uLnTx/>
                <a:uFillTx/>
                <a:latin typeface="Calibri" panose="020F0502020204030204"/>
                <a:ea typeface="+mn-ea"/>
                <a:cs typeface="Arial" panose="020B0604020202020204" pitchFamily="34" charset="0"/>
              </a:rPr>
              <a:t>maze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pic>
        <p:nvPicPr>
          <p:cNvPr id="6" name="Рисунок 5"/>
          <p:cNvPicPr>
            <a:picLocks noChangeAspect="1"/>
          </p:cNvPicPr>
          <p:nvPr/>
        </p:nvPicPr>
        <p:blipFill>
          <a:blip r:embed="rId7"/>
          <a:stretch>
            <a:fillRect/>
          </a:stretch>
        </p:blipFill>
        <p:spPr>
          <a:xfrm>
            <a:off x="8957761" y="4761845"/>
            <a:ext cx="2638425" cy="1945863"/>
          </a:xfrm>
          <a:prstGeom prst="rect">
            <a:avLst/>
          </a:prstGeom>
        </p:spPr>
      </p:pic>
      <p:pic>
        <p:nvPicPr>
          <p:cNvPr id="5" name="Рисунок 4"/>
          <p:cNvPicPr>
            <a:picLocks noChangeAspect="1"/>
          </p:cNvPicPr>
          <p:nvPr/>
        </p:nvPicPr>
        <p:blipFill>
          <a:blip r:embed="rId8"/>
          <a:stretch>
            <a:fillRect/>
          </a:stretch>
        </p:blipFill>
        <p:spPr>
          <a:xfrm>
            <a:off x="262339" y="1454616"/>
            <a:ext cx="3722904" cy="2394809"/>
          </a:xfrm>
          <a:prstGeom prst="rect">
            <a:avLst/>
          </a:prstGeom>
        </p:spPr>
      </p:pic>
    </p:spTree>
    <p:extLst>
      <p:ext uri="{BB962C8B-B14F-4D97-AF65-F5344CB8AC3E}">
        <p14:creationId xmlns:p14="http://schemas.microsoft.com/office/powerpoint/2010/main" val="23561680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33185" y="102823"/>
            <a:ext cx="10581767" cy="584775"/>
          </a:xfrm>
          <a:prstGeom prst="rect">
            <a:avLst/>
          </a:prstGeom>
          <a:solidFill>
            <a:schemeClr val="tx1">
              <a:alpha val="47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Unique experiments </a:t>
            </a:r>
            <a:r>
              <a:rPr kumimoji="0" 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of the LRB with </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primates at </a:t>
            </a:r>
            <a:r>
              <a:rPr kumimoji="0" 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Nuclotron</a:t>
            </a:r>
            <a:r>
              <a:rPr kumimoji="0" 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pSp>
        <p:nvGrpSpPr>
          <p:cNvPr id="6" name="Группа 5"/>
          <p:cNvGrpSpPr/>
          <p:nvPr/>
        </p:nvGrpSpPr>
        <p:grpSpPr>
          <a:xfrm>
            <a:off x="322376" y="997085"/>
            <a:ext cx="5437762" cy="5586791"/>
            <a:chOff x="6478621" y="977630"/>
            <a:chExt cx="5379396" cy="5586791"/>
          </a:xfrm>
        </p:grpSpPr>
        <p:sp>
          <p:nvSpPr>
            <p:cNvPr id="5" name="Прямоугольник 4"/>
            <p:cNvSpPr/>
            <p:nvPr/>
          </p:nvSpPr>
          <p:spPr>
            <a:xfrm>
              <a:off x="6478621" y="977630"/>
              <a:ext cx="5379396" cy="55867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Группа 3"/>
            <p:cNvGrpSpPr/>
            <p:nvPr/>
          </p:nvGrpSpPr>
          <p:grpSpPr>
            <a:xfrm>
              <a:off x="6593137" y="1120268"/>
              <a:ext cx="4936300" cy="5256474"/>
              <a:chOff x="6593137" y="1120268"/>
              <a:chExt cx="4936300" cy="5256474"/>
            </a:xfrm>
            <a:solidFill>
              <a:schemeClr val="bg1"/>
            </a:solidFill>
          </p:grpSpPr>
          <p:sp>
            <p:nvSpPr>
              <p:cNvPr id="14" name="TextBox 13"/>
              <p:cNvSpPr txBox="1"/>
              <p:nvPr/>
            </p:nvSpPr>
            <p:spPr>
              <a:xfrm>
                <a:off x="6593137" y="4899414"/>
                <a:ext cx="4936300" cy="1477328"/>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060"/>
                    </a:solidFill>
                    <a:effectLst/>
                    <a:uLnTx/>
                    <a:uFillTx/>
                    <a:latin typeface="Calibri" panose="020F0502020204030204"/>
                    <a:ea typeface="+mn-ea"/>
                    <a:cs typeface="+mn-cs"/>
                  </a:rPr>
                  <a:t>RAS Institute of Biomedical Problems,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060"/>
                    </a:solidFill>
                    <a:effectLst/>
                    <a:uLnTx/>
                    <a:uFillTx/>
                    <a:latin typeface="Calibri" panose="020F0502020204030204"/>
                    <a:ea typeface="+mn-ea"/>
                    <a:cs typeface="+mn-cs"/>
                  </a:rPr>
                  <a:t>RAS Institute of Medical Primatology,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060"/>
                    </a:solidFill>
                    <a:effectLst/>
                    <a:uLnTx/>
                    <a:uFillTx/>
                    <a:latin typeface="Calibri" panose="020F0502020204030204"/>
                    <a:ea typeface="+mn-ea"/>
                    <a:cs typeface="+mn-cs"/>
                  </a:rPr>
                  <a:t>RAS Institute of Higher Nervous Activity and Neurophysiology,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060"/>
                    </a:solidFill>
                    <a:effectLst/>
                    <a:uLnTx/>
                    <a:uFillTx/>
                    <a:latin typeface="Calibri" panose="020F0502020204030204"/>
                    <a:ea typeface="+mn-ea"/>
                    <a:cs typeface="+mn-cs"/>
                  </a:rPr>
                  <a:t>Moscow State University</a:t>
                </a:r>
                <a:endParaRPr kumimoji="0" lang="ru-RU"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7" name="Прямоугольник 36"/>
              <p:cNvSpPr/>
              <p:nvPr/>
            </p:nvSpPr>
            <p:spPr>
              <a:xfrm>
                <a:off x="6846172" y="3920490"/>
                <a:ext cx="4500562" cy="1015663"/>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Automated computer system  for the simulation of operator activity during the flight</a:t>
                </a:r>
                <a:endParaRPr kumimoji="0" lang="ru-RU" sz="20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pic>
            <p:nvPicPr>
              <p:cNvPr id="29" name="Picture 4" descr="IMG_469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937573" y="1120268"/>
                <a:ext cx="4247427" cy="2786082"/>
              </a:xfrm>
              <a:prstGeom prst="rect">
                <a:avLst/>
              </a:prstGeom>
              <a:grpFill/>
            </p:spPr>
          </p:pic>
        </p:grpSp>
      </p:grpSp>
      <p:grpSp>
        <p:nvGrpSpPr>
          <p:cNvPr id="9" name="Группа 8"/>
          <p:cNvGrpSpPr/>
          <p:nvPr/>
        </p:nvGrpSpPr>
        <p:grpSpPr>
          <a:xfrm>
            <a:off x="6224069" y="1003880"/>
            <a:ext cx="5679520" cy="5615792"/>
            <a:chOff x="593387" y="977630"/>
            <a:chExt cx="5679520" cy="5673967"/>
          </a:xfrm>
        </p:grpSpPr>
        <p:sp>
          <p:nvSpPr>
            <p:cNvPr id="8" name="Прямоугольник 7"/>
            <p:cNvSpPr/>
            <p:nvPr/>
          </p:nvSpPr>
          <p:spPr>
            <a:xfrm>
              <a:off x="593387" y="977630"/>
              <a:ext cx="5679520" cy="56739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Группа 1"/>
            <p:cNvGrpSpPr/>
            <p:nvPr/>
          </p:nvGrpSpPr>
          <p:grpSpPr>
            <a:xfrm>
              <a:off x="807901" y="3557590"/>
              <a:ext cx="3880982" cy="3067047"/>
              <a:chOff x="1666844" y="3800478"/>
              <a:chExt cx="3880982" cy="3067047"/>
            </a:xfrm>
          </p:grpSpPr>
          <p:grpSp>
            <p:nvGrpSpPr>
              <p:cNvPr id="16" name="Группа 44"/>
              <p:cNvGrpSpPr/>
              <p:nvPr/>
            </p:nvGrpSpPr>
            <p:grpSpPr>
              <a:xfrm>
                <a:off x="1666844" y="3800478"/>
                <a:ext cx="3857652" cy="3067047"/>
                <a:chOff x="142844" y="3099542"/>
                <a:chExt cx="4857784" cy="3755834"/>
              </a:xfrm>
            </p:grpSpPr>
            <p:grpSp>
              <p:nvGrpSpPr>
                <p:cNvPr id="19" name="Группа 42"/>
                <p:cNvGrpSpPr/>
                <p:nvPr/>
              </p:nvGrpSpPr>
              <p:grpSpPr>
                <a:xfrm>
                  <a:off x="142844" y="3099542"/>
                  <a:ext cx="4857784" cy="3755834"/>
                  <a:chOff x="142844" y="3099542"/>
                  <a:chExt cx="4857784" cy="3755834"/>
                </a:xfrm>
              </p:grpSpPr>
              <p:grpSp>
                <p:nvGrpSpPr>
                  <p:cNvPr id="21" name="Группа 41"/>
                  <p:cNvGrpSpPr/>
                  <p:nvPr/>
                </p:nvGrpSpPr>
                <p:grpSpPr>
                  <a:xfrm>
                    <a:off x="142844" y="3099542"/>
                    <a:ext cx="4857784" cy="3755834"/>
                    <a:chOff x="142844" y="3099542"/>
                    <a:chExt cx="4857784" cy="3755834"/>
                  </a:xfrm>
                </p:grpSpPr>
                <p:grpSp>
                  <p:nvGrpSpPr>
                    <p:cNvPr id="24" name="Группа 25"/>
                    <p:cNvGrpSpPr/>
                    <p:nvPr/>
                  </p:nvGrpSpPr>
                  <p:grpSpPr>
                    <a:xfrm>
                      <a:off x="142844" y="3099542"/>
                      <a:ext cx="4857784" cy="3643830"/>
                      <a:chOff x="214282" y="2785566"/>
                      <a:chExt cx="5000660" cy="3786706"/>
                    </a:xfrm>
                  </p:grpSpPr>
                  <p:pic>
                    <p:nvPicPr>
                      <p:cNvPr id="26" name="Picture 2"/>
                      <p:cNvPicPr>
                        <a:picLocks noChangeAspect="1" noChangeArrowheads="1"/>
                      </p:cNvPicPr>
                      <p:nvPr/>
                    </p:nvPicPr>
                    <p:blipFill>
                      <a:blip r:embed="rId4"/>
                      <a:srcRect/>
                      <a:stretch>
                        <a:fillRect/>
                      </a:stretch>
                    </p:blipFill>
                    <p:spPr bwMode="auto">
                      <a:xfrm>
                        <a:off x="214282" y="2785566"/>
                        <a:ext cx="5000660" cy="3786706"/>
                      </a:xfrm>
                      <a:prstGeom prst="rect">
                        <a:avLst/>
                      </a:prstGeom>
                      <a:noFill/>
                      <a:ln w="9525">
                        <a:noFill/>
                        <a:miter lim="800000"/>
                        <a:headEnd/>
                        <a:tailEnd/>
                      </a:ln>
                      <a:effectLst/>
                    </p:spPr>
                  </p:pic>
                  <p:sp>
                    <p:nvSpPr>
                      <p:cNvPr id="27" name="TextBox 26"/>
                      <p:cNvSpPr txBox="1"/>
                      <p:nvPr/>
                    </p:nvSpPr>
                    <p:spPr>
                      <a:xfrm>
                        <a:off x="2714612" y="5019272"/>
                        <a:ext cx="142876" cy="4308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a:t>
                        </a:r>
                        <a:endParaRPr kumimoji="0" lang="ru-RU" sz="16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grpSp>
                <p:sp>
                  <p:nvSpPr>
                    <p:cNvPr id="25" name="TextBox 24"/>
                    <p:cNvSpPr txBox="1"/>
                    <p:nvPr/>
                  </p:nvSpPr>
                  <p:spPr>
                    <a:xfrm>
                      <a:off x="1885951" y="6474380"/>
                      <a:ext cx="292123" cy="380996"/>
                    </a:xfrm>
                    <a:prstGeom prst="rect">
                      <a:avLst/>
                    </a:prstGeom>
                    <a:solidFill>
                      <a:schemeClr val="bg1"/>
                    </a:solidFill>
                    <a:ln w="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2" name="Прямоугольник 21"/>
                  <p:cNvSpPr/>
                  <p:nvPr/>
                </p:nvSpPr>
                <p:spPr>
                  <a:xfrm>
                    <a:off x="4101353" y="6306671"/>
                    <a:ext cx="389965" cy="215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TextBox 19"/>
                <p:cNvSpPr txBox="1"/>
                <p:nvPr/>
              </p:nvSpPr>
              <p:spPr>
                <a:xfrm>
                  <a:off x="1428750" y="6329362"/>
                  <a:ext cx="2528887" cy="4522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8" name="Прямая со стрелкой 27"/>
              <p:cNvCxnSpPr/>
              <p:nvPr/>
            </p:nvCxnSpPr>
            <p:spPr>
              <a:xfrm rot="5400000">
                <a:off x="3593105" y="5003201"/>
                <a:ext cx="576634" cy="571504"/>
              </a:xfrm>
              <a:prstGeom prst="straightConnector1">
                <a:avLst/>
              </a:prstGeom>
              <a:ln w="31750" cmpd="sng">
                <a:tailEnd type="arrow"/>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rot="5400000">
                <a:off x="4414642" y="5681862"/>
                <a:ext cx="362320" cy="285752"/>
              </a:xfrm>
              <a:prstGeom prst="straightConnector1">
                <a:avLst/>
              </a:prstGeom>
              <a:ln w="31750" cmpd="sng">
                <a:tailEnd type="arrow"/>
              </a:ln>
            </p:spPr>
            <p:style>
              <a:lnRef idx="1">
                <a:schemeClr val="accent1"/>
              </a:lnRef>
              <a:fillRef idx="0">
                <a:schemeClr val="accent1"/>
              </a:fillRef>
              <a:effectRef idx="0">
                <a:schemeClr val="accent1"/>
              </a:effectRef>
              <a:fontRef idx="minor">
                <a:schemeClr val="tx1"/>
              </a:fontRef>
            </p:style>
          </p:cxnSp>
          <p:sp>
            <p:nvSpPr>
              <p:cNvPr id="31" name="Прямоугольник 30"/>
              <p:cNvSpPr/>
              <p:nvPr/>
            </p:nvSpPr>
            <p:spPr>
              <a:xfrm>
                <a:off x="3881423" y="4500570"/>
                <a:ext cx="159530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 </a:t>
                </a:r>
                <a:r>
                  <a:rPr kumimoji="0" lang="en-US" sz="1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Gy</a:t>
                </a:r>
                <a:r>
                  <a:rPr kumimoji="0" lang="en-US" sz="1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3000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12</a:t>
                </a:r>
                <a:r>
                  <a:rPr kumimoji="0" lang="en-US" sz="1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 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bad performance  </a:t>
                </a:r>
                <a:endParaRPr kumimoji="0" lang="ru-RU"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Прямоугольник 31"/>
              <p:cNvSpPr/>
              <p:nvPr/>
            </p:nvSpPr>
            <p:spPr>
              <a:xfrm>
                <a:off x="4310051" y="5072074"/>
                <a:ext cx="12377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1Gy protons: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no effect </a:t>
                </a:r>
                <a:endParaRPr kumimoji="0" lang="ru-RU"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8" name="Picture 2" descr="Картинки по запросу обезьяна за компьютером"/>
            <p:cNvPicPr>
              <a:picLocks noChangeAspect="1" noChangeArrowheads="1"/>
            </p:cNvPicPr>
            <p:nvPr/>
          </p:nvPicPr>
          <p:blipFill>
            <a:blip r:embed="rId5" cstate="print"/>
            <a:srcRect/>
            <a:stretch>
              <a:fillRect/>
            </a:stretch>
          </p:blipFill>
          <p:spPr bwMode="auto">
            <a:xfrm>
              <a:off x="4876805" y="4605124"/>
              <a:ext cx="1396102" cy="1708388"/>
            </a:xfrm>
            <a:prstGeom prst="rect">
              <a:avLst/>
            </a:prstGeom>
            <a:noFill/>
          </p:spPr>
        </p:pic>
        <p:sp>
          <p:nvSpPr>
            <p:cNvPr id="3" name="Прямоугольник 2"/>
            <p:cNvSpPr/>
            <p:nvPr/>
          </p:nvSpPr>
          <p:spPr>
            <a:xfrm>
              <a:off x="831735" y="1177633"/>
              <a:ext cx="4649641" cy="195907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The monkeys were preliminarily trained to solve logic problems on a computer. The effect of exposure to 1 </a:t>
              </a:r>
              <a:r>
                <a:rPr kumimoji="0" lang="en-US" sz="2000" b="1" i="0" u="none" strike="noStrike" kern="1200" cap="none" spc="0" normalizeH="0" baseline="0" noProof="0" dirty="0" err="1">
                  <a:ln>
                    <a:noFill/>
                  </a:ln>
                  <a:solidFill>
                    <a:srgbClr val="002060"/>
                  </a:solidFill>
                  <a:effectLst/>
                  <a:uLnTx/>
                  <a:uFillTx/>
                  <a:latin typeface="Calibri" panose="020F0502020204030204"/>
                  <a:ea typeface="+mn-ea"/>
                  <a:cs typeface="+mn-cs"/>
                </a:rPr>
                <a:t>Gy</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1" i="0" u="none" strike="noStrike" kern="1200" cap="none" spc="0" normalizeH="0" baseline="0" noProof="0" dirty="0" smtClean="0">
                  <a:ln>
                    <a:noFill/>
                  </a:ln>
                  <a:solidFill>
                    <a:srgbClr val="002060"/>
                  </a:solidFill>
                  <a:effectLst/>
                  <a:uLnTx/>
                  <a:uFillTx/>
                  <a:latin typeface="Calibri" panose="020F0502020204030204"/>
                  <a:ea typeface="+mn-ea"/>
                  <a:cs typeface="+mn-cs"/>
                </a:rPr>
                <a:t>of carbon </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ions </a:t>
              </a:r>
              <a:r>
                <a:rPr kumimoji="0" lang="en-US" sz="2000" b="1" i="0" u="none" strike="noStrike" kern="1200" cap="none" spc="0" normalizeH="0" baseline="0" noProof="0" dirty="0" smtClean="0">
                  <a:ln>
                    <a:noFill/>
                  </a:ln>
                  <a:solidFill>
                    <a:srgbClr val="002060"/>
                  </a:solidFill>
                  <a:effectLst/>
                  <a:uLnTx/>
                  <a:uFillTx/>
                  <a:latin typeface="Calibri" panose="020F0502020204030204"/>
                  <a:ea typeface="+mn-ea"/>
                  <a:cs typeface="+mn-cs"/>
                </a:rPr>
                <a:t>with energy 500 MeV/u consisted </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in a significant suppression of the </a:t>
              </a:r>
              <a:r>
                <a:rPr kumimoji="0" lang="en-US" sz="2000" b="1" i="0" u="none" strike="noStrike" kern="1200" cap="none" spc="0" normalizeH="0" baseline="0" noProof="0" dirty="0" smtClean="0">
                  <a:ln>
                    <a:noFill/>
                  </a:ln>
                  <a:solidFill>
                    <a:srgbClr val="002060"/>
                  </a:solidFill>
                  <a:effectLst/>
                  <a:uLnTx/>
                  <a:uFillTx/>
                  <a:latin typeface="Calibri" panose="020F0502020204030204"/>
                  <a:ea typeface="+mn-ea"/>
                  <a:cs typeface="+mn-cs"/>
                </a:rPr>
                <a:t>learning ability of </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monkeys</a:t>
              </a:r>
              <a:r>
                <a:rPr kumimoji="0" lang="en-US" sz="1800" b="1" i="0" u="none" strike="noStrike" kern="1200" cap="none" spc="0" normalizeH="0" baseline="0" noProof="0" dirty="0" smtClean="0">
                  <a:ln>
                    <a:noFill/>
                  </a:ln>
                  <a:solidFill>
                    <a:srgbClr val="002060"/>
                  </a:solidFill>
                  <a:effectLst/>
                  <a:uLnTx/>
                  <a:uFillTx/>
                  <a:latin typeface="Calibri" panose="020F0502020204030204"/>
                  <a:ea typeface="+mn-ea"/>
                  <a:cs typeface="+mn-cs"/>
                </a:rPr>
                <a:t>.</a:t>
              </a:r>
              <a:endParaRPr kumimoji="0" lang="ru-RU" sz="1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815901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78481" y="1226612"/>
            <a:ext cx="4676730"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Induction and repair of DNA </a:t>
            </a: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damage, genomics </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in neural cells (</a:t>
            </a:r>
            <a:r>
              <a:rPr kumimoji="0" lang="en-US"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in vitro</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in brain structures (</a:t>
            </a:r>
            <a:r>
              <a:rPr kumimoji="0" lang="en-US"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in vivo</a:t>
            </a:r>
            <a:r>
              <a:rPr kumimoji="0" lang="en-US" sz="2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Suppression of neurogenesis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The </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role of glial cells: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demyelination</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neuroinflammation</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pic>
        <p:nvPicPr>
          <p:cNvPr id="21" name="Picture 1"/>
          <p:cNvPicPr>
            <a:picLocks noChangeAspect="1" noChangeArrowheads="1"/>
          </p:cNvPicPr>
          <p:nvPr/>
        </p:nvPicPr>
        <p:blipFill>
          <a:blip r:embed="rId3" cstate="print"/>
          <a:srcRect/>
          <a:stretch>
            <a:fillRect/>
          </a:stretch>
        </p:blipFill>
        <p:spPr bwMode="auto">
          <a:xfrm>
            <a:off x="7787283" y="2302772"/>
            <a:ext cx="4251250" cy="3186029"/>
          </a:xfrm>
          <a:prstGeom prst="rect">
            <a:avLst/>
          </a:prstGeom>
          <a:noFill/>
          <a:ln w="9525">
            <a:noFill/>
            <a:miter lim="800000"/>
            <a:headEnd/>
            <a:tailEnd/>
          </a:ln>
          <a:effectLst/>
        </p:spPr>
      </p:pic>
      <p:sp>
        <p:nvSpPr>
          <p:cNvPr id="17" name="TextBox 16"/>
          <p:cNvSpPr txBox="1"/>
          <p:nvPr/>
        </p:nvSpPr>
        <p:spPr>
          <a:xfrm>
            <a:off x="952500" y="-36258"/>
            <a:ext cx="101938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Mechanisms </a:t>
            </a:r>
            <a:r>
              <a:rPr kumimoji="0" lang="en-US" sz="3200" b="1" i="0"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of radiation damage at the </a:t>
            </a:r>
            <a:r>
              <a:rPr kumimoji="0" lang="en-US" sz="3200" b="1" i="0"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molecular, cellular </a:t>
            </a:r>
            <a:r>
              <a:rPr kumimoji="0" lang="en-US" sz="3200" b="1" i="0"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and tissue level</a:t>
            </a:r>
          </a:p>
        </p:txBody>
      </p:sp>
      <p:sp>
        <p:nvSpPr>
          <p:cNvPr id="19" name="Прямоугольник 18"/>
          <p:cNvSpPr/>
          <p:nvPr/>
        </p:nvSpPr>
        <p:spPr>
          <a:xfrm>
            <a:off x="5185367" y="6267454"/>
            <a:ext cx="646350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The relationship between radiation and aging?</a:t>
            </a:r>
          </a:p>
        </p:txBody>
      </p:sp>
      <p:sp>
        <p:nvSpPr>
          <p:cNvPr id="12" name="Прямоугольник 11"/>
          <p:cNvSpPr/>
          <p:nvPr/>
        </p:nvSpPr>
        <p:spPr>
          <a:xfrm>
            <a:off x="388542" y="5870084"/>
            <a:ext cx="893917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 link between radiation and neurodegenerative diseases</a:t>
            </a:r>
            <a:r>
              <a:rPr kumimoji="0" lang="en-US" sz="24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Alzheimer, Parkinson, Epilepsy …</a:t>
            </a:r>
            <a:endParaRPr kumimoji="0" lang="en-US" sz="18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7" name="Рисунок 6"/>
          <p:cNvPicPr>
            <a:picLocks noChangeAspect="1"/>
          </p:cNvPicPr>
          <p:nvPr/>
        </p:nvPicPr>
        <p:blipFill>
          <a:blip r:embed="rId4"/>
          <a:stretch>
            <a:fillRect/>
          </a:stretch>
        </p:blipFill>
        <p:spPr>
          <a:xfrm>
            <a:off x="238877" y="934766"/>
            <a:ext cx="2316964" cy="1743087"/>
          </a:xfrm>
          <a:prstGeom prst="rect">
            <a:avLst/>
          </a:prstGeom>
        </p:spPr>
      </p:pic>
      <p:sp>
        <p:nvSpPr>
          <p:cNvPr id="9" name="Прямоугольник 8"/>
          <p:cNvSpPr/>
          <p:nvPr/>
        </p:nvSpPr>
        <p:spPr>
          <a:xfrm>
            <a:off x="148318" y="2674420"/>
            <a:ext cx="286702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visualization of DNA damage in hippocampal cell culture</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Рисунок 4">
            <a:extLst>
              <a:ext uri="{FF2B5EF4-FFF2-40B4-BE49-F238E27FC236}">
                <a16:creationId xmlns:a16="http://schemas.microsoft.com/office/drawing/2014/main" xmlns="" id="{987F6F47-D4E2-4D3F-9200-048C34D5A40B}"/>
              </a:ext>
            </a:extLst>
          </p:cNvPr>
          <p:cNvPicPr>
            <a:picLocks noChangeAspect="1"/>
          </p:cNvPicPr>
          <p:nvPr/>
        </p:nvPicPr>
        <p:blipFill>
          <a:blip r:embed="rId5"/>
          <a:stretch>
            <a:fillRect/>
          </a:stretch>
        </p:blipFill>
        <p:spPr bwMode="auto">
          <a:xfrm>
            <a:off x="7745259" y="1064148"/>
            <a:ext cx="2495922" cy="1610272"/>
          </a:xfrm>
          <a:prstGeom prst="rect">
            <a:avLst/>
          </a:prstGeom>
          <a:ln>
            <a:solidFill>
              <a:schemeClr val="accent4"/>
            </a:solidFill>
          </a:ln>
        </p:spPr>
      </p:pic>
      <p:sp>
        <p:nvSpPr>
          <p:cNvPr id="11" name="Прямоугольник 10"/>
          <p:cNvSpPr/>
          <p:nvPr/>
        </p:nvSpPr>
        <p:spPr>
          <a:xfrm>
            <a:off x="10317455" y="934766"/>
            <a:ext cx="198415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Visualization of different types of nerve cells in rat hippocampal slices</a:t>
            </a: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Рисунок 3"/>
          <p:cNvPicPr>
            <a:picLocks noChangeAspect="1"/>
          </p:cNvPicPr>
          <p:nvPr/>
        </p:nvPicPr>
        <p:blipFill>
          <a:blip r:embed="rId6"/>
          <a:stretch>
            <a:fillRect/>
          </a:stretch>
        </p:blipFill>
        <p:spPr>
          <a:xfrm>
            <a:off x="41314" y="3406888"/>
            <a:ext cx="3337479" cy="2463196"/>
          </a:xfrm>
          <a:prstGeom prst="rect">
            <a:avLst/>
          </a:prstGeom>
        </p:spPr>
      </p:pic>
    </p:spTree>
    <p:extLst>
      <p:ext uri="{BB962C8B-B14F-4D97-AF65-F5344CB8AC3E}">
        <p14:creationId xmlns:p14="http://schemas.microsoft.com/office/powerpoint/2010/main" val="36314418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pthdose-with-prot"/>
          <p:cNvPicPr>
            <a:picLocks noChangeAspect="1" noChangeArrowheads="1"/>
          </p:cNvPicPr>
          <p:nvPr/>
        </p:nvPicPr>
        <p:blipFill>
          <a:blip r:embed="rId2" cstate="print">
            <a:lum contrast="42000"/>
            <a:extLst>
              <a:ext uri="{28A0092B-C50C-407E-A947-70E740481C1C}">
                <a14:useLocalDpi xmlns:a14="http://schemas.microsoft.com/office/drawing/2010/main" val="0"/>
              </a:ext>
            </a:extLst>
          </a:blip>
          <a:srcRect/>
          <a:stretch>
            <a:fillRect/>
          </a:stretch>
        </p:blipFill>
        <p:spPr bwMode="auto">
          <a:xfrm>
            <a:off x="594855" y="2392664"/>
            <a:ext cx="4937520" cy="364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248396" y="942887"/>
            <a:ext cx="727280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Principles of radiation therapy of cancer</a:t>
            </a:r>
            <a:endParaRPr kumimoji="0" lang="ru-RU"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747255" y="1662108"/>
            <a:ext cx="48604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Conformal irradiation</a:t>
            </a:r>
            <a:endParaRPr kumimoji="0" lang="ru-RU"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6667554" y="1662108"/>
            <a:ext cx="425835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Formation of lethal DNA </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damage (double strand breaks) in </a:t>
            </a: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tumor cells</a:t>
            </a:r>
            <a:endParaRPr kumimoji="0" lang="ru-RU"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0" name="Заголовок 1"/>
          <p:cNvSpPr txBox="1">
            <a:spLocks/>
          </p:cNvSpPr>
          <p:nvPr/>
        </p:nvSpPr>
        <p:spPr>
          <a:xfrm>
            <a:off x="308150" y="53491"/>
            <a:ext cx="10972800"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002060"/>
                </a:solidFill>
                <a:effectLst/>
                <a:uLnTx/>
                <a:uFillTx/>
                <a:latin typeface="Times New Roman" panose="02020603050405020304" pitchFamily="18" charset="0"/>
                <a:ea typeface="+mj-ea"/>
                <a:cs typeface="Times New Roman" panose="02020603050405020304" pitchFamily="18" charset="0"/>
              </a:rPr>
              <a:t>Clinical Radiobiology</a:t>
            </a:r>
            <a:endParaRPr kumimoji="0" lang="ru-RU"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Прямоугольник 1"/>
          <p:cNvSpPr/>
          <p:nvPr/>
        </p:nvSpPr>
        <p:spPr>
          <a:xfrm>
            <a:off x="6594452" y="3883327"/>
            <a:ext cx="4772223"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Research strategy</a:t>
            </a:r>
            <a:r>
              <a:rPr kumimoji="0" lang="ru-RU"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Interference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genetic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regulatory </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networks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of </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irradiated cells with modifiers</a:t>
            </a:r>
            <a:endParaRPr kumimoji="0" lang="ru-RU"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Стрелка вниз 8"/>
          <p:cNvSpPr/>
          <p:nvPr/>
        </p:nvSpPr>
        <p:spPr>
          <a:xfrm>
            <a:off x="8680999" y="276287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780400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0" descr="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34773" y="3119600"/>
            <a:ext cx="392906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11424" y="451242"/>
            <a:ext cx="9374386" cy="507831"/>
          </a:xfrm>
          <a:prstGeom prst="rect">
            <a:avLst/>
          </a:prstGeom>
          <a:noFill/>
        </p:spPr>
        <p:txBody>
          <a:bodyPr wrap="square" rtlCol="0">
            <a:spAutoFit/>
          </a:bodyPr>
          <a:lstStyle/>
          <a:p>
            <a:pPr algn="ctr" defTabSz="685800">
              <a:defRPr/>
            </a:pPr>
            <a:r>
              <a:rPr lang="en-US" sz="2700" b="1" dirty="0">
                <a:solidFill>
                  <a:srgbClr val="002060"/>
                </a:solidFill>
                <a:latin typeface="Times New Roman" panose="02020603050405020304" pitchFamily="18" charset="0"/>
                <a:cs typeface="Times New Roman" panose="02020603050405020304" pitchFamily="18" charset="0"/>
              </a:rPr>
              <a:t>DNA double-strand breaks - the molecular basis of cell death</a:t>
            </a:r>
            <a:endParaRPr lang="ru-RU" sz="2700" b="1" dirty="0">
              <a:solidFill>
                <a:srgbClr val="002060"/>
              </a:solidFill>
              <a:latin typeface="Times New Roman" panose="02020603050405020304" pitchFamily="18" charset="0"/>
              <a:cs typeface="Times New Roman" panose="02020603050405020304" pitchFamily="18" charset="0"/>
            </a:endParaRPr>
          </a:p>
        </p:txBody>
      </p:sp>
      <p:pic>
        <p:nvPicPr>
          <p:cNvPr id="261" name="Picture 4"/>
          <p:cNvPicPr>
            <a:picLocks noChangeAspect="1"/>
          </p:cNvPicPr>
          <p:nvPr/>
        </p:nvPicPr>
        <p:blipFill>
          <a:blip r:embed="rId4"/>
          <a:srcRect/>
          <a:stretch>
            <a:fillRect/>
          </a:stretch>
        </p:blipFill>
        <p:spPr bwMode="auto">
          <a:xfrm>
            <a:off x="2059311" y="1812792"/>
            <a:ext cx="2518190" cy="1513881"/>
          </a:xfrm>
          <a:prstGeom prst="rect">
            <a:avLst/>
          </a:prstGeom>
          <a:noFill/>
          <a:ln w="9525">
            <a:noFill/>
            <a:miter lim="800000"/>
            <a:headEnd/>
            <a:tailEnd/>
          </a:ln>
        </p:spPr>
      </p:pic>
      <p:grpSp>
        <p:nvGrpSpPr>
          <p:cNvPr id="26" name="Группа 38"/>
          <p:cNvGrpSpPr/>
          <p:nvPr/>
        </p:nvGrpSpPr>
        <p:grpSpPr>
          <a:xfrm>
            <a:off x="5080242" y="1902522"/>
            <a:ext cx="3167218" cy="1948607"/>
            <a:chOff x="3589403" y="877786"/>
            <a:chExt cx="4222957" cy="2598143"/>
          </a:xfrm>
        </p:grpSpPr>
        <p:pic>
          <p:nvPicPr>
            <p:cNvPr id="27" name="Picture 4" descr="https://ehonami.blob.core.windows.net/media/2017/04/survive-dna-damaging-air-pollutio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622" t="-751" r="24289" b="4998"/>
            <a:stretch/>
          </p:blipFill>
          <p:spPr bwMode="auto">
            <a:xfrm rot="4664615">
              <a:off x="3815092" y="678972"/>
              <a:ext cx="2571268" cy="3022645"/>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Прямая со стрелкой 27"/>
            <p:cNvCxnSpPr/>
            <p:nvPr/>
          </p:nvCxnSpPr>
          <p:spPr>
            <a:xfrm flipH="1">
              <a:off x="5063190" y="1091645"/>
              <a:ext cx="1164994" cy="1113219"/>
            </a:xfrm>
            <a:prstGeom prst="straightConnector1">
              <a:avLst/>
            </a:prstGeom>
            <a:noFill/>
            <a:ln w="28575" cap="flat" cmpd="sng" algn="ctr">
              <a:solidFill>
                <a:srgbClr val="002060"/>
              </a:solidFill>
              <a:prstDash val="solid"/>
              <a:tailEnd type="arrow"/>
            </a:ln>
            <a:effectLst/>
          </p:spPr>
        </p:cxnSp>
        <p:sp>
          <p:nvSpPr>
            <p:cNvPr id="29" name="TextBox 28"/>
            <p:cNvSpPr txBox="1"/>
            <p:nvPr/>
          </p:nvSpPr>
          <p:spPr>
            <a:xfrm>
              <a:off x="6228184" y="877786"/>
              <a:ext cx="1584176" cy="738664"/>
            </a:xfrm>
            <a:prstGeom prst="rect">
              <a:avLst/>
            </a:prstGeom>
            <a:noFill/>
          </p:spPr>
          <p:txBody>
            <a:bodyPr wrap="square" rtlCol="0">
              <a:spAutoFit/>
            </a:bodyPr>
            <a:lstStyle/>
            <a:p>
              <a:pPr algn="ctr" defTabSz="685800">
                <a:defRPr/>
              </a:pPr>
              <a:r>
                <a:rPr lang="en-US" sz="1500" dirty="0">
                  <a:solidFill>
                    <a:srgbClr val="002060"/>
                  </a:solidFill>
                  <a:latin typeface="Times New Roman" panose="02020603050405020304" pitchFamily="18" charset="0"/>
                  <a:cs typeface="Times New Roman" panose="02020603050405020304" pitchFamily="18" charset="0"/>
                </a:rPr>
                <a:t>double-strand break</a:t>
              </a:r>
              <a:endParaRPr lang="ru-RU" sz="1500" b="1" kern="0" dirty="0">
                <a:solidFill>
                  <a:srgbClr val="FF0000"/>
                </a:solidFill>
                <a:latin typeface="Times New Roman" panose="02020603050405020304" pitchFamily="18" charset="0"/>
                <a:cs typeface="Times New Roman" panose="02020603050405020304" pitchFamily="18" charset="0"/>
              </a:endParaRPr>
            </a:p>
          </p:txBody>
        </p:sp>
      </p:grpSp>
      <p:grpSp>
        <p:nvGrpSpPr>
          <p:cNvPr id="16" name="Skupina 51"/>
          <p:cNvGrpSpPr>
            <a:grpSpLocks/>
          </p:cNvGrpSpPr>
          <p:nvPr/>
        </p:nvGrpSpPr>
        <p:grpSpPr bwMode="auto">
          <a:xfrm>
            <a:off x="8296275" y="1877183"/>
            <a:ext cx="2281238" cy="3554114"/>
            <a:chOff x="5641161" y="1844824"/>
            <a:chExt cx="3398453" cy="5083306"/>
          </a:xfrm>
        </p:grpSpPr>
        <p:pic>
          <p:nvPicPr>
            <p:cNvPr id="2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55600" b="8595"/>
            <a:stretch>
              <a:fillRect/>
            </a:stretch>
          </p:blipFill>
          <p:spPr bwMode="auto">
            <a:xfrm>
              <a:off x="6804248" y="1844824"/>
              <a:ext cx="1897558" cy="417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Стрелка вправо 21"/>
            <p:cNvSpPr/>
            <p:nvPr/>
          </p:nvSpPr>
          <p:spPr>
            <a:xfrm rot="19859998" flipV="1">
              <a:off x="6292118" y="2905733"/>
              <a:ext cx="2603825" cy="44275"/>
            </a:xfrm>
            <a:prstGeom prst="rightArrow">
              <a:avLst/>
            </a:prstGeom>
            <a:solidFill>
              <a:srgbClr val="008AF2"/>
            </a:solidFill>
            <a:ln w="25400" cap="flat" cmpd="sng" algn="ctr">
              <a:solidFill>
                <a:srgbClr val="008AF2"/>
              </a:solidFill>
              <a:prstDash val="solid"/>
            </a:ln>
            <a:effectLst/>
          </p:spPr>
          <p:txBody>
            <a:bodyPr anchor="ctr"/>
            <a:lstStyle/>
            <a:p>
              <a:pPr algn="ctr" defTabSz="685800">
                <a:defRPr/>
              </a:pPr>
              <a:endParaRPr lang="en-US" sz="1350" kern="0" dirty="0">
                <a:solidFill>
                  <a:srgbClr val="0070C0"/>
                </a:solidFill>
                <a:latin typeface="Arial"/>
                <a:cs typeface="Arial"/>
              </a:endParaRPr>
            </a:p>
          </p:txBody>
        </p:sp>
        <p:sp>
          <p:nvSpPr>
            <p:cNvPr id="23" name="Пятно 2 22"/>
            <p:cNvSpPr/>
            <p:nvPr/>
          </p:nvSpPr>
          <p:spPr>
            <a:xfrm flipH="1">
              <a:off x="7668527" y="2708196"/>
              <a:ext cx="216394" cy="195833"/>
            </a:xfrm>
            <a:prstGeom prst="irregularSeal2">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24" name="Пятно 2 23"/>
            <p:cNvSpPr/>
            <p:nvPr/>
          </p:nvSpPr>
          <p:spPr>
            <a:xfrm flipH="1">
              <a:off x="7381184" y="3789539"/>
              <a:ext cx="214620" cy="194131"/>
            </a:xfrm>
            <a:prstGeom prst="irregularSeal2">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30" name="Пятно 2 29"/>
            <p:cNvSpPr/>
            <p:nvPr/>
          </p:nvSpPr>
          <p:spPr>
            <a:xfrm flipH="1">
              <a:off x="7812198" y="4652912"/>
              <a:ext cx="216394" cy="194131"/>
            </a:xfrm>
            <a:prstGeom prst="irregularSeal2">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31" name="Блок-схема: узел 30"/>
            <p:cNvSpPr/>
            <p:nvPr/>
          </p:nvSpPr>
          <p:spPr>
            <a:xfrm>
              <a:off x="7021117" y="3140734"/>
              <a:ext cx="70949" cy="97065"/>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32" name="Блок-схема: узел 31"/>
            <p:cNvSpPr/>
            <p:nvPr/>
          </p:nvSpPr>
          <p:spPr>
            <a:xfrm>
              <a:off x="6515607" y="3573271"/>
              <a:ext cx="72722" cy="97065"/>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33" name="Блок-схема: узел 32"/>
            <p:cNvSpPr/>
            <p:nvPr/>
          </p:nvSpPr>
          <p:spPr>
            <a:xfrm>
              <a:off x="8532329" y="2277361"/>
              <a:ext cx="72723" cy="97066"/>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34" name="Стрелка вправо 33"/>
            <p:cNvSpPr/>
            <p:nvPr/>
          </p:nvSpPr>
          <p:spPr>
            <a:xfrm rot="19859998" flipV="1">
              <a:off x="6435789" y="4705701"/>
              <a:ext cx="2603825" cy="45979"/>
            </a:xfrm>
            <a:prstGeom prst="rightArrow">
              <a:avLst/>
            </a:prstGeom>
            <a:solidFill>
              <a:srgbClr val="008AF2"/>
            </a:solidFill>
            <a:ln w="25400" cap="flat" cmpd="sng" algn="ctr">
              <a:solidFill>
                <a:srgbClr val="008AF2"/>
              </a:solidFill>
              <a:prstDash val="solid"/>
            </a:ln>
            <a:effectLst/>
          </p:spPr>
          <p:txBody>
            <a:bodyPr anchor="ctr"/>
            <a:lstStyle/>
            <a:p>
              <a:pPr algn="ctr" defTabSz="685800">
                <a:defRPr/>
              </a:pPr>
              <a:endParaRPr lang="en-US" sz="1350" kern="0" dirty="0">
                <a:solidFill>
                  <a:srgbClr val="0070C0"/>
                </a:solidFill>
                <a:latin typeface="Arial"/>
                <a:cs typeface="Arial"/>
              </a:endParaRPr>
            </a:p>
          </p:txBody>
        </p:sp>
        <p:sp>
          <p:nvSpPr>
            <p:cNvPr id="35" name="Пятно 2 34"/>
            <p:cNvSpPr/>
            <p:nvPr/>
          </p:nvSpPr>
          <p:spPr>
            <a:xfrm flipH="1">
              <a:off x="7524855" y="4652912"/>
              <a:ext cx="214621" cy="194131"/>
            </a:xfrm>
            <a:prstGeom prst="irregularSeal2">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36" name="Пятно 2 35"/>
            <p:cNvSpPr/>
            <p:nvPr/>
          </p:nvSpPr>
          <p:spPr>
            <a:xfrm flipH="1">
              <a:off x="7092066" y="4869180"/>
              <a:ext cx="216394" cy="194131"/>
            </a:xfrm>
            <a:prstGeom prst="irregularSeal2">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37" name="Пятно 2 36"/>
            <p:cNvSpPr/>
            <p:nvPr/>
          </p:nvSpPr>
          <p:spPr>
            <a:xfrm flipH="1">
              <a:off x="7308460" y="4869180"/>
              <a:ext cx="216394" cy="194131"/>
            </a:xfrm>
            <a:prstGeom prst="irregularSeal2">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38" name="Блок-схема: узел 37"/>
            <p:cNvSpPr/>
            <p:nvPr/>
          </p:nvSpPr>
          <p:spPr>
            <a:xfrm>
              <a:off x="6515607" y="5301717"/>
              <a:ext cx="72722" cy="97066"/>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39" name="Блок-схема: узел 38"/>
            <p:cNvSpPr/>
            <p:nvPr/>
          </p:nvSpPr>
          <p:spPr>
            <a:xfrm>
              <a:off x="6948395" y="5085449"/>
              <a:ext cx="72722" cy="97065"/>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40" name="Блок-схема: узел 39"/>
            <p:cNvSpPr/>
            <p:nvPr/>
          </p:nvSpPr>
          <p:spPr>
            <a:xfrm>
              <a:off x="6732001" y="5301717"/>
              <a:ext cx="72722" cy="97066"/>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41" name="Блок-схема: узел 40"/>
            <p:cNvSpPr/>
            <p:nvPr/>
          </p:nvSpPr>
          <p:spPr>
            <a:xfrm>
              <a:off x="6804723" y="5156971"/>
              <a:ext cx="70949" cy="97065"/>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42" name="Блок-схема: узел 41"/>
            <p:cNvSpPr/>
            <p:nvPr/>
          </p:nvSpPr>
          <p:spPr>
            <a:xfrm>
              <a:off x="7021117" y="5156971"/>
              <a:ext cx="70949" cy="97065"/>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43" name="Блок-схема: узел 42"/>
            <p:cNvSpPr/>
            <p:nvPr/>
          </p:nvSpPr>
          <p:spPr>
            <a:xfrm>
              <a:off x="7884921" y="4509868"/>
              <a:ext cx="70949" cy="97065"/>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44" name="Блок-схема: узел 43"/>
            <p:cNvSpPr/>
            <p:nvPr/>
          </p:nvSpPr>
          <p:spPr>
            <a:xfrm>
              <a:off x="8028592" y="4509868"/>
              <a:ext cx="70949" cy="97065"/>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45" name="Блок-схема: узел 44"/>
            <p:cNvSpPr/>
            <p:nvPr/>
          </p:nvSpPr>
          <p:spPr>
            <a:xfrm>
              <a:off x="8099541" y="4436642"/>
              <a:ext cx="72723" cy="97066"/>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46" name="Блок-схема: узел 45"/>
            <p:cNvSpPr/>
            <p:nvPr/>
          </p:nvSpPr>
          <p:spPr>
            <a:xfrm>
              <a:off x="8459607" y="4365120"/>
              <a:ext cx="72722" cy="97066"/>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47" name="Блок-схема: узел 46"/>
            <p:cNvSpPr/>
            <p:nvPr/>
          </p:nvSpPr>
          <p:spPr>
            <a:xfrm>
              <a:off x="8315935" y="4293599"/>
              <a:ext cx="72723" cy="97066"/>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48" name="Блок-схема: узел 47"/>
            <p:cNvSpPr/>
            <p:nvPr/>
          </p:nvSpPr>
          <p:spPr>
            <a:xfrm>
              <a:off x="8605052" y="4220374"/>
              <a:ext cx="70949" cy="97065"/>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49" name="Блок-схема: узел 48"/>
            <p:cNvSpPr/>
            <p:nvPr/>
          </p:nvSpPr>
          <p:spPr>
            <a:xfrm>
              <a:off x="8748723" y="4077330"/>
              <a:ext cx="70949" cy="97065"/>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50" name="Блок-схема: узел 49"/>
            <p:cNvSpPr/>
            <p:nvPr/>
          </p:nvSpPr>
          <p:spPr>
            <a:xfrm>
              <a:off x="8244986" y="4436642"/>
              <a:ext cx="70949" cy="97066"/>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51" name="Блок-схема: узел 50"/>
            <p:cNvSpPr/>
            <p:nvPr/>
          </p:nvSpPr>
          <p:spPr>
            <a:xfrm>
              <a:off x="6661052" y="5444761"/>
              <a:ext cx="70949" cy="97066"/>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52" name="Блок-схема: узел 51"/>
            <p:cNvSpPr/>
            <p:nvPr/>
          </p:nvSpPr>
          <p:spPr>
            <a:xfrm>
              <a:off x="6948395" y="3789539"/>
              <a:ext cx="72722" cy="97066"/>
            </a:xfrm>
            <a:prstGeom prst="flowChartConnector">
              <a:avLst/>
            </a:prstGeom>
            <a:solidFill>
              <a:srgbClr val="008AF2"/>
            </a:solidFill>
            <a:ln w="3175"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cxnSp>
          <p:nvCxnSpPr>
            <p:cNvPr id="53" name="Скругленная соединительная линия 52"/>
            <p:cNvCxnSpPr/>
            <p:nvPr/>
          </p:nvCxnSpPr>
          <p:spPr>
            <a:xfrm>
              <a:off x="6661052" y="3644793"/>
              <a:ext cx="720131" cy="287790"/>
            </a:xfrm>
            <a:prstGeom prst="curvedConnector3">
              <a:avLst>
                <a:gd name="adj1" fmla="val 39922"/>
              </a:avLst>
            </a:prstGeom>
            <a:noFill/>
            <a:ln w="25400" cap="flat" cmpd="sng" algn="ctr">
              <a:solidFill>
                <a:srgbClr val="FEA501">
                  <a:shade val="95000"/>
                  <a:satMod val="105000"/>
                </a:srgbClr>
              </a:solidFill>
              <a:prstDash val="solid"/>
              <a:tailEnd type="arrow"/>
            </a:ln>
            <a:effectLst/>
          </p:spPr>
        </p:cxnSp>
        <p:sp>
          <p:nvSpPr>
            <p:cNvPr id="54" name="Пятно 2 53"/>
            <p:cNvSpPr/>
            <p:nvPr/>
          </p:nvSpPr>
          <p:spPr>
            <a:xfrm flipH="1">
              <a:off x="7358125" y="4429831"/>
              <a:ext cx="216394" cy="194131"/>
            </a:xfrm>
            <a:prstGeom prst="irregularSeal2">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55" name="Пятно 2 54"/>
            <p:cNvSpPr/>
            <p:nvPr/>
          </p:nvSpPr>
          <p:spPr>
            <a:xfrm flipH="1">
              <a:off x="7524855" y="4652912"/>
              <a:ext cx="214621" cy="194131"/>
            </a:xfrm>
            <a:prstGeom prst="irregularSeal2">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56" name="TextBox 56"/>
            <p:cNvSpPr txBox="1">
              <a:spLocks noChangeArrowheads="1"/>
            </p:cNvSpPr>
            <p:nvPr/>
          </p:nvSpPr>
          <p:spPr bwMode="auto">
            <a:xfrm>
              <a:off x="5641161" y="3084736"/>
              <a:ext cx="1296144" cy="41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685800">
                <a:defRPr/>
              </a:pPr>
              <a:r>
                <a:rPr lang="cs-CZ" altLang="ru-RU" sz="1275" b="1" kern="0" dirty="0">
                  <a:solidFill>
                    <a:srgbClr val="000000"/>
                  </a:solidFill>
                  <a:cs typeface="Arial"/>
                </a:rPr>
                <a:t>low - LET</a:t>
              </a:r>
              <a:endParaRPr lang="en-US" altLang="ru-RU" sz="1275" b="1" kern="0" dirty="0">
                <a:solidFill>
                  <a:srgbClr val="000000"/>
                </a:solidFill>
                <a:cs typeface="Arial"/>
              </a:endParaRPr>
            </a:p>
          </p:txBody>
        </p:sp>
        <p:sp>
          <p:nvSpPr>
            <p:cNvPr id="57" name="TextBox 57"/>
            <p:cNvSpPr txBox="1">
              <a:spLocks noChangeArrowheads="1"/>
            </p:cNvSpPr>
            <p:nvPr/>
          </p:nvSpPr>
          <p:spPr bwMode="auto">
            <a:xfrm>
              <a:off x="5659947" y="4923871"/>
              <a:ext cx="1296144" cy="41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685800">
                <a:defRPr/>
              </a:pPr>
              <a:r>
                <a:rPr lang="cs-CZ" altLang="ru-RU" sz="1275" b="1" kern="0" dirty="0">
                  <a:solidFill>
                    <a:srgbClr val="000000"/>
                  </a:solidFill>
                  <a:cs typeface="Arial"/>
                </a:rPr>
                <a:t>high - LET</a:t>
              </a:r>
              <a:endParaRPr lang="en-US" altLang="ru-RU" sz="1275" b="1" kern="0" dirty="0">
                <a:solidFill>
                  <a:srgbClr val="000000"/>
                </a:solidFill>
                <a:cs typeface="Arial"/>
              </a:endParaRPr>
            </a:p>
          </p:txBody>
        </p:sp>
        <p:sp>
          <p:nvSpPr>
            <p:cNvPr id="58" name="TextBox 58"/>
            <p:cNvSpPr txBox="1">
              <a:spLocks noChangeArrowheads="1"/>
            </p:cNvSpPr>
            <p:nvPr/>
          </p:nvSpPr>
          <p:spPr bwMode="auto">
            <a:xfrm>
              <a:off x="6439512" y="6143106"/>
              <a:ext cx="2315213" cy="78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685800">
                <a:spcAft>
                  <a:spcPts val="450"/>
                </a:spcAft>
                <a:defRPr/>
              </a:pPr>
              <a:r>
                <a:rPr lang="en-US" altLang="ru-RU" sz="1275" kern="0" dirty="0">
                  <a:solidFill>
                    <a:srgbClr val="000000"/>
                  </a:solidFill>
                  <a:cs typeface="Arial"/>
                </a:rPr>
                <a:t>ionization</a:t>
              </a:r>
            </a:p>
            <a:p>
              <a:pPr algn="ctr" defTabSz="685800">
                <a:spcAft>
                  <a:spcPts val="450"/>
                </a:spcAft>
                <a:defRPr/>
              </a:pPr>
              <a:r>
                <a:rPr lang="en-US" altLang="ru-RU" sz="1275" kern="0" dirty="0">
                  <a:solidFill>
                    <a:srgbClr val="000000"/>
                  </a:solidFill>
                  <a:cs typeface="Arial"/>
                </a:rPr>
                <a:t>DNA lesion</a:t>
              </a:r>
            </a:p>
          </p:txBody>
        </p:sp>
        <p:sp>
          <p:nvSpPr>
            <p:cNvPr id="59" name="Блок-схема: узел 58"/>
            <p:cNvSpPr/>
            <p:nvPr/>
          </p:nvSpPr>
          <p:spPr>
            <a:xfrm>
              <a:off x="6598971" y="6268966"/>
              <a:ext cx="72723" cy="97066"/>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60" name="Пятно 2 59"/>
            <p:cNvSpPr/>
            <p:nvPr/>
          </p:nvSpPr>
          <p:spPr>
            <a:xfrm flipH="1">
              <a:off x="6542212" y="6595923"/>
              <a:ext cx="216394" cy="194131"/>
            </a:xfrm>
            <a:prstGeom prst="irregularSeal2">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cxnSp>
          <p:nvCxnSpPr>
            <p:cNvPr id="61" name="Прямая со стрелкой 60"/>
            <p:cNvCxnSpPr/>
            <p:nvPr/>
          </p:nvCxnSpPr>
          <p:spPr>
            <a:xfrm flipH="1">
              <a:off x="7812198" y="4077330"/>
              <a:ext cx="647409" cy="504059"/>
            </a:xfrm>
            <a:prstGeom prst="straightConnector1">
              <a:avLst/>
            </a:prstGeom>
            <a:noFill/>
            <a:ln w="25400" cap="flat" cmpd="sng" algn="ctr">
              <a:solidFill>
                <a:srgbClr val="000000"/>
              </a:solidFill>
              <a:prstDash val="solid"/>
              <a:tailEnd type="arrow"/>
            </a:ln>
            <a:effectLst/>
          </p:spPr>
        </p:cxnSp>
      </p:grpSp>
      <p:sp>
        <p:nvSpPr>
          <p:cNvPr id="2" name="Прямоугольник 1"/>
          <p:cNvSpPr/>
          <p:nvPr/>
        </p:nvSpPr>
        <p:spPr>
          <a:xfrm>
            <a:off x="4789622" y="5445329"/>
            <a:ext cx="2967480" cy="369332"/>
          </a:xfrm>
          <a:prstGeom prst="rect">
            <a:avLst/>
          </a:prstGeom>
        </p:spPr>
        <p:txBody>
          <a:bodyPr wrap="none">
            <a:spAutoFit/>
          </a:bodyPr>
          <a:lstStyle/>
          <a:p>
            <a:pPr algn="ctr" defTabSz="685800">
              <a:defRPr/>
            </a:pPr>
            <a:r>
              <a:rPr lang="en-US" dirty="0">
                <a:solidFill>
                  <a:srgbClr val="002060"/>
                </a:solidFill>
                <a:latin typeface="Times New Roman" panose="02020603050405020304" pitchFamily="18" charset="0"/>
                <a:cs typeface="Times New Roman" panose="02020603050405020304" pitchFamily="18" charset="0"/>
              </a:rPr>
              <a:t>Clustered double-strand break</a:t>
            </a:r>
            <a:endParaRPr lang="ru-RU" b="1" kern="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6153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61491" y="214603"/>
            <a:ext cx="116300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Methods of influence on the </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biochemical </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networks </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of </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cells</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 name="Прямоугольник 1"/>
          <p:cNvSpPr/>
          <p:nvPr/>
        </p:nvSpPr>
        <p:spPr>
          <a:xfrm>
            <a:off x="504256" y="1080336"/>
            <a:ext cx="2919779" cy="27392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Pharmaceuticals</a:t>
            </a:r>
            <a:endParaRPr kumimoji="0" lang="ru-RU" sz="28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 </a:t>
            </a:r>
            <a:r>
              <a:rPr kumimoji="0" lang="en-US" sz="1800" b="1" i="1"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big variety!</a:t>
            </a:r>
            <a:endParaRPr kumimoji="0" lang="en-US" sz="1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Registered for clinical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DNA synthesis inhibitors, repair inhibitors, cell cycle blockers </a:t>
            </a:r>
            <a:r>
              <a:rPr kumimoji="0" lang="en-US" sz="18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a:t>
            </a:r>
            <a:endParaRPr kumimoji="0" lang="ru-RU" sz="2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21" name="Прямоугольник 20"/>
          <p:cNvSpPr/>
          <p:nvPr/>
        </p:nvSpPr>
        <p:spPr>
          <a:xfrm>
            <a:off x="4661179" y="1080336"/>
            <a:ext cx="3698527" cy="19082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Transgene systems</a:t>
            </a:r>
            <a:endParaRPr kumimoji="0" lang="ru-RU" sz="28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The latest biotechnology, </a:t>
            </a:r>
            <a:endParaRPr kumimoji="0" lang="en-US" sz="1800" b="1" i="1"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high </a:t>
            </a:r>
            <a:r>
              <a:rPr kumimoji="0" lang="en-US" sz="1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selectivity, </a:t>
            </a:r>
            <a:endParaRPr kumimoji="0" lang="en-US" sz="1800" b="1" i="1"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targeted </a:t>
            </a:r>
            <a:r>
              <a:rPr kumimoji="0" lang="en-US" sz="1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delivery is possible, complexity in clinical registration</a:t>
            </a:r>
            <a:endParaRPr kumimoji="0" lang="ru-RU" sz="1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28" name="Прямоугольник 27"/>
          <p:cNvSpPr/>
          <p:nvPr/>
        </p:nvSpPr>
        <p:spPr>
          <a:xfrm>
            <a:off x="9210087" y="1080336"/>
            <a:ext cx="2671972" cy="28931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Artificial compounds</a:t>
            </a:r>
            <a:endParaRPr kumimoji="0" lang="ru-RU" sz="28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increase </a:t>
            </a:r>
            <a:r>
              <a:rPr kumimoji="0" lang="en-US" sz="1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energy release when interacting with radiation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Metal nanoparticles, quantum dots</a:t>
            </a:r>
            <a:r>
              <a:rPr kumimoji="0" lang="en-US" sz="1800" b="1" i="1"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 </a:t>
            </a:r>
            <a:endParaRPr kumimoji="0" lang="ru-RU" sz="1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pic>
        <p:nvPicPr>
          <p:cNvPr id="4" name="Рисунок 3"/>
          <p:cNvPicPr>
            <a:picLocks noChangeAspect="1"/>
          </p:cNvPicPr>
          <p:nvPr/>
        </p:nvPicPr>
        <p:blipFill>
          <a:blip r:embed="rId3"/>
          <a:stretch>
            <a:fillRect/>
          </a:stretch>
        </p:blipFill>
        <p:spPr>
          <a:xfrm>
            <a:off x="740904" y="3961877"/>
            <a:ext cx="2162480" cy="1619773"/>
          </a:xfrm>
          <a:prstGeom prst="rect">
            <a:avLst/>
          </a:prstGeom>
        </p:spPr>
      </p:pic>
      <p:pic>
        <p:nvPicPr>
          <p:cNvPr id="5" name="Рисунок 4"/>
          <p:cNvPicPr>
            <a:picLocks noChangeAspect="1"/>
          </p:cNvPicPr>
          <p:nvPr/>
        </p:nvPicPr>
        <p:blipFill>
          <a:blip r:embed="rId4"/>
          <a:stretch>
            <a:fillRect/>
          </a:stretch>
        </p:blipFill>
        <p:spPr>
          <a:xfrm>
            <a:off x="9229516" y="4477726"/>
            <a:ext cx="2259467" cy="1269231"/>
          </a:xfrm>
          <a:prstGeom prst="rect">
            <a:avLst/>
          </a:prstGeom>
        </p:spPr>
      </p:pic>
      <p:grpSp>
        <p:nvGrpSpPr>
          <p:cNvPr id="8" name="Группа 7"/>
          <p:cNvGrpSpPr/>
          <p:nvPr/>
        </p:nvGrpSpPr>
        <p:grpSpPr>
          <a:xfrm>
            <a:off x="3671286" y="3377042"/>
            <a:ext cx="5357013" cy="3257550"/>
            <a:chOff x="3671286" y="3377042"/>
            <a:chExt cx="5357013" cy="3257550"/>
          </a:xfrm>
        </p:grpSpPr>
        <p:pic>
          <p:nvPicPr>
            <p:cNvPr id="6" name="Рисунок 5"/>
            <p:cNvPicPr>
              <a:picLocks noChangeAspect="1"/>
            </p:cNvPicPr>
            <p:nvPr/>
          </p:nvPicPr>
          <p:blipFill>
            <a:blip r:embed="rId5"/>
            <a:stretch>
              <a:fillRect/>
            </a:stretch>
          </p:blipFill>
          <p:spPr>
            <a:xfrm>
              <a:off x="3671286" y="3377042"/>
              <a:ext cx="5295900" cy="3257550"/>
            </a:xfrm>
            <a:prstGeom prst="rect">
              <a:avLst/>
            </a:prstGeom>
          </p:spPr>
        </p:pic>
        <p:sp>
          <p:nvSpPr>
            <p:cNvPr id="7" name="Прямоугольник 6"/>
            <p:cNvSpPr/>
            <p:nvPr/>
          </p:nvSpPr>
          <p:spPr>
            <a:xfrm>
              <a:off x="7314119" y="5398092"/>
              <a:ext cx="1714180" cy="1165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Прямоугольник 10"/>
            <p:cNvSpPr/>
            <p:nvPr/>
          </p:nvSpPr>
          <p:spPr>
            <a:xfrm>
              <a:off x="6733212" y="5386388"/>
              <a:ext cx="465916" cy="1165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48985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Группа 32"/>
          <p:cNvGrpSpPr/>
          <p:nvPr/>
        </p:nvGrpSpPr>
        <p:grpSpPr>
          <a:xfrm>
            <a:off x="7742887" y="1035281"/>
            <a:ext cx="1614500" cy="1393017"/>
            <a:chOff x="2051720" y="832135"/>
            <a:chExt cx="1614500" cy="1393017"/>
          </a:xfrm>
        </p:grpSpPr>
        <p:grpSp>
          <p:nvGrpSpPr>
            <p:cNvPr id="20" name="Группа 19"/>
            <p:cNvGrpSpPr/>
            <p:nvPr/>
          </p:nvGrpSpPr>
          <p:grpSpPr>
            <a:xfrm>
              <a:off x="2051720" y="1410263"/>
              <a:ext cx="651204" cy="574504"/>
              <a:chOff x="2339752" y="1618431"/>
              <a:chExt cx="651204" cy="574504"/>
            </a:xfrm>
          </p:grpSpPr>
          <p:sp>
            <p:nvSpPr>
              <p:cNvPr id="21" name="Выноска со стрелкой вниз 20"/>
              <p:cNvSpPr/>
              <p:nvPr/>
            </p:nvSpPr>
            <p:spPr>
              <a:xfrm>
                <a:off x="2339752" y="1772816"/>
                <a:ext cx="258756" cy="420119"/>
              </a:xfrm>
              <a:prstGeom prst="downArrowCallo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2" name="Группа 21"/>
              <p:cNvGrpSpPr/>
              <p:nvPr/>
            </p:nvGrpSpPr>
            <p:grpSpPr>
              <a:xfrm>
                <a:off x="2605235" y="1618431"/>
                <a:ext cx="295612" cy="154385"/>
                <a:chOff x="3808825" y="884783"/>
                <a:chExt cx="295612" cy="154385"/>
              </a:xfrm>
            </p:grpSpPr>
            <p:sp>
              <p:nvSpPr>
                <p:cNvPr id="24" name="Овал 23"/>
                <p:cNvSpPr/>
                <p:nvPr/>
              </p:nvSpPr>
              <p:spPr>
                <a:xfrm>
                  <a:off x="3808825" y="967160"/>
                  <a:ext cx="58488" cy="720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Овал 24"/>
                <p:cNvSpPr/>
                <p:nvPr/>
              </p:nvSpPr>
              <p:spPr>
                <a:xfrm>
                  <a:off x="3919966" y="884783"/>
                  <a:ext cx="58488" cy="720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Овал 25"/>
                <p:cNvSpPr/>
                <p:nvPr/>
              </p:nvSpPr>
              <p:spPr>
                <a:xfrm>
                  <a:off x="4058718" y="886738"/>
                  <a:ext cx="45719" cy="817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3" name="Дуга 22"/>
              <p:cNvSpPr/>
              <p:nvPr/>
            </p:nvSpPr>
            <p:spPr>
              <a:xfrm rot="17002586">
                <a:off x="2514397" y="1671717"/>
                <a:ext cx="520933" cy="43218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7" name="Рисунок 26" descr="Ð¦Ð¸ÑÐ°ÑÐ°Ð±Ð¸Ð½"/>
            <p:cNvPicPr/>
            <p:nvPr/>
          </p:nvPicPr>
          <p:blipFill>
            <a:blip r:embed="rId2" cstate="print"/>
            <a:srcRect/>
            <a:stretch>
              <a:fillRect/>
            </a:stretch>
          </p:blipFill>
          <p:spPr bwMode="auto">
            <a:xfrm>
              <a:off x="2624499" y="832135"/>
              <a:ext cx="1041721" cy="1393017"/>
            </a:xfrm>
            <a:prstGeom prst="rect">
              <a:avLst/>
            </a:prstGeom>
            <a:noFill/>
            <a:ln w="9525">
              <a:noFill/>
              <a:miter lim="800000"/>
              <a:headEnd/>
              <a:tailEnd/>
            </a:ln>
          </p:spPr>
        </p:pic>
      </p:grpSp>
      <p:sp>
        <p:nvSpPr>
          <p:cNvPr id="28" name="Прямоугольник 27"/>
          <p:cNvSpPr/>
          <p:nvPr/>
        </p:nvSpPr>
        <p:spPr>
          <a:xfrm>
            <a:off x="2891027" y="1632581"/>
            <a:ext cx="307822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AraC</a:t>
            </a: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"The Trojan Horse"</a:t>
            </a:r>
            <a:endParaRPr kumimoji="0" lang="ru-RU"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4" descr="https://pbs.twimg.com/media/DnS4WJGX0AM1Jts.png"/>
          <p:cNvPicPr>
            <a:picLocks noChangeAspect="1" noChangeArrowheads="1"/>
          </p:cNvPicPr>
          <p:nvPr/>
        </p:nvPicPr>
        <p:blipFill rotWithShape="1">
          <a:blip r:embed="rId3">
            <a:extLst>
              <a:ext uri="{28A0092B-C50C-407E-A947-70E740481C1C}">
                <a14:useLocalDpi xmlns:a14="http://schemas.microsoft.com/office/drawing/2010/main" val="0"/>
              </a:ext>
            </a:extLst>
          </a:blip>
          <a:srcRect t="34933" r="80030" b="15225"/>
          <a:stretch/>
        </p:blipFill>
        <p:spPr bwMode="auto">
          <a:xfrm rot="16200000">
            <a:off x="3372901" y="1738338"/>
            <a:ext cx="2101014" cy="35184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pbs.twimg.com/media/DnS4WJGX0AM1Jts.png"/>
          <p:cNvPicPr>
            <a:picLocks noChangeAspect="1" noChangeArrowheads="1"/>
          </p:cNvPicPr>
          <p:nvPr/>
        </p:nvPicPr>
        <p:blipFill rotWithShape="1">
          <a:blip r:embed="rId3">
            <a:extLst>
              <a:ext uri="{28A0092B-C50C-407E-A947-70E740481C1C}">
                <a14:useLocalDpi xmlns:a14="http://schemas.microsoft.com/office/drawing/2010/main" val="0"/>
              </a:ext>
            </a:extLst>
          </a:blip>
          <a:srcRect t="32324" r="80030" b="15225"/>
          <a:stretch/>
        </p:blipFill>
        <p:spPr bwMode="auto">
          <a:xfrm rot="5400000">
            <a:off x="7500893" y="1601008"/>
            <a:ext cx="2098491" cy="369813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Группа 11"/>
          <p:cNvGrpSpPr/>
          <p:nvPr/>
        </p:nvGrpSpPr>
        <p:grpSpPr>
          <a:xfrm>
            <a:off x="5879976" y="2564905"/>
            <a:ext cx="679290" cy="728889"/>
            <a:chOff x="2339752" y="1618431"/>
            <a:chExt cx="651204" cy="574504"/>
          </a:xfrm>
        </p:grpSpPr>
        <p:sp>
          <p:nvSpPr>
            <p:cNvPr id="4" name="Выноска со стрелкой вниз 3"/>
            <p:cNvSpPr/>
            <p:nvPr/>
          </p:nvSpPr>
          <p:spPr>
            <a:xfrm>
              <a:off x="2339752" y="1772816"/>
              <a:ext cx="258756" cy="420119"/>
            </a:xfrm>
            <a:prstGeom prst="downArrowCallo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Группа 10"/>
            <p:cNvGrpSpPr/>
            <p:nvPr/>
          </p:nvGrpSpPr>
          <p:grpSpPr>
            <a:xfrm>
              <a:off x="2605235" y="1618431"/>
              <a:ext cx="295612" cy="154385"/>
              <a:chOff x="3808825" y="884783"/>
              <a:chExt cx="295612" cy="154385"/>
            </a:xfrm>
          </p:grpSpPr>
          <p:sp>
            <p:nvSpPr>
              <p:cNvPr id="5" name="Овал 4"/>
              <p:cNvSpPr/>
              <p:nvPr/>
            </p:nvSpPr>
            <p:spPr>
              <a:xfrm>
                <a:off x="3808825" y="967160"/>
                <a:ext cx="58488" cy="720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Овал 5"/>
              <p:cNvSpPr/>
              <p:nvPr/>
            </p:nvSpPr>
            <p:spPr>
              <a:xfrm>
                <a:off x="3919966" y="884783"/>
                <a:ext cx="58488" cy="720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Овал 6"/>
              <p:cNvSpPr/>
              <p:nvPr/>
            </p:nvSpPr>
            <p:spPr>
              <a:xfrm>
                <a:off x="4058718" y="886738"/>
                <a:ext cx="45719" cy="817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Дуга 9"/>
            <p:cNvSpPr/>
            <p:nvPr/>
          </p:nvSpPr>
          <p:spPr>
            <a:xfrm rot="17002586">
              <a:off x="2514397" y="1671717"/>
              <a:ext cx="520933" cy="43218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p:cNvSpPr txBox="1"/>
          <p:nvPr/>
        </p:nvSpPr>
        <p:spPr>
          <a:xfrm>
            <a:off x="4582055" y="5469264"/>
            <a:ext cx="43069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Stopping DNA synthesis and forming a double-strand break</a:t>
            </a:r>
            <a:endParaRPr kumimoji="0" lang="ru-RU" sz="20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4" name="Группа 33"/>
          <p:cNvGrpSpPr/>
          <p:nvPr/>
        </p:nvGrpSpPr>
        <p:grpSpPr>
          <a:xfrm>
            <a:off x="5528462" y="4507777"/>
            <a:ext cx="2022554" cy="961382"/>
            <a:chOff x="3995936" y="4221088"/>
            <a:chExt cx="2022554" cy="961382"/>
          </a:xfrm>
        </p:grpSpPr>
        <p:sp>
          <p:nvSpPr>
            <p:cNvPr id="8" name="TextBox 7"/>
            <p:cNvSpPr txBox="1"/>
            <p:nvPr/>
          </p:nvSpPr>
          <p:spPr>
            <a:xfrm>
              <a:off x="3995936" y="4782360"/>
              <a:ext cx="20225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S1 </a:t>
              </a: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endonuclease</a:t>
              </a:r>
              <a:endParaRPr kumimoji="0" lang="ru-RU" sz="20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5" name="Прямая со стрелкой 14"/>
            <p:cNvCxnSpPr/>
            <p:nvPr/>
          </p:nvCxnSpPr>
          <p:spPr>
            <a:xfrm flipH="1" flipV="1">
              <a:off x="4893580" y="4221088"/>
              <a:ext cx="28952" cy="648072"/>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36" name="Прямая соединительная линия 35"/>
          <p:cNvCxnSpPr/>
          <p:nvPr/>
        </p:nvCxnSpPr>
        <p:spPr>
          <a:xfrm>
            <a:off x="6156910" y="4175720"/>
            <a:ext cx="57924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6159412" y="4387007"/>
            <a:ext cx="55816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6" name="Прямоугольник 45"/>
          <p:cNvSpPr/>
          <p:nvPr/>
        </p:nvSpPr>
        <p:spPr>
          <a:xfrm>
            <a:off x="6095999" y="4192749"/>
            <a:ext cx="697372" cy="1919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3" descr="belt2"/>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4051928"/>
            <a:ext cx="697371" cy="49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a:off x="143530" y="171617"/>
            <a:ext cx="684076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Interference </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in genetic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regulatory networks of irradiated cells with </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pharmaceuticals</a:t>
            </a:r>
            <a:endParaRPr kumimoji="0" lang="ru-RU"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1" name="TextBox 30"/>
          <p:cNvSpPr txBox="1"/>
          <p:nvPr/>
        </p:nvSpPr>
        <p:spPr>
          <a:xfrm>
            <a:off x="6834681" y="155525"/>
            <a:ext cx="52585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1-β-</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arabinofuranosylcytosine</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AraC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cytarabine</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ru-RU"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007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heel(1)">
                                      <p:cBhvr>
                                        <p:cTn id="29" dur="20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descr="tumor.png"/>
          <p:cNvPicPr>
            <a:picLocks noChangeAspect="1"/>
          </p:cNvPicPr>
          <p:nvPr/>
        </p:nvPicPr>
        <p:blipFill>
          <a:blip r:embed="rId3"/>
          <a:stretch>
            <a:fillRect/>
          </a:stretch>
        </p:blipFill>
        <p:spPr>
          <a:xfrm>
            <a:off x="3863753" y="1486861"/>
            <a:ext cx="4845837" cy="3229266"/>
          </a:xfrm>
          <a:prstGeom prst="rect">
            <a:avLst/>
          </a:prstGeom>
        </p:spPr>
      </p:pic>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10"/>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7"/>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p:cNvSpPr txBox="1"/>
          <p:nvPr/>
        </p:nvSpPr>
        <p:spPr>
          <a:xfrm>
            <a:off x="6120258" y="5664290"/>
            <a:ext cx="41292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Melanoma tumor volume growth rate is 2.5 times lower with modifying agent ! </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9150164" y="2344117"/>
            <a:ext cx="13681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Survivors</a:t>
            </a:r>
            <a:endParaRPr kumimoji="0" 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Прямоугольник 38"/>
          <p:cNvSpPr/>
          <p:nvPr/>
        </p:nvSpPr>
        <p:spPr>
          <a:xfrm>
            <a:off x="839416" y="215801"/>
            <a:ext cx="9937104" cy="830997"/>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Preclinical animal </a:t>
            </a: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studies </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with transplanted melanoma tumor cells in mice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in vivo</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experiments)</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4435256" y="4630133"/>
            <a:ext cx="42148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Time after transplantation of tumor cells, day</a:t>
            </a:r>
            <a:endParaRPr kumimoji="0" lang="ru-RU"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p:cNvSpPr txBox="1"/>
          <p:nvPr/>
        </p:nvSpPr>
        <p:spPr>
          <a:xfrm rot="16200000">
            <a:off x="2782864" y="2710625"/>
            <a:ext cx="17859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Tumor size, mm</a:t>
            </a:r>
            <a:r>
              <a:rPr kumimoji="0" lang="en-US" sz="16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ru-RU"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TextBox 28"/>
          <p:cNvSpPr txBox="1"/>
          <p:nvPr/>
        </p:nvSpPr>
        <p:spPr>
          <a:xfrm>
            <a:off x="5149636" y="1272548"/>
            <a:ext cx="30718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Control: death at day 30</a:t>
            </a:r>
            <a:endParaRPr kumimoji="0" lang="ru-RU"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1" name="TextBox 30"/>
          <p:cNvSpPr txBox="1"/>
          <p:nvPr/>
        </p:nvSpPr>
        <p:spPr>
          <a:xfrm>
            <a:off x="8435784" y="1701175"/>
            <a:ext cx="18573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mn-ea"/>
                <a:cs typeface="Times New Roman" panose="02020603050405020304" pitchFamily="18" charset="0"/>
              </a:rPr>
              <a:t>Protons 10 </a:t>
            </a:r>
            <a:r>
              <a:rPr kumimoji="0" lang="en-US" sz="1600" b="1" i="0" u="none" strike="noStrike" kern="1200" cap="none" spc="0" normalizeH="0" baseline="0" noProof="0" dirty="0" err="1">
                <a:ln>
                  <a:noFill/>
                </a:ln>
                <a:solidFill>
                  <a:srgbClr val="F79646">
                    <a:lumMod val="50000"/>
                  </a:srgbClr>
                </a:solidFill>
                <a:effectLst/>
                <a:uLnTx/>
                <a:uFillTx/>
                <a:latin typeface="Times New Roman" panose="02020603050405020304" pitchFamily="18" charset="0"/>
                <a:ea typeface="+mn-ea"/>
                <a:cs typeface="Times New Roman" panose="02020603050405020304" pitchFamily="18" charset="0"/>
              </a:rPr>
              <a:t>Gy</a:t>
            </a:r>
            <a:endParaRPr kumimoji="0" lang="ru-RU" sz="16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p:cNvSpPr txBox="1"/>
          <p:nvPr/>
        </p:nvSpPr>
        <p:spPr>
          <a:xfrm>
            <a:off x="8007156" y="3844315"/>
            <a:ext cx="21431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9BBB59">
                    <a:lumMod val="50000"/>
                  </a:srgbClr>
                </a:solidFill>
                <a:effectLst/>
                <a:uLnTx/>
                <a:uFillTx/>
                <a:latin typeface="Times New Roman" panose="02020603050405020304" pitchFamily="18" charset="0"/>
                <a:ea typeface="+mn-ea"/>
                <a:cs typeface="Times New Roman" panose="02020603050405020304" pitchFamily="18" charset="0"/>
              </a:rPr>
              <a:t>AraC</a:t>
            </a:r>
            <a:r>
              <a:rPr kumimoji="0" lang="en-US" sz="1600" b="1" i="0" u="none" strike="noStrike" kern="1200" cap="none" spc="0" normalizeH="0" baseline="0" noProof="0" dirty="0">
                <a:ln>
                  <a:noFill/>
                </a:ln>
                <a:solidFill>
                  <a:srgbClr val="9BBB59">
                    <a:lumMod val="50000"/>
                  </a:srgbClr>
                </a:solidFill>
                <a:effectLst/>
                <a:uLnTx/>
                <a:uFillTx/>
                <a:latin typeface="Times New Roman" panose="02020603050405020304" pitchFamily="18" charset="0"/>
                <a:ea typeface="+mn-ea"/>
                <a:cs typeface="Times New Roman" panose="02020603050405020304" pitchFamily="18" charset="0"/>
              </a:rPr>
              <a:t> + Protons 10 </a:t>
            </a:r>
            <a:r>
              <a:rPr kumimoji="0" lang="en-US" sz="1600" b="1" i="0" u="none" strike="noStrike" kern="1200" cap="none" spc="0" normalizeH="0" baseline="0" noProof="0" dirty="0" err="1">
                <a:ln>
                  <a:noFill/>
                </a:ln>
                <a:solidFill>
                  <a:srgbClr val="9BBB59">
                    <a:lumMod val="50000"/>
                  </a:srgbClr>
                </a:solidFill>
                <a:effectLst/>
                <a:uLnTx/>
                <a:uFillTx/>
                <a:latin typeface="Times New Roman" panose="02020603050405020304" pitchFamily="18" charset="0"/>
                <a:ea typeface="+mn-ea"/>
                <a:cs typeface="Times New Roman" panose="02020603050405020304" pitchFamily="18" charset="0"/>
              </a:rPr>
              <a:t>Gy</a:t>
            </a:r>
            <a:endParaRPr kumimoji="0" lang="ru-RU" sz="1600" b="1" i="0" u="none" strike="noStrike" kern="1200" cap="none" spc="0" normalizeH="0" baseline="0" noProof="0" dirty="0">
              <a:ln>
                <a:noFill/>
              </a:ln>
              <a:solidFill>
                <a:srgbClr val="9BBB59">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46" name="Прямая со стрелкой 45"/>
          <p:cNvCxnSpPr/>
          <p:nvPr/>
        </p:nvCxnSpPr>
        <p:spPr>
          <a:xfrm rot="5400000">
            <a:off x="4043141" y="3307736"/>
            <a:ext cx="642942" cy="1588"/>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rot="16200000">
            <a:off x="3839046" y="2154510"/>
            <a:ext cx="107157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Irradiation</a:t>
            </a:r>
            <a:endParaRPr kumimoji="0" lang="ru-RU" sz="1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9" name="Рисунок 18"/>
          <p:cNvPicPr>
            <a:picLocks noChangeAspect="1"/>
          </p:cNvPicPr>
          <p:nvPr/>
        </p:nvPicPr>
        <p:blipFill>
          <a:blip r:embed="rId4"/>
          <a:stretch>
            <a:fillRect/>
          </a:stretch>
        </p:blipFill>
        <p:spPr>
          <a:xfrm>
            <a:off x="1930044" y="5425990"/>
            <a:ext cx="3568135" cy="978334"/>
          </a:xfrm>
          <a:prstGeom prst="rect">
            <a:avLst/>
          </a:prstGeom>
        </p:spPr>
      </p:pic>
      <p:sp>
        <p:nvSpPr>
          <p:cNvPr id="21" name="Молния 20"/>
          <p:cNvSpPr/>
          <p:nvPr/>
        </p:nvSpPr>
        <p:spPr>
          <a:xfrm rot="1096906">
            <a:off x="2528592" y="4583677"/>
            <a:ext cx="603338" cy="770021"/>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Рисунок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7131" y="4768278"/>
            <a:ext cx="657713" cy="657713"/>
          </a:xfrm>
          <a:prstGeom prst="rect">
            <a:avLst/>
          </a:prstGeom>
        </p:spPr>
      </p:pic>
      <p:sp>
        <p:nvSpPr>
          <p:cNvPr id="23" name="Прямоугольник 22"/>
          <p:cNvSpPr/>
          <p:nvPr/>
        </p:nvSpPr>
        <p:spPr>
          <a:xfrm>
            <a:off x="1685684" y="5043451"/>
            <a:ext cx="6142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AraC</a:t>
            </a:r>
            <a:endParaRPr kumimoji="0" lang="ru-RU"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Прямоугольник 26"/>
          <p:cNvSpPr/>
          <p:nvPr/>
        </p:nvSpPr>
        <p:spPr>
          <a:xfrm>
            <a:off x="2135645" y="4207210"/>
            <a:ext cx="128753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Irradiation</a:t>
            </a:r>
            <a:endParaRPr kumimoji="0" lang="ru-RU" sz="18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18165276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61962" y="104458"/>
            <a:ext cx="113538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Nuclear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targeted </a:t>
            </a:r>
            <a:r>
              <a:rPr kumimoji="0" lang="en-US" altLang="ru-RU"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delivery of </a:t>
            </a:r>
            <a:r>
              <a:rPr kumimoji="0" lang="en-US" altLang="ru-RU"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radionuclides</a:t>
            </a:r>
            <a:endParaRPr kumimoji="0" lang="en-GB" altLang="ru-RU"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pic>
        <p:nvPicPr>
          <p:cNvPr id="4" name="Рисунок 3"/>
          <p:cNvPicPr/>
          <p:nvPr/>
        </p:nvPicPr>
        <p:blipFill>
          <a:blip r:embed="rId3" cstate="print"/>
          <a:stretch>
            <a:fillRect/>
          </a:stretch>
        </p:blipFill>
        <p:spPr>
          <a:xfrm>
            <a:off x="7293603" y="2278827"/>
            <a:ext cx="4623310" cy="3547802"/>
          </a:xfrm>
          <a:prstGeom prst="rect">
            <a:avLst/>
          </a:prstGeom>
        </p:spPr>
      </p:pic>
      <p:sp>
        <p:nvSpPr>
          <p:cNvPr id="2" name="Прямоугольник 1"/>
          <p:cNvSpPr/>
          <p:nvPr/>
        </p:nvSpPr>
        <p:spPr>
          <a:xfrm>
            <a:off x="7358744" y="1339999"/>
            <a:ext cx="41415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Melanoma tumor cell survival</a:t>
            </a:r>
            <a:endParaRPr kumimoji="0" lang="ru-RU" altLang="ru-RU"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in vitro</a:t>
            </a:r>
            <a:endParaRPr kumimoji="0" lang="en-GB" altLang="ru-RU"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pic>
        <p:nvPicPr>
          <p:cNvPr id="6" name="Picture 6" descr="as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19803" y="2278827"/>
            <a:ext cx="52387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p:cNvSpPr>
            <a:spLocks noChangeArrowheads="1"/>
          </p:cNvSpPr>
          <p:nvPr/>
        </p:nvSpPr>
        <p:spPr bwMode="auto">
          <a:xfrm>
            <a:off x="653091" y="885112"/>
            <a:ext cx="5972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ru-RU"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8" name="Rectangle 49"/>
          <p:cNvSpPr>
            <a:spLocks noChangeArrowheads="1"/>
          </p:cNvSpPr>
          <p:nvPr/>
        </p:nvSpPr>
        <p:spPr bwMode="auto">
          <a:xfrm>
            <a:off x="801443" y="2171105"/>
            <a:ext cx="20085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600" b="1" i="0" u="none" strike="noStrike" kern="1200" cap="none" spc="0" normalizeH="0" baseline="0" noProof="0" dirty="0" smtClean="0">
                <a:ln>
                  <a:noFill/>
                </a:ln>
                <a:solidFill>
                  <a:srgbClr val="340D71"/>
                </a:solidFill>
                <a:effectLst/>
                <a:uLnTx/>
                <a:uFillTx/>
                <a:latin typeface="Times New Roman" panose="02020603050405020304" pitchFamily="18" charset="0"/>
                <a:ea typeface="+mn-ea"/>
                <a:cs typeface="+mn-cs"/>
              </a:rPr>
              <a:t>Methylene blue (MTB)</a:t>
            </a:r>
            <a:endParaRPr kumimoji="0" lang="ru-RU" altLang="ru-RU"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Прямоугольник 8"/>
          <p:cNvSpPr/>
          <p:nvPr/>
        </p:nvSpPr>
        <p:spPr>
          <a:xfrm>
            <a:off x="6542314" y="742119"/>
            <a:ext cx="50779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1"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Шмакова, </a:t>
            </a:r>
            <a:r>
              <a:rPr kumimoji="0" lang="ru-RU" sz="1800" b="1" i="1"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Норсеев</a:t>
            </a:r>
            <a:r>
              <a:rPr kumimoji="0" lang="ru-RU" sz="1800" b="1" i="1"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Красавин, </a:t>
            </a:r>
            <a:r>
              <a:rPr kumimoji="0" lang="ru-RU" sz="1800" b="1" i="1"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Кодина</a:t>
            </a:r>
            <a:r>
              <a:rPr kumimoji="0" lang="ru-RU" sz="1800" b="1" i="1"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и </a:t>
            </a:r>
            <a:r>
              <a:rPr kumimoji="0" lang="ru-RU" sz="1800" b="1" i="1"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др</a:t>
            </a:r>
            <a:r>
              <a:rPr kumimoji="0" lang="ru-RU" sz="1800" b="1" i="1"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2002</a:t>
            </a:r>
            <a:endParaRPr kumimoji="0" lang="ru-RU" sz="18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503504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0431" y="-74831"/>
            <a:ext cx="119111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Mathematical Modeling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
          <p:cNvPicPr>
            <a:picLocks noChangeAspect="1" noChangeArrowheads="1"/>
          </p:cNvPicPr>
          <p:nvPr/>
        </p:nvPicPr>
        <p:blipFill>
          <a:blip r:embed="rId3"/>
          <a:srcRect/>
          <a:stretch>
            <a:fillRect/>
          </a:stretch>
        </p:blipFill>
        <p:spPr bwMode="auto">
          <a:xfrm>
            <a:off x="924127" y="805923"/>
            <a:ext cx="4337050" cy="5744440"/>
          </a:xfrm>
          <a:prstGeom prst="rect">
            <a:avLst/>
          </a:prstGeom>
          <a:noFill/>
          <a:ln w="9525">
            <a:noFill/>
            <a:miter lim="800000"/>
            <a:headEnd/>
            <a:tailEnd/>
          </a:ln>
          <a:effectLst/>
        </p:spPr>
      </p:pic>
      <p:sp>
        <p:nvSpPr>
          <p:cNvPr id="15" name="Прямоугольник 14"/>
          <p:cNvSpPr/>
          <p:nvPr/>
        </p:nvSpPr>
        <p:spPr bwMode="auto">
          <a:xfrm>
            <a:off x="3838777" y="787738"/>
            <a:ext cx="3280410" cy="5934075"/>
          </a:xfrm>
          <a:prstGeom prst="rect">
            <a:avLst/>
          </a:prstGeom>
          <a:solidFill>
            <a:schemeClr val="bg1"/>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2000" b="0" i="0" u="none" strike="noStrike" kern="1200" cap="none" spc="0" normalizeH="0" baseline="0" noProof="0" smtClean="0">
              <a:ln>
                <a:noFill/>
              </a:ln>
              <a:solidFill>
                <a:prstClr val="black"/>
              </a:solidFill>
              <a:effectLst/>
              <a:uLnTx/>
              <a:uFillTx/>
              <a:latin typeface="Arial" charset="0"/>
              <a:ea typeface="+mn-ea"/>
              <a:cs typeface="+mn-cs"/>
            </a:endParaRPr>
          </a:p>
        </p:txBody>
      </p:sp>
      <p:sp>
        <p:nvSpPr>
          <p:cNvPr id="16" name="Скругленный прямоугольник 15"/>
          <p:cNvSpPr/>
          <p:nvPr/>
        </p:nvSpPr>
        <p:spPr>
          <a:xfrm rot="5400000">
            <a:off x="4971848" y="3181728"/>
            <a:ext cx="5118268" cy="857256"/>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Estimating final effect</a:t>
            </a: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Скругленный прямоугольник 16"/>
          <p:cNvSpPr/>
          <p:nvPr/>
        </p:nvSpPr>
        <p:spPr>
          <a:xfrm>
            <a:off x="2441778" y="4534874"/>
            <a:ext cx="1625599" cy="922020"/>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Biochemical processes</a:t>
            </a:r>
            <a:endParaRPr kumimoji="0" lang="ru-RU" sz="1400" b="0"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8" name="Скругленный прямоугольник 17"/>
          <p:cNvSpPr/>
          <p:nvPr/>
        </p:nvSpPr>
        <p:spPr>
          <a:xfrm>
            <a:off x="2410027" y="5456893"/>
            <a:ext cx="1685925" cy="1087120"/>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Cell population kinetics</a:t>
            </a:r>
            <a:endParaRPr kumimoji="0" lang="ru-RU" sz="1400" b="0"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9" name="Скругленный прямоугольник 18"/>
          <p:cNvSpPr/>
          <p:nvPr/>
        </p:nvSpPr>
        <p:spPr>
          <a:xfrm>
            <a:off x="2390978" y="2664163"/>
            <a:ext cx="1657350" cy="1878330"/>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Radiation 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rPr>
              <a:t>diffusion,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rPr>
              <a:t>indirect molecular damage </a:t>
            </a:r>
            <a:endParaRPr kumimoji="0" lang="ru-RU" sz="1400" b="0"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0" name="Скругленный прямоугольник 19"/>
          <p:cNvSpPr/>
          <p:nvPr/>
        </p:nvSpPr>
        <p:spPr>
          <a:xfrm>
            <a:off x="2375102" y="785832"/>
            <a:ext cx="1673225" cy="1881505"/>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Energy deposition in tracks,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direct molecular damage</a:t>
            </a:r>
            <a:endParaRPr kumimoji="0" lang="ru-RU" sz="1400" b="0"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1" name="Прямоугольник 20"/>
          <p:cNvSpPr/>
          <p:nvPr/>
        </p:nvSpPr>
        <p:spPr>
          <a:xfrm>
            <a:off x="4054196" y="838022"/>
            <a:ext cx="4010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800" b="1" i="0" u="none" strike="noStrike" kern="1200" cap="none" spc="0" normalizeH="0" baseline="0" noProof="0" dirty="0" smtClean="0">
                <a:ln>
                  <a:noFill/>
                </a:ln>
                <a:solidFill>
                  <a:srgbClr val="C00000"/>
                </a:solidFill>
                <a:effectLst/>
                <a:uLnTx/>
                <a:uFillTx/>
                <a:latin typeface="Roboto Condensed"/>
                <a:ea typeface="+mn-ea"/>
                <a:cs typeface="+mn-cs"/>
              </a:rPr>
              <a:t>Monte Carlo radiation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800" b="1" i="0" u="none" strike="noStrike" kern="1200" cap="none" spc="0" normalizeH="0" baseline="0" noProof="0" dirty="0" smtClean="0">
                <a:ln>
                  <a:noFill/>
                </a:ln>
                <a:solidFill>
                  <a:srgbClr val="C00000"/>
                </a:solidFill>
                <a:effectLst/>
                <a:uLnTx/>
                <a:uFillTx/>
                <a:latin typeface="Roboto Condensed"/>
                <a:ea typeface="+mn-ea"/>
                <a:cs typeface="+mn-cs"/>
              </a:rPr>
              <a:t>transport</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Прямоугольник 21"/>
          <p:cNvSpPr/>
          <p:nvPr/>
        </p:nvSpPr>
        <p:spPr>
          <a:xfrm>
            <a:off x="4149446" y="2244547"/>
            <a:ext cx="239039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800" b="1" i="0" u="none" strike="noStrike" kern="1200" cap="none" spc="0" normalizeH="0" baseline="0" noProof="0" dirty="0" smtClean="0">
                <a:ln>
                  <a:noFill/>
                </a:ln>
                <a:solidFill>
                  <a:srgbClr val="C00000"/>
                </a:solidFill>
                <a:effectLst/>
                <a:uLnTx/>
                <a:uFillTx/>
                <a:latin typeface="Roboto Condensed"/>
                <a:ea typeface="+mn-ea"/>
                <a:cs typeface="+mn-cs"/>
              </a:rPr>
              <a:t>Molecular dynamics</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Прямоугольник 22"/>
          <p:cNvSpPr/>
          <p:nvPr/>
        </p:nvSpPr>
        <p:spPr>
          <a:xfrm>
            <a:off x="4124046" y="3822522"/>
            <a:ext cx="240322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800" b="1" i="0" u="none" strike="noStrike" kern="1200" cap="none" spc="0" normalizeH="0" baseline="0" noProof="0" dirty="0" smtClean="0">
                <a:ln>
                  <a:noFill/>
                </a:ln>
                <a:solidFill>
                  <a:srgbClr val="C00000"/>
                </a:solidFill>
                <a:effectLst/>
                <a:uLnTx/>
                <a:uFillTx/>
                <a:latin typeface="Roboto Condensed"/>
                <a:ea typeface="+mn-ea"/>
                <a:cs typeface="+mn-cs"/>
              </a:rPr>
              <a:t>Dynamical systems: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C00000"/>
                </a:solidFill>
                <a:effectLst/>
                <a:uLnTx/>
                <a:uFillTx/>
                <a:latin typeface="Roboto Condensed"/>
                <a:ea typeface="+mn-ea"/>
                <a:cs typeface="+mn-cs"/>
              </a:rPr>
              <a:t>ODE and PDE</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Прямоугольник 23"/>
          <p:cNvSpPr/>
          <p:nvPr/>
        </p:nvSpPr>
        <p:spPr>
          <a:xfrm>
            <a:off x="8760296" y="1357252"/>
            <a:ext cx="309634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latin typeface="Roboto Condensed"/>
              </a:rPr>
              <a:t>B</a:t>
            </a:r>
            <a:r>
              <a:rPr kumimoji="0" lang="en-US" sz="1800" b="1" i="0" u="none" strike="noStrike" kern="1200" cap="none" spc="0" normalizeH="0" baseline="0" noProof="0" dirty="0" smtClean="0">
                <a:ln>
                  <a:noFill/>
                </a:ln>
                <a:solidFill>
                  <a:srgbClr val="C00000"/>
                </a:solidFill>
                <a:effectLst/>
                <a:uLnTx/>
                <a:uFillTx/>
                <a:latin typeface="Roboto Condensed"/>
                <a:ea typeface="+mn-ea"/>
                <a:cs typeface="+mn-cs"/>
              </a:rPr>
              <a:t>rain neural networks</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Рисунок 24" descr="namd_logo_left.gif"/>
          <p:cNvPicPr>
            <a:picLocks noChangeAspect="1"/>
          </p:cNvPicPr>
          <p:nvPr/>
        </p:nvPicPr>
        <p:blipFill>
          <a:blip r:embed="rId5"/>
          <a:stretch>
            <a:fillRect/>
          </a:stretch>
        </p:blipFill>
        <p:spPr>
          <a:xfrm>
            <a:off x="4235493" y="2611856"/>
            <a:ext cx="2508409" cy="382234"/>
          </a:xfrm>
          <a:prstGeom prst="rect">
            <a:avLst/>
          </a:prstGeom>
        </p:spPr>
      </p:pic>
      <p:pic>
        <p:nvPicPr>
          <p:cNvPr id="26" name="Рисунок 25" descr="logo.jpg"/>
          <p:cNvPicPr>
            <a:picLocks noChangeAspect="1"/>
          </p:cNvPicPr>
          <p:nvPr/>
        </p:nvPicPr>
        <p:blipFill>
          <a:blip r:embed="rId6" cstate="print"/>
          <a:stretch>
            <a:fillRect/>
          </a:stretch>
        </p:blipFill>
        <p:spPr>
          <a:xfrm>
            <a:off x="4073092" y="1437076"/>
            <a:ext cx="2540000" cy="842581"/>
          </a:xfrm>
          <a:prstGeom prst="rect">
            <a:avLst/>
          </a:prstGeom>
        </p:spPr>
      </p:pic>
      <p:pic>
        <p:nvPicPr>
          <p:cNvPr id="28" name="Рисунок 27" descr="118px-Mathematica_(логотип).png"/>
          <p:cNvPicPr>
            <a:picLocks noChangeAspect="1"/>
          </p:cNvPicPr>
          <p:nvPr/>
        </p:nvPicPr>
        <p:blipFill>
          <a:blip r:embed="rId7"/>
          <a:stretch>
            <a:fillRect/>
          </a:stretch>
        </p:blipFill>
        <p:spPr>
          <a:xfrm>
            <a:off x="4241831" y="4508492"/>
            <a:ext cx="539921" cy="549072"/>
          </a:xfrm>
          <a:prstGeom prst="rect">
            <a:avLst/>
          </a:prstGeom>
        </p:spPr>
      </p:pic>
      <p:sp>
        <p:nvSpPr>
          <p:cNvPr id="29" name="Прямоугольник 28"/>
          <p:cNvSpPr/>
          <p:nvPr/>
        </p:nvSpPr>
        <p:spPr>
          <a:xfrm>
            <a:off x="4743171" y="4606747"/>
            <a:ext cx="2304926" cy="89255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600" b="1" i="0" u="none" strike="noStrike" kern="1200" cap="none" spc="0" normalizeH="0" baseline="0" noProof="0" dirty="0" smtClean="0">
                <a:ln>
                  <a:noFill/>
                </a:ln>
                <a:solidFill>
                  <a:srgbClr val="5B9BD5">
                    <a:lumMod val="50000"/>
                  </a:srgbClr>
                </a:solidFill>
                <a:effectLst/>
                <a:uLnTx/>
                <a:uFillTx/>
                <a:latin typeface="Roboto Condensed"/>
                <a:ea typeface="+mn-ea"/>
                <a:cs typeface="+mn-cs"/>
              </a:rPr>
              <a:t>Wolfram </a:t>
            </a:r>
            <a:r>
              <a:rPr kumimoji="0" lang="en-US" altLang="ru-RU" sz="1600" b="1" i="0" u="none" strike="noStrike" kern="1200" cap="none" spc="0" normalizeH="0" baseline="0" noProof="0" dirty="0" err="1" smtClean="0">
                <a:ln>
                  <a:noFill/>
                </a:ln>
                <a:solidFill>
                  <a:srgbClr val="5B9BD5">
                    <a:lumMod val="50000"/>
                  </a:srgbClr>
                </a:solidFill>
                <a:effectLst/>
                <a:uLnTx/>
                <a:uFillTx/>
                <a:latin typeface="Roboto Condensed"/>
                <a:ea typeface="+mn-ea"/>
                <a:cs typeface="+mn-cs"/>
              </a:rPr>
              <a:t>Mathematica</a:t>
            </a:r>
            <a:endParaRPr kumimoji="0" lang="en-US" altLang="ru-RU" sz="1600" b="1" i="0" u="none" strike="noStrike" kern="1200" cap="none" spc="0" normalizeH="0" baseline="0" noProof="0" dirty="0" smtClean="0">
              <a:ln>
                <a:noFill/>
              </a:ln>
              <a:solidFill>
                <a:srgbClr val="5B9BD5">
                  <a:lumMod val="50000"/>
                </a:srgbClr>
              </a:solidFill>
              <a:effectLst/>
              <a:uLnTx/>
              <a:uFillTx/>
              <a:latin typeface="Roboto Condens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srgbClr val="5B9BD5">
                  <a:lumMod val="50000"/>
                </a:srgbClr>
              </a:solidFill>
              <a:effectLst/>
              <a:uLnTx/>
              <a:uFillTx/>
              <a:latin typeface="Roboto Condense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4546A">
                    <a:lumMod val="75000"/>
                  </a:srgbClr>
                </a:solidFill>
                <a:effectLst/>
                <a:uLnTx/>
                <a:uFillTx/>
                <a:latin typeface="Roboto Condensed"/>
                <a:ea typeface="+mn-ea"/>
                <a:cs typeface="+mn-cs"/>
              </a:rPr>
              <a:t>MATLAB</a:t>
            </a:r>
            <a:endParaRPr kumimoji="0" lang="ru-RU" sz="1800" b="0" i="0" u="none" strike="noStrike" kern="1200" cap="none" spc="0" normalizeH="0" baseline="0" noProof="0" dirty="0">
              <a:ln>
                <a:noFill/>
              </a:ln>
              <a:solidFill>
                <a:srgbClr val="44546A">
                  <a:lumMod val="75000"/>
                </a:srgbClr>
              </a:solidFill>
              <a:effectLst/>
              <a:uLnTx/>
              <a:uFillTx/>
              <a:latin typeface="Calibri"/>
              <a:ea typeface="+mn-ea"/>
              <a:cs typeface="+mn-cs"/>
            </a:endParaRPr>
          </a:p>
        </p:txBody>
      </p:sp>
      <p:pic>
        <p:nvPicPr>
          <p:cNvPr id="30" name="Рисунок 29" descr="Matlab_Logo.png"/>
          <p:cNvPicPr>
            <a:picLocks noChangeAspect="1"/>
          </p:cNvPicPr>
          <p:nvPr/>
        </p:nvPicPr>
        <p:blipFill>
          <a:blip r:embed="rId8"/>
          <a:stretch>
            <a:fillRect/>
          </a:stretch>
        </p:blipFill>
        <p:spPr>
          <a:xfrm>
            <a:off x="4149838" y="5200908"/>
            <a:ext cx="631173" cy="565230"/>
          </a:xfrm>
          <a:prstGeom prst="rect">
            <a:avLst/>
          </a:prstGeom>
        </p:spPr>
      </p:pic>
      <p:sp>
        <p:nvSpPr>
          <p:cNvPr id="31" name="Прямоугольник 30"/>
          <p:cNvSpPr/>
          <p:nvPr/>
        </p:nvSpPr>
        <p:spPr>
          <a:xfrm>
            <a:off x="4167000" y="3014935"/>
            <a:ext cx="1513277"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5B9BD5">
                    <a:lumMod val="75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AMBER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Прямоугольник 31"/>
          <p:cNvSpPr/>
          <p:nvPr/>
        </p:nvSpPr>
        <p:spPr>
          <a:xfrm>
            <a:off x="8774856" y="4047475"/>
            <a:ext cx="244827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latin typeface="Roboto Condensed"/>
              </a:rPr>
              <a:t>Complex models of tumor growth</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Прямоугольник 2"/>
          <p:cNvSpPr/>
          <p:nvPr/>
        </p:nvSpPr>
        <p:spPr>
          <a:xfrm>
            <a:off x="8760296" y="1021030"/>
            <a:ext cx="2864887" cy="369332"/>
          </a:xfrm>
          <a:prstGeom prst="rect">
            <a:avLst/>
          </a:prstGeom>
        </p:spPr>
        <p:txBody>
          <a:bodyPr wrap="none">
            <a:spAutoFit/>
          </a:bodyPr>
          <a:lstStyle/>
          <a:p>
            <a:r>
              <a:rPr lang="en-US" altLang="ru-RU" b="1" dirty="0" smtClean="0">
                <a:solidFill>
                  <a:srgbClr val="5B9BD5">
                    <a:lumMod val="50000"/>
                  </a:srgbClr>
                </a:solidFill>
                <a:latin typeface="Roboto Condensed"/>
              </a:rPr>
              <a:t>Radiation neuroscience:</a:t>
            </a:r>
            <a:endParaRPr lang="ru-RU" dirty="0"/>
          </a:p>
        </p:txBody>
      </p:sp>
      <p:sp>
        <p:nvSpPr>
          <p:cNvPr id="33" name="Прямоугольник 32"/>
          <p:cNvSpPr/>
          <p:nvPr/>
        </p:nvSpPr>
        <p:spPr>
          <a:xfrm>
            <a:off x="8774856" y="3678143"/>
            <a:ext cx="2531462" cy="369332"/>
          </a:xfrm>
          <a:prstGeom prst="rect">
            <a:avLst/>
          </a:prstGeom>
        </p:spPr>
        <p:txBody>
          <a:bodyPr wrap="none">
            <a:spAutoFit/>
          </a:bodyPr>
          <a:lstStyle/>
          <a:p>
            <a:r>
              <a:rPr lang="en-US" altLang="ru-RU" b="1" dirty="0" smtClean="0">
                <a:solidFill>
                  <a:srgbClr val="5B9BD5">
                    <a:lumMod val="50000"/>
                  </a:srgbClr>
                </a:solidFill>
                <a:latin typeface="Roboto Condensed"/>
              </a:rPr>
              <a:t>Clinical radiobiology:</a:t>
            </a:r>
            <a:endParaRPr lang="ru-RU" dirty="0"/>
          </a:p>
        </p:txBody>
      </p:sp>
      <p:pic>
        <p:nvPicPr>
          <p:cNvPr id="4" name="Рисунок 3"/>
          <p:cNvPicPr>
            <a:picLocks noChangeAspect="1"/>
          </p:cNvPicPr>
          <p:nvPr/>
        </p:nvPicPr>
        <p:blipFill>
          <a:blip r:embed="rId9"/>
          <a:stretch>
            <a:fillRect/>
          </a:stretch>
        </p:blipFill>
        <p:spPr>
          <a:xfrm>
            <a:off x="8832304" y="4680535"/>
            <a:ext cx="2213366" cy="1869828"/>
          </a:xfrm>
          <a:prstGeom prst="rect">
            <a:avLst/>
          </a:prstGeom>
        </p:spPr>
      </p:pic>
      <p:pic>
        <p:nvPicPr>
          <p:cNvPr id="5" name="Рисунок 4"/>
          <p:cNvPicPr>
            <a:picLocks noChangeAspect="1"/>
          </p:cNvPicPr>
          <p:nvPr/>
        </p:nvPicPr>
        <p:blipFill>
          <a:blip r:embed="rId10"/>
          <a:stretch>
            <a:fillRect/>
          </a:stretch>
        </p:blipFill>
        <p:spPr>
          <a:xfrm>
            <a:off x="8747040" y="1830483"/>
            <a:ext cx="1403488" cy="1075334"/>
          </a:xfrm>
          <a:prstGeom prst="rect">
            <a:avLst/>
          </a:prstGeom>
        </p:spPr>
      </p:pic>
      <p:pic>
        <p:nvPicPr>
          <p:cNvPr id="6" name="Рисунок 5"/>
          <p:cNvPicPr>
            <a:picLocks noChangeAspect="1"/>
          </p:cNvPicPr>
          <p:nvPr/>
        </p:nvPicPr>
        <p:blipFill>
          <a:blip r:embed="rId11"/>
          <a:stretch>
            <a:fillRect/>
          </a:stretch>
        </p:blipFill>
        <p:spPr>
          <a:xfrm>
            <a:off x="10433902" y="1836299"/>
            <a:ext cx="1008112" cy="994535"/>
          </a:xfrm>
          <a:prstGeom prst="rect">
            <a:avLst/>
          </a:prstGeom>
        </p:spPr>
      </p:pic>
    </p:spTree>
    <p:extLst>
      <p:ext uri="{BB962C8B-B14F-4D97-AF65-F5344CB8AC3E}">
        <p14:creationId xmlns:p14="http://schemas.microsoft.com/office/powerpoint/2010/main" val="3827624954"/>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6022" y="-158996"/>
            <a:ext cx="4391847" cy="1325563"/>
          </a:xfrm>
        </p:spPr>
        <p:txBody>
          <a:bodyPr>
            <a:normAutofit/>
          </a:bodyPr>
          <a:lstStyle/>
          <a:p>
            <a:pPr algn="ctr"/>
            <a:r>
              <a:rPr lang="en-US" sz="4000" b="1" dirty="0">
                <a:solidFill>
                  <a:srgbClr val="002060"/>
                </a:solidFill>
              </a:rPr>
              <a:t>JINR and LRB</a:t>
            </a:r>
          </a:p>
        </p:txBody>
      </p:sp>
      <p:sp>
        <p:nvSpPr>
          <p:cNvPr id="5" name="Content Placeholder 4"/>
          <p:cNvSpPr>
            <a:spLocks noGrp="1"/>
          </p:cNvSpPr>
          <p:nvPr>
            <p:ph idx="1"/>
          </p:nvPr>
        </p:nvSpPr>
        <p:spPr>
          <a:xfrm>
            <a:off x="263352" y="1444914"/>
            <a:ext cx="6541168" cy="5328289"/>
          </a:xfrm>
        </p:spPr>
        <p:txBody>
          <a:bodyPr>
            <a:normAutofit/>
          </a:bodyPr>
          <a:lstStyle/>
          <a:p>
            <a:pPr>
              <a:defRPr/>
            </a:pPr>
            <a:r>
              <a:rPr lang="en-US" sz="2200" dirty="0" smtClean="0">
                <a:solidFill>
                  <a:srgbClr val="002060"/>
                </a:solidFill>
                <a:latin typeface="Times New Roman" panose="02020603050405020304" pitchFamily="18" charset="0"/>
                <a:cs typeface="Times New Roman" panose="02020603050405020304" pitchFamily="18" charset="0"/>
              </a:rPr>
              <a:t>1959 </a:t>
            </a:r>
            <a:r>
              <a:rPr lang="en-US" sz="2200" dirty="0">
                <a:solidFill>
                  <a:srgbClr val="002060"/>
                </a:solidFill>
                <a:latin typeface="Times New Roman" panose="02020603050405020304" pitchFamily="18" charset="0"/>
                <a:cs typeface="Times New Roman" panose="02020603050405020304" pitchFamily="18" charset="0"/>
              </a:rPr>
              <a:t>- first radiobiological experiments (synchrocyclotron, LNP)</a:t>
            </a:r>
          </a:p>
          <a:p>
            <a:r>
              <a:rPr lang="en-US" sz="2200" dirty="0">
                <a:solidFill>
                  <a:srgbClr val="002060"/>
                </a:solidFill>
                <a:latin typeface="Times New Roman" panose="02020603050405020304" pitchFamily="18" charset="0"/>
                <a:cs typeface="Times New Roman" panose="02020603050405020304" pitchFamily="18" charset="0"/>
              </a:rPr>
              <a:t>1978</a:t>
            </a:r>
            <a:r>
              <a:rPr lang="ru-RU" sz="2200" dirty="0">
                <a:solidFill>
                  <a:srgbClr val="002060"/>
                </a:solidFill>
                <a:latin typeface="Times New Roman" panose="02020603050405020304" pitchFamily="18" charset="0"/>
                <a:cs typeface="Times New Roman" panose="02020603050405020304" pitchFamily="18" charset="0"/>
              </a:rPr>
              <a:t> </a:t>
            </a:r>
            <a:r>
              <a:rPr lang="en-US" sz="2200" dirty="0">
                <a:solidFill>
                  <a:srgbClr val="002060"/>
                </a:solidFill>
                <a:latin typeface="Times New Roman" panose="02020603050405020304" pitchFamily="18" charset="0"/>
                <a:cs typeface="Times New Roman" panose="02020603050405020304" pitchFamily="18" charset="0"/>
              </a:rPr>
              <a:t>- Biological Research Sector </a:t>
            </a:r>
          </a:p>
          <a:p>
            <a:r>
              <a:rPr lang="en-US" sz="2200" dirty="0">
                <a:solidFill>
                  <a:srgbClr val="002060"/>
                </a:solidFill>
                <a:latin typeface="Times New Roman" panose="02020603050405020304" pitchFamily="18" charset="0"/>
                <a:cs typeface="Times New Roman" panose="02020603050405020304" pitchFamily="18" charset="0"/>
              </a:rPr>
              <a:t>1988 - Biological Division at DLNP</a:t>
            </a:r>
          </a:p>
          <a:p>
            <a:r>
              <a:rPr lang="en-US" sz="2200" dirty="0">
                <a:solidFill>
                  <a:srgbClr val="002060"/>
                </a:solidFill>
                <a:latin typeface="Times New Roman" panose="02020603050405020304" pitchFamily="18" charset="0"/>
                <a:cs typeface="Times New Roman" panose="02020603050405020304" pitchFamily="18" charset="0"/>
              </a:rPr>
              <a:t>1995 - The Department of Radiation</a:t>
            </a:r>
          </a:p>
          <a:p>
            <a:pPr marL="0" indent="0">
              <a:buNone/>
            </a:pPr>
            <a:r>
              <a:rPr lang="en-US" sz="2200" dirty="0">
                <a:solidFill>
                  <a:srgbClr val="002060"/>
                </a:solidFill>
                <a:latin typeface="Times New Roman" panose="02020603050405020304" pitchFamily="18" charset="0"/>
                <a:cs typeface="Times New Roman" panose="02020603050405020304" pitchFamily="18" charset="0"/>
              </a:rPr>
              <a:t>                and Radiobiological Research</a:t>
            </a:r>
          </a:p>
          <a:p>
            <a:pPr>
              <a:defRPr/>
            </a:pPr>
            <a:r>
              <a:rPr lang="en-US" sz="2200" b="1" dirty="0">
                <a:solidFill>
                  <a:srgbClr val="002060"/>
                </a:solidFill>
                <a:latin typeface="Times New Roman" panose="02020603050405020304" pitchFamily="18" charset="0"/>
                <a:cs typeface="Times New Roman" panose="02020603050405020304" pitchFamily="18" charset="0"/>
              </a:rPr>
              <a:t>2005 - Laboratory of Radiation biology</a:t>
            </a:r>
          </a:p>
          <a:p>
            <a:pPr marL="0" indent="0">
              <a:buNone/>
              <a:defRPr/>
            </a:pPr>
            <a:endParaRPr lang="en-US" sz="2400" dirty="0">
              <a:solidFill>
                <a:srgbClr val="006BB4"/>
              </a:solidFill>
            </a:endParaRPr>
          </a:p>
          <a:p>
            <a:pPr marL="0" indent="0">
              <a:buNone/>
              <a:defRPr/>
            </a:pPr>
            <a:endParaRPr lang="en-US" sz="2400" dirty="0">
              <a:solidFill>
                <a:srgbClr val="006BB4"/>
              </a:solidFill>
            </a:endParaRPr>
          </a:p>
          <a:p>
            <a:pPr>
              <a:defRPr/>
            </a:pPr>
            <a:endParaRPr lang="en-US" dirty="0">
              <a:solidFill>
                <a:srgbClr val="006BB4"/>
              </a:solidFill>
            </a:endParaRPr>
          </a:p>
          <a:p>
            <a:endParaRPr lang="en-US" dirty="0"/>
          </a:p>
        </p:txBody>
      </p:sp>
      <p:pic>
        <p:nvPicPr>
          <p:cNvPr id="7" name="Picture 4" descr="http://www.jinr.ru/wp-content/uploads/2017/12/C06I5165j.jpg">
            <a:extLst>
              <a:ext uri="{FF2B5EF4-FFF2-40B4-BE49-F238E27FC236}">
                <a16:creationId xmlns:a16="http://schemas.microsoft.com/office/drawing/2014/main" xmlns="" id="{07DAD646-EFA6-E24C-AA57-3167E85934F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57" t="6373" r="3643"/>
          <a:stretch/>
        </p:blipFill>
        <p:spPr bwMode="auto">
          <a:xfrm>
            <a:off x="5735960" y="853559"/>
            <a:ext cx="2719834" cy="2500900"/>
          </a:xfrm>
          <a:prstGeom prst="rect">
            <a:avLst/>
          </a:prstGeom>
          <a:noFill/>
          <a:extLst>
            <a:ext uri="{909E8E84-426E-40DD-AFC4-6F175D3DCCD1}">
              <a14:hiddenFill xmlns:a14="http://schemas.microsoft.com/office/drawing/2010/main">
                <a:solidFill>
                  <a:srgbClr val="FFFFFF"/>
                </a:solidFill>
              </a14:hiddenFill>
            </a:ext>
          </a:extLst>
        </p:spPr>
      </p:pic>
      <p:sp>
        <p:nvSpPr>
          <p:cNvPr id="3" name="Pravouholník 2">
            <a:extLst>
              <a:ext uri="{FF2B5EF4-FFF2-40B4-BE49-F238E27FC236}">
                <a16:creationId xmlns:a16="http://schemas.microsoft.com/office/drawing/2014/main" xmlns="" id="{E9BE1D02-3DEE-194A-AB68-86DBF879E628}"/>
              </a:ext>
            </a:extLst>
          </p:cNvPr>
          <p:cNvSpPr/>
          <p:nvPr/>
        </p:nvSpPr>
        <p:spPr>
          <a:xfrm>
            <a:off x="5735960" y="3428998"/>
            <a:ext cx="2725091"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a:ea typeface="+mn-ea"/>
                <a:cs typeface="Times New Roman" pitchFamily="18" charset="0"/>
              </a:rPr>
              <a:t>Founder: </a:t>
            </a:r>
            <a:r>
              <a:rPr kumimoji="0" lang="en-US" sz="1600" b="0" i="0" u="none" strike="noStrike" kern="1200" cap="none" spc="0" normalizeH="0" baseline="0" noProof="0" dirty="0" smtClean="0">
                <a:ln>
                  <a:noFill/>
                </a:ln>
                <a:solidFill>
                  <a:srgbClr val="002060"/>
                </a:solidFill>
                <a:effectLst/>
                <a:uLnTx/>
                <a:uFillTx/>
                <a:latin typeface="Calibri"/>
                <a:ea typeface="+mn-ea"/>
                <a:cs typeface="Times New Roman" pitchFamily="18" charset="0"/>
              </a:rPr>
              <a:t>Acad</a:t>
            </a:r>
            <a:r>
              <a:rPr kumimoji="0" lang="en-US" sz="1600" b="0" i="0" u="none" strike="noStrike" kern="1200" cap="none" spc="0" normalizeH="0" baseline="0" noProof="0" dirty="0">
                <a:ln>
                  <a:noFill/>
                </a:ln>
                <a:solidFill>
                  <a:srgbClr val="002060"/>
                </a:solidFill>
                <a:effectLst/>
                <a:uLnTx/>
                <a:uFillTx/>
                <a:latin typeface="Calibri"/>
                <a:ea typeface="+mn-ea"/>
                <a:cs typeface="Times New Roman" pitchFamily="18" charset="0"/>
              </a:rPr>
              <a:t>. </a:t>
            </a:r>
            <a:r>
              <a:rPr kumimoji="0" lang="en-US" sz="1600" b="0" i="0" u="none" strike="noStrike" kern="1200" cap="none" spc="0" normalizeH="0" baseline="0" noProof="0" dirty="0" smtClean="0">
                <a:ln>
                  <a:noFill/>
                </a:ln>
                <a:solidFill>
                  <a:srgbClr val="002060"/>
                </a:solidFill>
                <a:effectLst/>
                <a:uLnTx/>
                <a:uFillTx/>
                <a:latin typeface="Calibri"/>
                <a:ea typeface="+mn-ea"/>
                <a:cs typeface="Times New Roman" pitchFamily="18" charset="0"/>
              </a:rPr>
              <a:t>E</a:t>
            </a:r>
            <a:r>
              <a:rPr kumimoji="0" lang="en-US" sz="1600" b="0" i="0" u="none" strike="noStrike" kern="1200" cap="none" spc="0" normalizeH="0" baseline="0" noProof="0" dirty="0">
                <a:ln>
                  <a:noFill/>
                </a:ln>
                <a:solidFill>
                  <a:srgbClr val="002060"/>
                </a:solidFill>
                <a:effectLst/>
                <a:uLnTx/>
                <a:uFillTx/>
                <a:latin typeface="Calibri"/>
                <a:ea typeface="+mn-ea"/>
                <a:cs typeface="Times New Roman" pitchFamily="18" charset="0"/>
              </a:rPr>
              <a:t>. A. </a:t>
            </a:r>
            <a:r>
              <a:rPr kumimoji="0" lang="en-US" sz="1600" b="0" i="0" u="none" strike="noStrike" kern="1200" cap="none" spc="0" normalizeH="0" baseline="0" noProof="0" dirty="0" err="1">
                <a:ln>
                  <a:noFill/>
                </a:ln>
                <a:solidFill>
                  <a:srgbClr val="002060"/>
                </a:solidFill>
                <a:effectLst/>
                <a:uLnTx/>
                <a:uFillTx/>
                <a:latin typeface="Calibri"/>
                <a:ea typeface="+mn-ea"/>
                <a:cs typeface="Times New Roman" pitchFamily="18" charset="0"/>
              </a:rPr>
              <a:t>Krasavin</a:t>
            </a:r>
            <a:endParaRPr kumimoji="0" lang="ru-RU" sz="1600" b="0" i="0" u="none" strike="noStrike" kern="1200" cap="none" spc="0" normalizeH="0" baseline="0" noProof="0" dirty="0">
              <a:ln>
                <a:noFill/>
              </a:ln>
              <a:solidFill>
                <a:srgbClr val="002060"/>
              </a:solidFill>
              <a:effectLst/>
              <a:uLnTx/>
              <a:uFillTx/>
              <a:latin typeface="Calibri"/>
              <a:ea typeface="+mn-ea"/>
              <a:cs typeface="Times New Roman" pitchFamily="18" charset="0"/>
            </a:endParaRPr>
          </a:p>
        </p:txBody>
      </p:sp>
      <p:pic>
        <p:nvPicPr>
          <p:cNvPr id="8" name="Рисунок 10">
            <a:extLst>
              <a:ext uri="{FF2B5EF4-FFF2-40B4-BE49-F238E27FC236}">
                <a16:creationId xmlns:a16="http://schemas.microsoft.com/office/drawing/2014/main" xmlns="" id="{16096D74-D2B3-B446-8BBF-06ABF25B4EF7}"/>
              </a:ext>
            </a:extLst>
          </p:cNvPr>
          <p:cNvPicPr>
            <a:picLocks noChangeAspect="1"/>
          </p:cNvPicPr>
          <p:nvPr/>
        </p:nvPicPr>
        <p:blipFill>
          <a:blip r:embed="rId3"/>
          <a:stretch>
            <a:fillRect/>
          </a:stretch>
        </p:blipFill>
        <p:spPr>
          <a:xfrm>
            <a:off x="103556" y="109873"/>
            <a:ext cx="1225237" cy="1221372"/>
          </a:xfrm>
          <a:prstGeom prst="rect">
            <a:avLst/>
          </a:prstGeom>
        </p:spPr>
      </p:pic>
      <p:pic>
        <p:nvPicPr>
          <p:cNvPr id="10" name="Picture 2" descr="C:\Users\User\Desktop\JINR_logo.png">
            <a:extLst>
              <a:ext uri="{FF2B5EF4-FFF2-40B4-BE49-F238E27FC236}">
                <a16:creationId xmlns:a16="http://schemas.microsoft.com/office/drawing/2014/main" xmlns="" id="{94389375-047F-C64D-B70C-6EAEC39FF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216" y="166150"/>
            <a:ext cx="1089300" cy="10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ravouholník 5">
            <a:extLst>
              <a:ext uri="{FF2B5EF4-FFF2-40B4-BE49-F238E27FC236}">
                <a16:creationId xmlns:a16="http://schemas.microsoft.com/office/drawing/2014/main" xmlns="" id="{1DDEBF8E-9F46-2D4E-8907-69105C4CF8BD}"/>
              </a:ext>
            </a:extLst>
          </p:cNvPr>
          <p:cNvSpPr/>
          <p:nvPr/>
        </p:nvSpPr>
        <p:spPr>
          <a:xfrm>
            <a:off x="4000587" y="826812"/>
            <a:ext cx="1832401" cy="80021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k-SK" sz="2800" b="1" i="0" u="none" strike="noStrike" kern="1200" cap="none" spc="0" normalizeH="0" baseline="0" noProof="0" dirty="0" smtClean="0">
                <a:ln>
                  <a:noFill/>
                </a:ln>
                <a:solidFill>
                  <a:srgbClr val="002060"/>
                </a:solidFill>
                <a:effectLst/>
                <a:uLnTx/>
                <a:uFillTx/>
                <a:latin typeface="Calibri"/>
                <a:ea typeface="+mn-ea"/>
                <a:cs typeface="+mn-cs"/>
                <a:hlinkClick r:id="rId5"/>
              </a:rPr>
              <a:t>lrb.jinr.ru</a:t>
            </a:r>
            <a:r>
              <a:rPr kumimoji="0" lang="sk-SK"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sk-SK"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Pravouholník 14">
            <a:extLst>
              <a:ext uri="{FF2B5EF4-FFF2-40B4-BE49-F238E27FC236}">
                <a16:creationId xmlns:a16="http://schemas.microsoft.com/office/drawing/2014/main" xmlns="" id="{9295A65A-000A-FC43-A1EC-2DD7B8D081A2}"/>
              </a:ext>
            </a:extLst>
          </p:cNvPr>
          <p:cNvSpPr/>
          <p:nvPr/>
        </p:nvSpPr>
        <p:spPr>
          <a:xfrm>
            <a:off x="8879041" y="3428999"/>
            <a:ext cx="243611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a:ea typeface="+mn-ea"/>
                <a:cs typeface="Times New Roman" pitchFamily="18" charset="0"/>
              </a:rPr>
              <a:t>Director: </a:t>
            </a:r>
            <a:r>
              <a:rPr kumimoji="0" lang="en-US" sz="1600" b="0" i="0" u="none" strike="noStrike" kern="1200" cap="none" spc="0" normalizeH="0" baseline="0" noProof="0" dirty="0" smtClean="0">
                <a:ln>
                  <a:noFill/>
                </a:ln>
                <a:solidFill>
                  <a:srgbClr val="002060"/>
                </a:solidFill>
                <a:effectLst/>
                <a:uLnTx/>
                <a:uFillTx/>
                <a:latin typeface="Calibri"/>
                <a:ea typeface="+mn-ea"/>
                <a:cs typeface="Times New Roman" pitchFamily="18" charset="0"/>
              </a:rPr>
              <a:t>  Prof. </a:t>
            </a:r>
            <a:r>
              <a:rPr kumimoji="0" lang="en-US" sz="1600" b="0" i="0" u="none" strike="noStrike" kern="1200" cap="none" spc="0" normalizeH="0" baseline="0" noProof="0" dirty="0">
                <a:ln>
                  <a:noFill/>
                </a:ln>
                <a:solidFill>
                  <a:srgbClr val="002060"/>
                </a:solidFill>
                <a:effectLst/>
                <a:uLnTx/>
                <a:uFillTx/>
                <a:latin typeface="Calibri"/>
                <a:ea typeface="+mn-ea"/>
                <a:cs typeface="Times New Roman" pitchFamily="18" charset="0"/>
              </a:rPr>
              <a:t>A. N. </a:t>
            </a:r>
            <a:r>
              <a:rPr kumimoji="0" lang="en-US" sz="1600" b="0" i="0" u="none" strike="noStrike" kern="1200" cap="none" spc="0" normalizeH="0" baseline="0" noProof="0" dirty="0" err="1">
                <a:ln>
                  <a:noFill/>
                </a:ln>
                <a:solidFill>
                  <a:srgbClr val="002060"/>
                </a:solidFill>
                <a:effectLst/>
                <a:uLnTx/>
                <a:uFillTx/>
                <a:latin typeface="Calibri"/>
                <a:ea typeface="+mn-ea"/>
                <a:cs typeface="Times New Roman" pitchFamily="18" charset="0"/>
              </a:rPr>
              <a:t>Bugay</a:t>
            </a:r>
            <a:endParaRPr kumimoji="0" lang="ru-RU" sz="1600" b="0" i="0" u="none" strike="noStrike" kern="1200" cap="none" spc="0" normalizeH="0" baseline="0" noProof="0" dirty="0">
              <a:ln>
                <a:noFill/>
              </a:ln>
              <a:solidFill>
                <a:srgbClr val="002060"/>
              </a:solidFill>
              <a:effectLst/>
              <a:uLnTx/>
              <a:uFillTx/>
              <a:latin typeface="Calibri"/>
              <a:ea typeface="+mn-ea"/>
              <a:cs typeface="Times New Roman" pitchFamily="18" charset="0"/>
            </a:endParaRPr>
          </a:p>
        </p:txBody>
      </p:sp>
      <p:sp>
        <p:nvSpPr>
          <p:cNvPr id="13" name="TextBox 12"/>
          <p:cNvSpPr txBox="1"/>
          <p:nvPr/>
        </p:nvSpPr>
        <p:spPr>
          <a:xfrm>
            <a:off x="335360" y="4581128"/>
            <a:ext cx="5400600" cy="2092881"/>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000" b="1" i="0" u="sng"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Education</a:t>
            </a:r>
            <a:r>
              <a:rPr kumimoji="0" lang="en-US" sz="1800" b="1" i="0" u="sng"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Dubna</a:t>
            </a: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State University</a:t>
            </a:r>
            <a:r>
              <a:rPr kumimoji="0" lang="en-US" sz="16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Department of Biophysics</a:t>
            </a:r>
            <a:endParaRPr kumimoji="0" lang="en-US" sz="16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1"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bachelors</a:t>
            </a:r>
            <a:endParaRPr kumimoji="0" lang="en-US" sz="16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1"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masters</a:t>
            </a:r>
            <a:endParaRPr kumimoji="0" lang="en-US" sz="16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1" i="1"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postgraduates</a:t>
            </a:r>
          </a:p>
          <a:p>
            <a:pPr marL="342900" marR="0" lvl="0" indent="-34290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0" cap="none" spc="0" normalizeH="0" baseline="0" noProof="0" dirty="0" smtClean="0">
                <a:ln>
                  <a:noFill/>
                </a:ln>
                <a:solidFill>
                  <a:srgbClr val="1F497D"/>
                </a:solidFill>
                <a:effectLst/>
                <a:uLnTx/>
                <a:uFillTx/>
                <a:latin typeface="Times New Roman" panose="02020603050405020304" pitchFamily="18" charset="0"/>
                <a:ea typeface="+mn-ea"/>
                <a:cs typeface="Times New Roman" panose="02020603050405020304" pitchFamily="18" charset="0"/>
              </a:rPr>
              <a:t>half of scientific staff are young researchers!</a:t>
            </a:r>
          </a:p>
        </p:txBody>
      </p:sp>
      <p:pic>
        <p:nvPicPr>
          <p:cNvPr id="11" name="Рисунок 10"/>
          <p:cNvPicPr>
            <a:picLocks noChangeAspect="1"/>
          </p:cNvPicPr>
          <p:nvPr/>
        </p:nvPicPr>
        <p:blipFill>
          <a:blip r:embed="rId6"/>
          <a:stretch>
            <a:fillRect/>
          </a:stretch>
        </p:blipFill>
        <p:spPr>
          <a:xfrm>
            <a:off x="8481450" y="4109058"/>
            <a:ext cx="3231298" cy="2502185"/>
          </a:xfrm>
          <a:prstGeom prst="rect">
            <a:avLst/>
          </a:prstGeom>
        </p:spPr>
      </p:pic>
      <p:pic>
        <p:nvPicPr>
          <p:cNvPr id="12" name="Рисунок 11"/>
          <p:cNvPicPr>
            <a:picLocks noChangeAspect="1"/>
          </p:cNvPicPr>
          <p:nvPr/>
        </p:nvPicPr>
        <p:blipFill>
          <a:blip r:embed="rId7"/>
          <a:stretch>
            <a:fillRect/>
          </a:stretch>
        </p:blipFill>
        <p:spPr>
          <a:xfrm>
            <a:off x="4871864" y="4354883"/>
            <a:ext cx="3359187" cy="2036240"/>
          </a:xfrm>
          <a:prstGeom prst="rect">
            <a:avLst/>
          </a:prstGeom>
        </p:spPr>
      </p:pic>
      <p:pic>
        <p:nvPicPr>
          <p:cNvPr id="16" name="Рисунок 15"/>
          <p:cNvPicPr>
            <a:picLocks noChangeAspect="1"/>
          </p:cNvPicPr>
          <p:nvPr/>
        </p:nvPicPr>
        <p:blipFill>
          <a:blip r:embed="rId8"/>
          <a:stretch>
            <a:fillRect/>
          </a:stretch>
        </p:blipFill>
        <p:spPr>
          <a:xfrm>
            <a:off x="8904312" y="826812"/>
            <a:ext cx="2457844" cy="2540089"/>
          </a:xfrm>
          <a:prstGeom prst="rect">
            <a:avLst/>
          </a:prstGeom>
        </p:spPr>
      </p:pic>
      <p:pic>
        <p:nvPicPr>
          <p:cNvPr id="17" name="Рисунок 16"/>
          <p:cNvPicPr>
            <a:picLocks noChangeAspect="1"/>
          </p:cNvPicPr>
          <p:nvPr/>
        </p:nvPicPr>
        <p:blipFill>
          <a:blip r:embed="rId9"/>
          <a:stretch>
            <a:fillRect/>
          </a:stretch>
        </p:blipFill>
        <p:spPr>
          <a:xfrm>
            <a:off x="2911887" y="4653136"/>
            <a:ext cx="1066892" cy="1060796"/>
          </a:xfrm>
          <a:prstGeom prst="rect">
            <a:avLst/>
          </a:prstGeom>
        </p:spPr>
      </p:pic>
      <p:sp>
        <p:nvSpPr>
          <p:cNvPr id="4" name="Прямоугольник 3"/>
          <p:cNvSpPr/>
          <p:nvPr/>
        </p:nvSpPr>
        <p:spPr>
          <a:xfrm>
            <a:off x="10488488" y="3730029"/>
            <a:ext cx="14237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smtClean="0">
                <a:ln>
                  <a:noFill/>
                </a:ln>
                <a:solidFill>
                  <a:srgbClr val="1F497D"/>
                </a:solidFill>
                <a:effectLst/>
                <a:uLnTx/>
                <a:uFillTx/>
                <a:latin typeface="Times New Roman" panose="02020603050405020304" pitchFamily="18" charset="0"/>
                <a:ea typeface="+mn-ea"/>
                <a:cs typeface="Times New Roman" panose="02020603050405020304" pitchFamily="18" charset="0"/>
              </a:rPr>
              <a:t>bugay@jinr.ru</a:t>
            </a:r>
            <a:endParaRPr kumimoji="0" lang="ru-RU" sz="1600" b="0" i="1" u="none" strike="noStrike" kern="1200" cap="none" spc="0" normalizeH="0" baseline="0" noProof="0" dirty="0">
              <a:ln>
                <a:noFill/>
              </a:ln>
              <a:solidFill>
                <a:prstClr val="black"/>
              </a:solidFill>
              <a:effectLst/>
              <a:uLnTx/>
              <a:uFillTx/>
              <a:latin typeface="Calibri"/>
              <a:ea typeface="+mn-ea"/>
              <a:cs typeface="+mn-cs"/>
            </a:endParaRPr>
          </a:p>
        </p:txBody>
      </p:sp>
      <p:sp>
        <p:nvSpPr>
          <p:cNvPr id="18" name="Прямоугольник 17"/>
          <p:cNvSpPr/>
          <p:nvPr/>
        </p:nvSpPr>
        <p:spPr>
          <a:xfrm>
            <a:off x="7117815" y="3750267"/>
            <a:ext cx="164179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smtClean="0">
                <a:ln>
                  <a:noFill/>
                </a:ln>
                <a:solidFill>
                  <a:srgbClr val="1F497D"/>
                </a:solidFill>
                <a:effectLst/>
                <a:uLnTx/>
                <a:uFillTx/>
                <a:latin typeface="Times New Roman" panose="02020603050405020304" pitchFamily="18" charset="0"/>
                <a:ea typeface="+mn-ea"/>
                <a:cs typeface="Times New Roman" panose="02020603050405020304" pitchFamily="18" charset="0"/>
              </a:rPr>
              <a:t>krasavin@jinr.ru</a:t>
            </a:r>
            <a:endParaRPr kumimoji="0" lang="ru-RU" sz="16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5643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C3833F5C-EDE2-4E6E-80F2-F8DBFABA50CF}"/>
              </a:ext>
            </a:extLst>
          </p:cNvPr>
          <p:cNvSpPr/>
          <p:nvPr/>
        </p:nvSpPr>
        <p:spPr>
          <a:xfrm flipH="1">
            <a:off x="0" y="19050"/>
            <a:ext cx="12192000" cy="120491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marL="0" marR="0" lvl="0" indent="0" algn="ctr" defTabSz="404131" rtl="0" eaLnBrk="1" fontAlgn="auto" latinLnBrk="0" hangingPunct="1">
              <a:lnSpc>
                <a:spcPct val="90000"/>
              </a:lnSpc>
              <a:spcBef>
                <a:spcPts val="0"/>
              </a:spcBef>
              <a:spcAft>
                <a:spcPts val="0"/>
              </a:spcAft>
              <a:buClr>
                <a:srgbClr val="000000"/>
              </a:buClr>
              <a:buSzPct val="100000"/>
              <a:buFontTx/>
              <a:buNone/>
              <a:tabLst/>
              <a:defRPr/>
            </a:pPr>
            <a:r>
              <a:rPr kumimoji="0" lang="en-US" sz="288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a:ln>
                  <a:noFill/>
                </a:ln>
                <a:solidFill>
                  <a:prstClr val="white"/>
                </a:solidFill>
                <a:effectLst/>
                <a:uLnTx/>
                <a:uFillTx/>
                <a:latin typeface="Calibri"/>
                <a:ea typeface="+mn-ea"/>
                <a:cs typeface="+mn-cs"/>
              </a:rPr>
              <a:t>INFORMATION SYSTEM for RADIATION </a:t>
            </a:r>
            <a:r>
              <a:rPr kumimoji="0" lang="en-US" sz="2800" b="1" i="0" u="none" strike="noStrike" kern="1200" cap="none" spc="0" normalizeH="0" baseline="0" noProof="0" dirty="0" smtClean="0">
                <a:ln>
                  <a:noFill/>
                </a:ln>
                <a:solidFill>
                  <a:prstClr val="white"/>
                </a:solidFill>
                <a:effectLst/>
                <a:uLnTx/>
                <a:uFillTx/>
                <a:latin typeface="Calibri"/>
                <a:ea typeface="+mn-ea"/>
                <a:cs typeface="+mn-cs"/>
              </a:rPr>
              <a:t>BIOLOGY</a:t>
            </a:r>
            <a:endParaRPr kumimoji="0" lang="ru-RU" sz="2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2531"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48975" y="177800"/>
            <a:ext cx="121285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Рисунок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35" y="1"/>
            <a:ext cx="1559070" cy="1223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533" name="Рисунок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00" y="3371850"/>
            <a:ext cx="31242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Рисунок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4861" y="3568700"/>
            <a:ext cx="22113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Рисунок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4825" y="5672138"/>
            <a:ext cx="26574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xmlns="" id="{5C733F29-3ADB-49B3-8C6A-FCD61A046380}"/>
              </a:ext>
            </a:extLst>
          </p:cNvPr>
          <p:cNvSpPr/>
          <p:nvPr/>
        </p:nvSpPr>
        <p:spPr>
          <a:xfrm>
            <a:off x="5664200" y="3141663"/>
            <a:ext cx="6500813" cy="155575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The information system is based on</a:t>
            </a:r>
            <a:r>
              <a:rPr kumimoji="0" lang="ru-RU"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446088" marR="0" lvl="0" indent="-26352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computer vision algorithms based on machine and deep learning technologies;</a:t>
            </a:r>
          </a:p>
          <a:p>
            <a:pPr marL="446088" marR="0" lvl="0" indent="-26352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modern IT solutions for storing, processing and visualizing data;</a:t>
            </a:r>
            <a:endPar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537" name="TextBox 6"/>
          <p:cNvSpPr txBox="1">
            <a:spLocks noChangeArrowheads="1"/>
          </p:cNvSpPr>
          <p:nvPr/>
        </p:nvSpPr>
        <p:spPr bwMode="auto">
          <a:xfrm>
            <a:off x="5664200" y="1328738"/>
            <a:ext cx="65278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03225">
              <a:defRPr>
                <a:solidFill>
                  <a:schemeClr val="tx1"/>
                </a:solidFill>
                <a:latin typeface="Arial" panose="020B0604020202020204" pitchFamily="34" charset="0"/>
                <a:cs typeface="Arial" panose="020B0604020202020204" pitchFamily="34" charset="0"/>
              </a:defRPr>
            </a:lvl1pPr>
            <a:lvl2pPr marL="742950" indent="-285750" defTabSz="403225">
              <a:defRPr>
                <a:solidFill>
                  <a:schemeClr val="tx1"/>
                </a:solidFill>
                <a:latin typeface="Arial" panose="020B0604020202020204" pitchFamily="34" charset="0"/>
                <a:cs typeface="Arial" panose="020B0604020202020204" pitchFamily="34" charset="0"/>
              </a:defRPr>
            </a:lvl2pPr>
            <a:lvl3pPr marL="1143000" indent="-228600" defTabSz="403225">
              <a:defRPr>
                <a:solidFill>
                  <a:schemeClr val="tx1"/>
                </a:solidFill>
                <a:latin typeface="Arial" panose="020B0604020202020204" pitchFamily="34" charset="0"/>
                <a:cs typeface="Arial" panose="020B0604020202020204" pitchFamily="34" charset="0"/>
              </a:defRPr>
            </a:lvl3pPr>
            <a:lvl4pPr marL="1600200" indent="-228600" defTabSz="403225">
              <a:defRPr>
                <a:solidFill>
                  <a:schemeClr val="tx1"/>
                </a:solidFill>
                <a:latin typeface="Arial" panose="020B0604020202020204" pitchFamily="34" charset="0"/>
                <a:cs typeface="Arial" panose="020B0604020202020204" pitchFamily="34" charset="0"/>
              </a:defRPr>
            </a:lvl4pPr>
            <a:lvl5pPr marL="2057400" indent="-228600" defTabSz="403225">
              <a:defRPr>
                <a:solidFill>
                  <a:schemeClr val="tx1"/>
                </a:solidFill>
                <a:latin typeface="Arial" panose="020B0604020202020204" pitchFamily="34" charset="0"/>
                <a:cs typeface="Arial" panose="020B0604020202020204" pitchFamily="34" charset="0"/>
              </a:defRPr>
            </a:lvl5pPr>
            <a:lvl6pPr marL="2514600" indent="-228600" defTabSz="4032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032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032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032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403225" rtl="0" eaLnBrk="1" fontAlgn="base" latinLnBrk="0" hangingPunct="1">
              <a:lnSpc>
                <a:spcPct val="90000"/>
              </a:lnSpc>
              <a:spcBef>
                <a:spcPct val="0"/>
              </a:spcBef>
              <a:spcAft>
                <a:spcPct val="0"/>
              </a:spcAft>
              <a:buClr>
                <a:srgbClr val="000000"/>
              </a:buClr>
              <a:buSzPct val="100000"/>
              <a:buFontTx/>
              <a:buNone/>
              <a:tabLst/>
              <a:defRPr/>
            </a:pPr>
            <a:r>
              <a:rPr kumimoji="0" lang="en-US" altLang="ru-RU" sz="2000" b="1"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The joint project of LIT and LRB </a:t>
            </a:r>
            <a:r>
              <a:rPr kumimoji="0" lang="en-US" altLang="ru-RU" sz="20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is aimed at creating an information system for storing and analyzing changes in the central nervous system of mammals based on </a:t>
            </a:r>
            <a:r>
              <a:rPr kumimoji="0" lang="en-US" altLang="ru-RU" sz="2000" b="1"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molecular</a:t>
            </a:r>
            <a:r>
              <a:rPr kumimoji="0" lang="en-US" altLang="ru-RU" sz="20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ru-RU" sz="2000" b="1"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pathomorphological</a:t>
            </a:r>
            <a:r>
              <a:rPr kumimoji="0" lang="en-US" altLang="ru-RU" sz="20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and </a:t>
            </a:r>
            <a:r>
              <a:rPr kumimoji="0" lang="en-US" altLang="ru-RU" sz="2000" b="1"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behavioral</a:t>
            </a:r>
            <a:r>
              <a:rPr kumimoji="0" lang="en-US" altLang="ru-RU" sz="20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changes in the mammalian brain when exposed to ionizing radiation and other factors.</a:t>
            </a:r>
            <a:endParaRPr kumimoji="0" lang="en-US" altLang="ru-RU"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Прямоугольник 7">
            <a:extLst>
              <a:ext uri="{FF2B5EF4-FFF2-40B4-BE49-F238E27FC236}">
                <a16:creationId xmlns:a16="http://schemas.microsoft.com/office/drawing/2014/main" xmlns="" id="{F257DA49-3647-4A52-BA2A-5E590BF25C72}"/>
              </a:ext>
            </a:extLst>
          </p:cNvPr>
          <p:cNvSpPr/>
          <p:nvPr/>
        </p:nvSpPr>
        <p:spPr>
          <a:xfrm>
            <a:off x="5732463" y="4640263"/>
            <a:ext cx="6391275" cy="238442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The information system will allow</a:t>
            </a:r>
            <a:r>
              <a:rPr kumimoji="0" lang="ru-RU" sz="1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speed up and simplify the work with experimental data for various groups of researchers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simplify and accelerate the diagnosis of pathologies of the central nervous system, and in a particular case, the development of effective methods of prevention and protection from ionizing radiation.</a:t>
            </a:r>
            <a:endPar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endParaRPr kumimoji="0" lang="ru-RU" sz="1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800" y="1399298"/>
            <a:ext cx="2632140" cy="1775426"/>
          </a:xfrm>
          <a:prstGeom prst="rect">
            <a:avLst/>
          </a:prstGeom>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04679" y="1370643"/>
            <a:ext cx="2471241" cy="1782809"/>
          </a:xfrm>
          <a:prstGeom prst="rect">
            <a:avLst/>
          </a:prstGeom>
        </p:spPr>
      </p:pic>
    </p:spTree>
    <p:extLst>
      <p:ext uri="{BB962C8B-B14F-4D97-AF65-F5344CB8AC3E}">
        <p14:creationId xmlns:p14="http://schemas.microsoft.com/office/powerpoint/2010/main" val="33841147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5337175" y="3179763"/>
            <a:ext cx="2274888" cy="1779587"/>
          </a:xfrm>
          <a:prstGeom prst="rect">
            <a:avLst/>
          </a:prstGeom>
          <a:effectLst>
            <a:outerShdw blurRad="279400" dist="50800" dir="5400000" algn="ctr" rotWithShape="0">
              <a:schemeClr val="tx1"/>
            </a:outerShdw>
          </a:effectLst>
        </p:spPr>
      </p:pic>
      <p:sp>
        <p:nvSpPr>
          <p:cNvPr id="20483" name="Прямоугольник 2"/>
          <p:cNvSpPr>
            <a:spLocks noChangeArrowheads="1"/>
          </p:cNvSpPr>
          <p:nvPr/>
        </p:nvSpPr>
        <p:spPr bwMode="auto">
          <a:xfrm>
            <a:off x="1506538" y="-26988"/>
            <a:ext cx="9174162" cy="719138"/>
          </a:xfrm>
          <a:prstGeom prst="rect">
            <a:avLst/>
          </a:prstGeom>
          <a:noFill/>
          <a:ln w="0" algn="ctr">
            <a:solidFill>
              <a:schemeClr val="bg1">
                <a:alpha val="0"/>
              </a:schemeClr>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 name="Рисунок 1"/>
          <p:cNvPicPr>
            <a:picLocks noChangeAspect="1"/>
          </p:cNvPicPr>
          <p:nvPr/>
        </p:nvPicPr>
        <p:blipFill>
          <a:blip r:embed="rId3"/>
          <a:stretch>
            <a:fillRect/>
          </a:stretch>
        </p:blipFill>
        <p:spPr>
          <a:xfrm>
            <a:off x="336550" y="1595438"/>
            <a:ext cx="4657725" cy="3333750"/>
          </a:xfrm>
          <a:prstGeom prst="rect">
            <a:avLst/>
          </a:prstGeom>
          <a:effectLst>
            <a:outerShdw blurRad="279400" dist="50800" dir="5400000" algn="ctr" rotWithShape="0">
              <a:schemeClr val="tx1"/>
            </a:outerShdw>
          </a:effectLst>
        </p:spPr>
      </p:pic>
      <p:pic>
        <p:nvPicPr>
          <p:cNvPr id="20485" name="Рисунок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125" y="1379538"/>
            <a:ext cx="1687513"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Рисунок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0163" y="1379538"/>
            <a:ext cx="168910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Рисунок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7225" y="1385888"/>
            <a:ext cx="1770063"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Рисунок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3663" y="3221038"/>
            <a:ext cx="19685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Рисунок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85350" y="3221038"/>
            <a:ext cx="193675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TextBox 3"/>
          <p:cNvSpPr txBox="1">
            <a:spLocks noChangeArrowheads="1"/>
          </p:cNvSpPr>
          <p:nvPr/>
        </p:nvSpPr>
        <p:spPr bwMode="auto">
          <a:xfrm>
            <a:off x="2305050" y="73025"/>
            <a:ext cx="85344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ASTROBIOLOGY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ru-RU"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Search for microfossils in the meteorites</a:t>
            </a:r>
            <a:endParaRPr kumimoji="0" lang="ru-RU" altLang="ru-RU"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0491" name="TextBox 6"/>
          <p:cNvSpPr txBox="1">
            <a:spLocks noChangeArrowheads="1"/>
          </p:cNvSpPr>
          <p:nvPr/>
        </p:nvSpPr>
        <p:spPr bwMode="auto">
          <a:xfrm>
            <a:off x="123825" y="5040313"/>
            <a:ext cx="11761788"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ru-RU" sz="20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The Orgei meteorite is a unique phenomenon in the abundance and diversity of microfossils of prokaryotes and aquatic eukaryotes, including microalgae, protists, and even algae or fungal spores.</a:t>
            </a:r>
            <a:r>
              <a:rPr kumimoji="0" lang="ru-RU" altLang="ru-RU" sz="20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ru-RU" sz="20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The microfossils found are indigenous to the meteorite and not terrestrial biocontaminants.</a:t>
            </a:r>
            <a:r>
              <a:rPr kumimoji="0" lang="ru-RU" altLang="ru-RU" sz="20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ru-RU" sz="20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The consistency of the theory of panspermia is shown.</a:t>
            </a:r>
            <a:r>
              <a:rPr kumimoji="0" lang="ru-RU" altLang="ru-RU" sz="20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ru-RU" sz="20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The capabilities of SEM for the search and analysis of indigenous microfossils in meteorites are demonstrated.</a:t>
            </a:r>
            <a:endParaRPr kumimoji="0" lang="ru-RU" altLang="ru-RU" sz="20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481990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srcRect/>
          <a:stretch>
            <a:fillRect/>
          </a:stretch>
        </p:blipFill>
        <p:spPr bwMode="auto">
          <a:xfrm>
            <a:off x="7248695" y="217841"/>
            <a:ext cx="4808672" cy="6434784"/>
          </a:xfrm>
          <a:prstGeom prst="rect">
            <a:avLst/>
          </a:prstGeom>
          <a:noFill/>
          <a:ln w="9525">
            <a:noFill/>
            <a:miter lim="800000"/>
            <a:headEnd/>
            <a:tailEnd/>
          </a:ln>
          <a:effectLst/>
        </p:spPr>
      </p:pic>
      <p:sp>
        <p:nvSpPr>
          <p:cNvPr id="6" name="TextBox 5"/>
          <p:cNvSpPr txBox="1"/>
          <p:nvPr/>
        </p:nvSpPr>
        <p:spPr>
          <a:xfrm>
            <a:off x="350311" y="631702"/>
            <a:ext cx="6898384" cy="1631216"/>
          </a:xfrm>
          <a:prstGeom prst="rect">
            <a:avLst/>
          </a:prstGeom>
          <a:noFill/>
        </p:spPr>
        <p:txBody>
          <a:bodyPr wrap="square" rtlCol="0">
            <a:spAutoFit/>
          </a:bodyPr>
          <a:lstStyle/>
          <a:p>
            <a:pPr lvl="0" algn="just">
              <a:defRPr/>
            </a:pPr>
            <a:r>
              <a:rPr lang="en-US" sz="2000" dirty="0">
                <a:solidFill>
                  <a:schemeClr val="bg1"/>
                </a:solidFill>
              </a:rPr>
              <a:t>Irradiation with protons with an energy of 170 MeV in the synthesis of </a:t>
            </a:r>
            <a:r>
              <a:rPr lang="en-US" sz="2000" dirty="0" err="1">
                <a:solidFill>
                  <a:schemeClr val="bg1"/>
                </a:solidFill>
              </a:rPr>
              <a:t>formamide</a:t>
            </a:r>
            <a:r>
              <a:rPr lang="en-US" sz="2000" dirty="0">
                <a:solidFill>
                  <a:schemeClr val="bg1"/>
                </a:solidFill>
              </a:rPr>
              <a:t> and meteoritic substances revealed precursors of nucleic acids, proteins, and metabolic cycles in appreciable amounts. </a:t>
            </a:r>
            <a:r>
              <a:rPr lang="en-US" sz="2000" dirty="0">
                <a:solidFill>
                  <a:srgbClr val="FFFF00"/>
                </a:solidFill>
              </a:rPr>
              <a:t>In the absence of irradiation, prebiotic compounds are not formed.</a:t>
            </a:r>
            <a:endParaRPr kumimoji="0" lang="ru-RU" sz="2000" b="1" i="0" u="none" strike="noStrike" kern="1200" cap="none" spc="0" normalizeH="0" baseline="0" noProof="0" dirty="0">
              <a:ln>
                <a:noFill/>
              </a:ln>
              <a:solidFill>
                <a:srgbClr val="FFFF00"/>
              </a:solidFill>
              <a:effectLst/>
              <a:uLnTx/>
              <a:uFillTx/>
              <a:latin typeface="Calibri"/>
            </a:endParaRPr>
          </a:p>
        </p:txBody>
      </p:sp>
      <p:pic>
        <p:nvPicPr>
          <p:cNvPr id="5" name="Picture 4" descr="graphical abstract origine della vit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384" y="2273455"/>
            <a:ext cx="4379170" cy="437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05.09.13 - Science360 News Service National Science Foundation"/>
          <p:cNvPicPr>
            <a:picLocks noChangeAspect="1" noChangeArrowheads="1"/>
          </p:cNvPicPr>
          <p:nvPr/>
        </p:nvPicPr>
        <p:blipFill>
          <a:blip r:embed="rId5" cstate="print"/>
          <a:srcRect/>
          <a:stretch>
            <a:fillRect/>
          </a:stretch>
        </p:blipFill>
        <p:spPr bwMode="auto">
          <a:xfrm>
            <a:off x="5283621" y="2048166"/>
            <a:ext cx="1832943" cy="2110662"/>
          </a:xfrm>
          <a:prstGeom prst="rect">
            <a:avLst/>
          </a:prstGeom>
          <a:noFill/>
          <a:effectLst>
            <a:reflection blurRad="6350" stA="52000" endA="300" endPos="35000" dir="5400000" sy="-100000" algn="bl" rotWithShape="0"/>
          </a:effectLst>
        </p:spPr>
      </p:pic>
      <p:pic>
        <p:nvPicPr>
          <p:cNvPr id="8" name="Picture 5" descr="https://yalo.su/uploads/posts/2015-12/1450367044_zhurnal-nature-nazval-reyting-vliyatelnyh-uchennyh-v-2015-godu-1.jpg"/>
          <p:cNvPicPr>
            <a:picLocks noChangeAspect="1" noChangeArrowheads="1"/>
          </p:cNvPicPr>
          <p:nvPr/>
        </p:nvPicPr>
        <p:blipFill>
          <a:blip r:embed="rId6" cstate="print"/>
          <a:srcRect/>
          <a:stretch>
            <a:fillRect/>
          </a:stretch>
        </p:blipFill>
        <p:spPr bwMode="auto">
          <a:xfrm>
            <a:off x="5151489" y="4063956"/>
            <a:ext cx="1752813" cy="2330486"/>
          </a:xfrm>
          <a:prstGeom prst="rect">
            <a:avLst/>
          </a:prstGeom>
          <a:noFill/>
          <a:ln w="9525">
            <a:noFill/>
            <a:miter lim="800000"/>
            <a:headEnd/>
            <a:tailEnd/>
          </a:ln>
        </p:spPr>
      </p:pic>
      <p:pic>
        <p:nvPicPr>
          <p:cNvPr id="9" name="Picture 3"/>
          <p:cNvPicPr>
            <a:picLocks noChangeAspect="1" noChangeArrowheads="1"/>
          </p:cNvPicPr>
          <p:nvPr/>
        </p:nvPicPr>
        <p:blipFill>
          <a:blip r:embed="rId7" cstate="print"/>
          <a:srcRect/>
          <a:stretch>
            <a:fillRect/>
          </a:stretch>
        </p:blipFill>
        <p:spPr bwMode="auto">
          <a:xfrm>
            <a:off x="5108458" y="4560490"/>
            <a:ext cx="6905878" cy="2092135"/>
          </a:xfrm>
          <a:prstGeom prst="rect">
            <a:avLst/>
          </a:prstGeom>
          <a:noFill/>
          <a:ln w="44450">
            <a:solidFill>
              <a:srgbClr val="002060"/>
            </a:solidFill>
            <a:miter lim="800000"/>
            <a:headEnd/>
            <a:tailEnd/>
          </a:ln>
          <a:effectLst/>
        </p:spPr>
      </p:pic>
      <p:sp>
        <p:nvSpPr>
          <p:cNvPr id="2" name="Прямоугольник 1"/>
          <p:cNvSpPr/>
          <p:nvPr/>
        </p:nvSpPr>
        <p:spPr>
          <a:xfrm>
            <a:off x="1794759" y="163162"/>
            <a:ext cx="3135795" cy="523220"/>
          </a:xfrm>
          <a:prstGeom prst="rect">
            <a:avLst/>
          </a:prstGeom>
        </p:spPr>
        <p:txBody>
          <a:bodyPr wrap="none">
            <a:spAutoFit/>
          </a:bodyPr>
          <a:lstStyle/>
          <a:p>
            <a:pPr lvl="0" algn="ctr" fontAlgn="base">
              <a:spcBef>
                <a:spcPct val="0"/>
              </a:spcBef>
              <a:spcAft>
                <a:spcPct val="0"/>
              </a:spcAft>
              <a:defRPr/>
            </a:pPr>
            <a:r>
              <a:rPr lang="en-US" altLang="ru-RU" sz="2800" b="1" dirty="0">
                <a:solidFill>
                  <a:srgbClr val="FFC000"/>
                </a:solidFill>
                <a:latin typeface="Times New Roman" panose="02020603050405020304" pitchFamily="18" charset="0"/>
                <a:cs typeface="Times New Roman" panose="02020603050405020304" pitchFamily="18" charset="0"/>
              </a:rPr>
              <a:t>ASTROBIOLOGY</a:t>
            </a:r>
          </a:p>
        </p:txBody>
      </p:sp>
    </p:spTree>
    <p:extLst>
      <p:ext uri="{BB962C8B-B14F-4D97-AF65-F5344CB8AC3E}">
        <p14:creationId xmlns:p14="http://schemas.microsoft.com/office/powerpoint/2010/main" val="2924961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ChangeArrowheads="1"/>
          </p:cNvSpPr>
          <p:nvPr/>
        </p:nvSpPr>
        <p:spPr bwMode="auto">
          <a:xfrm>
            <a:off x="4255545" y="-91383"/>
            <a:ext cx="5272952"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ru-RU" sz="3200" b="1"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Education programs</a:t>
            </a:r>
            <a:endParaRPr kumimoji="0" lang="en-GB" altLang="ru-RU" sz="3200" b="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2" name="Прямоугольник 1"/>
          <p:cNvSpPr/>
          <p:nvPr/>
        </p:nvSpPr>
        <p:spPr>
          <a:xfrm>
            <a:off x="2063552" y="808869"/>
            <a:ext cx="6336792" cy="461665"/>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ru-RU" sz="24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Visits, Trainings, Summer Schools, PhD</a:t>
            </a:r>
            <a:endParaRPr kumimoji="0" lang="en-GB" altLang="ru-RU"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pic>
        <p:nvPicPr>
          <p:cNvPr id="4" name="Рисунок 3"/>
          <p:cNvPicPr>
            <a:picLocks noChangeAspect="1"/>
          </p:cNvPicPr>
          <p:nvPr/>
        </p:nvPicPr>
        <p:blipFill>
          <a:blip r:embed="rId2"/>
          <a:stretch>
            <a:fillRect/>
          </a:stretch>
        </p:blipFill>
        <p:spPr>
          <a:xfrm>
            <a:off x="345122" y="966078"/>
            <a:ext cx="1331943" cy="880563"/>
          </a:xfrm>
          <a:prstGeom prst="rect">
            <a:avLst/>
          </a:prstGeom>
        </p:spPr>
      </p:pic>
      <p:pic>
        <p:nvPicPr>
          <p:cNvPr id="5" name="Рисунок 4"/>
          <p:cNvPicPr>
            <a:picLocks noChangeAspect="1"/>
          </p:cNvPicPr>
          <p:nvPr/>
        </p:nvPicPr>
        <p:blipFill>
          <a:blip r:embed="rId3"/>
          <a:stretch>
            <a:fillRect/>
          </a:stretch>
        </p:blipFill>
        <p:spPr>
          <a:xfrm>
            <a:off x="8040216" y="1721160"/>
            <a:ext cx="3120579" cy="2233296"/>
          </a:xfrm>
          <a:prstGeom prst="rect">
            <a:avLst/>
          </a:prstGeom>
        </p:spPr>
      </p:pic>
      <p:sp>
        <p:nvSpPr>
          <p:cNvPr id="6" name="Прямоугольник 5"/>
          <p:cNvSpPr/>
          <p:nvPr/>
        </p:nvSpPr>
        <p:spPr>
          <a:xfrm>
            <a:off x="458060" y="4193662"/>
            <a:ext cx="5173442" cy="196977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Dubna</a:t>
            </a: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State University</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Biophysics Department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bachelor</a:t>
            </a: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master</a:t>
            </a: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1"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PhD</a:t>
            </a:r>
            <a:endPar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8" name="Рисунок 7" descr="DSU.png"/>
          <p:cNvPicPr>
            <a:picLocks noChangeAspect="1"/>
          </p:cNvPicPr>
          <p:nvPr/>
        </p:nvPicPr>
        <p:blipFill>
          <a:blip r:embed="rId4" cstate="print"/>
          <a:stretch>
            <a:fillRect/>
          </a:stretch>
        </p:blipFill>
        <p:spPr>
          <a:xfrm>
            <a:off x="2386441" y="5020147"/>
            <a:ext cx="1527733" cy="1512016"/>
          </a:xfrm>
          <a:prstGeom prst="rect">
            <a:avLst/>
          </a:prstGeom>
        </p:spPr>
      </p:pic>
      <p:sp>
        <p:nvSpPr>
          <p:cNvPr id="7" name="Прямоугольник 6"/>
          <p:cNvSpPr/>
          <p:nvPr/>
        </p:nvSpPr>
        <p:spPr>
          <a:xfrm>
            <a:off x="8359620" y="639591"/>
            <a:ext cx="2953214"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hlinkClick r:id="rId5"/>
              </a:rPr>
              <a:t>https://</a:t>
            </a:r>
            <a:r>
              <a:rPr kumimoji="0" lang="en-US" sz="2800" b="1" i="0" u="none" strike="noStrike" kern="1200" cap="none" spc="0" normalizeH="0" baseline="0" noProof="0" dirty="0" smtClean="0">
                <a:ln>
                  <a:noFill/>
                </a:ln>
                <a:solidFill>
                  <a:prstClr val="black"/>
                </a:solidFill>
                <a:effectLst/>
                <a:uLnTx/>
                <a:uFillTx/>
                <a:latin typeface="Calibri"/>
                <a:ea typeface="+mn-ea"/>
                <a:cs typeface="+mn-cs"/>
                <a:hlinkClick r:id="rId5"/>
              </a:rPr>
              <a:t>uc.jinr.ru</a:t>
            </a:r>
            <a:endParaRPr kumimoji="0" lang="ru-RU" sz="28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Рисунок 9"/>
          <p:cNvPicPr>
            <a:picLocks noChangeAspect="1"/>
          </p:cNvPicPr>
          <p:nvPr/>
        </p:nvPicPr>
        <p:blipFill>
          <a:blip r:embed="rId6"/>
          <a:stretch>
            <a:fillRect/>
          </a:stretch>
        </p:blipFill>
        <p:spPr>
          <a:xfrm>
            <a:off x="4228048" y="4221088"/>
            <a:ext cx="3042261" cy="2311075"/>
          </a:xfrm>
          <a:prstGeom prst="rect">
            <a:avLst/>
          </a:prstGeom>
        </p:spPr>
      </p:pic>
      <p:pic>
        <p:nvPicPr>
          <p:cNvPr id="11" name="Рисунок 10"/>
          <p:cNvPicPr>
            <a:picLocks noChangeAspect="1"/>
          </p:cNvPicPr>
          <p:nvPr/>
        </p:nvPicPr>
        <p:blipFill rotWithShape="1">
          <a:blip r:embed="rId7"/>
          <a:srcRect l="8162" t="17557" b="7101"/>
          <a:stretch/>
        </p:blipFill>
        <p:spPr>
          <a:xfrm>
            <a:off x="3860313" y="1721160"/>
            <a:ext cx="3664416" cy="2240280"/>
          </a:xfrm>
          <a:prstGeom prst="rect">
            <a:avLst/>
          </a:prstGeom>
        </p:spPr>
      </p:pic>
      <p:sp>
        <p:nvSpPr>
          <p:cNvPr id="13" name="Прямоугольник 12"/>
          <p:cNvSpPr/>
          <p:nvPr/>
        </p:nvSpPr>
        <p:spPr>
          <a:xfrm>
            <a:off x="7968208" y="5020147"/>
            <a:ext cx="3752951"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Moscow State University</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2060"/>
                </a:solidFill>
                <a:latin typeface="Times New Roman" panose="02020603050405020304" pitchFamily="18" charset="0"/>
                <a:cs typeface="Times New Roman" panose="02020603050405020304" pitchFamily="18" charset="0"/>
              </a:rPr>
              <a:t>branch at </a:t>
            </a:r>
            <a:r>
              <a:rPr lang="en-US" sz="2400" b="1" dirty="0" err="1" smtClean="0">
                <a:solidFill>
                  <a:srgbClr val="002060"/>
                </a:solidFill>
                <a:latin typeface="Times New Roman" panose="02020603050405020304" pitchFamily="18" charset="0"/>
                <a:cs typeface="Times New Roman" panose="02020603050405020304" pitchFamily="18" charset="0"/>
              </a:rPr>
              <a:t>Dubna</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Прямоугольник 2"/>
          <p:cNvSpPr/>
          <p:nvPr/>
        </p:nvSpPr>
        <p:spPr>
          <a:xfrm>
            <a:off x="8297410" y="5978766"/>
            <a:ext cx="3540393" cy="369332"/>
          </a:xfrm>
          <a:prstGeom prst="rect">
            <a:avLst/>
          </a:prstGeom>
        </p:spPr>
        <p:txBody>
          <a:bodyPr wrap="none">
            <a:spAutoFit/>
          </a:bodyPr>
          <a:lstStyle/>
          <a:p>
            <a:pPr lvl="0" algn="just">
              <a:defRPr/>
            </a:pPr>
            <a:r>
              <a:rPr lang="en-US" b="1" dirty="0" smtClean="0">
                <a:solidFill>
                  <a:srgbClr val="002060"/>
                </a:solidFill>
                <a:latin typeface="Times New Roman" panose="02020603050405020304" pitchFamily="18" charset="0"/>
                <a:cs typeface="Times New Roman" panose="02020603050405020304" pitchFamily="18" charset="0"/>
              </a:rPr>
              <a:t>New Department will appear soon</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15" name="Рисунок 14"/>
          <p:cNvPicPr>
            <a:picLocks noChangeAspect="1"/>
          </p:cNvPicPr>
          <p:nvPr/>
        </p:nvPicPr>
        <p:blipFill>
          <a:blip r:embed="rId8"/>
          <a:stretch>
            <a:fillRect/>
          </a:stretch>
        </p:blipFill>
        <p:spPr>
          <a:xfrm>
            <a:off x="335360" y="2065274"/>
            <a:ext cx="3426298" cy="1896165"/>
          </a:xfrm>
          <a:prstGeom prst="rect">
            <a:avLst/>
          </a:prstGeom>
        </p:spPr>
      </p:pic>
    </p:spTree>
    <p:extLst>
      <p:ext uri="{BB962C8B-B14F-4D97-AF65-F5344CB8AC3E}">
        <p14:creationId xmlns:p14="http://schemas.microsoft.com/office/powerpoint/2010/main" val="40816458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PlaceHolder 1"/>
          <p:cNvSpPr>
            <a:spLocks noGrp="1"/>
          </p:cNvSpPr>
          <p:nvPr>
            <p:ph type="title" idx="4294967295"/>
          </p:nvPr>
        </p:nvSpPr>
        <p:spPr>
          <a:xfrm>
            <a:off x="2016021" y="121328"/>
            <a:ext cx="9466729" cy="484560"/>
          </a:xfrm>
          <a:prstGeom prst="rect">
            <a:avLst/>
          </a:prstGeom>
          <a:noFill/>
          <a:ln w="0">
            <a:noFill/>
          </a:ln>
        </p:spPr>
        <p:txBody>
          <a:bodyPr lIns="90000" tIns="45000" rIns="90000" bIns="45000" anchor="ctr">
            <a:noAutofit/>
          </a:bodyPr>
          <a:lstStyle/>
          <a:p>
            <a:pPr algn="ctr">
              <a:lnSpc>
                <a:spcPct val="90000"/>
              </a:lnSpc>
              <a:buNone/>
            </a:pPr>
            <a:r>
              <a:rPr lang="en-US" sz="2400" b="1" strike="noStrike" spc="-1" dirty="0" smtClean="0">
                <a:solidFill>
                  <a:srgbClr val="002060"/>
                </a:solidFill>
                <a:latin typeface="Times New Roman"/>
              </a:rPr>
              <a:t>Life Science Research at the Laboratory </a:t>
            </a:r>
            <a:r>
              <a:rPr lang="en-US" sz="2400" b="1" strike="noStrike" spc="-1" dirty="0">
                <a:solidFill>
                  <a:srgbClr val="002060"/>
                </a:solidFill>
                <a:latin typeface="Times New Roman"/>
              </a:rPr>
              <a:t>of Radiation </a:t>
            </a:r>
            <a:r>
              <a:rPr lang="en-US" sz="2400" b="1" strike="noStrike" spc="-1" dirty="0" smtClean="0">
                <a:solidFill>
                  <a:srgbClr val="002060"/>
                </a:solidFill>
                <a:latin typeface="Times New Roman"/>
              </a:rPr>
              <a:t>Biology</a:t>
            </a:r>
            <a:endParaRPr lang="en-US" sz="2400" b="0" strike="noStrike" spc="-1" dirty="0">
              <a:latin typeface="Arial"/>
            </a:endParaRPr>
          </a:p>
        </p:txBody>
      </p:sp>
      <p:sp>
        <p:nvSpPr>
          <p:cNvPr id="123" name="Прямоугольник 11"/>
          <p:cNvSpPr/>
          <p:nvPr/>
        </p:nvSpPr>
        <p:spPr>
          <a:xfrm>
            <a:off x="247372" y="541358"/>
            <a:ext cx="6427020"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US" sz="1800" b="0" i="0" u="sng" strike="noStrike" kern="1200" cap="none" spc="-1" normalizeH="0" baseline="0" noProof="0" dirty="0">
                <a:ln>
                  <a:noFill/>
                </a:ln>
                <a:solidFill>
                  <a:srgbClr val="4472C4">
                    <a:lumMod val="50000"/>
                  </a:srgbClr>
                </a:solidFill>
                <a:effectLst/>
                <a:uLnTx/>
                <a:uFillTx/>
                <a:latin typeface="Arial"/>
              </a:rPr>
              <a:t>Goal: </a:t>
            </a:r>
            <a:r>
              <a:rPr kumimoji="0" lang="en-US" sz="1800" b="0" i="0" u="none" strike="noStrike" kern="1200" cap="none" spc="-1" normalizeH="0" baseline="0" noProof="0" dirty="0">
                <a:ln>
                  <a:noFill/>
                </a:ln>
                <a:solidFill>
                  <a:srgbClr val="4472C4">
                    <a:lumMod val="50000"/>
                  </a:srgbClr>
                </a:solidFill>
                <a:effectLst/>
                <a:uLnTx/>
                <a:uFillTx/>
                <a:latin typeface="Arial"/>
              </a:rPr>
              <a:t>One of the world </a:t>
            </a:r>
            <a:r>
              <a:rPr kumimoji="0" lang="en-ZA" sz="1800" b="0" i="0" u="none" strike="noStrike" kern="1200" cap="none" spc="-1" normalizeH="0" baseline="0" noProof="0" dirty="0">
                <a:ln>
                  <a:noFill/>
                </a:ln>
                <a:solidFill>
                  <a:srgbClr val="4472C4">
                    <a:lumMod val="50000"/>
                  </a:srgbClr>
                </a:solidFill>
                <a:effectLst/>
                <a:uLnTx/>
                <a:uFillTx/>
                <a:latin typeface="Arial"/>
              </a:rPr>
              <a:t>attractive place </a:t>
            </a:r>
            <a:r>
              <a:rPr kumimoji="0" lang="en-ZA" sz="1800" b="0" i="0" u="none" strike="noStrike" kern="1200" cap="none" spc="-1" normalizeH="0" baseline="0" noProof="0" dirty="0">
                <a:ln>
                  <a:noFill/>
                </a:ln>
                <a:solidFill>
                  <a:srgbClr val="4472C4">
                    <a:lumMod val="50000"/>
                  </a:srgbClr>
                </a:solidFill>
                <a:effectLst/>
                <a:uLnTx/>
                <a:uFillTx/>
                <a:latin typeface="Arial"/>
                <a:ea typeface="DejaVu Sans"/>
              </a:rPr>
              <a:t>for </a:t>
            </a:r>
            <a:r>
              <a:rPr kumimoji="0" lang="en-US" sz="1800" b="0" i="0" u="none" strike="noStrike" kern="1200" cap="none" spc="-1" normalizeH="0" baseline="0" noProof="0" dirty="0">
                <a:ln>
                  <a:noFill/>
                </a:ln>
                <a:solidFill>
                  <a:srgbClr val="4472C4">
                    <a:lumMod val="50000"/>
                  </a:srgbClr>
                </a:solidFill>
                <a:effectLst/>
                <a:uLnTx/>
                <a:uFillTx/>
                <a:latin typeface="Arial"/>
                <a:ea typeface="DejaVu Sans"/>
              </a:rPr>
              <a:t>accelerator-based radiation biology, consolidated by </a:t>
            </a:r>
            <a:r>
              <a:rPr kumimoji="0" lang="en-US" sz="1800" b="0" i="0" u="none" strike="noStrike" kern="1200" cap="none" spc="-1" normalizeH="0" baseline="0" noProof="0" dirty="0" err="1">
                <a:ln>
                  <a:noFill/>
                </a:ln>
                <a:solidFill>
                  <a:srgbClr val="4472C4">
                    <a:lumMod val="50000"/>
                  </a:srgbClr>
                </a:solidFill>
                <a:effectLst/>
                <a:uLnTx/>
                <a:uFillTx/>
                <a:latin typeface="Arial"/>
                <a:ea typeface="DejaVu Sans"/>
              </a:rPr>
              <a:t>Interlab</a:t>
            </a:r>
            <a:r>
              <a:rPr kumimoji="0" lang="en-US" sz="1800" b="0" i="0" u="none" strike="noStrike" kern="1200" cap="none" spc="-1" normalizeH="0" baseline="0" noProof="0" dirty="0">
                <a:ln>
                  <a:noFill/>
                </a:ln>
                <a:solidFill>
                  <a:srgbClr val="4472C4">
                    <a:lumMod val="50000"/>
                  </a:srgbClr>
                </a:solidFill>
                <a:effectLst/>
                <a:uLnTx/>
                <a:uFillTx/>
                <a:latin typeface="Arial"/>
                <a:ea typeface="DejaVu Sans"/>
              </a:rPr>
              <a:t>. Research Program</a:t>
            </a:r>
            <a:endParaRPr kumimoji="0" lang="en-US" sz="1800" b="0" i="0" u="none" strike="noStrike" kern="1200" cap="none" spc="-1" normalizeH="0" baseline="0" noProof="0" dirty="0">
              <a:ln>
                <a:noFill/>
              </a:ln>
              <a:solidFill>
                <a:srgbClr val="4472C4">
                  <a:lumMod val="50000"/>
                </a:srgbClr>
              </a:solidFill>
              <a:effectLst/>
              <a:uLnTx/>
              <a:uFillTx/>
              <a:latin typeface="Arial"/>
            </a:endParaRPr>
          </a:p>
        </p:txBody>
      </p:sp>
      <p:sp>
        <p:nvSpPr>
          <p:cNvPr id="124" name="Прямоугольник 1"/>
          <p:cNvSpPr/>
          <p:nvPr/>
        </p:nvSpPr>
        <p:spPr>
          <a:xfrm>
            <a:off x="6749386" y="670500"/>
            <a:ext cx="15814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800" b="1" i="0" u="none" strike="noStrike" kern="1200" cap="none" spc="-1" normalizeH="0" baseline="0" noProof="0">
                <a:ln>
                  <a:noFill/>
                </a:ln>
                <a:solidFill>
                  <a:srgbClr val="002060"/>
                </a:solidFill>
                <a:effectLst/>
                <a:uLnTx/>
                <a:uFillTx/>
                <a:latin typeface="Times New Roman"/>
                <a:ea typeface="DejaVu Sans"/>
              </a:rPr>
              <a:t>Molecular Radiobiology</a:t>
            </a:r>
            <a:endParaRPr kumimoji="0" lang="en-US" sz="1800" b="0" i="0" u="none" strike="noStrike" kern="1200" cap="none" spc="-1" normalizeH="0" baseline="0" noProof="0">
              <a:ln>
                <a:noFill/>
              </a:ln>
              <a:solidFill>
                <a:prstClr val="black"/>
              </a:solidFill>
              <a:effectLst/>
              <a:uLnTx/>
              <a:uFillTx/>
              <a:latin typeface="Arial"/>
            </a:endParaRPr>
          </a:p>
        </p:txBody>
      </p:sp>
      <p:sp>
        <p:nvSpPr>
          <p:cNvPr id="126" name="Прямоугольник 12"/>
          <p:cNvSpPr/>
          <p:nvPr/>
        </p:nvSpPr>
        <p:spPr>
          <a:xfrm>
            <a:off x="6779266" y="2389140"/>
            <a:ext cx="14076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800" b="1" i="0" u="none" strike="noStrike" kern="1200" cap="none" spc="-1" normalizeH="0" baseline="0" noProof="0">
                <a:ln>
                  <a:noFill/>
                </a:ln>
                <a:solidFill>
                  <a:srgbClr val="002060"/>
                </a:solidFill>
                <a:effectLst/>
                <a:uLnTx/>
                <a:uFillTx/>
                <a:latin typeface="Times New Roman"/>
                <a:ea typeface="DejaVu Sans"/>
              </a:rPr>
              <a:t>Radiation Genetics</a:t>
            </a:r>
            <a:endParaRPr kumimoji="0" lang="en-US" sz="1800" b="0" i="0" u="none" strike="noStrike" kern="1200" cap="none" spc="-1" normalizeH="0" baseline="0" noProof="0">
              <a:ln>
                <a:noFill/>
              </a:ln>
              <a:solidFill>
                <a:prstClr val="black"/>
              </a:solidFill>
              <a:effectLst/>
              <a:uLnTx/>
              <a:uFillTx/>
              <a:latin typeface="Arial"/>
            </a:endParaRPr>
          </a:p>
        </p:txBody>
      </p:sp>
      <p:sp>
        <p:nvSpPr>
          <p:cNvPr id="127" name="Прямоугольник 14"/>
          <p:cNvSpPr/>
          <p:nvPr/>
        </p:nvSpPr>
        <p:spPr>
          <a:xfrm>
            <a:off x="6885826" y="4092300"/>
            <a:ext cx="15170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800" b="1" i="0" u="none" strike="noStrike" kern="1200" cap="none" spc="-1" normalizeH="0" baseline="0" noProof="0">
                <a:ln>
                  <a:noFill/>
                </a:ln>
                <a:solidFill>
                  <a:srgbClr val="002060"/>
                </a:solidFill>
                <a:effectLst/>
                <a:uLnTx/>
                <a:uFillTx/>
                <a:latin typeface="Times New Roman"/>
                <a:ea typeface="DejaVu Sans"/>
              </a:rPr>
              <a:t>Radiation Cytogenetics</a:t>
            </a:r>
            <a:endParaRPr kumimoji="0" lang="en-US" sz="1800" b="0" i="0" u="none" strike="noStrike" kern="1200" cap="none" spc="-1" normalizeH="0" baseline="0" noProof="0">
              <a:ln>
                <a:noFill/>
              </a:ln>
              <a:solidFill>
                <a:prstClr val="black"/>
              </a:solidFill>
              <a:effectLst/>
              <a:uLnTx/>
              <a:uFillTx/>
              <a:latin typeface="Arial"/>
            </a:endParaRPr>
          </a:p>
        </p:txBody>
      </p:sp>
      <p:sp>
        <p:nvSpPr>
          <p:cNvPr id="128" name="Прямоугольник 15"/>
          <p:cNvSpPr/>
          <p:nvPr/>
        </p:nvSpPr>
        <p:spPr>
          <a:xfrm>
            <a:off x="8617207" y="670500"/>
            <a:ext cx="15386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800" b="1" i="0" u="none" strike="noStrike" kern="1200" cap="none" spc="-1" normalizeH="0" baseline="0" noProof="0">
                <a:ln>
                  <a:noFill/>
                </a:ln>
                <a:solidFill>
                  <a:srgbClr val="002060"/>
                </a:solidFill>
                <a:effectLst/>
                <a:uLnTx/>
                <a:uFillTx/>
                <a:latin typeface="Times New Roman"/>
                <a:ea typeface="DejaVu Sans"/>
              </a:rPr>
              <a:t>Clinical Radiobiology</a:t>
            </a:r>
            <a:endParaRPr kumimoji="0" lang="en-US" sz="1800" b="0" i="0" u="none" strike="noStrike" kern="1200" cap="none" spc="-1" normalizeH="0" baseline="0" noProof="0">
              <a:ln>
                <a:noFill/>
              </a:ln>
              <a:solidFill>
                <a:prstClr val="black"/>
              </a:solidFill>
              <a:effectLst/>
              <a:uLnTx/>
              <a:uFillTx/>
              <a:latin typeface="Arial"/>
            </a:endParaRPr>
          </a:p>
        </p:txBody>
      </p:sp>
      <p:sp>
        <p:nvSpPr>
          <p:cNvPr id="129" name="Прямоугольник 16"/>
          <p:cNvSpPr/>
          <p:nvPr/>
        </p:nvSpPr>
        <p:spPr>
          <a:xfrm>
            <a:off x="8501647" y="2411460"/>
            <a:ext cx="17384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800" b="1" i="0" u="none" strike="noStrike" kern="1200" cap="none" spc="-1" normalizeH="0" baseline="0" noProof="0">
                <a:ln>
                  <a:noFill/>
                </a:ln>
                <a:solidFill>
                  <a:srgbClr val="002060"/>
                </a:solidFill>
                <a:effectLst/>
                <a:uLnTx/>
                <a:uFillTx/>
                <a:latin typeface="Times New Roman"/>
                <a:ea typeface="DejaVu Sans"/>
              </a:rPr>
              <a:t>Radiation Physiology</a:t>
            </a:r>
            <a:endParaRPr kumimoji="0" lang="en-US" sz="1800" b="0" i="0" u="none" strike="noStrike" kern="1200" cap="none" spc="-1" normalizeH="0" baseline="0" noProof="0">
              <a:ln>
                <a:noFill/>
              </a:ln>
              <a:solidFill>
                <a:prstClr val="black"/>
              </a:solidFill>
              <a:effectLst/>
              <a:uLnTx/>
              <a:uFillTx/>
              <a:latin typeface="Arial"/>
            </a:endParaRPr>
          </a:p>
        </p:txBody>
      </p:sp>
      <p:sp>
        <p:nvSpPr>
          <p:cNvPr id="130" name="Прямоугольник 17"/>
          <p:cNvSpPr/>
          <p:nvPr/>
        </p:nvSpPr>
        <p:spPr>
          <a:xfrm>
            <a:off x="8586247" y="4132260"/>
            <a:ext cx="15692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800" b="1" i="0" u="none" strike="noStrike" kern="1200" cap="none" spc="-1" normalizeH="0" baseline="0" noProof="0">
                <a:ln>
                  <a:noFill/>
                </a:ln>
                <a:solidFill>
                  <a:srgbClr val="002060"/>
                </a:solidFill>
                <a:effectLst/>
                <a:uLnTx/>
                <a:uFillTx/>
                <a:latin typeface="Times New Roman"/>
                <a:ea typeface="DejaVu Sans"/>
              </a:rPr>
              <a:t>Radiation Neuroscience</a:t>
            </a:r>
            <a:endParaRPr kumimoji="0" lang="en-US" sz="1800" b="0" i="0" u="none" strike="noStrike" kern="1200" cap="none" spc="-1" normalizeH="0" baseline="0" noProof="0">
              <a:ln>
                <a:noFill/>
              </a:ln>
              <a:solidFill>
                <a:prstClr val="black"/>
              </a:solidFill>
              <a:effectLst/>
              <a:uLnTx/>
              <a:uFillTx/>
              <a:latin typeface="Arial"/>
            </a:endParaRPr>
          </a:p>
        </p:txBody>
      </p:sp>
      <p:sp>
        <p:nvSpPr>
          <p:cNvPr id="131" name="Прямоугольник 18"/>
          <p:cNvSpPr/>
          <p:nvPr/>
        </p:nvSpPr>
        <p:spPr>
          <a:xfrm>
            <a:off x="10240087" y="2438240"/>
            <a:ext cx="15775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800" b="1" i="0" u="none" strike="noStrike" kern="1200" cap="none" spc="-1" normalizeH="0" baseline="0" noProof="0" dirty="0">
                <a:ln>
                  <a:noFill/>
                </a:ln>
                <a:solidFill>
                  <a:srgbClr val="002060"/>
                </a:solidFill>
                <a:effectLst/>
                <a:uLnTx/>
                <a:uFillTx/>
                <a:latin typeface="Times New Roman"/>
                <a:ea typeface="DejaVu Sans"/>
              </a:rPr>
              <a:t>Radiation Protection</a:t>
            </a:r>
            <a:endParaRPr kumimoji="0" lang="en-US" sz="1800" b="0" i="0" u="none" strike="noStrike" kern="1200" cap="none" spc="-1" normalizeH="0" baseline="0" noProof="0" dirty="0">
              <a:ln>
                <a:noFill/>
              </a:ln>
              <a:solidFill>
                <a:prstClr val="black"/>
              </a:solidFill>
              <a:effectLst/>
              <a:uLnTx/>
              <a:uFillTx/>
              <a:latin typeface="Arial"/>
            </a:endParaRPr>
          </a:p>
        </p:txBody>
      </p:sp>
      <p:sp>
        <p:nvSpPr>
          <p:cNvPr id="132" name="Прямоугольник 19"/>
          <p:cNvSpPr/>
          <p:nvPr/>
        </p:nvSpPr>
        <p:spPr>
          <a:xfrm>
            <a:off x="10283647" y="4264740"/>
            <a:ext cx="16052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US" sz="1800" b="1" i="0" u="none" strike="noStrike" kern="1200" cap="none" spc="-1" normalizeH="0" baseline="0" noProof="0">
                <a:ln>
                  <a:noFill/>
                </a:ln>
                <a:solidFill>
                  <a:srgbClr val="002060"/>
                </a:solidFill>
                <a:effectLst/>
                <a:uLnTx/>
                <a:uFillTx/>
                <a:latin typeface="Times New Roman"/>
                <a:ea typeface="DejaVu Sans"/>
              </a:rPr>
              <a:t>Astrobiology</a:t>
            </a:r>
            <a:endParaRPr kumimoji="0" lang="en-US" sz="1800" b="0" i="0" u="none" strike="noStrike" kern="1200" cap="none" spc="-1" normalizeH="0" baseline="0" noProof="0">
              <a:ln>
                <a:noFill/>
              </a:ln>
              <a:solidFill>
                <a:prstClr val="black"/>
              </a:solidFill>
              <a:effectLst/>
              <a:uLnTx/>
              <a:uFillTx/>
              <a:latin typeface="Arial"/>
            </a:endParaRPr>
          </a:p>
        </p:txBody>
      </p:sp>
      <p:sp>
        <p:nvSpPr>
          <p:cNvPr id="133" name="Прямоугольник 20"/>
          <p:cNvSpPr/>
          <p:nvPr/>
        </p:nvSpPr>
        <p:spPr>
          <a:xfrm>
            <a:off x="10137127" y="677700"/>
            <a:ext cx="18194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800" b="1" i="0" u="none" strike="noStrike" kern="1200" cap="none" spc="-1" normalizeH="0" baseline="0" noProof="0">
                <a:ln>
                  <a:noFill/>
                </a:ln>
                <a:solidFill>
                  <a:srgbClr val="002060"/>
                </a:solidFill>
                <a:effectLst/>
                <a:uLnTx/>
                <a:uFillTx/>
                <a:latin typeface="Times New Roman"/>
                <a:ea typeface="DejaVu Sans"/>
              </a:rPr>
              <a:t>Mathematical Modeling</a:t>
            </a:r>
            <a:endParaRPr kumimoji="0" lang="en-US" sz="1800" b="0" i="0" u="none" strike="noStrike" kern="1200" cap="none" spc="-1" normalizeH="0" baseline="0" noProof="0">
              <a:ln>
                <a:noFill/>
              </a:ln>
              <a:solidFill>
                <a:prstClr val="black"/>
              </a:solidFill>
              <a:effectLst/>
              <a:uLnTx/>
              <a:uFillTx/>
              <a:latin typeface="Arial"/>
            </a:endParaRPr>
          </a:p>
        </p:txBody>
      </p:sp>
      <p:pic>
        <p:nvPicPr>
          <p:cNvPr id="134" name="Рисунок 3"/>
          <p:cNvPicPr/>
          <p:nvPr/>
        </p:nvPicPr>
        <p:blipFill>
          <a:blip r:embed="rId3"/>
          <a:stretch/>
        </p:blipFill>
        <p:spPr>
          <a:xfrm>
            <a:off x="8736007" y="3121020"/>
            <a:ext cx="1379880" cy="970200"/>
          </a:xfrm>
          <a:prstGeom prst="rect">
            <a:avLst/>
          </a:prstGeom>
          <a:ln w="0">
            <a:noFill/>
          </a:ln>
        </p:spPr>
      </p:pic>
      <p:pic>
        <p:nvPicPr>
          <p:cNvPr id="135" name="Рисунок 5"/>
          <p:cNvPicPr/>
          <p:nvPr/>
        </p:nvPicPr>
        <p:blipFill>
          <a:blip r:embed="rId4"/>
          <a:stretch/>
        </p:blipFill>
        <p:spPr>
          <a:xfrm>
            <a:off x="10365007" y="4756860"/>
            <a:ext cx="1461960" cy="1023120"/>
          </a:xfrm>
          <a:prstGeom prst="rect">
            <a:avLst/>
          </a:prstGeom>
          <a:ln w="0">
            <a:noFill/>
          </a:ln>
        </p:spPr>
      </p:pic>
      <p:pic>
        <p:nvPicPr>
          <p:cNvPr id="136" name="Рисунок 21"/>
          <p:cNvPicPr/>
          <p:nvPr/>
        </p:nvPicPr>
        <p:blipFill>
          <a:blip r:embed="rId5"/>
          <a:stretch/>
        </p:blipFill>
        <p:spPr>
          <a:xfrm>
            <a:off x="6935506" y="3085380"/>
            <a:ext cx="1311120" cy="938520"/>
          </a:xfrm>
          <a:prstGeom prst="rect">
            <a:avLst/>
          </a:prstGeom>
          <a:ln w="0">
            <a:noFill/>
          </a:ln>
        </p:spPr>
      </p:pic>
      <p:pic>
        <p:nvPicPr>
          <p:cNvPr id="137" name="Рисунок 22"/>
          <p:cNvPicPr/>
          <p:nvPr/>
        </p:nvPicPr>
        <p:blipFill>
          <a:blip r:embed="rId6"/>
          <a:stretch/>
        </p:blipFill>
        <p:spPr>
          <a:xfrm>
            <a:off x="8736007" y="1376100"/>
            <a:ext cx="1316160" cy="946800"/>
          </a:xfrm>
          <a:prstGeom prst="rect">
            <a:avLst/>
          </a:prstGeom>
          <a:ln w="0">
            <a:noFill/>
          </a:ln>
        </p:spPr>
      </p:pic>
      <p:pic>
        <p:nvPicPr>
          <p:cNvPr id="138" name="Рисунок 23"/>
          <p:cNvPicPr/>
          <p:nvPr/>
        </p:nvPicPr>
        <p:blipFill>
          <a:blip r:embed="rId7"/>
          <a:stretch/>
        </p:blipFill>
        <p:spPr>
          <a:xfrm>
            <a:off x="8705767" y="4815540"/>
            <a:ext cx="1330200" cy="964440"/>
          </a:xfrm>
          <a:prstGeom prst="rect">
            <a:avLst/>
          </a:prstGeom>
          <a:ln w="0">
            <a:noFill/>
          </a:ln>
        </p:spPr>
      </p:pic>
      <p:pic>
        <p:nvPicPr>
          <p:cNvPr id="139" name="Picture 2"/>
          <p:cNvPicPr/>
          <p:nvPr/>
        </p:nvPicPr>
        <p:blipFill>
          <a:blip r:embed="rId8"/>
          <a:stretch/>
        </p:blipFill>
        <p:spPr>
          <a:xfrm>
            <a:off x="10331527" y="3151800"/>
            <a:ext cx="1495440" cy="934920"/>
          </a:xfrm>
          <a:prstGeom prst="rect">
            <a:avLst/>
          </a:prstGeom>
          <a:ln w="9525">
            <a:noFill/>
          </a:ln>
        </p:spPr>
      </p:pic>
      <p:pic>
        <p:nvPicPr>
          <p:cNvPr id="140" name="Picture 5"/>
          <p:cNvPicPr/>
          <p:nvPr/>
        </p:nvPicPr>
        <p:blipFill>
          <a:blip r:embed="rId9"/>
          <a:stretch/>
        </p:blipFill>
        <p:spPr>
          <a:xfrm>
            <a:off x="6956026" y="1376100"/>
            <a:ext cx="1244880" cy="935640"/>
          </a:xfrm>
          <a:prstGeom prst="rect">
            <a:avLst/>
          </a:prstGeom>
          <a:ln w="9525">
            <a:noFill/>
          </a:ln>
        </p:spPr>
      </p:pic>
      <p:pic>
        <p:nvPicPr>
          <p:cNvPr id="141" name="Рисунок 29"/>
          <p:cNvPicPr/>
          <p:nvPr/>
        </p:nvPicPr>
        <p:blipFill>
          <a:blip r:embed="rId10"/>
          <a:stretch/>
        </p:blipFill>
        <p:spPr>
          <a:xfrm>
            <a:off x="10404257" y="1373580"/>
            <a:ext cx="1383459" cy="940680"/>
          </a:xfrm>
          <a:prstGeom prst="rect">
            <a:avLst/>
          </a:prstGeom>
          <a:ln w="0">
            <a:noFill/>
          </a:ln>
        </p:spPr>
      </p:pic>
      <p:pic>
        <p:nvPicPr>
          <p:cNvPr id="142" name="Рисунок 31"/>
          <p:cNvPicPr/>
          <p:nvPr/>
        </p:nvPicPr>
        <p:blipFill>
          <a:blip r:embed="rId11"/>
          <a:srcRect r="42870" b="61306"/>
          <a:stretch/>
        </p:blipFill>
        <p:spPr>
          <a:xfrm>
            <a:off x="6944866" y="4763340"/>
            <a:ext cx="1386000" cy="978840"/>
          </a:xfrm>
          <a:prstGeom prst="rect">
            <a:avLst/>
          </a:prstGeom>
          <a:ln w="0">
            <a:noFill/>
          </a:ln>
        </p:spPr>
      </p:pic>
      <p:sp>
        <p:nvSpPr>
          <p:cNvPr id="24" name="Прямоугольник 2">
            <a:extLst>
              <a:ext uri="{FF2B5EF4-FFF2-40B4-BE49-F238E27FC236}">
                <a16:creationId xmlns:a16="http://schemas.microsoft.com/office/drawing/2014/main" xmlns="" id="{97177B8E-03DD-ED47-9D50-C33081B35BDB}"/>
              </a:ext>
            </a:extLst>
          </p:cNvPr>
          <p:cNvSpPr/>
          <p:nvPr/>
        </p:nvSpPr>
        <p:spPr>
          <a:xfrm>
            <a:off x="247372" y="1216166"/>
            <a:ext cx="6627727" cy="561546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just" defTabSz="914400" rtl="0" eaLnBrk="1" fontAlgn="auto" latinLnBrk="0" hangingPunct="1">
              <a:lnSpc>
                <a:spcPct val="100000"/>
              </a:lnSpc>
              <a:spcBef>
                <a:spcPts val="0"/>
              </a:spcBef>
              <a:spcAft>
                <a:spcPts val="600"/>
              </a:spcAft>
              <a:buClrTx/>
              <a:buSzTx/>
              <a:buFontTx/>
              <a:buNone/>
              <a:tabLst>
                <a:tab pos="0" algn="l"/>
              </a:tabLst>
              <a:defRPr/>
            </a:pPr>
            <a:r>
              <a:rPr kumimoji="0" lang="en-US" i="0" u="sng" strike="noStrike" kern="1200" cap="none" spc="-1" normalizeH="0" baseline="0" noProof="0" dirty="0">
                <a:ln>
                  <a:noFill/>
                </a:ln>
                <a:solidFill>
                  <a:srgbClr val="002060"/>
                </a:solidFill>
                <a:effectLst/>
                <a:uLnTx/>
                <a:uFillTx/>
                <a:latin typeface="Arial"/>
                <a:ea typeface="DejaVu Sans"/>
              </a:rPr>
              <a:t>Expected in 2030:</a:t>
            </a:r>
            <a:endParaRPr kumimoji="0" lang="en-US" i="0" u="sng" strike="noStrike" kern="1200" cap="none" spc="-1" normalizeH="0" baseline="0" noProof="0" dirty="0">
              <a:ln>
                <a:noFill/>
              </a:ln>
              <a:solidFill>
                <a:srgbClr val="002060"/>
              </a:solidFill>
              <a:effectLst/>
              <a:uLnTx/>
              <a:uFillTx/>
              <a:latin typeface="Arial"/>
            </a:endParaRPr>
          </a:p>
          <a:p>
            <a:pPr marL="0" marR="0" lvl="0" indent="-343080" algn="just" defTabSz="914400" rtl="0" eaLnBrk="1" fontAlgn="auto" latinLnBrk="0" hangingPunct="1">
              <a:lnSpc>
                <a:spcPct val="100000"/>
              </a:lnSpc>
              <a:spcBef>
                <a:spcPts val="0"/>
              </a:spcBef>
              <a:spcAft>
                <a:spcPts val="600"/>
              </a:spcAft>
              <a:buClr>
                <a:srgbClr val="002060"/>
              </a:buClr>
              <a:buSzTx/>
              <a:buFont typeface="Arial"/>
              <a:buChar char="•"/>
              <a:tabLst>
                <a:tab pos="0" algn="l"/>
              </a:tabLst>
              <a:defRPr/>
            </a:pPr>
            <a:r>
              <a:rPr kumimoji="0" lang="en-US" i="0" u="none" strike="noStrike" kern="1200" cap="none" spc="-1" normalizeH="0" baseline="0" noProof="0" dirty="0">
                <a:ln>
                  <a:noFill/>
                </a:ln>
                <a:solidFill>
                  <a:srgbClr val="002060"/>
                </a:solidFill>
                <a:effectLst/>
                <a:uLnTx/>
                <a:uFillTx/>
                <a:latin typeface="Arial"/>
                <a:ea typeface="DejaVu Sans"/>
              </a:rPr>
              <a:t>New fundamental data on </a:t>
            </a:r>
            <a:r>
              <a:rPr kumimoji="0" lang="en-US" b="1" i="0" u="none" strike="noStrike" kern="1200" cap="none" spc="-1" normalizeH="0" baseline="0" noProof="0" dirty="0">
                <a:ln>
                  <a:noFill/>
                </a:ln>
                <a:solidFill>
                  <a:srgbClr val="002060"/>
                </a:solidFill>
                <a:effectLst/>
                <a:uLnTx/>
                <a:uFillTx/>
                <a:latin typeface="Arial"/>
                <a:ea typeface="DejaVu Sans"/>
              </a:rPr>
              <a:t>molecular, tissue and organismal effects of radiations</a:t>
            </a:r>
            <a:r>
              <a:rPr kumimoji="0" lang="en-US" i="0" u="none" strike="noStrike" kern="1200" cap="none" spc="-1" normalizeH="0" baseline="0" noProof="0" dirty="0">
                <a:ln>
                  <a:noFill/>
                </a:ln>
                <a:solidFill>
                  <a:srgbClr val="002060"/>
                </a:solidFill>
                <a:effectLst/>
                <a:uLnTx/>
                <a:uFillTx/>
                <a:latin typeface="Arial"/>
                <a:ea typeface="DejaVu Sans"/>
              </a:rPr>
              <a:t> with different physical characteristics </a:t>
            </a:r>
            <a:endParaRPr kumimoji="0" lang="en-US" i="0" u="none" strike="noStrike" kern="1200" cap="none" spc="-1" normalizeH="0" baseline="0" noProof="0" dirty="0">
              <a:ln>
                <a:noFill/>
              </a:ln>
              <a:solidFill>
                <a:srgbClr val="002060"/>
              </a:solidFill>
              <a:effectLst/>
              <a:uLnTx/>
              <a:uFillTx/>
              <a:latin typeface="Arial"/>
            </a:endParaRPr>
          </a:p>
          <a:p>
            <a:pPr marL="0" marR="0" lvl="0" indent="-343080" algn="just" defTabSz="914400" rtl="0" eaLnBrk="1" fontAlgn="auto" latinLnBrk="0" hangingPunct="1">
              <a:lnSpc>
                <a:spcPct val="100000"/>
              </a:lnSpc>
              <a:spcBef>
                <a:spcPts val="0"/>
              </a:spcBef>
              <a:spcAft>
                <a:spcPts val="600"/>
              </a:spcAft>
              <a:buClr>
                <a:srgbClr val="002060"/>
              </a:buClr>
              <a:buSzTx/>
              <a:buFont typeface="Arial"/>
              <a:buChar char="•"/>
              <a:tabLst>
                <a:tab pos="0" algn="l"/>
              </a:tabLst>
              <a:defRPr/>
            </a:pPr>
            <a:r>
              <a:rPr kumimoji="0" lang="en-US" i="0" u="none" strike="noStrike" kern="1200" cap="none" spc="-1" normalizeH="0" baseline="0" noProof="0" dirty="0">
                <a:ln>
                  <a:noFill/>
                </a:ln>
                <a:solidFill>
                  <a:srgbClr val="002060"/>
                </a:solidFill>
                <a:effectLst/>
                <a:uLnTx/>
                <a:uFillTx/>
                <a:latin typeface="Arial"/>
                <a:ea typeface="DejaVu Sans"/>
              </a:rPr>
              <a:t>Understanding the mechanisms of </a:t>
            </a:r>
            <a:r>
              <a:rPr kumimoji="0" lang="en-US" b="1" i="0" u="none" strike="noStrike" kern="1200" cap="none" spc="-1" normalizeH="0" baseline="0" noProof="0" dirty="0">
                <a:ln>
                  <a:noFill/>
                </a:ln>
                <a:solidFill>
                  <a:srgbClr val="002060"/>
                </a:solidFill>
                <a:effectLst/>
                <a:uLnTx/>
                <a:uFillTx/>
                <a:latin typeface="Arial"/>
                <a:ea typeface="DejaVu Sans"/>
              </a:rPr>
              <a:t>radiation brain damage </a:t>
            </a:r>
            <a:r>
              <a:rPr kumimoji="0" lang="en-US" i="0" u="none" strike="noStrike" kern="1200" cap="none" spc="-1" normalizeH="0" baseline="0" noProof="0" dirty="0">
                <a:ln>
                  <a:noFill/>
                </a:ln>
                <a:solidFill>
                  <a:srgbClr val="002060"/>
                </a:solidFill>
                <a:effectLst/>
                <a:uLnTx/>
                <a:uFillTx/>
                <a:latin typeface="Arial"/>
                <a:ea typeface="DejaVu Sans"/>
              </a:rPr>
              <a:t>and </a:t>
            </a:r>
            <a:r>
              <a:rPr kumimoji="0" lang="en-US" b="1" i="0" u="none" strike="noStrike" kern="1200" cap="none" spc="-1" normalizeH="0" baseline="0" noProof="0" dirty="0">
                <a:ln>
                  <a:noFill/>
                </a:ln>
                <a:solidFill>
                  <a:srgbClr val="002060"/>
                </a:solidFill>
                <a:effectLst/>
                <a:uLnTx/>
                <a:uFillTx/>
                <a:latin typeface="Arial"/>
                <a:ea typeface="DejaVu Sans"/>
              </a:rPr>
              <a:t>brain diseases</a:t>
            </a:r>
            <a:endParaRPr kumimoji="0" lang="en-US" b="1" i="0" u="none" strike="noStrike" kern="1200" cap="none" spc="-1" normalizeH="0" baseline="0" noProof="0" dirty="0">
              <a:ln>
                <a:noFill/>
              </a:ln>
              <a:solidFill>
                <a:srgbClr val="002060"/>
              </a:solidFill>
              <a:effectLst/>
              <a:uLnTx/>
              <a:uFillTx/>
              <a:latin typeface="Arial"/>
            </a:endParaRPr>
          </a:p>
          <a:p>
            <a:pPr marL="0" marR="0" lvl="0" indent="-343080" algn="just" defTabSz="914400" rtl="0" eaLnBrk="1" fontAlgn="auto" latinLnBrk="0" hangingPunct="1">
              <a:lnSpc>
                <a:spcPct val="100000"/>
              </a:lnSpc>
              <a:spcBef>
                <a:spcPts val="0"/>
              </a:spcBef>
              <a:spcAft>
                <a:spcPts val="600"/>
              </a:spcAft>
              <a:buClr>
                <a:srgbClr val="002060"/>
              </a:buClr>
              <a:buSzTx/>
              <a:buFont typeface="Arial"/>
              <a:buChar char="•"/>
              <a:tabLst>
                <a:tab pos="0" algn="l"/>
              </a:tabLst>
              <a:defRPr/>
            </a:pPr>
            <a:r>
              <a:rPr kumimoji="0" lang="en-US" i="0" u="none" strike="noStrike" kern="1200" cap="none" spc="-1" normalizeH="0" baseline="0" noProof="0" dirty="0">
                <a:ln>
                  <a:noFill/>
                </a:ln>
                <a:solidFill>
                  <a:srgbClr val="002060"/>
                </a:solidFill>
                <a:effectLst/>
                <a:uLnTx/>
                <a:uFillTx/>
                <a:latin typeface="Arial"/>
                <a:ea typeface="DejaVu Sans"/>
              </a:rPr>
              <a:t>Estimation of </a:t>
            </a:r>
            <a:r>
              <a:rPr kumimoji="0" lang="en-US" b="1" i="0" u="none" strike="noStrike" kern="1200" cap="none" spc="-1" normalizeH="0" baseline="0" noProof="0" dirty="0">
                <a:ln>
                  <a:noFill/>
                </a:ln>
                <a:solidFill>
                  <a:srgbClr val="002060"/>
                </a:solidFill>
                <a:effectLst/>
                <a:uLnTx/>
                <a:uFillTx/>
                <a:latin typeface="Arial"/>
                <a:ea typeface="DejaVu Sans"/>
              </a:rPr>
              <a:t>radiation risks for astronauts </a:t>
            </a:r>
            <a:r>
              <a:rPr kumimoji="0" lang="en-US" i="0" u="none" strike="noStrike" kern="1200" cap="none" spc="-1" normalizeH="0" baseline="0" noProof="0" dirty="0">
                <a:ln>
                  <a:noFill/>
                </a:ln>
                <a:solidFill>
                  <a:srgbClr val="002060"/>
                </a:solidFill>
                <a:effectLst/>
                <a:uLnTx/>
                <a:uFillTx/>
                <a:latin typeface="Arial"/>
                <a:ea typeface="DejaVu Sans"/>
              </a:rPr>
              <a:t>during the interplanetary space travel</a:t>
            </a:r>
            <a:endParaRPr kumimoji="0" lang="en-US" i="0" u="none" strike="noStrike" kern="1200" cap="none" spc="-1" normalizeH="0" baseline="0" noProof="0" dirty="0">
              <a:ln>
                <a:noFill/>
              </a:ln>
              <a:solidFill>
                <a:srgbClr val="002060"/>
              </a:solidFill>
              <a:effectLst/>
              <a:uLnTx/>
              <a:uFillTx/>
              <a:latin typeface="Arial"/>
            </a:endParaRPr>
          </a:p>
          <a:p>
            <a:pPr marL="0" marR="0" lvl="0" indent="-343080" algn="just" defTabSz="914400" rtl="0" eaLnBrk="1" fontAlgn="auto" latinLnBrk="0" hangingPunct="1">
              <a:lnSpc>
                <a:spcPct val="100000"/>
              </a:lnSpc>
              <a:spcBef>
                <a:spcPts val="0"/>
              </a:spcBef>
              <a:spcAft>
                <a:spcPts val="600"/>
              </a:spcAft>
              <a:buClr>
                <a:srgbClr val="002060"/>
              </a:buClr>
              <a:buSzTx/>
              <a:buFont typeface="Arial"/>
              <a:buChar char="•"/>
              <a:tabLst>
                <a:tab pos="0" algn="l"/>
              </a:tabLst>
              <a:defRPr/>
            </a:pPr>
            <a:r>
              <a:rPr kumimoji="0" lang="en-US" i="0" u="none" strike="noStrike" kern="1200" cap="none" spc="-1" normalizeH="0" baseline="0" noProof="0" dirty="0">
                <a:ln>
                  <a:noFill/>
                </a:ln>
                <a:solidFill>
                  <a:srgbClr val="002060"/>
                </a:solidFill>
                <a:effectLst/>
                <a:uLnTx/>
                <a:uFillTx/>
                <a:latin typeface="Arial"/>
                <a:ea typeface="DejaVu Sans"/>
              </a:rPr>
              <a:t>Development of new methods to increase the efficiency of </a:t>
            </a:r>
            <a:r>
              <a:rPr kumimoji="0" lang="en-US" b="1" i="0" u="none" strike="noStrike" kern="1200" cap="none" spc="-1" normalizeH="0" baseline="0" noProof="0" dirty="0">
                <a:ln>
                  <a:noFill/>
                </a:ln>
                <a:solidFill>
                  <a:srgbClr val="002060"/>
                </a:solidFill>
                <a:effectLst/>
                <a:uLnTx/>
                <a:uFillTx/>
                <a:latin typeface="Arial"/>
                <a:ea typeface="DejaVu Sans"/>
              </a:rPr>
              <a:t>particle and radionuclide therapy </a:t>
            </a:r>
            <a:r>
              <a:rPr kumimoji="0" lang="en-US" i="0" u="none" strike="noStrike" kern="1200" cap="none" spc="-1" normalizeH="0" baseline="0" noProof="0" dirty="0">
                <a:ln>
                  <a:noFill/>
                </a:ln>
                <a:solidFill>
                  <a:srgbClr val="002060"/>
                </a:solidFill>
                <a:effectLst/>
                <a:uLnTx/>
                <a:uFillTx/>
                <a:latin typeface="Arial"/>
                <a:ea typeface="DejaVu Sans"/>
              </a:rPr>
              <a:t>of cancer</a:t>
            </a:r>
            <a:endParaRPr kumimoji="0" lang="en-US" i="0" u="none" strike="noStrike" kern="1200" cap="none" spc="-1" normalizeH="0" baseline="0" noProof="0" dirty="0">
              <a:ln>
                <a:noFill/>
              </a:ln>
              <a:solidFill>
                <a:srgbClr val="002060"/>
              </a:solidFill>
              <a:effectLst/>
              <a:uLnTx/>
              <a:uFillTx/>
              <a:latin typeface="Arial"/>
            </a:endParaRPr>
          </a:p>
          <a:p>
            <a:pPr marL="0" marR="0" lvl="0" indent="-343080" algn="just" defTabSz="914400" rtl="0" eaLnBrk="1" fontAlgn="auto" latinLnBrk="0" hangingPunct="1">
              <a:lnSpc>
                <a:spcPct val="100000"/>
              </a:lnSpc>
              <a:spcBef>
                <a:spcPts val="0"/>
              </a:spcBef>
              <a:spcAft>
                <a:spcPts val="600"/>
              </a:spcAft>
              <a:buClr>
                <a:srgbClr val="002060"/>
              </a:buClr>
              <a:buSzTx/>
              <a:buFont typeface="Arial"/>
              <a:buChar char="•"/>
              <a:tabLst>
                <a:tab pos="0" algn="l"/>
              </a:tabLst>
              <a:defRPr/>
            </a:pPr>
            <a:r>
              <a:rPr kumimoji="0" lang="en-US" i="0" u="none" strike="noStrike" kern="1200" cap="none" spc="-1" normalizeH="0" baseline="0" noProof="0" dirty="0">
                <a:ln>
                  <a:noFill/>
                </a:ln>
                <a:solidFill>
                  <a:srgbClr val="002060"/>
                </a:solidFill>
                <a:effectLst/>
                <a:uLnTx/>
                <a:uFillTx/>
                <a:latin typeface="Arial"/>
                <a:ea typeface="DejaVu Sans"/>
              </a:rPr>
              <a:t>Understanding of </a:t>
            </a:r>
            <a:r>
              <a:rPr kumimoji="0" lang="en-US" b="1" i="0" u="none" strike="noStrike" kern="1200" cap="none" spc="-1" normalizeH="0" baseline="0" noProof="0" dirty="0">
                <a:ln>
                  <a:noFill/>
                </a:ln>
                <a:solidFill>
                  <a:srgbClr val="002060"/>
                </a:solidFill>
                <a:effectLst/>
                <a:uLnTx/>
                <a:uFillTx/>
                <a:latin typeface="Arial"/>
                <a:ea typeface="DejaVu Sans"/>
              </a:rPr>
              <a:t>prebiotic synthesis pathways</a:t>
            </a:r>
            <a:r>
              <a:rPr kumimoji="0" lang="en-US" i="0" u="none" strike="noStrike" kern="1200" cap="none" spc="-1" normalizeH="0" baseline="0" noProof="0" dirty="0">
                <a:ln>
                  <a:noFill/>
                </a:ln>
                <a:solidFill>
                  <a:srgbClr val="002060"/>
                </a:solidFill>
                <a:effectLst/>
                <a:uLnTx/>
                <a:uFillTx/>
                <a:latin typeface="Arial"/>
                <a:ea typeface="DejaVu Sans"/>
              </a:rPr>
              <a:t>, search of life traces in space</a:t>
            </a:r>
            <a:endParaRPr kumimoji="0" lang="en-US" i="0" u="none" strike="noStrike" kern="1200" cap="none" spc="-1" normalizeH="0" baseline="0" noProof="0" dirty="0">
              <a:ln>
                <a:noFill/>
              </a:ln>
              <a:solidFill>
                <a:srgbClr val="002060"/>
              </a:solidFill>
              <a:effectLst/>
              <a:uLnTx/>
              <a:uFillTx/>
              <a:latin typeface="Arial"/>
            </a:endParaRPr>
          </a:p>
          <a:p>
            <a:pPr marL="0" marR="0" lvl="0" indent="-343080" algn="just" defTabSz="914400" rtl="0" eaLnBrk="1" fontAlgn="auto" latinLnBrk="0" hangingPunct="1">
              <a:lnSpc>
                <a:spcPct val="100000"/>
              </a:lnSpc>
              <a:spcBef>
                <a:spcPts val="0"/>
              </a:spcBef>
              <a:spcAft>
                <a:spcPts val="600"/>
              </a:spcAft>
              <a:buClr>
                <a:srgbClr val="002060"/>
              </a:buClr>
              <a:buSzTx/>
              <a:buFont typeface="Arial"/>
              <a:buChar char="•"/>
              <a:tabLst>
                <a:tab pos="0" algn="l"/>
              </a:tabLst>
              <a:defRPr/>
            </a:pPr>
            <a:r>
              <a:rPr kumimoji="0" lang="en-US" b="1" i="0" u="none" strike="noStrike" kern="1200" cap="none" spc="-1" normalizeH="0" baseline="0" noProof="0" dirty="0">
                <a:ln>
                  <a:noFill/>
                </a:ln>
                <a:solidFill>
                  <a:srgbClr val="002060"/>
                </a:solidFill>
                <a:effectLst/>
                <a:uLnTx/>
                <a:uFillTx/>
                <a:latin typeface="Arial"/>
                <a:ea typeface="DejaVu Sans"/>
              </a:rPr>
              <a:t>New mathematical models and computation approaches </a:t>
            </a:r>
            <a:r>
              <a:rPr kumimoji="0" lang="en-US" i="0" u="none" strike="noStrike" kern="1200" cap="none" spc="-1" normalizeH="0" baseline="0" noProof="0" dirty="0">
                <a:ln>
                  <a:noFill/>
                </a:ln>
                <a:solidFill>
                  <a:srgbClr val="002060"/>
                </a:solidFill>
                <a:effectLst/>
                <a:uLnTx/>
                <a:uFillTx/>
                <a:latin typeface="Arial"/>
                <a:ea typeface="DejaVu Sans"/>
              </a:rPr>
              <a:t>for radiobiology, bioinformatics and medicine</a:t>
            </a:r>
            <a:endParaRPr kumimoji="0" lang="en-US" i="0" u="none" strike="noStrike" kern="1200" cap="none" spc="-1" normalizeH="0" baseline="0" noProof="0" dirty="0">
              <a:ln>
                <a:noFill/>
              </a:ln>
              <a:solidFill>
                <a:srgbClr val="002060"/>
              </a:solidFill>
              <a:effectLst/>
              <a:uLnTx/>
              <a:uFillTx/>
              <a:latin typeface="Arial"/>
            </a:endParaRPr>
          </a:p>
          <a:p>
            <a:pPr marL="0" marR="0" lvl="0" indent="-343080" algn="just" defTabSz="914400" rtl="0" eaLnBrk="1" fontAlgn="auto" latinLnBrk="0" hangingPunct="1">
              <a:lnSpc>
                <a:spcPct val="100000"/>
              </a:lnSpc>
              <a:spcBef>
                <a:spcPts val="0"/>
              </a:spcBef>
              <a:spcAft>
                <a:spcPts val="600"/>
              </a:spcAft>
              <a:buClr>
                <a:srgbClr val="002060"/>
              </a:buClr>
              <a:buSzTx/>
              <a:buFont typeface="Arial"/>
              <a:buChar char="•"/>
              <a:tabLst>
                <a:tab pos="0" algn="l"/>
              </a:tabLst>
              <a:defRPr/>
            </a:pPr>
            <a:r>
              <a:rPr kumimoji="0" lang="en-US" i="0" u="none" strike="noStrike" kern="1200" cap="none" spc="-1" normalizeH="0" baseline="0" noProof="0" dirty="0">
                <a:ln>
                  <a:noFill/>
                </a:ln>
                <a:solidFill>
                  <a:srgbClr val="002060"/>
                </a:solidFill>
                <a:effectLst/>
                <a:uLnTx/>
                <a:uFillTx/>
                <a:latin typeface="Arial"/>
                <a:ea typeface="DejaVu Sans"/>
              </a:rPr>
              <a:t>Development of </a:t>
            </a:r>
            <a:r>
              <a:rPr kumimoji="0" lang="en-US" b="1" i="0" u="none" strike="noStrike" kern="1200" cap="none" spc="-1" normalizeH="0" baseline="0" noProof="0" dirty="0">
                <a:ln>
                  <a:noFill/>
                </a:ln>
                <a:solidFill>
                  <a:srgbClr val="002060"/>
                </a:solidFill>
                <a:effectLst/>
                <a:uLnTx/>
                <a:uFillTx/>
                <a:latin typeface="Arial"/>
                <a:ea typeface="DejaVu Sans"/>
              </a:rPr>
              <a:t>new research protocols </a:t>
            </a:r>
            <a:r>
              <a:rPr kumimoji="0" lang="en-US" i="0" u="none" strike="noStrike" kern="1200" cap="none" spc="-1" normalizeH="0" baseline="0" noProof="0" dirty="0">
                <a:ln>
                  <a:noFill/>
                </a:ln>
                <a:solidFill>
                  <a:srgbClr val="002060"/>
                </a:solidFill>
                <a:effectLst/>
                <a:uLnTx/>
                <a:uFillTx/>
                <a:latin typeface="Arial"/>
                <a:ea typeface="DejaVu Sans"/>
              </a:rPr>
              <a:t>involving: omics-technologies, super-resolution bio-imaging, new irradiation setups, automated biological data processing with machine learning</a:t>
            </a:r>
            <a:endParaRPr kumimoji="0" lang="en-US" i="0" u="none" strike="noStrike" kern="1200" cap="none" spc="-1" normalizeH="0" baseline="0" noProof="0" dirty="0">
              <a:ln>
                <a:noFill/>
              </a:ln>
              <a:solidFill>
                <a:srgbClr val="002060"/>
              </a:solidFill>
              <a:effectLst/>
              <a:uLnTx/>
              <a:uFillTx/>
              <a:latin typeface="Arial"/>
            </a:endParaRPr>
          </a:p>
        </p:txBody>
      </p:sp>
      <p:sp>
        <p:nvSpPr>
          <p:cNvPr id="25" name="Прямоугольник 24"/>
          <p:cNvSpPr/>
          <p:nvPr/>
        </p:nvSpPr>
        <p:spPr>
          <a:xfrm>
            <a:off x="8493645" y="6042732"/>
            <a:ext cx="2326855" cy="461665"/>
          </a:xfrm>
          <a:prstGeom prst="rect">
            <a:avLst/>
          </a:prstGeom>
        </p:spPr>
        <p:txBody>
          <a:bodyPr wrap="none">
            <a:spAutoFit/>
          </a:bodyPr>
          <a:lstStyle/>
          <a:p>
            <a:pPr defTabSz="685800">
              <a:defRPr/>
            </a:pPr>
            <a:r>
              <a:rPr lang="en-US" sz="2400" b="1" dirty="0">
                <a:solidFill>
                  <a:srgbClr val="002060"/>
                </a:solidFill>
                <a:latin typeface="Times New Roman" pitchFamily="18" charset="0"/>
                <a:cs typeface="Times New Roman" pitchFamily="18" charset="0"/>
                <a:hlinkClick r:id="rId12"/>
              </a:rPr>
              <a:t>http://lrb.jinr.ru</a:t>
            </a:r>
            <a:endParaRPr lang="en-US" sz="2400" b="1" dirty="0">
              <a:solidFill>
                <a:prstClr val="black"/>
              </a:solidFill>
              <a:latin typeface="Calibri"/>
            </a:endParaRPr>
          </a:p>
        </p:txBody>
      </p:sp>
    </p:spTree>
    <p:extLst>
      <p:ext uri="{BB962C8B-B14F-4D97-AF65-F5344CB8AC3E}">
        <p14:creationId xmlns:p14="http://schemas.microsoft.com/office/powerpoint/2010/main" val="5477838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484621" y="666963"/>
            <a:ext cx="11120140" cy="4577714"/>
          </a:xfrm>
          <a:prstGeom prst="rect">
            <a:avLst/>
          </a:prstGeom>
        </p:spPr>
      </p:pic>
      <p:sp>
        <p:nvSpPr>
          <p:cNvPr id="7" name="Прямоугольник 6"/>
          <p:cNvSpPr/>
          <p:nvPr/>
        </p:nvSpPr>
        <p:spPr>
          <a:xfrm>
            <a:off x="1530436" y="5589809"/>
            <a:ext cx="9817150" cy="1015663"/>
          </a:xfrm>
          <a:prstGeom prst="rect">
            <a:avLst/>
          </a:prstGeom>
        </p:spPr>
        <p:txBody>
          <a:bodyPr wrap="square">
            <a:spAutoFit/>
          </a:bodyPr>
          <a:lstStyle/>
          <a:p>
            <a:pPr lvl="0">
              <a:defRPr/>
            </a:pPr>
            <a:r>
              <a:rPr lang="en-US" altLang="en-US" sz="6000" b="1" spc="-150" dirty="0" smtClean="0">
                <a:solidFill>
                  <a:srgbClr val="002060"/>
                </a:solidFill>
              </a:rPr>
              <a:t>Thank you for the attention</a:t>
            </a:r>
            <a:endParaRPr kumimoji="0" lang="en-US" altLang="en-US" sz="6000" b="1" i="0" u="none" strike="noStrike" kern="1200" cap="none" spc="-150" normalizeH="0" baseline="0" noProof="0" dirty="0" smtClean="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8244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3" descr="gl_zal"/>
          <p:cNvPicPr>
            <a:picLocks noChangeAspect="1" noChangeArrowheads="1"/>
          </p:cNvPicPr>
          <p:nvPr/>
        </p:nvPicPr>
        <p:blipFill>
          <a:blip r:embed="rId2"/>
          <a:srcRect/>
          <a:stretch>
            <a:fillRect/>
          </a:stretch>
        </p:blipFill>
        <p:spPr bwMode="auto">
          <a:xfrm>
            <a:off x="471423" y="4294021"/>
            <a:ext cx="3097213" cy="2319338"/>
          </a:xfrm>
          <a:prstGeom prst="rect">
            <a:avLst/>
          </a:prstGeom>
          <a:noFill/>
          <a:ln w="9525">
            <a:noFill/>
            <a:miter lim="800000"/>
            <a:headEnd/>
            <a:tailEnd/>
          </a:ln>
        </p:spPr>
      </p:pic>
      <p:sp>
        <p:nvSpPr>
          <p:cNvPr id="90115" name="TextBox 2"/>
          <p:cNvSpPr txBox="1">
            <a:spLocks noChangeArrowheads="1"/>
          </p:cNvSpPr>
          <p:nvPr/>
        </p:nvSpPr>
        <p:spPr bwMode="auto">
          <a:xfrm>
            <a:off x="1524000" y="0"/>
            <a:ext cx="9358346" cy="523220"/>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JINR’s radiation sources </a:t>
            </a:r>
            <a:r>
              <a:rPr kumimoji="0" lang="en-US" sz="28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for </a:t>
            </a:r>
            <a:r>
              <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radiobiological studies</a:t>
            </a:r>
            <a:endParaRPr kumimoji="0" lang="en-GB" sz="2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90116" name="TextBox 3"/>
          <p:cNvSpPr txBox="1">
            <a:spLocks noChangeArrowheads="1"/>
          </p:cNvSpPr>
          <p:nvPr/>
        </p:nvSpPr>
        <p:spPr bwMode="auto">
          <a:xfrm>
            <a:off x="398261" y="3643846"/>
            <a:ext cx="4357718" cy="64633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1C54"/>
                </a:solidFill>
                <a:effectLst/>
                <a:uLnTx/>
                <a:uFillTx/>
                <a:latin typeface="Times New Roman" pitchFamily="18" charset="0"/>
                <a:ea typeface="+mn-ea"/>
                <a:cs typeface="Times New Roman" pitchFamily="18" charset="0"/>
              </a:rPr>
              <a:t>Phasotron</a:t>
            </a:r>
            <a:r>
              <a:rPr kumimoji="0" lang="en-US" sz="1800" b="1" i="0" u="none" strike="noStrike" kern="1200" cap="none" spc="0" normalizeH="0" baseline="0" noProof="0" dirty="0">
                <a:ln>
                  <a:noFill/>
                </a:ln>
                <a:solidFill>
                  <a:srgbClr val="001C54"/>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smtClean="0">
                <a:ln>
                  <a:noFill/>
                </a:ln>
                <a:solidFill>
                  <a:srgbClr val="000066"/>
                </a:solidFill>
                <a:effectLst/>
                <a:uLnTx/>
                <a:uFillTx/>
                <a:latin typeface="Times New Roman" pitchFamily="18" charset="0"/>
                <a:ea typeface="+mn-ea"/>
                <a:cs typeface="Times New Roman" pitchFamily="18" charset="0"/>
              </a:rPr>
              <a:t>medical </a:t>
            </a:r>
            <a:r>
              <a:rPr kumimoji="0" lang="en-US" sz="1800" b="1" i="0" u="none" strike="noStrike" kern="1200" cap="none" spc="0" normalizeH="0" baseline="0" noProof="0" dirty="0">
                <a:ln>
                  <a:noFill/>
                </a:ln>
                <a:solidFill>
                  <a:srgbClr val="001C54"/>
                </a:solidFill>
                <a:effectLst/>
                <a:uLnTx/>
                <a:uFillTx/>
                <a:latin typeface="Times New Roman" pitchFamily="18" charset="0"/>
                <a:ea typeface="+mn-ea"/>
                <a:cs typeface="Times New Roman" pitchFamily="18" charset="0"/>
              </a:rPr>
              <a:t>p</a:t>
            </a:r>
            <a:r>
              <a:rPr kumimoji="0" lang="en-US" sz="1800" b="1" i="0"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roton beam 170 </a:t>
            </a:r>
            <a:r>
              <a:rPr kumimoji="0" lang="en-US" sz="1800" b="1" i="0" u="none" strike="noStrike" kern="1200" cap="none" spc="0" normalizeH="0" baseline="0" noProof="0" dirty="0" smtClean="0">
                <a:ln>
                  <a:noFill/>
                </a:ln>
                <a:solidFill>
                  <a:srgbClr val="000066"/>
                </a:solidFill>
                <a:effectLst/>
                <a:uLnTx/>
                <a:uFillTx/>
                <a:latin typeface="Times New Roman" pitchFamily="18" charset="0"/>
                <a:ea typeface="+mn-ea"/>
                <a:cs typeface="Times New Roman" pitchFamily="18" charset="0"/>
              </a:rPr>
              <a:t>MeV / MSC 230</a:t>
            </a:r>
            <a:endParaRPr kumimoji="0" lang="ru-RU" sz="1800" b="1" i="0"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endParaRPr>
          </a:p>
        </p:txBody>
      </p:sp>
      <p:pic>
        <p:nvPicPr>
          <p:cNvPr id="90117" name="Picture 2" descr="u400m-2"/>
          <p:cNvPicPr>
            <a:picLocks noChangeAspect="1" noChangeArrowheads="1"/>
          </p:cNvPicPr>
          <p:nvPr/>
        </p:nvPicPr>
        <p:blipFill>
          <a:blip r:embed="rId3"/>
          <a:srcRect/>
          <a:stretch>
            <a:fillRect/>
          </a:stretch>
        </p:blipFill>
        <p:spPr bwMode="auto">
          <a:xfrm>
            <a:off x="471423" y="1088360"/>
            <a:ext cx="3263900" cy="2303463"/>
          </a:xfrm>
          <a:prstGeom prst="rect">
            <a:avLst/>
          </a:prstGeom>
          <a:noFill/>
          <a:ln w="9525">
            <a:noFill/>
            <a:miter lim="800000"/>
            <a:headEnd/>
            <a:tailEnd/>
          </a:ln>
        </p:spPr>
      </p:pic>
      <p:sp>
        <p:nvSpPr>
          <p:cNvPr id="90121" name="TextBox 9"/>
          <p:cNvSpPr txBox="1">
            <a:spLocks noChangeArrowheads="1"/>
          </p:cNvSpPr>
          <p:nvPr/>
        </p:nvSpPr>
        <p:spPr bwMode="auto">
          <a:xfrm>
            <a:off x="398261" y="495386"/>
            <a:ext cx="3291532" cy="64633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U-400M cyclotron: </a:t>
            </a:r>
            <a:r>
              <a:rPr kumimoji="0" lang="en-US" sz="1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heavy ions 50 </a:t>
            </a:r>
            <a:r>
              <a:rPr kumimoji="0" lang="en-US" sz="18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MeV/u (Li-Ne)</a:t>
            </a:r>
            <a:endParaRPr kumimoji="0" lang="ru-RU" sz="1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90122" name="TextBox 10"/>
          <p:cNvSpPr txBox="1">
            <a:spLocks noChangeArrowheads="1"/>
          </p:cNvSpPr>
          <p:nvPr/>
        </p:nvSpPr>
        <p:spPr bwMode="auto">
          <a:xfrm>
            <a:off x="4755979" y="505911"/>
            <a:ext cx="6668613" cy="40011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Nuclotron</a:t>
            </a:r>
            <a:r>
              <a:rPr kumimoji="0" lang="en-US" sz="20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heavy </a:t>
            </a:r>
            <a:r>
              <a:rPr kumimoji="0" lang="en-US" sz="20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ions </a:t>
            </a:r>
            <a:r>
              <a:rPr kumimoji="0" lang="en-US" sz="20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0.3-1 GeV/u (H – Kr</a:t>
            </a:r>
            <a:r>
              <a:rPr kumimoji="0" lang="en-US" sz="20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a:t>
            </a:r>
            <a:r>
              <a:rPr kumimoji="0" lang="ru-RU" sz="20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 </a:t>
            </a:r>
            <a:r>
              <a:rPr kumimoji="0" lang="en-US" sz="20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ARIADNA</a:t>
            </a:r>
            <a:endParaRPr kumimoji="0" lang="ru-RU" sz="20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pic>
        <p:nvPicPr>
          <p:cNvPr id="79874" name="Picture 2"/>
          <p:cNvPicPr>
            <a:picLocks noChangeAspect="1" noChangeArrowheads="1"/>
          </p:cNvPicPr>
          <p:nvPr/>
        </p:nvPicPr>
        <p:blipFill>
          <a:blip r:embed="rId4"/>
          <a:srcRect/>
          <a:stretch>
            <a:fillRect/>
          </a:stretch>
        </p:blipFill>
        <p:spPr bwMode="auto">
          <a:xfrm>
            <a:off x="4118177" y="4727596"/>
            <a:ext cx="3214710" cy="1929218"/>
          </a:xfrm>
          <a:prstGeom prst="rect">
            <a:avLst/>
          </a:prstGeom>
          <a:noFill/>
          <a:ln w="9525">
            <a:noFill/>
            <a:miter lim="800000"/>
            <a:headEnd/>
            <a:tailEnd/>
          </a:ln>
          <a:effectLst/>
        </p:spPr>
      </p:pic>
      <p:sp>
        <p:nvSpPr>
          <p:cNvPr id="12" name="Прямоугольник 11"/>
          <p:cNvSpPr/>
          <p:nvPr/>
        </p:nvSpPr>
        <p:spPr>
          <a:xfrm>
            <a:off x="4444733" y="4373185"/>
            <a:ext cx="256159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IBR-2 reactor: neutrons</a:t>
            </a:r>
          </a:p>
        </p:txBody>
      </p:sp>
      <p:pic>
        <p:nvPicPr>
          <p:cNvPr id="2" name="Рисунок 1"/>
          <p:cNvPicPr>
            <a:picLocks noChangeAspect="1"/>
          </p:cNvPicPr>
          <p:nvPr/>
        </p:nvPicPr>
        <p:blipFill>
          <a:blip r:embed="rId5"/>
          <a:stretch>
            <a:fillRect/>
          </a:stretch>
        </p:blipFill>
        <p:spPr>
          <a:xfrm>
            <a:off x="5213434" y="890632"/>
            <a:ext cx="5801930" cy="3330256"/>
          </a:xfrm>
          <a:prstGeom prst="rect">
            <a:avLst/>
          </a:prstGeom>
        </p:spPr>
      </p:pic>
      <p:sp>
        <p:nvSpPr>
          <p:cNvPr id="3" name="Овал 2"/>
          <p:cNvSpPr/>
          <p:nvPr/>
        </p:nvSpPr>
        <p:spPr>
          <a:xfrm>
            <a:off x="7006332" y="2758960"/>
            <a:ext cx="284481" cy="207760"/>
          </a:xfrm>
          <a:prstGeom prst="ellipse">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Группа 14"/>
          <p:cNvGrpSpPr/>
          <p:nvPr/>
        </p:nvGrpSpPr>
        <p:grpSpPr>
          <a:xfrm>
            <a:off x="7846580" y="4459404"/>
            <a:ext cx="3885414" cy="2214530"/>
            <a:chOff x="1490965" y="1817681"/>
            <a:chExt cx="8079858" cy="4675107"/>
          </a:xfrm>
        </p:grpSpPr>
        <p:pic>
          <p:nvPicPr>
            <p:cNvPr id="16" name="Рисунок 15"/>
            <p:cNvPicPr>
              <a:picLocks noChangeAspect="1"/>
            </p:cNvPicPr>
            <p:nvPr/>
          </p:nvPicPr>
          <p:blipFill>
            <a:blip r:embed="rId6"/>
            <a:stretch>
              <a:fillRect/>
            </a:stretch>
          </p:blipFill>
          <p:spPr>
            <a:xfrm>
              <a:off x="1490965" y="1817681"/>
              <a:ext cx="7782125" cy="4374750"/>
            </a:xfrm>
            <a:prstGeom prst="rect">
              <a:avLst/>
            </a:prstGeom>
          </p:spPr>
        </p:pic>
        <p:sp>
          <p:nvSpPr>
            <p:cNvPr id="17" name="Прямоугольник 16"/>
            <p:cNvSpPr/>
            <p:nvPr/>
          </p:nvSpPr>
          <p:spPr>
            <a:xfrm>
              <a:off x="5476427" y="5128315"/>
              <a:ext cx="4094396" cy="1364473"/>
            </a:xfrm>
            <a:prstGeom prst="rect">
              <a:avLst/>
            </a:prstGeom>
            <a:solidFill>
              <a:sysClr val="window" lastClr="FFFFFF"/>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X-ray animal irradiator</a:t>
              </a:r>
              <a:endParaRPr kumimoji="0" lang="ru-RU" sz="1800"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15263836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191344" y="145715"/>
            <a:ext cx="1127425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4F81BD">
                    <a:lumMod val="75000"/>
                  </a:srgbClr>
                </a:solidFill>
                <a:effectLst/>
                <a:uLnTx/>
                <a:uFillTx/>
                <a:latin typeface="Times New Roman" panose="02020603050405020304" pitchFamily="18" charset="0"/>
                <a:cs typeface="Times New Roman" panose="02020603050405020304" pitchFamily="18" charset="0"/>
              </a:rPr>
              <a:t>Basic </a:t>
            </a:r>
            <a:r>
              <a:rPr kumimoji="0" lang="en-US" sz="2800" b="1" i="0" u="none" strike="noStrike" kern="1200" cap="none" spc="0" normalizeH="0" baseline="0" noProof="0" dirty="0">
                <a:ln>
                  <a:noFill/>
                </a:ln>
                <a:solidFill>
                  <a:srgbClr val="4F81BD">
                    <a:lumMod val="75000"/>
                  </a:srgbClr>
                </a:solidFill>
                <a:effectLst/>
                <a:uLnTx/>
                <a:uFillTx/>
                <a:latin typeface="Times New Roman" panose="02020603050405020304" pitchFamily="18" charset="0"/>
                <a:cs typeface="Times New Roman" panose="02020603050405020304" pitchFamily="18" charset="0"/>
              </a:rPr>
              <a:t>facility of </a:t>
            </a:r>
            <a:r>
              <a:rPr kumimoji="0" lang="en-US" sz="2800" b="1" i="0" u="none" strike="noStrike" kern="1200" cap="none" spc="0" normalizeH="0" baseline="0" noProof="0" dirty="0" smtClean="0">
                <a:ln>
                  <a:noFill/>
                </a:ln>
                <a:solidFill>
                  <a:srgbClr val="4F81BD">
                    <a:lumMod val="75000"/>
                  </a:srgbClr>
                </a:solidFill>
                <a:effectLst/>
                <a:uLnTx/>
                <a:uFillTx/>
                <a:latin typeface="Times New Roman" panose="02020603050405020304" pitchFamily="18" charset="0"/>
                <a:cs typeface="Times New Roman" panose="02020603050405020304" pitchFamily="18" charset="0"/>
              </a:rPr>
              <a:t>the LRB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4F81BD">
                    <a:lumMod val="75000"/>
                  </a:srgbClr>
                </a:solidFill>
                <a:effectLst/>
                <a:uLnTx/>
                <a:uFillTx/>
                <a:latin typeface="Times New Roman" panose="02020603050405020304" pitchFamily="18" charset="0"/>
                <a:cs typeface="Times New Roman" panose="02020603050405020304" pitchFamily="18" charset="0"/>
              </a:rPr>
              <a:t>SARRP </a:t>
            </a:r>
            <a:r>
              <a:rPr kumimoji="0" lang="en-US" sz="2800" b="1" i="0" u="none" strike="noStrike" kern="1200" cap="none" spc="0" normalizeH="0" baseline="0" noProof="0" dirty="0">
                <a:ln>
                  <a:noFill/>
                </a:ln>
                <a:solidFill>
                  <a:srgbClr val="4F81BD">
                    <a:lumMod val="75000"/>
                  </a:srgbClr>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S</a:t>
            </a:r>
            <a:r>
              <a:rPr kumimoji="0" lang="en-US" sz="2800" b="1" i="0" u="none" strike="noStrike" kern="1200" cap="none" spc="0" normalizeH="0" baseline="0" noProof="0" dirty="0">
                <a:ln>
                  <a:noFill/>
                </a:ln>
                <a:solidFill>
                  <a:srgbClr val="4F81BD">
                    <a:lumMod val="75000"/>
                  </a:srgbClr>
                </a:solidFill>
                <a:effectLst/>
                <a:uLnTx/>
                <a:uFillTx/>
                <a:latin typeface="Times New Roman" panose="02020603050405020304" pitchFamily="18" charset="0"/>
                <a:cs typeface="Times New Roman" panose="02020603050405020304" pitchFamily="18" charset="0"/>
              </a:rPr>
              <a:t>mall </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a:t>
            </a:r>
            <a:r>
              <a:rPr kumimoji="0" lang="en-US" sz="2800" b="1" i="0" u="none" strike="noStrike" kern="1200" cap="none" spc="0" normalizeH="0" baseline="0" noProof="0" dirty="0">
                <a:ln>
                  <a:noFill/>
                </a:ln>
                <a:solidFill>
                  <a:srgbClr val="4F81BD">
                    <a:lumMod val="75000"/>
                  </a:srgbClr>
                </a:solidFill>
                <a:effectLst/>
                <a:uLnTx/>
                <a:uFillTx/>
                <a:latin typeface="Times New Roman" panose="02020603050405020304" pitchFamily="18" charset="0"/>
                <a:cs typeface="Times New Roman" panose="02020603050405020304" pitchFamily="18" charset="0"/>
              </a:rPr>
              <a:t>nimal </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R</a:t>
            </a:r>
            <a:r>
              <a:rPr kumimoji="0" lang="en-US" sz="2800" b="1" i="0" u="none" strike="noStrike" kern="1200" cap="none" spc="0" normalizeH="0" baseline="0" noProof="0" dirty="0">
                <a:ln>
                  <a:noFill/>
                </a:ln>
                <a:solidFill>
                  <a:srgbClr val="4F81BD">
                    <a:lumMod val="75000"/>
                  </a:srgbClr>
                </a:solidFill>
                <a:effectLst/>
                <a:uLnTx/>
                <a:uFillTx/>
                <a:latin typeface="Times New Roman" panose="02020603050405020304" pitchFamily="18" charset="0"/>
                <a:cs typeface="Times New Roman" panose="02020603050405020304" pitchFamily="18" charset="0"/>
              </a:rPr>
              <a:t>adiation </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R</a:t>
            </a:r>
            <a:r>
              <a:rPr kumimoji="0" lang="en-US" sz="2800" b="1" i="0" u="none" strike="noStrike" kern="1200" cap="none" spc="0" normalizeH="0" baseline="0" noProof="0" dirty="0">
                <a:ln>
                  <a:noFill/>
                </a:ln>
                <a:solidFill>
                  <a:srgbClr val="4F81BD">
                    <a:lumMod val="75000"/>
                  </a:srgbClr>
                </a:solidFill>
                <a:effectLst/>
                <a:uLnTx/>
                <a:uFillTx/>
                <a:latin typeface="Times New Roman" panose="02020603050405020304" pitchFamily="18" charset="0"/>
                <a:cs typeface="Times New Roman" panose="02020603050405020304" pitchFamily="18" charset="0"/>
              </a:rPr>
              <a:t>esearch </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P</a:t>
            </a:r>
            <a:r>
              <a:rPr kumimoji="0" lang="en-US" sz="2800" b="1" i="0" u="none" strike="noStrike" kern="1200" cap="none" spc="0" normalizeH="0" baseline="0" noProof="0" dirty="0">
                <a:ln>
                  <a:noFill/>
                </a:ln>
                <a:solidFill>
                  <a:srgbClr val="4F81BD">
                    <a:lumMod val="75000"/>
                  </a:srgbClr>
                </a:solidFill>
                <a:effectLst/>
                <a:uLnTx/>
                <a:uFillTx/>
                <a:latin typeface="Times New Roman" panose="02020603050405020304" pitchFamily="18" charset="0"/>
                <a:cs typeface="Times New Roman" panose="02020603050405020304" pitchFamily="18" charset="0"/>
              </a:rPr>
              <a:t>latform</a:t>
            </a:r>
            <a:r>
              <a:rPr kumimoji="0" lang="en-US" sz="2800" b="1" i="0" u="none" strike="noStrike" kern="1200" cap="none" spc="0" normalizeH="0" baseline="0" noProof="0" dirty="0" smtClean="0">
                <a:ln>
                  <a:noFill/>
                </a:ln>
                <a:solidFill>
                  <a:srgbClr val="4F81BD">
                    <a:lumMod val="75000"/>
                  </a:srgbClr>
                </a:solidFill>
                <a:effectLst/>
                <a:uLnTx/>
                <a:uFillTx/>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4F81BD">
                  <a:lumMod val="75000"/>
                </a:srgbClr>
              </a:solidFill>
              <a:effectLst/>
              <a:uLnTx/>
              <a:uFillTx/>
              <a:latin typeface="Times New Roman" panose="02020603050405020304" pitchFamily="18" charset="0"/>
              <a:cs typeface="Times New Roman" panose="02020603050405020304" pitchFamily="18" charset="0"/>
            </a:endParaRPr>
          </a:p>
        </p:txBody>
      </p:sp>
      <p:pic>
        <p:nvPicPr>
          <p:cNvPr id="54" name="Рисунок 53"/>
          <p:cNvPicPr>
            <a:picLocks noChangeAspect="1"/>
          </p:cNvPicPr>
          <p:nvPr/>
        </p:nvPicPr>
        <p:blipFill rotWithShape="1">
          <a:blip r:embed="rId3" cstate="print">
            <a:extLst>
              <a:ext uri="{28A0092B-C50C-407E-A947-70E740481C1C}">
                <a14:useLocalDpi xmlns:a14="http://schemas.microsoft.com/office/drawing/2010/main" val="0"/>
              </a:ext>
            </a:extLst>
          </a:blip>
          <a:srcRect l="50640"/>
          <a:stretch/>
        </p:blipFill>
        <p:spPr>
          <a:xfrm>
            <a:off x="417839" y="1531931"/>
            <a:ext cx="2646310" cy="3574952"/>
          </a:xfrm>
          <a:prstGeom prst="rect">
            <a:avLst/>
          </a:prstGeom>
        </p:spPr>
      </p:pic>
      <p:pic>
        <p:nvPicPr>
          <p:cNvPr id="55" name="Рисунок 54"/>
          <p:cNvPicPr>
            <a:picLocks noChangeAspect="1"/>
          </p:cNvPicPr>
          <p:nvPr/>
        </p:nvPicPr>
        <p:blipFill rotWithShape="1">
          <a:blip r:embed="rId4" cstate="print">
            <a:extLst>
              <a:ext uri="{28A0092B-C50C-407E-A947-70E740481C1C}">
                <a14:useLocalDpi xmlns:a14="http://schemas.microsoft.com/office/drawing/2010/main" val="0"/>
              </a:ext>
            </a:extLst>
          </a:blip>
          <a:srcRect l="52750" t="19929" r="9596"/>
          <a:stretch/>
        </p:blipFill>
        <p:spPr>
          <a:xfrm>
            <a:off x="6630183" y="1531931"/>
            <a:ext cx="2378051" cy="2844214"/>
          </a:xfrm>
          <a:prstGeom prst="rect">
            <a:avLst/>
          </a:prstGeom>
        </p:spPr>
      </p:pic>
      <p:pic>
        <p:nvPicPr>
          <p:cNvPr id="56" name="Рисунок 55"/>
          <p:cNvPicPr>
            <a:picLocks noChangeAspect="1"/>
          </p:cNvPicPr>
          <p:nvPr/>
        </p:nvPicPr>
        <p:blipFill>
          <a:blip r:embed="rId5"/>
          <a:stretch>
            <a:fillRect/>
          </a:stretch>
        </p:blipFill>
        <p:spPr>
          <a:xfrm>
            <a:off x="3256064" y="1531931"/>
            <a:ext cx="3022803" cy="2100802"/>
          </a:xfrm>
          <a:prstGeom prst="rect">
            <a:avLst/>
          </a:prstGeom>
        </p:spPr>
      </p:pic>
      <p:sp>
        <p:nvSpPr>
          <p:cNvPr id="57" name="Прямоугольник 56"/>
          <p:cNvSpPr/>
          <p:nvPr/>
        </p:nvSpPr>
        <p:spPr>
          <a:xfrm>
            <a:off x="296288" y="5202393"/>
            <a:ext cx="253169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SARRP</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imitates modern X-ray radiation therapy systems for animal research</a:t>
            </a:r>
            <a:endParaRPr kumimoji="0" lang="ru-RU"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8" name="Прямоугольник 57"/>
          <p:cNvSpPr/>
          <p:nvPr/>
        </p:nvSpPr>
        <p:spPr>
          <a:xfrm>
            <a:off x="3170379" y="4600806"/>
            <a:ext cx="3453823"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Techniques utilizing planar static beams, parallel opposed beams, continuous arc therapies, multiple </a:t>
            </a:r>
            <a:r>
              <a:rPr kumimoji="0" lang="en-US" sz="1800" b="0" i="0" u="none" strike="noStrike" kern="120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isocenter</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treatments, and non-planar arcs can all be planned, evaluated, and delivered with SARRP</a:t>
            </a:r>
            <a:endParaRPr kumimoji="0" lang="ru-RU"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9" name="Прямоугольник 58"/>
          <p:cNvSpPr/>
          <p:nvPr/>
        </p:nvSpPr>
        <p:spPr>
          <a:xfrm>
            <a:off x="3187652" y="3610537"/>
            <a:ext cx="329354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The 360° gantry and motorized stage allow for non-coplanar beam delivery from any angle.</a:t>
            </a:r>
            <a:endParaRPr kumimoji="0" lang="ru-RU"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6"/>
          <a:srcRect l="17846" t="4959" r="5855"/>
          <a:stretch/>
        </p:blipFill>
        <p:spPr>
          <a:xfrm>
            <a:off x="9316631" y="3483504"/>
            <a:ext cx="2603922" cy="2172169"/>
          </a:xfrm>
          <a:prstGeom prst="rect">
            <a:avLst/>
          </a:prstGeom>
        </p:spPr>
      </p:pic>
      <p:pic>
        <p:nvPicPr>
          <p:cNvPr id="7" name="Рисунок 6"/>
          <p:cNvPicPr>
            <a:picLocks noChangeAspect="1"/>
          </p:cNvPicPr>
          <p:nvPr/>
        </p:nvPicPr>
        <p:blipFill>
          <a:blip r:embed="rId7"/>
          <a:stretch>
            <a:fillRect/>
          </a:stretch>
        </p:blipFill>
        <p:spPr>
          <a:xfrm>
            <a:off x="9316631" y="1550663"/>
            <a:ext cx="2621517" cy="1749655"/>
          </a:xfrm>
          <a:prstGeom prst="rect">
            <a:avLst/>
          </a:prstGeom>
        </p:spPr>
      </p:pic>
      <p:sp>
        <p:nvSpPr>
          <p:cNvPr id="62" name="Прямоугольник 61"/>
          <p:cNvSpPr/>
          <p:nvPr/>
        </p:nvSpPr>
        <p:spPr>
          <a:xfrm>
            <a:off x="9261639" y="5708801"/>
            <a:ext cx="252555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1F497D"/>
                </a:solidFill>
                <a:effectLst/>
                <a:uLnTx/>
                <a:uFillTx/>
                <a:latin typeface="Times New Roman" panose="02020603050405020304" pitchFamily="18" charset="0"/>
                <a:cs typeface="Times New Roman" panose="02020603050405020304" pitchFamily="18" charset="0"/>
              </a:rPr>
              <a:t>First experiments on mice </a:t>
            </a:r>
            <a:r>
              <a:rPr kumimoji="0" lang="en-US" sz="1800" b="1" i="0" u="none" strike="noStrike" kern="120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rPr>
              <a:t>tumor irradiation at SARRP </a:t>
            </a:r>
            <a:endParaRPr kumimoji="0" lang="ru-RU" sz="1800" b="1" i="0" u="none" strike="noStrike" kern="120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endParaRPr>
          </a:p>
        </p:txBody>
      </p:sp>
      <p:pic>
        <p:nvPicPr>
          <p:cNvPr id="63" name="Рисунок 62"/>
          <p:cNvPicPr>
            <a:picLocks noChangeAspect="1"/>
          </p:cNvPicPr>
          <p:nvPr/>
        </p:nvPicPr>
        <p:blipFill rotWithShape="1">
          <a:blip r:embed="rId8"/>
          <a:srcRect l="2501" r="2851"/>
          <a:stretch/>
        </p:blipFill>
        <p:spPr>
          <a:xfrm>
            <a:off x="6624202" y="4523263"/>
            <a:ext cx="2549420" cy="1794934"/>
          </a:xfrm>
          <a:prstGeom prst="rect">
            <a:avLst/>
          </a:prstGeom>
        </p:spPr>
      </p:pic>
    </p:spTree>
    <p:extLst>
      <p:ext uri="{BB962C8B-B14F-4D97-AF65-F5344CB8AC3E}">
        <p14:creationId xmlns:p14="http://schemas.microsoft.com/office/powerpoint/2010/main" val="1065239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ustomShape 3"/>
          <p:cNvSpPr/>
          <p:nvPr/>
        </p:nvSpPr>
        <p:spPr>
          <a:xfrm>
            <a:off x="1863432" y="211360"/>
            <a:ext cx="8654760" cy="457303"/>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 normalizeH="0" baseline="0" noProof="0" dirty="0">
                <a:ln>
                  <a:noFill/>
                </a:ln>
                <a:solidFill>
                  <a:srgbClr val="002060"/>
                </a:solidFill>
                <a:effectLst/>
                <a:uLnTx/>
                <a:uFillTx/>
                <a:latin typeface="Times New Roman"/>
                <a:ea typeface="DejaVu Sans"/>
              </a:rPr>
              <a:t>JINR Life Science Program: Basic and Applied Research</a:t>
            </a:r>
            <a:endParaRPr kumimoji="0" lang="en-US" sz="2400" b="0" i="0" u="none" strike="noStrike" kern="1200" cap="none" spc="-1" normalizeH="0" baseline="0" noProof="0" dirty="0">
              <a:ln>
                <a:noFill/>
              </a:ln>
              <a:solidFill>
                <a:prstClr val="black"/>
              </a:solidFill>
              <a:effectLst/>
              <a:uLnTx/>
              <a:uFillTx/>
              <a:latin typeface="Arial"/>
            </a:endParaRPr>
          </a:p>
        </p:txBody>
      </p:sp>
      <p:pic>
        <p:nvPicPr>
          <p:cNvPr id="144" name="Рисунок 41"/>
          <p:cNvPicPr/>
          <p:nvPr/>
        </p:nvPicPr>
        <p:blipFill>
          <a:blip r:embed="rId3"/>
          <a:stretch/>
        </p:blipFill>
        <p:spPr>
          <a:xfrm>
            <a:off x="4894276" y="1353908"/>
            <a:ext cx="732372" cy="690385"/>
          </a:xfrm>
          <a:prstGeom prst="rect">
            <a:avLst/>
          </a:prstGeom>
          <a:ln w="0">
            <a:noFill/>
          </a:ln>
        </p:spPr>
      </p:pic>
      <p:sp>
        <p:nvSpPr>
          <p:cNvPr id="145" name="CustomShape 6"/>
          <p:cNvSpPr/>
          <p:nvPr/>
        </p:nvSpPr>
        <p:spPr>
          <a:xfrm>
            <a:off x="463393" y="2246098"/>
            <a:ext cx="2878582" cy="1072856"/>
          </a:xfrm>
          <a:prstGeom prst="rect">
            <a:avLst/>
          </a:prstGeom>
          <a:noFill/>
          <a:ln w="0">
            <a:noFill/>
          </a:ln>
        </p:spPr>
        <p:style>
          <a:lnRef idx="0">
            <a:scrgbClr r="0" g="0" b="0"/>
          </a:lnRef>
          <a:fillRef idx="0">
            <a:scrgbClr r="0" g="0" b="0"/>
          </a:fillRef>
          <a:effectRef idx="0">
            <a:scrgbClr r="0" g="0" b="0"/>
          </a:effectRef>
          <a:fontRef idx="minor"/>
        </p:style>
        <p:txBody>
          <a:bodyPr wrap="square" lIns="86760" tIns="43560" rIns="86760" bIns="43560" anchor="t">
            <a:spAutoFit/>
          </a:bodyPr>
          <a:lstStyle/>
          <a:p>
            <a:pPr marL="285840" marR="0" lvl="0" indent="-285840" algn="l" defTabSz="914400" rtl="0" eaLnBrk="1" fontAlgn="auto" latinLnBrk="0" hangingPunct="1">
              <a:lnSpc>
                <a:spcPct val="100000"/>
              </a:lnSpc>
              <a:spcBef>
                <a:spcPts val="0"/>
              </a:spcBef>
              <a:spcAft>
                <a:spcPts val="0"/>
              </a:spcAft>
              <a:buClr>
                <a:srgbClr val="002060"/>
              </a:buClr>
              <a:buSzTx/>
              <a:buFont typeface="Arial"/>
              <a:buChar char="•"/>
              <a:tabLst/>
              <a:defRPr/>
            </a:pPr>
            <a:r>
              <a:rPr kumimoji="0" lang="en-CA" sz="1600" b="0" i="0" u="none" strike="noStrike" kern="1200" cap="none" spc="-1" normalizeH="0" baseline="0" noProof="0" dirty="0" smtClean="0">
                <a:ln>
                  <a:noFill/>
                </a:ln>
                <a:solidFill>
                  <a:srgbClr val="4472C4">
                    <a:lumMod val="50000"/>
                  </a:srgbClr>
                </a:solidFill>
                <a:effectLst/>
                <a:uLnTx/>
                <a:uFillTx/>
                <a:latin typeface="Arial"/>
                <a:ea typeface="DejaVu Sans"/>
              </a:rPr>
              <a:t>Proton therapy of cancer</a:t>
            </a:r>
            <a:endParaRPr kumimoji="0" lang="en-CA" sz="1600" b="0" i="0" u="none" strike="noStrike" kern="1200" cap="none" spc="-1" normalizeH="0" baseline="0" noProof="0" dirty="0">
              <a:ln>
                <a:noFill/>
              </a:ln>
              <a:solidFill>
                <a:srgbClr val="4472C4">
                  <a:lumMod val="50000"/>
                </a:srgbClr>
              </a:solidFill>
              <a:effectLst/>
              <a:uLnTx/>
              <a:uFillTx/>
              <a:latin typeface="Arial"/>
              <a:ea typeface="DejaVu Sans"/>
            </a:endParaRPr>
          </a:p>
          <a:p>
            <a:pPr marL="285840" marR="0" lvl="0" indent="-285840" algn="l" defTabSz="914400" rtl="0" eaLnBrk="1" fontAlgn="auto" latinLnBrk="0" hangingPunct="1">
              <a:lnSpc>
                <a:spcPct val="100000"/>
              </a:lnSpc>
              <a:spcBef>
                <a:spcPts val="0"/>
              </a:spcBef>
              <a:spcAft>
                <a:spcPts val="0"/>
              </a:spcAft>
              <a:buClr>
                <a:srgbClr val="002060"/>
              </a:buClr>
              <a:buSzTx/>
              <a:buFont typeface="Arial"/>
              <a:buChar char="•"/>
              <a:tabLst/>
              <a:defRPr/>
            </a:pPr>
            <a:r>
              <a:rPr kumimoji="0" lang="en-US" sz="1600" b="0" i="0" u="none" strike="noStrike" kern="1200" cap="none" spc="-1" normalizeH="0" baseline="0" noProof="0" dirty="0" smtClean="0">
                <a:ln>
                  <a:noFill/>
                </a:ln>
                <a:solidFill>
                  <a:srgbClr val="4472C4">
                    <a:lumMod val="50000"/>
                  </a:srgbClr>
                </a:solidFill>
                <a:effectLst/>
                <a:uLnTx/>
                <a:uFillTx/>
                <a:latin typeface="Arial"/>
              </a:rPr>
              <a:t>Genetics</a:t>
            </a:r>
            <a:endParaRPr kumimoji="0" lang="en-US" sz="1600" b="0" i="0" u="none" strike="noStrike" kern="1200" cap="none" spc="-1" normalizeH="0" baseline="0" noProof="0" dirty="0">
              <a:ln>
                <a:noFill/>
              </a:ln>
              <a:solidFill>
                <a:srgbClr val="4472C4">
                  <a:lumMod val="50000"/>
                </a:srgbClr>
              </a:solidFill>
              <a:effectLst/>
              <a:uLnTx/>
              <a:uFillTx/>
              <a:latin typeface="Arial"/>
            </a:endParaRPr>
          </a:p>
          <a:p>
            <a:pPr marL="285840" marR="0" lvl="0" indent="-285840" algn="l" defTabSz="914400" rtl="0" eaLnBrk="1" fontAlgn="auto" latinLnBrk="0" hangingPunct="1">
              <a:lnSpc>
                <a:spcPct val="100000"/>
              </a:lnSpc>
              <a:spcBef>
                <a:spcPts val="0"/>
              </a:spcBef>
              <a:spcAft>
                <a:spcPts val="0"/>
              </a:spcAft>
              <a:buClr>
                <a:srgbClr val="002060"/>
              </a:buClr>
              <a:buSzTx/>
              <a:buFont typeface="Arial"/>
              <a:buChar char="•"/>
              <a:tabLst/>
              <a:defRPr/>
            </a:pPr>
            <a:r>
              <a:rPr kumimoji="0" lang="en-CA" sz="1600" b="0" i="0" u="none" strike="noStrike" kern="1200" cap="none" spc="-1" normalizeH="0" baseline="0" noProof="0" dirty="0">
                <a:ln>
                  <a:noFill/>
                </a:ln>
                <a:solidFill>
                  <a:srgbClr val="4472C4">
                    <a:lumMod val="50000"/>
                  </a:srgbClr>
                </a:solidFill>
                <a:effectLst/>
                <a:uLnTx/>
                <a:uFillTx/>
                <a:latin typeface="Arial"/>
                <a:ea typeface="DejaVu Sans"/>
              </a:rPr>
              <a:t>Detectors and Tomography</a:t>
            </a:r>
            <a:endParaRPr kumimoji="0" lang="en-US" sz="1600" b="0" i="0" u="none" strike="noStrike" kern="1200" cap="none" spc="-1" normalizeH="0" baseline="0" noProof="0" dirty="0">
              <a:ln>
                <a:noFill/>
              </a:ln>
              <a:solidFill>
                <a:srgbClr val="4472C4">
                  <a:lumMod val="50000"/>
                </a:srgbClr>
              </a:solidFill>
              <a:effectLst/>
              <a:uLnTx/>
              <a:uFillTx/>
              <a:latin typeface="Arial"/>
            </a:endParaRPr>
          </a:p>
        </p:txBody>
      </p:sp>
      <p:sp>
        <p:nvSpPr>
          <p:cNvPr id="146" name="CustomShape 6"/>
          <p:cNvSpPr/>
          <p:nvPr/>
        </p:nvSpPr>
        <p:spPr>
          <a:xfrm>
            <a:off x="8981395" y="5064195"/>
            <a:ext cx="2968106" cy="1072856"/>
          </a:xfrm>
          <a:prstGeom prst="rect">
            <a:avLst/>
          </a:prstGeom>
          <a:noFill/>
          <a:ln w="0">
            <a:noFill/>
          </a:ln>
        </p:spPr>
        <p:style>
          <a:lnRef idx="0">
            <a:scrgbClr r="0" g="0" b="0"/>
          </a:lnRef>
          <a:fillRef idx="0">
            <a:scrgbClr r="0" g="0" b="0"/>
          </a:fillRef>
          <a:effectRef idx="0">
            <a:scrgbClr r="0" g="0" b="0"/>
          </a:effectRef>
          <a:fontRef idx="minor"/>
        </p:style>
        <p:txBody>
          <a:bodyPr wrap="square" lIns="86760" tIns="43560" rIns="86760" bIns="43560" anchor="t">
            <a:spAutoFit/>
          </a:bodyPr>
          <a:lstStyle/>
          <a:p>
            <a:pPr marL="285840" marR="0" lvl="0" indent="-285840" algn="l" defTabSz="914400" rtl="0" eaLnBrk="1" fontAlgn="auto" latinLnBrk="0" hangingPunct="1">
              <a:lnSpc>
                <a:spcPct val="100000"/>
              </a:lnSpc>
              <a:spcBef>
                <a:spcPts val="0"/>
              </a:spcBef>
              <a:spcAft>
                <a:spcPts val="0"/>
              </a:spcAft>
              <a:buClr>
                <a:srgbClr val="002060"/>
              </a:buClr>
              <a:buSzTx/>
              <a:buFont typeface="Arial"/>
              <a:buChar char="•"/>
              <a:tabLst/>
              <a:defRPr/>
            </a:pPr>
            <a:r>
              <a:rPr kumimoji="0" lang="en-CA" sz="1600" b="0" i="0" u="none" strike="noStrike" kern="1200" cap="none" spc="-1" normalizeH="0" baseline="0" noProof="0" dirty="0">
                <a:ln>
                  <a:noFill/>
                </a:ln>
                <a:solidFill>
                  <a:srgbClr val="002060"/>
                </a:solidFill>
                <a:effectLst/>
                <a:uLnTx/>
                <a:uFillTx/>
                <a:latin typeface="Arial"/>
                <a:ea typeface="DejaVu Sans"/>
              </a:rPr>
              <a:t>Ion beams for cellular research</a:t>
            </a:r>
            <a:endParaRPr kumimoji="0" lang="en-US" sz="1600" b="0" i="0" u="none" strike="noStrike" kern="1200" cap="none" spc="-1" normalizeH="0" baseline="0" noProof="0" dirty="0">
              <a:ln>
                <a:noFill/>
              </a:ln>
              <a:solidFill>
                <a:prstClr val="black"/>
              </a:solidFill>
              <a:effectLst/>
              <a:uLnTx/>
              <a:uFillTx/>
              <a:latin typeface="Arial"/>
            </a:endParaRPr>
          </a:p>
          <a:p>
            <a:pPr marL="285840" marR="0" lvl="0" indent="-285840" algn="l" defTabSz="914400" rtl="0" eaLnBrk="1" fontAlgn="auto" latinLnBrk="0" hangingPunct="1">
              <a:lnSpc>
                <a:spcPct val="100000"/>
              </a:lnSpc>
              <a:spcBef>
                <a:spcPts val="0"/>
              </a:spcBef>
              <a:spcAft>
                <a:spcPts val="0"/>
              </a:spcAft>
              <a:buClr>
                <a:srgbClr val="002060"/>
              </a:buClr>
              <a:buSzTx/>
              <a:buFont typeface="Arial"/>
              <a:buChar char="•"/>
              <a:tabLst/>
              <a:defRPr/>
            </a:pPr>
            <a:r>
              <a:rPr kumimoji="0" lang="en-CA" sz="1600" b="0" i="0" u="none" strike="noStrike" kern="1200" cap="none" spc="-1" normalizeH="0" baseline="0" noProof="0" dirty="0">
                <a:ln>
                  <a:noFill/>
                </a:ln>
                <a:solidFill>
                  <a:srgbClr val="002060"/>
                </a:solidFill>
                <a:effectLst/>
                <a:uLnTx/>
                <a:uFillTx/>
                <a:latin typeface="Arial"/>
                <a:ea typeface="DejaVu Sans"/>
              </a:rPr>
              <a:t>Radionuclides synthesis for radiation medicine</a:t>
            </a:r>
            <a:endParaRPr kumimoji="0" lang="en-US" sz="1600" b="0" i="0" u="none" strike="noStrike" kern="1200" cap="none" spc="-1" normalizeH="0" baseline="0" noProof="0" dirty="0">
              <a:ln>
                <a:noFill/>
              </a:ln>
              <a:solidFill>
                <a:prstClr val="black"/>
              </a:solidFill>
              <a:effectLst/>
              <a:uLnTx/>
              <a:uFillTx/>
              <a:latin typeface="Arial"/>
            </a:endParaRPr>
          </a:p>
        </p:txBody>
      </p:sp>
      <p:sp>
        <p:nvSpPr>
          <p:cNvPr id="147" name="CustomShape 6"/>
          <p:cNvSpPr/>
          <p:nvPr/>
        </p:nvSpPr>
        <p:spPr>
          <a:xfrm>
            <a:off x="395819" y="4822364"/>
            <a:ext cx="2962440" cy="918968"/>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marL="285840" marR="0" lvl="0" indent="-285840" algn="l" defTabSz="914400" rtl="0" eaLnBrk="1" fontAlgn="auto" latinLnBrk="0" hangingPunct="1">
              <a:lnSpc>
                <a:spcPct val="100000"/>
              </a:lnSpc>
              <a:spcBef>
                <a:spcPts val="0"/>
              </a:spcBef>
              <a:spcAft>
                <a:spcPts val="0"/>
              </a:spcAft>
              <a:buClr>
                <a:srgbClr val="002060"/>
              </a:buClr>
              <a:buSzTx/>
              <a:buFont typeface="Arial"/>
              <a:buChar char="•"/>
              <a:tabLst/>
              <a:defRPr/>
            </a:pPr>
            <a:r>
              <a:rPr kumimoji="0" lang="en-CA" sz="1800" b="0" i="0" u="none" strike="noStrike" kern="1200" cap="none" spc="-1" normalizeH="0" baseline="0" noProof="0" dirty="0" smtClean="0">
                <a:ln>
                  <a:noFill/>
                </a:ln>
                <a:solidFill>
                  <a:srgbClr val="002060"/>
                </a:solidFill>
                <a:effectLst/>
                <a:uLnTx/>
                <a:uFillTx/>
                <a:latin typeface="Calibri"/>
                <a:ea typeface="DejaVu Sans"/>
              </a:rPr>
              <a:t>Analysis in the structural biology and pharmacology</a:t>
            </a:r>
            <a:endParaRPr kumimoji="0" lang="en-CA" sz="1800" b="0" i="0" u="none" strike="noStrike" kern="1200" cap="none" spc="-1" normalizeH="0" baseline="0" noProof="0" dirty="0">
              <a:ln>
                <a:noFill/>
              </a:ln>
              <a:solidFill>
                <a:srgbClr val="002060"/>
              </a:solidFill>
              <a:effectLst/>
              <a:uLnTx/>
              <a:uFillTx/>
              <a:latin typeface="Calibri"/>
              <a:ea typeface="DejaVu Sans"/>
            </a:endParaRPr>
          </a:p>
          <a:p>
            <a:pPr marL="285840" marR="0" lvl="0" indent="-285840" algn="l" defTabSz="914400" rtl="0" eaLnBrk="1" fontAlgn="auto" latinLnBrk="0" hangingPunct="1">
              <a:lnSpc>
                <a:spcPct val="100000"/>
              </a:lnSpc>
              <a:spcBef>
                <a:spcPts val="0"/>
              </a:spcBef>
              <a:spcAft>
                <a:spcPts val="0"/>
              </a:spcAft>
              <a:buClr>
                <a:srgbClr val="002060"/>
              </a:buClr>
              <a:buSzTx/>
              <a:buFont typeface="Arial"/>
              <a:buChar char="•"/>
              <a:tabLst/>
              <a:defRPr/>
            </a:pPr>
            <a:r>
              <a:rPr kumimoji="0" lang="en-CA" sz="1800" b="0" i="0" u="none" strike="noStrike" kern="1200" cap="none" spc="-1" normalizeH="0" baseline="0" noProof="0" dirty="0">
                <a:ln>
                  <a:noFill/>
                </a:ln>
                <a:solidFill>
                  <a:srgbClr val="002060"/>
                </a:solidFill>
                <a:effectLst/>
                <a:uLnTx/>
                <a:uFillTx/>
                <a:latin typeface="Calibri"/>
              </a:rPr>
              <a:t>Ecology</a:t>
            </a:r>
            <a:endParaRPr kumimoji="0" lang="en-US" sz="1800" b="0" i="0" u="none" strike="noStrike" kern="1200" cap="none" spc="-1" normalizeH="0" baseline="0" noProof="0" dirty="0">
              <a:ln>
                <a:noFill/>
              </a:ln>
              <a:solidFill>
                <a:prstClr val="black"/>
              </a:solidFill>
              <a:effectLst/>
              <a:uLnTx/>
              <a:uFillTx/>
              <a:latin typeface="Arial"/>
            </a:endParaRPr>
          </a:p>
        </p:txBody>
      </p:sp>
      <p:sp>
        <p:nvSpPr>
          <p:cNvPr id="148" name="CustomShape 6"/>
          <p:cNvSpPr/>
          <p:nvPr/>
        </p:nvSpPr>
        <p:spPr>
          <a:xfrm>
            <a:off x="4908762" y="4922849"/>
            <a:ext cx="3556800" cy="1072856"/>
          </a:xfrm>
          <a:prstGeom prst="rect">
            <a:avLst/>
          </a:prstGeom>
          <a:noFill/>
          <a:ln w="0">
            <a:noFill/>
          </a:ln>
        </p:spPr>
        <p:style>
          <a:lnRef idx="0">
            <a:scrgbClr r="0" g="0" b="0"/>
          </a:lnRef>
          <a:fillRef idx="0">
            <a:scrgbClr r="0" g="0" b="0"/>
          </a:fillRef>
          <a:effectRef idx="0">
            <a:scrgbClr r="0" g="0" b="0"/>
          </a:effectRef>
          <a:fontRef idx="minor"/>
        </p:style>
        <p:txBody>
          <a:bodyPr wrap="square" lIns="86760" tIns="43560" rIns="86760" bIns="43560" anchor="t">
            <a:spAutoFit/>
          </a:bodyPr>
          <a:lstStyle/>
          <a:p>
            <a:pPr marL="285840" marR="0" lvl="0" indent="-285840" algn="l" defTabSz="914400" rtl="0" eaLnBrk="1" fontAlgn="auto" latinLnBrk="0" hangingPunct="1">
              <a:lnSpc>
                <a:spcPct val="100000"/>
              </a:lnSpc>
              <a:spcBef>
                <a:spcPts val="0"/>
              </a:spcBef>
              <a:spcAft>
                <a:spcPts val="0"/>
              </a:spcAft>
              <a:buClr>
                <a:srgbClr val="002060"/>
              </a:buClr>
              <a:buSzTx/>
              <a:buFont typeface="Arial"/>
              <a:buChar char="•"/>
              <a:tabLst/>
              <a:defRPr/>
            </a:pPr>
            <a:r>
              <a:rPr kumimoji="0" lang="en-CA" sz="1600" b="0" i="0" u="none" strike="noStrike" kern="1200" cap="none" spc="-1" normalizeH="0" baseline="0" noProof="0" dirty="0">
                <a:ln>
                  <a:noFill/>
                </a:ln>
                <a:solidFill>
                  <a:srgbClr val="002060"/>
                </a:solidFill>
                <a:effectLst/>
                <a:uLnTx/>
                <a:uFillTx/>
                <a:latin typeface="Arial"/>
                <a:ea typeface="DejaVu Sans"/>
              </a:rPr>
              <a:t>High performance computing</a:t>
            </a:r>
            <a:endParaRPr kumimoji="0" lang="en-US" sz="1600" b="0" i="0" u="none" strike="noStrike" kern="1200" cap="none" spc="-1" normalizeH="0" baseline="0" noProof="0" dirty="0">
              <a:ln>
                <a:noFill/>
              </a:ln>
              <a:solidFill>
                <a:prstClr val="black"/>
              </a:solidFill>
              <a:effectLst/>
              <a:uLnTx/>
              <a:uFillTx/>
              <a:latin typeface="Arial"/>
            </a:endParaRPr>
          </a:p>
          <a:p>
            <a:pPr marL="285840" marR="0" lvl="0" indent="-285840" algn="l" defTabSz="914400" rtl="0" eaLnBrk="1" fontAlgn="auto" latinLnBrk="0" hangingPunct="1">
              <a:lnSpc>
                <a:spcPct val="100000"/>
              </a:lnSpc>
              <a:spcBef>
                <a:spcPts val="0"/>
              </a:spcBef>
              <a:spcAft>
                <a:spcPts val="0"/>
              </a:spcAft>
              <a:buClr>
                <a:srgbClr val="002060"/>
              </a:buClr>
              <a:buSzTx/>
              <a:buFont typeface="Arial"/>
              <a:buChar char="•"/>
              <a:tabLst/>
              <a:defRPr/>
            </a:pPr>
            <a:r>
              <a:rPr kumimoji="0" lang="en-CA" sz="1600" b="0" i="0" u="none" strike="noStrike" kern="1200" cap="none" spc="-1" normalizeH="0" baseline="0" noProof="0" dirty="0">
                <a:ln>
                  <a:noFill/>
                </a:ln>
                <a:solidFill>
                  <a:srgbClr val="002060"/>
                </a:solidFill>
                <a:effectLst/>
                <a:uLnTx/>
                <a:uFillTx/>
                <a:latin typeface="Arial"/>
                <a:ea typeface="DejaVu Sans"/>
              </a:rPr>
              <a:t>System for biological data storage and processing</a:t>
            </a:r>
          </a:p>
          <a:p>
            <a:pPr marL="285840" marR="0" lvl="0" indent="-285840" algn="l" defTabSz="914400" rtl="0" eaLnBrk="1" fontAlgn="auto" latinLnBrk="0" hangingPunct="1">
              <a:lnSpc>
                <a:spcPct val="100000"/>
              </a:lnSpc>
              <a:spcBef>
                <a:spcPts val="0"/>
              </a:spcBef>
              <a:spcAft>
                <a:spcPts val="0"/>
              </a:spcAft>
              <a:buClr>
                <a:srgbClr val="002060"/>
              </a:buClr>
              <a:buSzTx/>
              <a:buFont typeface="Arial"/>
              <a:buChar char="•"/>
              <a:tabLst/>
              <a:defRPr/>
            </a:pPr>
            <a:r>
              <a:rPr kumimoji="0" lang="en-CA" sz="1600" b="0" i="0" u="none" strike="noStrike" kern="1200" cap="none" spc="-1" normalizeH="0" baseline="0" noProof="0" dirty="0">
                <a:ln>
                  <a:noFill/>
                </a:ln>
                <a:solidFill>
                  <a:srgbClr val="002060"/>
                </a:solidFill>
                <a:effectLst/>
                <a:uLnTx/>
                <a:uFillTx/>
                <a:latin typeface="Arial"/>
              </a:rPr>
              <a:t>Bioinformatics, Machine Learning</a:t>
            </a:r>
            <a:endParaRPr kumimoji="0" lang="en-US" sz="1600" b="0" i="0" u="none" strike="noStrike" kern="1200" cap="none" spc="-1" normalizeH="0" baseline="0" noProof="0" dirty="0">
              <a:ln>
                <a:noFill/>
              </a:ln>
              <a:solidFill>
                <a:prstClr val="black"/>
              </a:solidFill>
              <a:effectLst/>
              <a:uLnTx/>
              <a:uFillTx/>
              <a:latin typeface="Arial"/>
            </a:endParaRPr>
          </a:p>
        </p:txBody>
      </p:sp>
      <p:sp>
        <p:nvSpPr>
          <p:cNvPr id="149" name="CustomShape 6"/>
          <p:cNvSpPr/>
          <p:nvPr/>
        </p:nvSpPr>
        <p:spPr>
          <a:xfrm>
            <a:off x="8935105" y="2630313"/>
            <a:ext cx="2923264" cy="1072856"/>
          </a:xfrm>
          <a:prstGeom prst="rect">
            <a:avLst/>
          </a:prstGeom>
          <a:noFill/>
          <a:ln w="0">
            <a:noFill/>
          </a:ln>
        </p:spPr>
        <p:style>
          <a:lnRef idx="0">
            <a:scrgbClr r="0" g="0" b="0"/>
          </a:lnRef>
          <a:fillRef idx="0">
            <a:scrgbClr r="0" g="0" b="0"/>
          </a:fillRef>
          <a:effectRef idx="0">
            <a:scrgbClr r="0" g="0" b="0"/>
          </a:effectRef>
          <a:fontRef idx="minor"/>
        </p:style>
        <p:txBody>
          <a:bodyPr wrap="square" lIns="86760" tIns="43560" rIns="86760" bIns="43560" anchor="t">
            <a:spAutoFit/>
          </a:bodyPr>
          <a:lstStyle/>
          <a:p>
            <a:pPr marL="285840" marR="0" lvl="0" indent="-285840" algn="l" defTabSz="914400" rtl="0" eaLnBrk="1" fontAlgn="auto" latinLnBrk="0" hangingPunct="1">
              <a:lnSpc>
                <a:spcPct val="100000"/>
              </a:lnSpc>
              <a:spcBef>
                <a:spcPts val="0"/>
              </a:spcBef>
              <a:spcAft>
                <a:spcPts val="0"/>
              </a:spcAft>
              <a:buClr>
                <a:srgbClr val="002060"/>
              </a:buClr>
              <a:buSzTx/>
              <a:buFont typeface="Arial"/>
              <a:buChar char="•"/>
              <a:tabLst/>
              <a:defRPr/>
            </a:pPr>
            <a:r>
              <a:rPr kumimoji="0" lang="en-CA" sz="1600" b="0" i="0" u="none" strike="noStrike" kern="1200" cap="none" spc="-1" normalizeH="0" baseline="0" noProof="0" dirty="0">
                <a:ln>
                  <a:noFill/>
                </a:ln>
                <a:solidFill>
                  <a:srgbClr val="002060"/>
                </a:solidFill>
                <a:effectLst/>
                <a:uLnTx/>
                <a:uFillTx/>
                <a:latin typeface="Arial"/>
                <a:ea typeface="DejaVu Sans"/>
              </a:rPr>
              <a:t>Heavy ion beamlines for </a:t>
            </a:r>
            <a:r>
              <a:rPr kumimoji="0" lang="en-CA" sz="1600" b="0" i="0" u="none" strike="noStrike" kern="1200" cap="none" spc="-1" normalizeH="0" baseline="0" noProof="0" dirty="0" smtClean="0">
                <a:ln>
                  <a:noFill/>
                </a:ln>
                <a:solidFill>
                  <a:srgbClr val="002060"/>
                </a:solidFill>
                <a:effectLst/>
                <a:uLnTx/>
                <a:uFillTx/>
                <a:latin typeface="Arial"/>
                <a:ea typeface="DejaVu Sans"/>
              </a:rPr>
              <a:t>space radiobiology</a:t>
            </a:r>
            <a:r>
              <a:rPr kumimoji="0" lang="en-CA" sz="1600" b="0" i="0" u="none" strike="noStrike" kern="1200" cap="none" spc="-1" normalizeH="0" baseline="0" noProof="0" dirty="0">
                <a:ln>
                  <a:noFill/>
                </a:ln>
                <a:solidFill>
                  <a:srgbClr val="002060"/>
                </a:solidFill>
                <a:effectLst/>
                <a:uLnTx/>
                <a:uFillTx/>
                <a:latin typeface="Arial"/>
                <a:ea typeface="DejaVu Sans"/>
              </a:rPr>
              <a:t>, </a:t>
            </a:r>
            <a:r>
              <a:rPr kumimoji="0" lang="en-CA" sz="1600" b="0" i="0" u="none" strike="noStrike" kern="1200" cap="none" spc="-1" normalizeH="0" baseline="0" noProof="0" dirty="0" smtClean="0">
                <a:ln>
                  <a:noFill/>
                </a:ln>
                <a:solidFill>
                  <a:srgbClr val="002060"/>
                </a:solidFill>
                <a:effectLst/>
                <a:uLnTx/>
                <a:uFillTx/>
                <a:latin typeface="Arial"/>
                <a:ea typeface="DejaVu Sans"/>
              </a:rPr>
              <a:t>technologies for beam therapy </a:t>
            </a:r>
            <a:endParaRPr kumimoji="0" lang="en-US" sz="1600" b="0" i="0" u="none" strike="noStrike" kern="1200" cap="none" spc="-1" normalizeH="0" baseline="0" noProof="0" dirty="0">
              <a:ln>
                <a:noFill/>
              </a:ln>
              <a:solidFill>
                <a:prstClr val="black"/>
              </a:solidFill>
              <a:effectLst/>
              <a:uLnTx/>
              <a:uFillTx/>
              <a:latin typeface="Arial"/>
            </a:endParaRPr>
          </a:p>
        </p:txBody>
      </p:sp>
      <p:pic>
        <p:nvPicPr>
          <p:cNvPr id="150" name="Рисунок 3"/>
          <p:cNvPicPr/>
          <p:nvPr/>
        </p:nvPicPr>
        <p:blipFill>
          <a:blip r:embed="rId4"/>
          <a:stretch/>
        </p:blipFill>
        <p:spPr>
          <a:xfrm>
            <a:off x="10195637" y="1976553"/>
            <a:ext cx="1536120" cy="653760"/>
          </a:xfrm>
          <a:prstGeom prst="rect">
            <a:avLst/>
          </a:prstGeom>
          <a:ln w="0">
            <a:noFill/>
          </a:ln>
        </p:spPr>
      </p:pic>
      <p:pic>
        <p:nvPicPr>
          <p:cNvPr id="151" name="Рисунок 4"/>
          <p:cNvPicPr/>
          <p:nvPr/>
        </p:nvPicPr>
        <p:blipFill>
          <a:blip r:embed="rId5"/>
          <a:stretch/>
        </p:blipFill>
        <p:spPr>
          <a:xfrm>
            <a:off x="8974697" y="1281404"/>
            <a:ext cx="984240" cy="1024200"/>
          </a:xfrm>
          <a:prstGeom prst="rect">
            <a:avLst/>
          </a:prstGeom>
          <a:ln w="0">
            <a:noFill/>
          </a:ln>
        </p:spPr>
      </p:pic>
      <p:pic>
        <p:nvPicPr>
          <p:cNvPr id="152" name="Рисунок 5"/>
          <p:cNvPicPr/>
          <p:nvPr/>
        </p:nvPicPr>
        <p:blipFill>
          <a:blip r:embed="rId6"/>
          <a:stretch/>
        </p:blipFill>
        <p:spPr>
          <a:xfrm>
            <a:off x="4057182" y="5074831"/>
            <a:ext cx="998640" cy="694080"/>
          </a:xfrm>
          <a:prstGeom prst="rect">
            <a:avLst/>
          </a:prstGeom>
          <a:ln w="0">
            <a:noFill/>
          </a:ln>
        </p:spPr>
      </p:pic>
      <p:pic>
        <p:nvPicPr>
          <p:cNvPr id="153" name="Рисунок 6"/>
          <p:cNvPicPr/>
          <p:nvPr/>
        </p:nvPicPr>
        <p:blipFill>
          <a:blip r:embed="rId7"/>
          <a:stretch/>
        </p:blipFill>
        <p:spPr>
          <a:xfrm>
            <a:off x="609440" y="4214770"/>
            <a:ext cx="723801" cy="705767"/>
          </a:xfrm>
          <a:prstGeom prst="rect">
            <a:avLst/>
          </a:prstGeom>
          <a:ln w="0">
            <a:noFill/>
          </a:ln>
        </p:spPr>
      </p:pic>
      <p:pic>
        <p:nvPicPr>
          <p:cNvPr id="154" name="Рисунок 7"/>
          <p:cNvPicPr/>
          <p:nvPr/>
        </p:nvPicPr>
        <p:blipFill>
          <a:blip r:embed="rId8"/>
          <a:stretch/>
        </p:blipFill>
        <p:spPr>
          <a:xfrm>
            <a:off x="457326" y="1353414"/>
            <a:ext cx="864720" cy="834120"/>
          </a:xfrm>
          <a:prstGeom prst="rect">
            <a:avLst/>
          </a:prstGeom>
          <a:ln w="0">
            <a:noFill/>
          </a:ln>
        </p:spPr>
      </p:pic>
      <p:pic>
        <p:nvPicPr>
          <p:cNvPr id="155" name="Рисунок 8"/>
          <p:cNvPicPr/>
          <p:nvPr/>
        </p:nvPicPr>
        <p:blipFill>
          <a:blip r:embed="rId9"/>
          <a:stretch/>
        </p:blipFill>
        <p:spPr>
          <a:xfrm>
            <a:off x="9076075" y="4341824"/>
            <a:ext cx="852480" cy="700200"/>
          </a:xfrm>
          <a:prstGeom prst="rect">
            <a:avLst/>
          </a:prstGeom>
          <a:ln w="0">
            <a:noFill/>
          </a:ln>
        </p:spPr>
      </p:pic>
      <p:sp>
        <p:nvSpPr>
          <p:cNvPr id="156" name="CustomShape 6"/>
          <p:cNvSpPr/>
          <p:nvPr/>
        </p:nvSpPr>
        <p:spPr>
          <a:xfrm>
            <a:off x="4887260" y="3349612"/>
            <a:ext cx="2712091" cy="549636"/>
          </a:xfrm>
          <a:prstGeom prst="rect">
            <a:avLst/>
          </a:prstGeom>
          <a:noFill/>
          <a:ln w="0">
            <a:noFill/>
          </a:ln>
        </p:spPr>
        <p:style>
          <a:lnRef idx="0">
            <a:scrgbClr r="0" g="0" b="0"/>
          </a:lnRef>
          <a:fillRef idx="0">
            <a:scrgbClr r="0" g="0" b="0"/>
          </a:fillRef>
          <a:effectRef idx="0">
            <a:scrgbClr r="0" g="0" b="0"/>
          </a:effectRef>
          <a:fontRef idx="minor"/>
        </p:style>
        <p:txBody>
          <a:bodyPr wrap="square" lIns="86760" tIns="43560" rIns="86760" bIns="4356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CA" sz="1500" b="0" i="0" u="none" strike="noStrike" kern="1200" cap="none" spc="-1" normalizeH="0" baseline="0" noProof="0" dirty="0">
                <a:ln>
                  <a:noFill/>
                </a:ln>
                <a:solidFill>
                  <a:srgbClr val="002060"/>
                </a:solidFill>
                <a:effectLst/>
                <a:uLnTx/>
                <a:uFillTx/>
                <a:latin typeface="Arial"/>
                <a:ea typeface="DejaVu Sans"/>
              </a:rPr>
              <a:t>Infrastructure for molecular, cellular and animal research </a:t>
            </a:r>
            <a:endParaRPr kumimoji="0" lang="en-US" sz="1500" b="0" i="0" u="none" strike="noStrike" kern="1200" cap="none" spc="-1" normalizeH="0" baseline="0" noProof="0" dirty="0">
              <a:ln>
                <a:noFill/>
              </a:ln>
              <a:solidFill>
                <a:prstClr val="black"/>
              </a:solidFill>
              <a:effectLst/>
              <a:uLnTx/>
              <a:uFillTx/>
              <a:latin typeface="Arial"/>
            </a:endParaRPr>
          </a:p>
        </p:txBody>
      </p:sp>
      <p:sp>
        <p:nvSpPr>
          <p:cNvPr id="157" name="Скругленный прямоугольник 1"/>
          <p:cNvSpPr/>
          <p:nvPr/>
        </p:nvSpPr>
        <p:spPr>
          <a:xfrm>
            <a:off x="250420" y="1344860"/>
            <a:ext cx="3150720" cy="2138016"/>
          </a:xfrm>
          <a:prstGeom prst="roundRect">
            <a:avLst>
              <a:gd name="adj" fmla="val 16667"/>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58" name="Скругленный прямоугольник 21"/>
          <p:cNvSpPr/>
          <p:nvPr/>
        </p:nvSpPr>
        <p:spPr>
          <a:xfrm>
            <a:off x="365939" y="4140611"/>
            <a:ext cx="3150720" cy="1988194"/>
          </a:xfrm>
          <a:prstGeom prst="roundRect">
            <a:avLst>
              <a:gd name="adj" fmla="val 16667"/>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59" name="Скругленный прямоугольник 22"/>
          <p:cNvSpPr/>
          <p:nvPr/>
        </p:nvSpPr>
        <p:spPr>
          <a:xfrm>
            <a:off x="3916062" y="4584227"/>
            <a:ext cx="4549500" cy="1452888"/>
          </a:xfrm>
          <a:prstGeom prst="roundRect">
            <a:avLst>
              <a:gd name="adj" fmla="val 16667"/>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60" name="Скругленный прямоугольник 23"/>
          <p:cNvSpPr/>
          <p:nvPr/>
        </p:nvSpPr>
        <p:spPr>
          <a:xfrm>
            <a:off x="8852155" y="4211295"/>
            <a:ext cx="3104782" cy="1955068"/>
          </a:xfrm>
          <a:prstGeom prst="roundRect">
            <a:avLst>
              <a:gd name="adj" fmla="val 16667"/>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61" name="Скругленный прямоугольник 24"/>
          <p:cNvSpPr/>
          <p:nvPr/>
        </p:nvSpPr>
        <p:spPr>
          <a:xfrm>
            <a:off x="8890277" y="1343276"/>
            <a:ext cx="3066660" cy="2509603"/>
          </a:xfrm>
          <a:prstGeom prst="roundRect">
            <a:avLst>
              <a:gd name="adj" fmla="val 16667"/>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pic>
        <p:nvPicPr>
          <p:cNvPr id="162" name="Рисунок 9"/>
          <p:cNvPicPr/>
          <p:nvPr/>
        </p:nvPicPr>
        <p:blipFill>
          <a:blip r:embed="rId10"/>
          <a:stretch/>
        </p:blipFill>
        <p:spPr>
          <a:xfrm>
            <a:off x="9108805" y="2146757"/>
            <a:ext cx="881640" cy="442080"/>
          </a:xfrm>
          <a:prstGeom prst="rect">
            <a:avLst/>
          </a:prstGeom>
          <a:ln w="0">
            <a:noFill/>
          </a:ln>
        </p:spPr>
      </p:pic>
      <p:sp>
        <p:nvSpPr>
          <p:cNvPr id="163" name="Двойная стрелка влево/вправо 10"/>
          <p:cNvSpPr/>
          <p:nvPr/>
        </p:nvSpPr>
        <p:spPr>
          <a:xfrm>
            <a:off x="3733986" y="2484413"/>
            <a:ext cx="660240" cy="297360"/>
          </a:xfrm>
          <a:prstGeom prst="leftRightArrow">
            <a:avLst>
              <a:gd name="adj1" fmla="val 50000"/>
              <a:gd name="adj2" fmla="val 50000"/>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64" name="Двойная стрелка влево/вправо 28"/>
          <p:cNvSpPr/>
          <p:nvPr/>
        </p:nvSpPr>
        <p:spPr>
          <a:xfrm rot="19554853">
            <a:off x="3742516" y="3834478"/>
            <a:ext cx="660240" cy="297360"/>
          </a:xfrm>
          <a:prstGeom prst="leftRightArrow">
            <a:avLst>
              <a:gd name="adj1" fmla="val 50000"/>
              <a:gd name="adj2" fmla="val 50000"/>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65" name="Двойная стрелка влево/вправо 29"/>
          <p:cNvSpPr/>
          <p:nvPr/>
        </p:nvSpPr>
        <p:spPr>
          <a:xfrm rot="1867800">
            <a:off x="7911877" y="3878205"/>
            <a:ext cx="660240" cy="297360"/>
          </a:xfrm>
          <a:prstGeom prst="leftRightArrow">
            <a:avLst>
              <a:gd name="adj1" fmla="val 50000"/>
              <a:gd name="adj2" fmla="val 50000"/>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66" name="Двойная стрелка влево/вправо 30"/>
          <p:cNvSpPr/>
          <p:nvPr/>
        </p:nvSpPr>
        <p:spPr>
          <a:xfrm>
            <a:off x="7951706" y="2508181"/>
            <a:ext cx="660240" cy="297360"/>
          </a:xfrm>
          <a:prstGeom prst="leftRightArrow">
            <a:avLst>
              <a:gd name="adj1" fmla="val 50000"/>
              <a:gd name="adj2" fmla="val 50000"/>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67" name="Двойная стрелка влево/вправо 31"/>
          <p:cNvSpPr/>
          <p:nvPr/>
        </p:nvSpPr>
        <p:spPr>
          <a:xfrm rot="16200000">
            <a:off x="5952907" y="4124952"/>
            <a:ext cx="529149" cy="278880"/>
          </a:xfrm>
          <a:prstGeom prst="leftRightArrow">
            <a:avLst>
              <a:gd name="adj1" fmla="val 50000"/>
              <a:gd name="adj2" fmla="val 50000"/>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68" name="Скругленный прямоугольник 32"/>
          <p:cNvSpPr/>
          <p:nvPr/>
        </p:nvSpPr>
        <p:spPr>
          <a:xfrm>
            <a:off x="4592766" y="1344860"/>
            <a:ext cx="3285990" cy="2621832"/>
          </a:xfrm>
          <a:prstGeom prst="roundRect">
            <a:avLst>
              <a:gd name="adj" fmla="val 16667"/>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69" name="Прямоугольник 11"/>
          <p:cNvSpPr/>
          <p:nvPr/>
        </p:nvSpPr>
        <p:spPr>
          <a:xfrm>
            <a:off x="1264446" y="1402374"/>
            <a:ext cx="1998000" cy="81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CA" sz="1600" b="1" i="0" u="none" strike="noStrike" kern="1200" cap="none" spc="-1" normalizeH="0" baseline="0" noProof="0" dirty="0" err="1">
                <a:ln>
                  <a:noFill/>
                </a:ln>
                <a:solidFill>
                  <a:srgbClr val="0070C0"/>
                </a:solidFill>
                <a:effectLst/>
                <a:uLnTx/>
                <a:uFillTx/>
                <a:latin typeface="Calibri"/>
                <a:ea typeface="DejaVu Sans"/>
              </a:rPr>
              <a:t>Dzhelepov</a:t>
            </a:r>
            <a:r>
              <a:rPr kumimoji="0" lang="en-CA" sz="1600" b="1" i="0" u="none" strike="noStrike" kern="1200" cap="none" spc="-1" normalizeH="0" baseline="0" noProof="0" dirty="0">
                <a:ln>
                  <a:noFill/>
                </a:ln>
                <a:solidFill>
                  <a:srgbClr val="0070C0"/>
                </a:solidFill>
                <a:effectLst/>
                <a:uLnTx/>
                <a:uFillTx/>
                <a:latin typeface="Calibri"/>
                <a:ea typeface="DejaVu Sans"/>
              </a:rPr>
              <a:t> Laboratory of Nuclear Problems</a:t>
            </a:r>
            <a:endParaRPr kumimoji="0" lang="en-US" sz="1600" b="0" i="0" u="none" strike="noStrike" kern="1200" cap="none" spc="-1" normalizeH="0" baseline="0" noProof="0" dirty="0">
              <a:ln>
                <a:noFill/>
              </a:ln>
              <a:solidFill>
                <a:prstClr val="black"/>
              </a:solidFill>
              <a:effectLst/>
              <a:uLnTx/>
              <a:uFillTx/>
              <a:latin typeface="Arial"/>
            </a:endParaRPr>
          </a:p>
        </p:txBody>
      </p:sp>
      <p:sp>
        <p:nvSpPr>
          <p:cNvPr id="170" name="Прямоугольник 34"/>
          <p:cNvSpPr/>
          <p:nvPr/>
        </p:nvSpPr>
        <p:spPr>
          <a:xfrm>
            <a:off x="1403140" y="4297156"/>
            <a:ext cx="199800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CA" sz="1600" b="1" i="0" u="none" strike="noStrike" kern="1200" cap="none" spc="-1" normalizeH="0" baseline="0" noProof="0" dirty="0">
                <a:ln>
                  <a:noFill/>
                </a:ln>
                <a:solidFill>
                  <a:srgbClr val="0070C0"/>
                </a:solidFill>
                <a:effectLst/>
                <a:uLnTx/>
                <a:uFillTx/>
                <a:latin typeface="Calibri"/>
                <a:ea typeface="DejaVu Sans"/>
              </a:rPr>
              <a:t>Frank Laboratory of Neutron Physics</a:t>
            </a:r>
            <a:endParaRPr kumimoji="0" lang="en-US" sz="1600" b="0" i="0" u="none" strike="noStrike" kern="1200" cap="none" spc="-1" normalizeH="0" baseline="0" noProof="0" dirty="0">
              <a:ln>
                <a:noFill/>
              </a:ln>
              <a:solidFill>
                <a:prstClr val="black"/>
              </a:solidFill>
              <a:effectLst/>
              <a:uLnTx/>
              <a:uFillTx/>
              <a:latin typeface="Arial"/>
            </a:endParaRPr>
          </a:p>
        </p:txBody>
      </p:sp>
      <p:sp>
        <p:nvSpPr>
          <p:cNvPr id="171" name="Прямоугольник 12"/>
          <p:cNvSpPr/>
          <p:nvPr/>
        </p:nvSpPr>
        <p:spPr>
          <a:xfrm>
            <a:off x="10098977" y="1432168"/>
            <a:ext cx="18579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CA" sz="1600" b="1" i="0" u="none" strike="noStrike" kern="1200" cap="none" spc="-1" normalizeH="0" baseline="0" noProof="0" dirty="0" err="1">
                <a:ln>
                  <a:noFill/>
                </a:ln>
                <a:solidFill>
                  <a:srgbClr val="0070C0"/>
                </a:solidFill>
                <a:effectLst/>
                <a:uLnTx/>
                <a:uFillTx/>
                <a:latin typeface="Calibri"/>
                <a:ea typeface="DejaVu Sans"/>
              </a:rPr>
              <a:t>Veksler</a:t>
            </a:r>
            <a:r>
              <a:rPr kumimoji="0" lang="en-CA" sz="1600" b="1" i="0" u="none" strike="noStrike" kern="1200" cap="none" spc="-1" normalizeH="0" baseline="0" noProof="0" dirty="0">
                <a:ln>
                  <a:noFill/>
                </a:ln>
                <a:solidFill>
                  <a:srgbClr val="0070C0"/>
                </a:solidFill>
                <a:effectLst/>
                <a:uLnTx/>
                <a:uFillTx/>
                <a:latin typeface="Calibri"/>
                <a:ea typeface="DejaVu Sans"/>
              </a:rPr>
              <a:t> and </a:t>
            </a:r>
            <a:r>
              <a:rPr kumimoji="0" lang="en-CA" sz="1600" b="1" i="0" u="none" strike="noStrike" kern="1200" cap="none" spc="-1" normalizeH="0" baseline="0" noProof="0" dirty="0" err="1">
                <a:ln>
                  <a:noFill/>
                </a:ln>
                <a:solidFill>
                  <a:srgbClr val="0070C0"/>
                </a:solidFill>
                <a:effectLst/>
                <a:uLnTx/>
                <a:uFillTx/>
                <a:latin typeface="Calibri"/>
                <a:ea typeface="DejaVu Sans"/>
              </a:rPr>
              <a:t>Baldin</a:t>
            </a:r>
            <a:r>
              <a:rPr kumimoji="0" lang="en-CA" sz="1600" b="1" i="0" u="none" strike="noStrike" kern="1200" cap="none" spc="-1" normalizeH="0" baseline="0" noProof="0" dirty="0">
                <a:ln>
                  <a:noFill/>
                </a:ln>
                <a:solidFill>
                  <a:srgbClr val="0070C0"/>
                </a:solidFill>
                <a:effectLst/>
                <a:uLnTx/>
                <a:uFillTx/>
                <a:latin typeface="Calibri"/>
                <a:ea typeface="DejaVu Sans"/>
              </a:rPr>
              <a:t> Laboratory of HEP</a:t>
            </a:r>
            <a:endParaRPr kumimoji="0" lang="en-US" sz="1600" b="0" i="0" u="none" strike="noStrike" kern="1200" cap="none" spc="-1" normalizeH="0" baseline="0" noProof="0" dirty="0">
              <a:ln>
                <a:noFill/>
              </a:ln>
              <a:solidFill>
                <a:prstClr val="black"/>
              </a:solidFill>
              <a:effectLst/>
              <a:uLnTx/>
              <a:uFillTx/>
              <a:latin typeface="Arial"/>
            </a:endParaRPr>
          </a:p>
        </p:txBody>
      </p:sp>
      <p:sp>
        <p:nvSpPr>
          <p:cNvPr id="172" name="Прямоугольник 36"/>
          <p:cNvSpPr/>
          <p:nvPr/>
        </p:nvSpPr>
        <p:spPr>
          <a:xfrm>
            <a:off x="9958937" y="4421047"/>
            <a:ext cx="199800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CA" sz="1600" b="1" i="0" u="none" strike="noStrike" kern="1200" cap="none" spc="-1" normalizeH="0" baseline="0" noProof="0" dirty="0" err="1">
                <a:ln>
                  <a:noFill/>
                </a:ln>
                <a:solidFill>
                  <a:srgbClr val="0070C0"/>
                </a:solidFill>
                <a:effectLst/>
                <a:uLnTx/>
                <a:uFillTx/>
                <a:latin typeface="Calibri"/>
                <a:ea typeface="DejaVu Sans"/>
              </a:rPr>
              <a:t>Flerov</a:t>
            </a:r>
            <a:r>
              <a:rPr kumimoji="0" lang="en-CA" sz="1600" b="1" i="0" u="none" strike="noStrike" kern="1200" cap="none" spc="-1" normalizeH="0" baseline="0" noProof="0" dirty="0">
                <a:ln>
                  <a:noFill/>
                </a:ln>
                <a:solidFill>
                  <a:srgbClr val="0070C0"/>
                </a:solidFill>
                <a:effectLst/>
                <a:uLnTx/>
                <a:uFillTx/>
                <a:latin typeface="Calibri"/>
                <a:ea typeface="DejaVu Sans"/>
              </a:rPr>
              <a:t> Laboratory of Nuclear Reactions</a:t>
            </a:r>
            <a:endParaRPr kumimoji="0" lang="en-US" sz="1600" b="0" i="0" u="none" strike="noStrike" kern="1200" cap="none" spc="-1" normalizeH="0" baseline="0" noProof="0" dirty="0">
              <a:ln>
                <a:noFill/>
              </a:ln>
              <a:solidFill>
                <a:prstClr val="black"/>
              </a:solidFill>
              <a:effectLst/>
              <a:uLnTx/>
              <a:uFillTx/>
              <a:latin typeface="Arial"/>
            </a:endParaRPr>
          </a:p>
        </p:txBody>
      </p:sp>
      <p:sp>
        <p:nvSpPr>
          <p:cNvPr id="173" name="Прямоугольник 37"/>
          <p:cNvSpPr/>
          <p:nvPr/>
        </p:nvSpPr>
        <p:spPr>
          <a:xfrm>
            <a:off x="4118950" y="4642187"/>
            <a:ext cx="4195633"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CA" sz="1600" b="1" i="0" u="none" strike="noStrike" kern="1200" cap="none" spc="-1" normalizeH="0" baseline="0" noProof="0" dirty="0" err="1">
                <a:ln>
                  <a:noFill/>
                </a:ln>
                <a:solidFill>
                  <a:srgbClr val="0070C0"/>
                </a:solidFill>
                <a:effectLst/>
                <a:uLnTx/>
                <a:uFillTx/>
                <a:latin typeface="Calibri"/>
                <a:ea typeface="DejaVu Sans"/>
              </a:rPr>
              <a:t>Mecheryakov</a:t>
            </a:r>
            <a:r>
              <a:rPr kumimoji="0" lang="en-CA" sz="1600" b="1" i="0" u="none" strike="noStrike" kern="1200" cap="none" spc="-1" normalizeH="0" baseline="0" noProof="0" dirty="0">
                <a:ln>
                  <a:noFill/>
                </a:ln>
                <a:solidFill>
                  <a:srgbClr val="0070C0"/>
                </a:solidFill>
                <a:effectLst/>
                <a:uLnTx/>
                <a:uFillTx/>
                <a:latin typeface="Calibri"/>
                <a:ea typeface="DejaVu Sans"/>
              </a:rPr>
              <a:t> Lab. of Information Technologies</a:t>
            </a:r>
            <a:endParaRPr kumimoji="0" lang="en-US" sz="1600" b="0" i="0" u="none" strike="noStrike" kern="1200" cap="none" spc="-1" normalizeH="0" baseline="0" noProof="0" dirty="0">
              <a:ln>
                <a:noFill/>
              </a:ln>
              <a:solidFill>
                <a:prstClr val="black"/>
              </a:solidFill>
              <a:effectLst/>
              <a:uLnTx/>
              <a:uFillTx/>
              <a:latin typeface="Arial"/>
            </a:endParaRPr>
          </a:p>
        </p:txBody>
      </p:sp>
      <p:sp>
        <p:nvSpPr>
          <p:cNvPr id="174" name="Прямоугольник 38"/>
          <p:cNvSpPr/>
          <p:nvPr/>
        </p:nvSpPr>
        <p:spPr>
          <a:xfrm>
            <a:off x="5766688" y="1344860"/>
            <a:ext cx="21427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CA" sz="1800" b="1" i="0" u="none" strike="noStrike" kern="1200" cap="none" spc="-1" normalizeH="0" baseline="0" noProof="0" dirty="0">
                <a:ln>
                  <a:noFill/>
                </a:ln>
                <a:solidFill>
                  <a:srgbClr val="0070C0"/>
                </a:solidFill>
                <a:effectLst/>
                <a:uLnTx/>
                <a:uFillTx/>
                <a:latin typeface="Calibri"/>
                <a:ea typeface="DejaVu Sans"/>
              </a:rPr>
              <a:t>Laboratory of Radiation Biology</a:t>
            </a:r>
            <a:endParaRPr kumimoji="0" lang="en-US" sz="1800" b="0" i="0" u="none" strike="noStrike" kern="1200" cap="none" spc="-1" normalizeH="0" baseline="0" noProof="0" dirty="0">
              <a:ln>
                <a:noFill/>
              </a:ln>
              <a:solidFill>
                <a:prstClr val="black"/>
              </a:solidFill>
              <a:effectLst/>
              <a:uLnTx/>
              <a:uFillTx/>
              <a:latin typeface="Arial"/>
            </a:endParaRPr>
          </a:p>
        </p:txBody>
      </p:sp>
      <p:sp>
        <p:nvSpPr>
          <p:cNvPr id="175" name="Прямоугольник 14"/>
          <p:cNvSpPr/>
          <p:nvPr/>
        </p:nvSpPr>
        <p:spPr>
          <a:xfrm>
            <a:off x="4731162" y="1949992"/>
            <a:ext cx="3073140" cy="147587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43080" marR="0" lvl="0" indent="-343080" algn="l" defTabSz="914400" rtl="0" eaLnBrk="1" fontAlgn="auto" latinLnBrk="0" hangingPunct="1">
              <a:lnSpc>
                <a:spcPct val="100000"/>
              </a:lnSpc>
              <a:spcBef>
                <a:spcPts val="0"/>
              </a:spcBef>
              <a:spcAft>
                <a:spcPts val="0"/>
              </a:spcAft>
              <a:buClr>
                <a:srgbClr val="002060"/>
              </a:buClr>
              <a:buSzTx/>
              <a:buFont typeface="Arial"/>
              <a:buChar char="•"/>
              <a:tabLst/>
              <a:defRPr/>
            </a:pPr>
            <a:r>
              <a:rPr kumimoji="0" lang="en-CA" sz="1500" b="0" i="0" u="none" strike="noStrike" kern="1200" cap="none" spc="-1" normalizeH="0" baseline="0" noProof="0" dirty="0">
                <a:ln>
                  <a:noFill/>
                </a:ln>
                <a:solidFill>
                  <a:srgbClr val="002060"/>
                </a:solidFill>
                <a:effectLst/>
                <a:uLnTx/>
                <a:uFillTx/>
                <a:latin typeface="Arial"/>
                <a:ea typeface="DejaVu Sans"/>
              </a:rPr>
              <a:t>Fundamental Radiobiology</a:t>
            </a:r>
            <a:endParaRPr kumimoji="0" lang="en-US" sz="1500" b="0" i="0" u="none" strike="noStrike" kern="1200" cap="none" spc="-1" normalizeH="0" baseline="0" noProof="0" dirty="0">
              <a:ln>
                <a:noFill/>
              </a:ln>
              <a:solidFill>
                <a:prstClr val="black"/>
              </a:solidFill>
              <a:effectLst/>
              <a:uLnTx/>
              <a:uFillTx/>
              <a:latin typeface="Arial"/>
            </a:endParaRPr>
          </a:p>
          <a:p>
            <a:pPr marL="343080" marR="0" lvl="0" indent="-343080" algn="l" defTabSz="914400" rtl="0" eaLnBrk="1" fontAlgn="auto" latinLnBrk="0" hangingPunct="1">
              <a:lnSpc>
                <a:spcPct val="100000"/>
              </a:lnSpc>
              <a:spcBef>
                <a:spcPts val="0"/>
              </a:spcBef>
              <a:spcAft>
                <a:spcPts val="0"/>
              </a:spcAft>
              <a:buClr>
                <a:srgbClr val="002060"/>
              </a:buClr>
              <a:buSzTx/>
              <a:buFont typeface="Arial"/>
              <a:buChar char="•"/>
              <a:tabLst/>
              <a:defRPr/>
            </a:pPr>
            <a:r>
              <a:rPr kumimoji="0" lang="en-CA" sz="1500" b="0" i="0" u="none" strike="noStrike" kern="1200" cap="none" spc="-1" normalizeH="0" baseline="0" noProof="0" dirty="0">
                <a:ln>
                  <a:noFill/>
                </a:ln>
                <a:solidFill>
                  <a:srgbClr val="002060"/>
                </a:solidFill>
                <a:effectLst/>
                <a:uLnTx/>
                <a:uFillTx/>
                <a:latin typeface="Arial"/>
                <a:ea typeface="DejaVu Sans"/>
              </a:rPr>
              <a:t>Radiation Neuroscience</a:t>
            </a:r>
            <a:endParaRPr kumimoji="0" lang="en-US" sz="1500" b="0" i="0" u="none" strike="noStrike" kern="1200" cap="none" spc="-1" normalizeH="0" baseline="0" noProof="0" dirty="0">
              <a:ln>
                <a:noFill/>
              </a:ln>
              <a:solidFill>
                <a:prstClr val="black"/>
              </a:solidFill>
              <a:effectLst/>
              <a:uLnTx/>
              <a:uFillTx/>
              <a:latin typeface="Arial"/>
            </a:endParaRPr>
          </a:p>
          <a:p>
            <a:pPr marL="343080" marR="0" lvl="0" indent="-343080" algn="l" defTabSz="914400" rtl="0" eaLnBrk="1" fontAlgn="auto" latinLnBrk="0" hangingPunct="1">
              <a:lnSpc>
                <a:spcPct val="100000"/>
              </a:lnSpc>
              <a:spcBef>
                <a:spcPts val="0"/>
              </a:spcBef>
              <a:spcAft>
                <a:spcPts val="0"/>
              </a:spcAft>
              <a:buClr>
                <a:srgbClr val="002060"/>
              </a:buClr>
              <a:buSzTx/>
              <a:buFont typeface="Arial"/>
              <a:buChar char="•"/>
              <a:tabLst/>
              <a:defRPr/>
            </a:pPr>
            <a:r>
              <a:rPr kumimoji="0" lang="en-CA" sz="1500" b="0" i="0" u="none" strike="noStrike" kern="1200" cap="none" spc="-1" normalizeH="0" baseline="0" noProof="0" dirty="0">
                <a:ln>
                  <a:noFill/>
                </a:ln>
                <a:solidFill>
                  <a:srgbClr val="002060"/>
                </a:solidFill>
                <a:effectLst/>
                <a:uLnTx/>
                <a:uFillTx/>
                <a:latin typeface="Arial"/>
                <a:ea typeface="DejaVu Sans"/>
              </a:rPr>
              <a:t>Clinical Radiobiology</a:t>
            </a:r>
            <a:endParaRPr kumimoji="0" lang="en-US" sz="1500" b="0" i="0" u="none" strike="noStrike" kern="1200" cap="none" spc="-1" normalizeH="0" baseline="0" noProof="0" dirty="0">
              <a:ln>
                <a:noFill/>
              </a:ln>
              <a:solidFill>
                <a:prstClr val="black"/>
              </a:solidFill>
              <a:effectLst/>
              <a:uLnTx/>
              <a:uFillTx/>
              <a:latin typeface="Arial"/>
            </a:endParaRPr>
          </a:p>
          <a:p>
            <a:pPr marL="343080" marR="0" lvl="0" indent="-343080" algn="l" defTabSz="914400" rtl="0" eaLnBrk="1" fontAlgn="auto" latinLnBrk="0" hangingPunct="1">
              <a:lnSpc>
                <a:spcPct val="100000"/>
              </a:lnSpc>
              <a:spcBef>
                <a:spcPts val="0"/>
              </a:spcBef>
              <a:spcAft>
                <a:spcPts val="0"/>
              </a:spcAft>
              <a:buClr>
                <a:srgbClr val="002060"/>
              </a:buClr>
              <a:buSzTx/>
              <a:buFont typeface="Arial"/>
              <a:buChar char="•"/>
              <a:tabLst/>
              <a:defRPr/>
            </a:pPr>
            <a:r>
              <a:rPr kumimoji="0" lang="en-CA" sz="1500" b="0" i="0" u="none" strike="noStrike" kern="1200" cap="none" spc="-1" normalizeH="0" baseline="0" noProof="0" dirty="0">
                <a:ln>
                  <a:noFill/>
                </a:ln>
                <a:solidFill>
                  <a:srgbClr val="002060"/>
                </a:solidFill>
                <a:effectLst/>
                <a:uLnTx/>
                <a:uFillTx/>
                <a:latin typeface="Arial"/>
                <a:ea typeface="DejaVu Sans"/>
              </a:rPr>
              <a:t>Mathematical Modeling</a:t>
            </a:r>
            <a:endParaRPr kumimoji="0" lang="en-US" sz="1500" b="0" i="0" u="none" strike="noStrike" kern="1200" cap="none" spc="-1" normalizeH="0" baseline="0" noProof="0" dirty="0">
              <a:ln>
                <a:noFill/>
              </a:ln>
              <a:solidFill>
                <a:prstClr val="black"/>
              </a:solidFill>
              <a:effectLst/>
              <a:uLnTx/>
              <a:uFillTx/>
              <a:latin typeface="Arial"/>
            </a:endParaRPr>
          </a:p>
          <a:p>
            <a:pPr marL="343080" marR="0" lvl="0" indent="-343080" algn="l" defTabSz="914400" rtl="0" eaLnBrk="1" fontAlgn="auto" latinLnBrk="0" hangingPunct="1">
              <a:lnSpc>
                <a:spcPct val="100000"/>
              </a:lnSpc>
              <a:spcBef>
                <a:spcPts val="0"/>
              </a:spcBef>
              <a:spcAft>
                <a:spcPts val="0"/>
              </a:spcAft>
              <a:buClr>
                <a:srgbClr val="002060"/>
              </a:buClr>
              <a:buSzTx/>
              <a:buFont typeface="Arial"/>
              <a:buChar char="•"/>
              <a:tabLst/>
              <a:defRPr/>
            </a:pPr>
            <a:r>
              <a:rPr kumimoji="0" lang="en-CA" sz="1500" b="0" i="0" u="none" strike="noStrike" kern="1200" cap="none" spc="-1" normalizeH="0" baseline="0" noProof="0" dirty="0">
                <a:ln>
                  <a:noFill/>
                </a:ln>
                <a:solidFill>
                  <a:srgbClr val="002060"/>
                </a:solidFill>
                <a:effectLst/>
                <a:uLnTx/>
                <a:uFillTx/>
                <a:latin typeface="Arial"/>
                <a:ea typeface="DejaVu Sans"/>
              </a:rPr>
              <a:t>Radiation Protection</a:t>
            </a:r>
            <a:endParaRPr kumimoji="0" lang="en-US" sz="1500" b="0" i="0" u="none" strike="noStrike" kern="1200" cap="none" spc="-1" normalizeH="0" baseline="0" noProof="0" dirty="0">
              <a:ln>
                <a:noFill/>
              </a:ln>
              <a:solidFill>
                <a:prstClr val="black"/>
              </a:solidFill>
              <a:effectLst/>
              <a:uLnTx/>
              <a:uFillTx/>
              <a:latin typeface="Arial"/>
            </a:endParaRPr>
          </a:p>
          <a:p>
            <a:pPr marL="343080" marR="0" lvl="0" indent="-343080" algn="l" defTabSz="914400" rtl="0" eaLnBrk="1" fontAlgn="auto" latinLnBrk="0" hangingPunct="1">
              <a:lnSpc>
                <a:spcPct val="100000"/>
              </a:lnSpc>
              <a:spcBef>
                <a:spcPts val="0"/>
              </a:spcBef>
              <a:spcAft>
                <a:spcPts val="0"/>
              </a:spcAft>
              <a:buClr>
                <a:srgbClr val="002060"/>
              </a:buClr>
              <a:buSzTx/>
              <a:buFont typeface="Arial"/>
              <a:buChar char="•"/>
              <a:tabLst/>
              <a:defRPr/>
            </a:pPr>
            <a:r>
              <a:rPr kumimoji="0" lang="en-CA" sz="1500" b="0" i="0" u="none" strike="noStrike" kern="1200" cap="none" spc="-1" normalizeH="0" baseline="0" noProof="0" dirty="0">
                <a:ln>
                  <a:noFill/>
                </a:ln>
                <a:solidFill>
                  <a:srgbClr val="002060"/>
                </a:solidFill>
                <a:effectLst/>
                <a:uLnTx/>
                <a:uFillTx/>
                <a:latin typeface="Arial"/>
                <a:ea typeface="DejaVu Sans"/>
              </a:rPr>
              <a:t>Astrobiology</a:t>
            </a:r>
            <a:endParaRPr kumimoji="0" lang="en-US" sz="15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9960746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a:off x="983432" y="2418338"/>
            <a:ext cx="4572000" cy="523220"/>
          </a:xfrm>
          <a:prstGeom prst="rect">
            <a:avLst/>
          </a:prstGeom>
        </p:spPr>
        <p:txBody>
          <a:bodyPr>
            <a:spAutoFit/>
          </a:bodyPr>
          <a:lstStyle/>
          <a:p>
            <a:pPr defTabSz="685800">
              <a:defRPr/>
            </a:pPr>
            <a:r>
              <a:rPr lang="en-US" sz="2800" b="1" dirty="0">
                <a:solidFill>
                  <a:srgbClr val="002060"/>
                </a:solidFill>
                <a:latin typeface="Calibri"/>
              </a:rPr>
              <a:t>Radiation risk in deep space</a:t>
            </a:r>
            <a:endParaRPr lang="ru-RU" sz="2800" dirty="0">
              <a:solidFill>
                <a:prstClr val="black"/>
              </a:solidFill>
              <a:latin typeface="Calibri"/>
            </a:endParaRPr>
          </a:p>
        </p:txBody>
      </p:sp>
      <p:sp>
        <p:nvSpPr>
          <p:cNvPr id="5" name="Прямоугольник 4"/>
          <p:cNvSpPr/>
          <p:nvPr/>
        </p:nvSpPr>
        <p:spPr>
          <a:xfrm>
            <a:off x="6816080" y="2442440"/>
            <a:ext cx="4572000" cy="523220"/>
          </a:xfrm>
          <a:prstGeom prst="rect">
            <a:avLst/>
          </a:prstGeom>
        </p:spPr>
        <p:txBody>
          <a:bodyPr>
            <a:spAutoFit/>
          </a:bodyPr>
          <a:lstStyle/>
          <a:p>
            <a:pPr defTabSz="685800">
              <a:defRPr/>
            </a:pPr>
            <a:r>
              <a:rPr lang="en-US" sz="2800" b="1" dirty="0" smtClean="0">
                <a:solidFill>
                  <a:srgbClr val="002060"/>
                </a:solidFill>
                <a:latin typeface="Calibri"/>
              </a:rPr>
              <a:t>Radiation therapy of canc</a:t>
            </a:r>
            <a:r>
              <a:rPr lang="en-US" sz="2700" b="1" dirty="0" smtClean="0">
                <a:solidFill>
                  <a:srgbClr val="002060"/>
                </a:solidFill>
                <a:latin typeface="Calibri"/>
              </a:rPr>
              <a:t>er</a:t>
            </a:r>
            <a:endParaRPr lang="ru-RU" sz="2700" dirty="0">
              <a:solidFill>
                <a:prstClr val="black"/>
              </a:solidFill>
              <a:latin typeface="Calibri"/>
            </a:endParaRPr>
          </a:p>
        </p:txBody>
      </p:sp>
      <p:pic>
        <p:nvPicPr>
          <p:cNvPr id="4" name="Picture 64"/>
          <p:cNvPicPr>
            <a:picLocks noChangeAspect="1" noChangeArrowheads="1"/>
          </p:cNvPicPr>
          <p:nvPr/>
        </p:nvPicPr>
        <p:blipFill>
          <a:blip r:embed="rId2"/>
          <a:srcRect/>
          <a:stretch>
            <a:fillRect/>
          </a:stretch>
        </p:blipFill>
        <p:spPr bwMode="auto">
          <a:xfrm>
            <a:off x="1001368" y="3445981"/>
            <a:ext cx="4554064" cy="2563431"/>
          </a:xfrm>
          <a:prstGeom prst="rect">
            <a:avLst/>
          </a:prstGeom>
          <a:noFill/>
          <a:ln w="9525">
            <a:noFill/>
            <a:miter lim="800000"/>
            <a:headEnd/>
            <a:tailEnd/>
          </a:ln>
        </p:spPr>
      </p:pic>
      <p:sp>
        <p:nvSpPr>
          <p:cNvPr id="7" name="TextBox 6"/>
          <p:cNvSpPr txBox="1">
            <a:spLocks noChangeArrowheads="1"/>
          </p:cNvSpPr>
          <p:nvPr/>
        </p:nvSpPr>
        <p:spPr bwMode="auto">
          <a:xfrm>
            <a:off x="3695660" y="4967695"/>
            <a:ext cx="1752267" cy="830997"/>
          </a:xfrm>
          <a:prstGeom prst="rect">
            <a:avLst/>
          </a:prstGeom>
          <a:noFill/>
          <a:ln w="9525">
            <a:noFill/>
            <a:miter lim="800000"/>
            <a:headEnd/>
            <a:tailEnd/>
          </a:ln>
        </p:spPr>
        <p:txBody>
          <a:bodyPr wrap="square">
            <a:spAutoFit/>
          </a:bodyPr>
          <a:lstStyle/>
          <a:p>
            <a:pPr defTabSz="685800">
              <a:defRPr/>
            </a:pPr>
            <a:r>
              <a:rPr lang="en-US" altLang="ru-RU" sz="1600" baseline="30000" dirty="0">
                <a:solidFill>
                  <a:prstClr val="white"/>
                </a:solidFill>
                <a:latin typeface="Calibri"/>
              </a:rPr>
              <a:t>1</a:t>
            </a:r>
            <a:r>
              <a:rPr lang="en-US" altLang="ru-RU" sz="1600" dirty="0">
                <a:solidFill>
                  <a:prstClr val="white"/>
                </a:solidFill>
                <a:latin typeface="Calibri"/>
              </a:rPr>
              <a:t>H to </a:t>
            </a:r>
            <a:r>
              <a:rPr lang="en-US" altLang="ru-RU" sz="1600" baseline="30000" dirty="0">
                <a:solidFill>
                  <a:prstClr val="white"/>
                </a:solidFill>
                <a:latin typeface="Calibri"/>
              </a:rPr>
              <a:t>56</a:t>
            </a:r>
            <a:r>
              <a:rPr lang="en-US" altLang="ru-RU" sz="1600" dirty="0">
                <a:solidFill>
                  <a:prstClr val="white"/>
                </a:solidFill>
                <a:latin typeface="Calibri"/>
              </a:rPr>
              <a:t>Fe</a:t>
            </a:r>
          </a:p>
          <a:p>
            <a:pPr defTabSz="685800">
              <a:defRPr/>
            </a:pPr>
            <a:r>
              <a:rPr lang="en-US" altLang="ru-RU" sz="1600" dirty="0">
                <a:solidFill>
                  <a:prstClr val="white"/>
                </a:solidFill>
                <a:latin typeface="Calibri"/>
              </a:rPr>
              <a:t>100-10000 MeV/n</a:t>
            </a:r>
          </a:p>
          <a:p>
            <a:pPr defTabSz="685800">
              <a:defRPr/>
            </a:pPr>
            <a:r>
              <a:rPr lang="en-US" altLang="ru-RU" sz="1600" dirty="0">
                <a:solidFill>
                  <a:prstClr val="white"/>
                </a:solidFill>
                <a:latin typeface="Calibri"/>
              </a:rPr>
              <a:t>10</a:t>
            </a:r>
            <a:r>
              <a:rPr lang="en-US" altLang="ru-RU" sz="1600" baseline="30000" dirty="0">
                <a:solidFill>
                  <a:prstClr val="white"/>
                </a:solidFill>
                <a:latin typeface="Calibri"/>
              </a:rPr>
              <a:t>6</a:t>
            </a:r>
            <a:r>
              <a:rPr lang="en-US" altLang="ru-RU" sz="1600" dirty="0">
                <a:solidFill>
                  <a:prstClr val="white"/>
                </a:solidFill>
                <a:latin typeface="Calibri"/>
              </a:rPr>
              <a:t> cm</a:t>
            </a:r>
            <a:r>
              <a:rPr lang="en-US" altLang="ru-RU" sz="1600" baseline="30000" dirty="0">
                <a:solidFill>
                  <a:prstClr val="white"/>
                </a:solidFill>
                <a:latin typeface="Calibri"/>
              </a:rPr>
              <a:t>-2</a:t>
            </a:r>
            <a:r>
              <a:rPr lang="en-US" altLang="ru-RU" sz="1600" dirty="0">
                <a:solidFill>
                  <a:prstClr val="white"/>
                </a:solidFill>
                <a:latin typeface="Calibri"/>
              </a:rPr>
              <a:t>  per year</a:t>
            </a:r>
          </a:p>
        </p:txBody>
      </p:sp>
      <p:pic>
        <p:nvPicPr>
          <p:cNvPr id="8" name="Picture 39"/>
          <p:cNvPicPr>
            <a:picLocks noChangeAspect="1" noChangeArrowheads="1"/>
          </p:cNvPicPr>
          <p:nvPr/>
        </p:nvPicPr>
        <p:blipFill>
          <a:blip r:embed="rId3"/>
          <a:srcRect/>
          <a:stretch>
            <a:fillRect/>
          </a:stretch>
        </p:blipFill>
        <p:spPr bwMode="auto">
          <a:xfrm>
            <a:off x="6528048" y="3212976"/>
            <a:ext cx="4614359" cy="2913674"/>
          </a:xfrm>
          <a:prstGeom prst="rect">
            <a:avLst/>
          </a:prstGeom>
          <a:noFill/>
          <a:ln w="9525">
            <a:noFill/>
            <a:miter lim="800000"/>
            <a:headEnd/>
            <a:tailEnd/>
          </a:ln>
        </p:spPr>
      </p:pic>
      <p:sp>
        <p:nvSpPr>
          <p:cNvPr id="2" name="Прямоугольник 1"/>
          <p:cNvSpPr/>
          <p:nvPr/>
        </p:nvSpPr>
        <p:spPr>
          <a:xfrm>
            <a:off x="2495600" y="837051"/>
            <a:ext cx="8085417" cy="954107"/>
          </a:xfrm>
          <a:prstGeom prst="rect">
            <a:avLst/>
          </a:prstGeom>
        </p:spPr>
        <p:txBody>
          <a:bodyPr wrap="square">
            <a:spAutoFit/>
          </a:bodyPr>
          <a:lstStyle/>
          <a:p>
            <a:pPr defTabSz="685800">
              <a:defRPr/>
            </a:pPr>
            <a:r>
              <a:rPr lang="en-US" sz="2800" b="1" dirty="0">
                <a:solidFill>
                  <a:srgbClr val="002060"/>
                </a:solidFill>
                <a:latin typeface="Calibri"/>
              </a:rPr>
              <a:t>Relative biological effectiveness of charged particles</a:t>
            </a:r>
          </a:p>
          <a:p>
            <a:pPr defTabSz="685800">
              <a:defRPr/>
            </a:pPr>
            <a:r>
              <a:rPr lang="en-US" sz="2800" b="1" dirty="0">
                <a:solidFill>
                  <a:srgbClr val="002060"/>
                </a:solidFill>
                <a:latin typeface="Calibri"/>
              </a:rPr>
              <a:t>Radiation-induced mutagenesis </a:t>
            </a:r>
          </a:p>
        </p:txBody>
      </p:sp>
    </p:spTree>
    <p:extLst>
      <p:ext uri="{BB962C8B-B14F-4D97-AF65-F5344CB8AC3E}">
        <p14:creationId xmlns:p14="http://schemas.microsoft.com/office/powerpoint/2010/main" val="38568254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19461" name="Рисунок 6" descr="Безымянный.png"/>
          <p:cNvPicPr>
            <a:picLocks noChangeAspect="1"/>
          </p:cNvPicPr>
          <p:nvPr/>
        </p:nvPicPr>
        <p:blipFill>
          <a:blip r:embed="rId4">
            <a:lum contrast="10000"/>
          </a:blip>
          <a:srcRect/>
          <a:stretch>
            <a:fillRect/>
          </a:stretch>
        </p:blipFill>
        <p:spPr bwMode="auto">
          <a:xfrm>
            <a:off x="5538922" y="1640919"/>
            <a:ext cx="5989461" cy="4239731"/>
          </a:xfrm>
          <a:prstGeom prst="rect">
            <a:avLst/>
          </a:prstGeom>
          <a:noFill/>
          <a:ln w="9525">
            <a:noFill/>
            <a:miter lim="800000"/>
            <a:headEnd/>
            <a:tailEnd/>
          </a:ln>
        </p:spPr>
      </p:pic>
      <p:sp>
        <p:nvSpPr>
          <p:cNvPr id="19462" name="Прямоугольник 7"/>
          <p:cNvSpPr>
            <a:spLocks noChangeArrowheads="1"/>
          </p:cNvSpPr>
          <p:nvPr/>
        </p:nvSpPr>
        <p:spPr bwMode="auto">
          <a:xfrm>
            <a:off x="6852444" y="6119019"/>
            <a:ext cx="4086375" cy="40011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Georgia" pitchFamily="18" charset="0"/>
                <a:ea typeface="+mn-ea"/>
                <a:cs typeface="Arial"/>
              </a:rPr>
              <a:t>Charge spectrum of GCR particles </a:t>
            </a:r>
            <a:endParaRPr kumimoji="0" lang="ru-RU" sz="2000" b="0" i="0" u="none" strike="noStrike" kern="1200" cap="none" spc="0" normalizeH="0" baseline="0" noProof="0" dirty="0">
              <a:ln>
                <a:noFill/>
              </a:ln>
              <a:solidFill>
                <a:srgbClr val="FFFFFF"/>
              </a:solidFill>
              <a:effectLst/>
              <a:uLnTx/>
              <a:uFillTx/>
              <a:latin typeface="Georgia" pitchFamily="18" charset="0"/>
              <a:ea typeface="+mn-ea"/>
              <a:cs typeface="Arial"/>
            </a:endParaRPr>
          </a:p>
        </p:txBody>
      </p:sp>
      <p:sp>
        <p:nvSpPr>
          <p:cNvPr id="19463" name="TextBox 8"/>
          <p:cNvSpPr txBox="1">
            <a:spLocks noChangeArrowheads="1"/>
          </p:cNvSpPr>
          <p:nvPr/>
        </p:nvSpPr>
        <p:spPr bwMode="auto">
          <a:xfrm>
            <a:off x="839416" y="260648"/>
            <a:ext cx="9506744" cy="64633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C000"/>
                </a:solidFill>
                <a:effectLst/>
                <a:uLnTx/>
                <a:uFillTx/>
                <a:latin typeface="Arial"/>
                <a:ea typeface="+mn-ea"/>
                <a:cs typeface="Arial"/>
              </a:rPr>
              <a:t>Space Radiobiology</a:t>
            </a:r>
          </a:p>
        </p:txBody>
      </p:sp>
      <p:sp>
        <p:nvSpPr>
          <p:cNvPr id="10" name="TextBox 9"/>
          <p:cNvSpPr txBox="1"/>
          <p:nvPr/>
        </p:nvSpPr>
        <p:spPr>
          <a:xfrm>
            <a:off x="7304544" y="2051535"/>
            <a:ext cx="4700587" cy="1938992"/>
          </a:xfrm>
          <a:prstGeom prst="rect">
            <a:avLst/>
          </a:prstGeom>
          <a:noFill/>
        </p:spPr>
        <p:txBody>
          <a:bodyPr>
            <a:spAutoFit/>
          </a:bodyPr>
          <a:lstStyle/>
          <a:p>
            <a:pPr marL="0" marR="0" lvl="0" indent="989013"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Protons ~ 85%</a:t>
            </a:r>
          </a:p>
          <a:p>
            <a:pPr marL="0" marR="0" lvl="0" indent="989013"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srgbClr val="FFFFFF"/>
                </a:solidFill>
                <a:effectLst/>
                <a:uLnTx/>
                <a:uFillTx/>
                <a:latin typeface="Arial"/>
                <a:ea typeface="+mn-ea"/>
                <a:cs typeface="Arial"/>
              </a:rPr>
              <a:t>α </a:t>
            </a:r>
            <a:r>
              <a:rPr kumimoji="0" lang="en-US" sz="2000" b="0" i="0" u="none" strike="noStrike" kern="1200" cap="none" spc="0" normalizeH="0" baseline="0" noProof="0" dirty="0">
                <a:ln>
                  <a:noFill/>
                </a:ln>
                <a:solidFill>
                  <a:srgbClr val="FFFFFF"/>
                </a:solidFill>
                <a:effectLst/>
                <a:uLnTx/>
                <a:uFillTx/>
                <a:latin typeface="Arial"/>
                <a:ea typeface="+mn-ea"/>
                <a:cs typeface="Arial"/>
              </a:rPr>
              <a:t>particles ~ 14%</a:t>
            </a:r>
          </a:p>
          <a:p>
            <a:pPr marL="0" marR="0" lvl="0" indent="989013"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Heavy </a:t>
            </a:r>
            <a:r>
              <a:rPr kumimoji="0" lang="en-US" sz="2000" b="0" i="0" u="none" strike="noStrike" kern="1200" cap="none" spc="0" normalizeH="0" baseline="0" noProof="0" dirty="0" smtClean="0">
                <a:ln>
                  <a:noFill/>
                </a:ln>
                <a:solidFill>
                  <a:srgbClr val="FFFFFF"/>
                </a:solidFill>
                <a:effectLst/>
                <a:uLnTx/>
                <a:uFillTx/>
                <a:latin typeface="Arial"/>
                <a:ea typeface="+mn-ea"/>
                <a:cs typeface="Arial"/>
              </a:rPr>
              <a:t>nuclei </a:t>
            </a:r>
            <a:r>
              <a:rPr kumimoji="0" lang="en-US" sz="2000" b="0" i="0" u="none" strike="noStrike" kern="1200" cap="none" spc="0" normalizeH="0" baseline="0" noProof="0" dirty="0">
                <a:ln>
                  <a:noFill/>
                </a:ln>
                <a:solidFill>
                  <a:srgbClr val="FFFFFF"/>
                </a:solidFill>
                <a:effectLst/>
                <a:uLnTx/>
                <a:uFillTx/>
                <a:latin typeface="Arial"/>
                <a:ea typeface="+mn-ea"/>
                <a:cs typeface="Arial"/>
              </a:rPr>
              <a:t>~ 1%</a:t>
            </a:r>
          </a:p>
          <a:p>
            <a:pPr marL="0" marR="0" lvl="0" indent="989013"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 </a:t>
            </a:r>
            <a:r>
              <a:rPr kumimoji="0" lang="en-US" sz="2000" b="0" i="0" u="none" strike="noStrike" kern="1200" cap="none" spc="0" normalizeH="0" baseline="0" noProof="0" dirty="0" smtClean="0">
                <a:ln>
                  <a:noFill/>
                </a:ln>
                <a:solidFill>
                  <a:srgbClr val="FFFFFF"/>
                </a:solidFill>
                <a:effectLst/>
                <a:uLnTx/>
                <a:uFillTx/>
                <a:latin typeface="Arial"/>
                <a:ea typeface="+mn-ea"/>
                <a:cs typeface="Arial"/>
              </a:rPr>
              <a:t>   carbon </a:t>
            </a:r>
            <a:r>
              <a:rPr kumimoji="0" lang="en-US" sz="2000" b="0" i="0" u="none" strike="noStrike" kern="1200" cap="none" spc="0" normalizeH="0" baseline="0" noProof="0" dirty="0">
                <a:ln>
                  <a:noFill/>
                </a:ln>
                <a:solidFill>
                  <a:srgbClr val="FFFFFF"/>
                </a:solidFill>
                <a:effectLst/>
                <a:uLnTx/>
                <a:uFillTx/>
                <a:latin typeface="Arial"/>
                <a:ea typeface="+mn-ea"/>
                <a:cs typeface="Arial"/>
              </a:rPr>
              <a:t>group</a:t>
            </a:r>
          </a:p>
          <a:p>
            <a:pPr marL="0" marR="0" lvl="0" indent="989013"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Arial"/>
                <a:ea typeface="+mn-ea"/>
                <a:cs typeface="Arial"/>
              </a:rPr>
              <a:t>    magnesium </a:t>
            </a:r>
            <a:r>
              <a:rPr kumimoji="0" lang="en-US" sz="2000" b="0" i="0" u="none" strike="noStrike" kern="1200" cap="none" spc="0" normalizeH="0" baseline="0" noProof="0" dirty="0">
                <a:ln>
                  <a:noFill/>
                </a:ln>
                <a:solidFill>
                  <a:srgbClr val="FFFFFF"/>
                </a:solidFill>
                <a:effectLst/>
                <a:uLnTx/>
                <a:uFillTx/>
                <a:latin typeface="Arial"/>
                <a:ea typeface="+mn-ea"/>
                <a:cs typeface="Arial"/>
              </a:rPr>
              <a:t>group</a:t>
            </a:r>
          </a:p>
          <a:p>
            <a:pPr marL="0" marR="0" lvl="0" indent="989013"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Arial"/>
                <a:ea typeface="+mn-ea"/>
                <a:cs typeface="Arial"/>
              </a:rPr>
              <a:t>    iron </a:t>
            </a:r>
            <a:r>
              <a:rPr kumimoji="0" lang="en-US" sz="2000" b="0" i="0" u="none" strike="noStrike" kern="1200" cap="none" spc="0" normalizeH="0" baseline="0" noProof="0" dirty="0">
                <a:ln>
                  <a:noFill/>
                </a:ln>
                <a:solidFill>
                  <a:srgbClr val="FFFFFF"/>
                </a:solidFill>
                <a:effectLst/>
                <a:uLnTx/>
                <a:uFillTx/>
                <a:latin typeface="Arial"/>
                <a:ea typeface="+mn-ea"/>
                <a:cs typeface="Arial"/>
              </a:rPr>
              <a:t>group </a:t>
            </a:r>
            <a:endParaRPr kumimoji="0" lang="ru-RU" sz="2000" b="0" i="0" u="none" strike="noStrike" kern="1200" cap="none" spc="0" normalizeH="0" baseline="0" noProof="0" dirty="0">
              <a:ln>
                <a:noFill/>
              </a:ln>
              <a:solidFill>
                <a:srgbClr val="FFFFFF"/>
              </a:solidFill>
              <a:effectLst/>
              <a:uLnTx/>
              <a:uFillTx/>
              <a:latin typeface="Arial"/>
              <a:ea typeface="+mn-ea"/>
              <a:cs typeface="Arial"/>
            </a:endParaRPr>
          </a:p>
        </p:txBody>
      </p:sp>
      <p:sp>
        <p:nvSpPr>
          <p:cNvPr id="19465" name="TextBox 10"/>
          <p:cNvSpPr txBox="1">
            <a:spLocks noChangeArrowheads="1"/>
          </p:cNvSpPr>
          <p:nvPr/>
        </p:nvSpPr>
        <p:spPr bwMode="auto">
          <a:xfrm>
            <a:off x="11170090" y="5628263"/>
            <a:ext cx="296862" cy="3079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Z</a:t>
            </a:r>
            <a:endParaRPr kumimoji="0" lang="ru-RU" sz="14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11" name="Text Box 4"/>
          <p:cNvSpPr txBox="1">
            <a:spLocks noChangeArrowheads="1"/>
          </p:cNvSpPr>
          <p:nvPr/>
        </p:nvSpPr>
        <p:spPr bwMode="auto">
          <a:xfrm>
            <a:off x="413658" y="2051535"/>
            <a:ext cx="4596087" cy="3049169"/>
          </a:xfrm>
          <a:prstGeom prst="rect">
            <a:avLst/>
          </a:prstGeom>
          <a:solidFill>
            <a:schemeClr val="tx1">
              <a:alpha val="69000"/>
            </a:schemeClr>
          </a:solidFill>
          <a:ln>
            <a:noFill/>
          </a:ln>
          <a:effectLst/>
          <a:extLst/>
        </p:spPr>
        <p:txBody>
          <a:bodyPr wrap="square" lIns="90000" tIns="46800" rIns="90000" bIns="46800">
            <a:spAutoFit/>
          </a:bodyPr>
          <a:lstStyle>
            <a:lvl1pPr eaLnBrk="0" hangingPunct="0">
              <a:spcBef>
                <a:spcPts val="8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defRPr>
            </a:lvl1pPr>
            <a:lvl2pPr marL="742950" indent="-285750" eaLnBrk="0" hangingPunct="0">
              <a:spcBef>
                <a:spcPts val="7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defRPr>
            </a:lvl2pPr>
            <a:lvl3pPr marL="1143000" indent="-228600" eaLnBrk="0" hangingPunct="0">
              <a:spcBef>
                <a:spcPts val="6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defRPr>
            </a:lvl3pPr>
            <a:lvl4pPr marL="1600200" indent="-228600" eaLnBrk="0" hangingPunct="0">
              <a:spcBef>
                <a:spcPts val="5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4pPr>
            <a:lvl5pPr marL="2057400" indent="-228600" eaLnBrk="0" hangingPunct="0">
              <a:spcBef>
                <a:spcPts val="5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5pPr>
            <a:lvl6pPr marL="25146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6pPr>
            <a:lvl7pPr marL="29718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7pPr>
            <a:lvl8pPr marL="34290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8pPr>
            <a:lvl9pPr marL="3886200" indent="-228600" defTabSz="449263" eaLnBrk="0" fontAlgn="base" hangingPunct="0">
              <a:lnSpc>
                <a:spcPct val="93000"/>
              </a:lnSpc>
              <a:spcBef>
                <a:spcPts val="50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defRPr>
            </a:lvl9pPr>
          </a:lstStyle>
          <a:p>
            <a:pPr marL="0" marR="0" lvl="0" indent="0" algn="l" defTabSz="449263" rtl="0" eaLnBrk="0" fontAlgn="base" latinLnBrk="0" hangingPunct="0">
              <a:lnSpc>
                <a:spcPct val="100000"/>
              </a:lnSpc>
              <a:spcBef>
                <a:spcPct val="0"/>
              </a:spcBef>
              <a:spcAft>
                <a:spcPct val="0"/>
              </a:spcAft>
              <a:buClr>
                <a:srgbClr val="FFFF00"/>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ru-RU"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a:rPr>
              <a:t>- Galactic and extragalactic source</a:t>
            </a:r>
          </a:p>
          <a:p>
            <a:pPr marL="0" marR="0" lvl="0" indent="0" algn="l" defTabSz="449263" rtl="0" eaLnBrk="0" fontAlgn="base" latinLnBrk="0" hangingPunct="0">
              <a:lnSpc>
                <a:spcPct val="100000"/>
              </a:lnSpc>
              <a:spcBef>
                <a:spcPct val="0"/>
              </a:spcBef>
              <a:spcAft>
                <a:spcPct val="0"/>
              </a:spcAft>
              <a:buClr>
                <a:srgbClr val="FFFF00"/>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ru-RU"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a:rPr>
              <a:t>- All elements</a:t>
            </a:r>
          </a:p>
          <a:p>
            <a:pPr marL="0" marR="0" lvl="0" indent="0" algn="l" defTabSz="449263" rtl="0" eaLnBrk="0" fontAlgn="base" latinLnBrk="0" hangingPunct="0">
              <a:lnSpc>
                <a:spcPct val="100000"/>
              </a:lnSpc>
              <a:spcBef>
                <a:spcPct val="0"/>
              </a:spcBef>
              <a:spcAft>
                <a:spcPct val="0"/>
              </a:spcAft>
              <a:buClr>
                <a:srgbClr val="FFFF00"/>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ru-RU"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a:rPr>
              <a:t>- Fully ionized nuclei</a:t>
            </a:r>
          </a:p>
          <a:p>
            <a:pPr marL="0" marR="0" lvl="0" indent="0" algn="l" defTabSz="449263" rtl="0" eaLnBrk="0" fontAlgn="base" latinLnBrk="0" hangingPunct="0">
              <a:lnSpc>
                <a:spcPct val="100000"/>
              </a:lnSpc>
              <a:spcBef>
                <a:spcPct val="0"/>
              </a:spcBef>
              <a:spcAft>
                <a:spcPct val="0"/>
              </a:spcAft>
              <a:buClr>
                <a:srgbClr val="FFFF00"/>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ru-RU"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a:rPr>
              <a:t>- Omnidirectional</a:t>
            </a:r>
          </a:p>
          <a:p>
            <a:pPr marL="0" marR="0" lvl="0" indent="0" algn="l" defTabSz="449263" rtl="0" eaLnBrk="0" fontAlgn="base" latinLnBrk="0" hangingPunct="0">
              <a:lnSpc>
                <a:spcPct val="100000"/>
              </a:lnSpc>
              <a:spcBef>
                <a:spcPct val="0"/>
              </a:spcBef>
              <a:spcAft>
                <a:spcPct val="0"/>
              </a:spcAft>
              <a:buClr>
                <a:srgbClr val="FFFF00"/>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ru-RU"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a:rPr>
              <a:t>- 10 ^ 8 - 10 ^ 21 eV</a:t>
            </a:r>
          </a:p>
          <a:p>
            <a:pPr marL="0" marR="0" lvl="0" indent="0" algn="l" defTabSz="449263" rtl="0" eaLnBrk="0" fontAlgn="base" latinLnBrk="0" hangingPunct="0">
              <a:lnSpc>
                <a:spcPct val="100000"/>
              </a:lnSpc>
              <a:spcBef>
                <a:spcPct val="0"/>
              </a:spcBef>
              <a:spcAft>
                <a:spcPct val="0"/>
              </a:spcAft>
              <a:buClr>
                <a:srgbClr val="FFFF00"/>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ru-RU"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a:rPr>
              <a:t>- Solar cycle modulation</a:t>
            </a:r>
          </a:p>
          <a:p>
            <a:pPr marL="0" marR="0" lvl="0" indent="0" algn="l" defTabSz="449263" rtl="0" eaLnBrk="0" fontAlgn="base" latinLnBrk="0" hangingPunct="0">
              <a:lnSpc>
                <a:spcPct val="100000"/>
              </a:lnSpc>
              <a:spcBef>
                <a:spcPct val="0"/>
              </a:spcBef>
              <a:spcAft>
                <a:spcPct val="0"/>
              </a:spcAft>
              <a:buClr>
                <a:srgbClr val="FFFF00"/>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ru-RU"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a:rPr>
              <a:t>     (11 years) </a:t>
            </a:r>
            <a:endParaRPr kumimoji="0" lang="en-GB" altLang="ru-RU"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a:endParaRPr>
          </a:p>
        </p:txBody>
      </p:sp>
      <p:sp>
        <p:nvSpPr>
          <p:cNvPr id="9" name="Прямоугольник 8"/>
          <p:cNvSpPr/>
          <p:nvPr/>
        </p:nvSpPr>
        <p:spPr>
          <a:xfrm rot="16200000">
            <a:off x="4197984" y="3393637"/>
            <a:ext cx="2146742" cy="400110"/>
          </a:xfrm>
          <a:prstGeom prst="rect">
            <a:avLst/>
          </a:prstGeom>
        </p:spPr>
        <p:txBody>
          <a:bodyPr wrap="none">
            <a:spAutoFit/>
          </a:bodyPr>
          <a:lstStyle/>
          <a:p>
            <a:pPr marL="0" marR="0" lvl="0" indent="0" algn="l" defTabSz="449263" rtl="0" eaLnBrk="1" fontAlgn="base" latinLnBrk="0" hangingPunct="1">
              <a:lnSpc>
                <a:spcPct val="100000"/>
              </a:lnSpc>
              <a:spcBef>
                <a:spcPct val="0"/>
              </a:spcBef>
              <a:spcAft>
                <a:spcPct val="0"/>
              </a:spcAft>
              <a:buClr>
                <a:srgbClr val="FFFF00"/>
              </a:buClr>
              <a:buSzPct val="100000"/>
              <a:buFontTx/>
              <a:buNone/>
              <a:tabLst/>
              <a:defRPr/>
            </a:pPr>
            <a:r>
              <a:rPr kumimoji="0" lang="en-US" altLang="ru-RU" sz="2000" b="1" i="0" u="none" strike="noStrike" kern="1200" cap="none" spc="0" normalizeH="0" baseline="0" noProof="0" dirty="0" smtClean="0">
                <a:ln>
                  <a:noFill/>
                </a:ln>
                <a:solidFill>
                  <a:srgbClr val="FFFFFF"/>
                </a:solidFill>
                <a:effectLst/>
                <a:uLnTx/>
                <a:uFillTx/>
                <a:latin typeface="Arial"/>
                <a:ea typeface="+mn-ea"/>
                <a:cs typeface="Arial"/>
              </a:rPr>
              <a:t>Flux, arb. </a:t>
            </a:r>
            <a:r>
              <a:rPr kumimoji="0" lang="en-US" altLang="ru-RU" sz="2000" b="1" i="0" u="none" strike="noStrike" kern="1200" cap="none" spc="0" normalizeH="0" baseline="0" noProof="0" dirty="0">
                <a:ln>
                  <a:noFill/>
                </a:ln>
                <a:solidFill>
                  <a:srgbClr val="FFFFFF"/>
                </a:solidFill>
                <a:effectLst/>
                <a:uLnTx/>
                <a:uFillTx/>
                <a:latin typeface="Arial"/>
                <a:ea typeface="+mn-ea"/>
                <a:cs typeface="Arial"/>
              </a:rPr>
              <a:t>units </a:t>
            </a:r>
            <a:endParaRPr kumimoji="0" lang="en-GB" altLang="ru-RU" sz="2000" b="1" i="0" u="none" strike="noStrike" kern="1200" cap="none" spc="0" normalizeH="0" baseline="0" noProof="0" dirty="0">
              <a:ln>
                <a:noFill/>
              </a:ln>
              <a:solidFill>
                <a:srgbClr val="FFFFFF"/>
              </a:solidFill>
              <a:effectLst/>
              <a:uLnTx/>
              <a:uFillTx/>
              <a:latin typeface="Arial"/>
              <a:ea typeface="+mn-ea"/>
              <a:cs typeface="Arial"/>
            </a:endParaRPr>
          </a:p>
        </p:txBody>
      </p:sp>
      <p:sp>
        <p:nvSpPr>
          <p:cNvPr id="2" name="Прямоугольник 1"/>
          <p:cNvSpPr/>
          <p:nvPr/>
        </p:nvSpPr>
        <p:spPr>
          <a:xfrm>
            <a:off x="4007768" y="1033349"/>
            <a:ext cx="3486852" cy="461665"/>
          </a:xfrm>
          <a:prstGeom prst="rect">
            <a:avLst/>
          </a:prstGeom>
        </p:spPr>
        <p:txBody>
          <a:bodyPr wrap="none">
            <a:spAutoFit/>
          </a:bodyPr>
          <a:lstStyle/>
          <a:p>
            <a:pPr lvl="0">
              <a:defRPr/>
            </a:pPr>
            <a:r>
              <a:rPr lang="en-US" sz="2400" b="1" dirty="0">
                <a:solidFill>
                  <a:srgbClr val="FFFFFF"/>
                </a:solidFill>
              </a:rPr>
              <a:t>Galactic Cosmic Rays </a:t>
            </a:r>
            <a:endParaRPr lang="ru-RU" sz="1600" b="1" dirty="0">
              <a:solidFill>
                <a:srgbClr val="FFFFFF"/>
              </a:solidFill>
            </a:endParaRPr>
          </a:p>
        </p:txBody>
      </p:sp>
    </p:spTree>
    <p:extLst>
      <p:ext uri="{BB962C8B-B14F-4D97-AF65-F5344CB8AC3E}">
        <p14:creationId xmlns:p14="http://schemas.microsoft.com/office/powerpoint/2010/main" val="31637803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93462" y="5203915"/>
            <a:ext cx="5422638" cy="1143000"/>
          </a:xfrm>
        </p:spPr>
        <p:txBody>
          <a:bodyPr>
            <a:noAutofit/>
          </a:bodyPr>
          <a:lstStyle/>
          <a:p>
            <a:pPr lvl="0"/>
            <a:r>
              <a:rPr lang="en-US" sz="2800" b="1" dirty="0" smtClean="0">
                <a:solidFill>
                  <a:srgbClr val="002060"/>
                </a:solidFill>
                <a:latin typeface="Times New Roman" panose="02020603050405020304" pitchFamily="18" charset="0"/>
                <a:cs typeface="Times New Roman" panose="02020603050405020304" pitchFamily="18" charset="0"/>
              </a:rPr>
              <a:t>Radiation Neuroscience</a:t>
            </a:r>
            <a:endParaRPr lang="ru-RU" sz="2800" dirty="0"/>
          </a:p>
        </p:txBody>
      </p:sp>
      <p:sp>
        <p:nvSpPr>
          <p:cNvPr id="3" name="Прямоугольник 2"/>
          <p:cNvSpPr/>
          <p:nvPr/>
        </p:nvSpPr>
        <p:spPr>
          <a:xfrm>
            <a:off x="1733005" y="1021172"/>
            <a:ext cx="1020561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New </a:t>
            </a:r>
            <a:r>
              <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concept of radiation risk </a:t>
            </a:r>
            <a:r>
              <a:rPr kumimoji="0" lang="en-US" sz="32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for </a:t>
            </a:r>
            <a:r>
              <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deep space </a:t>
            </a:r>
            <a:r>
              <a:rPr kumimoji="0" lang="en-US" sz="3200" b="1"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flights: Damage to the central nervous system (CNS)</a:t>
            </a:r>
            <a:endParaRPr kumimoji="0" lang="ru-RU"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4" name="Прямоугольник 3"/>
          <p:cNvSpPr/>
          <p:nvPr/>
        </p:nvSpPr>
        <p:spPr>
          <a:xfrm>
            <a:off x="5797301" y="2798475"/>
            <a:ext cx="252956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3600" b="1" i="0" u="none" strike="noStrike" kern="1200" cap="none" spc="0" normalizeH="0" baseline="0" noProof="0" dirty="0" smtClean="0">
                <a:ln>
                  <a:noFill/>
                </a:ln>
                <a:solidFill>
                  <a:srgbClr val="7030A0"/>
                </a:solidFill>
                <a:effectLst/>
                <a:uLnTx/>
                <a:uFillTx/>
                <a:latin typeface="Calibri"/>
                <a:ea typeface="+mn-ea"/>
                <a:cs typeface="+mn-cs"/>
              </a:rPr>
              <a:t>Paradigm shift</a:t>
            </a:r>
            <a:endParaRPr kumimoji="0" lang="en-US" sz="66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6" name="Стрелка вниз 5"/>
          <p:cNvSpPr/>
          <p:nvPr/>
        </p:nvSpPr>
        <p:spPr>
          <a:xfrm rot="16200000">
            <a:off x="6452149" y="4048749"/>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2" descr="A diseased brain- showing the effects of dementia. Tests in mice showed those exposed to cosmic radiation displayed cognitive problems earlier in life"/>
          <p:cNvPicPr>
            <a:picLocks noChangeAspect="1" noChangeArrowheads="1"/>
          </p:cNvPicPr>
          <p:nvPr/>
        </p:nvPicPr>
        <p:blipFill>
          <a:blip r:embed="rId2"/>
          <a:srcRect/>
          <a:stretch>
            <a:fillRect/>
          </a:stretch>
        </p:blipFill>
        <p:spPr bwMode="auto">
          <a:xfrm>
            <a:off x="8561257" y="2894245"/>
            <a:ext cx="2617253" cy="2309670"/>
          </a:xfrm>
          <a:prstGeom prst="rect">
            <a:avLst/>
          </a:prstGeom>
          <a:noFill/>
        </p:spPr>
      </p:pic>
      <p:grpSp>
        <p:nvGrpSpPr>
          <p:cNvPr id="18" name="Группа 17"/>
          <p:cNvGrpSpPr/>
          <p:nvPr/>
        </p:nvGrpSpPr>
        <p:grpSpPr>
          <a:xfrm>
            <a:off x="148991" y="2167300"/>
            <a:ext cx="5613634" cy="3416425"/>
            <a:chOff x="82316" y="2367325"/>
            <a:chExt cx="5613634" cy="3416425"/>
          </a:xfrm>
        </p:grpSpPr>
        <p:pic>
          <p:nvPicPr>
            <p:cNvPr id="5" name="Picture 1"/>
            <p:cNvPicPr>
              <a:picLocks noChangeAspect="1" noChangeArrowheads="1"/>
            </p:cNvPicPr>
            <p:nvPr/>
          </p:nvPicPr>
          <p:blipFill>
            <a:blip r:embed="rId3"/>
            <a:srcRect/>
            <a:stretch>
              <a:fillRect/>
            </a:stretch>
          </p:blipFill>
          <p:spPr bwMode="auto">
            <a:xfrm>
              <a:off x="278706" y="2777034"/>
              <a:ext cx="5150895" cy="2932386"/>
            </a:xfrm>
            <a:prstGeom prst="rect">
              <a:avLst/>
            </a:prstGeom>
            <a:noFill/>
            <a:ln w="9525">
              <a:noFill/>
              <a:miter lim="800000"/>
              <a:headEnd/>
              <a:tailEnd/>
            </a:ln>
            <a:effectLst/>
          </p:spPr>
        </p:pic>
        <p:sp>
          <p:nvSpPr>
            <p:cNvPr id="9" name="Прямоугольник 8"/>
            <p:cNvSpPr/>
            <p:nvPr/>
          </p:nvSpPr>
          <p:spPr>
            <a:xfrm>
              <a:off x="146121" y="5322085"/>
              <a:ext cx="5289635" cy="46166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Risk of cancer death</a:t>
              </a:r>
              <a:endParaRPr kumimoji="0" lang="ru-RU"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Прямоугольник 9"/>
            <p:cNvSpPr/>
            <p:nvPr/>
          </p:nvSpPr>
          <p:spPr>
            <a:xfrm>
              <a:off x="3429113" y="2978188"/>
              <a:ext cx="990600" cy="5032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Mars mission</a:t>
              </a:r>
              <a:endParaRPr kumimoji="0" lang="ru-RU"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Прямоугольник 10"/>
            <p:cNvSpPr/>
            <p:nvPr/>
          </p:nvSpPr>
          <p:spPr>
            <a:xfrm>
              <a:off x="2790938" y="3601045"/>
              <a:ext cx="1152412" cy="49946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Lunar colony</a:t>
              </a:r>
              <a:endParaRPr kumimoji="0" lang="ru-RU"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Прямоугольник 11"/>
            <p:cNvSpPr/>
            <p:nvPr/>
          </p:nvSpPr>
          <p:spPr>
            <a:xfrm>
              <a:off x="2476501" y="4211831"/>
              <a:ext cx="1066800" cy="4994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Space station</a:t>
              </a:r>
              <a:endParaRPr kumimoji="0" lang="ru-RU"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Прямоугольник 12"/>
            <p:cNvSpPr/>
            <p:nvPr/>
          </p:nvSpPr>
          <p:spPr>
            <a:xfrm>
              <a:off x="1647439" y="4211670"/>
              <a:ext cx="676661" cy="49946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CT</a:t>
              </a:r>
              <a:endParaRPr kumimoji="0" lang="ru-RU"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Прямоугольник 13"/>
            <p:cNvSpPr/>
            <p:nvPr/>
          </p:nvSpPr>
          <p:spPr>
            <a:xfrm>
              <a:off x="836300" y="4221362"/>
              <a:ext cx="714761" cy="499467"/>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X-ray</a:t>
              </a:r>
              <a:endParaRPr kumimoji="0" lang="ru-RU"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Прямоугольник 14"/>
            <p:cNvSpPr/>
            <p:nvPr/>
          </p:nvSpPr>
          <p:spPr>
            <a:xfrm>
              <a:off x="5223855" y="2528888"/>
              <a:ext cx="472095" cy="2957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Прямоугольник 15"/>
            <p:cNvSpPr/>
            <p:nvPr/>
          </p:nvSpPr>
          <p:spPr>
            <a:xfrm>
              <a:off x="82316" y="2446809"/>
              <a:ext cx="472095" cy="2957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Прямоугольник 16"/>
            <p:cNvSpPr/>
            <p:nvPr/>
          </p:nvSpPr>
          <p:spPr>
            <a:xfrm rot="16200000">
              <a:off x="2590931" y="206497"/>
              <a:ext cx="472095" cy="4793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9" name="Прямоугольник 18"/>
          <p:cNvSpPr/>
          <p:nvPr/>
        </p:nvSpPr>
        <p:spPr>
          <a:xfrm>
            <a:off x="383511" y="156752"/>
            <a:ext cx="537711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Radiation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Neuroscience</a:t>
            </a:r>
            <a:endParaRPr kumimoji="0" lang="ru-RU" sz="4000" b="0" i="0" u="none" strike="noStrike" kern="1200" cap="none" spc="0" normalizeH="0" baseline="0" noProof="0" dirty="0">
              <a:ln>
                <a:noFill/>
              </a:ln>
              <a:solidFill>
                <a:prstClr val="black"/>
              </a:solidFill>
              <a:effectLst/>
              <a:uLnTx/>
              <a:uFillTx/>
              <a:latin typeface="Calibri"/>
              <a:ea typeface="+mn-ea"/>
            </a:endParaRPr>
          </a:p>
        </p:txBody>
      </p:sp>
    </p:spTree>
    <p:extLst>
      <p:ext uri="{BB962C8B-B14F-4D97-AF65-F5344CB8AC3E}">
        <p14:creationId xmlns:p14="http://schemas.microsoft.com/office/powerpoint/2010/main" val="11390685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ustomShape 4"/>
          <p:cNvSpPr/>
          <p:nvPr/>
        </p:nvSpPr>
        <p:spPr>
          <a:xfrm>
            <a:off x="1271464" y="108105"/>
            <a:ext cx="10288721" cy="826317"/>
          </a:xfrm>
          <a:prstGeom prst="rect">
            <a:avLst/>
          </a:prstGeom>
          <a:noFill/>
          <a:ln>
            <a:noFill/>
          </a:ln>
        </p:spPr>
        <p:style>
          <a:lnRef idx="0">
            <a:scrgbClr r="0" g="0" b="0"/>
          </a:lnRef>
          <a:fillRef idx="0">
            <a:scrgbClr r="0" g="0" b="0"/>
          </a:fillRef>
          <a:effectRef idx="0">
            <a:scrgbClr r="0" g="0" b="0"/>
          </a:effectRef>
          <a:fontRef idx="minor"/>
        </p:style>
        <p:txBody>
          <a:bodyPr wrap="square" lIns="86805" tIns="43403" rIns="86805" bIns="43403">
            <a:spAutoFit/>
          </a:bodyPr>
          <a:lstStyle/>
          <a:p>
            <a:pPr marL="0" marR="0" lvl="0" indent="0" algn="ctr" defTabSz="8819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 normalizeH="0" baseline="0" noProof="0" dirty="0">
                <a:ln>
                  <a:noFill/>
                </a:ln>
                <a:solidFill>
                  <a:srgbClr val="002060"/>
                </a:solidFill>
                <a:effectLst/>
                <a:uLnTx/>
                <a:uFillTx/>
                <a:latin typeface="Times New Roman"/>
              </a:rPr>
              <a:t>Comparative Analysis of Behavioral Reactions </a:t>
            </a:r>
            <a:r>
              <a:rPr kumimoji="0" lang="en-US" sz="2400" b="1" i="0" u="none" strike="noStrike" kern="1200" cap="none" spc="-1" normalizeH="0" baseline="0" noProof="0" dirty="0" smtClean="0">
                <a:ln>
                  <a:noFill/>
                </a:ln>
                <a:solidFill>
                  <a:srgbClr val="002060"/>
                </a:solidFill>
                <a:effectLst/>
                <a:uLnTx/>
                <a:uFillTx/>
                <a:latin typeface="Times New Roman"/>
              </a:rPr>
              <a:t>and </a:t>
            </a:r>
          </a:p>
          <a:p>
            <a:pPr marL="0" marR="0" lvl="0" indent="0" algn="ctr" defTabSz="8819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 normalizeH="0" baseline="0" noProof="0" dirty="0" smtClean="0">
                <a:ln>
                  <a:noFill/>
                </a:ln>
                <a:solidFill>
                  <a:srgbClr val="002060"/>
                </a:solidFill>
                <a:effectLst/>
                <a:uLnTx/>
                <a:uFillTx/>
                <a:latin typeface="Times New Roman"/>
              </a:rPr>
              <a:t>Morphological Changes </a:t>
            </a:r>
            <a:r>
              <a:rPr kumimoji="0" lang="en-US" sz="2400" b="1" i="0" u="none" strike="noStrike" kern="1200" cap="none" spc="-1" normalizeH="0" baseline="0" noProof="0" dirty="0">
                <a:ln>
                  <a:noFill/>
                </a:ln>
                <a:solidFill>
                  <a:srgbClr val="002060"/>
                </a:solidFill>
                <a:effectLst/>
                <a:uLnTx/>
                <a:uFillTx/>
                <a:latin typeface="Times New Roman"/>
              </a:rPr>
              <a:t>in the Rat </a:t>
            </a:r>
            <a:r>
              <a:rPr kumimoji="0" lang="en-US" sz="2400" b="1" i="0" u="none" strike="noStrike" kern="1200" cap="none" spc="-1" normalizeH="0" baseline="0" noProof="0" dirty="0" smtClean="0">
                <a:ln>
                  <a:noFill/>
                </a:ln>
                <a:solidFill>
                  <a:srgbClr val="002060"/>
                </a:solidFill>
                <a:effectLst/>
                <a:uLnTx/>
                <a:uFillTx/>
                <a:latin typeface="Times New Roman"/>
              </a:rPr>
              <a:t>Brain after Irradiation</a:t>
            </a:r>
            <a:endParaRPr kumimoji="0" lang="en-US" sz="2400" b="1" i="0" u="none" strike="noStrike" kern="1200" cap="none" spc="-1" normalizeH="0" baseline="0" noProof="0" dirty="0">
              <a:ln>
                <a:noFill/>
              </a:ln>
              <a:solidFill>
                <a:srgbClr val="002060"/>
              </a:solidFill>
              <a:effectLst/>
              <a:uLnTx/>
              <a:uFillTx/>
              <a:latin typeface="Times New Roman"/>
            </a:endParaRPr>
          </a:p>
        </p:txBody>
      </p:sp>
      <p:sp>
        <p:nvSpPr>
          <p:cNvPr id="8" name="Прямоугольник 7"/>
          <p:cNvSpPr/>
          <p:nvPr/>
        </p:nvSpPr>
        <p:spPr>
          <a:xfrm>
            <a:off x="8431186" y="6215419"/>
            <a:ext cx="383455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smtClean="0">
                <a:ln>
                  <a:noFill/>
                </a:ln>
                <a:solidFill>
                  <a:prstClr val="black"/>
                </a:solidFill>
                <a:effectLst/>
                <a:uLnTx/>
                <a:uFillTx/>
                <a:latin typeface="Arial"/>
              </a:rPr>
              <a:t>Yu.S</a:t>
            </a:r>
            <a:r>
              <a:rPr kumimoji="0" lang="en-US" sz="1600" b="0" i="0" u="none" strike="noStrike" kern="1200" cap="none" spc="0" normalizeH="0" baseline="0" noProof="0" dirty="0" smtClean="0">
                <a:ln>
                  <a:noFill/>
                </a:ln>
                <a:solidFill>
                  <a:prstClr val="black"/>
                </a:solidFill>
                <a:effectLst/>
                <a:uLnTx/>
                <a:uFillTx/>
                <a:latin typeface="Arial"/>
              </a:rPr>
              <a:t>. </a:t>
            </a:r>
            <a:r>
              <a:rPr kumimoji="0" lang="en-US" sz="1600" b="0" i="0" u="none" strike="noStrike" kern="1200" cap="none" spc="0" normalizeH="0" baseline="0" noProof="0" dirty="0" err="1" smtClean="0">
                <a:ln>
                  <a:noFill/>
                </a:ln>
                <a:solidFill>
                  <a:prstClr val="black"/>
                </a:solidFill>
                <a:effectLst/>
                <a:uLnTx/>
                <a:uFillTx/>
                <a:latin typeface="Arial"/>
              </a:rPr>
              <a:t>Severyukhin</a:t>
            </a:r>
            <a:r>
              <a:rPr kumimoji="0" lang="en-US" sz="1600" b="0" i="0" u="none" strike="noStrike" kern="1200" cap="none" spc="0" normalizeH="0" baseline="0" noProof="0" dirty="0" smtClean="0">
                <a:ln>
                  <a:noFill/>
                </a:ln>
                <a:solidFill>
                  <a:prstClr val="black"/>
                </a:solidFill>
                <a:effectLst/>
                <a:uLnTx/>
                <a:uFillTx/>
                <a:latin typeface="Arial"/>
              </a:rPr>
              <a:t>, et al // Cellular </a:t>
            </a:r>
            <a:r>
              <a:rPr kumimoji="0" lang="en-US" sz="1600" b="0" i="0" u="none" strike="noStrike" kern="1200" cap="none" spc="0" normalizeH="0" baseline="0" noProof="0" dirty="0">
                <a:ln>
                  <a:noFill/>
                </a:ln>
                <a:solidFill>
                  <a:prstClr val="black"/>
                </a:solidFill>
                <a:effectLst/>
                <a:uLnTx/>
                <a:uFillTx/>
                <a:latin typeface="Arial"/>
              </a:rPr>
              <a:t>and Molecular </a:t>
            </a:r>
            <a:r>
              <a:rPr kumimoji="0" lang="en-US" sz="1600" b="0" i="0" u="none" strike="noStrike" kern="1200" cap="none" spc="0" normalizeH="0" baseline="0" noProof="0" dirty="0" smtClean="0">
                <a:ln>
                  <a:noFill/>
                </a:ln>
                <a:solidFill>
                  <a:prstClr val="black"/>
                </a:solidFill>
                <a:effectLst/>
                <a:uLnTx/>
                <a:uFillTx/>
                <a:latin typeface="Arial"/>
              </a:rPr>
              <a:t>Neurobiology 2022</a:t>
            </a:r>
            <a:endParaRPr kumimoji="0" lang="en-US" sz="1600" b="0" i="0" u="none" strike="noStrike" kern="1200" cap="none" spc="0" normalizeH="0" baseline="0" noProof="0" dirty="0">
              <a:ln>
                <a:noFill/>
              </a:ln>
              <a:solidFill>
                <a:prstClr val="black"/>
              </a:solidFill>
              <a:effectLst/>
              <a:uLnTx/>
              <a:uFillTx/>
              <a:latin typeface="Arial"/>
            </a:endParaRPr>
          </a:p>
        </p:txBody>
      </p:sp>
      <p:sp>
        <p:nvSpPr>
          <p:cNvPr id="7" name="Прямоугольник 6"/>
          <p:cNvSpPr/>
          <p:nvPr/>
        </p:nvSpPr>
        <p:spPr>
          <a:xfrm>
            <a:off x="161686" y="1373590"/>
            <a:ext cx="5888792"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Irradiation  	</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Dose</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1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Gy</a:t>
            </a:r>
            <a:endPar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LET</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0.2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keV</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el-GR"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μ</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 (gamma ray)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0.5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keV</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el-GR"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μ</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 (170 MeV protons)</a:t>
            </a:r>
            <a:endParaRPr kumimoji="0" lang="ru-RU" sz="1800" b="0" i="0" u="none" strike="noStrike" kern="1200" cap="none" spc="0" normalizeH="0" baseline="0" noProof="0" dirty="0">
              <a:ln>
                <a:noFill/>
              </a:ln>
              <a:solidFill>
                <a:srgbClr val="002060"/>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1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keV</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el-GR"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μ</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  (70 MeV protons</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ru-RU" sz="1800" b="0" i="0" u="none" strike="noStrike" kern="1200" cap="none" spc="0" normalizeH="0" baseline="0" noProof="0" dirty="0">
              <a:ln>
                <a:noFill/>
              </a:ln>
              <a:solidFill>
                <a:srgbClr val="002060"/>
              </a:solidFill>
              <a:effectLst/>
              <a:uLnTx/>
              <a:uFillTx/>
              <a:latin typeface="Calibri"/>
            </a:endParaRPr>
          </a:p>
        </p:txBody>
      </p:sp>
      <p:pic>
        <p:nvPicPr>
          <p:cNvPr id="2" name="Рисунок 1"/>
          <p:cNvPicPr>
            <a:picLocks noChangeAspect="1"/>
          </p:cNvPicPr>
          <p:nvPr/>
        </p:nvPicPr>
        <p:blipFill>
          <a:blip r:embed="rId3"/>
          <a:stretch>
            <a:fillRect/>
          </a:stretch>
        </p:blipFill>
        <p:spPr>
          <a:xfrm>
            <a:off x="25778" y="2372834"/>
            <a:ext cx="1828786" cy="1192617"/>
          </a:xfrm>
          <a:prstGeom prst="rect">
            <a:avLst/>
          </a:prstGeom>
        </p:spPr>
      </p:pic>
      <p:sp>
        <p:nvSpPr>
          <p:cNvPr id="10" name="Прямоугольник 9"/>
          <p:cNvSpPr/>
          <p:nvPr/>
        </p:nvSpPr>
        <p:spPr>
          <a:xfrm>
            <a:off x="1962850" y="3136070"/>
            <a:ext cx="4261976"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Behavioral reactions: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impaired short-term memory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decrease in overall motor activity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decrease in </a:t>
            </a: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exploratory behavior</a:t>
            </a: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Morphological changes in the brain: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early amyloidosis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autolysis </a:t>
            </a: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of the ependymal </a:t>
            </a: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layer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neuronal hypertrophy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increased dystrophic changes</a:t>
            </a:r>
            <a:endParaRPr kumimoji="0" lang="ru-RU" sz="2000" b="0" i="0" u="none" strike="noStrike" kern="1200" cap="none" spc="0" normalizeH="0" baseline="0" noProof="0" dirty="0">
              <a:ln>
                <a:noFill/>
              </a:ln>
              <a:solidFill>
                <a:srgbClr val="002060"/>
              </a:solidFill>
              <a:effectLst/>
              <a:uLnTx/>
              <a:uFillTx/>
              <a:latin typeface="Calibri"/>
            </a:endParaRPr>
          </a:p>
        </p:txBody>
      </p:sp>
      <p:sp>
        <p:nvSpPr>
          <p:cNvPr id="3" name="Стрелка вправо 2"/>
          <p:cNvSpPr/>
          <p:nvPr/>
        </p:nvSpPr>
        <p:spPr>
          <a:xfrm rot="5400000">
            <a:off x="3818307" y="2632852"/>
            <a:ext cx="52180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Arial"/>
            </a:endParaRPr>
          </a:p>
        </p:txBody>
      </p:sp>
      <p:sp>
        <p:nvSpPr>
          <p:cNvPr id="4" name="Прямоугольник 3"/>
          <p:cNvSpPr/>
          <p:nvPr/>
        </p:nvSpPr>
        <p:spPr>
          <a:xfrm>
            <a:off x="4416781" y="2614265"/>
            <a:ext cx="147989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after 1 month</a:t>
            </a:r>
            <a:endParaRPr kumimoji="0" lang="en-US" sz="18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6782258" y="5320951"/>
            <a:ext cx="528037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Amyloid </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plaques in the forebrain of rats </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marked with white </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arrows)</a:t>
            </a:r>
            <a:endParaRPr kumimoji="0" lang="ru-RU" sz="1800" b="0" i="0" u="none" strike="noStrike" kern="1200" cap="none" spc="0" normalizeH="0" baseline="0" noProof="0" dirty="0">
              <a:ln>
                <a:noFill/>
              </a:ln>
              <a:solidFill>
                <a:prstClr val="black"/>
              </a:solidFill>
              <a:effectLst/>
              <a:uLnTx/>
              <a:uFillTx/>
              <a:latin typeface="Arial"/>
            </a:endParaRPr>
          </a:p>
        </p:txBody>
      </p:sp>
      <p:grpSp>
        <p:nvGrpSpPr>
          <p:cNvPr id="16" name="Группа 15"/>
          <p:cNvGrpSpPr/>
          <p:nvPr/>
        </p:nvGrpSpPr>
        <p:grpSpPr>
          <a:xfrm>
            <a:off x="6830542" y="1638760"/>
            <a:ext cx="4881659" cy="3682191"/>
            <a:chOff x="5826850" y="1809219"/>
            <a:chExt cx="5079962" cy="3964032"/>
          </a:xfrm>
        </p:grpSpPr>
        <p:pic>
          <p:nvPicPr>
            <p:cNvPr id="11" name="Рисунок 10"/>
            <p:cNvPicPr>
              <a:picLocks noChangeAspect="1"/>
            </p:cNvPicPr>
            <p:nvPr/>
          </p:nvPicPr>
          <p:blipFill>
            <a:blip r:embed="rId4"/>
            <a:stretch>
              <a:fillRect/>
            </a:stretch>
          </p:blipFill>
          <p:spPr>
            <a:xfrm>
              <a:off x="5826850" y="1809219"/>
              <a:ext cx="5079962" cy="3964032"/>
            </a:xfrm>
            <a:prstGeom prst="rect">
              <a:avLst/>
            </a:prstGeom>
          </p:spPr>
        </p:pic>
        <p:sp>
          <p:nvSpPr>
            <p:cNvPr id="14" name="Прямоугольник 13"/>
            <p:cNvSpPr/>
            <p:nvPr/>
          </p:nvSpPr>
          <p:spPr>
            <a:xfrm>
              <a:off x="8459290" y="1954104"/>
              <a:ext cx="1330010" cy="39760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gamma ray</a:t>
              </a:r>
              <a:endParaRPr kumimoji="0" lang="ru-RU" sz="1800" b="0" i="0" u="none" strike="noStrike" kern="1200" cap="none" spc="0" normalizeH="0" baseline="0" noProof="0" dirty="0">
                <a:ln>
                  <a:noFill/>
                </a:ln>
                <a:solidFill>
                  <a:prstClr val="black"/>
                </a:solidFill>
                <a:effectLst/>
                <a:uLnTx/>
                <a:uFillTx/>
                <a:latin typeface="Arial"/>
              </a:endParaRPr>
            </a:p>
          </p:txBody>
        </p:sp>
        <p:sp>
          <p:nvSpPr>
            <p:cNvPr id="18" name="Прямоугольник 17"/>
            <p:cNvSpPr/>
            <p:nvPr/>
          </p:nvSpPr>
          <p:spPr>
            <a:xfrm>
              <a:off x="5921470" y="1954104"/>
              <a:ext cx="1215791"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control</a:t>
              </a:r>
              <a:endParaRPr kumimoji="0" lang="ru-RU" sz="1800" b="0" i="0" u="none" strike="noStrike" kern="1200" cap="none" spc="0" normalizeH="0" baseline="0" noProof="0" dirty="0">
                <a:ln>
                  <a:noFill/>
                </a:ln>
                <a:solidFill>
                  <a:prstClr val="black"/>
                </a:solidFill>
                <a:effectLst/>
                <a:uLnTx/>
                <a:uFillTx/>
                <a:latin typeface="Arial"/>
              </a:endParaRPr>
            </a:p>
          </p:txBody>
        </p:sp>
        <p:sp>
          <p:nvSpPr>
            <p:cNvPr id="19" name="Прямоугольник 18"/>
            <p:cNvSpPr/>
            <p:nvPr/>
          </p:nvSpPr>
          <p:spPr>
            <a:xfrm>
              <a:off x="5883436" y="3894618"/>
              <a:ext cx="1394003"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p, 170MeV</a:t>
              </a:r>
              <a:endParaRPr kumimoji="0" lang="ru-RU" sz="1800" b="0" i="0" u="none" strike="noStrike" kern="1200" cap="none" spc="0" normalizeH="0" baseline="0" noProof="0" dirty="0">
                <a:ln>
                  <a:noFill/>
                </a:ln>
                <a:solidFill>
                  <a:prstClr val="black"/>
                </a:solidFill>
                <a:effectLst/>
                <a:uLnTx/>
                <a:uFillTx/>
                <a:latin typeface="Arial"/>
              </a:endParaRPr>
            </a:p>
          </p:txBody>
        </p:sp>
        <p:sp>
          <p:nvSpPr>
            <p:cNvPr id="20" name="Прямоугольник 19"/>
            <p:cNvSpPr/>
            <p:nvPr/>
          </p:nvSpPr>
          <p:spPr>
            <a:xfrm>
              <a:off x="8349003" y="3894618"/>
              <a:ext cx="1196879" cy="39760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p, 70MeV</a:t>
              </a:r>
              <a:endParaRPr kumimoji="0" lang="ru-RU" sz="1800" b="0" i="0" u="none" strike="noStrike" kern="1200" cap="none" spc="0" normalizeH="0" baseline="0" noProof="0" dirty="0">
                <a:ln>
                  <a:noFill/>
                </a:ln>
                <a:solidFill>
                  <a:prstClr val="black"/>
                </a:solidFill>
                <a:effectLst/>
                <a:uLnTx/>
                <a:uFillTx/>
                <a:latin typeface="Arial"/>
              </a:endParaRPr>
            </a:p>
          </p:txBody>
        </p:sp>
      </p:grpSp>
      <p:sp>
        <p:nvSpPr>
          <p:cNvPr id="6" name="Молния 5"/>
          <p:cNvSpPr/>
          <p:nvPr/>
        </p:nvSpPr>
        <p:spPr>
          <a:xfrm rot="622859">
            <a:off x="476950" y="1745538"/>
            <a:ext cx="603338" cy="770021"/>
          </a:xfrm>
          <a:prstGeom prst="lightningBol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Прямоугольник 16"/>
          <p:cNvSpPr/>
          <p:nvPr/>
        </p:nvSpPr>
        <p:spPr>
          <a:xfrm>
            <a:off x="345360" y="6153950"/>
            <a:ext cx="748403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The neurodegeneration increases with LET of radiation</a:t>
            </a:r>
          </a:p>
        </p:txBody>
      </p:sp>
    </p:spTree>
    <p:extLst>
      <p:ext uri="{BB962C8B-B14F-4D97-AF65-F5344CB8AC3E}">
        <p14:creationId xmlns:p14="http://schemas.microsoft.com/office/powerpoint/2010/main" val="1307061522"/>
      </p:ext>
    </p:extLst>
  </p:cSld>
  <p:clrMapOvr>
    <a:masterClrMapping/>
  </p:clrMapOvr>
</p:sld>
</file>

<file path=ppt/theme/theme1.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6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Standarddesign">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7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7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1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2938</TotalTime>
  <Words>2372</Words>
  <Application>Microsoft Office PowerPoint</Application>
  <PresentationFormat>Произвольный</PresentationFormat>
  <Paragraphs>351</Paragraphs>
  <Slides>25</Slides>
  <Notes>16</Notes>
  <HiddenSlides>0</HiddenSlides>
  <MMClips>0</MMClips>
  <ScaleCrop>false</ScaleCrop>
  <HeadingPairs>
    <vt:vector size="4" baseType="variant">
      <vt:variant>
        <vt:lpstr>Тема</vt:lpstr>
      </vt:variant>
      <vt:variant>
        <vt:i4>15</vt:i4>
      </vt:variant>
      <vt:variant>
        <vt:lpstr>Заголовки слайдов</vt:lpstr>
      </vt:variant>
      <vt:variant>
        <vt:i4>25</vt:i4>
      </vt:variant>
    </vt:vector>
  </HeadingPairs>
  <TitlesOfParts>
    <vt:vector size="40" baseType="lpstr">
      <vt:lpstr>2_Тема Office</vt:lpstr>
      <vt:lpstr>2_Office Theme</vt:lpstr>
      <vt:lpstr>3_Тема Office</vt:lpstr>
      <vt:lpstr>4_Тема Office</vt:lpstr>
      <vt:lpstr>7_Тема Office</vt:lpstr>
      <vt:lpstr>1_Тема Office</vt:lpstr>
      <vt:lpstr>10_Тема Office</vt:lpstr>
      <vt:lpstr>1_Office Theme</vt:lpstr>
      <vt:lpstr>15_Тема Office</vt:lpstr>
      <vt:lpstr>16_Тема Office</vt:lpstr>
      <vt:lpstr>Office Theme</vt:lpstr>
      <vt:lpstr>4_Office Theme</vt:lpstr>
      <vt:lpstr>8_Standarddesign</vt:lpstr>
      <vt:lpstr>17_Тема Office</vt:lpstr>
      <vt:lpstr>Тема Office</vt:lpstr>
      <vt:lpstr>Radiobiological Research at JINR</vt:lpstr>
      <vt:lpstr>JINR and LRB</vt:lpstr>
      <vt:lpstr>Презентация PowerPoint</vt:lpstr>
      <vt:lpstr>Презентация PowerPoint</vt:lpstr>
      <vt:lpstr>Презентация PowerPoint</vt:lpstr>
      <vt:lpstr>Презентация PowerPoint</vt:lpstr>
      <vt:lpstr>Презентация PowerPoint</vt:lpstr>
      <vt:lpstr>Radiation Neuroscience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Life Science Research at the Laboratory of Radiation Biology</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Laboratory of Radiation Biology 2019-2024</dc:title>
  <dc:creator>Пользователь</dc:creator>
  <cp:lastModifiedBy>Hewlett-Packard Company</cp:lastModifiedBy>
  <cp:revision>718</cp:revision>
  <dcterms:created xsi:type="dcterms:W3CDTF">2019-09-05T14:45:25Z</dcterms:created>
  <dcterms:modified xsi:type="dcterms:W3CDTF">2024-03-20T17:26:25Z</dcterms:modified>
</cp:coreProperties>
</file>