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620" r:id="rId2"/>
    <p:sldId id="258" r:id="rId3"/>
    <p:sldId id="275" r:id="rId4"/>
    <p:sldId id="276" r:id="rId5"/>
    <p:sldId id="274" r:id="rId6"/>
    <p:sldId id="261" r:id="rId7"/>
    <p:sldId id="277" r:id="rId8"/>
    <p:sldId id="621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D1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57"/>
    <p:restoredTop sz="94575"/>
  </p:normalViewPr>
  <p:slideViewPr>
    <p:cSldViewPr snapToGrid="0" snapToObjects="1">
      <p:cViewPr varScale="1">
        <p:scale>
          <a:sx n="112" d="100"/>
          <a:sy n="112" d="100"/>
        </p:scale>
        <p:origin x="76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18505C-8808-E24E-9F18-4B0AC975013F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F127AA-396E-1242-B3F6-2D6E7A2680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145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E050C-0FAC-CD4B-86D9-587CC4AF99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D19309-5161-044E-BC75-D726734838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FCAB2-9329-4B4D-8F37-14DEDF667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E106F-8C28-3043-8483-8463888DB033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171B1E-E39F-0B42-9402-D2F05AB07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A2D10-EC8A-0649-AEFD-C156BE640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3322F-5587-8740-A713-9A387D845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841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E9D9C-9CD3-404F-BADA-E8B12D8A3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411350-11BA-1B4F-B63D-13C5DF4D1E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1A3023-B527-EF4F-85ED-7D082AF54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E106F-8C28-3043-8483-8463888DB033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7793A-2047-6148-BE49-9EDCBCC17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EAC9A-AEEE-BC46-86B9-25A9B73AE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3322F-5587-8740-A713-9A387D845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320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400DE1-E059-D441-964F-A5AE625E12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59B049-E0DE-A842-B330-44C04E7EA6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F1A2BA-E1D5-884E-9CC9-7EF10CBBB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E106F-8C28-3043-8483-8463888DB033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D1082D-A1C3-614E-A08F-613D4FF28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BF46BE-0AA6-A14A-AEBA-AA5171773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3322F-5587-8740-A713-9A387D845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39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9BD06-ADA6-0E4F-9891-9D07433C0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DB3299-83C7-1944-808E-F36BB8DBEF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AD982-9CF3-DD47-BFDD-AD5A71CEF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E106F-8C28-3043-8483-8463888DB033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D411F-6045-8543-B275-31DB42135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F7AE4-3CCF-244C-B59A-3BEA4E89E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3322F-5587-8740-A713-9A387D845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395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530A5-FEE0-D54B-A0F3-DA865AB9A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5113F1-0E2B-B645-B82B-3A0E0CFDB4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12EDF-AF21-F94C-877A-5A955C7F0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E106F-8C28-3043-8483-8463888DB033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A82253-37C9-B34D-A8FF-C3BECC34B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04828-C768-144B-AA96-8F23DD12A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3322F-5587-8740-A713-9A387D845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8350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6A2BD-DB59-1E4D-B580-5FAB3F3A3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BCA98F-CF16-9A44-B01B-0AECC27D4F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5FE4D6-5D6B-D047-9782-91CB4EF6E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4E671B-90A0-0748-823C-44D335496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E106F-8C28-3043-8483-8463888DB033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79397E-5E59-7A41-A081-5CDF97A0D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ED4253-6B20-9448-A555-F91D4CBD2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3322F-5587-8740-A713-9A387D845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873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56587-E99E-824D-8E29-31B627B90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6FBDE-E0B3-C548-B84F-43B55D411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C2E754-E080-A446-8224-19400F289C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CE2F74-8356-934F-AC42-7BCCECF031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D96A20-D762-294B-9C88-DD1DF45DCC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0ABCAB-3967-5A45-918D-4D197CAED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E106F-8C28-3043-8483-8463888DB033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A5052C-B6E4-FB45-A6D1-7BF66F17D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D90618-748C-0F4B-88BB-99AB03B4D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3322F-5587-8740-A713-9A387D845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241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768EC-8D2D-8E43-B9A2-EC3848CD1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1AA8A9-EE84-5D40-8E6E-1C1D36810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E106F-8C28-3043-8483-8463888DB033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E33132-22C6-5544-A4E3-AD3E26C08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D624A3-4D14-0442-AAFD-32FDEFAD0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3322F-5587-8740-A713-9A387D845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782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E00B3E-6DD5-0942-920D-873B0192A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E106F-8C28-3043-8483-8463888DB033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E60FAB-D799-0447-8BFD-8B71AA606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DEFA21-F7FC-684E-82F4-64E4F2153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3322F-5587-8740-A713-9A387D845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996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157A7-DCA9-124E-8214-F09D11603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F7BCA6-B52A-3845-80BF-C8CDFD086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37945D-5816-A94C-A2C0-BC99E365EB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A6AF3B-BFAA-1B4C-B1D8-1C77B5A77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E106F-8C28-3043-8483-8463888DB033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20117C-533A-8140-BF2A-3BCFCD1E7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9067C9-C35A-5C49-90FB-4085D17CC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3322F-5587-8740-A713-9A387D845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9423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E0B10-90A0-224B-8B51-092D962A2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3D23E7-3485-184A-93D7-7BFA0EFB02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E6CF44-CBBD-5442-926E-59C44EED08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1EF9A4-A0D2-5443-A4BB-1FF6FA9EE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E106F-8C28-3043-8483-8463888DB033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A2FEC8-221D-7146-877B-4B1E7F1D1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75AF5B-1B7C-7B4B-9F03-F158DD5C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3322F-5587-8740-A713-9A387D845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734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226E10-B95D-7E44-9393-D92792C06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8980D0-4ED0-FD4C-BD5D-030A4BBD20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B9A5D-EF27-B841-A4AD-E079DC1333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1E106F-8C28-3043-8483-8463888DB033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E5F6F-6F9A-8749-8068-67ED19C23E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14154B-FDB1-8F49-ADD8-75D8D4A62B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C3322F-5587-8740-A713-9A387D845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565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12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19.png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325A6BC-4FE1-670F-FA21-BB025EF31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8952" y="1093049"/>
            <a:ext cx="4283076" cy="3978204"/>
          </a:xfrm>
          <a:prstGeom prst="rect">
            <a:avLst/>
          </a:prstGeom>
        </p:spPr>
      </p:pic>
      <p:sp>
        <p:nvSpPr>
          <p:cNvPr id="502" name="CustomShape 3"/>
          <p:cNvSpPr/>
          <p:nvPr/>
        </p:nvSpPr>
        <p:spPr>
          <a:xfrm>
            <a:off x="426918" y="2796356"/>
            <a:ext cx="4240454" cy="360889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1227" tIns="30613" rIns="61227" bIns="30613"/>
          <a:lstStyle/>
          <a:p>
            <a:pPr>
              <a:defRPr/>
            </a:pPr>
            <a:r>
              <a:rPr lang="pl-PL" sz="1000" b="1" i="1" spc="-1" dirty="0">
                <a:solidFill>
                  <a:srgbClr val="0000FF"/>
                </a:solidFill>
                <a:ea typeface="ＭＳ Ｐゴシック"/>
              </a:rPr>
              <a:t>Joint Institute for Nuclear Research</a:t>
            </a:r>
            <a:r>
              <a:rPr lang="en-US" sz="1000" b="1" i="1" spc="-1" dirty="0">
                <a:solidFill>
                  <a:srgbClr val="0000FF"/>
                </a:solidFill>
                <a:ea typeface="ＭＳ Ｐゴシック"/>
              </a:rPr>
              <a:t>, Dubna</a:t>
            </a:r>
            <a:r>
              <a:rPr lang="pl-PL" sz="1000" i="1" spc="-1" dirty="0">
                <a:solidFill>
                  <a:srgbClr val="000090"/>
                </a:solidFill>
                <a:ea typeface="ＭＳ Ｐゴシック"/>
              </a:rPr>
              <a:t>;</a:t>
            </a:r>
            <a:endParaRPr lang="en-US" sz="1000" i="1" spc="-1" dirty="0">
              <a:solidFill>
                <a:srgbClr val="000090"/>
              </a:solidFill>
              <a:ea typeface="ＭＳ Ｐゴシック"/>
            </a:endParaRPr>
          </a:p>
          <a:p>
            <a:pPr>
              <a:defRPr/>
            </a:pPr>
            <a:r>
              <a:rPr lang="en-US" sz="1000" i="1" spc="-1" dirty="0" err="1">
                <a:solidFill>
                  <a:srgbClr val="000090"/>
                </a:solidFill>
                <a:ea typeface="ＭＳ Ｐゴシック"/>
              </a:rPr>
              <a:t>A.Alikhanyan</a:t>
            </a:r>
            <a:r>
              <a:rPr lang="en-US" sz="1000" i="1" spc="-1" dirty="0">
                <a:solidFill>
                  <a:srgbClr val="000090"/>
                </a:solidFill>
                <a:ea typeface="ＭＳ Ｐゴシック"/>
              </a:rPr>
              <a:t> National Lab of Armenia</a:t>
            </a:r>
            <a:r>
              <a:rPr lang="pl-PL" sz="1000" i="1" spc="-1" dirty="0">
                <a:solidFill>
                  <a:srgbClr val="000090"/>
                </a:solidFill>
                <a:ea typeface="ＭＳ Ｐゴシック"/>
              </a:rPr>
              <a:t>, Yerevan,</a:t>
            </a:r>
            <a:r>
              <a:rPr lang="pl-PL" sz="1000" b="1" i="1" spc="-1" dirty="0">
                <a:solidFill>
                  <a:srgbClr val="000090"/>
                </a:solidFill>
                <a:ea typeface="ＭＳ Ｐゴシック"/>
              </a:rPr>
              <a:t> Armenia;</a:t>
            </a:r>
            <a:endParaRPr lang="en-US" sz="1000" b="1" i="1" spc="-1" dirty="0">
              <a:solidFill>
                <a:srgbClr val="000090"/>
              </a:solidFill>
              <a:ea typeface="ＭＳ Ｐゴシック"/>
            </a:endParaRPr>
          </a:p>
          <a:p>
            <a:pPr>
              <a:defRPr/>
            </a:pPr>
            <a:r>
              <a:rPr lang="en-US" sz="1000" i="1" spc="-1" dirty="0">
                <a:solidFill>
                  <a:srgbClr val="000090"/>
                </a:solidFill>
              </a:rPr>
              <a:t>SSI “Joint Institute for Energy and Nuclear Research – </a:t>
            </a:r>
            <a:r>
              <a:rPr lang="en-US" sz="1000" i="1" spc="-1" dirty="0" err="1">
                <a:solidFill>
                  <a:srgbClr val="000090"/>
                </a:solidFill>
              </a:rPr>
              <a:t>Sosny</a:t>
            </a:r>
            <a:r>
              <a:rPr lang="en-US" sz="1000" i="1" spc="-1" dirty="0">
                <a:solidFill>
                  <a:srgbClr val="000090"/>
                </a:solidFill>
              </a:rPr>
              <a:t>” of the National Academy of Sciences of Belarus, Minsk, </a:t>
            </a:r>
            <a:r>
              <a:rPr lang="en-US" sz="1000" b="1" i="1" spc="-1" dirty="0">
                <a:solidFill>
                  <a:srgbClr val="000090"/>
                </a:solidFill>
              </a:rPr>
              <a:t>Belarus</a:t>
            </a:r>
          </a:p>
          <a:p>
            <a:pPr>
              <a:defRPr/>
            </a:pPr>
            <a:r>
              <a:rPr lang="pl-PL" sz="1000" i="1" spc="-1" dirty="0">
                <a:solidFill>
                  <a:srgbClr val="000090"/>
                </a:solidFill>
                <a:ea typeface="ＭＳ Ｐゴシック"/>
              </a:rPr>
              <a:t>University of Plovdiv, </a:t>
            </a:r>
            <a:r>
              <a:rPr lang="pl-PL" sz="1000" b="1" i="1" spc="-1" dirty="0">
                <a:solidFill>
                  <a:srgbClr val="000090"/>
                </a:solidFill>
                <a:ea typeface="ＭＳ Ｐゴシック"/>
              </a:rPr>
              <a:t>Bulgaria;</a:t>
            </a:r>
            <a:endParaRPr lang="en-US" sz="1000" i="1" spc="-1" dirty="0">
              <a:solidFill>
                <a:srgbClr val="000090"/>
              </a:solidFill>
            </a:endParaRPr>
          </a:p>
          <a:p>
            <a:pPr>
              <a:defRPr/>
            </a:pPr>
            <a:r>
              <a:rPr lang="pl-PL" sz="1000" i="1" spc="-1" dirty="0">
                <a:solidFill>
                  <a:srgbClr val="000090"/>
                </a:solidFill>
                <a:ea typeface="ＭＳ Ｐゴシック"/>
              </a:rPr>
              <a:t>Tsinghua University, Beijing, </a:t>
            </a:r>
            <a:r>
              <a:rPr lang="pl-PL" sz="1000" b="1" i="1" spc="-1" dirty="0">
                <a:solidFill>
                  <a:srgbClr val="000090"/>
                </a:solidFill>
                <a:ea typeface="ＭＳ Ｐゴシック"/>
              </a:rPr>
              <a:t>China</a:t>
            </a:r>
            <a:r>
              <a:rPr lang="pl-PL" sz="1000" i="1" spc="-1" dirty="0">
                <a:solidFill>
                  <a:srgbClr val="000090"/>
                </a:solidFill>
                <a:ea typeface="ＭＳ Ｐゴシック"/>
              </a:rPr>
              <a:t>;</a:t>
            </a:r>
            <a:endParaRPr lang="en-US" sz="1000" i="1" spc="-1" dirty="0">
              <a:solidFill>
                <a:srgbClr val="000090"/>
              </a:solidFill>
            </a:endParaRPr>
          </a:p>
          <a:p>
            <a:pPr>
              <a:defRPr/>
            </a:pPr>
            <a:r>
              <a:rPr lang="en-US" sz="1000" i="1" spc="-1" dirty="0">
                <a:solidFill>
                  <a:srgbClr val="000090"/>
                </a:solidFill>
                <a:ea typeface="ＭＳ Ｐゴシック"/>
              </a:rPr>
              <a:t>University of Science and Technology of China</a:t>
            </a:r>
            <a:r>
              <a:rPr lang="pl-PL" sz="1000" i="1" spc="-1" dirty="0">
                <a:solidFill>
                  <a:srgbClr val="000090"/>
                </a:solidFill>
                <a:ea typeface="ＭＳ Ｐゴシック"/>
              </a:rPr>
              <a:t>, Hefei, </a:t>
            </a:r>
            <a:r>
              <a:rPr lang="pl-PL" sz="1000" b="1" i="1" spc="-1" dirty="0">
                <a:solidFill>
                  <a:srgbClr val="000090"/>
                </a:solidFill>
                <a:ea typeface="ＭＳ Ｐゴシック"/>
              </a:rPr>
              <a:t>China</a:t>
            </a:r>
            <a:r>
              <a:rPr lang="pl-PL" sz="1000" i="1" spc="-1" dirty="0">
                <a:solidFill>
                  <a:srgbClr val="000090"/>
                </a:solidFill>
                <a:ea typeface="ＭＳ Ｐゴシック"/>
              </a:rPr>
              <a:t>;</a:t>
            </a:r>
            <a:endParaRPr lang="en-US" sz="1000" i="1" spc="-1" dirty="0">
              <a:solidFill>
                <a:srgbClr val="000090"/>
              </a:solidFill>
            </a:endParaRPr>
          </a:p>
          <a:p>
            <a:pPr>
              <a:defRPr/>
            </a:pPr>
            <a:r>
              <a:rPr lang="pl-PL" sz="1000" i="1" spc="-1" dirty="0">
                <a:solidFill>
                  <a:srgbClr val="000090"/>
                </a:solidFill>
                <a:ea typeface="ＭＳ Ｐゴシック"/>
              </a:rPr>
              <a:t>Huzhou University, Huzhou, </a:t>
            </a:r>
            <a:r>
              <a:rPr lang="pl-PL" sz="1000" b="1" i="1" spc="-1" dirty="0">
                <a:solidFill>
                  <a:srgbClr val="000090"/>
                </a:solidFill>
                <a:ea typeface="ＭＳ Ｐゴシック"/>
              </a:rPr>
              <a:t>China</a:t>
            </a:r>
            <a:r>
              <a:rPr lang="pl-PL" sz="1000" i="1" spc="-1" dirty="0">
                <a:solidFill>
                  <a:srgbClr val="000090"/>
                </a:solidFill>
                <a:ea typeface="ＭＳ Ｐゴシック"/>
              </a:rPr>
              <a:t>;</a:t>
            </a:r>
            <a:endParaRPr lang="en-US" sz="1000" i="1" spc="-1" dirty="0">
              <a:solidFill>
                <a:srgbClr val="000090"/>
              </a:solidFill>
            </a:endParaRPr>
          </a:p>
          <a:p>
            <a:pPr>
              <a:defRPr/>
            </a:pPr>
            <a:r>
              <a:rPr lang="pl-PL" sz="1000" i="1" spc="-1" dirty="0">
                <a:solidFill>
                  <a:srgbClr val="000090"/>
                </a:solidFill>
                <a:ea typeface="ＭＳ Ｐゴシック"/>
              </a:rPr>
              <a:t>Institute of Nuclear and Applied Physics, CAS, Shanghai, </a:t>
            </a:r>
            <a:r>
              <a:rPr lang="pl-PL" sz="1000" b="1" i="1" spc="-1" dirty="0">
                <a:solidFill>
                  <a:srgbClr val="000090"/>
                </a:solidFill>
                <a:ea typeface="ＭＳ Ｐゴシック"/>
              </a:rPr>
              <a:t>China</a:t>
            </a:r>
            <a:r>
              <a:rPr lang="pl-PL" sz="1000" i="1" spc="-1" dirty="0">
                <a:solidFill>
                  <a:srgbClr val="000090"/>
                </a:solidFill>
                <a:ea typeface="ＭＳ Ｐゴシック"/>
              </a:rPr>
              <a:t>; </a:t>
            </a:r>
            <a:endParaRPr lang="en-US" sz="1000" i="1" spc="-1" dirty="0">
              <a:solidFill>
                <a:srgbClr val="000090"/>
              </a:solidFill>
            </a:endParaRPr>
          </a:p>
          <a:p>
            <a:pPr>
              <a:defRPr/>
            </a:pPr>
            <a:r>
              <a:rPr lang="pl-PL" sz="1000" i="1" spc="-1" dirty="0">
                <a:solidFill>
                  <a:srgbClr val="000090"/>
                </a:solidFill>
                <a:ea typeface="ＭＳ Ｐゴシック"/>
              </a:rPr>
              <a:t>Central China Normal University, </a:t>
            </a:r>
            <a:r>
              <a:rPr lang="pl-PL" sz="1000" b="1" i="1" spc="-1" dirty="0">
                <a:solidFill>
                  <a:srgbClr val="000090"/>
                </a:solidFill>
                <a:ea typeface="ＭＳ Ｐゴシック"/>
              </a:rPr>
              <a:t>China</a:t>
            </a:r>
            <a:r>
              <a:rPr lang="pl-PL" sz="1000" i="1" spc="-1" dirty="0">
                <a:solidFill>
                  <a:srgbClr val="000090"/>
                </a:solidFill>
                <a:ea typeface="ＭＳ Ｐゴシック"/>
              </a:rPr>
              <a:t>;</a:t>
            </a:r>
            <a:endParaRPr lang="en-US" sz="1000" i="1" spc="-1" dirty="0">
              <a:solidFill>
                <a:srgbClr val="000090"/>
              </a:solidFill>
            </a:endParaRPr>
          </a:p>
          <a:p>
            <a:pPr>
              <a:defRPr/>
            </a:pPr>
            <a:r>
              <a:rPr lang="pl-PL" sz="1000" i="1" spc="-1" dirty="0">
                <a:solidFill>
                  <a:srgbClr val="000090"/>
                </a:solidFill>
                <a:ea typeface="ＭＳ Ｐゴシック"/>
              </a:rPr>
              <a:t>Shandong University, Shandong, </a:t>
            </a:r>
            <a:r>
              <a:rPr lang="pl-PL" sz="1000" b="1" i="1" spc="-1" dirty="0">
                <a:solidFill>
                  <a:srgbClr val="000090"/>
                </a:solidFill>
                <a:ea typeface="ＭＳ Ｐゴシック"/>
              </a:rPr>
              <a:t>China</a:t>
            </a:r>
            <a:r>
              <a:rPr lang="pl-PL" sz="1000" i="1" spc="-1" dirty="0">
                <a:solidFill>
                  <a:srgbClr val="000090"/>
                </a:solidFill>
                <a:ea typeface="ＭＳ Ｐゴシック"/>
              </a:rPr>
              <a:t>; </a:t>
            </a:r>
            <a:endParaRPr lang="en-US" sz="1000" i="1" spc="-1" dirty="0">
              <a:solidFill>
                <a:srgbClr val="000090"/>
              </a:solidFill>
              <a:ea typeface="ＭＳ Ｐゴシック"/>
            </a:endParaRPr>
          </a:p>
          <a:p>
            <a:pPr>
              <a:defRPr/>
            </a:pPr>
            <a:r>
              <a:rPr lang="en-US" sz="1000" i="1" spc="-1" dirty="0">
                <a:solidFill>
                  <a:srgbClr val="000090"/>
                </a:solidFill>
                <a:ea typeface="ＭＳ Ｐゴシック"/>
              </a:rPr>
              <a:t>University of Chinese Academy of Sciences, Beijing</a:t>
            </a:r>
            <a:r>
              <a:rPr lang="pl-PL" sz="1000" i="1" spc="-1" dirty="0">
                <a:solidFill>
                  <a:srgbClr val="000090"/>
                </a:solidFill>
                <a:ea typeface="ＭＳ Ｐゴシック"/>
              </a:rPr>
              <a:t>, </a:t>
            </a:r>
            <a:r>
              <a:rPr lang="pl-PL" sz="1000" b="1" i="1" spc="-1" dirty="0">
                <a:solidFill>
                  <a:srgbClr val="000090"/>
                </a:solidFill>
                <a:ea typeface="ＭＳ Ｐゴシック"/>
              </a:rPr>
              <a:t>China</a:t>
            </a:r>
            <a:r>
              <a:rPr lang="pl-PL" sz="1000" i="1" spc="-1" dirty="0">
                <a:solidFill>
                  <a:srgbClr val="000090"/>
                </a:solidFill>
                <a:ea typeface="ＭＳ Ｐゴシック"/>
              </a:rPr>
              <a:t>;</a:t>
            </a:r>
            <a:endParaRPr lang="en-US" sz="1000" i="1" spc="-1" dirty="0">
              <a:solidFill>
                <a:srgbClr val="000090"/>
              </a:solidFill>
            </a:endParaRPr>
          </a:p>
          <a:p>
            <a:pPr>
              <a:defRPr/>
            </a:pPr>
            <a:r>
              <a:rPr lang="pl-PL" sz="1000" i="1" spc="-1" dirty="0">
                <a:solidFill>
                  <a:srgbClr val="000090"/>
                </a:solidFill>
                <a:ea typeface="ＭＳ Ｐゴシック"/>
              </a:rPr>
              <a:t>University of South China, </a:t>
            </a:r>
            <a:r>
              <a:rPr lang="pl-PL" sz="1000" b="1" i="1" spc="-1" dirty="0">
                <a:solidFill>
                  <a:srgbClr val="000090"/>
                </a:solidFill>
                <a:ea typeface="ＭＳ Ｐゴシック"/>
              </a:rPr>
              <a:t>China</a:t>
            </a:r>
            <a:r>
              <a:rPr lang="pl-PL" sz="1000" i="1" spc="-1" dirty="0">
                <a:solidFill>
                  <a:srgbClr val="000090"/>
                </a:solidFill>
                <a:ea typeface="ＭＳ Ｐゴシック"/>
              </a:rPr>
              <a:t>;</a:t>
            </a:r>
            <a:endParaRPr lang="en-US" sz="1000" i="1" spc="-1" dirty="0">
              <a:solidFill>
                <a:srgbClr val="000090"/>
              </a:solidFill>
            </a:endParaRPr>
          </a:p>
          <a:p>
            <a:pPr>
              <a:defRPr/>
            </a:pPr>
            <a:r>
              <a:rPr lang="pl-PL" sz="1000" i="1" spc="-1" dirty="0">
                <a:solidFill>
                  <a:srgbClr val="000090"/>
                </a:solidFill>
                <a:ea typeface="ＭＳ Ｐゴシック"/>
              </a:rPr>
              <a:t>Three Gorges University, </a:t>
            </a:r>
            <a:r>
              <a:rPr lang="pl-PL" sz="1000" b="1" i="1" spc="-1" dirty="0">
                <a:solidFill>
                  <a:srgbClr val="000090"/>
                </a:solidFill>
                <a:ea typeface="ＭＳ Ｐゴシック"/>
              </a:rPr>
              <a:t>China</a:t>
            </a:r>
            <a:r>
              <a:rPr lang="pl-PL" sz="1000" i="1" spc="-1" dirty="0">
                <a:solidFill>
                  <a:srgbClr val="000090"/>
                </a:solidFill>
                <a:ea typeface="ＭＳ Ｐゴシック"/>
              </a:rPr>
              <a:t>;</a:t>
            </a:r>
            <a:endParaRPr lang="en-US" sz="1000" i="1" spc="-1" dirty="0">
              <a:solidFill>
                <a:srgbClr val="000090"/>
              </a:solidFill>
            </a:endParaRPr>
          </a:p>
          <a:p>
            <a:pPr>
              <a:defRPr/>
            </a:pPr>
            <a:r>
              <a:rPr lang="pl-PL" sz="1000" i="1" spc="-1" dirty="0">
                <a:solidFill>
                  <a:srgbClr val="000090"/>
                </a:solidFill>
                <a:ea typeface="ＭＳ Ｐゴシック"/>
              </a:rPr>
              <a:t>Institute of Modern Physics of CAS, Lanzhou, </a:t>
            </a:r>
            <a:r>
              <a:rPr lang="pl-PL" sz="1000" b="1" i="1" spc="-1" dirty="0">
                <a:solidFill>
                  <a:srgbClr val="000090"/>
                </a:solidFill>
                <a:ea typeface="ＭＳ Ｐゴシック"/>
              </a:rPr>
              <a:t>China</a:t>
            </a:r>
            <a:r>
              <a:rPr lang="pl-PL" sz="1000" i="1" spc="-1" dirty="0">
                <a:solidFill>
                  <a:srgbClr val="000090"/>
                </a:solidFill>
                <a:ea typeface="ＭＳ Ｐゴシック"/>
              </a:rPr>
              <a:t>;</a:t>
            </a:r>
            <a:endParaRPr lang="en-US" sz="1000" i="1" spc="-1" dirty="0">
              <a:solidFill>
                <a:srgbClr val="000090"/>
              </a:solidFill>
            </a:endParaRPr>
          </a:p>
          <a:p>
            <a:pPr>
              <a:defRPr/>
            </a:pPr>
            <a:r>
              <a:rPr lang="pl-PL" sz="1000" i="1" spc="-1" dirty="0">
                <a:solidFill>
                  <a:srgbClr val="000090"/>
                </a:solidFill>
                <a:ea typeface="ＭＳ Ｐゴシック"/>
              </a:rPr>
              <a:t>Tbilisi State University, Tbilisi, </a:t>
            </a:r>
            <a:r>
              <a:rPr lang="pl-PL" sz="1000" b="1" i="1" spc="-1" dirty="0">
                <a:solidFill>
                  <a:srgbClr val="000090"/>
                </a:solidFill>
                <a:ea typeface="ＭＳ Ｐゴシック"/>
              </a:rPr>
              <a:t>Georgia</a:t>
            </a:r>
            <a:r>
              <a:rPr lang="pl-PL" sz="1000" i="1" spc="-1" dirty="0">
                <a:solidFill>
                  <a:srgbClr val="000090"/>
                </a:solidFill>
                <a:ea typeface="ＭＳ Ｐゴシック"/>
              </a:rPr>
              <a:t>;</a:t>
            </a:r>
            <a:endParaRPr lang="en-US" sz="1000" i="1" spc="-1" dirty="0">
              <a:solidFill>
                <a:srgbClr val="000090"/>
              </a:solidFill>
              <a:ea typeface="ＭＳ Ｐゴシック"/>
            </a:endParaRPr>
          </a:p>
          <a:p>
            <a:pPr>
              <a:defRPr/>
            </a:pPr>
            <a:r>
              <a:rPr lang="en-US" sz="1000" i="1" spc="-1" dirty="0">
                <a:solidFill>
                  <a:srgbClr val="000090"/>
                </a:solidFill>
                <a:ea typeface="ＭＳ Ｐゴシック"/>
              </a:rPr>
              <a:t>Institute of Physics and Technology, Almaty, </a:t>
            </a:r>
            <a:r>
              <a:rPr lang="en-US" sz="1000" b="1" i="1" spc="-1" dirty="0">
                <a:solidFill>
                  <a:srgbClr val="000090"/>
                </a:solidFill>
                <a:ea typeface="ＭＳ Ｐゴシック"/>
              </a:rPr>
              <a:t>Kazakhstan</a:t>
            </a:r>
            <a:r>
              <a:rPr lang="pl-PL" sz="1000" i="1" spc="-1" dirty="0">
                <a:solidFill>
                  <a:srgbClr val="000090"/>
                </a:solidFill>
                <a:ea typeface="ＭＳ Ｐゴシック"/>
              </a:rPr>
              <a:t>;</a:t>
            </a:r>
            <a:endParaRPr lang="en-US" sz="1000" b="1" i="1" spc="-1" dirty="0">
              <a:solidFill>
                <a:srgbClr val="000090"/>
              </a:solidFill>
            </a:endParaRPr>
          </a:p>
          <a:p>
            <a:pPr>
              <a:defRPr/>
            </a:pPr>
            <a:r>
              <a:rPr lang="es-ES" sz="1000" i="1" spc="-1" dirty="0">
                <a:solidFill>
                  <a:srgbClr val="000090"/>
                </a:solidFill>
                <a:ea typeface="ＭＳ Ｐゴシック"/>
              </a:rPr>
              <a:t>Benemérita Universidad Autónoma de Puebla</a:t>
            </a:r>
            <a:r>
              <a:rPr lang="pl-PL" sz="1000" i="1" spc="-1" dirty="0">
                <a:solidFill>
                  <a:srgbClr val="000090"/>
                </a:solidFill>
                <a:ea typeface="ＭＳ Ｐゴシック"/>
              </a:rPr>
              <a:t>, </a:t>
            </a:r>
            <a:r>
              <a:rPr lang="pl-PL" sz="1000" b="1" i="1" spc="-1" dirty="0">
                <a:solidFill>
                  <a:srgbClr val="000090"/>
                </a:solidFill>
                <a:ea typeface="ＭＳ Ｐゴシック"/>
              </a:rPr>
              <a:t>Mexico</a:t>
            </a:r>
            <a:r>
              <a:rPr lang="pl-PL" sz="1000" i="1" spc="-1" dirty="0">
                <a:solidFill>
                  <a:srgbClr val="000090"/>
                </a:solidFill>
                <a:ea typeface="ＭＳ Ｐゴシック"/>
              </a:rPr>
              <a:t>;</a:t>
            </a:r>
            <a:endParaRPr lang="en-US" sz="1000" i="1" spc="-1" dirty="0">
              <a:solidFill>
                <a:srgbClr val="000090"/>
              </a:solidFill>
            </a:endParaRPr>
          </a:p>
          <a:p>
            <a:pPr>
              <a:defRPr/>
            </a:pPr>
            <a:r>
              <a:rPr lang="es-ES" sz="1000" i="1" spc="-1" dirty="0">
                <a:solidFill>
                  <a:srgbClr val="000090"/>
                </a:solidFill>
                <a:ea typeface="ＭＳ Ｐゴシック"/>
              </a:rPr>
              <a:t>Centro de Investigación y de Estudios Avanzados, </a:t>
            </a:r>
            <a:r>
              <a:rPr lang="pl-PL" sz="1000" b="1" i="1" spc="-1" dirty="0">
                <a:solidFill>
                  <a:srgbClr val="000090"/>
                </a:solidFill>
                <a:ea typeface="ＭＳ Ｐゴシック"/>
              </a:rPr>
              <a:t>Mexico</a:t>
            </a:r>
            <a:r>
              <a:rPr lang="pl-PL" sz="1000" i="1" spc="-1" dirty="0">
                <a:solidFill>
                  <a:srgbClr val="000090"/>
                </a:solidFill>
                <a:ea typeface="ＭＳ Ｐゴシック"/>
              </a:rPr>
              <a:t>;</a:t>
            </a:r>
            <a:endParaRPr lang="en-US" sz="1000" i="1" spc="-1" dirty="0">
              <a:solidFill>
                <a:srgbClr val="000090"/>
              </a:solidFill>
              <a:ea typeface="ＭＳ Ｐゴシック"/>
            </a:endParaRPr>
          </a:p>
          <a:p>
            <a:pPr>
              <a:defRPr/>
            </a:pPr>
            <a:r>
              <a:rPr lang="pl-PL" sz="1000" i="1" spc="-1" dirty="0">
                <a:solidFill>
                  <a:srgbClr val="000090"/>
                </a:solidFill>
                <a:ea typeface="ＭＳ Ｐゴシック"/>
              </a:rPr>
              <a:t>Instituto de Ciencias Nucleares, UNAM, </a:t>
            </a:r>
            <a:r>
              <a:rPr lang="pl-PL" sz="1000" b="1" i="1" spc="-1" dirty="0">
                <a:solidFill>
                  <a:srgbClr val="000090"/>
                </a:solidFill>
                <a:ea typeface="ＭＳ Ｐゴシック"/>
              </a:rPr>
              <a:t>Mexico</a:t>
            </a:r>
            <a:r>
              <a:rPr lang="pl-PL" sz="1000" i="1" spc="-1" dirty="0">
                <a:solidFill>
                  <a:srgbClr val="000090"/>
                </a:solidFill>
                <a:ea typeface="ＭＳ Ｐゴシック"/>
              </a:rPr>
              <a:t>;</a:t>
            </a:r>
            <a:endParaRPr lang="en-US" sz="1000" i="1" spc="-1" dirty="0">
              <a:solidFill>
                <a:srgbClr val="000090"/>
              </a:solidFill>
            </a:endParaRPr>
          </a:p>
          <a:p>
            <a:pPr>
              <a:defRPr/>
            </a:pPr>
            <a:r>
              <a:rPr lang="pl-PL" sz="1000" i="1" spc="-1" dirty="0">
                <a:solidFill>
                  <a:srgbClr val="000090"/>
                </a:solidFill>
                <a:ea typeface="ＭＳ Ｐゴシック"/>
              </a:rPr>
              <a:t>Universidad Autónoma de Sinaloa, </a:t>
            </a:r>
            <a:r>
              <a:rPr lang="pl-PL" sz="1000" b="1" i="1" spc="-1" dirty="0">
                <a:solidFill>
                  <a:srgbClr val="000090"/>
                </a:solidFill>
                <a:ea typeface="ＭＳ Ｐゴシック"/>
              </a:rPr>
              <a:t>Mexico</a:t>
            </a:r>
            <a:r>
              <a:rPr lang="pl-PL" sz="1000" i="1" spc="-1" dirty="0">
                <a:solidFill>
                  <a:srgbClr val="000090"/>
                </a:solidFill>
                <a:ea typeface="ＭＳ Ｐゴシック"/>
              </a:rPr>
              <a:t>;</a:t>
            </a:r>
            <a:endParaRPr lang="en-US" sz="1000" i="1" spc="-1" dirty="0">
              <a:solidFill>
                <a:srgbClr val="000090"/>
              </a:solidFill>
              <a:ea typeface="ＭＳ Ｐゴシック"/>
            </a:endParaRPr>
          </a:p>
          <a:p>
            <a:pPr>
              <a:defRPr/>
            </a:pPr>
            <a:r>
              <a:rPr lang="pl-PL" sz="1000" i="1" spc="-1" dirty="0">
                <a:solidFill>
                  <a:srgbClr val="000090"/>
                </a:solidFill>
                <a:ea typeface="ＭＳ Ｐゴシック"/>
              </a:rPr>
              <a:t>Universidad de Colima, </a:t>
            </a:r>
            <a:r>
              <a:rPr lang="pl-PL" sz="1000" b="1" i="1" spc="-1" dirty="0">
                <a:solidFill>
                  <a:srgbClr val="000090"/>
                </a:solidFill>
                <a:ea typeface="ＭＳ Ｐゴシック"/>
              </a:rPr>
              <a:t>Mexico</a:t>
            </a:r>
            <a:r>
              <a:rPr lang="pl-PL" sz="1000" i="1" spc="-1" dirty="0">
                <a:solidFill>
                  <a:srgbClr val="000090"/>
                </a:solidFill>
                <a:ea typeface="ＭＳ Ｐゴシック"/>
              </a:rPr>
              <a:t>;</a:t>
            </a:r>
            <a:endParaRPr lang="en-US" sz="1000" i="1" spc="-1" dirty="0">
              <a:solidFill>
                <a:srgbClr val="000090"/>
              </a:solidFill>
              <a:ea typeface="ＭＳ Ｐゴシック"/>
            </a:endParaRPr>
          </a:p>
          <a:p>
            <a:pPr>
              <a:defRPr/>
            </a:pPr>
            <a:r>
              <a:rPr lang="pl-PL" sz="1000" i="1" spc="-1" dirty="0">
                <a:solidFill>
                  <a:srgbClr val="000090"/>
                </a:solidFill>
                <a:ea typeface="ＭＳ Ｐゴシック"/>
              </a:rPr>
              <a:t>Universidad de Sonora, </a:t>
            </a:r>
            <a:r>
              <a:rPr lang="pl-PL" sz="1000" b="1" i="1" spc="-1" dirty="0">
                <a:solidFill>
                  <a:srgbClr val="000090"/>
                </a:solidFill>
                <a:ea typeface="ＭＳ Ｐゴシック"/>
              </a:rPr>
              <a:t>Mexico</a:t>
            </a:r>
            <a:r>
              <a:rPr lang="pl-PL" sz="1000" i="1" spc="-1" dirty="0">
                <a:solidFill>
                  <a:srgbClr val="000090"/>
                </a:solidFill>
                <a:ea typeface="ＭＳ Ｐゴシック"/>
              </a:rPr>
              <a:t>;</a:t>
            </a:r>
            <a:endParaRPr lang="en-US" sz="1000" i="1" spc="-1" dirty="0">
              <a:solidFill>
                <a:srgbClr val="000090"/>
              </a:solidFill>
              <a:ea typeface="ＭＳ Ｐゴシック"/>
            </a:endParaRPr>
          </a:p>
          <a:p>
            <a:pPr>
              <a:defRPr/>
            </a:pPr>
            <a:r>
              <a:rPr lang="es-ES" sz="1000" i="1" dirty="0">
                <a:solidFill>
                  <a:srgbClr val="000090"/>
                </a:solidFill>
              </a:rPr>
              <a:t>Universidad Michoacana de San Nicolás de Hidalgo</a:t>
            </a:r>
            <a:r>
              <a:rPr lang="en-US" sz="1000" i="1" dirty="0">
                <a:solidFill>
                  <a:srgbClr val="000090"/>
                </a:solidFill>
              </a:rPr>
              <a:t>, </a:t>
            </a:r>
            <a:r>
              <a:rPr lang="en-US" sz="1000" b="1" i="1" dirty="0">
                <a:solidFill>
                  <a:srgbClr val="000090"/>
                </a:solidFill>
              </a:rPr>
              <a:t>Mexico</a:t>
            </a:r>
            <a:endParaRPr lang="en-US" sz="1000" i="1" spc="-1" dirty="0">
              <a:solidFill>
                <a:srgbClr val="000090"/>
              </a:solidFill>
            </a:endParaRPr>
          </a:p>
          <a:p>
            <a:pPr>
              <a:defRPr/>
            </a:pPr>
            <a:r>
              <a:rPr lang="pl-PL" sz="1000" i="1" spc="-1" dirty="0">
                <a:solidFill>
                  <a:srgbClr val="000090"/>
                </a:solidFill>
                <a:ea typeface="ＭＳ Ｐゴシック"/>
              </a:rPr>
              <a:t>Institute of Applied Physics, Chisinev, </a:t>
            </a:r>
            <a:r>
              <a:rPr lang="pl-PL" sz="1000" b="1" i="1" spc="-1" dirty="0">
                <a:solidFill>
                  <a:srgbClr val="000090"/>
                </a:solidFill>
                <a:ea typeface="ＭＳ Ｐゴシック"/>
              </a:rPr>
              <a:t>Moldova</a:t>
            </a:r>
            <a:r>
              <a:rPr lang="en-US" sz="1000" i="1" spc="-1" dirty="0">
                <a:solidFill>
                  <a:srgbClr val="000090"/>
                </a:solidFill>
                <a:ea typeface="ＭＳ Ｐゴシック"/>
              </a:rPr>
              <a:t>; </a:t>
            </a:r>
          </a:p>
          <a:p>
            <a:pPr>
              <a:defRPr/>
            </a:pPr>
            <a:r>
              <a:rPr lang="en-US" sz="1000" i="1" spc="-1" dirty="0">
                <a:solidFill>
                  <a:srgbClr val="000090"/>
                </a:solidFill>
                <a:ea typeface="ＭＳ Ｐゴシック"/>
              </a:rPr>
              <a:t>Institute of Physics and Technology, </a:t>
            </a:r>
            <a:r>
              <a:rPr lang="en-US" sz="1000" b="1" i="1" spc="-1" dirty="0">
                <a:solidFill>
                  <a:srgbClr val="000090"/>
                </a:solidFill>
                <a:ea typeface="ＭＳ Ｐゴシック"/>
              </a:rPr>
              <a:t>Mongolia</a:t>
            </a:r>
            <a:r>
              <a:rPr lang="pl-PL" sz="1000" i="1" spc="-1" dirty="0">
                <a:solidFill>
                  <a:srgbClr val="000090"/>
                </a:solidFill>
                <a:ea typeface="ＭＳ Ｐゴシック"/>
              </a:rPr>
              <a:t>;</a:t>
            </a:r>
            <a:endParaRPr lang="ru-RU" sz="1000" i="1" spc="-1" dirty="0">
              <a:solidFill>
                <a:srgbClr val="000090"/>
              </a:solidFill>
              <a:ea typeface="ＭＳ Ｐゴシック"/>
            </a:endParaRPr>
          </a:p>
          <a:p>
            <a:pPr>
              <a:defRPr/>
            </a:pPr>
            <a:endParaRPr lang="en-US" sz="1000" spc="-1" dirty="0">
              <a:latin typeface="Arial"/>
            </a:endParaRPr>
          </a:p>
        </p:txBody>
      </p:sp>
      <p:sp>
        <p:nvSpPr>
          <p:cNvPr id="503" name="CustomShape 4"/>
          <p:cNvSpPr/>
          <p:nvPr/>
        </p:nvSpPr>
        <p:spPr>
          <a:xfrm>
            <a:off x="7524630" y="4600805"/>
            <a:ext cx="4454178" cy="19629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1227" tIns="30613" rIns="61227" bIns="30613"/>
          <a:lstStyle/>
          <a:p>
            <a:pPr algn="r">
              <a:defRPr/>
            </a:pPr>
            <a:r>
              <a:rPr lang="pl-PL" sz="1000" i="1" spc="-1" dirty="0">
                <a:solidFill>
                  <a:srgbClr val="000090"/>
                </a:solidFill>
                <a:ea typeface="ＭＳ Ｐゴシック"/>
              </a:rPr>
              <a:t>Belgorod National Research University, </a:t>
            </a:r>
            <a:r>
              <a:rPr lang="pl-PL" sz="1000" b="1" i="1" spc="-1" dirty="0">
                <a:solidFill>
                  <a:srgbClr val="000090"/>
                </a:solidFill>
                <a:ea typeface="ＭＳ Ｐゴシック"/>
              </a:rPr>
              <a:t>Russia</a:t>
            </a:r>
            <a:r>
              <a:rPr lang="pl-PL" sz="1000" i="1" spc="-1" dirty="0">
                <a:solidFill>
                  <a:srgbClr val="000090"/>
                </a:solidFill>
                <a:ea typeface="ＭＳ Ｐゴシック"/>
              </a:rPr>
              <a:t>;</a:t>
            </a:r>
            <a:endParaRPr lang="en-US" sz="1000" i="1" spc="-1" dirty="0">
              <a:solidFill>
                <a:srgbClr val="000090"/>
              </a:solidFill>
            </a:endParaRPr>
          </a:p>
          <a:p>
            <a:pPr algn="r">
              <a:defRPr/>
            </a:pPr>
            <a:r>
              <a:rPr lang="en-US" sz="1000" i="1" spc="-1" dirty="0">
                <a:solidFill>
                  <a:srgbClr val="000090"/>
                </a:solidFill>
                <a:ea typeface="ＭＳ Ｐゴシック"/>
              </a:rPr>
              <a:t>Institute for Nuclear Research of the RAS</a:t>
            </a:r>
            <a:r>
              <a:rPr lang="pl-PL" sz="1000" i="1" spc="-1" dirty="0">
                <a:solidFill>
                  <a:srgbClr val="000090"/>
                </a:solidFill>
                <a:ea typeface="ＭＳ Ｐゴシック"/>
              </a:rPr>
              <a:t>, Moscow, </a:t>
            </a:r>
            <a:r>
              <a:rPr lang="pl-PL" sz="1000" b="1" i="1" spc="-1" dirty="0">
                <a:solidFill>
                  <a:srgbClr val="000090"/>
                </a:solidFill>
                <a:ea typeface="ＭＳ Ｐゴシック"/>
              </a:rPr>
              <a:t>Russia</a:t>
            </a:r>
            <a:r>
              <a:rPr lang="pl-PL" sz="1000" i="1" spc="-1" dirty="0">
                <a:solidFill>
                  <a:srgbClr val="000090"/>
                </a:solidFill>
                <a:ea typeface="ＭＳ Ｐゴシック"/>
              </a:rPr>
              <a:t>;</a:t>
            </a:r>
            <a:endParaRPr lang="en-US" sz="1000" i="1" spc="-1" dirty="0">
              <a:solidFill>
                <a:srgbClr val="000090"/>
              </a:solidFill>
              <a:ea typeface="ＭＳ Ｐゴシック"/>
            </a:endParaRPr>
          </a:p>
          <a:p>
            <a:pPr algn="r">
              <a:defRPr/>
            </a:pPr>
            <a:r>
              <a:rPr lang="en-US" sz="1000" i="1" dirty="0">
                <a:solidFill>
                  <a:srgbClr val="000090"/>
                </a:solidFill>
              </a:rPr>
              <a:t>High School of Economics University, Moscow, </a:t>
            </a:r>
            <a:r>
              <a:rPr lang="en-US" sz="1000" b="1" i="1" dirty="0">
                <a:solidFill>
                  <a:srgbClr val="000090"/>
                </a:solidFill>
              </a:rPr>
              <a:t>Russia</a:t>
            </a:r>
            <a:endParaRPr lang="en-US" sz="1000" b="1" i="1" spc="-1" dirty="0">
              <a:solidFill>
                <a:srgbClr val="000090"/>
              </a:solidFill>
            </a:endParaRPr>
          </a:p>
          <a:p>
            <a:pPr algn="r">
              <a:defRPr/>
            </a:pPr>
            <a:r>
              <a:rPr lang="en-US" sz="1000" i="1" spc="-1" dirty="0">
                <a:solidFill>
                  <a:srgbClr val="000090"/>
                </a:solidFill>
                <a:ea typeface="ＭＳ Ｐゴシック"/>
              </a:rPr>
              <a:t>National Research Nuclear University </a:t>
            </a:r>
            <a:r>
              <a:rPr lang="en-US" sz="1000" i="1" spc="-1" dirty="0" err="1">
                <a:solidFill>
                  <a:srgbClr val="000090"/>
                </a:solidFill>
                <a:ea typeface="ＭＳ Ｐゴシック"/>
              </a:rPr>
              <a:t>MEPhI</a:t>
            </a:r>
            <a:r>
              <a:rPr lang="en-US" sz="1000" i="1" spc="-1" dirty="0">
                <a:solidFill>
                  <a:srgbClr val="000090"/>
                </a:solidFill>
                <a:ea typeface="ＭＳ Ｐゴシック"/>
              </a:rPr>
              <a:t> </a:t>
            </a:r>
            <a:r>
              <a:rPr lang="pl-PL" sz="1000" i="1" spc="-1" dirty="0">
                <a:solidFill>
                  <a:srgbClr val="000090"/>
                </a:solidFill>
                <a:ea typeface="ＭＳ Ｐゴシック"/>
              </a:rPr>
              <a:t>, Moscow, </a:t>
            </a:r>
            <a:r>
              <a:rPr lang="pl-PL" sz="1000" b="1" i="1" spc="-1" dirty="0">
                <a:solidFill>
                  <a:srgbClr val="000090"/>
                </a:solidFill>
                <a:ea typeface="ＭＳ Ｐゴシック"/>
              </a:rPr>
              <a:t>Russia</a:t>
            </a:r>
            <a:r>
              <a:rPr lang="pl-PL" sz="1000" i="1" spc="-1" dirty="0">
                <a:solidFill>
                  <a:srgbClr val="000090"/>
                </a:solidFill>
                <a:ea typeface="ＭＳ Ｐゴシック"/>
              </a:rPr>
              <a:t>;</a:t>
            </a:r>
            <a:endParaRPr lang="en-US" sz="1000" i="1" spc="-1" dirty="0">
              <a:solidFill>
                <a:srgbClr val="000090"/>
              </a:solidFill>
            </a:endParaRPr>
          </a:p>
          <a:p>
            <a:pPr algn="r">
              <a:defRPr/>
            </a:pPr>
            <a:r>
              <a:rPr lang="pl-PL" sz="1000" i="1" spc="-1" dirty="0">
                <a:solidFill>
                  <a:srgbClr val="000090"/>
                </a:solidFill>
                <a:ea typeface="ＭＳ Ｐゴシック"/>
              </a:rPr>
              <a:t>Moscow Institute of Science and Technology, </a:t>
            </a:r>
            <a:r>
              <a:rPr lang="pl-PL" sz="1000" b="1" i="1" spc="-1" dirty="0">
                <a:solidFill>
                  <a:srgbClr val="000090"/>
                </a:solidFill>
                <a:ea typeface="ＭＳ Ｐゴシック"/>
              </a:rPr>
              <a:t>Russia</a:t>
            </a:r>
            <a:r>
              <a:rPr lang="pl-PL" sz="1000" i="1" spc="-1" dirty="0">
                <a:solidFill>
                  <a:srgbClr val="000090"/>
                </a:solidFill>
                <a:ea typeface="ＭＳ Ｐゴシック"/>
              </a:rPr>
              <a:t>;</a:t>
            </a:r>
            <a:endParaRPr lang="en-US" sz="1000" spc="-1" dirty="0">
              <a:solidFill>
                <a:srgbClr val="000090"/>
              </a:solidFill>
            </a:endParaRPr>
          </a:p>
          <a:p>
            <a:pPr algn="r">
              <a:defRPr/>
            </a:pPr>
            <a:r>
              <a:rPr lang="pl-PL" sz="1000" i="1" spc="-1" dirty="0">
                <a:solidFill>
                  <a:srgbClr val="000090"/>
                </a:solidFill>
                <a:ea typeface="ＭＳ Ｐゴシック"/>
              </a:rPr>
              <a:t>North Osetian State University, </a:t>
            </a:r>
            <a:r>
              <a:rPr lang="pl-PL" sz="1000" b="1" i="1" spc="-1" dirty="0">
                <a:solidFill>
                  <a:srgbClr val="000090"/>
                </a:solidFill>
                <a:ea typeface="ＭＳ Ｐゴシック"/>
              </a:rPr>
              <a:t>Russia</a:t>
            </a:r>
            <a:r>
              <a:rPr lang="pl-PL" sz="1000" i="1" spc="-1" dirty="0">
                <a:solidFill>
                  <a:srgbClr val="000090"/>
                </a:solidFill>
                <a:ea typeface="ＭＳ Ｐゴシック"/>
              </a:rPr>
              <a:t>;</a:t>
            </a:r>
            <a:endParaRPr lang="en-US" sz="1000" spc="-1" dirty="0">
              <a:solidFill>
                <a:srgbClr val="000090"/>
              </a:solidFill>
            </a:endParaRPr>
          </a:p>
          <a:p>
            <a:pPr algn="r">
              <a:defRPr/>
            </a:pPr>
            <a:r>
              <a:rPr lang="en-US" sz="1000" i="1" spc="-1" dirty="0">
                <a:solidFill>
                  <a:srgbClr val="000090"/>
                </a:solidFill>
                <a:ea typeface="ＭＳ Ｐゴシック"/>
              </a:rPr>
              <a:t>National Research Center "</a:t>
            </a:r>
            <a:r>
              <a:rPr lang="en-US" sz="1000" i="1" spc="-1" dirty="0" err="1">
                <a:solidFill>
                  <a:srgbClr val="000090"/>
                </a:solidFill>
                <a:ea typeface="ＭＳ Ｐゴシック"/>
              </a:rPr>
              <a:t>Kurchatov</a:t>
            </a:r>
            <a:r>
              <a:rPr lang="en-US" sz="1000" i="1" spc="-1" dirty="0">
                <a:solidFill>
                  <a:srgbClr val="000090"/>
                </a:solidFill>
                <a:ea typeface="ＭＳ Ｐゴシック"/>
              </a:rPr>
              <a:t> Institute"</a:t>
            </a:r>
            <a:r>
              <a:rPr lang="pl-PL" sz="1000" i="1" spc="-1" dirty="0">
                <a:solidFill>
                  <a:srgbClr val="000090"/>
                </a:solidFill>
                <a:ea typeface="ＭＳ Ｐゴシック"/>
              </a:rPr>
              <a:t>, </a:t>
            </a:r>
            <a:r>
              <a:rPr lang="pl-PL" sz="1000" b="1" i="1" spc="-1" dirty="0">
                <a:solidFill>
                  <a:srgbClr val="000090"/>
                </a:solidFill>
                <a:ea typeface="ＭＳ Ｐゴシック"/>
              </a:rPr>
              <a:t>Russia</a:t>
            </a:r>
            <a:r>
              <a:rPr lang="pl-PL" sz="1000" i="1" spc="-1" dirty="0">
                <a:solidFill>
                  <a:srgbClr val="000090"/>
                </a:solidFill>
                <a:ea typeface="ＭＳ Ｐゴシック"/>
              </a:rPr>
              <a:t>;</a:t>
            </a:r>
            <a:r>
              <a:rPr lang="en-US" sz="1000" i="1" spc="-1" dirty="0">
                <a:solidFill>
                  <a:srgbClr val="000090"/>
                </a:solidFill>
                <a:ea typeface="ＭＳ Ｐゴシック"/>
              </a:rPr>
              <a:t> </a:t>
            </a:r>
          </a:p>
          <a:p>
            <a:pPr algn="r">
              <a:defRPr/>
            </a:pPr>
            <a:r>
              <a:rPr lang="en-US" sz="1000" i="1" spc="-1" dirty="0">
                <a:solidFill>
                  <a:srgbClr val="000090"/>
                </a:solidFill>
                <a:ea typeface="ＭＳ Ｐゴシック"/>
              </a:rPr>
              <a:t>Peter the Great St. Petersburg Polytechnic University Saint Petersburg, </a:t>
            </a:r>
            <a:r>
              <a:rPr lang="en-US" sz="1000" b="1" i="1" spc="-1" dirty="0">
                <a:solidFill>
                  <a:srgbClr val="000090"/>
                </a:solidFill>
                <a:ea typeface="ＭＳ Ｐゴシック"/>
              </a:rPr>
              <a:t>Russia</a:t>
            </a:r>
            <a:r>
              <a:rPr lang="pl-PL" sz="1000" i="1" spc="-1" dirty="0">
                <a:solidFill>
                  <a:srgbClr val="000090"/>
                </a:solidFill>
                <a:ea typeface="ＭＳ Ｐゴシック"/>
              </a:rPr>
              <a:t>;</a:t>
            </a:r>
            <a:endParaRPr lang="en-US" sz="1000" b="1" spc="-1" dirty="0">
              <a:solidFill>
                <a:srgbClr val="000090"/>
              </a:solidFill>
            </a:endParaRPr>
          </a:p>
          <a:p>
            <a:pPr algn="r">
              <a:defRPr/>
            </a:pPr>
            <a:r>
              <a:rPr lang="en-US" sz="1000" i="1" spc="-1" dirty="0">
                <a:solidFill>
                  <a:srgbClr val="000090"/>
                </a:solidFill>
                <a:ea typeface="ＭＳ Ｐゴシック"/>
              </a:rPr>
              <a:t>Plekhanov Russian University of Economics, Moscow</a:t>
            </a:r>
            <a:r>
              <a:rPr lang="pl-PL" sz="1000" i="1" spc="-1" dirty="0">
                <a:solidFill>
                  <a:srgbClr val="000090"/>
                </a:solidFill>
                <a:ea typeface="ＭＳ Ｐゴシック"/>
              </a:rPr>
              <a:t>, </a:t>
            </a:r>
            <a:r>
              <a:rPr lang="pl-PL" sz="1000" b="1" i="1" spc="-1" dirty="0">
                <a:solidFill>
                  <a:srgbClr val="000090"/>
                </a:solidFill>
                <a:ea typeface="ＭＳ Ｐゴシック"/>
              </a:rPr>
              <a:t>Russia</a:t>
            </a:r>
            <a:r>
              <a:rPr lang="pl-PL" sz="1000" i="1" spc="-1" dirty="0">
                <a:solidFill>
                  <a:srgbClr val="000090"/>
                </a:solidFill>
                <a:ea typeface="ＭＳ Ｐゴシック"/>
              </a:rPr>
              <a:t>;</a:t>
            </a:r>
            <a:endParaRPr lang="en-US" sz="1000" spc="-1" dirty="0">
              <a:solidFill>
                <a:srgbClr val="000090"/>
              </a:solidFill>
            </a:endParaRPr>
          </a:p>
          <a:p>
            <a:pPr algn="r">
              <a:defRPr/>
            </a:pPr>
            <a:r>
              <a:rPr lang="pl-PL" sz="1000" i="1" spc="-1" dirty="0">
                <a:solidFill>
                  <a:srgbClr val="000090"/>
                </a:solidFill>
                <a:ea typeface="ＭＳ Ｐゴシック"/>
              </a:rPr>
              <a:t>St.Petersburg State University, </a:t>
            </a:r>
            <a:r>
              <a:rPr lang="pl-PL" sz="1000" b="1" i="1" spc="-1" dirty="0">
                <a:solidFill>
                  <a:srgbClr val="000090"/>
                </a:solidFill>
                <a:ea typeface="ＭＳ Ｐゴシック"/>
              </a:rPr>
              <a:t>Russia</a:t>
            </a:r>
            <a:r>
              <a:rPr lang="pl-PL" sz="1000" i="1" spc="-1" dirty="0">
                <a:solidFill>
                  <a:srgbClr val="000090"/>
                </a:solidFill>
                <a:ea typeface="ＭＳ Ｐゴシック"/>
              </a:rPr>
              <a:t>;</a:t>
            </a:r>
            <a:endParaRPr lang="en-US" sz="1000" spc="-1" dirty="0">
              <a:solidFill>
                <a:srgbClr val="000090"/>
              </a:solidFill>
            </a:endParaRPr>
          </a:p>
          <a:p>
            <a:pPr algn="r">
              <a:defRPr/>
            </a:pPr>
            <a:r>
              <a:rPr lang="pl-PL" sz="1000" i="1" spc="-1" dirty="0">
                <a:solidFill>
                  <a:srgbClr val="000090"/>
                </a:solidFill>
                <a:ea typeface="ＭＳ Ｐゴシック"/>
              </a:rPr>
              <a:t> </a:t>
            </a:r>
            <a:r>
              <a:rPr lang="en-US" sz="1000" i="1" spc="-1" dirty="0" err="1">
                <a:solidFill>
                  <a:srgbClr val="000090"/>
                </a:solidFill>
                <a:ea typeface="ＭＳ Ｐゴシック"/>
              </a:rPr>
              <a:t>Skobeltsyn</a:t>
            </a:r>
            <a:r>
              <a:rPr lang="en-US" sz="1000" i="1" spc="-1" dirty="0">
                <a:solidFill>
                  <a:srgbClr val="000090"/>
                </a:solidFill>
                <a:ea typeface="ＭＳ Ｐゴシック"/>
              </a:rPr>
              <a:t> Institute of Nuclear Physics</a:t>
            </a:r>
            <a:r>
              <a:rPr lang="pl-PL" sz="1000" i="1" spc="-1" dirty="0">
                <a:solidFill>
                  <a:srgbClr val="000090"/>
                </a:solidFill>
                <a:ea typeface="ＭＳ Ｐゴシック"/>
              </a:rPr>
              <a:t>, Moscow, </a:t>
            </a:r>
            <a:r>
              <a:rPr lang="pl-PL" sz="1000" b="1" i="1" spc="-1" dirty="0">
                <a:solidFill>
                  <a:srgbClr val="000090"/>
                </a:solidFill>
                <a:ea typeface="ＭＳ Ｐゴシック"/>
              </a:rPr>
              <a:t>Russia</a:t>
            </a:r>
            <a:r>
              <a:rPr lang="pl-PL" sz="1000" i="1" spc="-1" dirty="0">
                <a:solidFill>
                  <a:srgbClr val="000090"/>
                </a:solidFill>
                <a:ea typeface="ＭＳ Ｐゴシック"/>
              </a:rPr>
              <a:t>;</a:t>
            </a:r>
            <a:endParaRPr lang="en-US" sz="1000" spc="-1" dirty="0">
              <a:solidFill>
                <a:srgbClr val="000090"/>
              </a:solidFill>
            </a:endParaRPr>
          </a:p>
          <a:p>
            <a:pPr algn="r">
              <a:defRPr/>
            </a:pPr>
            <a:r>
              <a:rPr lang="pl-PL" sz="1000" i="1" spc="-1" dirty="0">
                <a:solidFill>
                  <a:srgbClr val="000090"/>
                </a:solidFill>
                <a:ea typeface="ＭＳ Ｐゴシック"/>
              </a:rPr>
              <a:t>Petersburg Nuclear Physics Institute, Gatchina</a:t>
            </a:r>
            <a:r>
              <a:rPr lang="pl-PL" sz="1000" b="1" i="1" spc="-1" dirty="0">
                <a:solidFill>
                  <a:srgbClr val="000090"/>
                </a:solidFill>
                <a:ea typeface="ＭＳ Ｐゴシック"/>
              </a:rPr>
              <a:t>, Russia</a:t>
            </a:r>
            <a:r>
              <a:rPr lang="pl-PL" sz="1000" i="1" spc="-1" dirty="0">
                <a:solidFill>
                  <a:srgbClr val="000090"/>
                </a:solidFill>
                <a:ea typeface="ＭＳ Ｐゴシック"/>
              </a:rPr>
              <a:t>;</a:t>
            </a:r>
            <a:endParaRPr lang="en-US" sz="1000" i="1" spc="-1" dirty="0">
              <a:solidFill>
                <a:srgbClr val="000090"/>
              </a:solidFill>
              <a:ea typeface="ＭＳ Ｐゴシック"/>
            </a:endParaRPr>
          </a:p>
          <a:p>
            <a:pPr algn="r">
              <a:defRPr/>
            </a:pPr>
            <a:r>
              <a:rPr lang="en-US" sz="1000" i="1" spc="-1" dirty="0" err="1">
                <a:solidFill>
                  <a:srgbClr val="000090"/>
                </a:solidFill>
                <a:ea typeface="ＭＳ Ｐゴシック"/>
              </a:rPr>
              <a:t>Vinča</a:t>
            </a:r>
            <a:r>
              <a:rPr lang="en-US" sz="1000" i="1" spc="-1" dirty="0">
                <a:solidFill>
                  <a:srgbClr val="000090"/>
                </a:solidFill>
                <a:ea typeface="ＭＳ Ｐゴシック"/>
              </a:rPr>
              <a:t> Institute of Nuclear Sciences</a:t>
            </a:r>
            <a:r>
              <a:rPr lang="pl-PL" sz="1000" b="1" i="1" spc="-1" dirty="0">
                <a:solidFill>
                  <a:srgbClr val="000090"/>
                </a:solidFill>
                <a:ea typeface="ＭＳ Ｐゴシック"/>
              </a:rPr>
              <a:t>, </a:t>
            </a:r>
            <a:r>
              <a:rPr lang="en-US" sz="1000" b="1" i="1" spc="-1" dirty="0">
                <a:solidFill>
                  <a:srgbClr val="000090"/>
                </a:solidFill>
                <a:ea typeface="ＭＳ Ｐゴシック"/>
              </a:rPr>
              <a:t>Serbia</a:t>
            </a:r>
            <a:r>
              <a:rPr lang="pl-PL" sz="1000" i="1" spc="-1" dirty="0">
                <a:solidFill>
                  <a:srgbClr val="000090"/>
                </a:solidFill>
                <a:ea typeface="ＭＳ Ｐゴシック"/>
              </a:rPr>
              <a:t>;</a:t>
            </a:r>
            <a:endParaRPr lang="en-US" sz="1000" spc="-1" dirty="0">
              <a:solidFill>
                <a:srgbClr val="000090"/>
              </a:solidFill>
            </a:endParaRPr>
          </a:p>
          <a:p>
            <a:pPr algn="r">
              <a:defRPr/>
            </a:pPr>
            <a:r>
              <a:rPr lang="en-US" sz="1000" i="1" spc="-1" dirty="0" err="1">
                <a:solidFill>
                  <a:srgbClr val="000090"/>
                </a:solidFill>
                <a:ea typeface="ＭＳ Ｐゴシック"/>
              </a:rPr>
              <a:t>Pavol</a:t>
            </a:r>
            <a:r>
              <a:rPr lang="en-US" sz="1000" i="1" spc="-1" dirty="0">
                <a:solidFill>
                  <a:srgbClr val="000090"/>
                </a:solidFill>
                <a:ea typeface="ＭＳ Ｐゴシック"/>
              </a:rPr>
              <a:t> </a:t>
            </a:r>
            <a:r>
              <a:rPr lang="en-US" sz="1000" i="1" spc="-1" dirty="0" err="1">
                <a:solidFill>
                  <a:srgbClr val="000090"/>
                </a:solidFill>
                <a:ea typeface="ＭＳ Ｐゴシック"/>
              </a:rPr>
              <a:t>Jozef</a:t>
            </a:r>
            <a:r>
              <a:rPr lang="en-US" sz="1000" i="1" spc="-1" dirty="0">
                <a:solidFill>
                  <a:srgbClr val="000090"/>
                </a:solidFill>
                <a:ea typeface="ＭＳ Ｐゴシック"/>
              </a:rPr>
              <a:t> </a:t>
            </a:r>
            <a:r>
              <a:rPr lang="en-US" sz="1000" i="1" spc="-1" dirty="0" err="1">
                <a:solidFill>
                  <a:srgbClr val="000090"/>
                </a:solidFill>
                <a:ea typeface="ＭＳ Ｐゴシック"/>
              </a:rPr>
              <a:t>Šafárik</a:t>
            </a:r>
            <a:r>
              <a:rPr lang="en-US" sz="1000" i="1" spc="-1" dirty="0">
                <a:solidFill>
                  <a:srgbClr val="000090"/>
                </a:solidFill>
                <a:ea typeface="ＭＳ Ｐゴシック"/>
              </a:rPr>
              <a:t> University, </a:t>
            </a:r>
            <a:r>
              <a:rPr lang="en-US" sz="1000" i="1" spc="-1" dirty="0" err="1">
                <a:solidFill>
                  <a:srgbClr val="000090"/>
                </a:solidFill>
                <a:ea typeface="ＭＳ Ｐゴシック"/>
              </a:rPr>
              <a:t>Košice</a:t>
            </a:r>
            <a:r>
              <a:rPr lang="en-US" sz="1000" i="1" spc="-1" dirty="0">
                <a:solidFill>
                  <a:srgbClr val="000090"/>
                </a:solidFill>
                <a:ea typeface="ＭＳ Ｐゴシック"/>
              </a:rPr>
              <a:t>, </a:t>
            </a:r>
            <a:r>
              <a:rPr lang="en-US" sz="1000" b="1" i="1" spc="-1" dirty="0">
                <a:solidFill>
                  <a:srgbClr val="000090"/>
                </a:solidFill>
                <a:ea typeface="ＭＳ Ｐゴシック"/>
              </a:rPr>
              <a:t>Slovakia</a:t>
            </a:r>
          </a:p>
          <a:p>
            <a:pPr algn="r">
              <a:defRPr/>
            </a:pPr>
            <a:endParaRPr lang="en-US" sz="1000" spc="-1" dirty="0">
              <a:solidFill>
                <a:srgbClr val="000090"/>
              </a:solidFill>
            </a:endParaRPr>
          </a:p>
        </p:txBody>
      </p:sp>
      <p:sp>
        <p:nvSpPr>
          <p:cNvPr id="504" name="CustomShape 5"/>
          <p:cNvSpPr/>
          <p:nvPr/>
        </p:nvSpPr>
        <p:spPr>
          <a:xfrm>
            <a:off x="7206141" y="964825"/>
            <a:ext cx="3272602" cy="91089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1227" tIns="30613" rIns="61227" bIns="30613"/>
          <a:lstStyle/>
          <a:p>
            <a:pPr algn="r">
              <a:defRPr/>
            </a:pPr>
            <a:endParaRPr lang="en-US" sz="952" spc="-1" dirty="0">
              <a:latin typeface="Arial"/>
            </a:endParaRPr>
          </a:p>
        </p:txBody>
      </p:sp>
      <p:sp>
        <p:nvSpPr>
          <p:cNvPr id="506" name="CustomShape 6"/>
          <p:cNvSpPr/>
          <p:nvPr/>
        </p:nvSpPr>
        <p:spPr>
          <a:xfrm>
            <a:off x="437239" y="1311229"/>
            <a:ext cx="4454176" cy="256322"/>
          </a:xfrm>
          <a:prstGeom prst="rect">
            <a:avLst/>
          </a:prstGeom>
          <a:solidFill>
            <a:srgbClr val="ECED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1227" tIns="30613" rIns="61227" bIns="30613">
            <a:spAutoFit/>
          </a:bodyPr>
          <a:lstStyle/>
          <a:p>
            <a:pPr>
              <a:defRPr/>
            </a:pPr>
            <a:r>
              <a:rPr lang="ru-RU" sz="1225" b="1" i="1" spc="-1" dirty="0">
                <a:solidFill>
                  <a:srgbClr val="000090"/>
                </a:solidFill>
                <a:latin typeface="Arial"/>
                <a:ea typeface="ＭＳ Ｐゴシック"/>
              </a:rPr>
              <a:t>1</a:t>
            </a:r>
            <a:r>
              <a:rPr lang="en-US" sz="1225" b="1" i="1" spc="-1" dirty="0">
                <a:solidFill>
                  <a:srgbClr val="000090"/>
                </a:solidFill>
                <a:latin typeface="Arial"/>
                <a:ea typeface="ＭＳ Ｐゴシック"/>
              </a:rPr>
              <a:t>2</a:t>
            </a:r>
            <a:r>
              <a:rPr lang="pl-PL" sz="1225" b="1" i="1" spc="-1" dirty="0">
                <a:solidFill>
                  <a:srgbClr val="000090"/>
                </a:solidFill>
                <a:latin typeface="Arial"/>
                <a:ea typeface="ＭＳ Ｐゴシック"/>
              </a:rPr>
              <a:t> </a:t>
            </a:r>
            <a:r>
              <a:rPr lang="en-US" sz="1225" i="1" spc="-1" dirty="0">
                <a:solidFill>
                  <a:srgbClr val="000090"/>
                </a:solidFill>
                <a:latin typeface="Arial"/>
                <a:ea typeface="ＭＳ Ｐゴシック"/>
              </a:rPr>
              <a:t>Countries</a:t>
            </a:r>
            <a:r>
              <a:rPr lang="pl-PL" sz="1225" i="1" spc="-1" dirty="0">
                <a:solidFill>
                  <a:srgbClr val="000090"/>
                </a:solidFill>
                <a:latin typeface="Arial"/>
                <a:ea typeface="ＭＳ Ｐゴシック"/>
              </a:rPr>
              <a:t>, </a:t>
            </a:r>
            <a:r>
              <a:rPr lang="pl-PL" sz="1225" b="1" i="1" spc="-1" dirty="0">
                <a:solidFill>
                  <a:srgbClr val="FC0011"/>
                </a:solidFill>
                <a:latin typeface="Arial"/>
                <a:ea typeface="ＭＳ Ｐゴシック"/>
              </a:rPr>
              <a:t>&gt;</a:t>
            </a:r>
            <a:r>
              <a:rPr lang="en-US" sz="1225" b="1" i="1" spc="-1" dirty="0">
                <a:solidFill>
                  <a:srgbClr val="FC0011"/>
                </a:solidFill>
                <a:latin typeface="Arial"/>
                <a:ea typeface="ＭＳ Ｐゴシック"/>
              </a:rPr>
              <a:t>50</a:t>
            </a:r>
            <a:r>
              <a:rPr lang="pl-PL" sz="1225" b="1" i="1" spc="-1" dirty="0">
                <a:solidFill>
                  <a:srgbClr val="FC0011"/>
                </a:solidFill>
                <a:latin typeface="Arial"/>
                <a:ea typeface="ＭＳ Ｐゴシック"/>
              </a:rPr>
              <a:t>0</a:t>
            </a:r>
            <a:r>
              <a:rPr lang="en-US" sz="1225" b="1" i="1" spc="-1" dirty="0">
                <a:solidFill>
                  <a:srgbClr val="FC0011"/>
                </a:solidFill>
                <a:latin typeface="Arial"/>
                <a:ea typeface="ＭＳ Ｐゴシック"/>
              </a:rPr>
              <a:t> </a:t>
            </a:r>
            <a:r>
              <a:rPr lang="en-US" sz="1225" i="1" spc="-1" dirty="0">
                <a:solidFill>
                  <a:srgbClr val="000090"/>
                </a:solidFill>
                <a:latin typeface="Arial"/>
                <a:ea typeface="ＭＳ Ｐゴシック"/>
              </a:rPr>
              <a:t>participants</a:t>
            </a:r>
            <a:r>
              <a:rPr lang="pl-PL" sz="1225" i="1" spc="-1" dirty="0">
                <a:solidFill>
                  <a:srgbClr val="000090"/>
                </a:solidFill>
                <a:latin typeface="Arial"/>
                <a:ea typeface="ＭＳ Ｐゴシック"/>
              </a:rPr>
              <a:t>, </a:t>
            </a:r>
            <a:r>
              <a:rPr lang="pl-PL" sz="1225" b="1" i="1" spc="-1" dirty="0">
                <a:solidFill>
                  <a:srgbClr val="000090"/>
                </a:solidFill>
                <a:latin typeface="Arial"/>
                <a:ea typeface="ＭＳ Ｐゴシック"/>
              </a:rPr>
              <a:t>3</a:t>
            </a:r>
            <a:r>
              <a:rPr lang="en-US" sz="1225" b="1" i="1" spc="-1" dirty="0">
                <a:solidFill>
                  <a:srgbClr val="000090"/>
                </a:solidFill>
                <a:latin typeface="Arial"/>
                <a:ea typeface="ＭＳ Ｐゴシック"/>
              </a:rPr>
              <a:t>8</a:t>
            </a:r>
            <a:r>
              <a:rPr lang="pl-PL" sz="1225" i="1" spc="-1" dirty="0">
                <a:solidFill>
                  <a:srgbClr val="000090"/>
                </a:solidFill>
                <a:latin typeface="Arial"/>
                <a:ea typeface="ＭＳ Ｐゴシック"/>
              </a:rPr>
              <a:t> </a:t>
            </a:r>
            <a:r>
              <a:rPr lang="en-US" sz="1225" i="1" spc="-1" dirty="0">
                <a:solidFill>
                  <a:srgbClr val="000090"/>
                </a:solidFill>
                <a:latin typeface="Arial"/>
                <a:ea typeface="ＭＳ Ｐゴシック"/>
              </a:rPr>
              <a:t>Institutes</a:t>
            </a:r>
            <a:r>
              <a:rPr lang="pl-PL" sz="1225" i="1" spc="-1" dirty="0">
                <a:solidFill>
                  <a:srgbClr val="000090"/>
                </a:solidFill>
                <a:latin typeface="Arial"/>
                <a:ea typeface="ＭＳ Ｐゴシック"/>
              </a:rPr>
              <a:t> and </a:t>
            </a:r>
            <a:r>
              <a:rPr lang="pl-PL" sz="1225" b="1" i="1" spc="-1" dirty="0">
                <a:solidFill>
                  <a:srgbClr val="000090"/>
                </a:solidFill>
                <a:latin typeface="Arial"/>
                <a:ea typeface="ＭＳ Ｐゴシック"/>
              </a:rPr>
              <a:t>JINR</a:t>
            </a:r>
            <a:r>
              <a:rPr lang="pl-PL" sz="1225" i="1" spc="-1" dirty="0">
                <a:solidFill>
                  <a:srgbClr val="000090"/>
                </a:solidFill>
                <a:latin typeface="Arial"/>
                <a:ea typeface="ＭＳ Ｐゴシック"/>
              </a:rPr>
              <a:t> </a:t>
            </a:r>
            <a:endParaRPr lang="en-US" sz="1225" spc="-1" dirty="0">
              <a:latin typeface="Arial"/>
            </a:endParaRPr>
          </a:p>
        </p:txBody>
      </p:sp>
      <p:sp>
        <p:nvSpPr>
          <p:cNvPr id="507" name="CustomShape 7"/>
          <p:cNvSpPr/>
          <p:nvPr/>
        </p:nvSpPr>
        <p:spPr>
          <a:xfrm>
            <a:off x="437237" y="1620127"/>
            <a:ext cx="4454178" cy="1123653"/>
          </a:xfrm>
          <a:prstGeom prst="rect">
            <a:avLst/>
          </a:prstGeom>
          <a:solidFill>
            <a:srgbClr val="ECED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1227" tIns="30613" rIns="61227" bIns="30613">
            <a:spAutoFit/>
          </a:bodyPr>
          <a:lstStyle/>
          <a:p>
            <a:pPr>
              <a:defRPr/>
            </a:pPr>
            <a:r>
              <a:rPr lang="en-US" sz="1225" spc="-1" dirty="0">
                <a:solidFill>
                  <a:srgbClr val="000090"/>
                </a:solidFill>
                <a:latin typeface="Arial"/>
                <a:ea typeface="ＭＳ Ｐゴシック"/>
              </a:rPr>
              <a:t>	       </a:t>
            </a:r>
            <a:r>
              <a:rPr lang="en-US" sz="1400" b="1" u="sng" spc="-1" dirty="0">
                <a:solidFill>
                  <a:srgbClr val="000090"/>
                </a:solidFill>
                <a:latin typeface="Arial"/>
                <a:ea typeface="ＭＳ Ｐゴシック"/>
              </a:rPr>
              <a:t>Organization</a:t>
            </a:r>
          </a:p>
          <a:p>
            <a:pPr>
              <a:defRPr/>
            </a:pPr>
            <a:endParaRPr lang="en-US" sz="600" b="1" u="sng" spc="-1" dirty="0">
              <a:solidFill>
                <a:srgbClr val="000090"/>
              </a:solidFill>
              <a:latin typeface="Arial"/>
              <a:ea typeface="ＭＳ Ｐゴシック"/>
            </a:endParaRPr>
          </a:p>
          <a:p>
            <a:pPr>
              <a:defRPr/>
            </a:pPr>
            <a:r>
              <a:rPr lang="en-US" sz="1225" i="1" spc="-1" dirty="0">
                <a:solidFill>
                  <a:srgbClr val="000090"/>
                </a:solidFill>
                <a:latin typeface="Arial"/>
                <a:ea typeface="ＭＳ Ｐゴシック"/>
              </a:rPr>
              <a:t>Acting Spokesperson</a:t>
            </a:r>
            <a:r>
              <a:rPr lang="pl-PL" sz="1225" i="1" spc="-1" dirty="0">
                <a:solidFill>
                  <a:srgbClr val="000090"/>
                </a:solidFill>
                <a:latin typeface="Arial"/>
                <a:ea typeface="ＭＳ Ｐゴシック"/>
              </a:rPr>
              <a:t>:</a:t>
            </a:r>
            <a:r>
              <a:rPr lang="pl-PL" sz="1225" b="1" i="1" spc="-1" dirty="0">
                <a:solidFill>
                  <a:srgbClr val="000090"/>
                </a:solidFill>
                <a:latin typeface="Arial"/>
                <a:ea typeface="ＭＳ Ｐゴシック"/>
              </a:rPr>
              <a:t> </a:t>
            </a:r>
            <a:r>
              <a:rPr lang="en-US" sz="1225" b="1" i="1" spc="-1" dirty="0">
                <a:solidFill>
                  <a:srgbClr val="000090"/>
                </a:solidFill>
                <a:latin typeface="Arial"/>
                <a:ea typeface="ＭＳ Ｐゴシック"/>
              </a:rPr>
              <a:t>	   Victor </a:t>
            </a:r>
            <a:r>
              <a:rPr lang="en-US" sz="1225" b="1" i="1" spc="-1" dirty="0" err="1">
                <a:solidFill>
                  <a:srgbClr val="000090"/>
                </a:solidFill>
                <a:latin typeface="Arial"/>
                <a:ea typeface="ＭＳ Ｐゴシック"/>
              </a:rPr>
              <a:t>Riabov</a:t>
            </a:r>
            <a:r>
              <a:rPr lang="pl-PL" sz="1225" b="1" i="1" spc="-1" dirty="0">
                <a:solidFill>
                  <a:srgbClr val="000090"/>
                </a:solidFill>
                <a:latin typeface="Arial"/>
                <a:ea typeface="ＭＳ Ｐゴシック"/>
              </a:rPr>
              <a:t> </a:t>
            </a:r>
            <a:endParaRPr lang="en-US" sz="1225" b="1" i="1" spc="-1" dirty="0">
              <a:solidFill>
                <a:srgbClr val="000090"/>
              </a:solidFill>
              <a:latin typeface="Arial"/>
              <a:ea typeface="ＭＳ Ｐゴシック"/>
            </a:endParaRPr>
          </a:p>
          <a:p>
            <a:pPr>
              <a:defRPr/>
            </a:pPr>
            <a:r>
              <a:rPr lang="en-US" sz="1225" i="1" spc="-1" dirty="0">
                <a:solidFill>
                  <a:srgbClr val="000090"/>
                </a:solidFill>
                <a:latin typeface="Arial"/>
                <a:ea typeface="ＭＳ Ｐゴシック"/>
              </a:rPr>
              <a:t>Deputy</a:t>
            </a:r>
            <a:r>
              <a:rPr lang="pl-PL" sz="1225" i="1" spc="-1" dirty="0">
                <a:solidFill>
                  <a:srgbClr val="000090"/>
                </a:solidFill>
                <a:latin typeface="Arial"/>
                <a:ea typeface="ＭＳ Ｐゴシック"/>
              </a:rPr>
              <a:t> </a:t>
            </a:r>
            <a:r>
              <a:rPr lang="en-US" sz="1225" i="1" spc="-1" dirty="0">
                <a:solidFill>
                  <a:srgbClr val="000090"/>
                </a:solidFill>
                <a:latin typeface="Arial"/>
                <a:ea typeface="ＭＳ Ｐゴシック"/>
              </a:rPr>
              <a:t>Spokespersons</a:t>
            </a:r>
            <a:r>
              <a:rPr lang="pl-PL" sz="1225" i="1" spc="-1" dirty="0">
                <a:solidFill>
                  <a:srgbClr val="000090"/>
                </a:solidFill>
                <a:latin typeface="Arial"/>
                <a:ea typeface="ＭＳ Ｐゴシック"/>
              </a:rPr>
              <a:t>:</a:t>
            </a:r>
            <a:r>
              <a:rPr lang="pl-PL" sz="1225" b="1" i="1" spc="-1" dirty="0">
                <a:solidFill>
                  <a:srgbClr val="000090"/>
                </a:solidFill>
                <a:latin typeface="Arial"/>
                <a:ea typeface="ＭＳ Ｐゴシック"/>
              </a:rPr>
              <a:t> </a:t>
            </a:r>
            <a:r>
              <a:rPr lang="en-US" sz="1225" spc="-1" dirty="0">
                <a:latin typeface="Arial"/>
              </a:rPr>
              <a:t>	   </a:t>
            </a:r>
            <a:r>
              <a:rPr lang="pl-PL" sz="1225" b="1" i="1" spc="-1" dirty="0">
                <a:solidFill>
                  <a:srgbClr val="000090"/>
                </a:solidFill>
                <a:latin typeface="Arial"/>
                <a:ea typeface="ＭＳ Ｐゴシック"/>
              </a:rPr>
              <a:t>Zebo Tang</a:t>
            </a:r>
            <a:r>
              <a:rPr lang="en-US" sz="1225" b="1" i="1" spc="-1" dirty="0">
                <a:solidFill>
                  <a:srgbClr val="000090"/>
                </a:solidFill>
                <a:latin typeface="Arial"/>
                <a:ea typeface="ＭＳ Ｐゴシック"/>
              </a:rPr>
              <a:t>, </a:t>
            </a:r>
            <a:r>
              <a:rPr lang="en-US" sz="1225" b="1" i="1" spc="-1" dirty="0" err="1">
                <a:solidFill>
                  <a:srgbClr val="000090"/>
                </a:solidFill>
                <a:latin typeface="Arial"/>
                <a:ea typeface="ＭＳ Ｐゴシック"/>
              </a:rPr>
              <a:t>Arkadiy</a:t>
            </a:r>
            <a:r>
              <a:rPr lang="en-US" sz="1225" b="1" i="1" spc="-1" dirty="0">
                <a:solidFill>
                  <a:srgbClr val="000090"/>
                </a:solidFill>
                <a:latin typeface="Arial"/>
                <a:ea typeface="ＭＳ Ｐゴシック"/>
              </a:rPr>
              <a:t> </a:t>
            </a:r>
            <a:r>
              <a:rPr lang="en-US" sz="1225" b="1" i="1" spc="-1" dirty="0" err="1">
                <a:solidFill>
                  <a:srgbClr val="000090"/>
                </a:solidFill>
                <a:latin typeface="Arial"/>
                <a:ea typeface="ＭＳ Ｐゴシック"/>
              </a:rPr>
              <a:t>Taranenko</a:t>
            </a:r>
            <a:endParaRPr lang="en-US" sz="1225" spc="-1" dirty="0">
              <a:latin typeface="Arial"/>
            </a:endParaRPr>
          </a:p>
          <a:p>
            <a:pPr>
              <a:defRPr/>
            </a:pPr>
            <a:r>
              <a:rPr lang="pl-PL" sz="1225" i="1" spc="-1" dirty="0">
                <a:solidFill>
                  <a:srgbClr val="000090"/>
                </a:solidFill>
                <a:latin typeface="Arial"/>
                <a:ea typeface="ＭＳ Ｐゴシック"/>
              </a:rPr>
              <a:t>Inst</a:t>
            </a:r>
            <a:r>
              <a:rPr lang="en-US" sz="1225" i="1" spc="-1" dirty="0" err="1">
                <a:solidFill>
                  <a:srgbClr val="000090"/>
                </a:solidFill>
                <a:latin typeface="Arial"/>
                <a:ea typeface="ＭＳ Ｐゴシック"/>
              </a:rPr>
              <a:t>itutional</a:t>
            </a:r>
            <a:r>
              <a:rPr lang="pl-PL" sz="1225" i="1" spc="-1" dirty="0">
                <a:solidFill>
                  <a:srgbClr val="000090"/>
                </a:solidFill>
                <a:latin typeface="Arial"/>
                <a:ea typeface="ＭＳ Ｐゴシック"/>
              </a:rPr>
              <a:t> Board C</a:t>
            </a:r>
            <a:r>
              <a:rPr lang="en-US" sz="1225" i="1" spc="-1" dirty="0">
                <a:solidFill>
                  <a:srgbClr val="000090"/>
                </a:solidFill>
                <a:latin typeface="Arial"/>
                <a:ea typeface="ＭＳ Ｐゴシック"/>
              </a:rPr>
              <a:t>hair</a:t>
            </a:r>
            <a:r>
              <a:rPr lang="pl-PL" sz="1225" i="1" spc="-1" dirty="0">
                <a:solidFill>
                  <a:srgbClr val="000090"/>
                </a:solidFill>
                <a:latin typeface="Arial"/>
                <a:ea typeface="ＭＳ Ｐゴシック"/>
              </a:rPr>
              <a:t>:</a:t>
            </a:r>
            <a:r>
              <a:rPr lang="pl-PL" sz="1225" b="1" i="1" spc="-1" dirty="0">
                <a:solidFill>
                  <a:srgbClr val="000090"/>
                </a:solidFill>
                <a:latin typeface="Arial"/>
                <a:ea typeface="ＭＳ Ｐゴシック"/>
              </a:rPr>
              <a:t> </a:t>
            </a:r>
            <a:r>
              <a:rPr lang="en-US" sz="1225" b="1" i="1" spc="-1" dirty="0">
                <a:solidFill>
                  <a:srgbClr val="000090"/>
                </a:solidFill>
                <a:latin typeface="Arial"/>
                <a:ea typeface="ＭＳ Ｐゴシック"/>
              </a:rPr>
              <a:t>	   Alejandro Ayala</a:t>
            </a:r>
            <a:endParaRPr lang="en-US" sz="1225" spc="-1" dirty="0">
              <a:latin typeface="Arial"/>
            </a:endParaRPr>
          </a:p>
          <a:p>
            <a:pPr>
              <a:defRPr/>
            </a:pPr>
            <a:r>
              <a:rPr lang="pl-PL" sz="1225" i="1" spc="-1" dirty="0">
                <a:solidFill>
                  <a:srgbClr val="000090"/>
                </a:solidFill>
                <a:latin typeface="Arial"/>
                <a:ea typeface="ＭＳ Ｐゴシック"/>
              </a:rPr>
              <a:t>Project Manager: </a:t>
            </a:r>
            <a:r>
              <a:rPr lang="en-US" sz="1225" i="1" spc="-1" dirty="0">
                <a:solidFill>
                  <a:srgbClr val="000090"/>
                </a:solidFill>
                <a:latin typeface="Arial"/>
                <a:ea typeface="ＭＳ Ｐゴシック"/>
              </a:rPr>
              <a:t>	   </a:t>
            </a:r>
            <a:r>
              <a:rPr lang="pl-PL" sz="1225" b="1" i="1" spc="-1" dirty="0">
                <a:solidFill>
                  <a:srgbClr val="000090"/>
                </a:solidFill>
                <a:latin typeface="Arial"/>
                <a:ea typeface="ＭＳ Ｐゴシック"/>
              </a:rPr>
              <a:t>Slava Golovatyuk</a:t>
            </a:r>
            <a:endParaRPr lang="en-US" sz="1225" spc="-1" dirty="0">
              <a:latin typeface="Arial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0" y="1"/>
            <a:ext cx="12192000" cy="615553"/>
          </a:xfrm>
          <a:prstGeom prst="rect">
            <a:avLst/>
          </a:prstGeom>
          <a:solidFill>
            <a:srgbClr val="D1D1F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ru-RU" altLang="ru-RU" sz="3400" b="1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13" name="Straight Arrow Connector 5"/>
          <p:cNvCxnSpPr/>
          <p:nvPr/>
        </p:nvCxnSpPr>
        <p:spPr>
          <a:xfrm flipV="1">
            <a:off x="3337393" y="169879"/>
            <a:ext cx="1092200" cy="609600"/>
          </a:xfrm>
          <a:prstGeom prst="straightConnector1">
            <a:avLst/>
          </a:prstGeom>
          <a:ln>
            <a:noFill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ustomShape 1"/>
          <p:cNvSpPr/>
          <p:nvPr/>
        </p:nvSpPr>
        <p:spPr>
          <a:xfrm>
            <a:off x="0" y="116632"/>
            <a:ext cx="12192000" cy="38095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3400" b="1" cap="small" spc="-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400" b="1" cap="small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ulti-</a:t>
            </a:r>
            <a:r>
              <a:rPr lang="en-US" sz="3400" b="1" cap="small" spc="-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400" b="1" cap="small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urpose </a:t>
            </a:r>
            <a:r>
              <a:rPr lang="en-US" sz="3400" b="1" cap="small" spc="-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400" b="1" cap="small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etector (MPD) Collaboration</a:t>
            </a:r>
            <a:endParaRPr lang="en-US" sz="3400" cap="small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ustomShape 6"/>
          <p:cNvSpPr/>
          <p:nvPr/>
        </p:nvSpPr>
        <p:spPr>
          <a:xfrm>
            <a:off x="5543460" y="779618"/>
            <a:ext cx="6435347" cy="438850"/>
          </a:xfrm>
          <a:prstGeom prst="rect">
            <a:avLst/>
          </a:prstGeom>
          <a:solidFill>
            <a:srgbClr val="ECED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1227" tIns="30613" rIns="61227" bIns="30613">
            <a:spAutoFit/>
          </a:bodyPr>
          <a:lstStyle/>
          <a:p>
            <a:pPr algn="ctr">
              <a:defRPr/>
            </a:pPr>
            <a:r>
              <a:rPr lang="en-US" sz="1225" b="1" i="1" spc="-1" dirty="0">
                <a:solidFill>
                  <a:srgbClr val="000090"/>
                </a:solidFill>
                <a:latin typeface="Arial"/>
                <a:ea typeface="ＭＳ Ｐゴシック"/>
              </a:rPr>
              <a:t>MPD</a:t>
            </a:r>
            <a:r>
              <a:rPr lang="en-US" sz="1225" i="1" spc="-1" dirty="0">
                <a:solidFill>
                  <a:srgbClr val="000090"/>
                </a:solidFill>
                <a:latin typeface="Arial"/>
                <a:ea typeface="ＭＳ Ｐゴシック"/>
              </a:rPr>
              <a:t> International Collaboration was established in</a:t>
            </a:r>
            <a:r>
              <a:rPr lang="en-US" sz="1225" b="1" i="1" spc="-1" dirty="0">
                <a:solidFill>
                  <a:srgbClr val="000090"/>
                </a:solidFill>
                <a:latin typeface="Arial"/>
                <a:ea typeface="ＭＳ Ｐゴシック"/>
              </a:rPr>
              <a:t> 2018 </a:t>
            </a:r>
          </a:p>
          <a:p>
            <a:pPr algn="ctr">
              <a:defRPr/>
            </a:pPr>
            <a:r>
              <a:rPr lang="en-US" sz="1225" i="1" spc="-1" dirty="0">
                <a:solidFill>
                  <a:srgbClr val="000090"/>
                </a:solidFill>
                <a:latin typeface="Arial"/>
                <a:ea typeface="ＭＳ Ｐゴシック"/>
              </a:rPr>
              <a:t>to construct, commission and operate the detector</a:t>
            </a:r>
            <a:endParaRPr lang="en-US" sz="1225" spc="-1" dirty="0">
              <a:latin typeface="Arial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>
          <a:xfrm>
            <a:off x="10261600" y="6605414"/>
            <a:ext cx="442912" cy="207963"/>
          </a:xfrm>
        </p:spPr>
        <p:txBody>
          <a:bodyPr/>
          <a:lstStyle/>
          <a:p>
            <a:fld id="{00F4F5ED-7DA9-45DB-9F76-BD4CE138C7B3}" type="slidenum">
              <a:rPr lang="en-US" altLang="ru-RU" smtClean="0"/>
              <a:pPr/>
              <a:t>1</a:t>
            </a:fld>
            <a:endParaRPr lang="en-US" altLang="ru-RU"/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372" y="5479536"/>
            <a:ext cx="2558708" cy="125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3201851-E154-438B-B982-5A60AE78E0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69" y="745366"/>
            <a:ext cx="2526964" cy="51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646935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918E33-03E0-8351-63C8-755E57885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76" y="242457"/>
            <a:ext cx="11928494" cy="591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158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86165-4D50-AD4F-8EDE-B4860EE13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2588"/>
            <a:ext cx="10515600" cy="776288"/>
          </a:xfrm>
        </p:spPr>
        <p:txBody>
          <a:bodyPr/>
          <a:lstStyle/>
          <a:p>
            <a:pPr algn="ctr"/>
            <a:r>
              <a:rPr lang="en-US" cap="small" dirty="0"/>
              <a:t>AANL group in MPD Collaboration</a:t>
            </a:r>
            <a:endParaRPr lang="ru-RU" cap="small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74C36F1-F2C7-C544-9CA8-73500EC104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469" y="2730923"/>
            <a:ext cx="6165225" cy="115527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err="1"/>
              <a:t>Hovik</a:t>
            </a:r>
            <a:r>
              <a:rPr lang="en-US" sz="2000" dirty="0"/>
              <a:t> </a:t>
            </a:r>
            <a:r>
              <a:rPr lang="en-US" sz="2000" dirty="0" err="1"/>
              <a:t>Grigorian</a:t>
            </a:r>
            <a:r>
              <a:rPr lang="en-US" sz="2000" dirty="0"/>
              <a:t> (JINR-LIT &amp; YSU &amp; AANL) – lead of group </a:t>
            </a:r>
          </a:p>
          <a:p>
            <a:pPr marL="0" indent="0">
              <a:buNone/>
            </a:pPr>
            <a:r>
              <a:rPr lang="en-US" sz="2000" dirty="0"/>
              <a:t>Alexander </a:t>
            </a:r>
            <a:r>
              <a:rPr lang="en-US" sz="2000" dirty="0" err="1"/>
              <a:t>Ayriyan</a:t>
            </a:r>
            <a:r>
              <a:rPr lang="en-US" sz="2000" dirty="0"/>
              <a:t> (JINR-LIT &amp; AANL)</a:t>
            </a:r>
          </a:p>
          <a:p>
            <a:pPr marL="0" indent="0">
              <a:buNone/>
            </a:pPr>
            <a:r>
              <a:rPr lang="en-US" sz="2000" dirty="0" err="1"/>
              <a:t>Vahagn</a:t>
            </a:r>
            <a:r>
              <a:rPr lang="en-US" sz="2000" dirty="0"/>
              <a:t> </a:t>
            </a:r>
            <a:r>
              <a:rPr lang="en-US" sz="2000" dirty="0" err="1"/>
              <a:t>Abgaryan</a:t>
            </a:r>
            <a:r>
              <a:rPr lang="en-US" sz="2000" dirty="0"/>
              <a:t> (JINR-LIT &amp; AANL)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A66608-8ADE-7A4E-A349-55F0E77CE94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31042" t="23601" r="31121" b="28913"/>
          <a:stretch/>
        </p:blipFill>
        <p:spPr>
          <a:xfrm>
            <a:off x="6711630" y="4433109"/>
            <a:ext cx="1727087" cy="1914045"/>
          </a:xfrm>
          <a:prstGeom prst="rect">
            <a:avLst/>
          </a:prstGeom>
        </p:spPr>
      </p:pic>
      <p:pic>
        <p:nvPicPr>
          <p:cNvPr id="9" name="officeArt object">
            <a:extLst>
              <a:ext uri="{FF2B5EF4-FFF2-40B4-BE49-F238E27FC236}">
                <a16:creationId xmlns:a16="http://schemas.microsoft.com/office/drawing/2014/main" id="{414D82DA-C151-6F42-B847-5FF71503A94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/>
          <a:srcRect l="29272" t="7343" r="44141" b="66892"/>
          <a:stretch>
            <a:fillRect/>
          </a:stretch>
        </p:blipFill>
        <p:spPr bwMode="auto">
          <a:xfrm>
            <a:off x="275916" y="4438745"/>
            <a:ext cx="1540721" cy="1909236"/>
          </a:xfrm>
          <a:prstGeom prst="rect">
            <a:avLst/>
          </a:prstGeom>
        </p:spPr>
      </p:pic>
      <p:pic>
        <p:nvPicPr>
          <p:cNvPr id="10" name="Image1">
            <a:extLst>
              <a:ext uri="{FF2B5EF4-FFF2-40B4-BE49-F238E27FC236}">
                <a16:creationId xmlns:a16="http://schemas.microsoft.com/office/drawing/2014/main" id="{B5A21AD3-F7A2-A340-870F-BB6D5688A03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/>
          <a:srcRect l="13263" r="22858"/>
          <a:stretch/>
        </p:blipFill>
        <p:spPr bwMode="auto">
          <a:xfrm>
            <a:off x="1848816" y="4432685"/>
            <a:ext cx="1642450" cy="1914406"/>
          </a:xfrm>
          <a:prstGeom prst="rect">
            <a:avLst/>
          </a:prstGeom>
        </p:spPr>
      </p:pic>
      <p:pic>
        <p:nvPicPr>
          <p:cNvPr id="11" name="Image2">
            <a:extLst>
              <a:ext uri="{FF2B5EF4-FFF2-40B4-BE49-F238E27FC236}">
                <a16:creationId xmlns:a16="http://schemas.microsoft.com/office/drawing/2014/main" id="{DFCDD32D-EEC3-5140-B947-EE95D9D316FD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/>
          <a:srcRect l="32349" t="22391" r="48060" b="36425"/>
          <a:stretch/>
        </p:blipFill>
        <p:spPr bwMode="auto">
          <a:xfrm>
            <a:off x="3516176" y="4432685"/>
            <a:ext cx="1618991" cy="1914406"/>
          </a:xfrm>
          <a:prstGeom prst="rect">
            <a:avLst/>
          </a:prstGeom>
        </p:spPr>
      </p:pic>
      <p:pic>
        <p:nvPicPr>
          <p:cNvPr id="12" name="Image3">
            <a:extLst>
              <a:ext uri="{FF2B5EF4-FFF2-40B4-BE49-F238E27FC236}">
                <a16:creationId xmlns:a16="http://schemas.microsoft.com/office/drawing/2014/main" id="{7C1DC0D0-24F3-3C44-A445-C9F57B2FEF93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/>
          <a:srcRect l="43708" t="34728" r="35573" b="31190"/>
          <a:stretch/>
        </p:blipFill>
        <p:spPr bwMode="auto">
          <a:xfrm>
            <a:off x="5161904" y="4432685"/>
            <a:ext cx="1526096" cy="19144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F33248-2785-4A41-6793-4F4BC1D1ED5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/>
          <a:srcRect l="27063" t="25783" r="18036" b="22381"/>
          <a:stretch/>
        </p:blipFill>
        <p:spPr>
          <a:xfrm>
            <a:off x="8467956" y="4425757"/>
            <a:ext cx="1732564" cy="19203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9EB7B9-7335-62C3-6C87-C94FA07BF3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86929" y="202810"/>
            <a:ext cx="2018410" cy="13373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6638C6-F529-DEBF-6F68-0FC63FB088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8931" y="202810"/>
            <a:ext cx="3327834" cy="1281216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3D47714-60F3-1D54-86DA-FAC40DEE4699}"/>
              </a:ext>
            </a:extLst>
          </p:cNvPr>
          <p:cNvSpPr txBox="1">
            <a:spLocks/>
          </p:cNvSpPr>
          <p:nvPr/>
        </p:nvSpPr>
        <p:spPr>
          <a:xfrm>
            <a:off x="4443461" y="3134635"/>
            <a:ext cx="3461349" cy="7762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 err="1"/>
              <a:t>Arpine</a:t>
            </a:r>
            <a:r>
              <a:rPr lang="en-US" sz="2000" dirty="0"/>
              <a:t> </a:t>
            </a:r>
            <a:r>
              <a:rPr lang="en-US" sz="2000" dirty="0" err="1"/>
              <a:t>Piloyan</a:t>
            </a:r>
            <a:r>
              <a:rPr lang="en-US" sz="2000" dirty="0"/>
              <a:t> (AANL)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/>
              <a:t>Maria </a:t>
            </a:r>
            <a:r>
              <a:rPr lang="en-US" sz="2000" dirty="0" err="1"/>
              <a:t>Apitonian</a:t>
            </a:r>
            <a:r>
              <a:rPr lang="en-US" sz="2000" dirty="0"/>
              <a:t> (AANL &amp; AUA)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F6B39-AA80-F16F-6D54-F1F61FC5A536}"/>
              </a:ext>
            </a:extLst>
          </p:cNvPr>
          <p:cNvSpPr txBox="1">
            <a:spLocks/>
          </p:cNvSpPr>
          <p:nvPr/>
        </p:nvSpPr>
        <p:spPr>
          <a:xfrm>
            <a:off x="7904811" y="3134634"/>
            <a:ext cx="4024720" cy="7762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 err="1"/>
              <a:t>Narine</a:t>
            </a:r>
            <a:r>
              <a:rPr lang="en-US" sz="2000" dirty="0"/>
              <a:t> </a:t>
            </a:r>
            <a:r>
              <a:rPr lang="en-US" sz="2000" dirty="0" err="1"/>
              <a:t>Gevorgyan</a:t>
            </a:r>
            <a:r>
              <a:rPr lang="en-US" sz="2000" dirty="0"/>
              <a:t> (AANL &amp; RAU)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/>
              <a:t>Vladimir </a:t>
            </a:r>
            <a:r>
              <a:rPr lang="en-US" sz="2000" dirty="0" err="1"/>
              <a:t>Papoyan</a:t>
            </a:r>
            <a:r>
              <a:rPr lang="en-US" sz="2000" dirty="0"/>
              <a:t> (JINR-LIT &amp; AANL)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CF61760-9652-B724-7B9D-75BA16EED4D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32371" t="21349" r="3417" b="7766"/>
          <a:stretch/>
        </p:blipFill>
        <p:spPr>
          <a:xfrm>
            <a:off x="10229376" y="4427966"/>
            <a:ext cx="1738356" cy="191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948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AAD09-C457-F445-B0B9-0B45C4B23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186954" cy="1325563"/>
          </a:xfrm>
        </p:spPr>
        <p:txBody>
          <a:bodyPr/>
          <a:lstStyle/>
          <a:p>
            <a:r>
              <a:rPr lang="en-US" cap="small" dirty="0"/>
              <a:t>PID with TPC and TOF by Boosted Decision Trees</a:t>
            </a:r>
            <a:endParaRPr lang="ru-RU" cap="smal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2B7613-2C9F-3004-47DF-8F74C189D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6412" y="1356828"/>
            <a:ext cx="2897808" cy="23503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BFDA1A-25D2-E60A-C584-8ADB6B6091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6351"/>
          <a:stretch/>
        </p:blipFill>
        <p:spPr>
          <a:xfrm>
            <a:off x="8799445" y="3587466"/>
            <a:ext cx="3392557" cy="22227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E56066-C563-75B9-178D-CAC8E6696A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204"/>
          <a:stretch/>
        </p:blipFill>
        <p:spPr>
          <a:xfrm>
            <a:off x="8779567" y="1356828"/>
            <a:ext cx="3412433" cy="22803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FF5DE1-9158-E7F3-543C-D64FCDCFE6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614" y="1512311"/>
            <a:ext cx="4688212" cy="21142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53465CD-A591-5BFF-3FEC-514BDBD6ED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565" y="3707149"/>
            <a:ext cx="8577539" cy="296945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133EA6B-A4A6-9779-4B77-70D265585180}"/>
              </a:ext>
            </a:extLst>
          </p:cNvPr>
          <p:cNvSpPr txBox="1"/>
          <p:nvPr/>
        </p:nvSpPr>
        <p:spPr>
          <a:xfrm>
            <a:off x="9516753" y="5704815"/>
            <a:ext cx="2133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RU" sz="3200" b="1" dirty="0"/>
              <a:t>Efficiency </a:t>
            </a:r>
          </a:p>
          <a:p>
            <a:pPr algn="ctr"/>
            <a:r>
              <a:rPr lang="en-RU" sz="3200" b="1" i="1" dirty="0"/>
              <a:t>E</a:t>
            </a:r>
            <a:r>
              <a:rPr lang="en-RU" sz="3200" b="1" dirty="0"/>
              <a:t>=0.9952</a:t>
            </a:r>
          </a:p>
        </p:txBody>
      </p:sp>
    </p:spTree>
    <p:extLst>
      <p:ext uri="{BB962C8B-B14F-4D97-AF65-F5344CB8AC3E}">
        <p14:creationId xmlns:p14="http://schemas.microsoft.com/office/powerpoint/2010/main" val="3231560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0E23916-0439-6B49-B5ED-F9AC502E95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0"/>
          <a:stretch/>
        </p:blipFill>
        <p:spPr>
          <a:xfrm>
            <a:off x="5482094" y="1498815"/>
            <a:ext cx="6558615" cy="47822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5AAD09-C457-F445-B0B9-0B45C4B23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/>
              <a:t>Kaon and Lambda identification (preliminary)</a:t>
            </a:r>
            <a:endParaRPr lang="ru-RU" cap="smal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B33F67B-8840-9647-A55C-74C9883F094C}"/>
                  </a:ext>
                </a:extLst>
              </p:cNvPr>
              <p:cNvSpPr/>
              <p:nvPr/>
            </p:nvSpPr>
            <p:spPr>
              <a:xfrm>
                <a:off x="635001" y="1248057"/>
                <a:ext cx="2540000" cy="16789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2400" b="1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𝑲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𝑺</m:t>
                          </m:r>
                        </m:sub>
                        <m:sup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sup>
                      </m:sSubSup>
                      <m:r>
                        <a:rPr lang="en-US" sz="2400" b="1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→ </m:t>
                      </m:r>
                      <m:sSup>
                        <m:sSupPr>
                          <m:ctrlPr>
                            <a:rPr lang="ru-RU" sz="24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sz="24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sz="2400" b="1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ru-RU" sz="24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sz="24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2400" b="1" dirty="0"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2400" b="1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𝑲</m:t>
                          </m:r>
                        </m:e>
                        <m:sub>
                          <m:r>
                            <a:rPr lang="en-US" sz="24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𝑺</m:t>
                          </m:r>
                        </m:sub>
                        <m:sup>
                          <m:r>
                            <a:rPr lang="en-US" sz="24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sup>
                      </m:sSubSup>
                      <m:r>
                        <a:rPr lang="en-US" sz="2400" b="1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→ </m:t>
                      </m:r>
                      <m:sSup>
                        <m:sSupPr>
                          <m:ctrlPr>
                            <a:rPr lang="ru-RU" sz="24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sz="24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sup>
                      </m:sSup>
                      <m:r>
                        <a:rPr lang="en-US" sz="2400" b="1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ru-RU" sz="24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sz="24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sup>
                      </m:sSup>
                    </m:oMath>
                  </m:oMathPara>
                </a14:m>
                <a:endParaRPr lang="ru-RU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B33F67B-8840-9647-A55C-74C9883F09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001" y="1248057"/>
                <a:ext cx="2540000" cy="16789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D72DA6E-7DF4-8841-87AC-5794795556DF}"/>
                  </a:ext>
                </a:extLst>
              </p:cNvPr>
              <p:cNvSpPr/>
              <p:nvPr/>
            </p:nvSpPr>
            <p:spPr>
              <a:xfrm>
                <a:off x="3039731" y="1326037"/>
                <a:ext cx="2540000" cy="16030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24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𝜦</m:t>
                          </m:r>
                        </m:e>
                        <m:sup>
                          <m:r>
                            <a:rPr lang="en-US" sz="24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sup>
                      </m:sSup>
                      <m:r>
                        <a:rPr lang="en-US" sz="2400" b="1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→ </m:t>
                      </m:r>
                      <m:sSup>
                        <m:sSupPr>
                          <m:ctrlPr>
                            <a:rPr lang="ru-RU" sz="24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𝒑</m:t>
                          </m:r>
                        </m:e>
                        <m:sup>
                          <m:r>
                            <a:rPr lang="en-US" sz="24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sz="2400" b="1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ru-RU" sz="24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sz="24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2400" b="1" dirty="0"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2400" b="1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𝜦</m:t>
                          </m:r>
                        </m:e>
                        <m:sup>
                          <m:r>
                            <a:rPr lang="en-US" sz="24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sup>
                      </m:sSup>
                      <m:r>
                        <a:rPr lang="en-US" sz="2400" b="1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ru-RU" sz="24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𝒏</m:t>
                          </m:r>
                        </m:e>
                        <m:sup>
                          <m:r>
                            <a:rPr lang="en-US" sz="24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sup>
                      </m:sSup>
                      <m:r>
                        <a:rPr lang="en-US" sz="2400" b="1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ru-RU" sz="24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sz="24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sup>
                      </m:sSup>
                    </m:oMath>
                  </m:oMathPara>
                </a14:m>
                <a:endParaRPr lang="ru-RU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D72DA6E-7DF4-8841-87AC-5794795556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9731" y="1326037"/>
                <a:ext cx="2540000" cy="160300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A22F2264-EBAB-5146-96BE-FEA21543467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1" b="5613"/>
          <a:stretch/>
        </p:blipFill>
        <p:spPr bwMode="auto">
          <a:xfrm>
            <a:off x="796063" y="2994710"/>
            <a:ext cx="4482832" cy="21360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0C97D63-D6FB-EF4F-A077-7A1E2E62F927}"/>
                  </a:ext>
                </a:extLst>
              </p:cNvPr>
              <p:cNvSpPr/>
              <p:nvPr/>
            </p:nvSpPr>
            <p:spPr>
              <a:xfrm>
                <a:off x="1753193" y="5458871"/>
                <a:ext cx="2108718" cy="9844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600" b="1" i="1">
                          <a:latin typeface="Cambria Math" panose="02040503050406030204" pitchFamily="18" charset="0"/>
                        </a:rPr>
                        <m:t>𝜶</m:t>
                      </m:r>
                      <m:r>
                        <a:rPr lang="ru-RU" sz="2600" b="1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2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ru-RU" sz="26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ru-RU" sz="2600" b="1" i="1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ru-RU" sz="2600" b="1" i="1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sub>
                            <m:sup>
                              <m:r>
                                <a:rPr lang="ru-RU" sz="2600" b="1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  <m:r>
                            <a:rPr lang="ru-RU" sz="2600" b="1" i="0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ru-RU" sz="26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ru-RU" sz="2600" b="1" i="1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ru-RU" sz="2600" b="1" i="1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sub>
                            <m:sup>
                              <m:r>
                                <a:rPr lang="ru-RU" sz="2600" b="1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ru-RU" sz="26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ru-RU" sz="2600" b="1" i="1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ru-RU" sz="2600" b="1" i="1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sub>
                            <m:sup>
                              <m:r>
                                <a:rPr lang="ru-RU" sz="2600" b="1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  <m:r>
                            <a:rPr lang="ru-RU" sz="2600" b="1" i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ru-RU" sz="26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ru-RU" sz="2600" b="1" i="1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ru-RU" sz="2600" b="1" i="1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sub>
                            <m:sup>
                              <m:r>
                                <a:rPr lang="ru-RU" sz="2600" b="1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ru-RU" sz="2600" b="1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0C97D63-D6FB-EF4F-A077-7A1E2E62F9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3193" y="5458871"/>
                <a:ext cx="2108718" cy="984437"/>
              </a:xfrm>
              <a:prstGeom prst="rect">
                <a:avLst/>
              </a:prstGeom>
              <a:blipFill>
                <a:blip r:embed="rId6"/>
                <a:stretch>
                  <a:fillRect b="-512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BDEF516D-1F3E-8F4A-A723-42E9D03B7EC4}"/>
              </a:ext>
            </a:extLst>
          </p:cNvPr>
          <p:cNvSpPr txBox="1"/>
          <p:nvPr/>
        </p:nvSpPr>
        <p:spPr>
          <a:xfrm>
            <a:off x="6858000" y="6384954"/>
            <a:ext cx="49078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/>
              <a:t>Apitonian</a:t>
            </a:r>
            <a:r>
              <a:rPr lang="en-US" sz="2200" b="1" dirty="0"/>
              <a:t>, </a:t>
            </a:r>
            <a:r>
              <a:rPr lang="en-US" sz="2200" b="1" dirty="0" err="1"/>
              <a:t>Hunanyan</a:t>
            </a:r>
            <a:r>
              <a:rPr lang="en-US" sz="2200" b="1" dirty="0"/>
              <a:t>, </a:t>
            </a:r>
            <a:r>
              <a:rPr lang="en-US" sz="2200" b="1" dirty="0" err="1"/>
              <a:t>Korobitsin</a:t>
            </a:r>
            <a:r>
              <a:rPr lang="en-US" sz="2200" b="1" dirty="0"/>
              <a:t>, </a:t>
            </a:r>
            <a:r>
              <a:rPr lang="en-US" sz="2200" b="1" dirty="0" err="1"/>
              <a:t>Aparin</a:t>
            </a:r>
            <a:endParaRPr lang="ru-RU" sz="2200" b="1" dirty="0"/>
          </a:p>
        </p:txBody>
      </p:sp>
      <p:sp>
        <p:nvSpPr>
          <p:cNvPr id="5" name="Block Arc 4">
            <a:extLst>
              <a:ext uri="{FF2B5EF4-FFF2-40B4-BE49-F238E27FC236}">
                <a16:creationId xmlns:a16="http://schemas.microsoft.com/office/drawing/2014/main" id="{5FC68CC7-7F86-074D-99A0-8122C1446E32}"/>
              </a:ext>
            </a:extLst>
          </p:cNvPr>
          <p:cNvSpPr/>
          <p:nvPr/>
        </p:nvSpPr>
        <p:spPr>
          <a:xfrm>
            <a:off x="6799383" y="2760131"/>
            <a:ext cx="4377267" cy="4402666"/>
          </a:xfrm>
          <a:prstGeom prst="blockArc">
            <a:avLst>
              <a:gd name="adj1" fmla="val 10800000"/>
              <a:gd name="adj2" fmla="val 21075815"/>
              <a:gd name="adj3" fmla="val 6703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Block Arc 10">
            <a:extLst>
              <a:ext uri="{FF2B5EF4-FFF2-40B4-BE49-F238E27FC236}">
                <a16:creationId xmlns:a16="http://schemas.microsoft.com/office/drawing/2014/main" id="{841FD0E2-A397-DB4C-8684-0A3695A7F7A3}"/>
              </a:ext>
            </a:extLst>
          </p:cNvPr>
          <p:cNvSpPr/>
          <p:nvPr/>
        </p:nvSpPr>
        <p:spPr>
          <a:xfrm>
            <a:off x="10024861" y="4285217"/>
            <a:ext cx="1151789" cy="1752781"/>
          </a:xfrm>
          <a:prstGeom prst="blockArc">
            <a:avLst>
              <a:gd name="adj1" fmla="val 10800000"/>
              <a:gd name="adj2" fmla="val 21542310"/>
              <a:gd name="adj3" fmla="val 19340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393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86165-4D50-AD4F-8EDE-B4860EE13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/>
              <a:t>In-kind contribution 2022</a:t>
            </a:r>
            <a:endParaRPr lang="ru-RU" cap="small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74C36F1-F2C7-C544-9CA8-73500EC104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4210" y="3626629"/>
            <a:ext cx="2183872" cy="5514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Maria </a:t>
            </a:r>
            <a:r>
              <a:rPr lang="en-US" sz="2400" dirty="0" err="1"/>
              <a:t>Apitonian</a:t>
            </a: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A66608-8ADE-7A4E-A349-55F0E77CE9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42" t="23601" r="31121" b="28913"/>
          <a:stretch/>
        </p:blipFill>
        <p:spPr>
          <a:xfrm>
            <a:off x="7830069" y="1306767"/>
            <a:ext cx="2023676" cy="22427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23271E-B0E4-8B4B-AD2E-59898BF66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30" r="6128" b="4312"/>
          <a:stretch/>
        </p:blipFill>
        <p:spPr>
          <a:xfrm>
            <a:off x="9909638" y="1306343"/>
            <a:ext cx="1962431" cy="22431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C0244F-DCAA-80A7-16D4-251A5749FE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603" y="2880953"/>
            <a:ext cx="4437751" cy="35207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E89BF5-3542-8145-4EC7-20F3FBE32D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1084" y="1772046"/>
            <a:ext cx="2573126" cy="224169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16C97B3-923A-6F94-A68E-F8CEFC42A2B7}"/>
              </a:ext>
            </a:extLst>
          </p:cNvPr>
          <p:cNvSpPr txBox="1"/>
          <p:nvPr/>
        </p:nvSpPr>
        <p:spPr>
          <a:xfrm>
            <a:off x="371061" y="6492875"/>
            <a:ext cx="105746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U" sz="1600" dirty="0"/>
              <a:t>Pictures are taken from </a:t>
            </a:r>
            <a:r>
              <a:rPr lang="en-GB" sz="1600" dirty="0"/>
              <a:t>M. </a:t>
            </a:r>
            <a:r>
              <a:rPr lang="en-GB" sz="1600" dirty="0" err="1"/>
              <a:t>Bhattacharjeea</a:t>
            </a:r>
            <a:r>
              <a:rPr lang="en-RU" sz="1600" dirty="0"/>
              <a:t> </a:t>
            </a:r>
            <a:r>
              <a:rPr lang="en-GB" sz="1600" dirty="0"/>
              <a:t>Calibration of NICA-MPD electromagnetic calorimeter modules with cosmic muons</a:t>
            </a:r>
            <a:endParaRPr lang="en-RU" sz="16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421678D-58AE-6F34-9A8E-4A681D092D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1247" y="4127558"/>
            <a:ext cx="3824899" cy="225149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A7C1E96-7D7D-9D89-B5D4-21F0EAF362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6743" y="4153413"/>
            <a:ext cx="2677605" cy="2248265"/>
          </a:xfrm>
          <a:prstGeom prst="rect">
            <a:avLst/>
          </a:prstGeom>
        </p:spPr>
      </p:pic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B9AFF68C-3D31-EB1E-BB92-579D02C7F3F9}"/>
              </a:ext>
            </a:extLst>
          </p:cNvPr>
          <p:cNvSpPr txBox="1">
            <a:spLocks/>
          </p:cNvSpPr>
          <p:nvPr/>
        </p:nvSpPr>
        <p:spPr>
          <a:xfrm>
            <a:off x="9821432" y="3600392"/>
            <a:ext cx="2138841" cy="4758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 err="1"/>
              <a:t>Asya</a:t>
            </a:r>
            <a:r>
              <a:rPr lang="en-US" sz="2400" dirty="0"/>
              <a:t> </a:t>
            </a:r>
            <a:r>
              <a:rPr lang="en-US" sz="2400" dirty="0" err="1"/>
              <a:t>Hunanyan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9C9F02-09BE-D53B-5306-C5350D6DC9FB}"/>
              </a:ext>
            </a:extLst>
          </p:cNvPr>
          <p:cNvSpPr txBox="1"/>
          <p:nvPr/>
        </p:nvSpPr>
        <p:spPr>
          <a:xfrm>
            <a:off x="838199" y="1597384"/>
            <a:ext cx="5165035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RU" sz="2600" b="1" dirty="0"/>
              <a:t>Contribution to callibration of MPD E</a:t>
            </a:r>
            <a:r>
              <a:rPr lang="en-GB" sz="2600" b="1" dirty="0"/>
              <a:t>C</a:t>
            </a:r>
            <a:r>
              <a:rPr lang="en-RU" sz="2600" b="1" dirty="0"/>
              <a:t>al modules under supervision of</a:t>
            </a:r>
            <a:r>
              <a:rPr lang="ru-RU" sz="2600" b="1" dirty="0"/>
              <a:t> </a:t>
            </a:r>
            <a:r>
              <a:rPr lang="en-US" sz="2600" b="1" dirty="0"/>
              <a:t>Dr</a:t>
            </a:r>
            <a:r>
              <a:rPr lang="en-RU" sz="2600" b="1" dirty="0"/>
              <a:t>.</a:t>
            </a:r>
            <a:r>
              <a:rPr lang="ru-RU" sz="2600" b="1" dirty="0"/>
              <a:t> </a:t>
            </a:r>
            <a:r>
              <a:rPr lang="en-RU" sz="2600" b="1" dirty="0"/>
              <a:t>I.</a:t>
            </a:r>
            <a:r>
              <a:rPr lang="ru-RU" sz="2600" b="1" dirty="0"/>
              <a:t> </a:t>
            </a:r>
            <a:r>
              <a:rPr lang="en-RU" sz="2600" b="1" dirty="0"/>
              <a:t>Tyapkin</a:t>
            </a:r>
          </a:p>
        </p:txBody>
      </p:sp>
    </p:spTree>
    <p:extLst>
      <p:ext uri="{BB962C8B-B14F-4D97-AF65-F5344CB8AC3E}">
        <p14:creationId xmlns:p14="http://schemas.microsoft.com/office/powerpoint/2010/main" val="17311104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AAD09-C457-F445-B0B9-0B45C4B23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/>
              <a:t>Development Hybrid </a:t>
            </a:r>
            <a:r>
              <a:rPr lang="en-US" cap="small" dirty="0" err="1"/>
              <a:t>EoS</a:t>
            </a:r>
            <a:r>
              <a:rPr lang="en-US" cap="small" dirty="0"/>
              <a:t> for HIC modelling</a:t>
            </a:r>
            <a:endParaRPr lang="ru-RU" cap="small" dirty="0"/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E444F7BD-51AF-7AC4-B81E-28941D0FA4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56" t="12780" r="9090" b="3653"/>
          <a:stretch/>
        </p:blipFill>
        <p:spPr>
          <a:xfrm>
            <a:off x="7951304" y="3290790"/>
            <a:ext cx="3477145" cy="2567506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5AA4D82-E637-7B65-7228-3C0CF707F944}"/>
              </a:ext>
            </a:extLst>
          </p:cNvPr>
          <p:cNvSpPr txBox="1"/>
          <p:nvPr/>
        </p:nvSpPr>
        <p:spPr>
          <a:xfrm>
            <a:off x="7951304" y="5750004"/>
            <a:ext cx="37301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Development of constructions of the hybrid </a:t>
            </a:r>
            <a:r>
              <a:rPr lang="en-US" sz="2200" dirty="0" err="1"/>
              <a:t>EoS</a:t>
            </a:r>
            <a:r>
              <a:rPr lang="en-US" sz="2200" dirty="0"/>
              <a:t> with finite densities and temperatures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FD5FBEC3-0237-F1B0-ED48-3E6D62E3AC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16"/>
          <a:stretch/>
        </p:blipFill>
        <p:spPr>
          <a:xfrm>
            <a:off x="265524" y="1808292"/>
            <a:ext cx="7282401" cy="3241415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79884155-6419-A2E9-4C34-E99674F74FF5}"/>
              </a:ext>
            </a:extLst>
          </p:cNvPr>
          <p:cNvSpPr txBox="1"/>
          <p:nvPr/>
        </p:nvSpPr>
        <p:spPr>
          <a:xfrm>
            <a:off x="1438194" y="5049707"/>
            <a:ext cx="37301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The idea is to study </a:t>
            </a:r>
            <a:r>
              <a:rPr lang="en-US" sz="2200" dirty="0" err="1"/>
              <a:t>EoS</a:t>
            </a:r>
            <a:r>
              <a:rPr lang="en-US" sz="2200" dirty="0"/>
              <a:t> based on HIC simulations in the NICA energy range </a:t>
            </a:r>
          </a:p>
        </p:txBody>
      </p:sp>
      <p:pic>
        <p:nvPicPr>
          <p:cNvPr id="58" name="Picture 8">
            <a:extLst>
              <a:ext uri="{FF2B5EF4-FFF2-40B4-BE49-F238E27FC236}">
                <a16:creationId xmlns:a16="http://schemas.microsoft.com/office/drawing/2014/main" id="{6B566D85-20FE-5495-C0B7-BCF220D38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276" y="1311695"/>
            <a:ext cx="3068523" cy="1934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6521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FEE015-5296-D2DD-E4DC-94D460A47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6467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969</TotalTime>
  <Words>613</Words>
  <Application>Microsoft Macintosh PowerPoint</Application>
  <PresentationFormat>Widescreen</PresentationFormat>
  <Paragraphs>76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ＭＳ Ｐゴシック</vt:lpstr>
      <vt:lpstr>Arial</vt:lpstr>
      <vt:lpstr>Calibri</vt:lpstr>
      <vt:lpstr>Calibri Light</vt:lpstr>
      <vt:lpstr>Cambria Math</vt:lpstr>
      <vt:lpstr>Times New Roman</vt:lpstr>
      <vt:lpstr>Office Theme</vt:lpstr>
      <vt:lpstr>PowerPoint Presentation</vt:lpstr>
      <vt:lpstr>PowerPoint Presentation</vt:lpstr>
      <vt:lpstr>AANL group in MPD Collaboration</vt:lpstr>
      <vt:lpstr>PID with TPC and TOF by Boosted Decision Trees</vt:lpstr>
      <vt:lpstr>Kaon and Lambda identification (preliminary)</vt:lpstr>
      <vt:lpstr>In-kind contribution 2022</vt:lpstr>
      <vt:lpstr>Development Hybrid EoS for HIC modelling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Alexander Ayriyan</cp:lastModifiedBy>
  <cp:revision>126</cp:revision>
  <dcterms:created xsi:type="dcterms:W3CDTF">2022-10-30T07:15:49Z</dcterms:created>
  <dcterms:modified xsi:type="dcterms:W3CDTF">2024-03-20T19:17:18Z</dcterms:modified>
</cp:coreProperties>
</file>