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80" r:id="rId2"/>
  </p:sldMasterIdLst>
  <p:notesMasterIdLst>
    <p:notesMasterId r:id="rId13"/>
  </p:notesMasterIdLst>
  <p:sldIdLst>
    <p:sldId id="1707" r:id="rId3"/>
    <p:sldId id="1682" r:id="rId4"/>
    <p:sldId id="1723" r:id="rId5"/>
    <p:sldId id="1671" r:id="rId6"/>
    <p:sldId id="273" r:id="rId7"/>
    <p:sldId id="1681" r:id="rId8"/>
    <p:sldId id="1731" r:id="rId9"/>
    <p:sldId id="1702" r:id="rId10"/>
    <p:sldId id="1705" r:id="rId11"/>
    <p:sldId id="1683" r:id="rId1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2D7CDB"/>
    <a:srgbClr val="00CC66"/>
    <a:srgbClr val="FF33CC"/>
    <a:srgbClr val="CC99FF"/>
    <a:srgbClr val="FF9966"/>
    <a:srgbClr val="99CCFF"/>
    <a:srgbClr val="10F821"/>
    <a:srgbClr val="00FFFF"/>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7AC3CCA-C797-4891-BE02-D94E43425B78}" styleName="Средний стиль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37" autoAdjust="0"/>
    <p:restoredTop sz="77696" autoAdjust="0"/>
  </p:normalViewPr>
  <p:slideViewPr>
    <p:cSldViewPr snapToGrid="0">
      <p:cViewPr varScale="1">
        <p:scale>
          <a:sx n="96" d="100"/>
          <a:sy n="96" d="100"/>
        </p:scale>
        <p:origin x="960" y="160"/>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360A82-E267-41C4-B104-8F1773CD09A7}" type="datetimeFigureOut">
              <a:rPr lang="ru-RU" smtClean="0"/>
              <a:t>21.03.2024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FCDB4-5A6B-4C53-8AB9-F54BAB585093}" type="slidenum">
              <a:rPr lang="ru-RU" smtClean="0"/>
              <a:t>‹#›</a:t>
            </a:fld>
            <a:endParaRPr lang="ru-RU"/>
          </a:p>
        </p:txBody>
      </p:sp>
    </p:spTree>
    <p:extLst>
      <p:ext uri="{BB962C8B-B14F-4D97-AF65-F5344CB8AC3E}">
        <p14:creationId xmlns:p14="http://schemas.microsoft.com/office/powerpoint/2010/main" val="1428321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sz="1600" dirty="0"/>
          </a:p>
        </p:txBody>
      </p:sp>
      <p:sp>
        <p:nvSpPr>
          <p:cNvPr id="4" name="Номер слайда 3"/>
          <p:cNvSpPr>
            <a:spLocks noGrp="1"/>
          </p:cNvSpPr>
          <p:nvPr>
            <p:ph type="sldNum" sz="quarter" idx="5"/>
          </p:nvPr>
        </p:nvSpPr>
        <p:spPr/>
        <p:txBody>
          <a:bodyPr/>
          <a:lstStyle/>
          <a:p>
            <a:fld id="{051FCDB4-5A6B-4C53-8AB9-F54BAB585093}" type="slidenum">
              <a:rPr lang="ru-RU" smtClean="0"/>
              <a:t>1</a:t>
            </a:fld>
            <a:endParaRPr lang="ru-RU"/>
          </a:p>
        </p:txBody>
      </p:sp>
    </p:spTree>
    <p:extLst>
      <p:ext uri="{BB962C8B-B14F-4D97-AF65-F5344CB8AC3E}">
        <p14:creationId xmlns:p14="http://schemas.microsoft.com/office/powerpoint/2010/main" val="2857338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a:ea typeface="Calibri" panose="020F0502020204030204" pitchFamily="34" charset="0"/>
                <a:cs typeface="Times New Roman" panose="02020603050405020304" pitchFamily="18" charset="0"/>
              </a:rPr>
              <a:t>NICA is the (</a:t>
            </a:r>
            <a:r>
              <a:rPr lang="en-US" sz="1800" dirty="0" err="1">
                <a:effectLst/>
                <a:latin typeface="Times"/>
                <a:ea typeface="Calibri" panose="020F0502020204030204" pitchFamily="34" charset="0"/>
                <a:cs typeface="Times New Roman" panose="02020603050405020304" pitchFamily="18" charset="0"/>
              </a:rPr>
              <a:t>Nuclotron</a:t>
            </a:r>
            <a:r>
              <a:rPr lang="en-US" sz="1800" dirty="0">
                <a:effectLst/>
                <a:latin typeface="Times"/>
                <a:ea typeface="Calibri" panose="020F0502020204030204" pitchFamily="34" charset="0"/>
                <a:cs typeface="Times New Roman" panose="02020603050405020304" pitchFamily="18" charset="0"/>
              </a:rPr>
              <a:t>-based Ion Collider </a:t>
            </a:r>
            <a:r>
              <a:rPr lang="en-US" sz="1800" dirty="0" err="1">
                <a:effectLst/>
                <a:latin typeface="Times"/>
                <a:ea typeface="Calibri" panose="020F0502020204030204" pitchFamily="34" charset="0"/>
                <a:cs typeface="Times New Roman" panose="02020603050405020304" pitchFamily="18" charset="0"/>
              </a:rPr>
              <a:t>fAсility</a:t>
            </a:r>
            <a:r>
              <a:rPr lang="en-US" sz="1800" dirty="0">
                <a:effectLst/>
                <a:latin typeface="Times"/>
                <a:ea typeface="Calibri" panose="020F0502020204030204" pitchFamily="34" charset="0"/>
                <a:cs typeface="Times New Roman" panose="02020603050405020304" pitchFamily="18" charset="0"/>
              </a:rPr>
              <a:t>) </a:t>
            </a:r>
            <a:r>
              <a:rPr lang="en-US" sz="1800" dirty="0" err="1">
                <a:effectLst/>
                <a:latin typeface="Times"/>
                <a:ea typeface="Calibri" panose="020F0502020204030204" pitchFamily="34" charset="0"/>
                <a:cs typeface="Times New Roman" panose="02020603050405020304" pitchFamily="18" charset="0"/>
              </a:rPr>
              <a:t>idesigned</a:t>
            </a:r>
            <a:r>
              <a:rPr lang="en-US" sz="1800" dirty="0">
                <a:effectLst/>
                <a:latin typeface="Times"/>
                <a:ea typeface="Calibri" panose="020F0502020204030204" pitchFamily="34" charset="0"/>
                <a:cs typeface="Times New Roman" panose="02020603050405020304" pitchFamily="18" charset="0"/>
              </a:rPr>
              <a:t> at the Joint Institute for Nuclear Research to study properties of dense baryonic matter. Besides the fundamental physics issues, the NICA team is also working under construction of special beamlines for applied research, including biomedical applications, space research, radiation materials science, radiation testing of microelectronics and novel developments for ADS.</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Номер слайда 3"/>
          <p:cNvSpPr>
            <a:spLocks noGrp="1"/>
          </p:cNvSpPr>
          <p:nvPr>
            <p:ph type="sldNum" sz="quarter" idx="5"/>
          </p:nvPr>
        </p:nvSpPr>
        <p:spPr/>
        <p:txBody>
          <a:bodyPr/>
          <a:lstStyle/>
          <a:p>
            <a:fld id="{051FCDB4-5A6B-4C53-8AB9-F54BAB585093}" type="slidenum">
              <a:rPr lang="ru-RU" smtClean="0"/>
              <a:t>2</a:t>
            </a:fld>
            <a:endParaRPr lang="ru-RU"/>
          </a:p>
        </p:txBody>
      </p:sp>
    </p:spTree>
    <p:extLst>
      <p:ext uri="{BB962C8B-B14F-4D97-AF65-F5344CB8AC3E}">
        <p14:creationId xmlns:p14="http://schemas.microsoft.com/office/powerpoint/2010/main" val="3394069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51FCDB4-5A6B-4C53-8AB9-F54BAB585093}" type="slidenum">
              <a:rPr lang="ru-RU" smtClean="0"/>
              <a:t>3</a:t>
            </a:fld>
            <a:endParaRPr lang="ru-RU"/>
          </a:p>
        </p:txBody>
      </p:sp>
    </p:spTree>
    <p:extLst>
      <p:ext uri="{BB962C8B-B14F-4D97-AF65-F5344CB8AC3E}">
        <p14:creationId xmlns:p14="http://schemas.microsoft.com/office/powerpoint/2010/main" val="1981120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en-US" sz="1800" dirty="0">
                <a:effectLst/>
                <a:latin typeface="Times"/>
                <a:ea typeface="Calibri" panose="020F0502020204030204" pitchFamily="34" charset="0"/>
                <a:cs typeface="Times New Roman" panose="02020603050405020304" pitchFamily="18" charset="0"/>
              </a:rPr>
              <a:t>Overall scope of applied research be performed using ARIADNA beamlines includes but limited to radiation protection in space, radiation testing of microelectronics, materials research with ion beams and novel technology for radiation waste processing.</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1800" dirty="0">
                <a:effectLst/>
                <a:latin typeface="Times"/>
                <a:ea typeface="Calibri" panose="020F0502020204030204" pitchFamily="34" charset="0"/>
                <a:cs typeface="Times New Roman" panose="02020603050405020304" pitchFamily="18" charset="0"/>
              </a:rPr>
              <a:t>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Номер слайда 3"/>
          <p:cNvSpPr>
            <a:spLocks noGrp="1"/>
          </p:cNvSpPr>
          <p:nvPr>
            <p:ph type="sldNum" sz="quarter" idx="5"/>
          </p:nvPr>
        </p:nvSpPr>
        <p:spPr/>
        <p:txBody>
          <a:bodyPr/>
          <a:lstStyle/>
          <a:p>
            <a:fld id="{051FCDB4-5A6B-4C53-8AB9-F54BAB585093}" type="slidenum">
              <a:rPr lang="ru-RU" smtClean="0"/>
              <a:t>4</a:t>
            </a:fld>
            <a:endParaRPr lang="ru-RU"/>
          </a:p>
        </p:txBody>
      </p:sp>
    </p:spTree>
    <p:extLst>
      <p:ext uri="{BB962C8B-B14F-4D97-AF65-F5344CB8AC3E}">
        <p14:creationId xmlns:p14="http://schemas.microsoft.com/office/powerpoint/2010/main" val="1991194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1" name="PlaceHolder 1"/>
          <p:cNvSpPr>
            <a:spLocks noGrp="1" noRot="1" noChangeAspect="1"/>
          </p:cNvSpPr>
          <p:nvPr>
            <p:ph type="sldImg"/>
          </p:nvPr>
        </p:nvSpPr>
        <p:spPr>
          <a:xfrm>
            <a:off x="685800" y="1143000"/>
            <a:ext cx="5486400" cy="3086100"/>
          </a:xfrm>
          <a:prstGeom prst="rect">
            <a:avLst/>
          </a:prstGeom>
          <a:ln w="0">
            <a:noFill/>
          </a:ln>
        </p:spPr>
      </p:sp>
      <p:sp>
        <p:nvSpPr>
          <p:cNvPr id="137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endParaRPr lang="ru-RU" sz="2000" b="0" strike="noStrike" spc="-1" dirty="0">
              <a:solidFill>
                <a:srgbClr val="000000"/>
              </a:solidFill>
              <a:latin typeface="Arial"/>
            </a:endParaRPr>
          </a:p>
        </p:txBody>
      </p:sp>
      <p:sp>
        <p:nvSpPr>
          <p:cNvPr id="1373" name="PlaceHolder 3"/>
          <p:cNvSpPr>
            <a:spLocks noGrp="1"/>
          </p:cNvSpPr>
          <p:nvPr>
            <p:ph type="sldNum" idx="32"/>
          </p:nvPr>
        </p:nvSpPr>
        <p:spPr>
          <a:xfrm>
            <a:off x="3884760" y="8685360"/>
            <a:ext cx="2971440" cy="458280"/>
          </a:xfrm>
          <a:prstGeom prst="rect">
            <a:avLst/>
          </a:prstGeom>
          <a:noFill/>
          <a:ln w="0">
            <a:noFill/>
          </a:ln>
        </p:spPr>
        <p:txBody>
          <a:bodyPr anchor="b">
            <a:noAutofit/>
          </a:bodyPr>
          <a:lstStyle>
            <a:lvl1pPr indent="0" algn="r">
              <a:lnSpc>
                <a:spcPct val="100000"/>
              </a:lnSpc>
              <a:buNone/>
              <a:tabLst>
                <a:tab pos="0" algn="l"/>
              </a:tabLst>
              <a:defRPr lang="ru-RU" sz="1200" b="0" strike="noStrike" spc="-1">
                <a:solidFill>
                  <a:srgbClr val="000000"/>
                </a:solidFill>
                <a:latin typeface="Calibri"/>
                <a:ea typeface="+mn-ea"/>
              </a:defRPr>
            </a:lvl1pPr>
          </a:lstStyle>
          <a:p>
            <a:pPr indent="0" algn="r">
              <a:lnSpc>
                <a:spcPct val="100000"/>
              </a:lnSpc>
              <a:buNone/>
              <a:tabLst>
                <a:tab pos="0" algn="l"/>
              </a:tabLst>
            </a:pPr>
            <a:fld id="{0FF77638-BEFC-400C-8846-73CCD1A2E806}" type="slidenum">
              <a:rPr lang="ru-RU" sz="1200" b="0" strike="noStrike" spc="-1">
                <a:solidFill>
                  <a:srgbClr val="000000"/>
                </a:solidFill>
                <a:latin typeface="Calibri"/>
                <a:ea typeface="+mn-ea"/>
              </a:rPr>
              <a:t>5</a:t>
            </a:fld>
            <a:endParaRPr lang="ru-RU" sz="1200" b="0" strike="noStrike" spc="-1">
              <a:solidFill>
                <a:srgbClr val="000000"/>
              </a:solidFill>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51FCDB4-5A6B-4C53-8AB9-F54BAB585093}" type="slidenum">
              <a:rPr lang="ru-RU" smtClean="0"/>
              <a:t>6</a:t>
            </a:fld>
            <a:endParaRPr lang="ru-RU"/>
          </a:p>
        </p:txBody>
      </p:sp>
    </p:spTree>
    <p:extLst>
      <p:ext uri="{BB962C8B-B14F-4D97-AF65-F5344CB8AC3E}">
        <p14:creationId xmlns:p14="http://schemas.microsoft.com/office/powerpoint/2010/main" val="1390953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9476D00-1BC0-4BB7-8585-C2374058C254}" type="slidenum">
              <a:rPr lang="en-US" smtClean="0"/>
              <a:t>7</a:t>
            </a:fld>
            <a:endParaRPr lang="en-US"/>
          </a:p>
        </p:txBody>
      </p:sp>
    </p:spTree>
    <p:extLst>
      <p:ext uri="{BB962C8B-B14F-4D97-AF65-F5344CB8AC3E}">
        <p14:creationId xmlns:p14="http://schemas.microsoft.com/office/powerpoint/2010/main" val="1857844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51FCDB4-5A6B-4C53-8AB9-F54BAB585093}" type="slidenum">
              <a:rPr lang="ru-RU" smtClean="0"/>
              <a:t>10</a:t>
            </a:fld>
            <a:endParaRPr lang="ru-RU"/>
          </a:p>
        </p:txBody>
      </p:sp>
    </p:spTree>
    <p:extLst>
      <p:ext uri="{BB962C8B-B14F-4D97-AF65-F5344CB8AC3E}">
        <p14:creationId xmlns:p14="http://schemas.microsoft.com/office/powerpoint/2010/main" val="2040777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510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13" name="PlaceHolder 1"/>
          <p:cNvSpPr>
            <a:spLocks noGrp="1"/>
          </p:cNvSpPr>
          <p:nvPr>
            <p:ph type="title"/>
          </p:nvPr>
        </p:nvSpPr>
        <p:spPr>
          <a:xfrm>
            <a:off x="609590" y="273610"/>
            <a:ext cx="10972270" cy="1144785"/>
          </a:xfrm>
          <a:prstGeom prst="rect">
            <a:avLst/>
          </a:prstGeom>
        </p:spPr>
        <p:txBody>
          <a:bodyPr lIns="0" tIns="0" rIns="0" bIns="0" anchor="ctr">
            <a:noAutofit/>
          </a:bodyPr>
          <a:lstStyle/>
          <a:p>
            <a:pPr algn="ctr"/>
            <a:endParaRPr lang="en-CA" sz="4244" b="0" strike="noStrike" spc="-1">
              <a:latin typeface="Arial"/>
            </a:endParaRPr>
          </a:p>
        </p:txBody>
      </p:sp>
      <p:sp>
        <p:nvSpPr>
          <p:cNvPr id="214" name="PlaceHolder 2"/>
          <p:cNvSpPr>
            <a:spLocks noGrp="1"/>
          </p:cNvSpPr>
          <p:nvPr>
            <p:ph type="body"/>
          </p:nvPr>
        </p:nvSpPr>
        <p:spPr>
          <a:xfrm>
            <a:off x="609590" y="1604505"/>
            <a:ext cx="10972270" cy="1896865"/>
          </a:xfrm>
          <a:prstGeom prst="rect">
            <a:avLst/>
          </a:prstGeom>
        </p:spPr>
        <p:txBody>
          <a:bodyPr lIns="0" tIns="0" rIns="0" bIns="0">
            <a:normAutofit/>
          </a:bodyPr>
          <a:lstStyle/>
          <a:p>
            <a:endParaRPr lang="en-CA" sz="3086" b="0" strike="noStrike" spc="-1">
              <a:latin typeface="Arial"/>
            </a:endParaRPr>
          </a:p>
        </p:txBody>
      </p:sp>
      <p:sp>
        <p:nvSpPr>
          <p:cNvPr id="215" name="PlaceHolder 3"/>
          <p:cNvSpPr>
            <a:spLocks noGrp="1"/>
          </p:cNvSpPr>
          <p:nvPr>
            <p:ph type="body"/>
          </p:nvPr>
        </p:nvSpPr>
        <p:spPr>
          <a:xfrm>
            <a:off x="609590" y="3681924"/>
            <a:ext cx="10972270" cy="1896865"/>
          </a:xfrm>
          <a:prstGeom prst="rect">
            <a:avLst/>
          </a:prstGeom>
        </p:spPr>
        <p:txBody>
          <a:bodyPr lIns="0" tIns="0" rIns="0" bIns="0">
            <a:normAutofit/>
          </a:bodyPr>
          <a:lstStyle/>
          <a:p>
            <a:endParaRPr lang="en-CA" sz="3086" b="0" strike="noStrike" spc="-1">
              <a:latin typeface="Arial"/>
            </a:endParaRPr>
          </a:p>
        </p:txBody>
      </p:sp>
    </p:spTree>
    <p:extLst>
      <p:ext uri="{BB962C8B-B14F-4D97-AF65-F5344CB8AC3E}">
        <p14:creationId xmlns:p14="http://schemas.microsoft.com/office/powerpoint/2010/main" val="2638527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609590" y="273610"/>
            <a:ext cx="10972270" cy="1144785"/>
          </a:xfrm>
          <a:prstGeom prst="rect">
            <a:avLst/>
          </a:prstGeom>
        </p:spPr>
        <p:txBody>
          <a:bodyPr lIns="0" tIns="0" rIns="0" bIns="0" anchor="ctr">
            <a:noAutofit/>
          </a:bodyPr>
          <a:lstStyle/>
          <a:p>
            <a:pPr algn="ctr"/>
            <a:endParaRPr lang="en-CA" sz="4244" b="0" strike="noStrike" spc="-1">
              <a:latin typeface="Arial"/>
            </a:endParaRPr>
          </a:p>
        </p:txBody>
      </p:sp>
      <p:sp>
        <p:nvSpPr>
          <p:cNvPr id="217" name="PlaceHolder 2"/>
          <p:cNvSpPr>
            <a:spLocks noGrp="1"/>
          </p:cNvSpPr>
          <p:nvPr>
            <p:ph type="body"/>
          </p:nvPr>
        </p:nvSpPr>
        <p:spPr>
          <a:xfrm>
            <a:off x="609591" y="1604505"/>
            <a:ext cx="5354297" cy="1896865"/>
          </a:xfrm>
          <a:prstGeom prst="rect">
            <a:avLst/>
          </a:prstGeom>
        </p:spPr>
        <p:txBody>
          <a:bodyPr lIns="0" tIns="0" rIns="0" bIns="0">
            <a:normAutofit/>
          </a:bodyPr>
          <a:lstStyle/>
          <a:p>
            <a:endParaRPr lang="en-CA" sz="3086" b="0" strike="noStrike" spc="-1">
              <a:latin typeface="Arial"/>
            </a:endParaRPr>
          </a:p>
        </p:txBody>
      </p:sp>
      <p:sp>
        <p:nvSpPr>
          <p:cNvPr id="218" name="PlaceHolder 3"/>
          <p:cNvSpPr>
            <a:spLocks noGrp="1"/>
          </p:cNvSpPr>
          <p:nvPr>
            <p:ph type="body"/>
          </p:nvPr>
        </p:nvSpPr>
        <p:spPr>
          <a:xfrm>
            <a:off x="6231892" y="1604505"/>
            <a:ext cx="5354297" cy="1896865"/>
          </a:xfrm>
          <a:prstGeom prst="rect">
            <a:avLst/>
          </a:prstGeom>
        </p:spPr>
        <p:txBody>
          <a:bodyPr lIns="0" tIns="0" rIns="0" bIns="0">
            <a:normAutofit/>
          </a:bodyPr>
          <a:lstStyle/>
          <a:p>
            <a:endParaRPr lang="en-CA" sz="3086" b="0" strike="noStrike" spc="-1">
              <a:latin typeface="Arial"/>
            </a:endParaRPr>
          </a:p>
        </p:txBody>
      </p:sp>
      <p:sp>
        <p:nvSpPr>
          <p:cNvPr id="219" name="PlaceHolder 4"/>
          <p:cNvSpPr>
            <a:spLocks noGrp="1"/>
          </p:cNvSpPr>
          <p:nvPr>
            <p:ph type="body"/>
          </p:nvPr>
        </p:nvSpPr>
        <p:spPr>
          <a:xfrm>
            <a:off x="609591" y="3681924"/>
            <a:ext cx="5354297" cy="1896865"/>
          </a:xfrm>
          <a:prstGeom prst="rect">
            <a:avLst/>
          </a:prstGeom>
        </p:spPr>
        <p:txBody>
          <a:bodyPr lIns="0" tIns="0" rIns="0" bIns="0">
            <a:normAutofit/>
          </a:bodyPr>
          <a:lstStyle/>
          <a:p>
            <a:endParaRPr lang="en-CA" sz="3086" b="0" strike="noStrike" spc="-1">
              <a:latin typeface="Arial"/>
            </a:endParaRPr>
          </a:p>
        </p:txBody>
      </p:sp>
      <p:sp>
        <p:nvSpPr>
          <p:cNvPr id="220" name="PlaceHolder 5"/>
          <p:cNvSpPr>
            <a:spLocks noGrp="1"/>
          </p:cNvSpPr>
          <p:nvPr>
            <p:ph type="body"/>
          </p:nvPr>
        </p:nvSpPr>
        <p:spPr>
          <a:xfrm>
            <a:off x="6231892" y="3681924"/>
            <a:ext cx="5354297" cy="1896865"/>
          </a:xfrm>
          <a:prstGeom prst="rect">
            <a:avLst/>
          </a:prstGeom>
        </p:spPr>
        <p:txBody>
          <a:bodyPr lIns="0" tIns="0" rIns="0" bIns="0">
            <a:normAutofit/>
          </a:bodyPr>
          <a:lstStyle/>
          <a:p>
            <a:endParaRPr lang="en-CA" sz="3086" b="0" strike="noStrike" spc="-1">
              <a:latin typeface="Arial"/>
            </a:endParaRPr>
          </a:p>
        </p:txBody>
      </p:sp>
    </p:spTree>
    <p:extLst>
      <p:ext uri="{BB962C8B-B14F-4D97-AF65-F5344CB8AC3E}">
        <p14:creationId xmlns:p14="http://schemas.microsoft.com/office/powerpoint/2010/main" val="3763066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21" name="PlaceHolder 1"/>
          <p:cNvSpPr>
            <a:spLocks noGrp="1"/>
          </p:cNvSpPr>
          <p:nvPr>
            <p:ph type="title"/>
          </p:nvPr>
        </p:nvSpPr>
        <p:spPr>
          <a:xfrm>
            <a:off x="609590" y="273610"/>
            <a:ext cx="10972270" cy="1144785"/>
          </a:xfrm>
          <a:prstGeom prst="rect">
            <a:avLst/>
          </a:prstGeom>
        </p:spPr>
        <p:txBody>
          <a:bodyPr lIns="0" tIns="0" rIns="0" bIns="0" anchor="ctr">
            <a:noAutofit/>
          </a:bodyPr>
          <a:lstStyle/>
          <a:p>
            <a:pPr algn="ctr"/>
            <a:endParaRPr lang="en-CA" sz="4244" b="0" strike="noStrike" spc="-1">
              <a:latin typeface="Arial"/>
            </a:endParaRPr>
          </a:p>
        </p:txBody>
      </p:sp>
      <p:sp>
        <p:nvSpPr>
          <p:cNvPr id="222" name="PlaceHolder 2"/>
          <p:cNvSpPr>
            <a:spLocks noGrp="1"/>
          </p:cNvSpPr>
          <p:nvPr>
            <p:ph type="body"/>
          </p:nvPr>
        </p:nvSpPr>
        <p:spPr>
          <a:xfrm>
            <a:off x="609590" y="1604505"/>
            <a:ext cx="3532740" cy="1896865"/>
          </a:xfrm>
          <a:prstGeom prst="rect">
            <a:avLst/>
          </a:prstGeom>
        </p:spPr>
        <p:txBody>
          <a:bodyPr lIns="0" tIns="0" rIns="0" bIns="0">
            <a:normAutofit/>
          </a:bodyPr>
          <a:lstStyle/>
          <a:p>
            <a:endParaRPr lang="en-CA" sz="3086" b="0" strike="noStrike" spc="-1">
              <a:latin typeface="Arial"/>
            </a:endParaRPr>
          </a:p>
        </p:txBody>
      </p:sp>
      <p:sp>
        <p:nvSpPr>
          <p:cNvPr id="223" name="PlaceHolder 3"/>
          <p:cNvSpPr>
            <a:spLocks noGrp="1"/>
          </p:cNvSpPr>
          <p:nvPr>
            <p:ph type="body"/>
          </p:nvPr>
        </p:nvSpPr>
        <p:spPr>
          <a:xfrm>
            <a:off x="4319436" y="1604505"/>
            <a:ext cx="3532740" cy="1896865"/>
          </a:xfrm>
          <a:prstGeom prst="rect">
            <a:avLst/>
          </a:prstGeom>
        </p:spPr>
        <p:txBody>
          <a:bodyPr lIns="0" tIns="0" rIns="0" bIns="0">
            <a:normAutofit/>
          </a:bodyPr>
          <a:lstStyle/>
          <a:p>
            <a:endParaRPr lang="en-CA" sz="3086" b="0" strike="noStrike" spc="-1">
              <a:latin typeface="Arial"/>
            </a:endParaRPr>
          </a:p>
        </p:txBody>
      </p:sp>
      <p:sp>
        <p:nvSpPr>
          <p:cNvPr id="224" name="PlaceHolder 4"/>
          <p:cNvSpPr>
            <a:spLocks noGrp="1"/>
          </p:cNvSpPr>
          <p:nvPr>
            <p:ph type="body"/>
          </p:nvPr>
        </p:nvSpPr>
        <p:spPr>
          <a:xfrm>
            <a:off x="8029282" y="1604505"/>
            <a:ext cx="3532740" cy="1896865"/>
          </a:xfrm>
          <a:prstGeom prst="rect">
            <a:avLst/>
          </a:prstGeom>
        </p:spPr>
        <p:txBody>
          <a:bodyPr lIns="0" tIns="0" rIns="0" bIns="0">
            <a:normAutofit/>
          </a:bodyPr>
          <a:lstStyle/>
          <a:p>
            <a:endParaRPr lang="en-CA" sz="3086" b="0" strike="noStrike" spc="-1">
              <a:latin typeface="Arial"/>
            </a:endParaRPr>
          </a:p>
        </p:txBody>
      </p:sp>
      <p:sp>
        <p:nvSpPr>
          <p:cNvPr id="225" name="PlaceHolder 5"/>
          <p:cNvSpPr>
            <a:spLocks noGrp="1"/>
          </p:cNvSpPr>
          <p:nvPr>
            <p:ph type="body"/>
          </p:nvPr>
        </p:nvSpPr>
        <p:spPr>
          <a:xfrm>
            <a:off x="609590" y="3681924"/>
            <a:ext cx="3532740" cy="1896865"/>
          </a:xfrm>
          <a:prstGeom prst="rect">
            <a:avLst/>
          </a:prstGeom>
        </p:spPr>
        <p:txBody>
          <a:bodyPr lIns="0" tIns="0" rIns="0" bIns="0">
            <a:normAutofit/>
          </a:bodyPr>
          <a:lstStyle/>
          <a:p>
            <a:endParaRPr lang="en-CA" sz="3086" b="0" strike="noStrike" spc="-1">
              <a:latin typeface="Arial"/>
            </a:endParaRPr>
          </a:p>
        </p:txBody>
      </p:sp>
      <p:sp>
        <p:nvSpPr>
          <p:cNvPr id="226" name="PlaceHolder 6"/>
          <p:cNvSpPr>
            <a:spLocks noGrp="1"/>
          </p:cNvSpPr>
          <p:nvPr>
            <p:ph type="body"/>
          </p:nvPr>
        </p:nvSpPr>
        <p:spPr>
          <a:xfrm>
            <a:off x="4319436" y="3681924"/>
            <a:ext cx="3532740" cy="1896865"/>
          </a:xfrm>
          <a:prstGeom prst="rect">
            <a:avLst/>
          </a:prstGeom>
        </p:spPr>
        <p:txBody>
          <a:bodyPr lIns="0" tIns="0" rIns="0" bIns="0">
            <a:normAutofit/>
          </a:bodyPr>
          <a:lstStyle/>
          <a:p>
            <a:endParaRPr lang="en-CA" sz="3086" b="0" strike="noStrike" spc="-1">
              <a:latin typeface="Arial"/>
            </a:endParaRPr>
          </a:p>
        </p:txBody>
      </p:sp>
      <p:sp>
        <p:nvSpPr>
          <p:cNvPr id="227" name="PlaceHolder 7"/>
          <p:cNvSpPr>
            <a:spLocks noGrp="1"/>
          </p:cNvSpPr>
          <p:nvPr>
            <p:ph type="body"/>
          </p:nvPr>
        </p:nvSpPr>
        <p:spPr>
          <a:xfrm>
            <a:off x="8029282" y="3681924"/>
            <a:ext cx="3532740" cy="1896865"/>
          </a:xfrm>
          <a:prstGeom prst="rect">
            <a:avLst/>
          </a:prstGeom>
        </p:spPr>
        <p:txBody>
          <a:bodyPr lIns="0" tIns="0" rIns="0" bIns="0">
            <a:normAutofit/>
          </a:bodyPr>
          <a:lstStyle/>
          <a:p>
            <a:endParaRPr lang="en-CA" sz="3086" b="0" strike="noStrike" spc="-1">
              <a:latin typeface="Arial"/>
            </a:endParaRPr>
          </a:p>
        </p:txBody>
      </p:sp>
    </p:spTree>
    <p:extLst>
      <p:ext uri="{BB962C8B-B14F-4D97-AF65-F5344CB8AC3E}">
        <p14:creationId xmlns:p14="http://schemas.microsoft.com/office/powerpoint/2010/main" val="3390847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0147F28-0D98-49D6-8584-BB126AF84524}"/>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DD2D4AEE-E98B-486F-A6D6-9B4E4E91BB84}"/>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692A104-ACE6-4183-AD31-AF7520A64920}"/>
              </a:ext>
            </a:extLst>
          </p:cNvPr>
          <p:cNvSpPr>
            <a:spLocks noGrp="1"/>
          </p:cNvSpPr>
          <p:nvPr>
            <p:ph type="dt" sz="half" idx="10"/>
          </p:nvPr>
        </p:nvSpPr>
        <p:spPr/>
        <p:txBody>
          <a:bodyPr/>
          <a:lstStyle/>
          <a:p>
            <a:fld id="{264F5DA1-9F82-4264-BD80-BFAED79FC31D}" type="datetimeFigureOut">
              <a:rPr lang="ru-RU" smtClean="0"/>
              <a:t>21.03.2024</a:t>
            </a:fld>
            <a:endParaRPr lang="ru-RU"/>
          </a:p>
        </p:txBody>
      </p:sp>
      <p:sp>
        <p:nvSpPr>
          <p:cNvPr id="5" name="Нижний колонтитул 4">
            <a:extLst>
              <a:ext uri="{FF2B5EF4-FFF2-40B4-BE49-F238E27FC236}">
                <a16:creationId xmlns:a16="http://schemas.microsoft.com/office/drawing/2014/main" id="{C32B35C2-185A-416B-AF53-4E602A74F9B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AB15471-192C-4C10-B932-022E2814C143}"/>
              </a:ext>
            </a:extLst>
          </p:cNvPr>
          <p:cNvSpPr>
            <a:spLocks noGrp="1"/>
          </p:cNvSpPr>
          <p:nvPr>
            <p:ph type="sldNum" sz="quarter" idx="12"/>
          </p:nvPr>
        </p:nvSpPr>
        <p:spPr/>
        <p:txBody>
          <a:bodyPr/>
          <a:lstStyle/>
          <a:p>
            <a:fld id="{9D3AAA1C-B673-4D17-982C-EFEF485F7FA0}" type="slidenum">
              <a:rPr lang="ru-RU" smtClean="0"/>
              <a:t>‹#›</a:t>
            </a:fld>
            <a:endParaRPr lang="ru-RU"/>
          </a:p>
        </p:txBody>
      </p:sp>
    </p:spTree>
    <p:extLst>
      <p:ext uri="{BB962C8B-B14F-4D97-AF65-F5344CB8AC3E}">
        <p14:creationId xmlns:p14="http://schemas.microsoft.com/office/powerpoint/2010/main" val="34619050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AEC8D1-5D0E-4E5C-8456-1B69F5AAD93B}"/>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54312D27-48E1-4373-B512-ACF1C98FD1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BB4A31DF-07A6-4171-AD28-981AD29399FE}"/>
              </a:ext>
            </a:extLst>
          </p:cNvPr>
          <p:cNvSpPr>
            <a:spLocks noGrp="1"/>
          </p:cNvSpPr>
          <p:nvPr>
            <p:ph type="dt" sz="half" idx="10"/>
          </p:nvPr>
        </p:nvSpPr>
        <p:spPr/>
        <p:txBody>
          <a:bodyPr/>
          <a:lstStyle/>
          <a:p>
            <a:fld id="{325900C2-C638-4791-9715-3CBF77E2020D}" type="datetimeFigureOut">
              <a:rPr lang="ru-RU" smtClean="0"/>
              <a:t>21.03.2024</a:t>
            </a:fld>
            <a:endParaRPr lang="ru-RU"/>
          </a:p>
        </p:txBody>
      </p:sp>
      <p:sp>
        <p:nvSpPr>
          <p:cNvPr id="5" name="Нижний колонтитул 4">
            <a:extLst>
              <a:ext uri="{FF2B5EF4-FFF2-40B4-BE49-F238E27FC236}">
                <a16:creationId xmlns:a16="http://schemas.microsoft.com/office/drawing/2014/main" id="{10DE27DE-D209-4E73-B9A6-83902388B6B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CCC35B5-373F-4D85-841E-87971CA4C859}"/>
              </a:ext>
            </a:extLst>
          </p:cNvPr>
          <p:cNvSpPr>
            <a:spLocks noGrp="1"/>
          </p:cNvSpPr>
          <p:nvPr>
            <p:ph type="sldNum" sz="quarter" idx="12"/>
          </p:nvPr>
        </p:nvSpPr>
        <p:spPr/>
        <p:txBody>
          <a:bodyPr/>
          <a:lstStyle/>
          <a:p>
            <a:fld id="{AE60DCBF-4DB4-464E-B43E-5C7DFAE7CB17}" type="slidenum">
              <a:rPr lang="ru-RU" smtClean="0"/>
              <a:t>‹#›</a:t>
            </a:fld>
            <a:endParaRPr lang="ru-RU"/>
          </a:p>
        </p:txBody>
      </p:sp>
    </p:spTree>
    <p:extLst>
      <p:ext uri="{BB962C8B-B14F-4D97-AF65-F5344CB8AC3E}">
        <p14:creationId xmlns:p14="http://schemas.microsoft.com/office/powerpoint/2010/main" val="31625834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9A6705C-5B93-4439-AFF2-03CEBAF52A6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9E0727E-1D57-4D20-AF19-BCD774036D67}"/>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00E89B6-F59E-4399-9839-B8EA5FB1C4D3}"/>
              </a:ext>
            </a:extLst>
          </p:cNvPr>
          <p:cNvSpPr>
            <a:spLocks noGrp="1"/>
          </p:cNvSpPr>
          <p:nvPr>
            <p:ph type="dt" sz="half" idx="10"/>
          </p:nvPr>
        </p:nvSpPr>
        <p:spPr/>
        <p:txBody>
          <a:bodyPr/>
          <a:lstStyle/>
          <a:p>
            <a:fld id="{325900C2-C638-4791-9715-3CBF77E2020D}" type="datetimeFigureOut">
              <a:rPr lang="ru-RU" smtClean="0"/>
              <a:t>21.03.2024</a:t>
            </a:fld>
            <a:endParaRPr lang="ru-RU"/>
          </a:p>
        </p:txBody>
      </p:sp>
      <p:sp>
        <p:nvSpPr>
          <p:cNvPr id="5" name="Нижний колонтитул 4">
            <a:extLst>
              <a:ext uri="{FF2B5EF4-FFF2-40B4-BE49-F238E27FC236}">
                <a16:creationId xmlns:a16="http://schemas.microsoft.com/office/drawing/2014/main" id="{49F1189F-8766-49C4-A8AF-F60CDC974BF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BBC5CDC-0598-4552-BFDD-6DBCED5F49F9}"/>
              </a:ext>
            </a:extLst>
          </p:cNvPr>
          <p:cNvSpPr>
            <a:spLocks noGrp="1"/>
          </p:cNvSpPr>
          <p:nvPr>
            <p:ph type="sldNum" sz="quarter" idx="12"/>
          </p:nvPr>
        </p:nvSpPr>
        <p:spPr/>
        <p:txBody>
          <a:bodyPr/>
          <a:lstStyle/>
          <a:p>
            <a:fld id="{AE60DCBF-4DB4-464E-B43E-5C7DFAE7CB17}" type="slidenum">
              <a:rPr lang="ru-RU" smtClean="0"/>
              <a:t>‹#›</a:t>
            </a:fld>
            <a:endParaRPr lang="ru-RU"/>
          </a:p>
        </p:txBody>
      </p:sp>
    </p:spTree>
    <p:extLst>
      <p:ext uri="{BB962C8B-B14F-4D97-AF65-F5344CB8AC3E}">
        <p14:creationId xmlns:p14="http://schemas.microsoft.com/office/powerpoint/2010/main" val="4249103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E5566F3-0891-4BE7-A6F0-FA38FA55F03A}"/>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31A18DA7-DA0F-4DF9-99B1-29249E5C05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4EA926D8-0785-44F9-BDA7-7CCEEC1D6984}"/>
              </a:ext>
            </a:extLst>
          </p:cNvPr>
          <p:cNvSpPr>
            <a:spLocks noGrp="1"/>
          </p:cNvSpPr>
          <p:nvPr>
            <p:ph type="dt" sz="half" idx="10"/>
          </p:nvPr>
        </p:nvSpPr>
        <p:spPr/>
        <p:txBody>
          <a:bodyPr/>
          <a:lstStyle/>
          <a:p>
            <a:fld id="{325900C2-C638-4791-9715-3CBF77E2020D}" type="datetimeFigureOut">
              <a:rPr lang="ru-RU" smtClean="0"/>
              <a:t>21.03.2024</a:t>
            </a:fld>
            <a:endParaRPr lang="ru-RU"/>
          </a:p>
        </p:txBody>
      </p:sp>
      <p:sp>
        <p:nvSpPr>
          <p:cNvPr id="5" name="Нижний колонтитул 4">
            <a:extLst>
              <a:ext uri="{FF2B5EF4-FFF2-40B4-BE49-F238E27FC236}">
                <a16:creationId xmlns:a16="http://schemas.microsoft.com/office/drawing/2014/main" id="{9C0EE8BE-0F56-4C7B-80B0-CFDEF795214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7681E3D-07CF-49FB-B317-730D2DA87AA2}"/>
              </a:ext>
            </a:extLst>
          </p:cNvPr>
          <p:cNvSpPr>
            <a:spLocks noGrp="1"/>
          </p:cNvSpPr>
          <p:nvPr>
            <p:ph type="sldNum" sz="quarter" idx="12"/>
          </p:nvPr>
        </p:nvSpPr>
        <p:spPr/>
        <p:txBody>
          <a:bodyPr/>
          <a:lstStyle/>
          <a:p>
            <a:fld id="{AE60DCBF-4DB4-464E-B43E-5C7DFAE7CB17}" type="slidenum">
              <a:rPr lang="ru-RU" smtClean="0"/>
              <a:t>‹#›</a:t>
            </a:fld>
            <a:endParaRPr lang="ru-RU"/>
          </a:p>
        </p:txBody>
      </p:sp>
    </p:spTree>
    <p:extLst>
      <p:ext uri="{BB962C8B-B14F-4D97-AF65-F5344CB8AC3E}">
        <p14:creationId xmlns:p14="http://schemas.microsoft.com/office/powerpoint/2010/main" val="2603247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DE13EBE-336E-4E35-81D0-8143799C9DD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A3AC64D9-22D0-43B5-AD62-3FA3B8B71954}"/>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41CFD880-9283-4C44-9DB2-AAA5C6613B5D}"/>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88007837-75C5-4F6C-B3EB-77AF176AE760}"/>
              </a:ext>
            </a:extLst>
          </p:cNvPr>
          <p:cNvSpPr>
            <a:spLocks noGrp="1"/>
          </p:cNvSpPr>
          <p:nvPr>
            <p:ph type="dt" sz="half" idx="10"/>
          </p:nvPr>
        </p:nvSpPr>
        <p:spPr/>
        <p:txBody>
          <a:bodyPr/>
          <a:lstStyle/>
          <a:p>
            <a:fld id="{325900C2-C638-4791-9715-3CBF77E2020D}" type="datetimeFigureOut">
              <a:rPr lang="ru-RU" smtClean="0"/>
              <a:t>21.03.2024</a:t>
            </a:fld>
            <a:endParaRPr lang="ru-RU"/>
          </a:p>
        </p:txBody>
      </p:sp>
      <p:sp>
        <p:nvSpPr>
          <p:cNvPr id="6" name="Нижний колонтитул 5">
            <a:extLst>
              <a:ext uri="{FF2B5EF4-FFF2-40B4-BE49-F238E27FC236}">
                <a16:creationId xmlns:a16="http://schemas.microsoft.com/office/drawing/2014/main" id="{782109B5-C0F7-43AC-88D2-233C2F97205D}"/>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EE8278F3-B5C7-4853-A512-7E84C8EDEFBF}"/>
              </a:ext>
            </a:extLst>
          </p:cNvPr>
          <p:cNvSpPr>
            <a:spLocks noGrp="1"/>
          </p:cNvSpPr>
          <p:nvPr>
            <p:ph type="sldNum" sz="quarter" idx="12"/>
          </p:nvPr>
        </p:nvSpPr>
        <p:spPr/>
        <p:txBody>
          <a:bodyPr/>
          <a:lstStyle/>
          <a:p>
            <a:fld id="{AE60DCBF-4DB4-464E-B43E-5C7DFAE7CB17}" type="slidenum">
              <a:rPr lang="ru-RU" smtClean="0"/>
              <a:t>‹#›</a:t>
            </a:fld>
            <a:endParaRPr lang="ru-RU"/>
          </a:p>
        </p:txBody>
      </p:sp>
    </p:spTree>
    <p:extLst>
      <p:ext uri="{BB962C8B-B14F-4D97-AF65-F5344CB8AC3E}">
        <p14:creationId xmlns:p14="http://schemas.microsoft.com/office/powerpoint/2010/main" val="11506744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311DA13-FB55-40DF-8C33-9CF579C5DB84}"/>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760BB439-C275-410B-8E9F-7B2821A37C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02A63499-79B9-4F4D-A02B-36455E1481A1}"/>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A8371CEE-BF71-45AC-9337-51163F035B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4CDF028D-4332-4A78-BAB5-B05CBF4F5408}"/>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B7619DCD-DFF6-4792-A66D-16D23D8A7C73}"/>
              </a:ext>
            </a:extLst>
          </p:cNvPr>
          <p:cNvSpPr>
            <a:spLocks noGrp="1"/>
          </p:cNvSpPr>
          <p:nvPr>
            <p:ph type="dt" sz="half" idx="10"/>
          </p:nvPr>
        </p:nvSpPr>
        <p:spPr/>
        <p:txBody>
          <a:bodyPr/>
          <a:lstStyle/>
          <a:p>
            <a:fld id="{325900C2-C638-4791-9715-3CBF77E2020D}" type="datetimeFigureOut">
              <a:rPr lang="ru-RU" smtClean="0"/>
              <a:t>21.03.2024</a:t>
            </a:fld>
            <a:endParaRPr lang="ru-RU"/>
          </a:p>
        </p:txBody>
      </p:sp>
      <p:sp>
        <p:nvSpPr>
          <p:cNvPr id="8" name="Нижний колонтитул 7">
            <a:extLst>
              <a:ext uri="{FF2B5EF4-FFF2-40B4-BE49-F238E27FC236}">
                <a16:creationId xmlns:a16="http://schemas.microsoft.com/office/drawing/2014/main" id="{71DD61E0-3C0D-4911-9E1B-F70068DB13A1}"/>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A5BA77E0-B73C-4BB3-838A-1BA1C6AE9447}"/>
              </a:ext>
            </a:extLst>
          </p:cNvPr>
          <p:cNvSpPr>
            <a:spLocks noGrp="1"/>
          </p:cNvSpPr>
          <p:nvPr>
            <p:ph type="sldNum" sz="quarter" idx="12"/>
          </p:nvPr>
        </p:nvSpPr>
        <p:spPr/>
        <p:txBody>
          <a:bodyPr/>
          <a:lstStyle/>
          <a:p>
            <a:fld id="{AE60DCBF-4DB4-464E-B43E-5C7DFAE7CB17}" type="slidenum">
              <a:rPr lang="ru-RU" smtClean="0"/>
              <a:t>‹#›</a:t>
            </a:fld>
            <a:endParaRPr lang="ru-RU"/>
          </a:p>
        </p:txBody>
      </p:sp>
    </p:spTree>
    <p:extLst>
      <p:ext uri="{BB962C8B-B14F-4D97-AF65-F5344CB8AC3E}">
        <p14:creationId xmlns:p14="http://schemas.microsoft.com/office/powerpoint/2010/main" val="3193848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1DF829-EF89-45D9-B23B-6FC7C96E750B}"/>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7654B9AD-B7F0-4ACF-8C9D-309F64371AC2}"/>
              </a:ext>
            </a:extLst>
          </p:cNvPr>
          <p:cNvSpPr>
            <a:spLocks noGrp="1"/>
          </p:cNvSpPr>
          <p:nvPr>
            <p:ph type="dt" sz="half" idx="10"/>
          </p:nvPr>
        </p:nvSpPr>
        <p:spPr/>
        <p:txBody>
          <a:bodyPr/>
          <a:lstStyle/>
          <a:p>
            <a:fld id="{325900C2-C638-4791-9715-3CBF77E2020D}" type="datetimeFigureOut">
              <a:rPr lang="ru-RU" smtClean="0"/>
              <a:t>21.03.2024</a:t>
            </a:fld>
            <a:endParaRPr lang="ru-RU"/>
          </a:p>
        </p:txBody>
      </p:sp>
      <p:sp>
        <p:nvSpPr>
          <p:cNvPr id="4" name="Нижний колонтитул 3">
            <a:extLst>
              <a:ext uri="{FF2B5EF4-FFF2-40B4-BE49-F238E27FC236}">
                <a16:creationId xmlns:a16="http://schemas.microsoft.com/office/drawing/2014/main" id="{C0660615-D5C3-46D3-BF55-003538B2ED6C}"/>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7DA765E5-95B3-4386-81D0-D43B556E99FB}"/>
              </a:ext>
            </a:extLst>
          </p:cNvPr>
          <p:cNvSpPr>
            <a:spLocks noGrp="1"/>
          </p:cNvSpPr>
          <p:nvPr>
            <p:ph type="sldNum" sz="quarter" idx="12"/>
          </p:nvPr>
        </p:nvSpPr>
        <p:spPr/>
        <p:txBody>
          <a:bodyPr/>
          <a:lstStyle/>
          <a:p>
            <a:fld id="{AE60DCBF-4DB4-464E-B43E-5C7DFAE7CB17}" type="slidenum">
              <a:rPr lang="ru-RU" smtClean="0"/>
              <a:t>‹#›</a:t>
            </a:fld>
            <a:endParaRPr lang="ru-RU"/>
          </a:p>
        </p:txBody>
      </p:sp>
    </p:spTree>
    <p:extLst>
      <p:ext uri="{BB962C8B-B14F-4D97-AF65-F5344CB8AC3E}">
        <p14:creationId xmlns:p14="http://schemas.microsoft.com/office/powerpoint/2010/main" val="4216337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92" name="PlaceHolder 1"/>
          <p:cNvSpPr>
            <a:spLocks noGrp="1"/>
          </p:cNvSpPr>
          <p:nvPr>
            <p:ph type="title"/>
          </p:nvPr>
        </p:nvSpPr>
        <p:spPr>
          <a:xfrm>
            <a:off x="609590" y="273610"/>
            <a:ext cx="10972270" cy="1144785"/>
          </a:xfrm>
          <a:prstGeom prst="rect">
            <a:avLst/>
          </a:prstGeom>
        </p:spPr>
        <p:txBody>
          <a:bodyPr lIns="0" tIns="0" rIns="0" bIns="0" anchor="ctr">
            <a:noAutofit/>
          </a:bodyPr>
          <a:lstStyle/>
          <a:p>
            <a:pPr algn="ctr"/>
            <a:endParaRPr lang="en-CA" sz="4244" b="0" strike="noStrike" spc="-1">
              <a:latin typeface="Arial"/>
            </a:endParaRPr>
          </a:p>
        </p:txBody>
      </p:sp>
      <p:sp>
        <p:nvSpPr>
          <p:cNvPr id="193" name="PlaceHolder 2"/>
          <p:cNvSpPr>
            <a:spLocks noGrp="1"/>
          </p:cNvSpPr>
          <p:nvPr>
            <p:ph type="subTitle"/>
          </p:nvPr>
        </p:nvSpPr>
        <p:spPr>
          <a:xfrm>
            <a:off x="609590" y="1604505"/>
            <a:ext cx="10972270" cy="3977062"/>
          </a:xfrm>
          <a:prstGeom prst="rect">
            <a:avLst/>
          </a:prstGeom>
        </p:spPr>
        <p:txBody>
          <a:bodyPr lIns="0" tIns="0" rIns="0" bIns="0" anchor="ctr">
            <a:noAutofit/>
          </a:bodyPr>
          <a:lstStyle/>
          <a:p>
            <a:pPr algn="ctr"/>
            <a:endParaRPr lang="en-CA" sz="3086" b="0" strike="noStrike" spc="-1">
              <a:latin typeface="Arial"/>
            </a:endParaRPr>
          </a:p>
        </p:txBody>
      </p:sp>
    </p:spTree>
    <p:extLst>
      <p:ext uri="{BB962C8B-B14F-4D97-AF65-F5344CB8AC3E}">
        <p14:creationId xmlns:p14="http://schemas.microsoft.com/office/powerpoint/2010/main" val="31066223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658D59C-C41B-4DDC-AA8B-5F4CFD30FF5E}"/>
              </a:ext>
            </a:extLst>
          </p:cNvPr>
          <p:cNvSpPr>
            <a:spLocks noGrp="1"/>
          </p:cNvSpPr>
          <p:nvPr>
            <p:ph type="dt" sz="half" idx="10"/>
          </p:nvPr>
        </p:nvSpPr>
        <p:spPr/>
        <p:txBody>
          <a:bodyPr/>
          <a:lstStyle/>
          <a:p>
            <a:fld id="{325900C2-C638-4791-9715-3CBF77E2020D}" type="datetimeFigureOut">
              <a:rPr lang="ru-RU" smtClean="0"/>
              <a:t>21.03.2024</a:t>
            </a:fld>
            <a:endParaRPr lang="ru-RU"/>
          </a:p>
        </p:txBody>
      </p:sp>
      <p:sp>
        <p:nvSpPr>
          <p:cNvPr id="3" name="Нижний колонтитул 2">
            <a:extLst>
              <a:ext uri="{FF2B5EF4-FFF2-40B4-BE49-F238E27FC236}">
                <a16:creationId xmlns:a16="http://schemas.microsoft.com/office/drawing/2014/main" id="{6FC16D06-0D2E-4ADC-9093-12C6612C78B2}"/>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FA047792-11C2-4EB8-BD67-3BB014EA5AEE}"/>
              </a:ext>
            </a:extLst>
          </p:cNvPr>
          <p:cNvSpPr>
            <a:spLocks noGrp="1"/>
          </p:cNvSpPr>
          <p:nvPr>
            <p:ph type="sldNum" sz="quarter" idx="12"/>
          </p:nvPr>
        </p:nvSpPr>
        <p:spPr/>
        <p:txBody>
          <a:bodyPr/>
          <a:lstStyle/>
          <a:p>
            <a:fld id="{AE60DCBF-4DB4-464E-B43E-5C7DFAE7CB17}" type="slidenum">
              <a:rPr lang="ru-RU" smtClean="0"/>
              <a:t>‹#›</a:t>
            </a:fld>
            <a:endParaRPr lang="ru-RU"/>
          </a:p>
        </p:txBody>
      </p:sp>
    </p:spTree>
    <p:extLst>
      <p:ext uri="{BB962C8B-B14F-4D97-AF65-F5344CB8AC3E}">
        <p14:creationId xmlns:p14="http://schemas.microsoft.com/office/powerpoint/2010/main" val="18453898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C3B25C4-CAF0-4FD1-9335-094FA812E311}"/>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8221D8D2-FDC3-4BF5-B333-C3B0128C30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3FD4BCC6-859E-473F-B305-50055FD32E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05C96C68-B85F-4065-BA02-94FFD1EC3314}"/>
              </a:ext>
            </a:extLst>
          </p:cNvPr>
          <p:cNvSpPr>
            <a:spLocks noGrp="1"/>
          </p:cNvSpPr>
          <p:nvPr>
            <p:ph type="dt" sz="half" idx="10"/>
          </p:nvPr>
        </p:nvSpPr>
        <p:spPr/>
        <p:txBody>
          <a:bodyPr/>
          <a:lstStyle/>
          <a:p>
            <a:fld id="{325900C2-C638-4791-9715-3CBF77E2020D}" type="datetimeFigureOut">
              <a:rPr lang="ru-RU" smtClean="0"/>
              <a:t>21.03.2024</a:t>
            </a:fld>
            <a:endParaRPr lang="ru-RU"/>
          </a:p>
        </p:txBody>
      </p:sp>
      <p:sp>
        <p:nvSpPr>
          <p:cNvPr id="6" name="Нижний колонтитул 5">
            <a:extLst>
              <a:ext uri="{FF2B5EF4-FFF2-40B4-BE49-F238E27FC236}">
                <a16:creationId xmlns:a16="http://schemas.microsoft.com/office/drawing/2014/main" id="{9ADB74CD-1DD8-426C-BC00-C09E0B494EF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468BAD0-6E8C-4C57-BC10-C8438AA769BD}"/>
              </a:ext>
            </a:extLst>
          </p:cNvPr>
          <p:cNvSpPr>
            <a:spLocks noGrp="1"/>
          </p:cNvSpPr>
          <p:nvPr>
            <p:ph type="sldNum" sz="quarter" idx="12"/>
          </p:nvPr>
        </p:nvSpPr>
        <p:spPr/>
        <p:txBody>
          <a:bodyPr/>
          <a:lstStyle/>
          <a:p>
            <a:fld id="{AE60DCBF-4DB4-464E-B43E-5C7DFAE7CB17}" type="slidenum">
              <a:rPr lang="ru-RU" smtClean="0"/>
              <a:t>‹#›</a:t>
            </a:fld>
            <a:endParaRPr lang="ru-RU"/>
          </a:p>
        </p:txBody>
      </p:sp>
    </p:spTree>
    <p:extLst>
      <p:ext uri="{BB962C8B-B14F-4D97-AF65-F5344CB8AC3E}">
        <p14:creationId xmlns:p14="http://schemas.microsoft.com/office/powerpoint/2010/main" val="8055985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0B91A8F-C9BB-41E0-A6C7-29BE5E275FD2}"/>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2DA93094-C25A-43B2-9238-170BC071A9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56ADD715-33F6-44CF-B1F2-1570C26C39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9F246D50-88F2-42AC-96AF-39F2E74CD2C8}"/>
              </a:ext>
            </a:extLst>
          </p:cNvPr>
          <p:cNvSpPr>
            <a:spLocks noGrp="1"/>
          </p:cNvSpPr>
          <p:nvPr>
            <p:ph type="dt" sz="half" idx="10"/>
          </p:nvPr>
        </p:nvSpPr>
        <p:spPr/>
        <p:txBody>
          <a:bodyPr/>
          <a:lstStyle/>
          <a:p>
            <a:fld id="{325900C2-C638-4791-9715-3CBF77E2020D}" type="datetimeFigureOut">
              <a:rPr lang="ru-RU" smtClean="0"/>
              <a:t>21.03.2024</a:t>
            </a:fld>
            <a:endParaRPr lang="ru-RU"/>
          </a:p>
        </p:txBody>
      </p:sp>
      <p:sp>
        <p:nvSpPr>
          <p:cNvPr id="6" name="Нижний колонтитул 5">
            <a:extLst>
              <a:ext uri="{FF2B5EF4-FFF2-40B4-BE49-F238E27FC236}">
                <a16:creationId xmlns:a16="http://schemas.microsoft.com/office/drawing/2014/main" id="{7F65A4F1-FBEE-4ED4-A2B6-3001E24E215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6B38CA9-EFF0-4564-88D8-055572899894}"/>
              </a:ext>
            </a:extLst>
          </p:cNvPr>
          <p:cNvSpPr>
            <a:spLocks noGrp="1"/>
          </p:cNvSpPr>
          <p:nvPr>
            <p:ph type="sldNum" sz="quarter" idx="12"/>
          </p:nvPr>
        </p:nvSpPr>
        <p:spPr/>
        <p:txBody>
          <a:bodyPr/>
          <a:lstStyle/>
          <a:p>
            <a:fld id="{AE60DCBF-4DB4-464E-B43E-5C7DFAE7CB17}" type="slidenum">
              <a:rPr lang="ru-RU" smtClean="0"/>
              <a:t>‹#›</a:t>
            </a:fld>
            <a:endParaRPr lang="ru-RU"/>
          </a:p>
        </p:txBody>
      </p:sp>
    </p:spTree>
    <p:extLst>
      <p:ext uri="{BB962C8B-B14F-4D97-AF65-F5344CB8AC3E}">
        <p14:creationId xmlns:p14="http://schemas.microsoft.com/office/powerpoint/2010/main" val="14637422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3291F7B-FE9E-488E-A89A-682EA791D9A0}"/>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F84456F0-248A-4E0E-B334-B0470DD06CE1}"/>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03F3A24-BF5C-4E92-8E28-2C450A834ACD}"/>
              </a:ext>
            </a:extLst>
          </p:cNvPr>
          <p:cNvSpPr>
            <a:spLocks noGrp="1"/>
          </p:cNvSpPr>
          <p:nvPr>
            <p:ph type="dt" sz="half" idx="10"/>
          </p:nvPr>
        </p:nvSpPr>
        <p:spPr/>
        <p:txBody>
          <a:bodyPr/>
          <a:lstStyle/>
          <a:p>
            <a:fld id="{325900C2-C638-4791-9715-3CBF77E2020D}" type="datetimeFigureOut">
              <a:rPr lang="ru-RU" smtClean="0"/>
              <a:t>21.03.2024</a:t>
            </a:fld>
            <a:endParaRPr lang="ru-RU"/>
          </a:p>
        </p:txBody>
      </p:sp>
      <p:sp>
        <p:nvSpPr>
          <p:cNvPr id="5" name="Нижний колонтитул 4">
            <a:extLst>
              <a:ext uri="{FF2B5EF4-FFF2-40B4-BE49-F238E27FC236}">
                <a16:creationId xmlns:a16="http://schemas.microsoft.com/office/drawing/2014/main" id="{3300E784-04F5-4E22-BE46-687E72DF1BE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8735E5D-8305-4A67-A951-DD00E2398DF4}"/>
              </a:ext>
            </a:extLst>
          </p:cNvPr>
          <p:cNvSpPr>
            <a:spLocks noGrp="1"/>
          </p:cNvSpPr>
          <p:nvPr>
            <p:ph type="sldNum" sz="quarter" idx="12"/>
          </p:nvPr>
        </p:nvSpPr>
        <p:spPr/>
        <p:txBody>
          <a:bodyPr/>
          <a:lstStyle/>
          <a:p>
            <a:fld id="{AE60DCBF-4DB4-464E-B43E-5C7DFAE7CB17}" type="slidenum">
              <a:rPr lang="ru-RU" smtClean="0"/>
              <a:t>‹#›</a:t>
            </a:fld>
            <a:endParaRPr lang="ru-RU"/>
          </a:p>
        </p:txBody>
      </p:sp>
    </p:spTree>
    <p:extLst>
      <p:ext uri="{BB962C8B-B14F-4D97-AF65-F5344CB8AC3E}">
        <p14:creationId xmlns:p14="http://schemas.microsoft.com/office/powerpoint/2010/main" val="41585749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634D6F65-5F19-4AA4-A5E4-C5DE076B2C66}"/>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127B1020-E4EB-4DFD-91FA-497D2C1AE9E3}"/>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78C2A5A-71B0-4562-AEE4-2B6275CD735A}"/>
              </a:ext>
            </a:extLst>
          </p:cNvPr>
          <p:cNvSpPr>
            <a:spLocks noGrp="1"/>
          </p:cNvSpPr>
          <p:nvPr>
            <p:ph type="dt" sz="half" idx="10"/>
          </p:nvPr>
        </p:nvSpPr>
        <p:spPr/>
        <p:txBody>
          <a:bodyPr/>
          <a:lstStyle/>
          <a:p>
            <a:fld id="{325900C2-C638-4791-9715-3CBF77E2020D}" type="datetimeFigureOut">
              <a:rPr lang="ru-RU" smtClean="0"/>
              <a:t>21.03.2024</a:t>
            </a:fld>
            <a:endParaRPr lang="ru-RU"/>
          </a:p>
        </p:txBody>
      </p:sp>
      <p:sp>
        <p:nvSpPr>
          <p:cNvPr id="5" name="Нижний колонтитул 4">
            <a:extLst>
              <a:ext uri="{FF2B5EF4-FFF2-40B4-BE49-F238E27FC236}">
                <a16:creationId xmlns:a16="http://schemas.microsoft.com/office/drawing/2014/main" id="{0FEB0C14-B928-49E5-8DFC-BBCF20CFDDC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243F775-BD94-46D6-9B53-91A477410978}"/>
              </a:ext>
            </a:extLst>
          </p:cNvPr>
          <p:cNvSpPr>
            <a:spLocks noGrp="1"/>
          </p:cNvSpPr>
          <p:nvPr>
            <p:ph type="sldNum" sz="quarter" idx="12"/>
          </p:nvPr>
        </p:nvSpPr>
        <p:spPr/>
        <p:txBody>
          <a:bodyPr/>
          <a:lstStyle/>
          <a:p>
            <a:fld id="{AE60DCBF-4DB4-464E-B43E-5C7DFAE7CB17}" type="slidenum">
              <a:rPr lang="ru-RU" smtClean="0"/>
              <a:t>‹#›</a:t>
            </a:fld>
            <a:endParaRPr lang="ru-RU"/>
          </a:p>
        </p:txBody>
      </p:sp>
    </p:spTree>
    <p:extLst>
      <p:ext uri="{BB962C8B-B14F-4D97-AF65-F5344CB8AC3E}">
        <p14:creationId xmlns:p14="http://schemas.microsoft.com/office/powerpoint/2010/main" val="2334401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94" name="PlaceHolder 1"/>
          <p:cNvSpPr>
            <a:spLocks noGrp="1"/>
          </p:cNvSpPr>
          <p:nvPr>
            <p:ph type="title"/>
          </p:nvPr>
        </p:nvSpPr>
        <p:spPr>
          <a:xfrm>
            <a:off x="609590" y="273610"/>
            <a:ext cx="10972270" cy="1144785"/>
          </a:xfrm>
          <a:prstGeom prst="rect">
            <a:avLst/>
          </a:prstGeom>
        </p:spPr>
        <p:txBody>
          <a:bodyPr lIns="0" tIns="0" rIns="0" bIns="0" anchor="ctr">
            <a:noAutofit/>
          </a:bodyPr>
          <a:lstStyle/>
          <a:p>
            <a:pPr algn="ctr"/>
            <a:endParaRPr lang="en-CA" sz="4244" b="0" strike="noStrike" spc="-1">
              <a:latin typeface="Arial"/>
            </a:endParaRPr>
          </a:p>
        </p:txBody>
      </p:sp>
      <p:sp>
        <p:nvSpPr>
          <p:cNvPr id="195" name="PlaceHolder 2"/>
          <p:cNvSpPr>
            <a:spLocks noGrp="1"/>
          </p:cNvSpPr>
          <p:nvPr>
            <p:ph type="body"/>
          </p:nvPr>
        </p:nvSpPr>
        <p:spPr>
          <a:xfrm>
            <a:off x="609590" y="1604505"/>
            <a:ext cx="10972270" cy="3977062"/>
          </a:xfrm>
          <a:prstGeom prst="rect">
            <a:avLst/>
          </a:prstGeom>
        </p:spPr>
        <p:txBody>
          <a:bodyPr lIns="0" tIns="0" rIns="0" bIns="0">
            <a:normAutofit/>
          </a:bodyPr>
          <a:lstStyle/>
          <a:p>
            <a:endParaRPr lang="en-CA" sz="3086" b="0" strike="noStrike" spc="-1">
              <a:latin typeface="Arial"/>
            </a:endParaRPr>
          </a:p>
        </p:txBody>
      </p:sp>
    </p:spTree>
    <p:extLst>
      <p:ext uri="{BB962C8B-B14F-4D97-AF65-F5344CB8AC3E}">
        <p14:creationId xmlns:p14="http://schemas.microsoft.com/office/powerpoint/2010/main" val="3717165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609590" y="273610"/>
            <a:ext cx="10972270" cy="1144785"/>
          </a:xfrm>
          <a:prstGeom prst="rect">
            <a:avLst/>
          </a:prstGeom>
        </p:spPr>
        <p:txBody>
          <a:bodyPr lIns="0" tIns="0" rIns="0" bIns="0" anchor="ctr">
            <a:noAutofit/>
          </a:bodyPr>
          <a:lstStyle/>
          <a:p>
            <a:pPr algn="ctr"/>
            <a:endParaRPr lang="en-CA" sz="4244" b="0" strike="noStrike" spc="-1">
              <a:latin typeface="Arial"/>
            </a:endParaRPr>
          </a:p>
        </p:txBody>
      </p:sp>
      <p:sp>
        <p:nvSpPr>
          <p:cNvPr id="197" name="PlaceHolder 2"/>
          <p:cNvSpPr>
            <a:spLocks noGrp="1"/>
          </p:cNvSpPr>
          <p:nvPr>
            <p:ph type="body"/>
          </p:nvPr>
        </p:nvSpPr>
        <p:spPr>
          <a:xfrm>
            <a:off x="609591" y="1604505"/>
            <a:ext cx="5354297" cy="3977062"/>
          </a:xfrm>
          <a:prstGeom prst="rect">
            <a:avLst/>
          </a:prstGeom>
        </p:spPr>
        <p:txBody>
          <a:bodyPr lIns="0" tIns="0" rIns="0" bIns="0">
            <a:normAutofit/>
          </a:bodyPr>
          <a:lstStyle/>
          <a:p>
            <a:endParaRPr lang="en-CA" sz="3086" b="0" strike="noStrike" spc="-1">
              <a:latin typeface="Arial"/>
            </a:endParaRPr>
          </a:p>
        </p:txBody>
      </p:sp>
      <p:sp>
        <p:nvSpPr>
          <p:cNvPr id="198" name="PlaceHolder 3"/>
          <p:cNvSpPr>
            <a:spLocks noGrp="1"/>
          </p:cNvSpPr>
          <p:nvPr>
            <p:ph type="body"/>
          </p:nvPr>
        </p:nvSpPr>
        <p:spPr>
          <a:xfrm>
            <a:off x="6231892" y="1604505"/>
            <a:ext cx="5354297" cy="3977062"/>
          </a:xfrm>
          <a:prstGeom prst="rect">
            <a:avLst/>
          </a:prstGeom>
        </p:spPr>
        <p:txBody>
          <a:bodyPr lIns="0" tIns="0" rIns="0" bIns="0">
            <a:normAutofit/>
          </a:bodyPr>
          <a:lstStyle/>
          <a:p>
            <a:endParaRPr lang="en-CA" sz="3086" b="0" strike="noStrike" spc="-1">
              <a:latin typeface="Arial"/>
            </a:endParaRPr>
          </a:p>
        </p:txBody>
      </p:sp>
    </p:spTree>
    <p:extLst>
      <p:ext uri="{BB962C8B-B14F-4D97-AF65-F5344CB8AC3E}">
        <p14:creationId xmlns:p14="http://schemas.microsoft.com/office/powerpoint/2010/main" val="2627008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99" name="PlaceHolder 1"/>
          <p:cNvSpPr>
            <a:spLocks noGrp="1"/>
          </p:cNvSpPr>
          <p:nvPr>
            <p:ph type="title"/>
          </p:nvPr>
        </p:nvSpPr>
        <p:spPr>
          <a:xfrm>
            <a:off x="609590" y="273610"/>
            <a:ext cx="10972270" cy="1144785"/>
          </a:xfrm>
          <a:prstGeom prst="rect">
            <a:avLst/>
          </a:prstGeom>
        </p:spPr>
        <p:txBody>
          <a:bodyPr lIns="0" tIns="0" rIns="0" bIns="0" anchor="ctr">
            <a:noAutofit/>
          </a:bodyPr>
          <a:lstStyle/>
          <a:p>
            <a:pPr algn="ctr"/>
            <a:endParaRPr lang="en-CA" sz="4244" b="0" strike="noStrike" spc="-1">
              <a:latin typeface="Arial"/>
            </a:endParaRPr>
          </a:p>
        </p:txBody>
      </p:sp>
    </p:spTree>
    <p:extLst>
      <p:ext uri="{BB962C8B-B14F-4D97-AF65-F5344CB8AC3E}">
        <p14:creationId xmlns:p14="http://schemas.microsoft.com/office/powerpoint/2010/main" val="3643995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00" name="PlaceHolder 1"/>
          <p:cNvSpPr>
            <a:spLocks noGrp="1"/>
          </p:cNvSpPr>
          <p:nvPr>
            <p:ph type="subTitle"/>
          </p:nvPr>
        </p:nvSpPr>
        <p:spPr>
          <a:xfrm>
            <a:off x="609590" y="273610"/>
            <a:ext cx="10972270" cy="5307957"/>
          </a:xfrm>
          <a:prstGeom prst="rect">
            <a:avLst/>
          </a:prstGeom>
        </p:spPr>
        <p:txBody>
          <a:bodyPr lIns="0" tIns="0" rIns="0" bIns="0" anchor="ctr">
            <a:noAutofit/>
          </a:bodyPr>
          <a:lstStyle/>
          <a:p>
            <a:pPr algn="ctr"/>
            <a:endParaRPr lang="en-CA" sz="3086" b="0" strike="noStrike" spc="-1">
              <a:latin typeface="Arial"/>
            </a:endParaRPr>
          </a:p>
        </p:txBody>
      </p:sp>
    </p:spTree>
    <p:extLst>
      <p:ext uri="{BB962C8B-B14F-4D97-AF65-F5344CB8AC3E}">
        <p14:creationId xmlns:p14="http://schemas.microsoft.com/office/powerpoint/2010/main" val="1206657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01" name="PlaceHolder 1"/>
          <p:cNvSpPr>
            <a:spLocks noGrp="1"/>
          </p:cNvSpPr>
          <p:nvPr>
            <p:ph type="title"/>
          </p:nvPr>
        </p:nvSpPr>
        <p:spPr>
          <a:xfrm>
            <a:off x="609590" y="273610"/>
            <a:ext cx="10972270" cy="1144785"/>
          </a:xfrm>
          <a:prstGeom prst="rect">
            <a:avLst/>
          </a:prstGeom>
        </p:spPr>
        <p:txBody>
          <a:bodyPr lIns="0" tIns="0" rIns="0" bIns="0" anchor="ctr">
            <a:noAutofit/>
          </a:bodyPr>
          <a:lstStyle/>
          <a:p>
            <a:pPr algn="ctr"/>
            <a:endParaRPr lang="en-CA" sz="4244" b="0" strike="noStrike" spc="-1">
              <a:latin typeface="Arial"/>
            </a:endParaRPr>
          </a:p>
        </p:txBody>
      </p:sp>
      <p:sp>
        <p:nvSpPr>
          <p:cNvPr id="202" name="PlaceHolder 2"/>
          <p:cNvSpPr>
            <a:spLocks noGrp="1"/>
          </p:cNvSpPr>
          <p:nvPr>
            <p:ph type="body"/>
          </p:nvPr>
        </p:nvSpPr>
        <p:spPr>
          <a:xfrm>
            <a:off x="609591" y="1604505"/>
            <a:ext cx="5354297" cy="1896865"/>
          </a:xfrm>
          <a:prstGeom prst="rect">
            <a:avLst/>
          </a:prstGeom>
        </p:spPr>
        <p:txBody>
          <a:bodyPr lIns="0" tIns="0" rIns="0" bIns="0">
            <a:normAutofit/>
          </a:bodyPr>
          <a:lstStyle/>
          <a:p>
            <a:endParaRPr lang="en-CA" sz="3086" b="0" strike="noStrike" spc="-1">
              <a:latin typeface="Arial"/>
            </a:endParaRPr>
          </a:p>
        </p:txBody>
      </p:sp>
      <p:sp>
        <p:nvSpPr>
          <p:cNvPr id="203" name="PlaceHolder 3"/>
          <p:cNvSpPr>
            <a:spLocks noGrp="1"/>
          </p:cNvSpPr>
          <p:nvPr>
            <p:ph type="body"/>
          </p:nvPr>
        </p:nvSpPr>
        <p:spPr>
          <a:xfrm>
            <a:off x="6231892" y="1604505"/>
            <a:ext cx="5354297" cy="3977062"/>
          </a:xfrm>
          <a:prstGeom prst="rect">
            <a:avLst/>
          </a:prstGeom>
        </p:spPr>
        <p:txBody>
          <a:bodyPr lIns="0" tIns="0" rIns="0" bIns="0">
            <a:normAutofit/>
          </a:bodyPr>
          <a:lstStyle/>
          <a:p>
            <a:endParaRPr lang="en-CA" sz="3086" b="0" strike="noStrike" spc="-1">
              <a:latin typeface="Arial"/>
            </a:endParaRPr>
          </a:p>
        </p:txBody>
      </p:sp>
      <p:sp>
        <p:nvSpPr>
          <p:cNvPr id="204" name="PlaceHolder 4"/>
          <p:cNvSpPr>
            <a:spLocks noGrp="1"/>
          </p:cNvSpPr>
          <p:nvPr>
            <p:ph type="body"/>
          </p:nvPr>
        </p:nvSpPr>
        <p:spPr>
          <a:xfrm>
            <a:off x="609591" y="3681924"/>
            <a:ext cx="5354297" cy="1896865"/>
          </a:xfrm>
          <a:prstGeom prst="rect">
            <a:avLst/>
          </a:prstGeom>
        </p:spPr>
        <p:txBody>
          <a:bodyPr lIns="0" tIns="0" rIns="0" bIns="0">
            <a:normAutofit/>
          </a:bodyPr>
          <a:lstStyle/>
          <a:p>
            <a:endParaRPr lang="en-CA" sz="3086" b="0" strike="noStrike" spc="-1">
              <a:latin typeface="Arial"/>
            </a:endParaRPr>
          </a:p>
        </p:txBody>
      </p:sp>
    </p:spTree>
    <p:extLst>
      <p:ext uri="{BB962C8B-B14F-4D97-AF65-F5344CB8AC3E}">
        <p14:creationId xmlns:p14="http://schemas.microsoft.com/office/powerpoint/2010/main" val="2355572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05" name="PlaceHolder 1"/>
          <p:cNvSpPr>
            <a:spLocks noGrp="1"/>
          </p:cNvSpPr>
          <p:nvPr>
            <p:ph type="title"/>
          </p:nvPr>
        </p:nvSpPr>
        <p:spPr>
          <a:xfrm>
            <a:off x="609590" y="273610"/>
            <a:ext cx="10972270" cy="1144785"/>
          </a:xfrm>
          <a:prstGeom prst="rect">
            <a:avLst/>
          </a:prstGeom>
        </p:spPr>
        <p:txBody>
          <a:bodyPr lIns="0" tIns="0" rIns="0" bIns="0" anchor="ctr">
            <a:noAutofit/>
          </a:bodyPr>
          <a:lstStyle/>
          <a:p>
            <a:pPr algn="ctr"/>
            <a:endParaRPr lang="en-CA" sz="4244" b="0" strike="noStrike" spc="-1">
              <a:latin typeface="Arial"/>
            </a:endParaRPr>
          </a:p>
        </p:txBody>
      </p:sp>
      <p:sp>
        <p:nvSpPr>
          <p:cNvPr id="206" name="PlaceHolder 2"/>
          <p:cNvSpPr>
            <a:spLocks noGrp="1"/>
          </p:cNvSpPr>
          <p:nvPr>
            <p:ph type="body"/>
          </p:nvPr>
        </p:nvSpPr>
        <p:spPr>
          <a:xfrm>
            <a:off x="609591" y="1604505"/>
            <a:ext cx="5354297" cy="3977062"/>
          </a:xfrm>
          <a:prstGeom prst="rect">
            <a:avLst/>
          </a:prstGeom>
        </p:spPr>
        <p:txBody>
          <a:bodyPr lIns="0" tIns="0" rIns="0" bIns="0">
            <a:normAutofit/>
          </a:bodyPr>
          <a:lstStyle/>
          <a:p>
            <a:endParaRPr lang="en-CA" sz="3086" b="0" strike="noStrike" spc="-1">
              <a:latin typeface="Arial"/>
            </a:endParaRPr>
          </a:p>
        </p:txBody>
      </p:sp>
      <p:sp>
        <p:nvSpPr>
          <p:cNvPr id="207" name="PlaceHolder 3"/>
          <p:cNvSpPr>
            <a:spLocks noGrp="1"/>
          </p:cNvSpPr>
          <p:nvPr>
            <p:ph type="body"/>
          </p:nvPr>
        </p:nvSpPr>
        <p:spPr>
          <a:xfrm>
            <a:off x="6231892" y="1604505"/>
            <a:ext cx="5354297" cy="1896865"/>
          </a:xfrm>
          <a:prstGeom prst="rect">
            <a:avLst/>
          </a:prstGeom>
        </p:spPr>
        <p:txBody>
          <a:bodyPr lIns="0" tIns="0" rIns="0" bIns="0">
            <a:normAutofit/>
          </a:bodyPr>
          <a:lstStyle/>
          <a:p>
            <a:endParaRPr lang="en-CA" sz="3086" b="0" strike="noStrike" spc="-1">
              <a:latin typeface="Arial"/>
            </a:endParaRPr>
          </a:p>
        </p:txBody>
      </p:sp>
      <p:sp>
        <p:nvSpPr>
          <p:cNvPr id="208" name="PlaceHolder 4"/>
          <p:cNvSpPr>
            <a:spLocks noGrp="1"/>
          </p:cNvSpPr>
          <p:nvPr>
            <p:ph type="body"/>
          </p:nvPr>
        </p:nvSpPr>
        <p:spPr>
          <a:xfrm>
            <a:off x="6231892" y="3681924"/>
            <a:ext cx="5354297" cy="1896865"/>
          </a:xfrm>
          <a:prstGeom prst="rect">
            <a:avLst/>
          </a:prstGeom>
        </p:spPr>
        <p:txBody>
          <a:bodyPr lIns="0" tIns="0" rIns="0" bIns="0">
            <a:normAutofit/>
          </a:bodyPr>
          <a:lstStyle/>
          <a:p>
            <a:endParaRPr lang="en-CA" sz="3086" b="0" strike="noStrike" spc="-1">
              <a:latin typeface="Arial"/>
            </a:endParaRPr>
          </a:p>
        </p:txBody>
      </p:sp>
    </p:spTree>
    <p:extLst>
      <p:ext uri="{BB962C8B-B14F-4D97-AF65-F5344CB8AC3E}">
        <p14:creationId xmlns:p14="http://schemas.microsoft.com/office/powerpoint/2010/main" val="3066787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9" name="PlaceHolder 1"/>
          <p:cNvSpPr>
            <a:spLocks noGrp="1"/>
          </p:cNvSpPr>
          <p:nvPr>
            <p:ph type="title"/>
          </p:nvPr>
        </p:nvSpPr>
        <p:spPr>
          <a:xfrm>
            <a:off x="609590" y="273610"/>
            <a:ext cx="10972270" cy="1144785"/>
          </a:xfrm>
          <a:prstGeom prst="rect">
            <a:avLst/>
          </a:prstGeom>
        </p:spPr>
        <p:txBody>
          <a:bodyPr lIns="0" tIns="0" rIns="0" bIns="0" anchor="ctr">
            <a:noAutofit/>
          </a:bodyPr>
          <a:lstStyle/>
          <a:p>
            <a:pPr algn="ctr"/>
            <a:endParaRPr lang="en-CA" sz="4244" b="0" strike="noStrike" spc="-1">
              <a:latin typeface="Arial"/>
            </a:endParaRPr>
          </a:p>
        </p:txBody>
      </p:sp>
      <p:sp>
        <p:nvSpPr>
          <p:cNvPr id="210" name="PlaceHolder 2"/>
          <p:cNvSpPr>
            <a:spLocks noGrp="1"/>
          </p:cNvSpPr>
          <p:nvPr>
            <p:ph type="body"/>
          </p:nvPr>
        </p:nvSpPr>
        <p:spPr>
          <a:xfrm>
            <a:off x="609591" y="1604505"/>
            <a:ext cx="5354297" cy="1896865"/>
          </a:xfrm>
          <a:prstGeom prst="rect">
            <a:avLst/>
          </a:prstGeom>
        </p:spPr>
        <p:txBody>
          <a:bodyPr lIns="0" tIns="0" rIns="0" bIns="0">
            <a:normAutofit/>
          </a:bodyPr>
          <a:lstStyle/>
          <a:p>
            <a:endParaRPr lang="en-CA" sz="3086" b="0" strike="noStrike" spc="-1">
              <a:latin typeface="Arial"/>
            </a:endParaRPr>
          </a:p>
        </p:txBody>
      </p:sp>
      <p:sp>
        <p:nvSpPr>
          <p:cNvPr id="211" name="PlaceHolder 3"/>
          <p:cNvSpPr>
            <a:spLocks noGrp="1"/>
          </p:cNvSpPr>
          <p:nvPr>
            <p:ph type="body"/>
          </p:nvPr>
        </p:nvSpPr>
        <p:spPr>
          <a:xfrm>
            <a:off x="6231892" y="1604505"/>
            <a:ext cx="5354297" cy="1896865"/>
          </a:xfrm>
          <a:prstGeom prst="rect">
            <a:avLst/>
          </a:prstGeom>
        </p:spPr>
        <p:txBody>
          <a:bodyPr lIns="0" tIns="0" rIns="0" bIns="0">
            <a:normAutofit/>
          </a:bodyPr>
          <a:lstStyle/>
          <a:p>
            <a:endParaRPr lang="en-CA" sz="3086" b="0" strike="noStrike" spc="-1">
              <a:latin typeface="Arial"/>
            </a:endParaRPr>
          </a:p>
        </p:txBody>
      </p:sp>
      <p:sp>
        <p:nvSpPr>
          <p:cNvPr id="212" name="PlaceHolder 4"/>
          <p:cNvSpPr>
            <a:spLocks noGrp="1"/>
          </p:cNvSpPr>
          <p:nvPr>
            <p:ph type="body"/>
          </p:nvPr>
        </p:nvSpPr>
        <p:spPr>
          <a:xfrm>
            <a:off x="609590" y="3681924"/>
            <a:ext cx="10972270" cy="1896865"/>
          </a:xfrm>
          <a:prstGeom prst="rect">
            <a:avLst/>
          </a:prstGeom>
        </p:spPr>
        <p:txBody>
          <a:bodyPr lIns="0" tIns="0" rIns="0" bIns="0">
            <a:normAutofit/>
          </a:bodyPr>
          <a:lstStyle/>
          <a:p>
            <a:endParaRPr lang="en-CA" sz="3086" b="0" strike="noStrike" spc="-1">
              <a:latin typeface="Arial"/>
            </a:endParaRPr>
          </a:p>
        </p:txBody>
      </p:sp>
    </p:spTree>
    <p:extLst>
      <p:ext uri="{BB962C8B-B14F-4D97-AF65-F5344CB8AC3E}">
        <p14:creationId xmlns:p14="http://schemas.microsoft.com/office/powerpoint/2010/main" val="3281383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0" name="PlaceHolder 1"/>
          <p:cNvSpPr>
            <a:spLocks noGrp="1"/>
          </p:cNvSpPr>
          <p:nvPr>
            <p:ph type="title"/>
          </p:nvPr>
        </p:nvSpPr>
        <p:spPr>
          <a:xfrm>
            <a:off x="609591" y="273610"/>
            <a:ext cx="10971909" cy="1144438"/>
          </a:xfrm>
          <a:prstGeom prst="rect">
            <a:avLst/>
          </a:prstGeom>
        </p:spPr>
        <p:txBody>
          <a:bodyPr lIns="0" tIns="0" rIns="0" bIns="0" anchor="ctr">
            <a:noAutofit/>
          </a:bodyPr>
          <a:lstStyle/>
          <a:p>
            <a:pPr algn="ctr"/>
            <a:r>
              <a:rPr lang="en-CA" sz="1736" b="0" strike="noStrike" spc="-1">
                <a:latin typeface="Arial"/>
              </a:rPr>
              <a:t>Click to edit the title text format</a:t>
            </a:r>
          </a:p>
        </p:txBody>
      </p:sp>
      <p:sp>
        <p:nvSpPr>
          <p:cNvPr id="191" name="PlaceHolder 2"/>
          <p:cNvSpPr>
            <a:spLocks noGrp="1"/>
          </p:cNvSpPr>
          <p:nvPr>
            <p:ph type="body"/>
          </p:nvPr>
        </p:nvSpPr>
        <p:spPr>
          <a:xfrm>
            <a:off x="609591" y="1604505"/>
            <a:ext cx="10971909" cy="3976715"/>
          </a:xfrm>
          <a:prstGeom prst="rect">
            <a:avLst/>
          </a:prstGeom>
        </p:spPr>
        <p:txBody>
          <a:bodyPr lIns="0" tIns="0" rIns="0" bIns="0">
            <a:normAutofit/>
          </a:bodyPr>
          <a:lstStyle/>
          <a:p>
            <a:pPr marL="432000" indent="-324000" algn="ctr">
              <a:spcBef>
                <a:spcPts val="1417"/>
              </a:spcBef>
              <a:buClr>
                <a:srgbClr val="000000"/>
              </a:buClr>
              <a:buSzPct val="45000"/>
              <a:buFont typeface="Wingdings" charset="2"/>
              <a:buChar char=""/>
            </a:pPr>
            <a:r>
              <a:rPr lang="en-CA" sz="1736" b="0" strike="noStrike" spc="-1">
                <a:latin typeface="Arial"/>
              </a:rPr>
              <a:t>Click to edit the outline text format</a:t>
            </a:r>
          </a:p>
          <a:p>
            <a:pPr marL="833328" lvl="1" indent="-312498" algn="ctr">
              <a:spcBef>
                <a:spcPts val="1094"/>
              </a:spcBef>
              <a:buClr>
                <a:srgbClr val="000000"/>
              </a:buClr>
              <a:buSzPct val="75000"/>
              <a:buFont typeface="Symbol" charset="2"/>
              <a:buChar char=""/>
            </a:pPr>
            <a:r>
              <a:rPr lang="en-CA" sz="1736" b="0" strike="noStrike" spc="-1">
                <a:latin typeface="Arial"/>
              </a:rPr>
              <a:t>Second Outline Level</a:t>
            </a:r>
          </a:p>
          <a:p>
            <a:pPr marL="1249992" lvl="2" indent="-277776" algn="ctr">
              <a:spcBef>
                <a:spcPts val="820"/>
              </a:spcBef>
              <a:buClr>
                <a:srgbClr val="000000"/>
              </a:buClr>
              <a:buSzPct val="45000"/>
              <a:buFont typeface="Wingdings" charset="2"/>
              <a:buChar char=""/>
            </a:pPr>
            <a:r>
              <a:rPr lang="en-CA" sz="1736" b="0" strike="noStrike" spc="-1">
                <a:latin typeface="Arial"/>
              </a:rPr>
              <a:t>Third Outline Level</a:t>
            </a:r>
          </a:p>
          <a:p>
            <a:pPr marL="1666656" lvl="3" indent="-208332" algn="ctr">
              <a:spcBef>
                <a:spcPts val="547"/>
              </a:spcBef>
              <a:buClr>
                <a:srgbClr val="000000"/>
              </a:buClr>
              <a:buSzPct val="75000"/>
              <a:buFont typeface="Symbol" charset="2"/>
              <a:buChar char=""/>
            </a:pPr>
            <a:r>
              <a:rPr lang="en-CA" sz="1736" b="0" strike="noStrike" spc="-1">
                <a:latin typeface="Arial"/>
              </a:rPr>
              <a:t>Fourth Outline Level</a:t>
            </a:r>
          </a:p>
          <a:p>
            <a:pPr marL="2083320" lvl="4" indent="-208332" algn="ctr">
              <a:spcBef>
                <a:spcPts val="273"/>
              </a:spcBef>
              <a:buClr>
                <a:srgbClr val="000000"/>
              </a:buClr>
              <a:buSzPct val="45000"/>
              <a:buFont typeface="Wingdings" charset="2"/>
              <a:buChar char=""/>
            </a:pPr>
            <a:r>
              <a:rPr lang="en-CA" sz="1736" b="0" strike="noStrike" spc="-1">
                <a:latin typeface="Arial"/>
              </a:rPr>
              <a:t>Fifth Outline Level</a:t>
            </a:r>
          </a:p>
          <a:p>
            <a:pPr marL="2499984" lvl="5" indent="-208332" algn="ctr">
              <a:spcBef>
                <a:spcPts val="273"/>
              </a:spcBef>
              <a:buClr>
                <a:srgbClr val="000000"/>
              </a:buClr>
              <a:buSzPct val="45000"/>
              <a:buFont typeface="Wingdings" charset="2"/>
              <a:buChar char=""/>
            </a:pPr>
            <a:r>
              <a:rPr lang="en-CA" sz="1736" b="0" strike="noStrike" spc="-1">
                <a:latin typeface="Arial"/>
              </a:rPr>
              <a:t>Sixth Outline Level</a:t>
            </a:r>
          </a:p>
          <a:p>
            <a:pPr marL="2916648" lvl="6" indent="-208332" algn="ctr">
              <a:spcBef>
                <a:spcPts val="273"/>
              </a:spcBef>
              <a:buClr>
                <a:srgbClr val="000000"/>
              </a:buClr>
              <a:buSzPct val="45000"/>
              <a:buFont typeface="Wingdings" charset="2"/>
              <a:buChar char=""/>
            </a:pPr>
            <a:r>
              <a:rPr lang="en-CA" sz="1736" b="0" strike="noStrike" spc="-1">
                <a:latin typeface="Arial"/>
              </a:rPr>
              <a:t>Seventh Outline Level</a:t>
            </a:r>
          </a:p>
        </p:txBody>
      </p:sp>
    </p:spTree>
    <p:extLst>
      <p:ext uri="{BB962C8B-B14F-4D97-AF65-F5344CB8AC3E}">
        <p14:creationId xmlns:p14="http://schemas.microsoft.com/office/powerpoint/2010/main" val="145880413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txStyles>
    <p:titleStyle>
      <a:lvl1pPr algn="l" defTabSz="881939" rtl="0" eaLnBrk="1" latinLnBrk="0" hangingPunct="1">
        <a:lnSpc>
          <a:spcPct val="90000"/>
        </a:lnSpc>
        <a:spcBef>
          <a:spcPct val="0"/>
        </a:spcBef>
        <a:buNone/>
        <a:defRPr sz="4244" kern="1200">
          <a:solidFill>
            <a:schemeClr val="tx1"/>
          </a:solidFill>
          <a:latin typeface="+mj-lt"/>
          <a:ea typeface="+mj-ea"/>
          <a:cs typeface="+mj-cs"/>
        </a:defRPr>
      </a:lvl1pPr>
    </p:titleStyle>
    <p:bodyStyle>
      <a:lvl1pPr marL="416664" indent="-312498" algn="ctr" defTabSz="881939" rtl="0" eaLnBrk="1" latinLnBrk="0" hangingPunct="1">
        <a:lnSpc>
          <a:spcPct val="90000"/>
        </a:lnSpc>
        <a:spcBef>
          <a:spcPts val="1367"/>
        </a:spcBef>
        <a:buClr>
          <a:srgbClr val="000000"/>
        </a:buClr>
        <a:buSzPct val="45000"/>
        <a:buFont typeface="Wingdings" charset="2"/>
        <a:buChar char=""/>
        <a:defRPr sz="2701" kern="1200">
          <a:solidFill>
            <a:schemeClr val="tx1"/>
          </a:solidFill>
          <a:latin typeface="+mn-lt"/>
          <a:ea typeface="+mn-ea"/>
          <a:cs typeface="+mn-cs"/>
        </a:defRPr>
      </a:lvl1pPr>
      <a:lvl2pPr marL="661454" indent="-220485" algn="l" defTabSz="881939" rtl="0" eaLnBrk="1" latinLnBrk="0" hangingPunct="1">
        <a:lnSpc>
          <a:spcPct val="90000"/>
        </a:lnSpc>
        <a:spcBef>
          <a:spcPts val="482"/>
        </a:spcBef>
        <a:buFont typeface="Arial" panose="020B0604020202020204" pitchFamily="34" charset="0"/>
        <a:buChar char="•"/>
        <a:defRPr sz="2315" kern="1200">
          <a:solidFill>
            <a:schemeClr val="tx1"/>
          </a:solidFill>
          <a:latin typeface="+mn-lt"/>
          <a:ea typeface="+mn-ea"/>
          <a:cs typeface="+mn-cs"/>
        </a:defRPr>
      </a:lvl2pPr>
      <a:lvl3pPr marL="1102424" indent="-220485" algn="l" defTabSz="881939" rtl="0" eaLnBrk="1" latinLnBrk="0" hangingPunct="1">
        <a:lnSpc>
          <a:spcPct val="90000"/>
        </a:lnSpc>
        <a:spcBef>
          <a:spcPts val="482"/>
        </a:spcBef>
        <a:buFont typeface="Arial" panose="020B0604020202020204" pitchFamily="34" charset="0"/>
        <a:buChar char="•"/>
        <a:defRPr sz="1929" kern="1200">
          <a:solidFill>
            <a:schemeClr val="tx1"/>
          </a:solidFill>
          <a:latin typeface="+mn-lt"/>
          <a:ea typeface="+mn-ea"/>
          <a:cs typeface="+mn-cs"/>
        </a:defRPr>
      </a:lvl3pPr>
      <a:lvl4pPr marL="1543393" indent="-220485" algn="l" defTabSz="881939"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4pPr>
      <a:lvl5pPr marL="1984362" indent="-220485" algn="l" defTabSz="881939"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5pPr>
      <a:lvl6pPr marL="2425332" indent="-220485" algn="l" defTabSz="881939"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6pPr>
      <a:lvl7pPr marL="2866301" indent="-220485" algn="l" defTabSz="881939"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7pPr>
      <a:lvl8pPr marL="3307271" indent="-220485" algn="l" defTabSz="881939"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8pPr>
      <a:lvl9pPr marL="3748240" indent="-220485" algn="l" defTabSz="881939"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9pPr>
    </p:bodyStyle>
    <p:otherStyle>
      <a:defPPr>
        <a:defRPr lang="ru-RU"/>
      </a:defPPr>
      <a:lvl1pPr marL="0" algn="l" defTabSz="881939" rtl="0" eaLnBrk="1" latinLnBrk="0" hangingPunct="1">
        <a:defRPr sz="1736" kern="1200">
          <a:solidFill>
            <a:schemeClr val="tx1"/>
          </a:solidFill>
          <a:latin typeface="+mn-lt"/>
          <a:ea typeface="+mn-ea"/>
          <a:cs typeface="+mn-cs"/>
        </a:defRPr>
      </a:lvl1pPr>
      <a:lvl2pPr marL="440969" algn="l" defTabSz="881939" rtl="0" eaLnBrk="1" latinLnBrk="0" hangingPunct="1">
        <a:defRPr sz="1736" kern="1200">
          <a:solidFill>
            <a:schemeClr val="tx1"/>
          </a:solidFill>
          <a:latin typeface="+mn-lt"/>
          <a:ea typeface="+mn-ea"/>
          <a:cs typeface="+mn-cs"/>
        </a:defRPr>
      </a:lvl2pPr>
      <a:lvl3pPr marL="881939" algn="l" defTabSz="881939" rtl="0" eaLnBrk="1" latinLnBrk="0" hangingPunct="1">
        <a:defRPr sz="1736" kern="1200">
          <a:solidFill>
            <a:schemeClr val="tx1"/>
          </a:solidFill>
          <a:latin typeface="+mn-lt"/>
          <a:ea typeface="+mn-ea"/>
          <a:cs typeface="+mn-cs"/>
        </a:defRPr>
      </a:lvl3pPr>
      <a:lvl4pPr marL="1322908" algn="l" defTabSz="881939" rtl="0" eaLnBrk="1" latinLnBrk="0" hangingPunct="1">
        <a:defRPr sz="1736" kern="1200">
          <a:solidFill>
            <a:schemeClr val="tx1"/>
          </a:solidFill>
          <a:latin typeface="+mn-lt"/>
          <a:ea typeface="+mn-ea"/>
          <a:cs typeface="+mn-cs"/>
        </a:defRPr>
      </a:lvl4pPr>
      <a:lvl5pPr marL="1763878" algn="l" defTabSz="881939" rtl="0" eaLnBrk="1" latinLnBrk="0" hangingPunct="1">
        <a:defRPr sz="1736" kern="1200">
          <a:solidFill>
            <a:schemeClr val="tx1"/>
          </a:solidFill>
          <a:latin typeface="+mn-lt"/>
          <a:ea typeface="+mn-ea"/>
          <a:cs typeface="+mn-cs"/>
        </a:defRPr>
      </a:lvl5pPr>
      <a:lvl6pPr marL="2204847" algn="l" defTabSz="881939" rtl="0" eaLnBrk="1" latinLnBrk="0" hangingPunct="1">
        <a:defRPr sz="1736" kern="1200">
          <a:solidFill>
            <a:schemeClr val="tx1"/>
          </a:solidFill>
          <a:latin typeface="+mn-lt"/>
          <a:ea typeface="+mn-ea"/>
          <a:cs typeface="+mn-cs"/>
        </a:defRPr>
      </a:lvl6pPr>
      <a:lvl7pPr marL="2645816" algn="l" defTabSz="881939" rtl="0" eaLnBrk="1" latinLnBrk="0" hangingPunct="1">
        <a:defRPr sz="1736" kern="1200">
          <a:solidFill>
            <a:schemeClr val="tx1"/>
          </a:solidFill>
          <a:latin typeface="+mn-lt"/>
          <a:ea typeface="+mn-ea"/>
          <a:cs typeface="+mn-cs"/>
        </a:defRPr>
      </a:lvl7pPr>
      <a:lvl8pPr marL="3086786" algn="l" defTabSz="881939" rtl="0" eaLnBrk="1" latinLnBrk="0" hangingPunct="1">
        <a:defRPr sz="1736" kern="1200">
          <a:solidFill>
            <a:schemeClr val="tx1"/>
          </a:solidFill>
          <a:latin typeface="+mn-lt"/>
          <a:ea typeface="+mn-ea"/>
          <a:cs typeface="+mn-cs"/>
        </a:defRPr>
      </a:lvl8pPr>
      <a:lvl9pPr marL="3527755" algn="l" defTabSz="881939" rtl="0" eaLnBrk="1" latinLnBrk="0" hangingPunct="1">
        <a:defRPr sz="173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BFD3405-37C8-4784-9595-1056011997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94824B55-BF26-4BBB-B655-AA9F464A89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2114B45-DB77-4F8D-8315-F98C6871BD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5900C2-C638-4791-9715-3CBF77E2020D}" type="datetimeFigureOut">
              <a:rPr lang="ru-RU" smtClean="0"/>
              <a:t>21.03.2024</a:t>
            </a:fld>
            <a:endParaRPr lang="ru-RU"/>
          </a:p>
        </p:txBody>
      </p:sp>
      <p:sp>
        <p:nvSpPr>
          <p:cNvPr id="5" name="Нижний колонтитул 4">
            <a:extLst>
              <a:ext uri="{FF2B5EF4-FFF2-40B4-BE49-F238E27FC236}">
                <a16:creationId xmlns:a16="http://schemas.microsoft.com/office/drawing/2014/main" id="{7E97D3A2-F35E-4817-9F14-855768D685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3E5A45B5-3E02-40CD-8320-378C2B024E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0DCBF-4DB4-464E-B43E-5C7DFAE7CB17}" type="slidenum">
              <a:rPr lang="ru-RU" smtClean="0"/>
              <a:t>‹#›</a:t>
            </a:fld>
            <a:endParaRPr lang="ru-RU"/>
          </a:p>
        </p:txBody>
      </p:sp>
    </p:spTree>
    <p:extLst>
      <p:ext uri="{BB962C8B-B14F-4D97-AF65-F5344CB8AC3E}">
        <p14:creationId xmlns:p14="http://schemas.microsoft.com/office/powerpoint/2010/main" val="188396473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png"/><Relationship Id="rId7" Type="http://schemas.openxmlformats.org/officeDocument/2006/relationships/image" Target="../media/image6.wm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image" Target="../media/image4.jpeg"/><Relationship Id="rId9"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g"/><Relationship Id="rId10" Type="http://schemas.openxmlformats.org/officeDocument/2006/relationships/image" Target="../media/image17.png"/><Relationship Id="rId4" Type="http://schemas.openxmlformats.org/officeDocument/2006/relationships/image" Target="../media/image11.jp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7.jpeg"/><Relationship Id="rId18" Type="http://schemas.openxmlformats.org/officeDocument/2006/relationships/image" Target="../media/image32.jpeg"/><Relationship Id="rId26" Type="http://schemas.openxmlformats.org/officeDocument/2006/relationships/image" Target="../media/image39.png"/><Relationship Id="rId3" Type="http://schemas.openxmlformats.org/officeDocument/2006/relationships/image" Target="../media/image19.png"/><Relationship Id="rId21" Type="http://schemas.openxmlformats.org/officeDocument/2006/relationships/image" Target="../media/image35.png"/><Relationship Id="rId7" Type="http://schemas.openxmlformats.org/officeDocument/2006/relationships/image" Target="../media/image23.jpeg"/><Relationship Id="rId12" Type="http://schemas.microsoft.com/office/2007/relationships/hdphoto" Target="../media/hdphoto3.wdp"/><Relationship Id="rId17" Type="http://schemas.openxmlformats.org/officeDocument/2006/relationships/image" Target="../media/image31.jpeg"/><Relationship Id="rId25" Type="http://schemas.openxmlformats.org/officeDocument/2006/relationships/image" Target="../media/image38.png"/><Relationship Id="rId2" Type="http://schemas.openxmlformats.org/officeDocument/2006/relationships/notesSlide" Target="../notesSlides/notesSlide5.xml"/><Relationship Id="rId16" Type="http://schemas.openxmlformats.org/officeDocument/2006/relationships/image" Target="../media/image30.jpeg"/><Relationship Id="rId20" Type="http://schemas.openxmlformats.org/officeDocument/2006/relationships/image" Target="../media/image34.jpe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6.png"/><Relationship Id="rId24" Type="http://schemas.openxmlformats.org/officeDocument/2006/relationships/image" Target="../media/image37.png"/><Relationship Id="rId5" Type="http://schemas.openxmlformats.org/officeDocument/2006/relationships/image" Target="../media/image21.jpeg"/><Relationship Id="rId15" Type="http://schemas.openxmlformats.org/officeDocument/2006/relationships/image" Target="../media/image29.png"/><Relationship Id="rId23" Type="http://schemas.openxmlformats.org/officeDocument/2006/relationships/image" Target="../media/image36.png"/><Relationship Id="rId10" Type="http://schemas.microsoft.com/office/2007/relationships/hdphoto" Target="../media/hdphoto2.wdp"/><Relationship Id="rId19" Type="http://schemas.openxmlformats.org/officeDocument/2006/relationships/image" Target="../media/image33.png"/><Relationship Id="rId4" Type="http://schemas.openxmlformats.org/officeDocument/2006/relationships/image" Target="../media/image20.jpeg"/><Relationship Id="rId9" Type="http://schemas.openxmlformats.org/officeDocument/2006/relationships/image" Target="../media/image25.png"/><Relationship Id="rId14" Type="http://schemas.openxmlformats.org/officeDocument/2006/relationships/image" Target="../media/image28.jpeg"/><Relationship Id="rId22"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hyperlink" Target="https://eng.mephi.ru/"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www.mathnet.ru/php/organisation.phtml?option_lang=eng&amp;orgid=3437" TargetMode="External"/><Relationship Id="rId4" Type="http://schemas.openxmlformats.org/officeDocument/2006/relationships/hyperlink" Target="https://eng.nosu.ru/"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 Id="rId9" Type="http://schemas.openxmlformats.org/officeDocument/2006/relationships/image" Target="../media/image46.gif"/></Relationships>
</file>

<file path=ppt/slides/_rels/slide8.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slideLayout" Target="../slideLayouts/slideLayout2.xml"/><Relationship Id="rId7" Type="http://schemas.openxmlformats.org/officeDocument/2006/relationships/image" Target="../media/image31.jpeg"/><Relationship Id="rId12" Type="http://schemas.openxmlformats.org/officeDocument/2006/relationships/image" Target="../media/image4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36.png"/><Relationship Id="rId10" Type="http://schemas.openxmlformats.org/officeDocument/2006/relationships/image" Target="../media/image34.jpeg"/><Relationship Id="rId4" Type="http://schemas.openxmlformats.org/officeDocument/2006/relationships/image" Target="../media/image10.jpe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D3DF840-620D-B34E-9380-001F09D1A4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857"/>
          <a:stretch/>
        </p:blipFill>
        <p:spPr bwMode="auto">
          <a:xfrm>
            <a:off x="0" y="-1"/>
            <a:ext cx="12191999"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a:extLst>
              <a:ext uri="{FF2B5EF4-FFF2-40B4-BE49-F238E27FC236}">
                <a16:creationId xmlns:a16="http://schemas.microsoft.com/office/drawing/2014/main" id="{F8547752-19F3-D145-BC62-0F846306961D}"/>
              </a:ext>
            </a:extLst>
          </p:cNvPr>
          <p:cNvSpPr/>
          <p:nvPr/>
        </p:nvSpPr>
        <p:spPr>
          <a:xfrm>
            <a:off x="3387073" y="3957148"/>
            <a:ext cx="5407572" cy="1294593"/>
          </a:xfrm>
          <a:prstGeom prst="rect">
            <a:avLst/>
          </a:prstGeom>
          <a:solidFill>
            <a:schemeClr val="bg1">
              <a:alpha val="8411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Rectangle 81">
            <a:extLst>
              <a:ext uri="{FF2B5EF4-FFF2-40B4-BE49-F238E27FC236}">
                <a16:creationId xmlns:a16="http://schemas.microsoft.com/office/drawing/2014/main" id="{757FD4A5-569C-CC41-AD6B-437B1198AFD5}"/>
              </a:ext>
            </a:extLst>
          </p:cNvPr>
          <p:cNvSpPr>
            <a:spLocks noChangeArrowheads="1"/>
          </p:cNvSpPr>
          <p:nvPr/>
        </p:nvSpPr>
        <p:spPr bwMode="auto">
          <a:xfrm>
            <a:off x="3387072" y="4028683"/>
            <a:ext cx="540757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93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12700" algn="ctr" eaLnBrk="0" fontAlgn="base" hangingPunct="0">
              <a:spcBef>
                <a:spcPct val="0"/>
              </a:spcBef>
              <a:spcAft>
                <a:spcPct val="0"/>
              </a:spcAft>
              <a:buFontTx/>
              <a:buNone/>
            </a:pPr>
            <a:r>
              <a:rPr lang="en-US" altLang="ru-RU" sz="2400" b="1" dirty="0">
                <a:solidFill>
                  <a:schemeClr val="tx2">
                    <a:lumMod val="75000"/>
                  </a:schemeClr>
                </a:solidFill>
                <a:cs typeface="Calibri" panose="020F0502020204030204" pitchFamily="34" charset="0"/>
              </a:rPr>
              <a:t>Oleg </a:t>
            </a:r>
            <a:r>
              <a:rPr lang="en-US" altLang="ru-RU" sz="2400" b="1" dirty="0" err="1">
                <a:solidFill>
                  <a:schemeClr val="tx2">
                    <a:lumMod val="75000"/>
                  </a:schemeClr>
                </a:solidFill>
                <a:cs typeface="Calibri" panose="020F0502020204030204" pitchFamily="34" charset="0"/>
              </a:rPr>
              <a:t>Belov</a:t>
            </a:r>
            <a:endParaRPr lang="en-US" altLang="ru-RU" sz="2400" b="1" dirty="0">
              <a:solidFill>
                <a:schemeClr val="tx2">
                  <a:lumMod val="75000"/>
                </a:schemeClr>
              </a:solidFill>
              <a:cs typeface="Calibri" panose="020F0502020204030204" pitchFamily="34" charset="0"/>
            </a:endParaRPr>
          </a:p>
          <a:p>
            <a:pPr marL="12700" algn="ctr" eaLnBrk="0" fontAlgn="base" hangingPunct="0">
              <a:spcBef>
                <a:spcPts val="1200"/>
              </a:spcBef>
              <a:spcAft>
                <a:spcPct val="0"/>
              </a:spcAft>
              <a:buFontTx/>
              <a:buNone/>
            </a:pPr>
            <a:r>
              <a:rPr lang="en-US" altLang="ru-RU" sz="1600" b="1" i="1" dirty="0" err="1">
                <a:solidFill>
                  <a:schemeClr val="tx2">
                    <a:lumMod val="75000"/>
                  </a:schemeClr>
                </a:solidFill>
                <a:ea typeface="Calibri" panose="020F0502020204030204" pitchFamily="34" charset="0"/>
                <a:cs typeface="Calibri" panose="020F0502020204030204" pitchFamily="34" charset="0"/>
              </a:rPr>
              <a:t>Veksler</a:t>
            </a:r>
            <a:r>
              <a:rPr lang="ru-RU" altLang="ru-RU" sz="1600" b="1" i="1" dirty="0">
                <a:solidFill>
                  <a:schemeClr val="tx2">
                    <a:lumMod val="75000"/>
                  </a:schemeClr>
                </a:solidFill>
                <a:ea typeface="Calibri" panose="020F0502020204030204" pitchFamily="34" charset="0"/>
                <a:cs typeface="Calibri" panose="020F0502020204030204" pitchFamily="34" charset="0"/>
              </a:rPr>
              <a:t> </a:t>
            </a:r>
            <a:r>
              <a:rPr lang="en-US" altLang="ru-RU" sz="1600" b="1" i="1" dirty="0">
                <a:solidFill>
                  <a:schemeClr val="tx2">
                    <a:lumMod val="75000"/>
                  </a:schemeClr>
                </a:solidFill>
                <a:ea typeface="Calibri" panose="020F0502020204030204" pitchFamily="34" charset="0"/>
                <a:cs typeface="Calibri" panose="020F0502020204030204" pitchFamily="34" charset="0"/>
              </a:rPr>
              <a:t>and </a:t>
            </a:r>
            <a:r>
              <a:rPr lang="en-US" altLang="ru-RU" sz="1600" b="1" i="1" dirty="0" err="1">
                <a:solidFill>
                  <a:schemeClr val="tx2">
                    <a:lumMod val="75000"/>
                  </a:schemeClr>
                </a:solidFill>
                <a:ea typeface="Calibri" panose="020F0502020204030204" pitchFamily="34" charset="0"/>
                <a:cs typeface="Calibri" panose="020F0502020204030204" pitchFamily="34" charset="0"/>
              </a:rPr>
              <a:t>Baldin</a:t>
            </a:r>
            <a:r>
              <a:rPr lang="en-US" altLang="ru-RU" sz="1600" b="1" i="1" dirty="0">
                <a:solidFill>
                  <a:schemeClr val="tx2">
                    <a:lumMod val="75000"/>
                  </a:schemeClr>
                </a:solidFill>
                <a:ea typeface="Calibri" panose="020F0502020204030204" pitchFamily="34" charset="0"/>
                <a:cs typeface="Calibri" panose="020F0502020204030204" pitchFamily="34" charset="0"/>
              </a:rPr>
              <a:t> Laboratory of High Energy Physics</a:t>
            </a:r>
          </a:p>
          <a:p>
            <a:pPr marL="12700" algn="ctr" eaLnBrk="0" fontAlgn="base" hangingPunct="0">
              <a:spcBef>
                <a:spcPct val="0"/>
              </a:spcBef>
              <a:spcAft>
                <a:spcPct val="0"/>
              </a:spcAft>
              <a:buFontTx/>
              <a:buNone/>
            </a:pPr>
            <a:r>
              <a:rPr lang="en-US" altLang="ru-RU" sz="1600" b="1" i="1" dirty="0">
                <a:solidFill>
                  <a:schemeClr val="tx2">
                    <a:lumMod val="75000"/>
                  </a:schemeClr>
                </a:solidFill>
                <a:ea typeface="Calibri" panose="020F0502020204030204" pitchFamily="34" charset="0"/>
                <a:cs typeface="Calibri" panose="020F0502020204030204" pitchFamily="34" charset="0"/>
              </a:rPr>
              <a:t>Joint Institute for Nuclear Research</a:t>
            </a:r>
          </a:p>
        </p:txBody>
      </p:sp>
      <p:sp>
        <p:nvSpPr>
          <p:cNvPr id="9" name="Прямоугольник 8">
            <a:extLst>
              <a:ext uri="{FF2B5EF4-FFF2-40B4-BE49-F238E27FC236}">
                <a16:creationId xmlns:a16="http://schemas.microsoft.com/office/drawing/2014/main" id="{5B75D146-D38D-BC48-9BC3-06DBD62F8C7A}"/>
              </a:ext>
            </a:extLst>
          </p:cNvPr>
          <p:cNvSpPr/>
          <p:nvPr/>
        </p:nvSpPr>
        <p:spPr>
          <a:xfrm>
            <a:off x="3148076" y="2515463"/>
            <a:ext cx="5916411" cy="800638"/>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Rectangle 81">
            <a:extLst>
              <a:ext uri="{FF2B5EF4-FFF2-40B4-BE49-F238E27FC236}">
                <a16:creationId xmlns:a16="http://schemas.microsoft.com/office/drawing/2014/main" id="{F36E0C8E-C248-D14E-B68F-6876673DD196}"/>
              </a:ext>
            </a:extLst>
          </p:cNvPr>
          <p:cNvSpPr>
            <a:spLocks noChangeArrowheads="1"/>
          </p:cNvSpPr>
          <p:nvPr/>
        </p:nvSpPr>
        <p:spPr bwMode="auto">
          <a:xfrm>
            <a:off x="1060861" y="2579969"/>
            <a:ext cx="10070276" cy="630942"/>
          </a:xfrm>
          <a:prstGeom prst="rect">
            <a:avLst/>
          </a:prstGeom>
          <a:noFill/>
          <a:ln>
            <a:noFill/>
          </a:ln>
        </p:spPr>
        <p:txBody>
          <a:bodyPr wrap="square">
            <a:spAutoFit/>
          </a:bodyPr>
          <a:lstStyle>
            <a:lvl1pPr marL="1793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r>
              <a:rPr lang="en" sz="3500" b="1" dirty="0">
                <a:solidFill>
                  <a:schemeClr val="tx2">
                    <a:lumMod val="75000"/>
                  </a:schemeClr>
                </a:solidFill>
                <a:cs typeface="Calibri" panose="020F0502020204030204" pitchFamily="34" charset="0"/>
              </a:rPr>
              <a:t>Applied research at VBLHEP</a:t>
            </a:r>
          </a:p>
        </p:txBody>
      </p:sp>
    </p:spTree>
    <p:extLst>
      <p:ext uri="{BB962C8B-B14F-4D97-AF65-F5344CB8AC3E}">
        <p14:creationId xmlns:p14="http://schemas.microsoft.com/office/powerpoint/2010/main" val="616393215"/>
      </p:ext>
    </p:extLst>
  </p:cSld>
  <p:clrMapOvr>
    <a:masterClrMapping/>
  </p:clrMapOvr>
  <mc:AlternateContent xmlns:mc="http://schemas.openxmlformats.org/markup-compatibility/2006" xmlns:p14="http://schemas.microsoft.com/office/powerpoint/2010/main">
    <mc:Choice Requires="p14">
      <p:transition spd="slow" p14:dur="2000" advTm="9079"/>
    </mc:Choice>
    <mc:Fallback xmlns="">
      <p:transition spd="slow" advTm="907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Прямоугольник 26">
            <a:extLst>
              <a:ext uri="{FF2B5EF4-FFF2-40B4-BE49-F238E27FC236}">
                <a16:creationId xmlns:a16="http://schemas.microsoft.com/office/drawing/2014/main" id="{47DBBB15-B3D3-4828-BB2D-B3B176386025}"/>
              </a:ext>
            </a:extLst>
          </p:cNvPr>
          <p:cNvSpPr/>
          <p:nvPr/>
        </p:nvSpPr>
        <p:spPr>
          <a:xfrm>
            <a:off x="0" y="1740244"/>
            <a:ext cx="121920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small"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Thank you for your attention</a:t>
            </a:r>
            <a:endParaRPr kumimoji="0" lang="ru-RU" sz="4800" b="1" i="0" u="none" strike="noStrike" kern="1200" cap="small"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5" name="Прямоугольник 4">
            <a:extLst>
              <a:ext uri="{FF2B5EF4-FFF2-40B4-BE49-F238E27FC236}">
                <a16:creationId xmlns:a16="http://schemas.microsoft.com/office/drawing/2014/main" id="{6A86DFBA-EFD6-644F-BB3F-E06E1A438A65}"/>
              </a:ext>
            </a:extLst>
          </p:cNvPr>
          <p:cNvSpPr/>
          <p:nvPr/>
        </p:nvSpPr>
        <p:spPr>
          <a:xfrm>
            <a:off x="1084278" y="2692988"/>
            <a:ext cx="10200443"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small" spc="0" normalizeH="0" baseline="0" noProof="0" dirty="0">
                <a:ln>
                  <a:noFill/>
                </a:ln>
                <a:solidFill>
                  <a:srgbClr val="194798"/>
                </a:solidFill>
                <a:effectLst/>
                <a:uLnTx/>
                <a:uFillTx/>
                <a:latin typeface="Calibri" panose="020F0502020204030204" pitchFamily="34" charset="0"/>
                <a:ea typeface="+mn-ea"/>
                <a:cs typeface="Calibri" panose="020F0502020204030204" pitchFamily="34" charset="0"/>
              </a:rPr>
              <a:t>Thank you for your attention</a:t>
            </a:r>
            <a:endParaRPr kumimoji="0" lang="ru-RU" sz="4800" b="1" i="0" u="none" strike="noStrike" kern="1200" cap="small" spc="0" normalizeH="0" baseline="0" noProof="0" dirty="0">
              <a:ln>
                <a:noFill/>
              </a:ln>
              <a:solidFill>
                <a:srgbClr val="194798"/>
              </a:solidFill>
              <a:effectLst/>
              <a:uLnTx/>
              <a:uFillTx/>
              <a:latin typeface="Calibri" panose="020F0502020204030204" pitchFamily="34" charset="0"/>
              <a:ea typeface="+mn-ea"/>
              <a:cs typeface="Calibri" panose="020F0502020204030204" pitchFamily="34" charset="0"/>
            </a:endParaRPr>
          </a:p>
        </p:txBody>
      </p:sp>
      <p:pic>
        <p:nvPicPr>
          <p:cNvPr id="6" name="Рисунок 5">
            <a:extLst>
              <a:ext uri="{FF2B5EF4-FFF2-40B4-BE49-F238E27FC236}">
                <a16:creationId xmlns:a16="http://schemas.microsoft.com/office/drawing/2014/main" id="{771ED298-07AC-8D40-9B09-D54897E1F4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7985" y="932860"/>
            <a:ext cx="2278023" cy="1192402"/>
          </a:xfrm>
          <a:prstGeom prst="rect">
            <a:avLst/>
          </a:prstGeom>
        </p:spPr>
      </p:pic>
      <p:sp>
        <p:nvSpPr>
          <p:cNvPr id="7" name="Прямоугольник 6">
            <a:extLst>
              <a:ext uri="{FF2B5EF4-FFF2-40B4-BE49-F238E27FC236}">
                <a16:creationId xmlns:a16="http://schemas.microsoft.com/office/drawing/2014/main" id="{F4AA0D25-5A05-864A-AEC5-67DC845E34D1}"/>
              </a:ext>
            </a:extLst>
          </p:cNvPr>
          <p:cNvSpPr/>
          <p:nvPr/>
        </p:nvSpPr>
        <p:spPr>
          <a:xfrm>
            <a:off x="450467" y="4621586"/>
            <a:ext cx="10200443" cy="201593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small" spc="0" normalizeH="0" baseline="0" noProof="0" dirty="0">
                <a:ln>
                  <a:noFill/>
                </a:ln>
                <a:solidFill>
                  <a:srgbClr val="194798"/>
                </a:solidFill>
                <a:effectLst/>
                <a:uLnTx/>
                <a:uFillTx/>
                <a:latin typeface="Calibri" panose="020F0502020204030204" pitchFamily="34" charset="0"/>
                <a:ea typeface="+mn-ea"/>
                <a:cs typeface="Calibri" panose="020F0502020204030204" pitchFamily="34" charset="0"/>
              </a:rPr>
              <a:t>Contact information:</a:t>
            </a:r>
          </a:p>
          <a:p>
            <a:pPr marL="0" marR="0" lvl="0" indent="0" defTabSz="914400" rtl="0" eaLnBrk="1" fontAlgn="auto" latinLnBrk="0" hangingPunct="1">
              <a:lnSpc>
                <a:spcPct val="100000"/>
              </a:lnSpc>
              <a:spcBef>
                <a:spcPts val="600"/>
              </a:spcBef>
              <a:spcAft>
                <a:spcPts val="0"/>
              </a:spcAft>
              <a:buClrTx/>
              <a:buSzTx/>
              <a:buFontTx/>
              <a:buNone/>
              <a:tabLst/>
              <a:defRPr/>
            </a:pPr>
            <a:r>
              <a:rPr lang="en-US" sz="2400" b="1" cap="small" dirty="0">
                <a:solidFill>
                  <a:srgbClr val="194798"/>
                </a:solidFill>
                <a:latin typeface="Calibri" panose="020F0502020204030204" pitchFamily="34" charset="0"/>
                <a:cs typeface="Calibri" panose="020F0502020204030204" pitchFamily="34" charset="0"/>
              </a:rPr>
              <a:t>Oleg </a:t>
            </a:r>
            <a:r>
              <a:rPr lang="en-US" sz="2400" b="1" cap="small" dirty="0" err="1">
                <a:solidFill>
                  <a:srgbClr val="194798"/>
                </a:solidFill>
                <a:latin typeface="Calibri" panose="020F0502020204030204" pitchFamily="34" charset="0"/>
                <a:cs typeface="Calibri" panose="020F0502020204030204" pitchFamily="34" charset="0"/>
              </a:rPr>
              <a:t>Belov</a:t>
            </a:r>
            <a:endParaRPr lang="en-US" sz="2400" b="1" cap="small" dirty="0">
              <a:solidFill>
                <a:srgbClr val="194798"/>
              </a:solidFill>
              <a:latin typeface="Calibri" panose="020F0502020204030204" pitchFamily="34" charset="0"/>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altLang="ru-RU" sz="2400" b="1" cap="small" dirty="0" err="1">
                <a:solidFill>
                  <a:srgbClr val="194798"/>
                </a:solidFill>
                <a:latin typeface="Calibri" panose="020F0502020204030204" pitchFamily="34" charset="0"/>
                <a:cs typeface="Calibri" panose="020F0502020204030204" pitchFamily="34" charset="0"/>
              </a:rPr>
              <a:t>Veksler</a:t>
            </a:r>
            <a:r>
              <a:rPr lang="ru-RU" altLang="ru-RU" sz="2400" b="1" cap="small" dirty="0">
                <a:solidFill>
                  <a:srgbClr val="194798"/>
                </a:solidFill>
                <a:latin typeface="Calibri" panose="020F0502020204030204" pitchFamily="34" charset="0"/>
                <a:cs typeface="Calibri" panose="020F0502020204030204" pitchFamily="34" charset="0"/>
              </a:rPr>
              <a:t> </a:t>
            </a:r>
            <a:r>
              <a:rPr lang="en-US" altLang="ru-RU" sz="2400" b="1" cap="small" dirty="0">
                <a:solidFill>
                  <a:srgbClr val="194798"/>
                </a:solidFill>
                <a:latin typeface="Calibri" panose="020F0502020204030204" pitchFamily="34" charset="0"/>
                <a:cs typeface="Calibri" panose="020F0502020204030204" pitchFamily="34" charset="0"/>
              </a:rPr>
              <a:t>and </a:t>
            </a:r>
            <a:r>
              <a:rPr lang="en-US" altLang="ru-RU" sz="2400" b="1" cap="small" dirty="0" err="1">
                <a:solidFill>
                  <a:srgbClr val="194798"/>
                </a:solidFill>
                <a:latin typeface="Calibri" panose="020F0502020204030204" pitchFamily="34" charset="0"/>
                <a:cs typeface="Calibri" panose="020F0502020204030204" pitchFamily="34" charset="0"/>
              </a:rPr>
              <a:t>Baldin</a:t>
            </a:r>
            <a:r>
              <a:rPr lang="en-US" altLang="ru-RU" sz="2400" b="1" cap="small" dirty="0">
                <a:solidFill>
                  <a:srgbClr val="194798"/>
                </a:solidFill>
                <a:latin typeface="Calibri" panose="020F0502020204030204" pitchFamily="34" charset="0"/>
                <a:cs typeface="Calibri" panose="020F0502020204030204" pitchFamily="34" charset="0"/>
              </a:rPr>
              <a:t> Laboratory of High Energy Physics,</a:t>
            </a:r>
          </a:p>
          <a:p>
            <a:pPr marL="0" marR="0" lvl="0" indent="0" defTabSz="914400" rtl="0" eaLnBrk="1" fontAlgn="auto" latinLnBrk="0" hangingPunct="1">
              <a:lnSpc>
                <a:spcPct val="100000"/>
              </a:lnSpc>
              <a:spcBef>
                <a:spcPts val="0"/>
              </a:spcBef>
              <a:spcAft>
                <a:spcPts val="0"/>
              </a:spcAft>
              <a:buClrTx/>
              <a:buSzTx/>
              <a:buFontTx/>
              <a:buNone/>
              <a:tabLst/>
              <a:defRPr/>
            </a:pPr>
            <a:r>
              <a:rPr lang="en-US" altLang="ru-RU" sz="2400" b="1" cap="small" dirty="0">
                <a:solidFill>
                  <a:srgbClr val="194798"/>
                </a:solidFill>
                <a:latin typeface="Calibri" panose="020F0502020204030204" pitchFamily="34" charset="0"/>
                <a:cs typeface="Calibri" panose="020F0502020204030204" pitchFamily="34" charset="0"/>
              </a:rPr>
              <a:t>Joint Institute for Nuclear Research</a:t>
            </a:r>
          </a:p>
          <a:p>
            <a:pPr marL="0" marR="0" lvl="0" indent="0" defTabSz="914400" rtl="0" eaLnBrk="1" fontAlgn="auto" latinLnBrk="0" hangingPunct="1">
              <a:lnSpc>
                <a:spcPct val="100000"/>
              </a:lnSpc>
              <a:spcBef>
                <a:spcPts val="0"/>
              </a:spcBef>
              <a:spcAft>
                <a:spcPts val="0"/>
              </a:spcAft>
              <a:buClrTx/>
              <a:buSzTx/>
              <a:buFontTx/>
              <a:buNone/>
              <a:tabLst/>
              <a:defRPr/>
            </a:pPr>
            <a:r>
              <a:rPr lang="en-US" altLang="ru-RU" sz="2400" b="1" cap="small" dirty="0">
                <a:solidFill>
                  <a:srgbClr val="194798"/>
                </a:solidFill>
                <a:latin typeface="Calibri" panose="020F0502020204030204" pitchFamily="34" charset="0"/>
                <a:cs typeface="Calibri" panose="020F0502020204030204" pitchFamily="34" charset="0"/>
              </a:rPr>
              <a:t>E-mail: </a:t>
            </a:r>
            <a:r>
              <a:rPr lang="en-US" altLang="ru-RU" sz="2400" b="1" cap="small" dirty="0" err="1">
                <a:solidFill>
                  <a:srgbClr val="194798"/>
                </a:solidFill>
                <a:latin typeface="Calibri" panose="020F0502020204030204" pitchFamily="34" charset="0"/>
                <a:cs typeface="Calibri" panose="020F0502020204030204" pitchFamily="34" charset="0"/>
              </a:rPr>
              <a:t>oleg.belov@jinr.int</a:t>
            </a:r>
            <a:endParaRPr lang="en-US" altLang="ru-RU" sz="2400" b="1" cap="small" dirty="0">
              <a:solidFill>
                <a:srgbClr val="19479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7686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BE4311AD-9AE9-E448-8AEB-D38FF3E6C122}"/>
              </a:ext>
            </a:extLst>
          </p:cNvPr>
          <p:cNvSpPr/>
          <p:nvPr/>
        </p:nvSpPr>
        <p:spPr>
          <a:xfrm>
            <a:off x="352923" y="50299"/>
            <a:ext cx="1147033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3600" b="1" i="0" u="none" strike="noStrike" kern="1200" cap="small" spc="0" normalizeH="0" baseline="0" noProof="0" dirty="0">
                <a:ln>
                  <a:noFill/>
                </a:ln>
                <a:solidFill>
                  <a:srgbClr val="194798"/>
                </a:solidFill>
                <a:effectLst/>
                <a:uLnTx/>
                <a:uFillTx/>
                <a:latin typeface="Calibri" panose="020F0502020204030204" pitchFamily="34" charset="0"/>
                <a:cs typeface="Calibri" panose="020F0502020204030204" pitchFamily="34" charset="0"/>
              </a:rPr>
              <a:t>NICA mega-science project</a:t>
            </a:r>
          </a:p>
        </p:txBody>
      </p:sp>
      <p:pic>
        <p:nvPicPr>
          <p:cNvPr id="7" name="Рисунок 6">
            <a:extLst>
              <a:ext uri="{FF2B5EF4-FFF2-40B4-BE49-F238E27FC236}">
                <a16:creationId xmlns:a16="http://schemas.microsoft.com/office/drawing/2014/main" id="{754400D1-D40A-7D4D-9D9E-121BCB78551C}"/>
              </a:ext>
            </a:extLst>
          </p:cNvPr>
          <p:cNvPicPr>
            <a:picLocks noChangeAspect="1"/>
          </p:cNvPicPr>
          <p:nvPr/>
        </p:nvPicPr>
        <p:blipFill rotWithShape="1">
          <a:blip r:embed="rId3"/>
          <a:srcRect l="-1" t="6296" r="693" b="77356"/>
          <a:stretch/>
        </p:blipFill>
        <p:spPr>
          <a:xfrm>
            <a:off x="-11405" y="696629"/>
            <a:ext cx="12203405" cy="1255617"/>
          </a:xfrm>
          <a:prstGeom prst="rect">
            <a:avLst/>
          </a:prstGeom>
        </p:spPr>
      </p:pic>
      <p:pic>
        <p:nvPicPr>
          <p:cNvPr id="4" name="Рисунок 3">
            <a:extLst>
              <a:ext uri="{FF2B5EF4-FFF2-40B4-BE49-F238E27FC236}">
                <a16:creationId xmlns:a16="http://schemas.microsoft.com/office/drawing/2014/main" id="{07204591-A3AF-4E80-9CCE-F022BF2CA7EC}"/>
              </a:ext>
            </a:extLst>
          </p:cNvPr>
          <p:cNvPicPr>
            <a:picLocks noChangeAspect="1"/>
          </p:cNvPicPr>
          <p:nvPr/>
        </p:nvPicPr>
        <p:blipFill rotWithShape="1">
          <a:blip r:embed="rId3"/>
          <a:srcRect l="13922" t="22317" r="13235" b="30684"/>
          <a:stretch/>
        </p:blipFill>
        <p:spPr>
          <a:xfrm>
            <a:off x="314822" y="1952246"/>
            <a:ext cx="11877178" cy="4789614"/>
          </a:xfrm>
          <a:prstGeom prst="rect">
            <a:avLst/>
          </a:prstGeom>
        </p:spPr>
      </p:pic>
    </p:spTree>
    <p:extLst>
      <p:ext uri="{BB962C8B-B14F-4D97-AF65-F5344CB8AC3E}">
        <p14:creationId xmlns:p14="http://schemas.microsoft.com/office/powerpoint/2010/main" val="3629647054"/>
      </p:ext>
    </p:extLst>
  </p:cSld>
  <p:clrMapOvr>
    <a:masterClrMapping/>
  </p:clrMapOvr>
  <mc:AlternateContent xmlns:mc="http://schemas.openxmlformats.org/markup-compatibility/2006" xmlns:p14="http://schemas.microsoft.com/office/powerpoint/2010/main">
    <mc:Choice Requires="p14">
      <p:transition spd="slow" p14:dur="2000" advTm="28862"/>
    </mc:Choice>
    <mc:Fallback xmlns="">
      <p:transition spd="slow" advTm="2886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FF0365CD-1FAA-4D33-957E-7FFD1E499B2F}"/>
              </a:ext>
            </a:extLst>
          </p:cNvPr>
          <p:cNvPicPr/>
          <p:nvPr/>
        </p:nvPicPr>
        <p:blipFill rotWithShape="1">
          <a:blip r:embed="rId3" cstate="print">
            <a:extLst>
              <a:ext uri="{28A0092B-C50C-407E-A947-70E740481C1C}">
                <a14:useLocalDpi xmlns:a14="http://schemas.microsoft.com/office/drawing/2010/main" val="0"/>
              </a:ext>
            </a:extLst>
          </a:blip>
          <a:srcRect r="3957"/>
          <a:stretch/>
        </p:blipFill>
        <p:spPr bwMode="auto">
          <a:xfrm>
            <a:off x="10564948" y="113855"/>
            <a:ext cx="1525200" cy="690646"/>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5582C7F6-9340-4A39-AF8B-148FC8D6DD4B}"/>
              </a:ext>
            </a:extLst>
          </p:cNvPr>
          <p:cNvSpPr txBox="1"/>
          <p:nvPr/>
        </p:nvSpPr>
        <p:spPr>
          <a:xfrm>
            <a:off x="139265" y="86171"/>
            <a:ext cx="89417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small"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ARIADNA research infrastructure: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small"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Current state and recent developments</a:t>
            </a:r>
            <a:endParaRPr kumimoji="0" lang="ru-RU" sz="3000" b="1" i="0" u="none" strike="noStrike" kern="1200" cap="small"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endParaRPr>
          </a:p>
        </p:txBody>
      </p:sp>
      <p:sp>
        <p:nvSpPr>
          <p:cNvPr id="10" name="Прямоугольник 9">
            <a:extLst>
              <a:ext uri="{FF2B5EF4-FFF2-40B4-BE49-F238E27FC236}">
                <a16:creationId xmlns:a16="http://schemas.microsoft.com/office/drawing/2014/main" id="{CEF92E94-9D37-4CE2-AEFB-6117B570EFC5}"/>
              </a:ext>
            </a:extLst>
          </p:cNvPr>
          <p:cNvSpPr/>
          <p:nvPr/>
        </p:nvSpPr>
        <p:spPr>
          <a:xfrm>
            <a:off x="147193" y="1042950"/>
            <a:ext cx="6369643" cy="289310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pc="-1" dirty="0">
                <a:solidFill>
                  <a:srgbClr val="002060"/>
                </a:solidFill>
                <a:latin typeface="Calibri"/>
                <a:ea typeface="Calibri"/>
              </a:rPr>
              <a:t>The </a:t>
            </a:r>
            <a:r>
              <a:rPr kumimoji="0" lang="en-US" sz="1800" b="0" i="0" u="none" strike="noStrike" kern="1200" cap="none" spc="-1" normalizeH="0" baseline="0" noProof="0" dirty="0">
                <a:ln>
                  <a:noFill/>
                </a:ln>
                <a:solidFill>
                  <a:srgbClr val="002060"/>
                </a:solidFill>
                <a:effectLst/>
                <a:uLnTx/>
                <a:uFillTx/>
                <a:latin typeface="Calibri"/>
                <a:ea typeface="Calibri"/>
                <a:cs typeface="+mn-cs"/>
              </a:rPr>
              <a:t>progress was recently made in development of the NICA target stations for applied research.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1" normalizeH="0" baseline="0" noProof="0" dirty="0">
              <a:ln>
                <a:noFill/>
              </a:ln>
              <a:solidFill>
                <a:srgbClr val="00206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dirty="0">
                <a:ln>
                  <a:noFill/>
                </a:ln>
                <a:solidFill>
                  <a:srgbClr val="002060"/>
                </a:solidFill>
                <a:effectLst/>
                <a:uLnTx/>
                <a:uFillTx/>
                <a:latin typeface="Calibri"/>
                <a:ea typeface="+mn-ea"/>
                <a:cs typeface="+mn-cs"/>
              </a:rPr>
              <a:t>In December 2021, the beamline and </a:t>
            </a:r>
            <a:r>
              <a:rPr kumimoji="0" lang="en-US" sz="1800" b="1" i="0" u="none" strike="noStrike" kern="1200" cap="none" spc="-1" normalizeH="0" baseline="0" noProof="0" dirty="0">
                <a:ln>
                  <a:noFill/>
                </a:ln>
                <a:solidFill>
                  <a:srgbClr val="0000FF"/>
                </a:solidFill>
                <a:effectLst/>
                <a:uLnTx/>
                <a:uFillTx/>
                <a:latin typeface="Calibri"/>
                <a:ea typeface="+mn-ea"/>
                <a:cs typeface="+mn-cs"/>
              </a:rPr>
              <a:t>S</a:t>
            </a:r>
            <a:r>
              <a:rPr kumimoji="0" lang="en-US" sz="1800" b="1" i="0" u="none" strike="noStrike" kern="1200" cap="none" spc="-1" normalizeH="0" baseline="0" noProof="0" dirty="0">
                <a:ln>
                  <a:noFill/>
                </a:ln>
                <a:solidFill>
                  <a:srgbClr val="002060"/>
                </a:solidFill>
                <a:effectLst/>
                <a:uLnTx/>
                <a:uFillTx/>
                <a:latin typeface="Calibri"/>
                <a:ea typeface="+mn-ea"/>
                <a:cs typeface="+mn-cs"/>
              </a:rPr>
              <a:t>tation </a:t>
            </a:r>
            <a:r>
              <a:rPr kumimoji="0" lang="en-US" sz="1800" b="1" i="0" u="none" strike="noStrike" kern="1200" cap="none" spc="-1" normalizeH="0" baseline="0" noProof="0" dirty="0">
                <a:ln>
                  <a:noFill/>
                </a:ln>
                <a:solidFill>
                  <a:srgbClr val="0000FF"/>
                </a:solidFill>
                <a:effectLst/>
                <a:uLnTx/>
                <a:uFillTx/>
                <a:latin typeface="Calibri"/>
                <a:ea typeface="+mn-ea"/>
                <a:cs typeface="+mn-cs"/>
              </a:rPr>
              <a:t>O</a:t>
            </a:r>
            <a:r>
              <a:rPr kumimoji="0" lang="en-US" sz="1800" b="1" i="0" u="none" strike="noStrike" kern="1200" cap="none" spc="-1" normalizeH="0" baseline="0" noProof="0" dirty="0">
                <a:ln>
                  <a:noFill/>
                </a:ln>
                <a:solidFill>
                  <a:srgbClr val="002060"/>
                </a:solidFill>
                <a:effectLst/>
                <a:uLnTx/>
                <a:uFillTx/>
                <a:latin typeface="Calibri"/>
                <a:ea typeface="+mn-ea"/>
                <a:cs typeface="+mn-cs"/>
              </a:rPr>
              <a:t>f </a:t>
            </a:r>
            <a:r>
              <a:rPr kumimoji="0" lang="en-US" sz="1800" b="1" i="0" u="none" strike="noStrike" kern="1200" cap="none" spc="-1" normalizeH="0" baseline="0" noProof="0" dirty="0" err="1">
                <a:ln>
                  <a:noFill/>
                </a:ln>
                <a:solidFill>
                  <a:srgbClr val="0000FF"/>
                </a:solidFill>
                <a:effectLst/>
                <a:uLnTx/>
                <a:uFillTx/>
                <a:latin typeface="Calibri"/>
                <a:ea typeface="+mn-ea"/>
                <a:cs typeface="+mn-cs"/>
              </a:rPr>
              <a:t>CH</a:t>
            </a:r>
            <a:r>
              <a:rPr kumimoji="0" lang="en-US" sz="1800" b="1" i="0" u="none" strike="noStrike" kern="1200" cap="none" spc="-1" normalizeH="0" baseline="0" noProof="0" dirty="0" err="1">
                <a:ln>
                  <a:noFill/>
                </a:ln>
                <a:solidFill>
                  <a:srgbClr val="002060"/>
                </a:solidFill>
                <a:effectLst/>
                <a:uLnTx/>
                <a:uFillTx/>
                <a:latin typeface="Calibri"/>
                <a:ea typeface="+mn-ea"/>
                <a:cs typeface="+mn-cs"/>
              </a:rPr>
              <a:t>ip</a:t>
            </a:r>
            <a:r>
              <a:rPr kumimoji="0" lang="en-US" sz="1800" b="1" i="0" u="none" strike="noStrike" kern="1200" cap="none" spc="-1" normalizeH="0" baseline="0" noProof="0" dirty="0">
                <a:ln>
                  <a:noFill/>
                </a:ln>
                <a:solidFill>
                  <a:srgbClr val="002060"/>
                </a:solidFill>
                <a:effectLst/>
                <a:uLnTx/>
                <a:uFillTx/>
                <a:latin typeface="Calibri"/>
                <a:ea typeface="+mn-ea"/>
                <a:cs typeface="+mn-cs"/>
              </a:rPr>
              <a:t> </a:t>
            </a:r>
            <a:r>
              <a:rPr kumimoji="0" lang="en-US" sz="1800" b="1" i="0" u="none" strike="noStrike" kern="1200" cap="none" spc="-1" normalizeH="0" baseline="0" noProof="0" dirty="0">
                <a:ln>
                  <a:noFill/>
                </a:ln>
                <a:solidFill>
                  <a:srgbClr val="0000FF"/>
                </a:solidFill>
                <a:effectLst/>
                <a:uLnTx/>
                <a:uFillTx/>
                <a:latin typeface="Calibri"/>
                <a:ea typeface="+mn-ea"/>
                <a:cs typeface="+mn-cs"/>
              </a:rPr>
              <a:t>I</a:t>
            </a:r>
            <a:r>
              <a:rPr lang="en-US" b="1" spc="-1" dirty="0" err="1">
                <a:solidFill>
                  <a:srgbClr val="002060"/>
                </a:solidFill>
                <a:latin typeface="Calibri"/>
              </a:rPr>
              <a:t>rradiation</a:t>
            </a:r>
            <a:r>
              <a:rPr kumimoji="0" lang="en-US" sz="1800" b="1" i="0" u="none" strike="noStrike" kern="1200" cap="none" spc="-1" normalizeH="0" baseline="0" noProof="0" dirty="0">
                <a:ln>
                  <a:noFill/>
                </a:ln>
                <a:solidFill>
                  <a:srgbClr val="002060"/>
                </a:solidFill>
                <a:effectLst/>
                <a:uLnTx/>
                <a:uFillTx/>
                <a:latin typeface="Calibri"/>
                <a:ea typeface="+mn-ea"/>
                <a:cs typeface="+mn-cs"/>
              </a:rPr>
              <a:t> (</a:t>
            </a:r>
            <a:r>
              <a:rPr kumimoji="0" lang="en-US" sz="1800" b="1" i="0" u="none" strike="noStrike" kern="1200" cap="none" spc="-1" normalizeH="0" baseline="0" noProof="0" dirty="0">
                <a:ln>
                  <a:noFill/>
                </a:ln>
                <a:solidFill>
                  <a:srgbClr val="0000FF"/>
                </a:solidFill>
                <a:effectLst/>
                <a:uLnTx/>
                <a:uFillTx/>
                <a:latin typeface="Calibri"/>
                <a:ea typeface="+mn-ea"/>
                <a:cs typeface="+mn-cs"/>
              </a:rPr>
              <a:t>SOCHI</a:t>
            </a:r>
            <a:r>
              <a:rPr kumimoji="0" lang="en-US" sz="1800" b="1" i="0" u="none" strike="noStrike" kern="1200" cap="none" spc="-1" normalizeH="0" baseline="0" noProof="0" dirty="0">
                <a:ln>
                  <a:noFill/>
                </a:ln>
                <a:solidFill>
                  <a:srgbClr val="002060"/>
                </a:solidFill>
                <a:effectLst/>
                <a:uLnTx/>
                <a:uFillTx/>
                <a:latin typeface="Calibri"/>
                <a:ea typeface="+mn-ea"/>
                <a:cs typeface="+mn-cs"/>
              </a:rPr>
              <a:t>) </a:t>
            </a:r>
            <a:r>
              <a:rPr kumimoji="0" lang="en-US" sz="1800" b="0" i="0" u="none" strike="noStrike" kern="1200" cap="none" spc="-1" normalizeH="0" baseline="0" noProof="0" dirty="0">
                <a:ln>
                  <a:noFill/>
                </a:ln>
                <a:solidFill>
                  <a:srgbClr val="002060"/>
                </a:solidFill>
                <a:effectLst/>
                <a:uLnTx/>
                <a:uFillTx/>
                <a:latin typeface="Calibri"/>
                <a:ea typeface="+mn-ea"/>
                <a:cs typeface="+mn-cs"/>
              </a:rPr>
              <a:t>was completed.</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1" normalizeH="0" baseline="0" noProof="0" dirty="0">
              <a:ln>
                <a:noFill/>
              </a:ln>
              <a:solidFill>
                <a:srgbClr val="002060"/>
              </a:solidFill>
              <a:effectLst/>
              <a:uLnTx/>
              <a:uFillTx/>
              <a:latin typeface="Calibri"/>
              <a:ea typeface="+mn-ea"/>
              <a:cs typeface="+mn-cs"/>
            </a:endParaRPr>
          </a:p>
          <a:p>
            <a:pPr lvl="0" algn="just">
              <a:defRPr/>
            </a:pPr>
            <a:r>
              <a:rPr lang="en-US" spc="-1" dirty="0">
                <a:solidFill>
                  <a:srgbClr val="002060"/>
                </a:solidFill>
                <a:latin typeface="Calibri"/>
              </a:rPr>
              <a:t>In December 2022, the </a:t>
            </a:r>
            <a:r>
              <a:rPr lang="en-US" b="1" spc="-1" dirty="0">
                <a:solidFill>
                  <a:srgbClr val="002060"/>
                </a:solidFill>
                <a:latin typeface="Calibri"/>
              </a:rPr>
              <a:t>prototype of </a:t>
            </a:r>
            <a:r>
              <a:rPr lang="en-US" b="1" spc="-1" dirty="0">
                <a:latin typeface="Calibri"/>
              </a:rPr>
              <a:t>the Target station </a:t>
            </a:r>
            <a:r>
              <a:rPr lang="en-US" b="1" spc="-1" dirty="0">
                <a:solidFill>
                  <a:srgbClr val="0432FF"/>
                </a:solidFill>
                <a:latin typeface="Calibri"/>
              </a:rPr>
              <a:t>for long-term exposure </a:t>
            </a:r>
            <a:r>
              <a:rPr lang="en-US" b="1" spc="-1" dirty="0">
                <a:latin typeface="Calibri"/>
              </a:rPr>
              <a:t>with high energy ions </a:t>
            </a:r>
            <a:r>
              <a:rPr lang="en-US" spc="-1" dirty="0">
                <a:solidFill>
                  <a:srgbClr val="002060"/>
                </a:solidFill>
                <a:latin typeface="Calibri"/>
              </a:rPr>
              <a:t>was assembled at the outgoing beam available behind the BM@N facility. This target station has an advantage to use beams for applied research purposes in parallel with operation of the BM@N setup.</a:t>
            </a:r>
          </a:p>
        </p:txBody>
      </p:sp>
      <p:pic>
        <p:nvPicPr>
          <p:cNvPr id="11" name="Рисунок 10">
            <a:extLst>
              <a:ext uri="{FF2B5EF4-FFF2-40B4-BE49-F238E27FC236}">
                <a16:creationId xmlns:a16="http://schemas.microsoft.com/office/drawing/2014/main" id="{13DC2415-2DAB-4A94-9E4D-DF86457D09F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619" b="6074"/>
          <a:stretch/>
        </p:blipFill>
        <p:spPr>
          <a:xfrm>
            <a:off x="262939" y="4205825"/>
            <a:ext cx="4206805" cy="2565730"/>
          </a:xfrm>
          <a:prstGeom prst="rect">
            <a:avLst/>
          </a:prstGeom>
          <a:ln>
            <a:solidFill>
              <a:schemeClr val="accent1"/>
            </a:solidFill>
          </a:ln>
        </p:spPr>
      </p:pic>
      <p:pic>
        <p:nvPicPr>
          <p:cNvPr id="13" name="Рисунок 14">
            <a:extLst>
              <a:ext uri="{FF2B5EF4-FFF2-40B4-BE49-F238E27FC236}">
                <a16:creationId xmlns:a16="http://schemas.microsoft.com/office/drawing/2014/main" id="{85D3C95E-440E-457E-B0CD-13BFDFC253CC}"/>
              </a:ext>
            </a:extLst>
          </p:cNvPr>
          <p:cNvPicPr/>
          <p:nvPr/>
        </p:nvPicPr>
        <p:blipFill>
          <a:blip r:embed="rId5">
            <a:extLst>
              <a:ext uri="{BEBA8EAE-BF5A-486C-A8C5-ECC9F3942E4B}">
                <a14:imgProps xmlns:a14="http://schemas.microsoft.com/office/drawing/2010/main">
                  <a14:imgLayer r:embed="rId6">
                    <a14:imgEffect>
                      <a14:brightnessContrast bright="43000"/>
                    </a14:imgEffect>
                  </a14:imgLayer>
                </a14:imgProps>
              </a:ext>
              <a:ext uri="{28A0092B-C50C-407E-A947-70E740481C1C}">
                <a14:useLocalDpi xmlns:a14="http://schemas.microsoft.com/office/drawing/2010/main" val="0"/>
              </a:ext>
            </a:extLst>
          </a:blip>
          <a:srcRect/>
          <a:stretch>
            <a:fillRect/>
          </a:stretch>
        </p:blipFill>
        <p:spPr bwMode="auto">
          <a:xfrm>
            <a:off x="4675706" y="4205825"/>
            <a:ext cx="4328528" cy="2565729"/>
          </a:xfrm>
          <a:prstGeom prst="rect">
            <a:avLst/>
          </a:prstGeom>
          <a:noFill/>
          <a:ln>
            <a:solidFill>
              <a:schemeClr val="accent1"/>
            </a:solidFill>
          </a:ln>
        </p:spPr>
      </p:pic>
      <p:sp>
        <p:nvSpPr>
          <p:cNvPr id="18" name="TextBox 17">
            <a:extLst>
              <a:ext uri="{FF2B5EF4-FFF2-40B4-BE49-F238E27FC236}">
                <a16:creationId xmlns:a16="http://schemas.microsoft.com/office/drawing/2014/main" id="{D280C115-DDAE-4680-8B34-03DB1547592A}"/>
              </a:ext>
            </a:extLst>
          </p:cNvPr>
          <p:cNvSpPr txBox="1"/>
          <p:nvPr/>
        </p:nvSpPr>
        <p:spPr>
          <a:xfrm>
            <a:off x="262940" y="6399555"/>
            <a:ext cx="4206804" cy="369332"/>
          </a:xfrm>
          <a:prstGeom prst="rect">
            <a:avLst/>
          </a:prstGeom>
          <a:solidFill>
            <a:schemeClr val="tx1">
              <a:alpha val="54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a:ea typeface="+mn-ea"/>
                <a:cs typeface="+mn-cs"/>
              </a:rPr>
              <a:t>Station Of </a:t>
            </a:r>
            <a:r>
              <a:rPr kumimoji="0" lang="en-US" sz="1800" b="1" i="0" u="none" strike="noStrike" kern="1200" cap="none" spc="0" normalizeH="0" baseline="0" noProof="0" dirty="0" err="1">
                <a:ln>
                  <a:noFill/>
                </a:ln>
                <a:solidFill>
                  <a:srgbClr val="FFFF00"/>
                </a:solidFill>
                <a:effectLst/>
                <a:uLnTx/>
                <a:uFillTx/>
                <a:latin typeface="Calibri"/>
                <a:ea typeface="+mn-ea"/>
                <a:cs typeface="+mn-cs"/>
              </a:rPr>
              <a:t>CHip</a:t>
            </a:r>
            <a:r>
              <a:rPr kumimoji="0" lang="en-US" sz="1800" b="1" i="0" u="none" strike="noStrike" kern="1200" cap="none" spc="0" normalizeH="0" baseline="0" noProof="0" dirty="0">
                <a:ln>
                  <a:noFill/>
                </a:ln>
                <a:solidFill>
                  <a:srgbClr val="FFFF00"/>
                </a:solidFill>
                <a:effectLst/>
                <a:uLnTx/>
                <a:uFillTx/>
                <a:latin typeface="Calibri"/>
                <a:ea typeface="+mn-ea"/>
                <a:cs typeface="+mn-cs"/>
              </a:rPr>
              <a:t> Irradiation (SOCHI)</a:t>
            </a:r>
            <a:endParaRPr kumimoji="0" lang="ru-RU" sz="1800" b="1" i="0" u="none" strike="noStrike" kern="1200" cap="none" spc="0" normalizeH="0" baseline="0" noProof="0" dirty="0">
              <a:ln>
                <a:noFill/>
              </a:ln>
              <a:solidFill>
                <a:srgbClr val="FFFF00"/>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AD6D0108-C6D6-432B-B5DA-50374ED7D909}"/>
              </a:ext>
            </a:extLst>
          </p:cNvPr>
          <p:cNvSpPr txBox="1"/>
          <p:nvPr/>
        </p:nvSpPr>
        <p:spPr>
          <a:xfrm>
            <a:off x="4675707" y="6399555"/>
            <a:ext cx="4328528" cy="369332"/>
          </a:xfrm>
          <a:prstGeom prst="rect">
            <a:avLst/>
          </a:prstGeom>
          <a:solidFill>
            <a:schemeClr val="tx1">
              <a:alpha val="46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a:ea typeface="+mn-ea"/>
                <a:cs typeface="+mn-cs"/>
              </a:rPr>
              <a:t>SIMBO and ISCRA target stations</a:t>
            </a:r>
            <a:endParaRPr kumimoji="0" lang="ru-RU" sz="1800" b="1" i="0" u="none" strike="noStrike" kern="1200" cap="none" spc="0" normalizeH="0" baseline="0" noProof="0" dirty="0">
              <a:ln>
                <a:noFill/>
              </a:ln>
              <a:solidFill>
                <a:srgbClr val="FFFF00"/>
              </a:solidFill>
              <a:effectLst/>
              <a:uLnTx/>
              <a:uFillTx/>
              <a:latin typeface="Calibri"/>
              <a:ea typeface="+mn-ea"/>
              <a:cs typeface="+mn-cs"/>
            </a:endParaRPr>
          </a:p>
        </p:txBody>
      </p:sp>
      <p:grpSp>
        <p:nvGrpSpPr>
          <p:cNvPr id="8" name="Группа 7">
            <a:extLst>
              <a:ext uri="{FF2B5EF4-FFF2-40B4-BE49-F238E27FC236}">
                <a16:creationId xmlns:a16="http://schemas.microsoft.com/office/drawing/2014/main" id="{E570863D-5B65-DD47-B17F-E7E19699CFFF}"/>
              </a:ext>
            </a:extLst>
          </p:cNvPr>
          <p:cNvGrpSpPr/>
          <p:nvPr/>
        </p:nvGrpSpPr>
        <p:grpSpPr>
          <a:xfrm>
            <a:off x="6546756" y="798325"/>
            <a:ext cx="5540122" cy="2861943"/>
            <a:chOff x="6497193" y="907243"/>
            <a:chExt cx="5540122" cy="2861943"/>
          </a:xfrm>
        </p:grpSpPr>
        <p:pic>
          <p:nvPicPr>
            <p:cNvPr id="20" name="Рисунок 19">
              <a:extLst>
                <a:ext uri="{FF2B5EF4-FFF2-40B4-BE49-F238E27FC236}">
                  <a16:creationId xmlns:a16="http://schemas.microsoft.com/office/drawing/2014/main" id="{1327FE1D-511E-45E7-8605-E8574BA6FFF0}"/>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6497193" y="1105246"/>
              <a:ext cx="5540122" cy="2663940"/>
            </a:xfrm>
            <a:prstGeom prst="rect">
              <a:avLst/>
            </a:prstGeom>
          </p:spPr>
        </p:pic>
        <p:cxnSp>
          <p:nvCxnSpPr>
            <p:cNvPr id="3" name="Прямая со стрелкой 2">
              <a:extLst>
                <a:ext uri="{FF2B5EF4-FFF2-40B4-BE49-F238E27FC236}">
                  <a16:creationId xmlns:a16="http://schemas.microsoft.com/office/drawing/2014/main" id="{21FCE117-3954-3640-A70F-EF63617CF7F8}"/>
                </a:ext>
              </a:extLst>
            </p:cNvPr>
            <p:cNvCxnSpPr>
              <a:cxnSpLocks/>
            </p:cNvCxnSpPr>
            <p:nvPr/>
          </p:nvCxnSpPr>
          <p:spPr>
            <a:xfrm flipH="1">
              <a:off x="7538484" y="1231783"/>
              <a:ext cx="436444" cy="426896"/>
            </a:xfrm>
            <a:prstGeom prst="straightConnector1">
              <a:avLst/>
            </a:prstGeom>
            <a:ln w="15875">
              <a:tailEnd type="triangle"/>
            </a:ln>
          </p:spPr>
          <p:style>
            <a:lnRef idx="1">
              <a:schemeClr val="accent2"/>
            </a:lnRef>
            <a:fillRef idx="0">
              <a:schemeClr val="accent2"/>
            </a:fillRef>
            <a:effectRef idx="0">
              <a:schemeClr val="accent2"/>
            </a:effectRef>
            <a:fontRef idx="minor">
              <a:schemeClr val="tx1"/>
            </a:fontRef>
          </p:style>
        </p:cxnSp>
        <p:sp>
          <p:nvSpPr>
            <p:cNvPr id="4" name="TextBox 3">
              <a:extLst>
                <a:ext uri="{FF2B5EF4-FFF2-40B4-BE49-F238E27FC236}">
                  <a16:creationId xmlns:a16="http://schemas.microsoft.com/office/drawing/2014/main" id="{AAC6BEDE-6507-ED4D-9998-B0637028D236}"/>
                </a:ext>
              </a:extLst>
            </p:cNvPr>
            <p:cNvSpPr txBox="1"/>
            <p:nvPr/>
          </p:nvSpPr>
          <p:spPr>
            <a:xfrm>
              <a:off x="7951179" y="907243"/>
              <a:ext cx="1367844" cy="430887"/>
            </a:xfrm>
            <a:prstGeom prst="rect">
              <a:avLst/>
            </a:prstGeom>
            <a:noFill/>
          </p:spPr>
          <p:txBody>
            <a:bodyPr wrap="square" rtlCol="0">
              <a:spAutoFit/>
            </a:bodyPr>
            <a:lstStyle/>
            <a:p>
              <a:r>
                <a:rPr lang="en-US" sz="1100" b="1" dirty="0">
                  <a:solidFill>
                    <a:srgbClr val="E31D23"/>
                  </a:solidFill>
                  <a:latin typeface="Calibri" panose="020F0502020204030204" pitchFamily="34" charset="0"/>
                  <a:cs typeface="Calibri" panose="020F0502020204030204" pitchFamily="34" charset="0"/>
                </a:rPr>
                <a:t>Station for LT exposure</a:t>
              </a:r>
              <a:endParaRPr lang="ru-RU" sz="1100" b="1" dirty="0">
                <a:solidFill>
                  <a:srgbClr val="E31D23"/>
                </a:solidFill>
                <a:latin typeface="Calibri" panose="020F0502020204030204" pitchFamily="34" charset="0"/>
                <a:cs typeface="Calibri" panose="020F0502020204030204" pitchFamily="34" charset="0"/>
              </a:endParaRPr>
            </a:p>
          </p:txBody>
        </p:sp>
      </p:grpSp>
      <p:pic>
        <p:nvPicPr>
          <p:cNvPr id="14" name="Рисунок 13">
            <a:extLst>
              <a:ext uri="{FF2B5EF4-FFF2-40B4-BE49-F238E27FC236}">
                <a16:creationId xmlns:a16="http://schemas.microsoft.com/office/drawing/2014/main" id="{01AB24B7-2D78-9446-8A53-43B82B29E7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8809681" y="3967947"/>
            <a:ext cx="3204122" cy="2403092"/>
          </a:xfrm>
          <a:prstGeom prst="rect">
            <a:avLst/>
          </a:prstGeom>
          <a:ln>
            <a:solidFill>
              <a:schemeClr val="accent1"/>
            </a:solidFill>
          </a:ln>
        </p:spPr>
      </p:pic>
      <p:sp>
        <p:nvSpPr>
          <p:cNvPr id="16" name="TextBox 15">
            <a:extLst>
              <a:ext uri="{FF2B5EF4-FFF2-40B4-BE49-F238E27FC236}">
                <a16:creationId xmlns:a16="http://schemas.microsoft.com/office/drawing/2014/main" id="{1D399971-2015-BA48-A6B5-F7C7C67C41C1}"/>
              </a:ext>
            </a:extLst>
          </p:cNvPr>
          <p:cNvSpPr txBox="1"/>
          <p:nvPr/>
        </p:nvSpPr>
        <p:spPr>
          <a:xfrm rot="16200000">
            <a:off x="10388769" y="5323323"/>
            <a:ext cx="2099376" cy="307777"/>
          </a:xfrm>
          <a:prstGeom prst="rect">
            <a:avLst/>
          </a:prstGeom>
          <a:noFill/>
        </p:spPr>
        <p:txBody>
          <a:bodyPr wrap="square" rtlCol="0">
            <a:spAutoFit/>
          </a:bodyPr>
          <a:lstStyle/>
          <a:p>
            <a:pPr algn="ctr"/>
            <a:r>
              <a:rPr lang="ru-RU" sz="1400" b="1" dirty="0">
                <a:solidFill>
                  <a:srgbClr val="FFFF00"/>
                </a:solidFill>
              </a:rPr>
              <a:t> </a:t>
            </a:r>
            <a:r>
              <a:rPr lang="en-US" sz="1400" b="1" dirty="0" err="1">
                <a:solidFill>
                  <a:srgbClr val="FFFF00"/>
                </a:solidFill>
              </a:rPr>
              <a:t>FHCal</a:t>
            </a:r>
            <a:r>
              <a:rPr lang="en-US" sz="1400" b="1" dirty="0">
                <a:solidFill>
                  <a:srgbClr val="FFFF00"/>
                </a:solidFill>
              </a:rPr>
              <a:t> setup</a:t>
            </a:r>
            <a:endParaRPr lang="ru-RU" sz="1400" b="1" dirty="0">
              <a:solidFill>
                <a:srgbClr val="FFFF00"/>
              </a:solidFill>
            </a:endParaRPr>
          </a:p>
        </p:txBody>
      </p:sp>
      <p:sp>
        <p:nvSpPr>
          <p:cNvPr id="17" name="TextBox 16">
            <a:extLst>
              <a:ext uri="{FF2B5EF4-FFF2-40B4-BE49-F238E27FC236}">
                <a16:creationId xmlns:a16="http://schemas.microsoft.com/office/drawing/2014/main" id="{6EA61C96-BE70-1941-A322-369A91207853}"/>
              </a:ext>
            </a:extLst>
          </p:cNvPr>
          <p:cNvSpPr txBox="1"/>
          <p:nvPr/>
        </p:nvSpPr>
        <p:spPr>
          <a:xfrm>
            <a:off x="10249704" y="4607638"/>
            <a:ext cx="1654012" cy="276999"/>
          </a:xfrm>
          <a:prstGeom prst="rect">
            <a:avLst/>
          </a:prstGeom>
          <a:noFill/>
        </p:spPr>
        <p:txBody>
          <a:bodyPr wrap="square" rtlCol="0">
            <a:spAutoFit/>
          </a:bodyPr>
          <a:lstStyle/>
          <a:p>
            <a:r>
              <a:rPr lang="en-US" sz="1200" b="1" dirty="0">
                <a:solidFill>
                  <a:srgbClr val="FFFF00"/>
                </a:solidFill>
              </a:rPr>
              <a:t>Beam direction</a:t>
            </a:r>
            <a:endParaRPr lang="ru-RU" sz="1200" b="1" dirty="0">
              <a:solidFill>
                <a:srgbClr val="FFFF00"/>
              </a:solidFill>
            </a:endParaRPr>
          </a:p>
        </p:txBody>
      </p:sp>
      <p:sp>
        <p:nvSpPr>
          <p:cNvPr id="19" name="Стрелка: влево 5">
            <a:extLst>
              <a:ext uri="{FF2B5EF4-FFF2-40B4-BE49-F238E27FC236}">
                <a16:creationId xmlns:a16="http://schemas.microsoft.com/office/drawing/2014/main" id="{56A0DA84-6E77-404F-9863-A4E5EEC74955}"/>
              </a:ext>
            </a:extLst>
          </p:cNvPr>
          <p:cNvSpPr/>
          <p:nvPr/>
        </p:nvSpPr>
        <p:spPr>
          <a:xfrm>
            <a:off x="9693431" y="4435358"/>
            <a:ext cx="2210284" cy="244463"/>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600"/>
          </a:p>
        </p:txBody>
      </p:sp>
      <p:grpSp>
        <p:nvGrpSpPr>
          <p:cNvPr id="7" name="Группа 6">
            <a:extLst>
              <a:ext uri="{FF2B5EF4-FFF2-40B4-BE49-F238E27FC236}">
                <a16:creationId xmlns:a16="http://schemas.microsoft.com/office/drawing/2014/main" id="{0BA64FBF-C09C-6B4B-B561-A80C24DA603E}"/>
              </a:ext>
            </a:extLst>
          </p:cNvPr>
          <p:cNvGrpSpPr/>
          <p:nvPr/>
        </p:nvGrpSpPr>
        <p:grpSpPr>
          <a:xfrm>
            <a:off x="10663048" y="2885750"/>
            <a:ext cx="1380023" cy="1336491"/>
            <a:chOff x="10663048" y="2867462"/>
            <a:chExt cx="1380023" cy="1336491"/>
          </a:xfrm>
        </p:grpSpPr>
        <p:pic>
          <p:nvPicPr>
            <p:cNvPr id="24" name="Рисунок 23">
              <a:extLst>
                <a:ext uri="{FF2B5EF4-FFF2-40B4-BE49-F238E27FC236}">
                  <a16:creationId xmlns:a16="http://schemas.microsoft.com/office/drawing/2014/main" id="{C75A3BA5-3EE5-C844-AD75-BEE7A6F5F47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63048" y="2867462"/>
              <a:ext cx="1380023" cy="1336491"/>
            </a:xfrm>
            <a:prstGeom prst="rect">
              <a:avLst/>
            </a:prstGeom>
            <a:noFill/>
            <a:ln>
              <a:solidFill>
                <a:schemeClr val="accent1"/>
              </a:solidFill>
            </a:ln>
          </p:spPr>
        </p:pic>
        <p:pic>
          <p:nvPicPr>
            <p:cNvPr id="25" name="Рисунок 24">
              <a:extLst>
                <a:ext uri="{FF2B5EF4-FFF2-40B4-BE49-F238E27FC236}">
                  <a16:creationId xmlns:a16="http://schemas.microsoft.com/office/drawing/2014/main" id="{E95E00F6-9BEA-3B4C-B2B6-9EEBE46BD45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52430" y="3358316"/>
              <a:ext cx="471086" cy="466713"/>
            </a:xfrm>
            <a:prstGeom prst="rect">
              <a:avLst/>
            </a:prstGeom>
          </p:spPr>
        </p:pic>
      </p:grpSp>
      <p:sp>
        <p:nvSpPr>
          <p:cNvPr id="26" name="TextBox 25">
            <a:extLst>
              <a:ext uri="{FF2B5EF4-FFF2-40B4-BE49-F238E27FC236}">
                <a16:creationId xmlns:a16="http://schemas.microsoft.com/office/drawing/2014/main" id="{23884133-A369-DB42-9546-12563CA16788}"/>
              </a:ext>
            </a:extLst>
          </p:cNvPr>
          <p:cNvSpPr txBox="1"/>
          <p:nvPr/>
        </p:nvSpPr>
        <p:spPr>
          <a:xfrm>
            <a:off x="9239727" y="6147555"/>
            <a:ext cx="2352619" cy="615553"/>
          </a:xfrm>
          <a:prstGeom prst="rect">
            <a:avLst/>
          </a:prstGeom>
          <a:solidFill>
            <a:schemeClr val="tx1">
              <a:alpha val="46000"/>
            </a:schemeClr>
          </a:solidFill>
        </p:spPr>
        <p:txBody>
          <a:bodyPr wrap="square" rtlCol="0">
            <a:spAutoFit/>
          </a:bodyPr>
          <a:lstStyle/>
          <a:p>
            <a:r>
              <a:rPr lang="en-US" sz="1700" b="1" dirty="0">
                <a:solidFill>
                  <a:srgbClr val="FFFF00"/>
                </a:solidFill>
                <a:latin typeface="Calibri"/>
              </a:rPr>
              <a:t>Target station for long-term exposure</a:t>
            </a:r>
            <a:endParaRPr lang="ru-RU" sz="1700" b="1" dirty="0">
              <a:solidFill>
                <a:srgbClr val="FFFF00"/>
              </a:solidFill>
              <a:latin typeface="Calibri"/>
            </a:endParaRPr>
          </a:p>
        </p:txBody>
      </p:sp>
    </p:spTree>
    <p:extLst>
      <p:ext uri="{BB962C8B-B14F-4D97-AF65-F5344CB8AC3E}">
        <p14:creationId xmlns:p14="http://schemas.microsoft.com/office/powerpoint/2010/main" val="279494203"/>
      </p:ext>
    </p:extLst>
  </p:cSld>
  <p:clrMapOvr>
    <a:masterClrMapping/>
  </p:clrMapOvr>
  <mc:AlternateContent xmlns:mc="http://schemas.openxmlformats.org/markup-compatibility/2006" xmlns:p14="http://schemas.microsoft.com/office/powerpoint/2010/main">
    <mc:Choice Requires="p14">
      <p:transition spd="slow" p14:dur="2000" advTm="53917"/>
    </mc:Choice>
    <mc:Fallback xmlns="">
      <p:transition spd="slow" advTm="5391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скругленные углы 3">
            <a:extLst>
              <a:ext uri="{FF2B5EF4-FFF2-40B4-BE49-F238E27FC236}">
                <a16:creationId xmlns:a16="http://schemas.microsoft.com/office/drawing/2014/main" id="{D155B1E6-029B-4BEC-A987-A1937CA9B606}"/>
              </a:ext>
            </a:extLst>
          </p:cNvPr>
          <p:cNvSpPr/>
          <p:nvPr/>
        </p:nvSpPr>
        <p:spPr>
          <a:xfrm>
            <a:off x="2033553" y="1784079"/>
            <a:ext cx="8159365" cy="3340509"/>
          </a:xfrm>
          <a:prstGeom prst="roundRect">
            <a:avLst>
              <a:gd name="adj" fmla="val 50000"/>
            </a:avLst>
          </a:prstGeom>
          <a:noFill/>
          <a:ln w="53975" cap="flat" cmpd="sng" algn="ctr">
            <a:solidFill>
              <a:srgbClr val="0366B7"/>
            </a:solidFill>
            <a:prstDash val="solid"/>
          </a:ln>
          <a:effectLst/>
        </p:spPr>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Прямоугольник: скругленные углы 4">
            <a:extLst>
              <a:ext uri="{FF2B5EF4-FFF2-40B4-BE49-F238E27FC236}">
                <a16:creationId xmlns:a16="http://schemas.microsoft.com/office/drawing/2014/main" id="{F5584A12-C5CB-4635-B94D-D1E27E5053A8}"/>
              </a:ext>
            </a:extLst>
          </p:cNvPr>
          <p:cNvSpPr/>
          <p:nvPr/>
        </p:nvSpPr>
        <p:spPr>
          <a:xfrm>
            <a:off x="9692709" y="2812085"/>
            <a:ext cx="2073693" cy="1269580"/>
          </a:xfrm>
          <a:prstGeom prst="roundRect">
            <a:avLst/>
          </a:prstGeom>
          <a:solidFill>
            <a:srgbClr val="4F81BD"/>
          </a:solidFill>
          <a:ln w="25400" cap="flat" cmpd="sng" algn="ctr">
            <a:solidFill>
              <a:srgbClr val="4F81BD">
                <a:shade val="50000"/>
              </a:srgbClr>
            </a:solidFill>
            <a:prstDash val="solid"/>
          </a:ln>
          <a:effectLst/>
        </p:spPr>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ysClr val="window" lastClr="FFFFFF"/>
              </a:solidFill>
              <a:effectLst/>
              <a:uLnTx/>
              <a:uFillTx/>
              <a:latin typeface="Calibri"/>
              <a:ea typeface="+mn-ea"/>
              <a:cs typeface="+mn-cs"/>
            </a:endParaRPr>
          </a:p>
        </p:txBody>
      </p:sp>
      <p:sp>
        <p:nvSpPr>
          <p:cNvPr id="6" name="Прямоугольник: скругленные углы 5">
            <a:extLst>
              <a:ext uri="{FF2B5EF4-FFF2-40B4-BE49-F238E27FC236}">
                <a16:creationId xmlns:a16="http://schemas.microsoft.com/office/drawing/2014/main" id="{D5F472DF-D501-424B-A032-EB70F5B28B7A}"/>
              </a:ext>
            </a:extLst>
          </p:cNvPr>
          <p:cNvSpPr/>
          <p:nvPr/>
        </p:nvSpPr>
        <p:spPr>
          <a:xfrm>
            <a:off x="5187165" y="4552489"/>
            <a:ext cx="2073693" cy="1269580"/>
          </a:xfrm>
          <a:prstGeom prst="roundRect">
            <a:avLst/>
          </a:prstGeom>
          <a:solidFill>
            <a:srgbClr val="4F81BD"/>
          </a:solidFill>
          <a:ln w="25400" cap="flat" cmpd="sng" algn="ctr">
            <a:solidFill>
              <a:srgbClr val="4F81BD">
                <a:shade val="50000"/>
              </a:srgbClr>
            </a:solidFill>
            <a:prstDash val="solid"/>
          </a:ln>
          <a:effectLst/>
        </p:spPr>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ysClr val="window" lastClr="FFFFFF"/>
              </a:solidFill>
              <a:effectLst/>
              <a:uLnTx/>
              <a:uFillTx/>
              <a:latin typeface="Calibri"/>
              <a:ea typeface="+mn-ea"/>
              <a:cs typeface="+mn-cs"/>
            </a:endParaRPr>
          </a:p>
        </p:txBody>
      </p:sp>
      <p:sp>
        <p:nvSpPr>
          <p:cNvPr id="7" name="Прямоугольник: скругленные углы 6">
            <a:extLst>
              <a:ext uri="{FF2B5EF4-FFF2-40B4-BE49-F238E27FC236}">
                <a16:creationId xmlns:a16="http://schemas.microsoft.com/office/drawing/2014/main" id="{AE61E292-E069-4D68-B59C-645079FED8AD}"/>
              </a:ext>
            </a:extLst>
          </p:cNvPr>
          <p:cNvSpPr/>
          <p:nvPr/>
        </p:nvSpPr>
        <p:spPr>
          <a:xfrm>
            <a:off x="7976833" y="4467203"/>
            <a:ext cx="2073693" cy="1269580"/>
          </a:xfrm>
          <a:prstGeom prst="roundRect">
            <a:avLst/>
          </a:prstGeom>
          <a:solidFill>
            <a:srgbClr val="4F81BD"/>
          </a:solidFill>
          <a:ln w="25400" cap="flat" cmpd="sng" algn="ctr">
            <a:solidFill>
              <a:srgbClr val="4F81BD">
                <a:shade val="50000"/>
              </a:srgbClr>
            </a:solidFill>
            <a:prstDash val="solid"/>
          </a:ln>
          <a:effectLst/>
        </p:spPr>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ysClr val="window" lastClr="FFFFFF"/>
              </a:solidFill>
              <a:effectLst/>
              <a:uLnTx/>
              <a:uFillTx/>
              <a:latin typeface="Calibri"/>
              <a:ea typeface="+mn-ea"/>
              <a:cs typeface="+mn-cs"/>
            </a:endParaRPr>
          </a:p>
        </p:txBody>
      </p:sp>
      <p:sp>
        <p:nvSpPr>
          <p:cNvPr id="8" name="Прямоугольник: скругленные углы 7">
            <a:extLst>
              <a:ext uri="{FF2B5EF4-FFF2-40B4-BE49-F238E27FC236}">
                <a16:creationId xmlns:a16="http://schemas.microsoft.com/office/drawing/2014/main" id="{5CB529D8-2EA6-481C-9DB2-A8DF38395BEF}"/>
              </a:ext>
            </a:extLst>
          </p:cNvPr>
          <p:cNvSpPr/>
          <p:nvPr/>
        </p:nvSpPr>
        <p:spPr>
          <a:xfrm>
            <a:off x="8067504" y="1240973"/>
            <a:ext cx="2073693" cy="1269580"/>
          </a:xfrm>
          <a:prstGeom prst="roundRect">
            <a:avLst/>
          </a:prstGeom>
          <a:solidFill>
            <a:srgbClr val="4F81BD"/>
          </a:solidFill>
          <a:ln w="25400" cap="flat" cmpd="sng" algn="ctr">
            <a:solidFill>
              <a:srgbClr val="4F81BD">
                <a:shade val="50000"/>
              </a:srgbClr>
            </a:solidFill>
            <a:prstDash val="solid"/>
          </a:ln>
          <a:effectLst/>
        </p:spPr>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ysClr val="window" lastClr="FFFFFF"/>
              </a:solidFill>
              <a:effectLst/>
              <a:uLnTx/>
              <a:uFillTx/>
              <a:latin typeface="Calibri"/>
              <a:ea typeface="+mn-ea"/>
              <a:cs typeface="+mn-cs"/>
            </a:endParaRPr>
          </a:p>
        </p:txBody>
      </p:sp>
      <p:sp>
        <p:nvSpPr>
          <p:cNvPr id="9" name="Прямоугольник: скругленные углы 8">
            <a:extLst>
              <a:ext uri="{FF2B5EF4-FFF2-40B4-BE49-F238E27FC236}">
                <a16:creationId xmlns:a16="http://schemas.microsoft.com/office/drawing/2014/main" id="{8300086B-5493-4A41-9B9D-D6D16D469692}"/>
              </a:ext>
            </a:extLst>
          </p:cNvPr>
          <p:cNvSpPr/>
          <p:nvPr/>
        </p:nvSpPr>
        <p:spPr>
          <a:xfrm>
            <a:off x="5178911" y="1226539"/>
            <a:ext cx="2073693" cy="1269580"/>
          </a:xfrm>
          <a:prstGeom prst="roundRect">
            <a:avLst/>
          </a:prstGeom>
          <a:solidFill>
            <a:srgbClr val="4F81BD"/>
          </a:solidFill>
          <a:ln w="25400" cap="flat" cmpd="sng" algn="ctr">
            <a:solidFill>
              <a:srgbClr val="4F81BD">
                <a:shade val="50000"/>
              </a:srgbClr>
            </a:solidFill>
            <a:prstDash val="solid"/>
          </a:ln>
          <a:effectLst/>
        </p:spPr>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ysClr val="window" lastClr="FFFFFF"/>
              </a:solidFill>
              <a:effectLst/>
              <a:uLnTx/>
              <a:uFillTx/>
              <a:latin typeface="Calibri"/>
              <a:ea typeface="+mn-ea"/>
              <a:cs typeface="+mn-cs"/>
            </a:endParaRPr>
          </a:p>
        </p:txBody>
      </p:sp>
      <p:sp>
        <p:nvSpPr>
          <p:cNvPr id="10" name="Прямоугольник: скругленные углы 9">
            <a:extLst>
              <a:ext uri="{FF2B5EF4-FFF2-40B4-BE49-F238E27FC236}">
                <a16:creationId xmlns:a16="http://schemas.microsoft.com/office/drawing/2014/main" id="{51B4E485-16DD-4C5E-8358-BBC7D9B342BF}"/>
              </a:ext>
            </a:extLst>
          </p:cNvPr>
          <p:cNvSpPr/>
          <p:nvPr/>
        </p:nvSpPr>
        <p:spPr>
          <a:xfrm>
            <a:off x="2274009" y="4471452"/>
            <a:ext cx="2073693" cy="1269580"/>
          </a:xfrm>
          <a:prstGeom prst="roundRect">
            <a:avLst/>
          </a:prstGeom>
          <a:solidFill>
            <a:srgbClr val="4F81BD"/>
          </a:solidFill>
          <a:ln w="25400" cap="flat" cmpd="sng" algn="ctr">
            <a:solidFill>
              <a:srgbClr val="4F81BD">
                <a:shade val="50000"/>
              </a:srgbClr>
            </a:solidFill>
            <a:prstDash val="solid"/>
          </a:ln>
          <a:effectLst/>
        </p:spPr>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ysClr val="window" lastClr="FFFFFF"/>
              </a:solidFill>
              <a:effectLst/>
              <a:uLnTx/>
              <a:uFillTx/>
              <a:latin typeface="Calibri"/>
              <a:ea typeface="+mn-ea"/>
              <a:cs typeface="+mn-cs"/>
            </a:endParaRPr>
          </a:p>
        </p:txBody>
      </p:sp>
      <p:sp>
        <p:nvSpPr>
          <p:cNvPr id="11" name="Прямоугольник: скругленные углы 10">
            <a:extLst>
              <a:ext uri="{FF2B5EF4-FFF2-40B4-BE49-F238E27FC236}">
                <a16:creationId xmlns:a16="http://schemas.microsoft.com/office/drawing/2014/main" id="{48F8C155-E507-44D7-80D0-558F56F97B91}"/>
              </a:ext>
            </a:extLst>
          </p:cNvPr>
          <p:cNvSpPr/>
          <p:nvPr/>
        </p:nvSpPr>
        <p:spPr>
          <a:xfrm>
            <a:off x="548400" y="2846952"/>
            <a:ext cx="2073693" cy="1269580"/>
          </a:xfrm>
          <a:prstGeom prst="roundRect">
            <a:avLst/>
          </a:prstGeom>
          <a:solidFill>
            <a:srgbClr val="4F81BD"/>
          </a:solidFill>
          <a:ln w="25400" cap="flat" cmpd="sng" algn="ctr">
            <a:solidFill>
              <a:srgbClr val="4F81BD">
                <a:shade val="50000"/>
              </a:srgbClr>
            </a:solidFill>
            <a:prstDash val="solid"/>
          </a:ln>
          <a:effectLst/>
        </p:spPr>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ysClr val="window" lastClr="FFFFFF"/>
              </a:solidFill>
              <a:effectLst/>
              <a:uLnTx/>
              <a:uFillTx/>
              <a:latin typeface="Calibri"/>
              <a:ea typeface="+mn-ea"/>
              <a:cs typeface="+mn-cs"/>
            </a:endParaRPr>
          </a:p>
        </p:txBody>
      </p:sp>
      <p:sp>
        <p:nvSpPr>
          <p:cNvPr id="12" name="Прямоугольник: скругленные углы 11">
            <a:extLst>
              <a:ext uri="{FF2B5EF4-FFF2-40B4-BE49-F238E27FC236}">
                <a16:creationId xmlns:a16="http://schemas.microsoft.com/office/drawing/2014/main" id="{7D52A8CD-E484-4FE3-8A4E-8F0D318B47AD}"/>
              </a:ext>
            </a:extLst>
          </p:cNvPr>
          <p:cNvSpPr/>
          <p:nvPr/>
        </p:nvSpPr>
        <p:spPr>
          <a:xfrm>
            <a:off x="2035506" y="1298228"/>
            <a:ext cx="2073693" cy="1269580"/>
          </a:xfrm>
          <a:prstGeom prst="roundRect">
            <a:avLst/>
          </a:prstGeom>
          <a:solidFill>
            <a:srgbClr val="4F81BD"/>
          </a:solidFill>
          <a:ln w="25400" cap="flat" cmpd="sng" algn="ctr">
            <a:solidFill>
              <a:srgbClr val="4F81BD">
                <a:shade val="50000"/>
              </a:srgbClr>
            </a:solidFill>
            <a:prstDash val="solid"/>
          </a:ln>
          <a:effectLst/>
        </p:spPr>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ysClr val="window" lastClr="FFFFFF"/>
              </a:solidFill>
              <a:effectLst/>
              <a:uLnTx/>
              <a:uFillTx/>
              <a:latin typeface="Calibri"/>
              <a:ea typeface="+mn-ea"/>
              <a:cs typeface="+mn-cs"/>
            </a:endParaRPr>
          </a:p>
        </p:txBody>
      </p:sp>
      <p:pic>
        <p:nvPicPr>
          <p:cNvPr id="14" name="Рисунок 13">
            <a:extLst>
              <a:ext uri="{FF2B5EF4-FFF2-40B4-BE49-F238E27FC236}">
                <a16:creationId xmlns:a16="http://schemas.microsoft.com/office/drawing/2014/main" id="{04B624C6-9870-405B-9868-12AB0DAD42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5594" y="2780086"/>
            <a:ext cx="2535378" cy="1327112"/>
          </a:xfrm>
          <a:prstGeom prst="rect">
            <a:avLst/>
          </a:prstGeom>
        </p:spPr>
      </p:pic>
      <p:pic>
        <p:nvPicPr>
          <p:cNvPr id="15" name="Рисунок 14">
            <a:extLst>
              <a:ext uri="{FF2B5EF4-FFF2-40B4-BE49-F238E27FC236}">
                <a16:creationId xmlns:a16="http://schemas.microsoft.com/office/drawing/2014/main" id="{F960F0D5-46AE-452C-B468-10F57E7E89E7}"/>
              </a:ext>
            </a:extLst>
          </p:cNvPr>
          <p:cNvPicPr>
            <a:picLocks noChangeAspect="1"/>
          </p:cNvPicPr>
          <p:nvPr/>
        </p:nvPicPr>
        <p:blipFill rotWithShape="1">
          <a:blip r:embed="rId4">
            <a:extLst>
              <a:ext uri="{28A0092B-C50C-407E-A947-70E740481C1C}">
                <a14:useLocalDpi xmlns:a14="http://schemas.microsoft.com/office/drawing/2010/main" val="0"/>
              </a:ext>
            </a:extLst>
          </a:blip>
          <a:srcRect l="9558" r="8777"/>
          <a:stretch/>
        </p:blipFill>
        <p:spPr>
          <a:xfrm>
            <a:off x="2244724" y="1377769"/>
            <a:ext cx="1606001" cy="1107285"/>
          </a:xfrm>
          <a:prstGeom prst="rect">
            <a:avLst/>
          </a:prstGeom>
        </p:spPr>
      </p:pic>
      <p:sp>
        <p:nvSpPr>
          <p:cNvPr id="16" name="Прямоугольник 15">
            <a:extLst>
              <a:ext uri="{FF2B5EF4-FFF2-40B4-BE49-F238E27FC236}">
                <a16:creationId xmlns:a16="http://schemas.microsoft.com/office/drawing/2014/main" id="{6C95245D-78EA-4D19-AD1B-1828624A1BE3}"/>
              </a:ext>
            </a:extLst>
          </p:cNvPr>
          <p:cNvSpPr/>
          <p:nvPr/>
        </p:nvSpPr>
        <p:spPr>
          <a:xfrm>
            <a:off x="718650" y="1496771"/>
            <a:ext cx="1903443" cy="923330"/>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94798"/>
                </a:solidFill>
                <a:effectLst/>
                <a:uLnTx/>
                <a:uFillTx/>
                <a:latin typeface="Calibri"/>
                <a:ea typeface="+mn-ea"/>
                <a:cs typeface="+mn-cs"/>
              </a:rPr>
              <a:t>Radiation protection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94798"/>
                </a:solidFill>
                <a:effectLst/>
                <a:uLnTx/>
                <a:uFillTx/>
                <a:latin typeface="Calibri"/>
                <a:ea typeface="+mn-ea"/>
                <a:cs typeface="+mn-cs"/>
              </a:rPr>
              <a:t>in space</a:t>
            </a:r>
            <a:endParaRPr kumimoji="0" lang="ru-RU" sz="1800" b="0" i="0" u="none" strike="noStrike" kern="1200" cap="none" spc="0" normalizeH="0" baseline="0" noProof="0" dirty="0">
              <a:ln>
                <a:noFill/>
              </a:ln>
              <a:solidFill>
                <a:srgbClr val="194798"/>
              </a:solidFill>
              <a:effectLst/>
              <a:uLnTx/>
              <a:uFillTx/>
              <a:latin typeface="Calibri"/>
              <a:ea typeface="+mn-ea"/>
              <a:cs typeface="+mn-cs"/>
            </a:endParaRPr>
          </a:p>
        </p:txBody>
      </p:sp>
      <p:pic>
        <p:nvPicPr>
          <p:cNvPr id="17" name="Рисунок 16">
            <a:extLst>
              <a:ext uri="{FF2B5EF4-FFF2-40B4-BE49-F238E27FC236}">
                <a16:creationId xmlns:a16="http://schemas.microsoft.com/office/drawing/2014/main" id="{F2460A32-7A83-4295-8A94-7902518DD5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7028" y="4514316"/>
            <a:ext cx="1176398" cy="1205421"/>
          </a:xfrm>
          <a:prstGeom prst="rect">
            <a:avLst/>
          </a:prstGeom>
          <a:ln>
            <a:solidFill>
              <a:sysClr val="window" lastClr="FFFFFF">
                <a:lumMod val="75000"/>
              </a:sysClr>
            </a:solidFill>
          </a:ln>
        </p:spPr>
      </p:pic>
      <p:sp>
        <p:nvSpPr>
          <p:cNvPr id="18" name="Прямоугольник 17">
            <a:extLst>
              <a:ext uri="{FF2B5EF4-FFF2-40B4-BE49-F238E27FC236}">
                <a16:creationId xmlns:a16="http://schemas.microsoft.com/office/drawing/2014/main" id="{E86F3809-A07F-465F-9B95-BEB4AE8B5B46}"/>
              </a:ext>
            </a:extLst>
          </p:cNvPr>
          <p:cNvSpPr/>
          <p:nvPr/>
        </p:nvSpPr>
        <p:spPr>
          <a:xfrm>
            <a:off x="1101615" y="5526508"/>
            <a:ext cx="2909017" cy="646331"/>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94798"/>
                </a:solidFill>
                <a:effectLst/>
                <a:uLnTx/>
                <a:uFillTx/>
                <a:latin typeface="Calibri"/>
                <a:ea typeface="+mn-ea"/>
                <a:cs typeface="+mn-cs"/>
              </a:rPr>
              <a:t>Radiation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94798"/>
                </a:solidFill>
                <a:effectLst/>
                <a:uLnTx/>
                <a:uFillTx/>
                <a:latin typeface="Calibri"/>
                <a:ea typeface="+mn-ea"/>
                <a:cs typeface="+mn-cs"/>
              </a:rPr>
              <a:t>therapy-related research</a:t>
            </a:r>
            <a:endParaRPr kumimoji="0" lang="ru-RU" sz="1800" b="0" i="0" u="none" strike="noStrike" kern="1200" cap="none" spc="0" normalizeH="0" baseline="0" noProof="0" dirty="0">
              <a:ln>
                <a:noFill/>
              </a:ln>
              <a:solidFill>
                <a:srgbClr val="194798"/>
              </a:solidFill>
              <a:effectLst/>
              <a:uLnTx/>
              <a:uFillTx/>
              <a:latin typeface="Calibri"/>
              <a:ea typeface="+mn-ea"/>
              <a:cs typeface="+mn-cs"/>
            </a:endParaRPr>
          </a:p>
        </p:txBody>
      </p:sp>
      <p:sp>
        <p:nvSpPr>
          <p:cNvPr id="19" name="Прямоугольник 18">
            <a:extLst>
              <a:ext uri="{FF2B5EF4-FFF2-40B4-BE49-F238E27FC236}">
                <a16:creationId xmlns:a16="http://schemas.microsoft.com/office/drawing/2014/main" id="{2C100B37-CA42-4DA2-8494-BD703AE9F6D5}"/>
              </a:ext>
            </a:extLst>
          </p:cNvPr>
          <p:cNvSpPr/>
          <p:nvPr/>
        </p:nvSpPr>
        <p:spPr>
          <a:xfrm>
            <a:off x="4364386" y="755915"/>
            <a:ext cx="3836065" cy="369332"/>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94798"/>
                </a:solidFill>
                <a:effectLst/>
                <a:uLnTx/>
                <a:uFillTx/>
                <a:latin typeface="Calibri"/>
                <a:ea typeface="+mn-ea"/>
                <a:cs typeface="+mn-cs"/>
              </a:rPr>
              <a:t>Radiation effects in microelectronics</a:t>
            </a:r>
            <a:endParaRPr kumimoji="0" lang="ru-RU" sz="1800" b="0" i="0" u="none" strike="noStrike" kern="1200" cap="none" spc="0" normalizeH="0" baseline="0" noProof="0" dirty="0">
              <a:ln>
                <a:noFill/>
              </a:ln>
              <a:solidFill>
                <a:srgbClr val="194798"/>
              </a:solidFill>
              <a:effectLst/>
              <a:uLnTx/>
              <a:uFillTx/>
              <a:latin typeface="Calibri"/>
              <a:ea typeface="+mn-ea"/>
              <a:cs typeface="+mn-cs"/>
            </a:endParaRPr>
          </a:p>
        </p:txBody>
      </p:sp>
      <p:pic>
        <p:nvPicPr>
          <p:cNvPr id="20" name="Picture 107">
            <a:extLst>
              <a:ext uri="{FF2B5EF4-FFF2-40B4-BE49-F238E27FC236}">
                <a16:creationId xmlns:a16="http://schemas.microsoft.com/office/drawing/2014/main" id="{27F5A287-CA12-40E1-95EA-8CC23B76A39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552420" y="1337830"/>
            <a:ext cx="1027554" cy="110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chemeClr val="accent2"/>
                </a:solidFill>
                <a:miter lim="800000"/>
                <a:headEnd/>
                <a:tailEnd/>
              </a14:hiddenLine>
            </a:ext>
          </a:extLst>
        </p:spPr>
      </p:pic>
      <p:pic>
        <p:nvPicPr>
          <p:cNvPr id="21" name="Picture 2" descr="\\WinfileSvF\MF$Root\Toimil\Eigene Dateien\STUDENTS_PhD\Loic Buerr\Data\crosss sections\Picture3.png">
            <a:extLst>
              <a:ext uri="{FF2B5EF4-FFF2-40B4-BE49-F238E27FC236}">
                <a16:creationId xmlns:a16="http://schemas.microsoft.com/office/drawing/2014/main" id="{D91334DA-541F-4639-AFE1-E844A7D233E9}"/>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8339919" y="4557835"/>
            <a:ext cx="1352790" cy="1093929"/>
          </a:xfrm>
          <a:prstGeom prst="rect">
            <a:avLst/>
          </a:prstGeom>
          <a:ln>
            <a:solidFill>
              <a:sysClr val="window" lastClr="FFFFFF">
                <a:lumMod val="75000"/>
              </a:sysClr>
            </a:solidFill>
          </a:ln>
          <a:extLst>
            <a:ext uri="{909E8E84-426E-40DD-AFC4-6F175D3DCCD1}">
              <a14:hiddenFill xmlns:a14="http://schemas.microsoft.com/office/drawing/2010/main">
                <a:solidFill>
                  <a:srgbClr val="FFFFFF"/>
                </a:solidFill>
              </a14:hiddenFill>
            </a:ext>
          </a:extLst>
        </p:spPr>
      </p:pic>
      <p:sp>
        <p:nvSpPr>
          <p:cNvPr id="22" name="Прямоугольник 21">
            <a:extLst>
              <a:ext uri="{FF2B5EF4-FFF2-40B4-BE49-F238E27FC236}">
                <a16:creationId xmlns:a16="http://schemas.microsoft.com/office/drawing/2014/main" id="{44D3CD7F-7292-4F05-9B1B-736C32300C08}"/>
              </a:ext>
            </a:extLst>
          </p:cNvPr>
          <p:cNvSpPr/>
          <p:nvPr/>
        </p:nvSpPr>
        <p:spPr>
          <a:xfrm>
            <a:off x="10228817" y="4369040"/>
            <a:ext cx="2132457" cy="923330"/>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de-DE" sz="1800" b="1" i="0" u="none" strike="noStrike" kern="1200" cap="none" spc="0" normalizeH="0" baseline="0" noProof="0" dirty="0">
                <a:ln>
                  <a:noFill/>
                </a:ln>
                <a:solidFill>
                  <a:srgbClr val="194798"/>
                </a:solidFill>
                <a:effectLst/>
                <a:uLnTx/>
                <a:uFillTx/>
                <a:latin typeface="Calibri"/>
                <a:ea typeface="+mn-ea"/>
                <a:cs typeface="+mn-cs"/>
              </a:rPr>
              <a:t>Materials in extreme radiation dose conditions</a:t>
            </a:r>
          </a:p>
        </p:txBody>
      </p:sp>
      <p:sp>
        <p:nvSpPr>
          <p:cNvPr id="23" name="Прямоугольник 22">
            <a:extLst>
              <a:ext uri="{FF2B5EF4-FFF2-40B4-BE49-F238E27FC236}">
                <a16:creationId xmlns:a16="http://schemas.microsoft.com/office/drawing/2014/main" id="{68A06420-60CA-407A-84D6-39B12E76B872}"/>
              </a:ext>
            </a:extLst>
          </p:cNvPr>
          <p:cNvSpPr/>
          <p:nvPr/>
        </p:nvSpPr>
        <p:spPr>
          <a:xfrm>
            <a:off x="10280424" y="1483866"/>
            <a:ext cx="1726021" cy="923330"/>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de-DE" sz="1800" b="1" i="0" u="none" strike="noStrike" kern="1200" cap="none" spc="0" normalizeH="0" baseline="0" noProof="0" dirty="0">
                <a:ln>
                  <a:noFill/>
                </a:ln>
                <a:solidFill>
                  <a:srgbClr val="194798"/>
                </a:solidFill>
                <a:effectLst/>
                <a:uLnTx/>
                <a:uFillTx/>
                <a:latin typeface="Calibri"/>
                <a:ea typeface="+mn-ea"/>
                <a:cs typeface="+mn-cs"/>
              </a:rPr>
              <a:t>Materials research with ion beams</a:t>
            </a:r>
            <a:endParaRPr kumimoji="0" lang="ru-RU" sz="1800" b="1" i="0" u="none" strike="noStrike" kern="1200" cap="none" spc="0" normalizeH="0" baseline="0" noProof="0" dirty="0">
              <a:ln>
                <a:noFill/>
              </a:ln>
              <a:solidFill>
                <a:srgbClr val="194798"/>
              </a:solidFill>
              <a:effectLst/>
              <a:uLnTx/>
              <a:uFillTx/>
              <a:latin typeface="Calibri"/>
              <a:ea typeface="+mn-ea"/>
              <a:cs typeface="+mn-cs"/>
            </a:endParaRPr>
          </a:p>
        </p:txBody>
      </p:sp>
      <p:pic>
        <p:nvPicPr>
          <p:cNvPr id="24" name="Рисунок 23">
            <a:extLst>
              <a:ext uri="{FF2B5EF4-FFF2-40B4-BE49-F238E27FC236}">
                <a16:creationId xmlns:a16="http://schemas.microsoft.com/office/drawing/2014/main" id="{10B68A90-EF5F-46E0-9F52-965D05BE35C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2696" r="2581"/>
          <a:stretch/>
        </p:blipFill>
        <p:spPr bwMode="auto">
          <a:xfrm>
            <a:off x="5304517" y="1382798"/>
            <a:ext cx="1760535" cy="85748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3CE91DDF-2306-4974-B75F-C07D99950396}"/>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329463" y="4645158"/>
            <a:ext cx="1773689" cy="1062323"/>
          </a:xfrm>
          <a:prstGeom prst="rect">
            <a:avLst/>
          </a:prstGeom>
          <a:ln>
            <a:solidFill>
              <a:sysClr val="window" lastClr="FFFFFF">
                <a:lumMod val="75000"/>
              </a:sysClr>
            </a:solidFill>
          </a:ln>
          <a:extLst>
            <a:ext uri="{909E8E84-426E-40DD-AFC4-6F175D3DCCD1}">
              <a14:hiddenFill xmlns:a14="http://schemas.microsoft.com/office/drawing/2010/main">
                <a:solidFill>
                  <a:srgbClr val="FFFFFF"/>
                </a:solidFill>
              </a14:hiddenFill>
            </a:ext>
          </a:extLst>
        </p:spPr>
      </p:pic>
      <p:sp>
        <p:nvSpPr>
          <p:cNvPr id="26" name="Прямоугольник 25">
            <a:extLst>
              <a:ext uri="{FF2B5EF4-FFF2-40B4-BE49-F238E27FC236}">
                <a16:creationId xmlns:a16="http://schemas.microsoft.com/office/drawing/2014/main" id="{442FC86D-7CB2-45F3-A86D-B0858F1A40B8}"/>
              </a:ext>
            </a:extLst>
          </p:cNvPr>
          <p:cNvSpPr/>
          <p:nvPr/>
        </p:nvSpPr>
        <p:spPr>
          <a:xfrm>
            <a:off x="4374912" y="5898046"/>
            <a:ext cx="3646872" cy="541046"/>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94798"/>
                </a:solidFill>
                <a:effectLst/>
                <a:uLnTx/>
                <a:uFillTx/>
                <a:latin typeface="Calibri"/>
                <a:ea typeface="+mn-ea"/>
                <a:cs typeface="+mn-cs"/>
              </a:rPr>
              <a:t>Novel technologies for</a:t>
            </a:r>
            <a:br>
              <a:rPr kumimoji="0" lang="en-US" sz="1800" b="1" i="0" u="none" strike="noStrike" kern="1200" cap="none" spc="0" normalizeH="0" baseline="0" noProof="0" dirty="0">
                <a:ln>
                  <a:noFill/>
                </a:ln>
                <a:solidFill>
                  <a:srgbClr val="194798"/>
                </a:solidFill>
                <a:effectLst/>
                <a:uLnTx/>
                <a:uFillTx/>
                <a:latin typeface="Calibri"/>
                <a:ea typeface="+mn-ea"/>
                <a:cs typeface="+mn-cs"/>
              </a:rPr>
            </a:br>
            <a:r>
              <a:rPr kumimoji="0" lang="en-US" sz="1800" b="1" i="0" u="none" strike="noStrike" kern="1200" cap="none" spc="0" normalizeH="0" baseline="0" noProof="0" dirty="0">
                <a:ln>
                  <a:noFill/>
                </a:ln>
                <a:solidFill>
                  <a:srgbClr val="194798"/>
                </a:solidFill>
                <a:effectLst/>
                <a:uLnTx/>
                <a:uFillTx/>
                <a:latin typeface="Calibri"/>
                <a:ea typeface="+mn-ea"/>
                <a:cs typeface="+mn-cs"/>
              </a:rPr>
              <a:t>accelerator-driven systems (ADS)</a:t>
            </a:r>
            <a:endParaRPr kumimoji="0" lang="ru-RU" sz="1800" b="1" i="0" u="none" strike="noStrike" kern="1200" cap="none" spc="0" normalizeH="0" baseline="0" noProof="0" dirty="0">
              <a:ln>
                <a:noFill/>
              </a:ln>
              <a:solidFill>
                <a:srgbClr val="194798"/>
              </a:solidFill>
              <a:effectLst/>
              <a:uLnTx/>
              <a:uFillTx/>
              <a:latin typeface="Calibri"/>
              <a:ea typeface="+mn-ea"/>
              <a:cs typeface="+mn-cs"/>
            </a:endParaRPr>
          </a:p>
        </p:txBody>
      </p:sp>
      <p:grpSp>
        <p:nvGrpSpPr>
          <p:cNvPr id="27" name="Группа 26">
            <a:extLst>
              <a:ext uri="{FF2B5EF4-FFF2-40B4-BE49-F238E27FC236}">
                <a16:creationId xmlns:a16="http://schemas.microsoft.com/office/drawing/2014/main" id="{03733327-DCA3-44C6-970C-317F7A448235}"/>
              </a:ext>
            </a:extLst>
          </p:cNvPr>
          <p:cNvGrpSpPr/>
          <p:nvPr/>
        </p:nvGrpSpPr>
        <p:grpSpPr>
          <a:xfrm>
            <a:off x="9872918" y="2869128"/>
            <a:ext cx="1742708" cy="1204383"/>
            <a:chOff x="8999621" y="3038224"/>
            <a:chExt cx="1891245" cy="1307036"/>
          </a:xfrm>
        </p:grpSpPr>
        <p:pic>
          <p:nvPicPr>
            <p:cNvPr id="30" name="Рисунок 29">
              <a:extLst>
                <a:ext uri="{FF2B5EF4-FFF2-40B4-BE49-F238E27FC236}">
                  <a16:creationId xmlns:a16="http://schemas.microsoft.com/office/drawing/2014/main" id="{C928E976-5070-483D-9B42-41172399BE97}"/>
                </a:ext>
              </a:extLst>
            </p:cNvPr>
            <p:cNvPicPr>
              <a:picLocks noChangeAspect="1"/>
            </p:cNvPicPr>
            <p:nvPr/>
          </p:nvPicPr>
          <p:blipFill rotWithShape="1">
            <a:blip r:embed="rId10"/>
            <a:srcRect l="3114" r="57286"/>
            <a:stretch/>
          </p:blipFill>
          <p:spPr>
            <a:xfrm>
              <a:off x="8999621" y="3038224"/>
              <a:ext cx="998624" cy="1307036"/>
            </a:xfrm>
            <a:prstGeom prst="rect">
              <a:avLst/>
            </a:prstGeom>
          </p:spPr>
        </p:pic>
        <p:pic>
          <p:nvPicPr>
            <p:cNvPr id="31" name="Рисунок 30">
              <a:extLst>
                <a:ext uri="{FF2B5EF4-FFF2-40B4-BE49-F238E27FC236}">
                  <a16:creationId xmlns:a16="http://schemas.microsoft.com/office/drawing/2014/main" id="{65FAA7AA-D225-4012-836B-F212D6A2F99B}"/>
                </a:ext>
              </a:extLst>
            </p:cNvPr>
            <p:cNvPicPr>
              <a:picLocks noChangeAspect="1"/>
            </p:cNvPicPr>
            <p:nvPr/>
          </p:nvPicPr>
          <p:blipFill rotWithShape="1">
            <a:blip r:embed="rId10"/>
            <a:srcRect l="64603"/>
            <a:stretch/>
          </p:blipFill>
          <p:spPr>
            <a:xfrm>
              <a:off x="9998244" y="3038224"/>
              <a:ext cx="892622" cy="1307036"/>
            </a:xfrm>
            <a:prstGeom prst="rect">
              <a:avLst/>
            </a:prstGeom>
          </p:spPr>
        </p:pic>
      </p:grpSp>
      <p:pic>
        <p:nvPicPr>
          <p:cNvPr id="28" name="Picture 3">
            <a:extLst>
              <a:ext uri="{FF2B5EF4-FFF2-40B4-BE49-F238E27FC236}">
                <a16:creationId xmlns:a16="http://schemas.microsoft.com/office/drawing/2014/main" id="{63CC0E6E-F243-41F0-B2C6-42CBAA66549A}"/>
              </a:ext>
            </a:extLst>
          </p:cNvPr>
          <p:cNvPicPr>
            <a:picLocks noChangeAspect="1" noChangeArrowheads="1"/>
          </p:cNvPicPr>
          <p:nvPr/>
        </p:nvPicPr>
        <p:blipFill rotWithShape="1">
          <a:blip r:embed="rId11">
            <a:extLst>
              <a:ext uri="{28A0092B-C50C-407E-A947-70E740481C1C}">
                <a14:useLocalDpi xmlns:a14="http://schemas.microsoft.com/office/drawing/2010/main"/>
              </a:ext>
            </a:extLst>
          </a:blip>
          <a:srcRect t="71910"/>
          <a:stretch/>
        </p:blipFill>
        <p:spPr bwMode="auto">
          <a:xfrm>
            <a:off x="811294" y="2899584"/>
            <a:ext cx="1502575" cy="1148915"/>
          </a:xfrm>
          <a:prstGeom prst="rect">
            <a:avLst/>
          </a:prstGeom>
          <a:solidFill>
            <a:sysClr val="windowText" lastClr="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Прямоугольник 28">
            <a:extLst>
              <a:ext uri="{FF2B5EF4-FFF2-40B4-BE49-F238E27FC236}">
                <a16:creationId xmlns:a16="http://schemas.microsoft.com/office/drawing/2014/main" id="{3AFF7393-ECEF-43AA-86B4-24F7BD981AD9}"/>
              </a:ext>
            </a:extLst>
          </p:cNvPr>
          <p:cNvSpPr/>
          <p:nvPr/>
        </p:nvSpPr>
        <p:spPr>
          <a:xfrm>
            <a:off x="632041" y="4147711"/>
            <a:ext cx="1884597" cy="923330"/>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94798"/>
                </a:solidFill>
                <a:effectLst/>
                <a:uLnTx/>
                <a:uFillTx/>
                <a:latin typeface="Calibri"/>
                <a:ea typeface="+mn-ea"/>
                <a:cs typeface="+mn-cs"/>
              </a:rPr>
              <a:t>Radiation biophysics and radiobiology</a:t>
            </a:r>
            <a:endParaRPr kumimoji="0" lang="ru-RU" sz="1800" b="0" i="0" u="none" strike="noStrike" kern="1200" cap="none" spc="0" normalizeH="0" baseline="0" noProof="0" dirty="0">
              <a:ln>
                <a:noFill/>
              </a:ln>
              <a:solidFill>
                <a:srgbClr val="194798"/>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084AAB9B-6E1D-CF40-9AB4-F2C7069F4C44}"/>
              </a:ext>
            </a:extLst>
          </p:cNvPr>
          <p:cNvSpPr txBox="1"/>
          <p:nvPr/>
        </p:nvSpPr>
        <p:spPr>
          <a:xfrm>
            <a:off x="0" y="72498"/>
            <a:ext cx="12192000" cy="646331"/>
          </a:xfrm>
          <a:prstGeom prst="rect">
            <a:avLst/>
          </a:prstGeom>
          <a:noFill/>
        </p:spPr>
        <p:txBody>
          <a:bodyPr wrap="square" rtlCol="0">
            <a:spAutoFit/>
          </a:bodyPr>
          <a:lstStyle/>
          <a:p>
            <a:pPr algn="ctr">
              <a:defRPr/>
            </a:pPr>
            <a:r>
              <a:rPr lang="en-US" altLang="ru-RU" sz="3600" b="1" cap="small" dirty="0">
                <a:solidFill>
                  <a:srgbClr val="1F497D"/>
                </a:solidFill>
                <a:latin typeface="Calibri" panose="020F0502020204030204" pitchFamily="34" charset="0"/>
                <a:cs typeface="Calibri" panose="020F0502020204030204" pitchFamily="34" charset="0"/>
              </a:rPr>
              <a:t>Pillars of the applied research </a:t>
            </a:r>
            <a:r>
              <a:rPr lang="en-US" altLang="ru-RU" sz="3600" b="1" cap="small" dirty="0" err="1">
                <a:solidFill>
                  <a:srgbClr val="1F497D"/>
                </a:solidFill>
                <a:latin typeface="Calibri" panose="020F0502020204030204" pitchFamily="34" charset="0"/>
                <a:cs typeface="Calibri" panose="020F0502020204030204" pitchFamily="34" charset="0"/>
              </a:rPr>
              <a:t>programme</a:t>
            </a:r>
            <a:r>
              <a:rPr lang="en-US" altLang="ru-RU" sz="3600" b="1" cap="small" dirty="0">
                <a:solidFill>
                  <a:srgbClr val="1F497D"/>
                </a:solidFill>
                <a:latin typeface="Calibri" panose="020F0502020204030204" pitchFamily="34" charset="0"/>
                <a:cs typeface="Calibri" panose="020F0502020204030204" pitchFamily="34" charset="0"/>
              </a:rPr>
              <a:t> at NICA</a:t>
            </a:r>
            <a:endParaRPr lang="ru-RU" altLang="ru-RU" sz="3600" b="1" cap="small" dirty="0">
              <a:solidFill>
                <a:srgbClr val="1F497D"/>
              </a:solidFill>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29899F3F-4DDD-2347-82A5-F6CC775F1249}"/>
              </a:ext>
            </a:extLst>
          </p:cNvPr>
          <p:cNvSpPr txBox="1"/>
          <p:nvPr/>
        </p:nvSpPr>
        <p:spPr>
          <a:xfrm>
            <a:off x="327989" y="6416694"/>
            <a:ext cx="11660742" cy="400110"/>
          </a:xfrm>
          <a:prstGeom prst="rect">
            <a:avLst/>
          </a:prstGeom>
          <a:noFill/>
        </p:spPr>
        <p:txBody>
          <a:bodyPr wrap="square" rtlCol="0">
            <a:spAutoFit/>
          </a:bodyPr>
          <a:lstStyle/>
          <a:p>
            <a:pPr algn="ctr">
              <a:defRPr/>
            </a:pPr>
            <a:r>
              <a:rPr lang="en-US" altLang="ru-RU" sz="2000" b="1" cap="small" dirty="0">
                <a:solidFill>
                  <a:srgbClr val="C00000"/>
                </a:solidFill>
                <a:latin typeface="Calibri" panose="020F0502020204030204" pitchFamily="34" charset="0"/>
                <a:cs typeface="Calibri" panose="020F0502020204030204" pitchFamily="34" charset="0"/>
              </a:rPr>
              <a:t>The entire scope of research is not limited to these directions and open for user proposals</a:t>
            </a:r>
            <a:endParaRPr lang="ru-RU" altLang="ru-RU" sz="2000" b="1" cap="small"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2699673"/>
      </p:ext>
    </p:extLst>
  </p:cSld>
  <p:clrMapOvr>
    <a:masterClrMapping/>
  </p:clrMapOvr>
  <mc:AlternateContent xmlns:mc="http://schemas.openxmlformats.org/markup-compatibility/2006" xmlns:p14="http://schemas.microsoft.com/office/powerpoint/2010/main">
    <mc:Choice Requires="p14">
      <p:transition spd="slow" p14:dur="2000" advTm="19849"/>
    </mc:Choice>
    <mc:Fallback xmlns="">
      <p:transition spd="slow" advTm="1984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 name="Рисунок 57"/>
          <p:cNvPicPr/>
          <p:nvPr/>
        </p:nvPicPr>
        <p:blipFill>
          <a:blip r:embed="rId3"/>
          <a:stretch/>
        </p:blipFill>
        <p:spPr>
          <a:xfrm>
            <a:off x="9162720" y="3418200"/>
            <a:ext cx="1634040" cy="676440"/>
          </a:xfrm>
          <a:prstGeom prst="rect">
            <a:avLst/>
          </a:prstGeom>
          <a:ln w="0">
            <a:noFill/>
          </a:ln>
        </p:spPr>
      </p:pic>
      <p:sp>
        <p:nvSpPr>
          <p:cNvPr id="625" name="Прямоугольник 20"/>
          <p:cNvSpPr/>
          <p:nvPr/>
        </p:nvSpPr>
        <p:spPr>
          <a:xfrm>
            <a:off x="2013480" y="1736640"/>
            <a:ext cx="2900520" cy="576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1600" b="1" strike="noStrike" cap="small" spc="-1" baseline="30000">
                <a:solidFill>
                  <a:srgbClr val="2E75B6"/>
                </a:solidFill>
                <a:latin typeface="Arial"/>
              </a:rPr>
              <a:t>124</a:t>
            </a:r>
            <a:r>
              <a:rPr lang="en-US" sz="1600" b="1" strike="noStrike" cap="small" spc="-1">
                <a:solidFill>
                  <a:srgbClr val="2E75B6"/>
                </a:solidFill>
                <a:latin typeface="Arial"/>
              </a:rPr>
              <a:t>Xe</a:t>
            </a:r>
            <a:r>
              <a:rPr lang="en-US" sz="1600" b="1" strike="noStrike" cap="small" spc="-1" baseline="30000">
                <a:solidFill>
                  <a:srgbClr val="2E75B6"/>
                </a:solidFill>
                <a:latin typeface="Arial"/>
              </a:rPr>
              <a:t>54+</a:t>
            </a:r>
            <a:endParaRPr lang="ru-RU" sz="1600" b="0" strike="noStrike" spc="-1">
              <a:solidFill>
                <a:srgbClr val="000000"/>
              </a:solidFill>
              <a:latin typeface="Arial"/>
            </a:endParaRPr>
          </a:p>
          <a:p>
            <a:pPr>
              <a:lnSpc>
                <a:spcPct val="100000"/>
              </a:lnSpc>
              <a:tabLst>
                <a:tab pos="0" algn="l"/>
              </a:tabLst>
            </a:pPr>
            <a:r>
              <a:rPr lang="ru-RU" sz="1600" b="1" strike="noStrike" cap="small" spc="-1">
                <a:solidFill>
                  <a:srgbClr val="2E75B6"/>
                </a:solidFill>
                <a:latin typeface="Arial"/>
              </a:rPr>
              <a:t>3.8 </a:t>
            </a:r>
            <a:r>
              <a:rPr lang="en-US" sz="1600" b="1" strike="noStrike" cap="small" spc="-1">
                <a:solidFill>
                  <a:srgbClr val="2E75B6"/>
                </a:solidFill>
                <a:latin typeface="Arial"/>
              </a:rPr>
              <a:t>GeV</a:t>
            </a:r>
            <a:r>
              <a:rPr lang="ru-RU" sz="1600" b="1" strike="noStrike" cap="small" spc="-1">
                <a:solidFill>
                  <a:srgbClr val="2E75B6"/>
                </a:solidFill>
                <a:latin typeface="Arial"/>
              </a:rPr>
              <a:t>/</a:t>
            </a:r>
            <a:r>
              <a:rPr lang="en-US" sz="1600" b="1" strike="noStrike" cap="small" spc="-1">
                <a:solidFill>
                  <a:srgbClr val="2E75B6"/>
                </a:solidFill>
                <a:latin typeface="Arial"/>
              </a:rPr>
              <a:t>nucleon</a:t>
            </a:r>
            <a:endParaRPr lang="ru-RU" sz="1600" b="0" strike="noStrike" spc="-1">
              <a:solidFill>
                <a:srgbClr val="000000"/>
              </a:solidFill>
              <a:latin typeface="Arial"/>
            </a:endParaRPr>
          </a:p>
        </p:txBody>
      </p:sp>
      <p:sp>
        <p:nvSpPr>
          <p:cNvPr id="626" name="TextBox 90"/>
          <p:cNvSpPr/>
          <p:nvPr/>
        </p:nvSpPr>
        <p:spPr>
          <a:xfrm>
            <a:off x="2013480" y="2796840"/>
            <a:ext cx="2283120" cy="515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400" b="0" strike="noStrike" spc="-1">
                <a:solidFill>
                  <a:srgbClr val="000000"/>
                </a:solidFill>
                <a:latin typeface="Arial"/>
              </a:rPr>
              <a:t>Beam trace at the</a:t>
            </a:r>
            <a:br>
              <a:rPr sz="1400"/>
            </a:br>
            <a:r>
              <a:rPr lang="en-US" sz="1400" b="0" strike="noStrike" spc="-1">
                <a:solidFill>
                  <a:srgbClr val="000000"/>
                </a:solidFill>
                <a:latin typeface="Arial"/>
              </a:rPr>
              <a:t>EBT3 radiochromic film</a:t>
            </a:r>
            <a:endParaRPr lang="ru-RU" sz="1400" b="0" strike="noStrike" spc="-1">
              <a:solidFill>
                <a:srgbClr val="000000"/>
              </a:solidFill>
              <a:latin typeface="Arial"/>
            </a:endParaRPr>
          </a:p>
        </p:txBody>
      </p:sp>
      <p:sp>
        <p:nvSpPr>
          <p:cNvPr id="627" name="Прямоугольник 32"/>
          <p:cNvSpPr/>
          <p:nvPr/>
        </p:nvSpPr>
        <p:spPr>
          <a:xfrm>
            <a:off x="2023200" y="2350440"/>
            <a:ext cx="2289600" cy="45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200" b="1" strike="noStrike" spc="-1">
                <a:solidFill>
                  <a:srgbClr val="000000"/>
                </a:solidFill>
                <a:latin typeface="Arial"/>
              </a:rPr>
              <a:t>First run</a:t>
            </a:r>
            <a:r>
              <a:rPr lang="en-US" sz="1200" b="0" strike="noStrike" spc="-1">
                <a:solidFill>
                  <a:srgbClr val="000000"/>
                </a:solidFill>
                <a:latin typeface="Arial"/>
              </a:rPr>
              <a:t>: </a:t>
            </a:r>
            <a:r>
              <a:rPr lang="ru-RU" sz="1200" b="0" strike="noStrike" spc="-1">
                <a:solidFill>
                  <a:srgbClr val="000000"/>
                </a:solidFill>
                <a:latin typeface="Arial"/>
              </a:rPr>
              <a:t>11</a:t>
            </a:r>
            <a:r>
              <a:rPr lang="en-US" sz="1200" b="0" strike="noStrike" spc="-1">
                <a:solidFill>
                  <a:srgbClr val="000000"/>
                </a:solidFill>
                <a:latin typeface="Arial"/>
              </a:rPr>
              <a:t> December </a:t>
            </a:r>
            <a:r>
              <a:rPr lang="ru-RU" sz="1200" b="0" strike="noStrike" spc="-1">
                <a:solidFill>
                  <a:srgbClr val="000000"/>
                </a:solidFill>
                <a:latin typeface="Arial"/>
              </a:rPr>
              <a:t>2022</a:t>
            </a:r>
          </a:p>
          <a:p>
            <a:pPr>
              <a:lnSpc>
                <a:spcPct val="100000"/>
              </a:lnSpc>
            </a:pPr>
            <a:r>
              <a:rPr lang="en-US" sz="1200" b="0" strike="noStrike" spc="-1">
                <a:solidFill>
                  <a:srgbClr val="000000"/>
                </a:solidFill>
                <a:latin typeface="Arial"/>
              </a:rPr>
              <a:t>           </a:t>
            </a:r>
            <a:r>
              <a:rPr lang="ru-RU" sz="1200" b="0" strike="noStrike" spc="-1">
                <a:solidFill>
                  <a:srgbClr val="000000"/>
                </a:solidFill>
                <a:latin typeface="Arial"/>
              </a:rPr>
              <a:t> </a:t>
            </a:r>
            <a:r>
              <a:rPr lang="en-US" sz="1200" b="0" strike="noStrike" spc="-1">
                <a:solidFill>
                  <a:srgbClr val="000000"/>
                </a:solidFill>
                <a:latin typeface="Arial"/>
              </a:rPr>
              <a:t> </a:t>
            </a:r>
            <a:r>
              <a:rPr lang="ru-RU" sz="1200" b="0" strike="noStrike" spc="-1">
                <a:solidFill>
                  <a:srgbClr val="000000"/>
                </a:solidFill>
                <a:latin typeface="Arial"/>
              </a:rPr>
              <a:t>– 30</a:t>
            </a:r>
            <a:r>
              <a:rPr lang="en-US" sz="1200" b="0" strike="noStrike" spc="-1">
                <a:solidFill>
                  <a:srgbClr val="000000"/>
                </a:solidFill>
                <a:latin typeface="Arial"/>
              </a:rPr>
              <a:t> January </a:t>
            </a:r>
            <a:r>
              <a:rPr lang="ru-RU" sz="1200" b="0" strike="noStrike" spc="-1">
                <a:solidFill>
                  <a:srgbClr val="000000"/>
                </a:solidFill>
                <a:latin typeface="Arial"/>
              </a:rPr>
              <a:t>2023</a:t>
            </a:r>
          </a:p>
        </p:txBody>
      </p:sp>
      <p:sp>
        <p:nvSpPr>
          <p:cNvPr id="628" name="TextBox 91"/>
          <p:cNvSpPr/>
          <p:nvPr/>
        </p:nvSpPr>
        <p:spPr>
          <a:xfrm>
            <a:off x="6558840" y="1836360"/>
            <a:ext cx="1600920" cy="1504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1200" b="0" i="1" strike="noStrike" spc="-1">
                <a:solidFill>
                  <a:srgbClr val="000000"/>
                </a:solidFill>
                <a:latin typeface="Arial"/>
              </a:rPr>
              <a:t>Beam profile</a:t>
            </a:r>
            <a:endParaRPr lang="ru-RU" sz="1200" b="0" strike="noStrike" spc="-1">
              <a:solidFill>
                <a:srgbClr val="000000"/>
              </a:solidFill>
              <a:latin typeface="Arial"/>
            </a:endParaRPr>
          </a:p>
          <a:p>
            <a:pPr>
              <a:lnSpc>
                <a:spcPct val="100000"/>
              </a:lnSpc>
              <a:tabLst>
                <a:tab pos="0" algn="l"/>
              </a:tabLst>
            </a:pPr>
            <a:endParaRPr lang="ru-RU" sz="500" b="0" strike="noStrike" spc="-1">
              <a:solidFill>
                <a:srgbClr val="000000"/>
              </a:solidFill>
              <a:latin typeface="Arial"/>
            </a:endParaRPr>
          </a:p>
          <a:p>
            <a:pPr>
              <a:lnSpc>
                <a:spcPct val="100000"/>
              </a:lnSpc>
              <a:tabLst>
                <a:tab pos="0" algn="l"/>
              </a:tabLst>
            </a:pPr>
            <a:r>
              <a:rPr lang="en-US" sz="1200" b="0" i="1" strike="noStrike" spc="-1">
                <a:solidFill>
                  <a:srgbClr val="000000"/>
                </a:solidFill>
                <a:latin typeface="Arial"/>
              </a:rPr>
              <a:t>A =</a:t>
            </a:r>
            <a:r>
              <a:rPr lang="ru-RU" sz="1200" b="0" i="1" strike="noStrike" spc="-1">
                <a:solidFill>
                  <a:srgbClr val="000000"/>
                </a:solidFill>
                <a:latin typeface="Arial"/>
              </a:rPr>
              <a:t> 34</a:t>
            </a:r>
            <a:r>
              <a:rPr lang="en-US" sz="1200" b="0" i="1" strike="noStrike" spc="-1">
                <a:solidFill>
                  <a:srgbClr val="000000"/>
                </a:solidFill>
                <a:latin typeface="Arial"/>
              </a:rPr>
              <a:t>.</a:t>
            </a:r>
            <a:r>
              <a:rPr lang="ru-RU" sz="1200" b="0" i="1" strike="noStrike" spc="-1">
                <a:solidFill>
                  <a:srgbClr val="000000"/>
                </a:solidFill>
                <a:latin typeface="Arial"/>
              </a:rPr>
              <a:t>2</a:t>
            </a:r>
            <a:r>
              <a:rPr lang="en-US" sz="1200" b="0" i="1" strike="noStrike" spc="-1">
                <a:solidFill>
                  <a:srgbClr val="000000"/>
                </a:solidFill>
                <a:latin typeface="Arial"/>
              </a:rPr>
              <a:t> mm</a:t>
            </a:r>
            <a:endParaRPr lang="ru-RU" sz="1200" b="0" strike="noStrike" spc="-1">
              <a:solidFill>
                <a:srgbClr val="000000"/>
              </a:solidFill>
              <a:latin typeface="Arial"/>
            </a:endParaRPr>
          </a:p>
          <a:p>
            <a:pPr>
              <a:lnSpc>
                <a:spcPct val="100000"/>
              </a:lnSpc>
              <a:tabLst>
                <a:tab pos="0" algn="l"/>
              </a:tabLst>
            </a:pPr>
            <a:r>
              <a:rPr lang="en-US" sz="1200" b="0" i="1" strike="noStrike" spc="-1">
                <a:solidFill>
                  <a:srgbClr val="000000"/>
                </a:solidFill>
                <a:latin typeface="Arial"/>
              </a:rPr>
              <a:t>B</a:t>
            </a:r>
            <a:r>
              <a:rPr lang="ru-RU" sz="1200" b="0" i="1" strike="noStrike" spc="-1">
                <a:solidFill>
                  <a:srgbClr val="000000"/>
                </a:solidFill>
                <a:latin typeface="Arial"/>
              </a:rPr>
              <a:t> = 29</a:t>
            </a:r>
            <a:r>
              <a:rPr lang="en-US" sz="1200" b="0" i="1" strike="noStrike" spc="-1">
                <a:solidFill>
                  <a:srgbClr val="000000"/>
                </a:solidFill>
                <a:latin typeface="Arial"/>
              </a:rPr>
              <a:t>.</a:t>
            </a:r>
            <a:r>
              <a:rPr lang="ru-RU" sz="1200" b="0" i="1" strike="noStrike" spc="-1">
                <a:solidFill>
                  <a:srgbClr val="000000"/>
                </a:solidFill>
                <a:latin typeface="Arial"/>
              </a:rPr>
              <a:t>3</a:t>
            </a:r>
            <a:r>
              <a:rPr lang="en-US" sz="1200" b="0" i="1" strike="noStrike" spc="-1">
                <a:solidFill>
                  <a:srgbClr val="000000"/>
                </a:solidFill>
                <a:latin typeface="Arial"/>
              </a:rPr>
              <a:t> mm</a:t>
            </a:r>
            <a:endParaRPr lang="ru-RU" sz="1200" b="0" strike="noStrike" spc="-1">
              <a:solidFill>
                <a:srgbClr val="000000"/>
              </a:solidFill>
              <a:latin typeface="Arial"/>
            </a:endParaRPr>
          </a:p>
          <a:p>
            <a:pPr>
              <a:lnSpc>
                <a:spcPct val="100000"/>
              </a:lnSpc>
              <a:tabLst>
                <a:tab pos="0" algn="l"/>
              </a:tabLst>
            </a:pPr>
            <a:endParaRPr lang="ru-RU" sz="400" b="0" strike="noStrike" spc="-1">
              <a:solidFill>
                <a:srgbClr val="000000"/>
              </a:solidFill>
              <a:latin typeface="Arial"/>
            </a:endParaRPr>
          </a:p>
          <a:p>
            <a:pPr>
              <a:lnSpc>
                <a:spcPct val="100000"/>
              </a:lnSpc>
              <a:tabLst>
                <a:tab pos="0" algn="l"/>
              </a:tabLst>
            </a:pPr>
            <a:r>
              <a:rPr lang="en-US" sz="1200" b="0" i="1" strike="noStrike" spc="-1">
                <a:solidFill>
                  <a:srgbClr val="000000"/>
                </a:solidFill>
                <a:latin typeface="Arial"/>
              </a:rPr>
              <a:t>The most uniform area</a:t>
            </a:r>
            <a:r>
              <a:rPr lang="ru-RU" sz="1200" b="0" i="1" strike="noStrike" spc="-1">
                <a:solidFill>
                  <a:srgbClr val="000000"/>
                </a:solidFill>
                <a:latin typeface="Arial"/>
              </a:rPr>
              <a:t>:</a:t>
            </a:r>
            <a:br>
              <a:rPr sz="1200"/>
            </a:br>
            <a:r>
              <a:rPr lang="ru-RU" sz="1200" b="0" i="1" strike="noStrike" spc="-1">
                <a:solidFill>
                  <a:srgbClr val="000000"/>
                </a:solidFill>
                <a:latin typeface="Arial"/>
              </a:rPr>
              <a:t>a = 12</a:t>
            </a:r>
            <a:r>
              <a:rPr lang="en-US" sz="1200" b="0" i="1" strike="noStrike" spc="-1">
                <a:solidFill>
                  <a:srgbClr val="000000"/>
                </a:solidFill>
                <a:latin typeface="Arial"/>
              </a:rPr>
              <a:t>.0</a:t>
            </a:r>
            <a:r>
              <a:rPr lang="ru-RU" sz="1200" b="0" i="1" strike="noStrike" spc="-1">
                <a:solidFill>
                  <a:srgbClr val="000000"/>
                </a:solidFill>
                <a:latin typeface="Arial"/>
              </a:rPr>
              <a:t> </a:t>
            </a:r>
            <a:r>
              <a:rPr lang="en-US" sz="1200" b="0" i="1" strike="noStrike" spc="-1">
                <a:solidFill>
                  <a:srgbClr val="000000"/>
                </a:solidFill>
                <a:latin typeface="Arial"/>
              </a:rPr>
              <a:t>mm</a:t>
            </a:r>
            <a:br>
              <a:rPr sz="1200"/>
            </a:br>
            <a:r>
              <a:rPr lang="ru-RU" sz="1200" b="0" i="1" strike="noStrike" spc="-1">
                <a:solidFill>
                  <a:srgbClr val="000000"/>
                </a:solidFill>
                <a:latin typeface="Arial"/>
              </a:rPr>
              <a:t>b = 9</a:t>
            </a:r>
            <a:r>
              <a:rPr lang="en-US" sz="1200" b="0" i="1" strike="noStrike" spc="-1">
                <a:solidFill>
                  <a:srgbClr val="000000"/>
                </a:solidFill>
                <a:latin typeface="Arial"/>
              </a:rPr>
              <a:t>.0</a:t>
            </a:r>
            <a:r>
              <a:rPr lang="ru-RU" sz="1200" b="0" i="1" strike="noStrike" spc="-1">
                <a:solidFill>
                  <a:srgbClr val="000000"/>
                </a:solidFill>
                <a:latin typeface="Arial"/>
              </a:rPr>
              <a:t> </a:t>
            </a:r>
            <a:r>
              <a:rPr lang="en-US" sz="1200" b="0" i="1" strike="noStrike" spc="-1">
                <a:solidFill>
                  <a:srgbClr val="000000"/>
                </a:solidFill>
                <a:latin typeface="Arial"/>
              </a:rPr>
              <a:t>mm</a:t>
            </a:r>
            <a:endParaRPr lang="ru-RU" sz="1200" b="0" strike="noStrike" spc="-1">
              <a:solidFill>
                <a:srgbClr val="000000"/>
              </a:solidFill>
              <a:latin typeface="Arial"/>
            </a:endParaRPr>
          </a:p>
        </p:txBody>
      </p:sp>
      <p:grpSp>
        <p:nvGrpSpPr>
          <p:cNvPr id="629" name="Группа 8"/>
          <p:cNvGrpSpPr/>
          <p:nvPr/>
        </p:nvGrpSpPr>
        <p:grpSpPr>
          <a:xfrm>
            <a:off x="4601160" y="1764360"/>
            <a:ext cx="1866960" cy="1621800"/>
            <a:chOff x="4601160" y="1764360"/>
            <a:chExt cx="1866960" cy="1621800"/>
          </a:xfrm>
        </p:grpSpPr>
        <p:grpSp>
          <p:nvGrpSpPr>
            <p:cNvPr id="630" name="Группа 13"/>
            <p:cNvGrpSpPr/>
            <p:nvPr/>
          </p:nvGrpSpPr>
          <p:grpSpPr>
            <a:xfrm>
              <a:off x="4601160" y="1764360"/>
              <a:ext cx="1866960" cy="1621800"/>
              <a:chOff x="4601160" y="1764360"/>
              <a:chExt cx="1866960" cy="1621800"/>
            </a:xfrm>
          </p:grpSpPr>
          <p:grpSp>
            <p:nvGrpSpPr>
              <p:cNvPr id="631" name="Группа 14"/>
              <p:cNvGrpSpPr/>
              <p:nvPr/>
            </p:nvGrpSpPr>
            <p:grpSpPr>
              <a:xfrm>
                <a:off x="4601160" y="1764360"/>
                <a:ext cx="1866960" cy="1621800"/>
                <a:chOff x="4601160" y="1764360"/>
                <a:chExt cx="1866960" cy="1621800"/>
              </a:xfrm>
            </p:grpSpPr>
            <p:grpSp>
              <p:nvGrpSpPr>
                <p:cNvPr id="632" name="Группа 15"/>
                <p:cNvGrpSpPr/>
                <p:nvPr/>
              </p:nvGrpSpPr>
              <p:grpSpPr>
                <a:xfrm>
                  <a:off x="4601160" y="1764360"/>
                  <a:ext cx="1866960" cy="1621800"/>
                  <a:chOff x="4601160" y="1764360"/>
                  <a:chExt cx="1866960" cy="1621800"/>
                </a:xfrm>
              </p:grpSpPr>
              <p:pic>
                <p:nvPicPr>
                  <p:cNvPr id="633" name="Рисунок 58"/>
                  <p:cNvPicPr/>
                  <p:nvPr/>
                </p:nvPicPr>
                <p:blipFill>
                  <a:blip r:embed="rId4"/>
                  <a:srcRect l="34803" t="17114" r="13911" b="37920"/>
                  <a:stretch/>
                </p:blipFill>
                <p:spPr>
                  <a:xfrm>
                    <a:off x="4601160" y="1764360"/>
                    <a:ext cx="1866960" cy="1621800"/>
                  </a:xfrm>
                  <a:prstGeom prst="rect">
                    <a:avLst/>
                  </a:prstGeom>
                  <a:ln w="0">
                    <a:noFill/>
                  </a:ln>
                </p:spPr>
              </p:pic>
              <p:sp>
                <p:nvSpPr>
                  <p:cNvPr id="634" name="Овал 3"/>
                  <p:cNvSpPr/>
                  <p:nvPr/>
                </p:nvSpPr>
                <p:spPr>
                  <a:xfrm rot="20291400">
                    <a:off x="4914000" y="2120400"/>
                    <a:ext cx="1238400" cy="958680"/>
                  </a:xfrm>
                  <a:prstGeom prst="ellipse">
                    <a:avLst/>
                  </a:prstGeom>
                  <a:noFill/>
                  <a:ln>
                    <a:solidFill>
                      <a:srgbClr val="00FFFF"/>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endParaRPr lang="ru-RU" sz="1800" b="0" strike="noStrike" spc="-1">
                      <a:solidFill>
                        <a:srgbClr val="FFFFFF"/>
                      </a:solidFill>
                      <a:latin typeface="Arial"/>
                    </a:endParaRPr>
                  </a:p>
                </p:txBody>
              </p:sp>
              <p:cxnSp>
                <p:nvCxnSpPr>
                  <p:cNvPr id="635" name="Прямая соединительная линия 9"/>
                  <p:cNvCxnSpPr/>
                  <p:nvPr/>
                </p:nvCxnSpPr>
                <p:spPr>
                  <a:xfrm>
                    <a:off x="5355360" y="2154600"/>
                    <a:ext cx="356400" cy="891000"/>
                  </a:xfrm>
                  <a:prstGeom prst="straightConnector1">
                    <a:avLst/>
                  </a:prstGeom>
                  <a:ln w="19050">
                    <a:solidFill>
                      <a:srgbClr val="00FFFF"/>
                    </a:solidFill>
                    <a:headEnd type="stealth" w="med" len="med"/>
                    <a:tailEnd type="stealth" w="med" len="med"/>
                  </a:ln>
                </p:spPr>
              </p:cxnSp>
              <p:cxnSp>
                <p:nvCxnSpPr>
                  <p:cNvPr id="636" name="Прямая соединительная линия 12"/>
                  <p:cNvCxnSpPr/>
                  <p:nvPr/>
                </p:nvCxnSpPr>
                <p:spPr>
                  <a:xfrm flipV="1">
                    <a:off x="4958280" y="2369880"/>
                    <a:ext cx="1150560" cy="460440"/>
                  </a:xfrm>
                  <a:prstGeom prst="straightConnector1">
                    <a:avLst/>
                  </a:prstGeom>
                  <a:ln w="19050">
                    <a:solidFill>
                      <a:srgbClr val="00FFFF"/>
                    </a:solidFill>
                    <a:headEnd type="stealth" w="med" len="med"/>
                    <a:tailEnd type="stealth" w="med" len="med"/>
                  </a:ln>
                </p:spPr>
              </p:cxnSp>
              <p:sp>
                <p:nvSpPr>
                  <p:cNvPr id="637" name="TextBox 92"/>
                  <p:cNvSpPr/>
                  <p:nvPr/>
                </p:nvSpPr>
                <p:spPr>
                  <a:xfrm>
                    <a:off x="4894920" y="2466000"/>
                    <a:ext cx="327600" cy="3945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tabLst>
                        <a:tab pos="0" algn="l"/>
                      </a:tabLst>
                    </a:pPr>
                    <a:r>
                      <a:rPr lang="en-US" sz="2000" b="0" i="1" strike="noStrike" spc="-1">
                        <a:solidFill>
                          <a:srgbClr val="00FFFF"/>
                        </a:solidFill>
                        <a:latin typeface="Calibri"/>
                      </a:rPr>
                      <a:t>A</a:t>
                    </a:r>
                    <a:endParaRPr lang="ru-RU" sz="2000" b="0" strike="noStrike" spc="-1">
                      <a:solidFill>
                        <a:srgbClr val="000000"/>
                      </a:solidFill>
                      <a:latin typeface="Arial"/>
                    </a:endParaRPr>
                  </a:p>
                </p:txBody>
              </p:sp>
              <p:sp>
                <p:nvSpPr>
                  <p:cNvPr id="638" name="TextBox 93"/>
                  <p:cNvSpPr/>
                  <p:nvPr/>
                </p:nvSpPr>
                <p:spPr>
                  <a:xfrm>
                    <a:off x="5315040" y="2042280"/>
                    <a:ext cx="318240" cy="3945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tabLst>
                        <a:tab pos="0" algn="l"/>
                      </a:tabLst>
                    </a:pPr>
                    <a:r>
                      <a:rPr lang="en-US" sz="2000" b="0" i="1" strike="noStrike" spc="-1">
                        <a:solidFill>
                          <a:srgbClr val="00FFFF"/>
                        </a:solidFill>
                        <a:latin typeface="Calibri"/>
                      </a:rPr>
                      <a:t>B</a:t>
                    </a:r>
                    <a:endParaRPr lang="ru-RU" sz="2000" b="0" strike="noStrike" spc="-1">
                      <a:solidFill>
                        <a:srgbClr val="000000"/>
                      </a:solidFill>
                      <a:latin typeface="Arial"/>
                    </a:endParaRPr>
                  </a:p>
                </p:txBody>
              </p:sp>
            </p:grpSp>
            <p:sp>
              <p:nvSpPr>
                <p:cNvPr id="639" name="Овал 5"/>
                <p:cNvSpPr/>
                <p:nvPr/>
              </p:nvSpPr>
              <p:spPr>
                <a:xfrm rot="20291400">
                  <a:off x="5307840" y="2399400"/>
                  <a:ext cx="464040" cy="393840"/>
                </a:xfrm>
                <a:prstGeom prst="ellipse">
                  <a:avLst/>
                </a:prstGeom>
                <a:noFill/>
                <a:ln>
                  <a:solidFill>
                    <a:srgbClr val="FFFF00"/>
                  </a:solidFill>
                  <a:prstDash val="dash"/>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endParaRPr lang="ru-RU" sz="1800" b="0" strike="noStrike" spc="-1">
                    <a:solidFill>
                      <a:srgbClr val="FFFFFF"/>
                    </a:solidFill>
                    <a:latin typeface="Arial"/>
                  </a:endParaRPr>
                </a:p>
              </p:txBody>
            </p:sp>
            <p:sp>
              <p:nvSpPr>
                <p:cNvPr id="640" name="TextBox 94"/>
                <p:cNvSpPr/>
                <p:nvPr/>
              </p:nvSpPr>
              <p:spPr>
                <a:xfrm>
                  <a:off x="5266440" y="2447640"/>
                  <a:ext cx="257400" cy="272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tabLst>
                      <a:tab pos="0" algn="l"/>
                    </a:tabLst>
                  </a:pPr>
                  <a:r>
                    <a:rPr lang="en-US" sz="1200" b="0" i="1" strike="noStrike" spc="-1">
                      <a:solidFill>
                        <a:srgbClr val="FFFF00"/>
                      </a:solidFill>
                      <a:latin typeface="Calibri"/>
                    </a:rPr>
                    <a:t>a</a:t>
                  </a:r>
                  <a:endParaRPr lang="ru-RU" sz="1200" b="0" strike="noStrike" spc="-1">
                    <a:solidFill>
                      <a:srgbClr val="000000"/>
                    </a:solidFill>
                    <a:latin typeface="Arial"/>
                  </a:endParaRPr>
                </a:p>
              </p:txBody>
            </p:sp>
            <p:sp>
              <p:nvSpPr>
                <p:cNvPr id="641" name="TextBox 95"/>
                <p:cNvSpPr/>
                <p:nvPr/>
              </p:nvSpPr>
              <p:spPr>
                <a:xfrm>
                  <a:off x="5434920" y="2338920"/>
                  <a:ext cx="257400" cy="272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tabLst>
                      <a:tab pos="0" algn="l"/>
                    </a:tabLst>
                  </a:pPr>
                  <a:r>
                    <a:rPr lang="en-US" sz="1200" b="0" i="1" strike="noStrike" spc="-1">
                      <a:solidFill>
                        <a:srgbClr val="FFFF00"/>
                      </a:solidFill>
                      <a:latin typeface="Calibri"/>
                    </a:rPr>
                    <a:t>b</a:t>
                  </a:r>
                  <a:endParaRPr lang="ru-RU" sz="1200" b="0" strike="noStrike" spc="-1">
                    <a:solidFill>
                      <a:srgbClr val="000000"/>
                    </a:solidFill>
                    <a:latin typeface="Arial"/>
                  </a:endParaRPr>
                </a:p>
              </p:txBody>
            </p:sp>
          </p:grpSp>
          <p:cxnSp>
            <p:nvCxnSpPr>
              <p:cNvPr id="642" name="Прямая соединительная линия 14"/>
              <p:cNvCxnSpPr/>
              <p:nvPr/>
            </p:nvCxnSpPr>
            <p:spPr>
              <a:xfrm>
                <a:off x="5461920" y="2418120"/>
                <a:ext cx="145800" cy="363960"/>
              </a:xfrm>
              <a:prstGeom prst="straightConnector1">
                <a:avLst/>
              </a:prstGeom>
              <a:ln w="19050">
                <a:solidFill>
                  <a:srgbClr val="FFFF00"/>
                </a:solidFill>
                <a:headEnd type="stealth" w="med" len="med"/>
                <a:tailEnd type="stealth" w="med" len="med"/>
              </a:ln>
            </p:spPr>
          </p:cxnSp>
          <p:cxnSp>
            <p:nvCxnSpPr>
              <p:cNvPr id="643" name="Прямая соединительная линия 16"/>
              <p:cNvCxnSpPr/>
              <p:nvPr/>
            </p:nvCxnSpPr>
            <p:spPr>
              <a:xfrm flipV="1">
                <a:off x="5323320" y="2510280"/>
                <a:ext cx="432720" cy="173160"/>
              </a:xfrm>
              <a:prstGeom prst="straightConnector1">
                <a:avLst/>
              </a:prstGeom>
              <a:ln w="19050">
                <a:solidFill>
                  <a:srgbClr val="FFFF00"/>
                </a:solidFill>
                <a:headEnd type="stealth" w="med" len="med"/>
                <a:tailEnd type="stealth" w="med" len="med"/>
              </a:ln>
            </p:spPr>
          </p:cxnSp>
        </p:grpSp>
        <p:cxnSp>
          <p:nvCxnSpPr>
            <p:cNvPr id="644" name="Прямая соединительная линия 17"/>
            <p:cNvCxnSpPr/>
            <p:nvPr/>
          </p:nvCxnSpPr>
          <p:spPr>
            <a:xfrm>
              <a:off x="5538240" y="3270240"/>
              <a:ext cx="360" cy="111960"/>
            </a:xfrm>
            <a:prstGeom prst="straightConnector1">
              <a:avLst/>
            </a:prstGeom>
            <a:ln w="25400">
              <a:solidFill>
                <a:srgbClr val="C00000"/>
              </a:solidFill>
            </a:ln>
          </p:spPr>
        </p:cxnSp>
        <p:cxnSp>
          <p:nvCxnSpPr>
            <p:cNvPr id="645" name="Прямая соединительная линия 18"/>
            <p:cNvCxnSpPr/>
            <p:nvPr/>
          </p:nvCxnSpPr>
          <p:spPr>
            <a:xfrm>
              <a:off x="5542200" y="1770120"/>
              <a:ext cx="360" cy="111960"/>
            </a:xfrm>
            <a:prstGeom prst="straightConnector1">
              <a:avLst/>
            </a:prstGeom>
            <a:ln w="25400">
              <a:solidFill>
                <a:srgbClr val="C00000"/>
              </a:solidFill>
            </a:ln>
          </p:spPr>
        </p:cxnSp>
        <p:cxnSp>
          <p:nvCxnSpPr>
            <p:cNvPr id="646" name="Прямая соединительная линия 19"/>
            <p:cNvCxnSpPr/>
            <p:nvPr/>
          </p:nvCxnSpPr>
          <p:spPr>
            <a:xfrm>
              <a:off x="4601520" y="2611080"/>
              <a:ext cx="105120" cy="360"/>
            </a:xfrm>
            <a:prstGeom prst="straightConnector1">
              <a:avLst/>
            </a:prstGeom>
            <a:ln w="25400">
              <a:solidFill>
                <a:srgbClr val="C00000"/>
              </a:solidFill>
            </a:ln>
          </p:spPr>
        </p:cxnSp>
        <p:cxnSp>
          <p:nvCxnSpPr>
            <p:cNvPr id="647" name="Прямая соединительная линия 20"/>
            <p:cNvCxnSpPr/>
            <p:nvPr/>
          </p:nvCxnSpPr>
          <p:spPr>
            <a:xfrm>
              <a:off x="6358680" y="2611080"/>
              <a:ext cx="104760" cy="360"/>
            </a:xfrm>
            <a:prstGeom prst="straightConnector1">
              <a:avLst/>
            </a:prstGeom>
            <a:ln w="25400">
              <a:solidFill>
                <a:srgbClr val="C00000"/>
              </a:solidFill>
            </a:ln>
          </p:spPr>
        </p:cxnSp>
      </p:grpSp>
      <p:grpSp>
        <p:nvGrpSpPr>
          <p:cNvPr id="648" name="Группа 17"/>
          <p:cNvGrpSpPr/>
          <p:nvPr/>
        </p:nvGrpSpPr>
        <p:grpSpPr>
          <a:xfrm>
            <a:off x="263880" y="3556440"/>
            <a:ext cx="2130840" cy="2765880"/>
            <a:chOff x="263880" y="3556440"/>
            <a:chExt cx="2130840" cy="2765880"/>
          </a:xfrm>
        </p:grpSpPr>
        <p:grpSp>
          <p:nvGrpSpPr>
            <p:cNvPr id="649" name="Группа 24"/>
            <p:cNvGrpSpPr/>
            <p:nvPr/>
          </p:nvGrpSpPr>
          <p:grpSpPr>
            <a:xfrm>
              <a:off x="263880" y="3556440"/>
              <a:ext cx="2130840" cy="2765880"/>
              <a:chOff x="263880" y="3556440"/>
              <a:chExt cx="2130840" cy="2765880"/>
            </a:xfrm>
          </p:grpSpPr>
          <p:pic>
            <p:nvPicPr>
              <p:cNvPr id="650" name="Рисунок 59"/>
              <p:cNvPicPr/>
              <p:nvPr/>
            </p:nvPicPr>
            <p:blipFill>
              <a:blip r:embed="rId5"/>
              <a:stretch/>
            </p:blipFill>
            <p:spPr>
              <a:xfrm rot="5400000">
                <a:off x="-81720" y="3902040"/>
                <a:ext cx="2765880" cy="2074320"/>
              </a:xfrm>
              <a:prstGeom prst="rect">
                <a:avLst/>
              </a:prstGeom>
              <a:ln w="0">
                <a:noFill/>
              </a:ln>
            </p:spPr>
          </p:pic>
          <p:sp>
            <p:nvSpPr>
              <p:cNvPr id="651" name="TextBox 96"/>
              <p:cNvSpPr/>
              <p:nvPr/>
            </p:nvSpPr>
            <p:spPr>
              <a:xfrm rot="16200000">
                <a:off x="961920" y="4788720"/>
                <a:ext cx="241272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tabLst>
                    <a:tab pos="0" algn="l"/>
                  </a:tabLst>
                </a:pPr>
                <a:r>
                  <a:rPr lang="ru-RU" sz="1600" b="1" strike="noStrike" spc="-1">
                    <a:solidFill>
                      <a:srgbClr val="FFFF00"/>
                    </a:solidFill>
                    <a:latin typeface="Arial"/>
                  </a:rPr>
                  <a:t> </a:t>
                </a:r>
                <a:r>
                  <a:rPr lang="en-US" sz="1600" b="1" strike="noStrike" spc="-1">
                    <a:solidFill>
                      <a:srgbClr val="FFFF00"/>
                    </a:solidFill>
                    <a:latin typeface="Arial"/>
                  </a:rPr>
                  <a:t>FHCal</a:t>
                </a:r>
                <a:endParaRPr lang="ru-RU" sz="1600" b="0" strike="noStrike" spc="-1">
                  <a:solidFill>
                    <a:srgbClr val="000000"/>
                  </a:solidFill>
                  <a:latin typeface="Arial"/>
                </a:endParaRPr>
              </a:p>
            </p:txBody>
          </p:sp>
          <p:sp>
            <p:nvSpPr>
              <p:cNvPr id="652" name="TextBox 97"/>
              <p:cNvSpPr/>
              <p:nvPr/>
            </p:nvSpPr>
            <p:spPr>
              <a:xfrm>
                <a:off x="956160" y="4353840"/>
                <a:ext cx="1438560" cy="24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1050" b="1" strike="noStrike" spc="-1">
                    <a:solidFill>
                      <a:srgbClr val="FFFF00"/>
                    </a:solidFill>
                    <a:latin typeface="Arial"/>
                  </a:rPr>
                  <a:t>Beam direction</a:t>
                </a:r>
                <a:endParaRPr lang="ru-RU" sz="1050" b="0" strike="noStrike" spc="-1">
                  <a:solidFill>
                    <a:srgbClr val="000000"/>
                  </a:solidFill>
                  <a:latin typeface="Arial"/>
                </a:endParaRPr>
              </a:p>
            </p:txBody>
          </p:sp>
          <p:sp>
            <p:nvSpPr>
              <p:cNvPr id="653" name="Стрелка: влево 2"/>
              <p:cNvSpPr/>
              <p:nvPr/>
            </p:nvSpPr>
            <p:spPr>
              <a:xfrm>
                <a:off x="955080" y="4249800"/>
                <a:ext cx="1330560" cy="146880"/>
              </a:xfrm>
              <a:prstGeom prst="leftArrow">
                <a:avLst>
                  <a:gd name="adj1" fmla="val 50000"/>
                  <a:gd name="adj2" fmla="val 50000"/>
                </a:avLst>
              </a:prstGeom>
              <a:solidFill>
                <a:srgbClr val="FFFF00"/>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90000" rIns="90000" bIns="90000" anchor="ctr">
                <a:noAutofit/>
              </a:bodyPr>
              <a:lstStyle/>
              <a:p>
                <a:endParaRPr lang="ru-RU" sz="600" b="0" strike="noStrike" spc="-1">
                  <a:solidFill>
                    <a:srgbClr val="FFFFFF"/>
                  </a:solidFill>
                  <a:latin typeface="Arial"/>
                </a:endParaRPr>
              </a:p>
            </p:txBody>
          </p:sp>
        </p:grpSp>
        <p:sp>
          <p:nvSpPr>
            <p:cNvPr id="654" name="TextBox 98"/>
            <p:cNvSpPr/>
            <p:nvPr/>
          </p:nvSpPr>
          <p:spPr>
            <a:xfrm rot="16200000">
              <a:off x="13680" y="4346640"/>
              <a:ext cx="1445400" cy="24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1050" b="1" strike="noStrike" spc="-1">
                  <a:solidFill>
                    <a:srgbClr val="FFFF00"/>
                  </a:solidFill>
                  <a:latin typeface="Arial"/>
                </a:rPr>
                <a:t>Beam dump</a:t>
              </a:r>
              <a:endParaRPr lang="ru-RU" sz="1050" b="0" strike="noStrike" spc="-1">
                <a:solidFill>
                  <a:srgbClr val="000000"/>
                </a:solidFill>
                <a:latin typeface="Arial"/>
              </a:endParaRPr>
            </a:p>
          </p:txBody>
        </p:sp>
      </p:grpSp>
      <p:pic>
        <p:nvPicPr>
          <p:cNvPr id="655" name="Рисунок 62"/>
          <p:cNvPicPr/>
          <p:nvPr/>
        </p:nvPicPr>
        <p:blipFill>
          <a:blip r:embed="rId6"/>
          <a:stretch/>
        </p:blipFill>
        <p:spPr>
          <a:xfrm>
            <a:off x="263520" y="1750680"/>
            <a:ext cx="1686960" cy="1634040"/>
          </a:xfrm>
          <a:prstGeom prst="rect">
            <a:avLst/>
          </a:prstGeom>
          <a:ln w="0">
            <a:noFill/>
          </a:ln>
        </p:spPr>
      </p:pic>
      <p:sp>
        <p:nvSpPr>
          <p:cNvPr id="656" name="TextBox 99"/>
          <p:cNvSpPr/>
          <p:nvPr/>
        </p:nvSpPr>
        <p:spPr>
          <a:xfrm>
            <a:off x="119160" y="6286320"/>
            <a:ext cx="2353320" cy="591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1100" b="0" strike="noStrike" spc="-1">
                <a:solidFill>
                  <a:srgbClr val="000000"/>
                </a:solidFill>
                <a:latin typeface="Arial"/>
              </a:rPr>
              <a:t>Installation of dosimetry equipment and samples to ARIADNA target station in BM@N zone</a:t>
            </a:r>
            <a:endParaRPr lang="ru-RU" sz="1100" b="0" strike="noStrike" spc="-1">
              <a:solidFill>
                <a:srgbClr val="000000"/>
              </a:solidFill>
              <a:latin typeface="Arial"/>
            </a:endParaRPr>
          </a:p>
        </p:txBody>
      </p:sp>
      <p:pic>
        <p:nvPicPr>
          <p:cNvPr id="657" name="Рисунок 63"/>
          <p:cNvPicPr/>
          <p:nvPr/>
        </p:nvPicPr>
        <p:blipFill>
          <a:blip r:embed="rId7"/>
          <a:srcRect r="4447"/>
          <a:stretch/>
        </p:blipFill>
        <p:spPr>
          <a:xfrm>
            <a:off x="7723440" y="3421440"/>
            <a:ext cx="1333440" cy="1181880"/>
          </a:xfrm>
          <a:prstGeom prst="rect">
            <a:avLst/>
          </a:prstGeom>
          <a:ln w="0">
            <a:noFill/>
          </a:ln>
        </p:spPr>
      </p:pic>
      <p:pic>
        <p:nvPicPr>
          <p:cNvPr id="658" name="Рисунок 64"/>
          <p:cNvPicPr/>
          <p:nvPr/>
        </p:nvPicPr>
        <p:blipFill>
          <a:blip r:embed="rId8"/>
          <a:stretch/>
        </p:blipFill>
        <p:spPr>
          <a:xfrm>
            <a:off x="10746000" y="3425400"/>
            <a:ext cx="1333440" cy="1185120"/>
          </a:xfrm>
          <a:prstGeom prst="rect">
            <a:avLst/>
          </a:prstGeom>
          <a:ln w="0">
            <a:noFill/>
          </a:ln>
        </p:spPr>
      </p:pic>
      <p:sp>
        <p:nvSpPr>
          <p:cNvPr id="659" name="TextBox 100"/>
          <p:cNvSpPr/>
          <p:nvPr/>
        </p:nvSpPr>
        <p:spPr>
          <a:xfrm>
            <a:off x="7734240" y="4597920"/>
            <a:ext cx="133344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800" b="0" strike="noStrike" spc="-1">
                <a:solidFill>
                  <a:srgbClr val="000000"/>
                </a:solidFill>
                <a:latin typeface="Arial"/>
              </a:rPr>
              <a:t>Composite material at ISS</a:t>
            </a:r>
            <a:endParaRPr lang="ru-RU" sz="800" b="0" strike="noStrike" spc="-1">
              <a:solidFill>
                <a:srgbClr val="000000"/>
              </a:solidFill>
              <a:latin typeface="Arial"/>
            </a:endParaRPr>
          </a:p>
        </p:txBody>
      </p:sp>
      <p:sp>
        <p:nvSpPr>
          <p:cNvPr id="660" name="TextBox 101"/>
          <p:cNvSpPr/>
          <p:nvPr/>
        </p:nvSpPr>
        <p:spPr>
          <a:xfrm>
            <a:off x="10746000" y="4597920"/>
            <a:ext cx="133344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800" b="0" strike="noStrike" spc="-1">
                <a:solidFill>
                  <a:srgbClr val="000000"/>
                </a:solidFill>
                <a:latin typeface="Arial"/>
              </a:rPr>
              <a:t>New composite material</a:t>
            </a:r>
            <a:br>
              <a:rPr sz="800"/>
            </a:br>
            <a:r>
              <a:rPr lang="en-US" sz="800" b="0" strike="noStrike" spc="-1">
                <a:solidFill>
                  <a:srgbClr val="000000"/>
                </a:solidFill>
                <a:latin typeface="Arial"/>
              </a:rPr>
              <a:t>for ROSS</a:t>
            </a:r>
            <a:endParaRPr lang="ru-RU" sz="800" b="0" strike="noStrike" spc="-1">
              <a:solidFill>
                <a:srgbClr val="000000"/>
              </a:solidFill>
              <a:latin typeface="Arial"/>
            </a:endParaRPr>
          </a:p>
        </p:txBody>
      </p:sp>
      <p:sp>
        <p:nvSpPr>
          <p:cNvPr id="661" name="Прямоугольник 33"/>
          <p:cNvSpPr/>
          <p:nvPr/>
        </p:nvSpPr>
        <p:spPr>
          <a:xfrm>
            <a:off x="8447760" y="4246560"/>
            <a:ext cx="62352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US" sz="1600" b="1" strike="noStrike" spc="-1">
                <a:solidFill>
                  <a:srgbClr val="FFFF00"/>
                </a:solidFill>
                <a:latin typeface="Arial"/>
              </a:rPr>
              <a:t>ISS</a:t>
            </a:r>
            <a:endParaRPr lang="ru-RU" sz="1600" b="0" strike="noStrike" spc="-1">
              <a:solidFill>
                <a:srgbClr val="000000"/>
              </a:solidFill>
              <a:latin typeface="Arial"/>
            </a:endParaRPr>
          </a:p>
        </p:txBody>
      </p:sp>
      <p:sp>
        <p:nvSpPr>
          <p:cNvPr id="662" name="Прямоугольник 34"/>
          <p:cNvSpPr/>
          <p:nvPr/>
        </p:nvSpPr>
        <p:spPr>
          <a:xfrm>
            <a:off x="11287800" y="4263480"/>
            <a:ext cx="79164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US" sz="1600" b="1" strike="noStrike" spc="-1">
                <a:solidFill>
                  <a:srgbClr val="FFFF00"/>
                </a:solidFill>
                <a:latin typeface="Arial"/>
              </a:rPr>
              <a:t>ROSS</a:t>
            </a:r>
            <a:endParaRPr lang="ru-RU" sz="1600" b="0" strike="noStrike" spc="-1">
              <a:solidFill>
                <a:srgbClr val="000000"/>
              </a:solidFill>
              <a:latin typeface="Arial"/>
            </a:endParaRPr>
          </a:p>
        </p:txBody>
      </p:sp>
      <p:pic>
        <p:nvPicPr>
          <p:cNvPr id="663" name="Рисунок 65"/>
          <p:cNvPicPr/>
          <p:nvPr/>
        </p:nvPicPr>
        <p:blipFill>
          <a:blip r:embed="rId9">
            <a:extLst>
              <a:ext uri="{BEBA8EAE-BF5A-486C-A8C5-ECC9F3942E4B}">
                <a14:imgProps xmlns:a14="http://schemas.microsoft.com/office/drawing/2010/main">
                  <a14:imgLayer r:embed="rId10">
                    <a14:imgEffect>
                      <a14:brightnessContrast bright="28000"/>
                    </a14:imgEffect>
                  </a14:imgLayer>
                </a14:imgProps>
              </a:ext>
            </a:extLst>
          </a:blip>
          <a:srcRect l="493" t="13454" r="44725" b="24890"/>
          <a:stretch/>
        </p:blipFill>
        <p:spPr>
          <a:xfrm rot="60000">
            <a:off x="10198080" y="1469160"/>
            <a:ext cx="954720" cy="1495080"/>
          </a:xfrm>
          <a:prstGeom prst="rect">
            <a:avLst/>
          </a:prstGeom>
          <a:ln w="0">
            <a:noFill/>
          </a:ln>
        </p:spPr>
      </p:pic>
      <p:pic>
        <p:nvPicPr>
          <p:cNvPr id="664" name="Рисунок 66"/>
          <p:cNvPicPr/>
          <p:nvPr/>
        </p:nvPicPr>
        <p:blipFill>
          <a:blip r:embed="rId11">
            <a:extLst>
              <a:ext uri="{BEBA8EAE-BF5A-486C-A8C5-ECC9F3942E4B}">
                <a14:imgProps xmlns:a14="http://schemas.microsoft.com/office/drawing/2010/main">
                  <a14:imgLayer r:embed="rId12">
                    <a14:imgEffect>
                      <a14:brightnessContrast bright="28000"/>
                    </a14:imgEffect>
                  </a14:imgLayer>
                </a14:imgProps>
              </a:ext>
            </a:extLst>
          </a:blip>
          <a:srcRect l="30727" t="10792" r="22270" b="22439"/>
          <a:stretch/>
        </p:blipFill>
        <p:spPr>
          <a:xfrm rot="60000">
            <a:off x="11278800" y="1656360"/>
            <a:ext cx="740880" cy="1321200"/>
          </a:xfrm>
          <a:prstGeom prst="rect">
            <a:avLst/>
          </a:prstGeom>
          <a:ln w="0">
            <a:noFill/>
          </a:ln>
        </p:spPr>
      </p:pic>
      <p:sp>
        <p:nvSpPr>
          <p:cNvPr id="665" name="Прямоугольник 36"/>
          <p:cNvSpPr/>
          <p:nvPr/>
        </p:nvSpPr>
        <p:spPr>
          <a:xfrm>
            <a:off x="11107080" y="1463040"/>
            <a:ext cx="972000" cy="46021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n-US" sz="1200" b="0" strike="noStrike" spc="-1" dirty="0">
                <a:solidFill>
                  <a:srgbClr val="000000"/>
                </a:solidFill>
                <a:latin typeface="Arial"/>
              </a:rPr>
              <a:t>Sapphire samples</a:t>
            </a:r>
            <a:endParaRPr lang="ru-RU" sz="1200" b="0" strike="noStrike" spc="-1" dirty="0">
              <a:solidFill>
                <a:srgbClr val="000000"/>
              </a:solidFill>
              <a:latin typeface="Arial"/>
            </a:endParaRPr>
          </a:p>
        </p:txBody>
      </p:sp>
      <p:pic>
        <p:nvPicPr>
          <p:cNvPr id="666" name="Рисунок 67"/>
          <p:cNvPicPr/>
          <p:nvPr/>
        </p:nvPicPr>
        <p:blipFill>
          <a:blip r:embed="rId13"/>
          <a:stretch/>
        </p:blipFill>
        <p:spPr>
          <a:xfrm>
            <a:off x="9374760" y="1567440"/>
            <a:ext cx="714600" cy="714600"/>
          </a:xfrm>
          <a:prstGeom prst="rect">
            <a:avLst/>
          </a:prstGeom>
          <a:ln w="0">
            <a:noFill/>
          </a:ln>
        </p:spPr>
      </p:pic>
      <p:pic>
        <p:nvPicPr>
          <p:cNvPr id="667" name="Рисунок 68"/>
          <p:cNvPicPr/>
          <p:nvPr/>
        </p:nvPicPr>
        <p:blipFill>
          <a:blip r:embed="rId14"/>
          <a:srcRect b="856"/>
          <a:stretch/>
        </p:blipFill>
        <p:spPr>
          <a:xfrm>
            <a:off x="9369360" y="2305440"/>
            <a:ext cx="714600" cy="708120"/>
          </a:xfrm>
          <a:prstGeom prst="rect">
            <a:avLst/>
          </a:prstGeom>
          <a:ln w="0">
            <a:noFill/>
          </a:ln>
        </p:spPr>
      </p:pic>
      <p:pic>
        <p:nvPicPr>
          <p:cNvPr id="668" name="Рисунок 69"/>
          <p:cNvPicPr/>
          <p:nvPr/>
        </p:nvPicPr>
        <p:blipFill>
          <a:blip r:embed="rId15"/>
          <a:stretch/>
        </p:blipFill>
        <p:spPr>
          <a:xfrm>
            <a:off x="9182160" y="4152960"/>
            <a:ext cx="1559520" cy="790920"/>
          </a:xfrm>
          <a:prstGeom prst="rect">
            <a:avLst/>
          </a:prstGeom>
          <a:ln w="0">
            <a:noFill/>
          </a:ln>
        </p:spPr>
      </p:pic>
      <p:sp>
        <p:nvSpPr>
          <p:cNvPr id="669" name="Прямоугольник 37"/>
          <p:cNvSpPr/>
          <p:nvPr/>
        </p:nvSpPr>
        <p:spPr>
          <a:xfrm>
            <a:off x="2769840" y="3837240"/>
            <a:ext cx="4718160" cy="45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71360" indent="-171360">
              <a:lnSpc>
                <a:spcPct val="100000"/>
              </a:lnSpc>
              <a:buClr>
                <a:srgbClr val="000000"/>
              </a:buClr>
              <a:buFont typeface="Arial"/>
              <a:buChar char="•"/>
            </a:pPr>
            <a:r>
              <a:rPr lang="en-US" sz="1200" b="0" strike="noStrike" spc="-1">
                <a:solidFill>
                  <a:srgbClr val="000000"/>
                </a:solidFill>
                <a:latin typeface="Arial"/>
              </a:rPr>
              <a:t>Composition of collaboration:</a:t>
            </a:r>
            <a:r>
              <a:rPr lang="ru-RU" sz="1200" b="0" strike="noStrike" spc="-1">
                <a:solidFill>
                  <a:srgbClr val="000000"/>
                </a:solidFill>
                <a:latin typeface="Arial"/>
              </a:rPr>
              <a:t> 21</a:t>
            </a:r>
            <a:r>
              <a:rPr lang="en-US" sz="1200" b="0" strike="noStrike" spc="-1">
                <a:solidFill>
                  <a:srgbClr val="000000"/>
                </a:solidFill>
                <a:latin typeface="Arial"/>
              </a:rPr>
              <a:t> institution;</a:t>
            </a:r>
            <a:endParaRPr lang="ru-RU" sz="1200" b="0" strike="noStrike" spc="-1">
              <a:solidFill>
                <a:srgbClr val="000000"/>
              </a:solidFill>
              <a:latin typeface="Arial"/>
            </a:endParaRPr>
          </a:p>
          <a:p>
            <a:pPr marL="171360" indent="-171360">
              <a:lnSpc>
                <a:spcPct val="100000"/>
              </a:lnSpc>
              <a:buClr>
                <a:srgbClr val="000000"/>
              </a:buClr>
              <a:buFont typeface="Arial"/>
              <a:buChar char="•"/>
            </a:pPr>
            <a:r>
              <a:rPr lang="en-US" sz="1200" b="0" strike="noStrike" spc="-1">
                <a:solidFill>
                  <a:srgbClr val="000000"/>
                </a:solidFill>
                <a:latin typeface="Arial"/>
              </a:rPr>
              <a:t>Total number of participants (as of 6 September </a:t>
            </a:r>
            <a:r>
              <a:rPr lang="ru-RU" sz="1200" b="0" strike="noStrike" spc="-1">
                <a:solidFill>
                  <a:srgbClr val="000000"/>
                </a:solidFill>
                <a:latin typeface="Arial"/>
              </a:rPr>
              <a:t>2023</a:t>
            </a:r>
            <a:r>
              <a:rPr lang="en-US" sz="1200" b="0" strike="noStrike" spc="-1">
                <a:solidFill>
                  <a:srgbClr val="000000"/>
                </a:solidFill>
                <a:latin typeface="Arial"/>
              </a:rPr>
              <a:t>):</a:t>
            </a:r>
            <a:r>
              <a:rPr lang="ru-RU" sz="1200" b="0" strike="noStrike" spc="-1">
                <a:solidFill>
                  <a:srgbClr val="000000"/>
                </a:solidFill>
                <a:latin typeface="Arial"/>
              </a:rPr>
              <a:t> 15</a:t>
            </a:r>
            <a:r>
              <a:rPr lang="en-US" sz="1200" b="0" strike="noStrike" spc="-1">
                <a:solidFill>
                  <a:srgbClr val="000000"/>
                </a:solidFill>
                <a:latin typeface="Arial"/>
              </a:rPr>
              <a:t>7.</a:t>
            </a:r>
            <a:endParaRPr lang="ru-RU" sz="1200" b="0" strike="noStrike" spc="-1">
              <a:solidFill>
                <a:srgbClr val="000000"/>
              </a:solidFill>
              <a:latin typeface="Arial"/>
            </a:endParaRPr>
          </a:p>
        </p:txBody>
      </p:sp>
      <p:pic>
        <p:nvPicPr>
          <p:cNvPr id="670" name="Рисунок 70"/>
          <p:cNvPicPr/>
          <p:nvPr/>
        </p:nvPicPr>
        <p:blipFill>
          <a:blip r:embed="rId16"/>
          <a:stretch/>
        </p:blipFill>
        <p:spPr>
          <a:xfrm>
            <a:off x="2811240" y="4314960"/>
            <a:ext cx="2093400" cy="1394280"/>
          </a:xfrm>
          <a:prstGeom prst="rect">
            <a:avLst/>
          </a:prstGeom>
          <a:ln w="0">
            <a:noFill/>
          </a:ln>
        </p:spPr>
      </p:pic>
      <p:sp>
        <p:nvSpPr>
          <p:cNvPr id="671" name="Прямоугольник 38"/>
          <p:cNvSpPr/>
          <p:nvPr/>
        </p:nvSpPr>
        <p:spPr>
          <a:xfrm>
            <a:off x="2717280" y="3556440"/>
            <a:ext cx="4861800" cy="3268440"/>
          </a:xfrm>
          <a:prstGeom prst="rect">
            <a:avLst/>
          </a:prstGeom>
          <a:noFill/>
          <a:ln>
            <a:solidFill>
              <a:srgbClr val="FFFFFF">
                <a:lumMod val="65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endParaRPr lang="ru-RU" sz="1800" b="0" strike="noStrike" spc="-1">
              <a:solidFill>
                <a:schemeClr val="lt1"/>
              </a:solidFill>
              <a:latin typeface="Calibri"/>
            </a:endParaRPr>
          </a:p>
        </p:txBody>
      </p:sp>
      <p:pic>
        <p:nvPicPr>
          <p:cNvPr id="672" name="Рисунок 71"/>
          <p:cNvPicPr/>
          <p:nvPr/>
        </p:nvPicPr>
        <p:blipFill>
          <a:blip r:embed="rId17"/>
          <a:srcRect l="101" t="264"/>
          <a:stretch/>
        </p:blipFill>
        <p:spPr>
          <a:xfrm>
            <a:off x="2826000" y="5782680"/>
            <a:ext cx="2312280" cy="879840"/>
          </a:xfrm>
          <a:prstGeom prst="rect">
            <a:avLst/>
          </a:prstGeom>
          <a:ln w="0">
            <a:noFill/>
          </a:ln>
        </p:spPr>
      </p:pic>
      <p:pic>
        <p:nvPicPr>
          <p:cNvPr id="673" name="Рисунок 72"/>
          <p:cNvPicPr/>
          <p:nvPr/>
        </p:nvPicPr>
        <p:blipFill>
          <a:blip r:embed="rId18"/>
          <a:srcRect b="12661"/>
          <a:stretch/>
        </p:blipFill>
        <p:spPr>
          <a:xfrm>
            <a:off x="5020200" y="4305600"/>
            <a:ext cx="1731240" cy="855720"/>
          </a:xfrm>
          <a:prstGeom prst="rect">
            <a:avLst/>
          </a:prstGeom>
          <a:ln w="0">
            <a:noFill/>
          </a:ln>
        </p:spPr>
      </p:pic>
      <p:pic>
        <p:nvPicPr>
          <p:cNvPr id="674" name="Рисунок 73"/>
          <p:cNvPicPr/>
          <p:nvPr/>
        </p:nvPicPr>
        <p:blipFill>
          <a:blip r:embed="rId19"/>
          <a:stretch/>
        </p:blipFill>
        <p:spPr>
          <a:xfrm>
            <a:off x="5706000" y="5200200"/>
            <a:ext cx="1782360" cy="753120"/>
          </a:xfrm>
          <a:prstGeom prst="rect">
            <a:avLst/>
          </a:prstGeom>
          <a:ln w="0">
            <a:noFill/>
          </a:ln>
        </p:spPr>
      </p:pic>
      <p:pic>
        <p:nvPicPr>
          <p:cNvPr id="675" name="Рисунок 74"/>
          <p:cNvPicPr/>
          <p:nvPr/>
        </p:nvPicPr>
        <p:blipFill>
          <a:blip r:embed="rId20"/>
          <a:srcRect r="6073" b="21394"/>
          <a:stretch/>
        </p:blipFill>
        <p:spPr>
          <a:xfrm rot="10800000">
            <a:off x="5237280" y="6017400"/>
            <a:ext cx="1135440" cy="712440"/>
          </a:xfrm>
          <a:prstGeom prst="rect">
            <a:avLst/>
          </a:prstGeom>
          <a:ln w="0">
            <a:noFill/>
          </a:ln>
        </p:spPr>
      </p:pic>
      <p:pic>
        <p:nvPicPr>
          <p:cNvPr id="676" name="Рисунок 75"/>
          <p:cNvPicPr/>
          <p:nvPr/>
        </p:nvPicPr>
        <p:blipFill>
          <a:blip r:embed="rId21"/>
          <a:stretch/>
        </p:blipFill>
        <p:spPr>
          <a:xfrm>
            <a:off x="6450840" y="6018120"/>
            <a:ext cx="1050120" cy="712440"/>
          </a:xfrm>
          <a:prstGeom prst="rect">
            <a:avLst/>
          </a:prstGeom>
          <a:ln w="0">
            <a:noFill/>
          </a:ln>
        </p:spPr>
      </p:pic>
      <p:sp>
        <p:nvSpPr>
          <p:cNvPr id="677" name="Прямоугольник 39"/>
          <p:cNvSpPr/>
          <p:nvPr/>
        </p:nvSpPr>
        <p:spPr>
          <a:xfrm>
            <a:off x="0" y="586440"/>
            <a:ext cx="1219176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spcBef>
                <a:spcPts val="799"/>
              </a:spcBef>
            </a:pPr>
            <a:r>
              <a:rPr lang="en-US" sz="1800" b="1" strike="noStrike" spc="-1">
                <a:solidFill>
                  <a:srgbClr val="C00000"/>
                </a:solidFill>
                <a:latin typeface="Arial"/>
              </a:rPr>
              <a:t>ARIADNA</a:t>
            </a:r>
            <a:r>
              <a:rPr lang="en-US" sz="1800" b="1" strike="noStrike" spc="-1">
                <a:solidFill>
                  <a:srgbClr val="2A6099"/>
                </a:solidFill>
                <a:latin typeface="Arial"/>
              </a:rPr>
              <a:t> – </a:t>
            </a:r>
            <a:r>
              <a:rPr lang="en-US" sz="1800" b="1" strike="noStrike" spc="-1">
                <a:solidFill>
                  <a:srgbClr val="C00000"/>
                </a:solidFill>
                <a:latin typeface="Arial"/>
              </a:rPr>
              <a:t>A</a:t>
            </a:r>
            <a:r>
              <a:rPr lang="en-US" sz="1800" b="1" strike="noStrike" spc="-1">
                <a:solidFill>
                  <a:srgbClr val="2A6099"/>
                </a:solidFill>
                <a:latin typeface="Arial"/>
              </a:rPr>
              <a:t>pplied </a:t>
            </a:r>
            <a:r>
              <a:rPr lang="en-US" sz="1800" b="1" strike="noStrike" spc="-1">
                <a:solidFill>
                  <a:srgbClr val="C00000"/>
                </a:solidFill>
                <a:latin typeface="Arial"/>
              </a:rPr>
              <a:t>R</a:t>
            </a:r>
            <a:r>
              <a:rPr lang="en-US" sz="1800" b="1" strike="noStrike" spc="-1">
                <a:solidFill>
                  <a:srgbClr val="2A6099"/>
                </a:solidFill>
                <a:latin typeface="Arial"/>
              </a:rPr>
              <a:t>esearch </a:t>
            </a:r>
            <a:r>
              <a:rPr lang="en-US" sz="1800" b="1" strike="noStrike" spc="-1">
                <a:solidFill>
                  <a:srgbClr val="C00000"/>
                </a:solidFill>
                <a:latin typeface="Arial"/>
              </a:rPr>
              <a:t>I</a:t>
            </a:r>
            <a:r>
              <a:rPr lang="en-US" sz="1800" b="1" strike="noStrike" spc="-1">
                <a:solidFill>
                  <a:srgbClr val="2A6099"/>
                </a:solidFill>
                <a:latin typeface="Arial"/>
              </a:rPr>
              <a:t>nfrastructure for </a:t>
            </a:r>
            <a:r>
              <a:rPr lang="en-US" sz="1800" b="1" strike="noStrike" spc="-1">
                <a:solidFill>
                  <a:srgbClr val="C00000"/>
                </a:solidFill>
                <a:latin typeface="Arial"/>
              </a:rPr>
              <a:t>A</a:t>
            </a:r>
            <a:r>
              <a:rPr lang="en-US" sz="1800" b="1" strike="noStrike" spc="-1">
                <a:solidFill>
                  <a:srgbClr val="2A6099"/>
                </a:solidFill>
                <a:latin typeface="Arial"/>
              </a:rPr>
              <a:t>dvanced </a:t>
            </a:r>
            <a:r>
              <a:rPr lang="en-US" sz="1800" b="1" strike="noStrike" spc="-1">
                <a:solidFill>
                  <a:srgbClr val="C00000"/>
                </a:solidFill>
                <a:latin typeface="Arial"/>
              </a:rPr>
              <a:t>D</a:t>
            </a:r>
            <a:r>
              <a:rPr lang="en-US" sz="1800" b="1" strike="noStrike" spc="-1">
                <a:solidFill>
                  <a:srgbClr val="2A6099"/>
                </a:solidFill>
                <a:latin typeface="Arial"/>
              </a:rPr>
              <a:t>evelopments at </a:t>
            </a:r>
            <a:r>
              <a:rPr lang="en-US" sz="1800" b="1" strike="noStrike" spc="-1">
                <a:solidFill>
                  <a:srgbClr val="C00000"/>
                </a:solidFill>
                <a:latin typeface="Arial"/>
              </a:rPr>
              <a:t>N</a:t>
            </a:r>
            <a:r>
              <a:rPr lang="en-US" sz="1800" b="1" strike="noStrike" spc="-1">
                <a:solidFill>
                  <a:srgbClr val="2A6099"/>
                </a:solidFill>
                <a:latin typeface="Arial"/>
              </a:rPr>
              <a:t>ICA f</a:t>
            </a:r>
            <a:r>
              <a:rPr lang="en-US" sz="1800" b="1" strike="noStrike" spc="-1">
                <a:solidFill>
                  <a:srgbClr val="C00000"/>
                </a:solidFill>
                <a:latin typeface="Arial"/>
              </a:rPr>
              <a:t>A</a:t>
            </a:r>
            <a:r>
              <a:rPr lang="en-US" sz="1800" b="1" strike="noStrike" spc="-1">
                <a:solidFill>
                  <a:srgbClr val="2A6099"/>
                </a:solidFill>
                <a:latin typeface="Arial"/>
              </a:rPr>
              <a:t>cility</a:t>
            </a:r>
            <a:endParaRPr lang="ru-RU" sz="1800" b="0" strike="noStrike" spc="-1">
              <a:solidFill>
                <a:srgbClr val="000000"/>
              </a:solidFill>
              <a:latin typeface="Arial"/>
            </a:endParaRPr>
          </a:p>
        </p:txBody>
      </p:sp>
      <p:pic>
        <p:nvPicPr>
          <p:cNvPr id="678" name="Рисунок 7_ 2"/>
          <p:cNvPicPr/>
          <p:nvPr/>
        </p:nvPicPr>
        <p:blipFill>
          <a:blip r:embed="rId22"/>
          <a:stretch/>
        </p:blipFill>
        <p:spPr>
          <a:xfrm>
            <a:off x="10928880" y="154440"/>
            <a:ext cx="1084680" cy="589320"/>
          </a:xfrm>
          <a:prstGeom prst="rect">
            <a:avLst/>
          </a:prstGeom>
          <a:ln w="0">
            <a:noFill/>
          </a:ln>
        </p:spPr>
      </p:pic>
      <p:pic>
        <p:nvPicPr>
          <p:cNvPr id="679" name="Рисунок 76"/>
          <p:cNvPicPr/>
          <p:nvPr/>
        </p:nvPicPr>
        <p:blipFill>
          <a:blip r:embed="rId23"/>
          <a:stretch/>
        </p:blipFill>
        <p:spPr>
          <a:xfrm>
            <a:off x="159840" y="159480"/>
            <a:ext cx="1725840" cy="709560"/>
          </a:xfrm>
          <a:prstGeom prst="rect">
            <a:avLst/>
          </a:prstGeom>
          <a:ln w="0">
            <a:noFill/>
          </a:ln>
        </p:spPr>
      </p:pic>
      <p:pic>
        <p:nvPicPr>
          <p:cNvPr id="680" name="Рисунок 77"/>
          <p:cNvPicPr/>
          <p:nvPr/>
        </p:nvPicPr>
        <p:blipFill>
          <a:blip r:embed="rId24"/>
          <a:stretch/>
        </p:blipFill>
        <p:spPr>
          <a:xfrm>
            <a:off x="7840800" y="1459440"/>
            <a:ext cx="1167840" cy="1553760"/>
          </a:xfrm>
          <a:prstGeom prst="rect">
            <a:avLst/>
          </a:prstGeom>
          <a:ln w="0">
            <a:noFill/>
          </a:ln>
        </p:spPr>
      </p:pic>
      <p:pic>
        <p:nvPicPr>
          <p:cNvPr id="681" name="Рисунок 78"/>
          <p:cNvPicPr/>
          <p:nvPr/>
        </p:nvPicPr>
        <p:blipFill>
          <a:blip r:embed="rId25"/>
          <a:stretch/>
        </p:blipFill>
        <p:spPr>
          <a:xfrm>
            <a:off x="8030520" y="5592240"/>
            <a:ext cx="1257840" cy="1202400"/>
          </a:xfrm>
          <a:prstGeom prst="rect">
            <a:avLst/>
          </a:prstGeom>
          <a:ln w="0">
            <a:noFill/>
          </a:ln>
        </p:spPr>
      </p:pic>
      <p:pic>
        <p:nvPicPr>
          <p:cNvPr id="682" name="Рисунок 79"/>
          <p:cNvPicPr/>
          <p:nvPr/>
        </p:nvPicPr>
        <p:blipFill>
          <a:blip r:embed="rId26"/>
          <a:stretch/>
        </p:blipFill>
        <p:spPr>
          <a:xfrm>
            <a:off x="9641880" y="5477040"/>
            <a:ext cx="2269800" cy="1377720"/>
          </a:xfrm>
          <a:prstGeom prst="rect">
            <a:avLst/>
          </a:prstGeom>
          <a:ln w="0">
            <a:noFill/>
          </a:ln>
        </p:spPr>
      </p:pic>
      <p:sp>
        <p:nvSpPr>
          <p:cNvPr id="683" name="Прямоугольник 40"/>
          <p:cNvSpPr/>
          <p:nvPr/>
        </p:nvSpPr>
        <p:spPr>
          <a:xfrm>
            <a:off x="0" y="154440"/>
            <a:ext cx="1219176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spcBef>
                <a:spcPts val="799"/>
              </a:spcBef>
            </a:pPr>
            <a:r>
              <a:rPr lang="en-US" sz="2400" b="1" strike="noStrike" spc="-1">
                <a:solidFill>
                  <a:srgbClr val="2A6099"/>
                </a:solidFill>
                <a:latin typeface="Arial"/>
              </a:rPr>
              <a:t>Status of the ARIADNA Research Programme @ NICA</a:t>
            </a:r>
            <a:endParaRPr lang="ru-RU" sz="2400" b="0" strike="noStrike" spc="-1">
              <a:solidFill>
                <a:srgbClr val="000000"/>
              </a:solidFill>
              <a:latin typeface="Arial"/>
            </a:endParaRPr>
          </a:p>
        </p:txBody>
      </p:sp>
      <p:sp>
        <p:nvSpPr>
          <p:cNvPr id="684" name="Прямоугольник 41"/>
          <p:cNvSpPr/>
          <p:nvPr/>
        </p:nvSpPr>
        <p:spPr>
          <a:xfrm>
            <a:off x="163800" y="1130400"/>
            <a:ext cx="3869280" cy="576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spcBef>
                <a:spcPts val="799"/>
              </a:spcBef>
            </a:pPr>
            <a:r>
              <a:rPr lang="en-US" sz="1600" b="1" strike="noStrike" spc="-1">
                <a:solidFill>
                  <a:srgbClr val="2E75B6"/>
                </a:solidFill>
                <a:latin typeface="Arial"/>
              </a:rPr>
              <a:t>First High-energy Beam for Applied Research @ NICA</a:t>
            </a:r>
            <a:endParaRPr lang="ru-RU" sz="1600" b="0" strike="noStrike" spc="-1">
              <a:solidFill>
                <a:srgbClr val="000000"/>
              </a:solidFill>
              <a:latin typeface="Arial"/>
            </a:endParaRPr>
          </a:p>
        </p:txBody>
      </p:sp>
      <p:sp>
        <p:nvSpPr>
          <p:cNvPr id="685" name="Прямоугольник 42"/>
          <p:cNvSpPr/>
          <p:nvPr/>
        </p:nvSpPr>
        <p:spPr>
          <a:xfrm>
            <a:off x="4442400" y="1127880"/>
            <a:ext cx="327888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spcBef>
                <a:spcPts val="799"/>
              </a:spcBef>
            </a:pPr>
            <a:r>
              <a:rPr lang="en-US" sz="1600" b="1" strike="noStrike" spc="-1" dirty="0">
                <a:solidFill>
                  <a:srgbClr val="C00000"/>
                </a:solidFill>
                <a:latin typeface="Arial"/>
              </a:rPr>
              <a:t>The Research </a:t>
            </a:r>
            <a:r>
              <a:rPr lang="en-US" sz="1600" b="1" strike="noStrike" spc="-1" dirty="0" err="1">
                <a:solidFill>
                  <a:srgbClr val="C00000"/>
                </a:solidFill>
                <a:latin typeface="Arial"/>
              </a:rPr>
              <a:t>Programme</a:t>
            </a:r>
            <a:br>
              <a:rPr lang="en-US" sz="1600" b="1" strike="noStrike" spc="-1" dirty="0">
                <a:solidFill>
                  <a:srgbClr val="C00000"/>
                </a:solidFill>
                <a:latin typeface="Arial"/>
              </a:rPr>
            </a:br>
            <a:r>
              <a:rPr lang="en-US" sz="1600" b="1" strike="noStrike" spc="-1" dirty="0">
                <a:solidFill>
                  <a:srgbClr val="C00000"/>
                </a:solidFill>
                <a:latin typeface="Arial"/>
              </a:rPr>
              <a:t>is STARTED</a:t>
            </a:r>
            <a:endParaRPr lang="ru-RU" sz="1600" b="0" strike="noStrike" spc="-1" dirty="0">
              <a:solidFill>
                <a:srgbClr val="000000"/>
              </a:solidFill>
              <a:latin typeface="Arial"/>
            </a:endParaRPr>
          </a:p>
        </p:txBody>
      </p:sp>
      <p:sp>
        <p:nvSpPr>
          <p:cNvPr id="686" name="Прямоугольник 44"/>
          <p:cNvSpPr/>
          <p:nvPr/>
        </p:nvSpPr>
        <p:spPr>
          <a:xfrm>
            <a:off x="7722000" y="1127880"/>
            <a:ext cx="435708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spcBef>
                <a:spcPts val="799"/>
              </a:spcBef>
            </a:pPr>
            <a:r>
              <a:rPr lang="en-US" sz="1600" b="1" strike="noStrike" spc="-1">
                <a:solidFill>
                  <a:srgbClr val="2E75B6"/>
                </a:solidFill>
                <a:latin typeface="Arial"/>
              </a:rPr>
              <a:t>Radiation Materials Science</a:t>
            </a:r>
            <a:endParaRPr lang="ru-RU" sz="1600" b="0" strike="noStrike" spc="-1">
              <a:solidFill>
                <a:srgbClr val="000000"/>
              </a:solidFill>
              <a:latin typeface="Arial"/>
            </a:endParaRPr>
          </a:p>
        </p:txBody>
      </p:sp>
      <p:sp>
        <p:nvSpPr>
          <p:cNvPr id="687" name="Прямоугольник 45"/>
          <p:cNvSpPr/>
          <p:nvPr/>
        </p:nvSpPr>
        <p:spPr>
          <a:xfrm>
            <a:off x="7722000" y="3065040"/>
            <a:ext cx="435708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spcBef>
                <a:spcPts val="799"/>
              </a:spcBef>
            </a:pPr>
            <a:r>
              <a:rPr lang="en-US" sz="1600" b="1" strike="noStrike" spc="-1">
                <a:solidFill>
                  <a:srgbClr val="2E75B6"/>
                </a:solidFill>
                <a:latin typeface="Arial"/>
              </a:rPr>
              <a:t>Composite Materials</a:t>
            </a:r>
            <a:endParaRPr lang="ru-RU" sz="1600" b="0" strike="noStrike" spc="-1">
              <a:solidFill>
                <a:srgbClr val="000000"/>
              </a:solidFill>
              <a:latin typeface="Arial"/>
            </a:endParaRPr>
          </a:p>
        </p:txBody>
      </p:sp>
      <p:sp>
        <p:nvSpPr>
          <p:cNvPr id="688" name="Прямоугольник 47"/>
          <p:cNvSpPr/>
          <p:nvPr/>
        </p:nvSpPr>
        <p:spPr>
          <a:xfrm>
            <a:off x="7722000" y="4929120"/>
            <a:ext cx="4357080" cy="576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1600" b="1" strike="noStrike" spc="-1">
                <a:solidFill>
                  <a:srgbClr val="2E75B6"/>
                </a:solidFill>
                <a:latin typeface="Arial"/>
              </a:rPr>
              <a:t>Radiation Modifications</a:t>
            </a:r>
            <a:endParaRPr lang="ru-RU" sz="1600" b="0" strike="noStrike" spc="-1">
              <a:solidFill>
                <a:srgbClr val="000000"/>
              </a:solidFill>
              <a:latin typeface="Arial"/>
            </a:endParaRPr>
          </a:p>
          <a:p>
            <a:pPr algn="ctr">
              <a:lnSpc>
                <a:spcPct val="100000"/>
              </a:lnSpc>
            </a:pPr>
            <a:r>
              <a:rPr lang="en-US" sz="1600" b="1" strike="noStrike" spc="-1">
                <a:solidFill>
                  <a:srgbClr val="2E75B6"/>
                </a:solidFill>
                <a:latin typeface="Arial"/>
              </a:rPr>
              <a:t>In High-temperature Superconductors</a:t>
            </a:r>
            <a:endParaRPr lang="ru-RU" sz="1600" b="0" strike="noStrike" spc="-1">
              <a:solidFill>
                <a:srgbClr val="000000"/>
              </a:solidFill>
              <a:latin typeface="Arial"/>
            </a:endParaRPr>
          </a:p>
        </p:txBody>
      </p:sp>
      <p:sp>
        <p:nvSpPr>
          <p:cNvPr id="689" name="Прямоугольник 48"/>
          <p:cNvSpPr/>
          <p:nvPr/>
        </p:nvSpPr>
        <p:spPr>
          <a:xfrm>
            <a:off x="2712240" y="3565440"/>
            <a:ext cx="486684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spcBef>
                <a:spcPts val="799"/>
              </a:spcBef>
            </a:pPr>
            <a:r>
              <a:rPr lang="en-US" sz="1600" b="1" strike="noStrike" spc="-1">
                <a:solidFill>
                  <a:srgbClr val="2E75B6"/>
                </a:solidFill>
                <a:latin typeface="Arial"/>
              </a:rPr>
              <a:t>Development of ARIADNA Collaborations</a:t>
            </a:r>
            <a:endParaRPr lang="ru-RU" sz="1600" b="0" strike="noStrike" spc="-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advTm="56097">
        <p:fade/>
      </p:transition>
    </mc:Choice>
    <mc:Fallback xmlns="">
      <p:transition spd="med" advTm="56097">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a:extLst>
              <a:ext uri="{FF2B5EF4-FFF2-40B4-BE49-F238E27FC236}">
                <a16:creationId xmlns:a16="http://schemas.microsoft.com/office/drawing/2014/main" id="{DEDEF983-A862-43E7-8E8B-B990F90B3694}"/>
              </a:ext>
            </a:extLst>
          </p:cNvPr>
          <p:cNvGraphicFramePr>
            <a:graphicFrameLocks noGrp="1"/>
          </p:cNvGraphicFramePr>
          <p:nvPr>
            <p:extLst>
              <p:ext uri="{D42A27DB-BD31-4B8C-83A1-F6EECF244321}">
                <p14:modId xmlns:p14="http://schemas.microsoft.com/office/powerpoint/2010/main" val="1651634519"/>
              </p:ext>
            </p:extLst>
          </p:nvPr>
        </p:nvGraphicFramePr>
        <p:xfrm>
          <a:off x="209550" y="682862"/>
          <a:ext cx="11785600" cy="2301301"/>
        </p:xfrm>
        <a:graphic>
          <a:graphicData uri="http://schemas.openxmlformats.org/drawingml/2006/table">
            <a:tbl>
              <a:tblPr firstRow="1" firstCol="1" bandRow="1">
                <a:tableStyleId>{5C22544A-7EE6-4342-B048-85BDC9FD1C3A}</a:tableStyleId>
              </a:tblPr>
              <a:tblGrid>
                <a:gridCol w="4101193">
                  <a:extLst>
                    <a:ext uri="{9D8B030D-6E8A-4147-A177-3AD203B41FA5}">
                      <a16:colId xmlns:a16="http://schemas.microsoft.com/office/drawing/2014/main" val="20000"/>
                    </a:ext>
                  </a:extLst>
                </a:gridCol>
                <a:gridCol w="3831771">
                  <a:extLst>
                    <a:ext uri="{9D8B030D-6E8A-4147-A177-3AD203B41FA5}">
                      <a16:colId xmlns:a16="http://schemas.microsoft.com/office/drawing/2014/main" val="20001"/>
                    </a:ext>
                  </a:extLst>
                </a:gridCol>
                <a:gridCol w="3852636">
                  <a:extLst>
                    <a:ext uri="{9D8B030D-6E8A-4147-A177-3AD203B41FA5}">
                      <a16:colId xmlns:a16="http://schemas.microsoft.com/office/drawing/2014/main" val="20002"/>
                    </a:ext>
                  </a:extLst>
                </a:gridCol>
              </a:tblGrid>
              <a:tr h="594421">
                <a:tc>
                  <a:txBody>
                    <a:bodyPr/>
                    <a:lstStyle/>
                    <a:p>
                      <a:pPr algn="ctr">
                        <a:spcAft>
                          <a:spcPts val="0"/>
                        </a:spcAft>
                      </a:pPr>
                      <a:endParaRPr lang="en-US" sz="500" dirty="0">
                        <a:effectLst/>
                        <a:latin typeface="Calibri" panose="020F0502020204030204" pitchFamily="34" charset="0"/>
                        <a:cs typeface="Calibri" panose="020F0502020204030204" pitchFamily="34" charset="0"/>
                      </a:endParaRPr>
                    </a:p>
                    <a:p>
                      <a:pPr algn="ctr">
                        <a:spcAft>
                          <a:spcPts val="0"/>
                        </a:spcAft>
                      </a:pPr>
                      <a:endParaRPr lang="ru-RU" sz="500" dirty="0">
                        <a:effectLst/>
                        <a:latin typeface="Calibri" panose="020F0502020204030204" pitchFamily="34" charset="0"/>
                        <a:cs typeface="Calibri" panose="020F0502020204030204" pitchFamily="34" charset="0"/>
                      </a:endParaRPr>
                    </a:p>
                    <a:p>
                      <a:pPr marL="0" marR="0" lvl="0" indent="0" algn="ctr" defTabSz="881939" rtl="0" eaLnBrk="1" fontAlgn="auto" latinLnBrk="0" hangingPunct="1">
                        <a:lnSpc>
                          <a:spcPct val="100000"/>
                        </a:lnSpc>
                        <a:spcBef>
                          <a:spcPts val="0"/>
                        </a:spcBef>
                        <a:spcAft>
                          <a:spcPts val="0"/>
                        </a:spcAft>
                        <a:buClrTx/>
                        <a:buSzTx/>
                        <a:buFontTx/>
                        <a:buNone/>
                        <a:tabLst/>
                        <a:defRPr/>
                      </a:pPr>
                      <a:r>
                        <a:rPr lang="en-US" sz="2000" dirty="0">
                          <a:effectLst/>
                          <a:latin typeface="Calibri" panose="020F0502020204030204" pitchFamily="34" charset="0"/>
                          <a:cs typeface="Calibri" panose="020F0502020204030204" pitchFamily="34" charset="0"/>
                        </a:rPr>
                        <a:t>ARIADNA-LS </a:t>
                      </a:r>
                      <a:r>
                        <a:rPr lang="en-US" sz="2000" b="1" kern="1200" dirty="0">
                          <a:solidFill>
                            <a:schemeClr val="lt1"/>
                          </a:solidFill>
                          <a:effectLst/>
                          <a:latin typeface="Calibri" panose="020F0502020204030204" pitchFamily="34" charset="0"/>
                          <a:ea typeface="+mn-ea"/>
                          <a:cs typeface="Calibri" panose="020F0502020204030204" pitchFamily="34" charset="0"/>
                        </a:rPr>
                        <a:t>Collaboration</a:t>
                      </a:r>
                      <a:endParaRPr lang="en-GB" sz="2000" dirty="0">
                        <a:effectLst/>
                        <a:latin typeface="Calibri" panose="020F0502020204030204" pitchFamily="34" charset="0"/>
                        <a:cs typeface="Calibri" panose="020F0502020204030204" pitchFamily="34" charset="0"/>
                      </a:endParaRPr>
                    </a:p>
                  </a:txBody>
                  <a:tcPr marL="71362" marR="71362" marT="0" marB="0"/>
                </a:tc>
                <a:tc>
                  <a:txBody>
                    <a:bodyPr/>
                    <a:lstStyle/>
                    <a:p>
                      <a:pPr algn="ctr">
                        <a:spcAft>
                          <a:spcPts val="0"/>
                        </a:spcAft>
                      </a:pPr>
                      <a:endParaRPr lang="en-US" sz="500" dirty="0">
                        <a:effectLst/>
                        <a:latin typeface="Calibri" panose="020F0502020204030204" pitchFamily="34" charset="0"/>
                        <a:cs typeface="Calibri" panose="020F0502020204030204" pitchFamily="34" charset="0"/>
                      </a:endParaRPr>
                    </a:p>
                    <a:p>
                      <a:pPr algn="ctr">
                        <a:spcAft>
                          <a:spcPts val="0"/>
                        </a:spcAft>
                      </a:pPr>
                      <a:endParaRPr lang="ru-RU" sz="500" dirty="0">
                        <a:effectLst/>
                        <a:latin typeface="Calibri" panose="020F0502020204030204" pitchFamily="34" charset="0"/>
                        <a:cs typeface="Calibri" panose="020F0502020204030204" pitchFamily="34" charset="0"/>
                      </a:endParaRPr>
                    </a:p>
                    <a:p>
                      <a:pPr marL="0" marR="0" lvl="0" indent="0" algn="ctr" defTabSz="881939" rtl="0" eaLnBrk="1" fontAlgn="auto" latinLnBrk="0" hangingPunct="1">
                        <a:lnSpc>
                          <a:spcPct val="100000"/>
                        </a:lnSpc>
                        <a:spcBef>
                          <a:spcPts val="0"/>
                        </a:spcBef>
                        <a:spcAft>
                          <a:spcPts val="0"/>
                        </a:spcAft>
                        <a:buClrTx/>
                        <a:buSzTx/>
                        <a:buFontTx/>
                        <a:buNone/>
                        <a:tabLst/>
                        <a:defRPr/>
                      </a:pPr>
                      <a:r>
                        <a:rPr lang="en-US" sz="2000" b="1" kern="1200" dirty="0">
                          <a:solidFill>
                            <a:schemeClr val="lt1"/>
                          </a:solidFill>
                          <a:effectLst/>
                          <a:latin typeface="Calibri" panose="020F0502020204030204" pitchFamily="34" charset="0"/>
                          <a:ea typeface="+mn-ea"/>
                          <a:cs typeface="Calibri" panose="020F0502020204030204" pitchFamily="34" charset="0"/>
                        </a:rPr>
                        <a:t>ARIADNA-MSTE  Collaboration</a:t>
                      </a:r>
                      <a:endParaRPr lang="en-GB" sz="2000" b="1" kern="1200" dirty="0">
                        <a:solidFill>
                          <a:schemeClr val="lt1"/>
                        </a:solidFill>
                        <a:effectLst/>
                        <a:latin typeface="Calibri" panose="020F0502020204030204" pitchFamily="34" charset="0"/>
                        <a:ea typeface="+mn-ea"/>
                        <a:cs typeface="Calibri" panose="020F0502020204030204" pitchFamily="34" charset="0"/>
                      </a:endParaRPr>
                    </a:p>
                    <a:p>
                      <a:pPr marL="0" marR="0" lvl="0" indent="0" algn="ctr" defTabSz="881939" rtl="0" eaLnBrk="1" fontAlgn="auto" latinLnBrk="0" hangingPunct="1">
                        <a:lnSpc>
                          <a:spcPct val="100000"/>
                        </a:lnSpc>
                        <a:spcBef>
                          <a:spcPts val="0"/>
                        </a:spcBef>
                        <a:spcAft>
                          <a:spcPts val="0"/>
                        </a:spcAft>
                        <a:buClrTx/>
                        <a:buSzTx/>
                        <a:buFontTx/>
                        <a:buNone/>
                        <a:tabLst/>
                        <a:defRPr/>
                      </a:pPr>
                      <a:endParaRPr lang="ru-RU" sz="500" b="1" kern="1200" dirty="0">
                        <a:solidFill>
                          <a:schemeClr val="lt1"/>
                        </a:solidFill>
                        <a:effectLst/>
                        <a:latin typeface="Calibri" panose="020F0502020204030204" pitchFamily="34" charset="0"/>
                        <a:ea typeface="+mn-ea"/>
                        <a:cs typeface="Calibri" panose="020F0502020204030204" pitchFamily="34" charset="0"/>
                      </a:endParaRPr>
                    </a:p>
                  </a:txBody>
                  <a:tcPr marL="71362" marR="71362" marT="0" marB="0"/>
                </a:tc>
                <a:tc>
                  <a:txBody>
                    <a:bodyPr/>
                    <a:lstStyle/>
                    <a:p>
                      <a:pPr algn="ctr">
                        <a:spcAft>
                          <a:spcPts val="0"/>
                        </a:spcAft>
                      </a:pPr>
                      <a:endParaRPr lang="en-US" sz="500" dirty="0">
                        <a:effectLst/>
                        <a:latin typeface="Calibri" panose="020F0502020204030204" pitchFamily="34" charset="0"/>
                        <a:cs typeface="Calibri" panose="020F0502020204030204" pitchFamily="34" charset="0"/>
                      </a:endParaRPr>
                    </a:p>
                    <a:p>
                      <a:pPr algn="ctr">
                        <a:spcAft>
                          <a:spcPts val="0"/>
                        </a:spcAft>
                      </a:pPr>
                      <a:endParaRPr lang="ru-RU" sz="500" dirty="0">
                        <a:effectLst/>
                        <a:latin typeface="Calibri" panose="020F0502020204030204" pitchFamily="34" charset="0"/>
                        <a:cs typeface="Calibri" panose="020F0502020204030204" pitchFamily="34" charset="0"/>
                      </a:endParaRPr>
                    </a:p>
                    <a:p>
                      <a:pPr marL="0" marR="0" lvl="0" indent="0" algn="ctr" defTabSz="881939" rtl="0" eaLnBrk="1" fontAlgn="auto" latinLnBrk="0" hangingPunct="1">
                        <a:lnSpc>
                          <a:spcPct val="100000"/>
                        </a:lnSpc>
                        <a:spcBef>
                          <a:spcPts val="0"/>
                        </a:spcBef>
                        <a:spcAft>
                          <a:spcPts val="0"/>
                        </a:spcAft>
                        <a:buClrTx/>
                        <a:buSzTx/>
                        <a:buFontTx/>
                        <a:buNone/>
                        <a:tabLst/>
                        <a:defRPr/>
                      </a:pPr>
                      <a:r>
                        <a:rPr lang="en-US" sz="2000" dirty="0">
                          <a:effectLst/>
                          <a:latin typeface="Calibri" panose="020F0502020204030204" pitchFamily="34" charset="0"/>
                          <a:cs typeface="Calibri" panose="020F0502020204030204" pitchFamily="34" charset="0"/>
                        </a:rPr>
                        <a:t>ARIADNA-NPT </a:t>
                      </a:r>
                      <a:r>
                        <a:rPr lang="en-US" sz="2000" b="1" kern="1200" dirty="0">
                          <a:solidFill>
                            <a:schemeClr val="lt1"/>
                          </a:solidFill>
                          <a:effectLst/>
                          <a:latin typeface="Calibri" panose="020F0502020204030204" pitchFamily="34" charset="0"/>
                          <a:ea typeface="+mn-ea"/>
                          <a:cs typeface="Calibri" panose="020F0502020204030204" pitchFamily="34" charset="0"/>
                        </a:rPr>
                        <a:t>Collaboration</a:t>
                      </a:r>
                      <a:endParaRPr lang="en-GB" sz="2000" dirty="0">
                        <a:effectLst/>
                        <a:latin typeface="Calibri" panose="020F0502020204030204" pitchFamily="34" charset="0"/>
                        <a:cs typeface="Calibri" panose="020F0502020204030204" pitchFamily="34" charset="0"/>
                      </a:endParaRPr>
                    </a:p>
                  </a:txBody>
                  <a:tcPr marL="71362" marR="71362" marT="0" marB="0"/>
                </a:tc>
                <a:extLst>
                  <a:ext uri="{0D108BD9-81ED-4DB2-BD59-A6C34878D82A}">
                    <a16:rowId xmlns:a16="http://schemas.microsoft.com/office/drawing/2014/main" val="10000"/>
                  </a:ext>
                </a:extLst>
              </a:tr>
              <a:tr h="1540417">
                <a:tc>
                  <a:txBody>
                    <a:bodyPr/>
                    <a:lstStyle/>
                    <a:p>
                      <a:pPr marL="0" marR="0" lvl="0" indent="0" algn="ctr" defTabSz="881939" rtl="0" eaLnBrk="1" fontAlgn="auto" latinLnBrk="0" hangingPunct="1">
                        <a:lnSpc>
                          <a:spcPct val="100000"/>
                        </a:lnSpc>
                        <a:spcBef>
                          <a:spcPts val="0"/>
                        </a:spcBef>
                        <a:spcAft>
                          <a:spcPts val="0"/>
                        </a:spcAft>
                        <a:buClrTx/>
                        <a:buSzTx/>
                        <a:buFontTx/>
                        <a:buNone/>
                        <a:tabLst/>
                        <a:defRPr/>
                      </a:pPr>
                      <a:endParaRPr lang="en-US" sz="800" b="1" dirty="0">
                        <a:solidFill>
                          <a:srgbClr val="002060"/>
                        </a:solidFill>
                        <a:effectLst/>
                        <a:latin typeface="Calibri" panose="020F0502020204030204" pitchFamily="34" charset="0"/>
                        <a:cs typeface="Calibri" panose="020F0502020204030204" pitchFamily="34" charset="0"/>
                      </a:endParaRPr>
                    </a:p>
                    <a:p>
                      <a:pPr marL="0" marR="0" lvl="0" indent="0" algn="ctr" defTabSz="881939" rtl="0" eaLnBrk="1" fontAlgn="auto" latinLnBrk="0" hangingPunct="1">
                        <a:lnSpc>
                          <a:spcPct val="100000"/>
                        </a:lnSpc>
                        <a:spcBef>
                          <a:spcPts val="0"/>
                        </a:spcBef>
                        <a:spcAft>
                          <a:spcPts val="0"/>
                        </a:spcAft>
                        <a:buClrTx/>
                        <a:buSzTx/>
                        <a:buFontTx/>
                        <a:buNone/>
                        <a:tabLst/>
                        <a:defRPr/>
                      </a:pPr>
                      <a:r>
                        <a:rPr lang="en-US" sz="1600" b="1" dirty="0">
                          <a:solidFill>
                            <a:srgbClr val="002060"/>
                          </a:solidFill>
                          <a:effectLst/>
                          <a:latin typeface="Calibri" panose="020F0502020204030204" pitchFamily="34" charset="0"/>
                          <a:cs typeface="Calibri" panose="020F0502020204030204" pitchFamily="34" charset="0"/>
                        </a:rPr>
                        <a:t>The Collaboration is being established  in order to perform experiments in the field</a:t>
                      </a:r>
                      <a:br>
                        <a:rPr lang="en-US" sz="1600" b="1" dirty="0">
                          <a:solidFill>
                            <a:srgbClr val="002060"/>
                          </a:solidFill>
                          <a:effectLst/>
                          <a:latin typeface="Calibri" panose="020F0502020204030204" pitchFamily="34" charset="0"/>
                          <a:cs typeface="Calibri" panose="020F0502020204030204" pitchFamily="34" charset="0"/>
                        </a:rPr>
                      </a:br>
                      <a:r>
                        <a:rPr lang="en-US" sz="1600" b="1" dirty="0">
                          <a:solidFill>
                            <a:srgbClr val="002060"/>
                          </a:solidFill>
                          <a:effectLst/>
                          <a:latin typeface="Calibri" panose="020F0502020204030204" pitchFamily="34" charset="0"/>
                          <a:cs typeface="Calibri" panose="020F0502020204030204" pitchFamily="34" charset="0"/>
                        </a:rPr>
                        <a:t>of </a:t>
                      </a:r>
                      <a:r>
                        <a:rPr lang="en-US" sz="1600" b="1" u="none" dirty="0">
                          <a:solidFill>
                            <a:srgbClr val="C00000"/>
                          </a:solidFill>
                          <a:effectLst/>
                          <a:latin typeface="Calibri" panose="020F0502020204030204" pitchFamily="34" charset="0"/>
                          <a:cs typeface="Calibri" panose="020F0502020204030204" pitchFamily="34" charset="0"/>
                        </a:rPr>
                        <a:t>life sciences </a:t>
                      </a:r>
                      <a:r>
                        <a:rPr lang="en-US" sz="1600" b="1" dirty="0">
                          <a:solidFill>
                            <a:srgbClr val="002060"/>
                          </a:solidFill>
                          <a:effectLst/>
                          <a:latin typeface="Calibri" panose="020F0502020204030204" pitchFamily="34" charset="0"/>
                          <a:cs typeface="Calibri" panose="020F0502020204030204" pitchFamily="34" charset="0"/>
                        </a:rPr>
                        <a:t>at the NICA Complex with the ARIADNA beamlines</a:t>
                      </a:r>
                      <a:endParaRPr lang="en-GB" sz="1600" b="1" dirty="0">
                        <a:solidFill>
                          <a:srgbClr val="002060"/>
                        </a:solidFill>
                        <a:effectLst/>
                        <a:latin typeface="Calibri" panose="020F0502020204030204" pitchFamily="34" charset="0"/>
                        <a:cs typeface="Calibri" panose="020F0502020204030204" pitchFamily="34" charset="0"/>
                      </a:endParaRPr>
                    </a:p>
                    <a:p>
                      <a:pPr algn="ctr">
                        <a:spcAft>
                          <a:spcPts val="0"/>
                        </a:spcAft>
                      </a:pPr>
                      <a:endParaRPr lang="en-GB" sz="1600" b="1" kern="1200" dirty="0">
                        <a:solidFill>
                          <a:srgbClr val="002060"/>
                        </a:solidFill>
                        <a:effectLst/>
                        <a:latin typeface="Calibri" panose="020F0502020204030204" pitchFamily="34" charset="0"/>
                        <a:ea typeface="+mn-ea"/>
                        <a:cs typeface="Calibri" panose="020F0502020204030204" pitchFamily="34" charset="0"/>
                      </a:endParaRPr>
                    </a:p>
                  </a:txBody>
                  <a:tcPr marL="71362" marR="71362" marT="0" marB="0">
                    <a:solidFill>
                      <a:schemeClr val="bg1">
                        <a:lumMod val="95000"/>
                      </a:schemeClr>
                    </a:solidFill>
                  </a:tcPr>
                </a:tc>
                <a:tc>
                  <a:txBody>
                    <a:bodyPr/>
                    <a:lstStyle/>
                    <a:p>
                      <a:pPr algn="ctr">
                        <a:spcAft>
                          <a:spcPts val="0"/>
                        </a:spcAft>
                      </a:pPr>
                      <a:endParaRPr lang="en-US" sz="800" b="1" dirty="0">
                        <a:solidFill>
                          <a:srgbClr val="002060"/>
                        </a:solidFill>
                        <a:effectLst/>
                        <a:latin typeface="Calibri" panose="020F0502020204030204" pitchFamily="34" charset="0"/>
                        <a:cs typeface="Calibri" panose="020F0502020204030204" pitchFamily="34" charset="0"/>
                      </a:endParaRPr>
                    </a:p>
                    <a:p>
                      <a:pPr algn="ctr">
                        <a:spcAft>
                          <a:spcPts val="0"/>
                        </a:spcAft>
                      </a:pPr>
                      <a:r>
                        <a:rPr lang="en-US" sz="1600" b="1" dirty="0">
                          <a:solidFill>
                            <a:srgbClr val="002060"/>
                          </a:solidFill>
                          <a:effectLst/>
                          <a:latin typeface="Calibri" panose="020F0502020204030204" pitchFamily="34" charset="0"/>
                          <a:cs typeface="Calibri" panose="020F0502020204030204" pitchFamily="34" charset="0"/>
                        </a:rPr>
                        <a:t>The Collaboration is being established </a:t>
                      </a:r>
                      <a:r>
                        <a:rPr lang="en-US" sz="1600" b="1" kern="1200" dirty="0">
                          <a:solidFill>
                            <a:srgbClr val="002060"/>
                          </a:solidFill>
                          <a:effectLst/>
                          <a:latin typeface="Calibri" panose="020F0502020204030204" pitchFamily="34" charset="0"/>
                          <a:ea typeface="+mn-ea"/>
                          <a:cs typeface="Calibri" panose="020F0502020204030204" pitchFamily="34" charset="0"/>
                        </a:rPr>
                        <a:t>in order to perform activities and experiments in </a:t>
                      </a:r>
                      <a:r>
                        <a:rPr lang="en-US" sz="1600" b="1" u="none" kern="1200" dirty="0">
                          <a:solidFill>
                            <a:srgbClr val="C00000"/>
                          </a:solidFill>
                          <a:effectLst/>
                          <a:latin typeface="Calibri" panose="020F0502020204030204" pitchFamily="34" charset="0"/>
                          <a:ea typeface="+mn-ea"/>
                          <a:cs typeface="Calibri" panose="020F0502020204030204" pitchFamily="34" charset="0"/>
                        </a:rPr>
                        <a:t>radiation materials science and radiation testing of electronics</a:t>
                      </a:r>
                      <a:r>
                        <a:rPr lang="en-US" sz="1600" b="1" kern="1200" dirty="0">
                          <a:solidFill>
                            <a:srgbClr val="002060"/>
                          </a:solidFill>
                          <a:effectLst/>
                          <a:latin typeface="Calibri" panose="020F0502020204030204" pitchFamily="34" charset="0"/>
                          <a:ea typeface="+mn-ea"/>
                          <a:cs typeface="Calibri" panose="020F0502020204030204" pitchFamily="34" charset="0"/>
                        </a:rPr>
                        <a:t> at the NICA Complex with the ARIADNA beamlines </a:t>
                      </a:r>
                      <a:endParaRPr lang="ru-RU" sz="1600" b="1" kern="1200" dirty="0">
                        <a:solidFill>
                          <a:srgbClr val="002060"/>
                        </a:solidFill>
                        <a:effectLst/>
                        <a:latin typeface="Calibri" panose="020F0502020204030204" pitchFamily="34" charset="0"/>
                        <a:ea typeface="+mn-ea"/>
                        <a:cs typeface="Calibri" panose="020F0502020204030204" pitchFamily="34" charset="0"/>
                      </a:endParaRPr>
                    </a:p>
                    <a:p>
                      <a:pPr algn="ctr">
                        <a:spcAft>
                          <a:spcPts val="0"/>
                        </a:spcAft>
                      </a:pPr>
                      <a:endParaRPr lang="en-GB" sz="800" b="1" dirty="0">
                        <a:solidFill>
                          <a:srgbClr val="002060"/>
                        </a:solidFill>
                        <a:effectLst/>
                        <a:latin typeface="Calibri" panose="020F0502020204030204" pitchFamily="34" charset="0"/>
                        <a:cs typeface="Calibri" panose="020F0502020204030204" pitchFamily="34" charset="0"/>
                      </a:endParaRPr>
                    </a:p>
                  </a:txBody>
                  <a:tcPr marL="71362" marR="71362" marT="0" marB="0">
                    <a:solidFill>
                      <a:schemeClr val="bg1">
                        <a:lumMod val="95000"/>
                      </a:schemeClr>
                    </a:solidFill>
                  </a:tcPr>
                </a:tc>
                <a:tc>
                  <a:txBody>
                    <a:bodyPr/>
                    <a:lstStyle/>
                    <a:p>
                      <a:pPr algn="ctr">
                        <a:spcAft>
                          <a:spcPts val="0"/>
                        </a:spcAft>
                      </a:pPr>
                      <a:endParaRPr lang="en-GB" sz="800" b="1" dirty="0">
                        <a:solidFill>
                          <a:srgbClr val="002060"/>
                        </a:solidFill>
                        <a:effectLst/>
                        <a:latin typeface="Calibri" panose="020F0502020204030204" pitchFamily="34" charset="0"/>
                        <a:cs typeface="Calibri" panose="020F0502020204030204" pitchFamily="34" charset="0"/>
                      </a:endParaRPr>
                    </a:p>
                    <a:p>
                      <a:pPr algn="ctr">
                        <a:spcAft>
                          <a:spcPts val="0"/>
                        </a:spcAft>
                      </a:pPr>
                      <a:r>
                        <a:rPr lang="en-US" sz="1600" b="1" dirty="0">
                          <a:solidFill>
                            <a:srgbClr val="002060"/>
                          </a:solidFill>
                          <a:effectLst/>
                          <a:latin typeface="Calibri" panose="020F0502020204030204" pitchFamily="34" charset="0"/>
                          <a:cs typeface="Calibri" panose="020F0502020204030204" pitchFamily="34" charset="0"/>
                        </a:rPr>
                        <a:t>The Collaboration is being established  in order to facilitate </a:t>
                      </a:r>
                      <a:r>
                        <a:rPr lang="en-US" sz="1600" b="1" u="none" dirty="0">
                          <a:solidFill>
                            <a:srgbClr val="C00000"/>
                          </a:solidFill>
                          <a:effectLst/>
                          <a:latin typeface="Calibri" panose="020F0502020204030204" pitchFamily="34" charset="0"/>
                          <a:cs typeface="Calibri" panose="020F0502020204030204" pitchFamily="34" charset="0"/>
                        </a:rPr>
                        <a:t>novel developments for nuclear technology</a:t>
                      </a:r>
                      <a:r>
                        <a:rPr lang="en-US" sz="1600" b="1" dirty="0">
                          <a:solidFill>
                            <a:srgbClr val="002060"/>
                          </a:solidFill>
                          <a:effectLst/>
                          <a:latin typeface="Calibri" panose="020F0502020204030204" pitchFamily="34" charset="0"/>
                          <a:cs typeface="Calibri" panose="020F0502020204030204" pitchFamily="34" charset="0"/>
                        </a:rPr>
                        <a:t> at the NICA Complex with the ARIADNA beamlines</a:t>
                      </a:r>
                      <a:endParaRPr lang="ru-RU" sz="1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71362" marR="71362" marT="0" marB="0">
                    <a:solidFill>
                      <a:schemeClr val="bg1">
                        <a:lumMod val="95000"/>
                      </a:schemeClr>
                    </a:solidFill>
                  </a:tcPr>
                </a:tc>
                <a:extLst>
                  <a:ext uri="{0D108BD9-81ED-4DB2-BD59-A6C34878D82A}">
                    <a16:rowId xmlns:a16="http://schemas.microsoft.com/office/drawing/2014/main" val="10001"/>
                  </a:ext>
                </a:extLst>
              </a:tr>
            </a:tbl>
          </a:graphicData>
        </a:graphic>
      </p:graphicFrame>
      <p:sp>
        <p:nvSpPr>
          <p:cNvPr id="5" name="TextBox 4">
            <a:extLst>
              <a:ext uri="{FF2B5EF4-FFF2-40B4-BE49-F238E27FC236}">
                <a16:creationId xmlns:a16="http://schemas.microsoft.com/office/drawing/2014/main" id="{B76ED4E2-F4A8-4943-9EE2-7B8ACEDF03AB}"/>
              </a:ext>
            </a:extLst>
          </p:cNvPr>
          <p:cNvSpPr txBox="1"/>
          <p:nvPr/>
        </p:nvSpPr>
        <p:spPr>
          <a:xfrm>
            <a:off x="209550" y="89500"/>
            <a:ext cx="11785600" cy="584775"/>
          </a:xfrm>
          <a:prstGeom prst="rect">
            <a:avLst/>
          </a:prstGeom>
          <a:noFill/>
        </p:spPr>
        <p:txBody>
          <a:bodyPr wrap="square" rtlCol="0">
            <a:spAutoFit/>
          </a:bodyPr>
          <a:lstStyle/>
          <a:p>
            <a:pPr lvl="0" algn="ctr">
              <a:defRPr/>
            </a:pPr>
            <a:r>
              <a:rPr lang="en-US" sz="3200" b="1" cap="small" spc="-1" dirty="0">
                <a:solidFill>
                  <a:srgbClr val="194798"/>
                </a:solidFill>
                <a:latin typeface="Calibri"/>
              </a:rPr>
              <a:t>ARIADNA collaborations for applied research at NICA</a:t>
            </a:r>
          </a:p>
        </p:txBody>
      </p:sp>
      <p:sp>
        <p:nvSpPr>
          <p:cNvPr id="6" name="TextBox 5">
            <a:extLst>
              <a:ext uri="{FF2B5EF4-FFF2-40B4-BE49-F238E27FC236}">
                <a16:creationId xmlns:a16="http://schemas.microsoft.com/office/drawing/2014/main" id="{62DD6420-68D2-0447-B69D-80EF00F06181}"/>
              </a:ext>
            </a:extLst>
          </p:cNvPr>
          <p:cNvSpPr txBox="1"/>
          <p:nvPr/>
        </p:nvSpPr>
        <p:spPr>
          <a:xfrm>
            <a:off x="3054350" y="3288940"/>
            <a:ext cx="6096000" cy="400110"/>
          </a:xfrm>
          <a:prstGeom prst="rect">
            <a:avLst/>
          </a:prstGeom>
          <a:noFill/>
        </p:spPr>
        <p:txBody>
          <a:bodyPr wrap="square">
            <a:spAutoFit/>
          </a:bodyPr>
          <a:lstStyle/>
          <a:p>
            <a:pPr algn="ctr"/>
            <a:r>
              <a:rPr lang="en-US" sz="20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C</a:t>
            </a:r>
            <a:r>
              <a:rPr lang="en-US"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ollaborating organizations</a:t>
            </a:r>
            <a:endPar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FF4853D9-3C70-F647-88A1-A4C58213A8F0}"/>
              </a:ext>
            </a:extLst>
          </p:cNvPr>
          <p:cNvSpPr txBox="1"/>
          <p:nvPr/>
        </p:nvSpPr>
        <p:spPr>
          <a:xfrm>
            <a:off x="209550" y="3596106"/>
            <a:ext cx="5146607" cy="3108543"/>
          </a:xfrm>
          <a:prstGeom prst="rect">
            <a:avLst/>
          </a:prstGeom>
          <a:noFill/>
        </p:spPr>
        <p:txBody>
          <a:bodyPr wrap="square">
            <a:spAutoFit/>
          </a:bodyPr>
          <a:lstStyle/>
          <a:p>
            <a:pPr marL="342900" indent="-342900">
              <a:spcBef>
                <a:spcPts val="600"/>
              </a:spcBef>
              <a:buFont typeface="+mj-lt"/>
              <a:buAutoNum type="arabicPeriod"/>
            </a:pPr>
            <a:r>
              <a:rPr lang="en-US" sz="1200" dirty="0">
                <a:solidFill>
                  <a:srgbClr val="002060"/>
                </a:solidFill>
              </a:rPr>
              <a:t>Joint Institute for Nuclear Research (</a:t>
            </a:r>
            <a:r>
              <a:rPr lang="en-US" sz="1200" dirty="0" err="1">
                <a:solidFill>
                  <a:srgbClr val="002060"/>
                </a:solidFill>
              </a:rPr>
              <a:t>Dubna</a:t>
            </a:r>
            <a:r>
              <a:rPr lang="en-US" sz="1200" dirty="0">
                <a:solidFill>
                  <a:srgbClr val="002060"/>
                </a:solidFill>
              </a:rPr>
              <a:t>, Int.)</a:t>
            </a:r>
          </a:p>
          <a:p>
            <a:pPr marL="342900" indent="-342900">
              <a:spcBef>
                <a:spcPts val="600"/>
              </a:spcBef>
              <a:buFont typeface="+mj-lt"/>
              <a:buAutoNum type="arabicPeriod"/>
            </a:pPr>
            <a:r>
              <a:rPr lang="en-US" sz="1200" dirty="0">
                <a:solidFill>
                  <a:srgbClr val="002060"/>
                </a:solidFill>
              </a:rPr>
              <a:t>Institute of Biomedical Problems, RAS (Moscow, Russia)</a:t>
            </a:r>
          </a:p>
          <a:p>
            <a:pPr marL="342900" indent="-342900">
              <a:spcBef>
                <a:spcPts val="600"/>
              </a:spcBef>
              <a:buFont typeface="+mj-lt"/>
              <a:buAutoNum type="arabicPeriod"/>
            </a:pPr>
            <a:r>
              <a:rPr lang="en" sz="1200" dirty="0" err="1">
                <a:solidFill>
                  <a:srgbClr val="002060"/>
                </a:solidFill>
              </a:rPr>
              <a:t>Burnasyan</a:t>
            </a:r>
            <a:r>
              <a:rPr lang="en" sz="1200" dirty="0">
                <a:solidFill>
                  <a:srgbClr val="002060"/>
                </a:solidFill>
              </a:rPr>
              <a:t> Federal Medical Biophysical Center of Federal Medical Biological Agency </a:t>
            </a:r>
            <a:r>
              <a:rPr lang="en-US" sz="1200" dirty="0">
                <a:solidFill>
                  <a:srgbClr val="002060"/>
                </a:solidFill>
              </a:rPr>
              <a:t>(Moscow, Russia)</a:t>
            </a:r>
          </a:p>
          <a:p>
            <a:pPr marL="342900" indent="-342900">
              <a:spcBef>
                <a:spcPts val="600"/>
              </a:spcBef>
              <a:buFont typeface="+mj-lt"/>
              <a:buAutoNum type="arabicPeriod"/>
            </a:pPr>
            <a:r>
              <a:rPr lang="en" sz="1200" dirty="0" err="1">
                <a:solidFill>
                  <a:srgbClr val="002060"/>
                </a:solidFill>
              </a:rPr>
              <a:t>Skobeltsyn</a:t>
            </a:r>
            <a:r>
              <a:rPr lang="en" sz="1200" dirty="0">
                <a:solidFill>
                  <a:srgbClr val="002060"/>
                </a:solidFill>
              </a:rPr>
              <a:t> Research Institute of Nuclear Physics, Moscow State University (</a:t>
            </a:r>
            <a:r>
              <a:rPr lang="en" sz="1200" dirty="0" err="1">
                <a:solidFill>
                  <a:srgbClr val="002060"/>
                </a:solidFill>
              </a:rPr>
              <a:t>Dubna</a:t>
            </a:r>
            <a:r>
              <a:rPr lang="en" sz="1200" dirty="0">
                <a:solidFill>
                  <a:srgbClr val="002060"/>
                </a:solidFill>
              </a:rPr>
              <a:t>, Russia)</a:t>
            </a:r>
            <a:endParaRPr lang="en-US" sz="1200" dirty="0">
              <a:solidFill>
                <a:srgbClr val="002060"/>
              </a:solidFill>
            </a:endParaRPr>
          </a:p>
          <a:p>
            <a:pPr marL="342900" indent="-342900">
              <a:spcBef>
                <a:spcPts val="600"/>
              </a:spcBef>
              <a:buFont typeface="+mj-lt"/>
              <a:buAutoNum type="arabicPeriod"/>
            </a:pPr>
            <a:r>
              <a:rPr lang="en" sz="1200" dirty="0">
                <a:solidFill>
                  <a:srgbClr val="002060"/>
                </a:solidFill>
              </a:rPr>
              <a:t>Saint Petersburg State University (Saint Petersburg, Russia)</a:t>
            </a:r>
          </a:p>
          <a:p>
            <a:pPr marL="342900" indent="-342900">
              <a:spcBef>
                <a:spcPts val="600"/>
              </a:spcBef>
              <a:buFont typeface="+mj-lt"/>
              <a:buAutoNum type="arabicPeriod"/>
            </a:pPr>
            <a:r>
              <a:rPr lang="en" sz="1200" dirty="0" err="1">
                <a:solidFill>
                  <a:srgbClr val="002060"/>
                </a:solidFill>
              </a:rPr>
              <a:t>Tsyb</a:t>
            </a:r>
            <a:r>
              <a:rPr lang="en" sz="1200" dirty="0">
                <a:solidFill>
                  <a:srgbClr val="002060"/>
                </a:solidFill>
              </a:rPr>
              <a:t> Medical Radiological Research Centre (</a:t>
            </a:r>
            <a:r>
              <a:rPr lang="en" sz="1200" dirty="0" err="1">
                <a:solidFill>
                  <a:srgbClr val="002060"/>
                </a:solidFill>
              </a:rPr>
              <a:t>Obninsk</a:t>
            </a:r>
            <a:r>
              <a:rPr lang="en" sz="1200" dirty="0">
                <a:solidFill>
                  <a:srgbClr val="002060"/>
                </a:solidFill>
              </a:rPr>
              <a:t>, Russia)</a:t>
            </a:r>
          </a:p>
          <a:p>
            <a:pPr marL="342900" indent="-342900">
              <a:spcBef>
                <a:spcPts val="600"/>
              </a:spcBef>
              <a:buFont typeface="+mj-lt"/>
              <a:buAutoNum type="arabicPeriod"/>
            </a:pPr>
            <a:r>
              <a:rPr lang="en" sz="1200" dirty="0">
                <a:solidFill>
                  <a:srgbClr val="002060"/>
                </a:solidFill>
              </a:rPr>
              <a:t>Semenov Research Center of Chemical Physics, RAS (</a:t>
            </a:r>
            <a:r>
              <a:rPr lang="en-US" sz="1200" dirty="0">
                <a:solidFill>
                  <a:srgbClr val="002060"/>
                </a:solidFill>
              </a:rPr>
              <a:t>Moscow, Russia)</a:t>
            </a:r>
          </a:p>
          <a:p>
            <a:pPr marL="342900" indent="-342900">
              <a:spcBef>
                <a:spcPts val="600"/>
              </a:spcBef>
              <a:buFont typeface="+mj-lt"/>
              <a:buAutoNum type="arabicPeriod"/>
            </a:pPr>
            <a:r>
              <a:rPr lang="en" sz="1200" dirty="0">
                <a:solidFill>
                  <a:srgbClr val="002060"/>
                </a:solidFill>
              </a:rPr>
              <a:t>Institute of Theoretical and Experimental Biophysics, RAS (</a:t>
            </a:r>
            <a:r>
              <a:rPr lang="en-US" sz="1200" dirty="0">
                <a:solidFill>
                  <a:srgbClr val="002060"/>
                </a:solidFill>
              </a:rPr>
              <a:t>Moscow, Russia)</a:t>
            </a:r>
          </a:p>
          <a:p>
            <a:pPr marL="342900" indent="-342900">
              <a:spcBef>
                <a:spcPts val="600"/>
              </a:spcBef>
              <a:buFont typeface="+mj-lt"/>
              <a:buAutoNum type="arabicPeriod"/>
            </a:pPr>
            <a:r>
              <a:rPr lang="en" sz="1200" dirty="0">
                <a:solidFill>
                  <a:srgbClr val="002060"/>
                </a:solidFill>
              </a:rPr>
              <a:t>Moscow Institute of Physics and Technology (</a:t>
            </a:r>
            <a:r>
              <a:rPr lang="en" sz="1200" dirty="0" err="1">
                <a:solidFill>
                  <a:srgbClr val="002060"/>
                </a:solidFill>
              </a:rPr>
              <a:t>Dolgoprudny</a:t>
            </a:r>
            <a:r>
              <a:rPr lang="en" sz="1200" dirty="0">
                <a:solidFill>
                  <a:srgbClr val="002060"/>
                </a:solidFill>
              </a:rPr>
              <a:t>, Russia)</a:t>
            </a:r>
          </a:p>
        </p:txBody>
      </p:sp>
      <p:sp>
        <p:nvSpPr>
          <p:cNvPr id="9" name="TextBox 8">
            <a:extLst>
              <a:ext uri="{FF2B5EF4-FFF2-40B4-BE49-F238E27FC236}">
                <a16:creationId xmlns:a16="http://schemas.microsoft.com/office/drawing/2014/main" id="{8C977099-6BD6-EF47-86EF-1C2E70B1C44A}"/>
              </a:ext>
            </a:extLst>
          </p:cNvPr>
          <p:cNvSpPr txBox="1"/>
          <p:nvPr/>
        </p:nvSpPr>
        <p:spPr>
          <a:xfrm>
            <a:off x="5576596" y="3682463"/>
            <a:ext cx="6615404" cy="3154710"/>
          </a:xfrm>
          <a:prstGeom prst="rect">
            <a:avLst/>
          </a:prstGeom>
          <a:noFill/>
        </p:spPr>
        <p:txBody>
          <a:bodyPr wrap="square">
            <a:spAutoFit/>
          </a:bodyPr>
          <a:lstStyle/>
          <a:p>
            <a:pPr marL="342900" indent="-342900">
              <a:spcBef>
                <a:spcPts val="600"/>
              </a:spcBef>
              <a:buFont typeface="+mj-lt"/>
              <a:buAutoNum type="arabicPeriod" startAt="10"/>
            </a:pPr>
            <a:r>
              <a:rPr lang="en" sz="1200" dirty="0" err="1">
                <a:solidFill>
                  <a:srgbClr val="002060"/>
                </a:solidFill>
              </a:rPr>
              <a:t>Kurnakov</a:t>
            </a:r>
            <a:r>
              <a:rPr lang="en" sz="1200" dirty="0">
                <a:solidFill>
                  <a:srgbClr val="002060"/>
                </a:solidFill>
              </a:rPr>
              <a:t> Institute of General and Inorganic Chemistry, RAS (Moscow, Russia)</a:t>
            </a:r>
          </a:p>
          <a:p>
            <a:pPr marL="342900" indent="-342900">
              <a:spcBef>
                <a:spcPts val="600"/>
              </a:spcBef>
              <a:buFont typeface="+mj-lt"/>
              <a:buAutoNum type="arabicPeriod" startAt="10"/>
            </a:pPr>
            <a:r>
              <a:rPr lang="en" sz="1200" dirty="0">
                <a:solidFill>
                  <a:srgbClr val="002060"/>
                </a:solidFill>
              </a:rPr>
              <a:t>National Research Nuclear University </a:t>
            </a:r>
            <a:r>
              <a:rPr lang="en" sz="1200" dirty="0" err="1">
                <a:solidFill>
                  <a:srgbClr val="002060"/>
                </a:solidFill>
              </a:rPr>
              <a:t>MEPhI</a:t>
            </a:r>
            <a:r>
              <a:rPr lang="en" sz="1200" dirty="0">
                <a:solidFill>
                  <a:srgbClr val="002060"/>
                </a:solidFill>
              </a:rPr>
              <a:t> (Moscow, Russia)</a:t>
            </a:r>
            <a:endParaRPr lang="en" sz="1200" dirty="0">
              <a:solidFill>
                <a:srgbClr val="002060"/>
              </a:solidFill>
              <a:hlinkClick r:id="rId3">
                <a:extLst>
                  <a:ext uri="{A12FA001-AC4F-418D-AE19-62706E023703}">
                    <ahyp:hlinkClr xmlns:ahyp="http://schemas.microsoft.com/office/drawing/2018/hyperlinkcolor" val="tx"/>
                  </a:ext>
                </a:extLst>
              </a:hlinkClick>
            </a:endParaRPr>
          </a:p>
          <a:p>
            <a:pPr marL="342900" indent="-342900">
              <a:spcBef>
                <a:spcPts val="600"/>
              </a:spcBef>
              <a:buFont typeface="+mj-lt"/>
              <a:buAutoNum type="arabicPeriod" startAt="10"/>
            </a:pPr>
            <a:r>
              <a:rPr lang="en-US" sz="1200" dirty="0">
                <a:solidFill>
                  <a:srgbClr val="002060"/>
                </a:solidFill>
              </a:rPr>
              <a:t>Joint Institute of High Temperatures, RAS (</a:t>
            </a:r>
            <a:r>
              <a:rPr lang="en" sz="1200" dirty="0">
                <a:solidFill>
                  <a:srgbClr val="002060"/>
                </a:solidFill>
              </a:rPr>
              <a:t>Moscow, Russia</a:t>
            </a:r>
            <a:r>
              <a:rPr lang="en-US" sz="1200" dirty="0">
                <a:solidFill>
                  <a:srgbClr val="002060"/>
                </a:solidFill>
              </a:rPr>
              <a:t>)</a:t>
            </a:r>
          </a:p>
          <a:p>
            <a:pPr marL="342900" indent="-342900">
              <a:spcBef>
                <a:spcPts val="600"/>
              </a:spcBef>
              <a:buFont typeface="+mj-lt"/>
              <a:buAutoNum type="arabicPeriod" startAt="10"/>
            </a:pPr>
            <a:r>
              <a:rPr lang="en" sz="1200" dirty="0">
                <a:solidFill>
                  <a:srgbClr val="002060"/>
                </a:solidFill>
              </a:rPr>
              <a:t>North Ossetian State University (Vladikavkaz, Russia)</a:t>
            </a:r>
          </a:p>
          <a:p>
            <a:pPr marL="342900" indent="-342900">
              <a:spcBef>
                <a:spcPts val="600"/>
              </a:spcBef>
              <a:buFont typeface="+mj-lt"/>
              <a:buAutoNum type="arabicPeriod" startAt="10"/>
            </a:pPr>
            <a:r>
              <a:rPr lang="en-US" sz="1200" dirty="0">
                <a:solidFill>
                  <a:srgbClr val="FF0000"/>
                </a:solidFill>
              </a:rPr>
              <a:t>CANDLE SRI, </a:t>
            </a:r>
            <a:r>
              <a:rPr lang="en" sz="1200" dirty="0">
                <a:solidFill>
                  <a:srgbClr val="FF0000"/>
                </a:solidFill>
              </a:rPr>
              <a:t>Yerevan, Armenia</a:t>
            </a:r>
            <a:endParaRPr lang="en-US" sz="1200" dirty="0">
              <a:solidFill>
                <a:srgbClr val="FF0000"/>
              </a:solidFill>
            </a:endParaRPr>
          </a:p>
          <a:p>
            <a:pPr marL="342900" indent="-342900">
              <a:spcBef>
                <a:spcPts val="600"/>
              </a:spcBef>
              <a:buFont typeface="+mj-lt"/>
              <a:buAutoNum type="arabicPeriod" startAt="10"/>
            </a:pPr>
            <a:r>
              <a:rPr lang="en-US" sz="1200" dirty="0">
                <a:solidFill>
                  <a:srgbClr val="FF0000"/>
                </a:solidFill>
              </a:rPr>
              <a:t>Yerevan State University</a:t>
            </a:r>
            <a:r>
              <a:rPr lang="en" sz="1200" dirty="0">
                <a:solidFill>
                  <a:srgbClr val="FF0000"/>
                </a:solidFill>
              </a:rPr>
              <a:t>, Yerevan, Armenia</a:t>
            </a:r>
          </a:p>
          <a:p>
            <a:pPr marL="342900" indent="-342900">
              <a:spcBef>
                <a:spcPts val="600"/>
              </a:spcBef>
              <a:buFont typeface="+mj-lt"/>
              <a:buAutoNum type="arabicPeriod" startAt="10"/>
            </a:pPr>
            <a:r>
              <a:rPr lang="en" sz="1200" dirty="0">
                <a:solidFill>
                  <a:srgbClr val="FF0000"/>
                </a:solidFill>
              </a:rPr>
              <a:t>Institute of Molecular Biology, Yerevan, Armenia</a:t>
            </a:r>
            <a:endParaRPr lang="en" sz="1200" dirty="0">
              <a:solidFill>
                <a:srgbClr val="002060"/>
              </a:solidFill>
              <a:hlinkClick r:id="rId4">
                <a:extLst>
                  <a:ext uri="{A12FA001-AC4F-418D-AE19-62706E023703}">
                    <ahyp:hlinkClr xmlns:ahyp="http://schemas.microsoft.com/office/drawing/2018/hyperlinkcolor" val="tx"/>
                  </a:ext>
                </a:extLst>
              </a:hlinkClick>
            </a:endParaRPr>
          </a:p>
          <a:p>
            <a:pPr marL="342900" indent="-342900">
              <a:spcBef>
                <a:spcPts val="600"/>
              </a:spcBef>
              <a:buFont typeface="+mj-lt"/>
              <a:buAutoNum type="arabicPeriod" startAt="10"/>
            </a:pPr>
            <a:r>
              <a:rPr lang="en" sz="1200" dirty="0">
                <a:solidFill>
                  <a:srgbClr val="002060"/>
                </a:solidFill>
              </a:rPr>
              <a:t>Institute of Nuclear Problems of the Belarusian State University (Minsk, Belarus)</a:t>
            </a:r>
          </a:p>
          <a:p>
            <a:pPr marL="342900" indent="-342900">
              <a:spcBef>
                <a:spcPts val="600"/>
              </a:spcBef>
              <a:buFont typeface="+mj-lt"/>
              <a:buAutoNum type="arabicPeriod" startAt="10"/>
            </a:pPr>
            <a:r>
              <a:rPr lang="en" sz="1200" dirty="0">
                <a:solidFill>
                  <a:srgbClr val="002060"/>
                </a:solidFill>
              </a:rPr>
              <a:t>Institute of Nuclear Physics, AS </a:t>
            </a:r>
            <a:r>
              <a:rPr lang="en" sz="1200" dirty="0" err="1">
                <a:solidFill>
                  <a:srgbClr val="002060"/>
                </a:solidFill>
              </a:rPr>
              <a:t>RUz</a:t>
            </a:r>
            <a:r>
              <a:rPr lang="en" sz="1200" dirty="0">
                <a:solidFill>
                  <a:srgbClr val="002060"/>
                </a:solidFill>
              </a:rPr>
              <a:t> (Tashkent, Uzbekistan)</a:t>
            </a:r>
            <a:endParaRPr lang="en" sz="1200" dirty="0">
              <a:solidFill>
                <a:srgbClr val="002060"/>
              </a:solidFill>
              <a:hlinkClick r:id="rId5">
                <a:extLst>
                  <a:ext uri="{A12FA001-AC4F-418D-AE19-62706E023703}">
                    <ahyp:hlinkClr xmlns:ahyp="http://schemas.microsoft.com/office/drawing/2018/hyperlinkcolor" val="tx"/>
                  </a:ext>
                </a:extLst>
              </a:hlinkClick>
            </a:endParaRPr>
          </a:p>
          <a:p>
            <a:pPr marL="342900" indent="-342900">
              <a:spcBef>
                <a:spcPts val="600"/>
              </a:spcBef>
              <a:buFont typeface="+mj-lt"/>
              <a:buAutoNum type="arabicPeriod" startAt="10"/>
            </a:pPr>
            <a:r>
              <a:rPr lang="en" sz="1200" dirty="0">
                <a:solidFill>
                  <a:srgbClr val="002060"/>
                </a:solidFill>
              </a:rPr>
              <a:t>LLC Research and production company “</a:t>
            </a:r>
            <a:r>
              <a:rPr lang="en" sz="1200" dirty="0" err="1">
                <a:solidFill>
                  <a:srgbClr val="002060"/>
                </a:solidFill>
              </a:rPr>
              <a:t>Kvant</a:t>
            </a:r>
            <a:r>
              <a:rPr lang="en" sz="1200" dirty="0">
                <a:solidFill>
                  <a:srgbClr val="002060"/>
                </a:solidFill>
              </a:rPr>
              <a:t>-R” </a:t>
            </a:r>
            <a:r>
              <a:rPr lang="en-US" sz="1200" dirty="0">
                <a:solidFill>
                  <a:srgbClr val="002060"/>
                </a:solidFill>
              </a:rPr>
              <a:t>(</a:t>
            </a:r>
            <a:r>
              <a:rPr lang="en" sz="1200" dirty="0">
                <a:solidFill>
                  <a:srgbClr val="002060"/>
                </a:solidFill>
              </a:rPr>
              <a:t>Moscow, Russia</a:t>
            </a:r>
            <a:r>
              <a:rPr lang="en-US" sz="1200" dirty="0">
                <a:solidFill>
                  <a:srgbClr val="002060"/>
                </a:solidFill>
              </a:rPr>
              <a:t>)</a:t>
            </a:r>
            <a:endParaRPr lang="ru-RU" sz="1200" dirty="0">
              <a:solidFill>
                <a:srgbClr val="002060"/>
              </a:solidFill>
            </a:endParaRPr>
          </a:p>
          <a:p>
            <a:pPr marL="342900" indent="-342900">
              <a:spcBef>
                <a:spcPts val="600"/>
              </a:spcBef>
              <a:buFont typeface="+mj-lt"/>
              <a:buAutoNum type="arabicPeriod" startAt="10"/>
            </a:pPr>
            <a:r>
              <a:rPr lang="en" sz="1200" dirty="0">
                <a:solidFill>
                  <a:srgbClr val="002060"/>
                </a:solidFill>
              </a:rPr>
              <a:t>LLC</a:t>
            </a:r>
            <a:r>
              <a:rPr lang="en-US" sz="1200" dirty="0">
                <a:solidFill>
                  <a:srgbClr val="002060"/>
                </a:solidFill>
              </a:rPr>
              <a:t> </a:t>
            </a:r>
            <a:r>
              <a:rPr lang="en" sz="1200" dirty="0">
                <a:solidFill>
                  <a:srgbClr val="002060"/>
                </a:solidFill>
              </a:rPr>
              <a:t>“S-Innovations”</a:t>
            </a:r>
            <a:r>
              <a:rPr lang="en-US" sz="1200" dirty="0">
                <a:solidFill>
                  <a:srgbClr val="002060"/>
                </a:solidFill>
              </a:rPr>
              <a:t> (</a:t>
            </a:r>
            <a:r>
              <a:rPr lang="en" sz="1200" dirty="0">
                <a:solidFill>
                  <a:srgbClr val="002060"/>
                </a:solidFill>
              </a:rPr>
              <a:t>Moscow, Russia</a:t>
            </a:r>
            <a:r>
              <a:rPr lang="en-US" sz="1200" dirty="0">
                <a:solidFill>
                  <a:srgbClr val="002060"/>
                </a:solidFill>
              </a:rPr>
              <a:t>)</a:t>
            </a:r>
          </a:p>
          <a:p>
            <a:pPr marL="342900" indent="-342900">
              <a:spcBef>
                <a:spcPts val="600"/>
              </a:spcBef>
              <a:buFont typeface="+mj-lt"/>
              <a:buAutoNum type="arabicPeriod" startAt="10"/>
            </a:pPr>
            <a:r>
              <a:rPr lang="en" sz="1200" dirty="0">
                <a:solidFill>
                  <a:srgbClr val="002060"/>
                </a:solidFill>
              </a:rPr>
              <a:t>LLC</a:t>
            </a:r>
            <a:r>
              <a:rPr lang="en-US" sz="1200" dirty="0">
                <a:solidFill>
                  <a:srgbClr val="002060"/>
                </a:solidFill>
              </a:rPr>
              <a:t> </a:t>
            </a:r>
            <a:r>
              <a:rPr lang="en" sz="1200" dirty="0">
                <a:solidFill>
                  <a:srgbClr val="002060"/>
                </a:solidFill>
              </a:rPr>
              <a:t>“SOL-Instruments”</a:t>
            </a:r>
            <a:r>
              <a:rPr lang="en-US" sz="1200" dirty="0">
                <a:solidFill>
                  <a:srgbClr val="002060"/>
                </a:solidFill>
              </a:rPr>
              <a:t> (</a:t>
            </a:r>
            <a:r>
              <a:rPr lang="en" sz="1200" dirty="0">
                <a:solidFill>
                  <a:srgbClr val="002060"/>
                </a:solidFill>
              </a:rPr>
              <a:t>Minsk, Belarus</a:t>
            </a:r>
            <a:r>
              <a:rPr lang="en-US" sz="1200" dirty="0">
                <a:solidFill>
                  <a:srgbClr val="002060"/>
                </a:solidFill>
              </a:rPr>
              <a:t>)</a:t>
            </a:r>
          </a:p>
        </p:txBody>
      </p:sp>
      <p:sp>
        <p:nvSpPr>
          <p:cNvPr id="11" name="TextBox 10">
            <a:extLst>
              <a:ext uri="{FF2B5EF4-FFF2-40B4-BE49-F238E27FC236}">
                <a16:creationId xmlns:a16="http://schemas.microsoft.com/office/drawing/2014/main" id="{54AC1EE0-7EBF-C243-82BB-82D81E9EFB37}"/>
              </a:ext>
            </a:extLst>
          </p:cNvPr>
          <p:cNvSpPr txBox="1"/>
          <p:nvPr/>
        </p:nvSpPr>
        <p:spPr>
          <a:xfrm>
            <a:off x="9822585" y="6399168"/>
            <a:ext cx="2172565" cy="369332"/>
          </a:xfrm>
          <a:prstGeom prst="rect">
            <a:avLst/>
          </a:prstGeom>
          <a:noFill/>
          <a:ln w="22225">
            <a:solidFill>
              <a:srgbClr val="0432FF"/>
            </a:solidFill>
          </a:ln>
        </p:spPr>
        <p:txBody>
          <a:bodyPr wrap="square">
            <a:spAutoFit/>
          </a:bodyPr>
          <a:lstStyle/>
          <a:p>
            <a:pPr algn="ctr"/>
            <a:r>
              <a:rPr lang="en" b="1" dirty="0">
                <a:solidFill>
                  <a:srgbClr val="002060"/>
                </a:solidFill>
              </a:rPr>
              <a:t>157 participants</a:t>
            </a:r>
            <a:endParaRPr lang="ru-RU" b="1" dirty="0"/>
          </a:p>
        </p:txBody>
      </p:sp>
    </p:spTree>
    <p:extLst>
      <p:ext uri="{BB962C8B-B14F-4D97-AF65-F5344CB8AC3E}">
        <p14:creationId xmlns:p14="http://schemas.microsoft.com/office/powerpoint/2010/main" val="898909273"/>
      </p:ext>
    </p:extLst>
  </p:cSld>
  <p:clrMapOvr>
    <a:masterClrMapping/>
  </p:clrMapOvr>
  <mc:AlternateContent xmlns:mc="http://schemas.openxmlformats.org/markup-compatibility/2006" xmlns:p14="http://schemas.microsoft.com/office/powerpoint/2010/main">
    <mc:Choice Requires="p14">
      <p:transition spd="slow" p14:dur="2000" advTm="39250"/>
    </mc:Choice>
    <mc:Fallback xmlns="">
      <p:transition spd="slow" advTm="3925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7_ 2">
            <a:extLst>
              <a:ext uri="{FF2B5EF4-FFF2-40B4-BE49-F238E27FC236}">
                <a16:creationId xmlns:a16="http://schemas.microsoft.com/office/drawing/2014/main" id="{F4F5F2FF-05D6-1F41-B060-1C67D4466AA6}"/>
              </a:ext>
            </a:extLst>
          </p:cNvPr>
          <p:cNvPicPr/>
          <p:nvPr/>
        </p:nvPicPr>
        <p:blipFill>
          <a:blip r:embed="rId3" cstate="print">
            <a:extLst>
              <a:ext uri="{28A0092B-C50C-407E-A947-70E740481C1C}">
                <a14:useLocalDpi xmlns:a14="http://schemas.microsoft.com/office/drawing/2010/main"/>
              </a:ext>
            </a:extLst>
          </a:blip>
          <a:stretch/>
        </p:blipFill>
        <p:spPr>
          <a:xfrm>
            <a:off x="10928880" y="154440"/>
            <a:ext cx="1084680" cy="589320"/>
          </a:xfrm>
          <a:prstGeom prst="rect">
            <a:avLst/>
          </a:prstGeom>
          <a:ln w="0">
            <a:noFill/>
          </a:ln>
        </p:spPr>
      </p:pic>
      <p:pic>
        <p:nvPicPr>
          <p:cNvPr id="6" name="Рисунок 76">
            <a:extLst>
              <a:ext uri="{FF2B5EF4-FFF2-40B4-BE49-F238E27FC236}">
                <a16:creationId xmlns:a16="http://schemas.microsoft.com/office/drawing/2014/main" id="{01D26EDE-B03F-5C43-8D94-7AF1354EFE47}"/>
              </a:ext>
            </a:extLst>
          </p:cNvPr>
          <p:cNvPicPr/>
          <p:nvPr/>
        </p:nvPicPr>
        <p:blipFill>
          <a:blip r:embed="rId4" cstate="print">
            <a:extLst>
              <a:ext uri="{28A0092B-C50C-407E-A947-70E740481C1C}">
                <a14:useLocalDpi xmlns:a14="http://schemas.microsoft.com/office/drawing/2010/main"/>
              </a:ext>
            </a:extLst>
          </a:blip>
          <a:stretch/>
        </p:blipFill>
        <p:spPr>
          <a:xfrm>
            <a:off x="159840" y="159480"/>
            <a:ext cx="1725840" cy="709560"/>
          </a:xfrm>
          <a:prstGeom prst="rect">
            <a:avLst/>
          </a:prstGeom>
          <a:ln w="0">
            <a:noFill/>
          </a:ln>
        </p:spPr>
      </p:pic>
      <p:sp>
        <p:nvSpPr>
          <p:cNvPr id="376" name="Прямоугольник 40">
            <a:extLst>
              <a:ext uri="{FF2B5EF4-FFF2-40B4-BE49-F238E27FC236}">
                <a16:creationId xmlns:a16="http://schemas.microsoft.com/office/drawing/2014/main" id="{281EAF1C-A5AF-AE43-BDE1-9BE062AB55EB}"/>
              </a:ext>
            </a:extLst>
          </p:cNvPr>
          <p:cNvSpPr/>
          <p:nvPr/>
        </p:nvSpPr>
        <p:spPr>
          <a:xfrm>
            <a:off x="2077157" y="275317"/>
            <a:ext cx="8454887" cy="82954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spcBef>
                <a:spcPts val="799"/>
              </a:spcBef>
            </a:pPr>
            <a:r>
              <a:rPr lang="en-US" sz="2400" b="1" strike="noStrike" spc="-1" dirty="0">
                <a:solidFill>
                  <a:srgbClr val="2A6099"/>
                </a:solidFill>
                <a:latin typeface="Arial"/>
              </a:rPr>
              <a:t>Armenian institutions in joint experiments within</a:t>
            </a:r>
            <a:br>
              <a:rPr lang="en-US" sz="2400" b="1" strike="noStrike" spc="-1" dirty="0">
                <a:solidFill>
                  <a:srgbClr val="2A6099"/>
                </a:solidFill>
                <a:latin typeface="Arial"/>
              </a:rPr>
            </a:br>
            <a:r>
              <a:rPr lang="en-US" sz="2400" b="1" strike="noStrike" spc="-1" dirty="0">
                <a:solidFill>
                  <a:srgbClr val="2A6099"/>
                </a:solidFill>
                <a:latin typeface="Arial"/>
              </a:rPr>
              <a:t>the ARIADNA Collaboration</a:t>
            </a:r>
            <a:endParaRPr lang="ru-RU" sz="2400" b="0" strike="noStrike" spc="-1" dirty="0">
              <a:solidFill>
                <a:srgbClr val="000000"/>
              </a:solidFill>
              <a:latin typeface="Arial"/>
            </a:endParaRPr>
          </a:p>
        </p:txBody>
      </p:sp>
      <p:pic>
        <p:nvPicPr>
          <p:cNvPr id="1026" name="Picture 2">
            <a:extLst>
              <a:ext uri="{FF2B5EF4-FFF2-40B4-BE49-F238E27FC236}">
                <a16:creationId xmlns:a16="http://schemas.microsoft.com/office/drawing/2014/main" id="{82915CA6-AD95-3948-840C-8A4400BD81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044" y="4204584"/>
            <a:ext cx="5127777" cy="236732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755684CD-A323-A24A-AB67-293AFCDFEB7B}"/>
              </a:ext>
            </a:extLst>
          </p:cNvPr>
          <p:cNvSpPr txBox="1"/>
          <p:nvPr/>
        </p:nvSpPr>
        <p:spPr>
          <a:xfrm>
            <a:off x="5343074" y="5494690"/>
            <a:ext cx="3094966" cy="1077218"/>
          </a:xfrm>
          <a:prstGeom prst="rect">
            <a:avLst/>
          </a:prstGeom>
          <a:noFill/>
        </p:spPr>
        <p:txBody>
          <a:bodyPr wrap="square">
            <a:spAutoFit/>
          </a:bodyPr>
          <a:lstStyle/>
          <a:p>
            <a:pPr algn="l"/>
            <a:r>
              <a:rPr lang="en" sz="1600" dirty="0">
                <a:solidFill>
                  <a:srgbClr val="000000"/>
                </a:solidFill>
                <a:latin typeface="Calibri" panose="020F0502020204030204" pitchFamily="34" charset="0"/>
                <a:cs typeface="Calibri" panose="020F0502020204030204" pitchFamily="34" charset="0"/>
              </a:rPr>
              <a:t>V</a:t>
            </a:r>
            <a:r>
              <a:rPr lang="en" sz="1600" b="0" i="0" u="none" strike="noStrike" dirty="0">
                <a:solidFill>
                  <a:srgbClr val="000000"/>
                </a:solidFill>
                <a:effectLst/>
                <a:latin typeface="Calibri" panose="020F0502020204030204" pitchFamily="34" charset="0"/>
                <a:cs typeface="Calibri" panose="020F0502020204030204" pitchFamily="34" charset="0"/>
              </a:rPr>
              <a:t>isit of delegations of CANDLE SRI and JINR to </a:t>
            </a:r>
            <a:r>
              <a:rPr lang="en" sz="1600" b="0" i="0" u="none" strike="noStrike" dirty="0" err="1">
                <a:solidFill>
                  <a:srgbClr val="000000"/>
                </a:solidFill>
                <a:effectLst/>
                <a:latin typeface="Calibri" panose="020F0502020204030204" pitchFamily="34" charset="0"/>
                <a:cs typeface="Calibri" panose="020F0502020204030204" pitchFamily="34" charset="0"/>
              </a:rPr>
              <a:t>Aragats</a:t>
            </a:r>
            <a:r>
              <a:rPr lang="en" sz="1600" b="0" i="0" u="none" strike="noStrike" dirty="0">
                <a:solidFill>
                  <a:srgbClr val="000000"/>
                </a:solidFill>
                <a:effectLst/>
                <a:latin typeface="Calibri" panose="020F0502020204030204" pitchFamily="34" charset="0"/>
                <a:cs typeface="Calibri" panose="020F0502020204030204" pitchFamily="34" charset="0"/>
              </a:rPr>
              <a:t> Research Station of Yerevan Physics Institute (September 2023)</a:t>
            </a:r>
          </a:p>
        </p:txBody>
      </p:sp>
      <p:pic>
        <p:nvPicPr>
          <p:cNvPr id="12" name="Рисунок 11">
            <a:extLst>
              <a:ext uri="{FF2B5EF4-FFF2-40B4-BE49-F238E27FC236}">
                <a16:creationId xmlns:a16="http://schemas.microsoft.com/office/drawing/2014/main" id="{37F26660-2915-1046-B5CC-82658F389377}"/>
              </a:ext>
            </a:extLst>
          </p:cNvPr>
          <p:cNvPicPr>
            <a:picLocks noChangeAspect="1"/>
          </p:cNvPicPr>
          <p:nvPr/>
        </p:nvPicPr>
        <p:blipFill rotWithShape="1">
          <a:blip r:embed="rId6"/>
          <a:srcRect l="6956" t="21643" r="18841"/>
          <a:stretch/>
        </p:blipFill>
        <p:spPr>
          <a:xfrm>
            <a:off x="8504181" y="1391758"/>
            <a:ext cx="3551583" cy="2812826"/>
          </a:xfrm>
          <a:prstGeom prst="rect">
            <a:avLst/>
          </a:prstGeom>
        </p:spPr>
      </p:pic>
      <p:sp>
        <p:nvSpPr>
          <p:cNvPr id="33" name="TextBox 32">
            <a:extLst>
              <a:ext uri="{FF2B5EF4-FFF2-40B4-BE49-F238E27FC236}">
                <a16:creationId xmlns:a16="http://schemas.microsoft.com/office/drawing/2014/main" id="{AA887AF7-2795-624F-9A53-1EB4D9AD8320}"/>
              </a:ext>
            </a:extLst>
          </p:cNvPr>
          <p:cNvSpPr txBox="1"/>
          <p:nvPr/>
        </p:nvSpPr>
        <p:spPr>
          <a:xfrm>
            <a:off x="5913120" y="3542864"/>
            <a:ext cx="2365977" cy="1323439"/>
          </a:xfrm>
          <a:prstGeom prst="rect">
            <a:avLst/>
          </a:prstGeom>
          <a:noFill/>
        </p:spPr>
        <p:txBody>
          <a:bodyPr wrap="square">
            <a:spAutoFit/>
          </a:bodyPr>
          <a:lstStyle/>
          <a:p>
            <a:pPr algn="l"/>
            <a:r>
              <a:rPr lang="en" sz="1600" dirty="0">
                <a:solidFill>
                  <a:srgbClr val="000000"/>
                </a:solidFill>
                <a:latin typeface="Calibri" panose="020F0502020204030204" pitchFamily="34" charset="0"/>
                <a:cs typeface="Calibri" panose="020F0502020204030204" pitchFamily="34" charset="0"/>
              </a:rPr>
              <a:t>Joint experiment between CANDLE SRI, IMB and JINR within the ARIADNA collaboration </a:t>
            </a:r>
            <a:r>
              <a:rPr lang="en" sz="1600" b="0" i="0" u="none" strike="noStrike" dirty="0">
                <a:solidFill>
                  <a:srgbClr val="000000"/>
                </a:solidFill>
                <a:effectLst/>
                <a:latin typeface="Calibri" panose="020F0502020204030204" pitchFamily="34" charset="0"/>
                <a:cs typeface="Calibri" panose="020F0502020204030204" pitchFamily="34" charset="0"/>
              </a:rPr>
              <a:t>(October – December 2023)</a:t>
            </a:r>
          </a:p>
        </p:txBody>
      </p:sp>
      <p:sp>
        <p:nvSpPr>
          <p:cNvPr id="34" name="TextBox 33">
            <a:extLst>
              <a:ext uri="{FF2B5EF4-FFF2-40B4-BE49-F238E27FC236}">
                <a16:creationId xmlns:a16="http://schemas.microsoft.com/office/drawing/2014/main" id="{34D866F0-6AF8-1044-A0A8-2646AFBAA940}"/>
              </a:ext>
            </a:extLst>
          </p:cNvPr>
          <p:cNvSpPr txBox="1"/>
          <p:nvPr/>
        </p:nvSpPr>
        <p:spPr>
          <a:xfrm>
            <a:off x="437856" y="1391018"/>
            <a:ext cx="7229037" cy="2062103"/>
          </a:xfrm>
          <a:prstGeom prst="rect">
            <a:avLst/>
          </a:prstGeom>
          <a:noFill/>
        </p:spPr>
        <p:txBody>
          <a:bodyPr wrap="square">
            <a:spAutoFit/>
          </a:bodyPr>
          <a:lstStyle/>
          <a:p>
            <a:pPr algn="just">
              <a:spcBef>
                <a:spcPts val="1200"/>
              </a:spcBef>
            </a:pPr>
            <a:r>
              <a:rPr lang="en" dirty="0">
                <a:solidFill>
                  <a:srgbClr val="000000"/>
                </a:solidFill>
                <a:latin typeface="Calibri" panose="020F0502020204030204" pitchFamily="34" charset="0"/>
                <a:cs typeface="Calibri" panose="020F0502020204030204" pitchFamily="34" charset="0"/>
              </a:rPr>
              <a:t>In April 2023, ARIADNA established contacts with several institutions of Armenia.</a:t>
            </a:r>
          </a:p>
          <a:p>
            <a:pPr algn="just">
              <a:spcBef>
                <a:spcPts val="1200"/>
              </a:spcBef>
            </a:pPr>
            <a:r>
              <a:rPr lang="en" dirty="0">
                <a:solidFill>
                  <a:srgbClr val="000000"/>
                </a:solidFill>
                <a:latin typeface="Calibri" panose="020F0502020204030204" pitchFamily="34" charset="0"/>
                <a:cs typeface="Calibri" panose="020F0502020204030204" pitchFamily="34" charset="0"/>
              </a:rPr>
              <a:t>Later on, 3 institutions entered a close cooperation with ARIADNA: </a:t>
            </a:r>
            <a:r>
              <a:rPr lang="en-US" dirty="0">
                <a:solidFill>
                  <a:srgbClr val="000000"/>
                </a:solidFill>
                <a:latin typeface="Calibri" panose="020F0502020204030204" pitchFamily="34" charset="0"/>
                <a:cs typeface="Calibri" panose="020F0502020204030204" pitchFamily="34" charset="0"/>
              </a:rPr>
              <a:t>Yerevan State University, CANDLE SRI and </a:t>
            </a:r>
            <a:r>
              <a:rPr lang="en" dirty="0">
                <a:solidFill>
                  <a:srgbClr val="000000"/>
                </a:solidFill>
                <a:latin typeface="Calibri" panose="020F0502020204030204" pitchFamily="34" charset="0"/>
                <a:cs typeface="Calibri" panose="020F0502020204030204" pitchFamily="34" charset="0"/>
              </a:rPr>
              <a:t>Institute of Molecular Biology.</a:t>
            </a:r>
          </a:p>
          <a:p>
            <a:pPr algn="just">
              <a:spcBef>
                <a:spcPts val="1200"/>
              </a:spcBef>
            </a:pPr>
            <a:r>
              <a:rPr lang="en" dirty="0">
                <a:solidFill>
                  <a:srgbClr val="000000"/>
                </a:solidFill>
                <a:latin typeface="Calibri" panose="020F0502020204030204" pitchFamily="34" charset="0"/>
                <a:cs typeface="Calibri" panose="020F0502020204030204" pitchFamily="34" charset="0"/>
              </a:rPr>
              <a:t>In September – October 2023, visiting </a:t>
            </a:r>
            <a:r>
              <a:rPr lang="en-US" dirty="0">
                <a:solidFill>
                  <a:srgbClr val="000000"/>
                </a:solidFill>
                <a:latin typeface="Calibri" panose="020F0502020204030204" pitchFamily="34" charset="0"/>
                <a:cs typeface="Calibri" panose="020F0502020204030204" pitchFamily="34" charset="0"/>
              </a:rPr>
              <a:t>experiments </a:t>
            </a:r>
            <a:r>
              <a:rPr lang="en" dirty="0">
                <a:solidFill>
                  <a:srgbClr val="000000"/>
                </a:solidFill>
                <a:latin typeface="Calibri" panose="020F0502020204030204" pitchFamily="34" charset="0"/>
                <a:cs typeface="Calibri" panose="020F0502020204030204" pitchFamily="34" charset="0"/>
              </a:rPr>
              <a:t>and series of research visits were organized.</a:t>
            </a:r>
          </a:p>
        </p:txBody>
      </p:sp>
      <p:pic>
        <p:nvPicPr>
          <p:cNvPr id="13" name="Рисунок 12">
            <a:extLst>
              <a:ext uri="{FF2B5EF4-FFF2-40B4-BE49-F238E27FC236}">
                <a16:creationId xmlns:a16="http://schemas.microsoft.com/office/drawing/2014/main" id="{FC2CF1F3-B76B-8F42-B33D-0AF5BB4C3379}"/>
              </a:ext>
            </a:extLst>
          </p:cNvPr>
          <p:cNvPicPr>
            <a:picLocks noChangeAspect="1"/>
          </p:cNvPicPr>
          <p:nvPr/>
        </p:nvPicPr>
        <p:blipFill>
          <a:blip r:embed="rId7"/>
          <a:stretch>
            <a:fillRect/>
          </a:stretch>
        </p:blipFill>
        <p:spPr>
          <a:xfrm>
            <a:off x="8504181" y="4297748"/>
            <a:ext cx="1725840" cy="2301120"/>
          </a:xfrm>
          <a:prstGeom prst="rect">
            <a:avLst/>
          </a:prstGeom>
        </p:spPr>
      </p:pic>
      <p:pic>
        <p:nvPicPr>
          <p:cNvPr id="14" name="Рисунок 13">
            <a:extLst>
              <a:ext uri="{FF2B5EF4-FFF2-40B4-BE49-F238E27FC236}">
                <a16:creationId xmlns:a16="http://schemas.microsoft.com/office/drawing/2014/main" id="{70670967-5E6A-964F-BDAA-7C4A68B14B10}"/>
              </a:ext>
            </a:extLst>
          </p:cNvPr>
          <p:cNvPicPr>
            <a:picLocks noChangeAspect="1"/>
          </p:cNvPicPr>
          <p:nvPr/>
        </p:nvPicPr>
        <p:blipFill rotWithShape="1">
          <a:blip r:embed="rId8"/>
          <a:srcRect r="-1899"/>
          <a:stretch/>
        </p:blipFill>
        <p:spPr>
          <a:xfrm>
            <a:off x="10309414" y="4297090"/>
            <a:ext cx="1764950" cy="2309426"/>
          </a:xfrm>
          <a:prstGeom prst="rect">
            <a:avLst/>
          </a:prstGeom>
        </p:spPr>
      </p:pic>
      <p:pic>
        <p:nvPicPr>
          <p:cNvPr id="1028" name="Picture 4">
            <a:extLst>
              <a:ext uri="{FF2B5EF4-FFF2-40B4-BE49-F238E27FC236}">
                <a16:creationId xmlns:a16="http://schemas.microsoft.com/office/drawing/2014/main" id="{E5B34A19-8DA5-9445-A4E6-945F38A8F3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644" y="3668794"/>
            <a:ext cx="5109177" cy="489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615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004245-EE1A-BC4F-9EDA-753AF2BB3055}"/>
              </a:ext>
            </a:extLst>
          </p:cNvPr>
          <p:cNvSpPr txBox="1"/>
          <p:nvPr/>
        </p:nvSpPr>
        <p:spPr>
          <a:xfrm>
            <a:off x="209550" y="323836"/>
            <a:ext cx="11785600" cy="646331"/>
          </a:xfrm>
          <a:prstGeom prst="rect">
            <a:avLst/>
          </a:prstGeom>
          <a:noFill/>
        </p:spPr>
        <p:txBody>
          <a:bodyPr wrap="square" rtlCol="0">
            <a:spAutoFit/>
          </a:bodyPr>
          <a:lstStyle/>
          <a:p>
            <a:pPr lvl="0" algn="ctr">
              <a:defRPr/>
            </a:pPr>
            <a:r>
              <a:rPr lang="en-US" sz="3600" b="1" cap="small" spc="-1" dirty="0">
                <a:solidFill>
                  <a:srgbClr val="194798"/>
                </a:solidFill>
                <a:latin typeface="Calibri"/>
              </a:rPr>
              <a:t>ARIADNA access</a:t>
            </a:r>
          </a:p>
        </p:txBody>
      </p:sp>
      <p:sp>
        <p:nvSpPr>
          <p:cNvPr id="6" name="TextBox 5">
            <a:extLst>
              <a:ext uri="{FF2B5EF4-FFF2-40B4-BE49-F238E27FC236}">
                <a16:creationId xmlns:a16="http://schemas.microsoft.com/office/drawing/2014/main" id="{BBE5AF61-2284-3346-8F9D-043D5F44D5DD}"/>
              </a:ext>
            </a:extLst>
          </p:cNvPr>
          <p:cNvSpPr txBox="1"/>
          <p:nvPr/>
        </p:nvSpPr>
        <p:spPr>
          <a:xfrm>
            <a:off x="419438" y="1221886"/>
            <a:ext cx="11353124" cy="2477601"/>
          </a:xfrm>
          <a:prstGeom prst="rect">
            <a:avLst/>
          </a:prstGeom>
          <a:noFill/>
        </p:spPr>
        <p:txBody>
          <a:bodyPr wrap="square">
            <a:spAutoFit/>
          </a:bodyPr>
          <a:lstStyle/>
          <a:p>
            <a:pPr marL="342900" marR="0" lvl="0" indent="-342900" algn="just" defTabSz="881939" rtl="0" eaLnBrk="1" fontAlgn="auto" latinLnBrk="0" hangingPunct="1">
              <a:lnSpc>
                <a:spcPct val="100000"/>
              </a:lnSpc>
              <a:spcBef>
                <a:spcPts val="1400"/>
              </a:spcBef>
              <a:spcAft>
                <a:spcPts val="0"/>
              </a:spcAft>
              <a:buClrTx/>
              <a:buSzTx/>
              <a:buFont typeface="Arial" panose="020B0604020202020204" pitchFamily="34" charset="0"/>
              <a:buChar char="•"/>
              <a:tabLst>
                <a:tab pos="0" algn="l"/>
              </a:tabLst>
              <a:defRPr/>
            </a:pPr>
            <a:r>
              <a:rPr lang="en-US" sz="2000" spc="-1" dirty="0">
                <a:solidFill>
                  <a:srgbClr val="002060"/>
                </a:solidFill>
                <a:latin typeface="Calibri" panose="020F0502020204030204" pitchFamily="34" charset="0"/>
                <a:cs typeface="Calibri" panose="020F0502020204030204" pitchFamily="34" charset="0"/>
              </a:rPr>
              <a:t>Both </a:t>
            </a:r>
            <a:r>
              <a:rPr lang="en-US" sz="2000" spc="-1" dirty="0">
                <a:solidFill>
                  <a:srgbClr val="C00000"/>
                </a:solidFill>
                <a:latin typeface="Calibri" panose="020F0502020204030204" pitchFamily="34" charset="0"/>
                <a:cs typeface="Calibri" panose="020F0502020204030204" pitchFamily="34" charset="0"/>
              </a:rPr>
              <a:t>academic and industrial groups are eligible </a:t>
            </a:r>
            <a:r>
              <a:rPr lang="en-US" sz="2000" spc="-1" dirty="0">
                <a:solidFill>
                  <a:srgbClr val="002060"/>
                </a:solidFill>
                <a:latin typeface="Calibri" panose="020F0502020204030204" pitchFamily="34" charset="0"/>
                <a:cs typeface="Calibri" panose="020F0502020204030204" pitchFamily="34" charset="0"/>
              </a:rPr>
              <a:t>to access the ARIADNA infrastructure.</a:t>
            </a:r>
          </a:p>
          <a:p>
            <a:pPr marL="342900" marR="0" lvl="0" indent="-342900" algn="just" defTabSz="881939" rtl="0" eaLnBrk="1" fontAlgn="auto" latinLnBrk="0" hangingPunct="1">
              <a:lnSpc>
                <a:spcPct val="100000"/>
              </a:lnSpc>
              <a:spcBef>
                <a:spcPts val="1400"/>
              </a:spcBef>
              <a:spcAft>
                <a:spcPts val="0"/>
              </a:spcAft>
              <a:buClrTx/>
              <a:buSzTx/>
              <a:buFont typeface="Arial" panose="020B0604020202020204" pitchFamily="34" charset="0"/>
              <a:buChar char="•"/>
              <a:tabLst>
                <a:tab pos="0" algn="l"/>
              </a:tabLst>
              <a:defRPr/>
            </a:pPr>
            <a:r>
              <a:rPr kumimoji="0" lang="en-US" sz="2000" b="0" i="0" u="none" strike="noStrike" kern="1200" cap="none" spc="-1" normalizeH="0" baseline="0" noProof="0" dirty="0">
                <a:ln>
                  <a:noFill/>
                </a:ln>
                <a:solidFill>
                  <a:srgbClr val="002060"/>
                </a:solidFill>
                <a:effectLst/>
                <a:uLnTx/>
                <a:uFillTx/>
                <a:latin typeface="Calibri" panose="020F0502020204030204" pitchFamily="34" charset="0"/>
                <a:cs typeface="Calibri" panose="020F0502020204030204" pitchFamily="34" charset="0"/>
              </a:rPr>
              <a:t>A corresponding</a:t>
            </a:r>
            <a:r>
              <a:rPr lang="en-US" sz="2000" spc="-1" dirty="0">
                <a:solidFill>
                  <a:srgbClr val="002060"/>
                </a:solidFill>
                <a:latin typeface="Calibri" panose="020F0502020204030204" pitchFamily="34" charset="0"/>
                <a:cs typeface="Calibri" panose="020F0502020204030204" pitchFamily="34" charset="0"/>
              </a:rPr>
              <a:t>ng </a:t>
            </a:r>
            <a:r>
              <a:rPr lang="en-US" sz="2000" spc="-1" dirty="0">
                <a:solidFill>
                  <a:srgbClr val="C00000"/>
                </a:solidFill>
                <a:latin typeface="Calibri" panose="020F0502020204030204" pitchFamily="34" charset="0"/>
                <a:cs typeface="Calibri" panose="020F0502020204030204" pitchFamily="34" charset="0"/>
              </a:rPr>
              <a:t>user policy at NICA is under development, </a:t>
            </a:r>
            <a:r>
              <a:rPr lang="en-US" sz="2000" spc="-1" dirty="0">
                <a:solidFill>
                  <a:srgbClr val="002060"/>
                </a:solidFill>
                <a:latin typeface="Calibri" panose="020F0502020204030204" pitchFamily="34" charset="0"/>
                <a:cs typeface="Calibri" panose="020F0502020204030204" pitchFamily="34" charset="0"/>
              </a:rPr>
              <a:t>which includes regulations on</a:t>
            </a:r>
            <a:r>
              <a:rPr kumimoji="0" lang="en-US" sz="2000" b="0" i="0" u="none" strike="noStrike" kern="1200" cap="none" spc="-1" normalizeH="0" baseline="0" noProof="0" dirty="0">
                <a:ln>
                  <a:noFill/>
                </a:ln>
                <a:solidFill>
                  <a:srgbClr val="002060"/>
                </a:solidFill>
                <a:effectLst/>
                <a:uLnTx/>
                <a:uFillTx/>
                <a:latin typeface="Calibri" panose="020F0502020204030204" pitchFamily="34" charset="0"/>
                <a:cs typeface="Calibri" panose="020F0502020204030204" pitchFamily="34" charset="0"/>
              </a:rPr>
              <a:t> equipment use, bioethics, access to beamlines and to supportive user infrastructure, etc.</a:t>
            </a:r>
          </a:p>
          <a:p>
            <a:pPr marL="342900" marR="0" lvl="0" indent="-342900" algn="just" defTabSz="881939" rtl="0" eaLnBrk="1" fontAlgn="auto" latinLnBrk="0" hangingPunct="1">
              <a:lnSpc>
                <a:spcPct val="100000"/>
              </a:lnSpc>
              <a:spcBef>
                <a:spcPts val="1400"/>
              </a:spcBef>
              <a:spcAft>
                <a:spcPts val="0"/>
              </a:spcAft>
              <a:buClrTx/>
              <a:buSzTx/>
              <a:buFont typeface="Arial" panose="020B0604020202020204" pitchFamily="34" charset="0"/>
              <a:buChar char="•"/>
              <a:tabLst>
                <a:tab pos="0" algn="l"/>
              </a:tabLst>
              <a:defRPr/>
            </a:pPr>
            <a:r>
              <a:rPr lang="en-US" sz="2000" spc="-1" dirty="0">
                <a:solidFill>
                  <a:srgbClr val="002060"/>
                </a:solidFill>
                <a:latin typeface="Calibri" panose="020F0502020204030204" pitchFamily="34" charset="0"/>
                <a:cs typeface="Calibri" panose="020F0502020204030204" pitchFamily="34" charset="0"/>
              </a:rPr>
              <a:t>Funding opportunities can also be provided on the basis of </a:t>
            </a:r>
            <a:r>
              <a:rPr lang="en-US" sz="2000" spc="-1" dirty="0">
                <a:solidFill>
                  <a:srgbClr val="C00000"/>
                </a:solidFill>
                <a:latin typeface="Calibri" panose="020F0502020204030204" pitchFamily="34" charset="0"/>
                <a:cs typeface="Calibri" panose="020F0502020204030204" pitchFamily="34" charset="0"/>
              </a:rPr>
              <a:t>special-purpose grant programs </a:t>
            </a:r>
            <a:r>
              <a:rPr lang="en-US" sz="2000" spc="-1" dirty="0">
                <a:solidFill>
                  <a:srgbClr val="002060"/>
                </a:solidFill>
                <a:latin typeface="Calibri" panose="020F0502020204030204" pitchFamily="34" charset="0"/>
                <a:cs typeface="Calibri" panose="020F0502020204030204" pitchFamily="34" charset="0"/>
              </a:rPr>
              <a:t>launched for NICA by external funding agencies.</a:t>
            </a:r>
          </a:p>
          <a:p>
            <a:pPr marL="342900" marR="0" lvl="0" indent="-342900" algn="just" defTabSz="881939" rtl="0" eaLnBrk="1" fontAlgn="auto" latinLnBrk="0" hangingPunct="1">
              <a:lnSpc>
                <a:spcPct val="100000"/>
              </a:lnSpc>
              <a:spcBef>
                <a:spcPts val="1400"/>
              </a:spcBef>
              <a:spcAft>
                <a:spcPts val="0"/>
              </a:spcAft>
              <a:buClrTx/>
              <a:buSzTx/>
              <a:buFont typeface="Arial" panose="020B0604020202020204" pitchFamily="34" charset="0"/>
              <a:buChar char="•"/>
              <a:tabLst>
                <a:tab pos="0" algn="l"/>
              </a:tabLst>
              <a:defRPr/>
            </a:pPr>
            <a:r>
              <a:rPr lang="en-US" sz="2000" spc="-1" dirty="0">
                <a:solidFill>
                  <a:srgbClr val="002060"/>
                </a:solidFill>
                <a:latin typeface="Calibri" panose="020F0502020204030204" pitchFamily="34" charset="0"/>
                <a:cs typeface="Calibri" panose="020F0502020204030204" pitchFamily="34" charset="0"/>
              </a:rPr>
              <a:t>Main counterpart from ARIADNA users: </a:t>
            </a:r>
            <a:r>
              <a:rPr lang="en-US" sz="2000" spc="-1" dirty="0">
                <a:solidFill>
                  <a:srgbClr val="C00000"/>
                </a:solidFill>
                <a:latin typeface="Calibri" panose="020F0502020204030204" pitchFamily="34" charset="0"/>
                <a:cs typeface="Calibri" panose="020F0502020204030204" pitchFamily="34" charset="0"/>
              </a:rPr>
              <a:t>results need to be published!</a:t>
            </a:r>
          </a:p>
        </p:txBody>
      </p:sp>
      <p:pic>
        <p:nvPicPr>
          <p:cNvPr id="7" name="Рисунок 7_6">
            <a:extLst>
              <a:ext uri="{FF2B5EF4-FFF2-40B4-BE49-F238E27FC236}">
                <a16:creationId xmlns:a16="http://schemas.microsoft.com/office/drawing/2014/main" id="{B82F44AC-AFEC-BE4E-B4FA-6592BBE91699}"/>
              </a:ext>
            </a:extLst>
          </p:cNvPr>
          <p:cNvPicPr/>
          <p:nvPr/>
        </p:nvPicPr>
        <p:blipFill>
          <a:blip r:embed="rId4"/>
          <a:stretch/>
        </p:blipFill>
        <p:spPr>
          <a:xfrm>
            <a:off x="263003" y="261304"/>
            <a:ext cx="1333567" cy="724527"/>
          </a:xfrm>
          <a:prstGeom prst="rect">
            <a:avLst/>
          </a:prstGeom>
          <a:ln>
            <a:noFill/>
          </a:ln>
        </p:spPr>
      </p:pic>
      <p:pic>
        <p:nvPicPr>
          <p:cNvPr id="8" name="Рисунок 7">
            <a:extLst>
              <a:ext uri="{FF2B5EF4-FFF2-40B4-BE49-F238E27FC236}">
                <a16:creationId xmlns:a16="http://schemas.microsoft.com/office/drawing/2014/main" id="{718B11C5-2AB1-B94D-96E1-57DBC5C57B9F}"/>
              </a:ext>
            </a:extLst>
          </p:cNvPr>
          <p:cNvPicPr>
            <a:picLocks noChangeAspect="1"/>
          </p:cNvPicPr>
          <p:nvPr/>
        </p:nvPicPr>
        <p:blipFill>
          <a:blip r:embed="rId5"/>
          <a:stretch>
            <a:fillRect/>
          </a:stretch>
        </p:blipFill>
        <p:spPr>
          <a:xfrm>
            <a:off x="9909338" y="202445"/>
            <a:ext cx="2121257" cy="872395"/>
          </a:xfrm>
          <a:prstGeom prst="rect">
            <a:avLst/>
          </a:prstGeom>
        </p:spPr>
      </p:pic>
      <p:pic>
        <p:nvPicPr>
          <p:cNvPr id="11" name="Рисунок 10">
            <a:extLst>
              <a:ext uri="{FF2B5EF4-FFF2-40B4-BE49-F238E27FC236}">
                <a16:creationId xmlns:a16="http://schemas.microsoft.com/office/drawing/2014/main" id="{61896BB1-132D-A44F-97EC-453165F2D6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248" y="3852340"/>
            <a:ext cx="4263298" cy="2839356"/>
          </a:xfrm>
          <a:prstGeom prst="rect">
            <a:avLst/>
          </a:prstGeom>
        </p:spPr>
      </p:pic>
      <p:pic>
        <p:nvPicPr>
          <p:cNvPr id="13" name="Рисунок 12">
            <a:extLst>
              <a:ext uri="{FF2B5EF4-FFF2-40B4-BE49-F238E27FC236}">
                <a16:creationId xmlns:a16="http://schemas.microsoft.com/office/drawing/2014/main" id="{A387B37A-CE03-CB47-A60D-4F9CB2C3D0C2}"/>
              </a:ext>
            </a:extLst>
          </p:cNvPr>
          <p:cNvPicPr>
            <a:picLocks noChangeAspect="1"/>
          </p:cNvPicPr>
          <p:nvPr/>
        </p:nvPicPr>
        <p:blipFill rotWithShape="1">
          <a:blip r:embed="rId7"/>
          <a:srcRect l="100" t="267"/>
          <a:stretch/>
        </p:blipFill>
        <p:spPr>
          <a:xfrm>
            <a:off x="4522266" y="5505244"/>
            <a:ext cx="3311255" cy="1259957"/>
          </a:xfrm>
          <a:prstGeom prst="rect">
            <a:avLst/>
          </a:prstGeom>
        </p:spPr>
      </p:pic>
      <p:pic>
        <p:nvPicPr>
          <p:cNvPr id="14" name="Рисунок 13">
            <a:extLst>
              <a:ext uri="{FF2B5EF4-FFF2-40B4-BE49-F238E27FC236}">
                <a16:creationId xmlns:a16="http://schemas.microsoft.com/office/drawing/2014/main" id="{F9DE9AC2-601A-F54C-8ACD-06A4F992F54C}"/>
              </a:ext>
            </a:extLst>
          </p:cNvPr>
          <p:cNvPicPr>
            <a:picLocks noChangeAspect="1"/>
          </p:cNvPicPr>
          <p:nvPr/>
        </p:nvPicPr>
        <p:blipFill rotWithShape="1">
          <a:blip r:embed="rId8">
            <a:extLst>
              <a:ext uri="{28A0092B-C50C-407E-A947-70E740481C1C}">
                <a14:useLocalDpi xmlns:a14="http://schemas.microsoft.com/office/drawing/2010/main" val="0"/>
              </a:ext>
            </a:extLst>
          </a:blip>
          <a:srcRect b="12643"/>
          <a:stretch/>
        </p:blipFill>
        <p:spPr>
          <a:xfrm>
            <a:off x="4539152" y="3856706"/>
            <a:ext cx="3191212" cy="1577964"/>
          </a:xfrm>
          <a:prstGeom prst="rect">
            <a:avLst/>
          </a:prstGeom>
        </p:spPr>
      </p:pic>
      <p:pic>
        <p:nvPicPr>
          <p:cNvPr id="15" name="Рисунок 14">
            <a:extLst>
              <a:ext uri="{FF2B5EF4-FFF2-40B4-BE49-F238E27FC236}">
                <a16:creationId xmlns:a16="http://schemas.microsoft.com/office/drawing/2014/main" id="{CD089BD7-EB00-5A42-87AB-53AF77073701}"/>
              </a:ext>
            </a:extLst>
          </p:cNvPr>
          <p:cNvPicPr>
            <a:picLocks noChangeAspect="1"/>
          </p:cNvPicPr>
          <p:nvPr/>
        </p:nvPicPr>
        <p:blipFill>
          <a:blip r:embed="rId9"/>
          <a:stretch>
            <a:fillRect/>
          </a:stretch>
        </p:blipFill>
        <p:spPr>
          <a:xfrm>
            <a:off x="7828496" y="3856706"/>
            <a:ext cx="3732676" cy="1577964"/>
          </a:xfrm>
          <a:prstGeom prst="rect">
            <a:avLst/>
          </a:prstGeom>
        </p:spPr>
      </p:pic>
      <p:pic>
        <p:nvPicPr>
          <p:cNvPr id="16" name="Рисунок 15">
            <a:extLst>
              <a:ext uri="{FF2B5EF4-FFF2-40B4-BE49-F238E27FC236}">
                <a16:creationId xmlns:a16="http://schemas.microsoft.com/office/drawing/2014/main" id="{059049C0-6E05-4C4A-96E1-854194214B3F}"/>
              </a:ext>
            </a:extLst>
          </p:cNvPr>
          <p:cNvPicPr>
            <a:picLocks noChangeAspect="1"/>
          </p:cNvPicPr>
          <p:nvPr/>
        </p:nvPicPr>
        <p:blipFill rotWithShape="1">
          <a:blip r:embed="rId10"/>
          <a:srcRect r="6073" b="21395"/>
          <a:stretch/>
        </p:blipFill>
        <p:spPr>
          <a:xfrm rot="10800000">
            <a:off x="7963654" y="5496889"/>
            <a:ext cx="2020271" cy="1268045"/>
          </a:xfrm>
          <a:prstGeom prst="rect">
            <a:avLst/>
          </a:prstGeom>
        </p:spPr>
      </p:pic>
      <p:pic>
        <p:nvPicPr>
          <p:cNvPr id="17" name="Рисунок 16">
            <a:extLst>
              <a:ext uri="{FF2B5EF4-FFF2-40B4-BE49-F238E27FC236}">
                <a16:creationId xmlns:a16="http://schemas.microsoft.com/office/drawing/2014/main" id="{D13BCD80-E858-3646-9C96-12D71796F084}"/>
              </a:ext>
            </a:extLst>
          </p:cNvPr>
          <p:cNvPicPr>
            <a:picLocks noChangeAspect="1"/>
          </p:cNvPicPr>
          <p:nvPr/>
        </p:nvPicPr>
        <p:blipFill>
          <a:blip r:embed="rId11"/>
          <a:stretch>
            <a:fillRect/>
          </a:stretch>
        </p:blipFill>
        <p:spPr>
          <a:xfrm>
            <a:off x="10078433" y="5503889"/>
            <a:ext cx="1858030" cy="1261046"/>
          </a:xfrm>
          <a:prstGeom prst="rect">
            <a:avLst/>
          </a:prstGeom>
        </p:spPr>
      </p:pic>
      <p:pic>
        <p:nvPicPr>
          <p:cNvPr id="2" name="Видео 1">
            <a:hlinkClick r:id="" action="ppaction://media"/>
            <a:extLst>
              <a:ext uri="{FF2B5EF4-FFF2-40B4-BE49-F238E27FC236}">
                <a16:creationId xmlns:a16="http://schemas.microsoft.com/office/drawing/2014/main" id="{84E4A5D6-2277-3C47-80E2-84FA44318CE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2"/>
          <a:stretch>
            <a:fillRect/>
          </a:stretch>
        </p:blipFill>
        <p:spPr>
          <a:xfrm>
            <a:off x="9906000" y="5143500"/>
            <a:ext cx="2286000" cy="1714500"/>
          </a:xfrm>
          <a:prstGeom prst="rect">
            <a:avLst/>
          </a:prstGeom>
        </p:spPr>
      </p:pic>
    </p:spTree>
    <p:extLst>
      <p:ext uri="{BB962C8B-B14F-4D97-AF65-F5344CB8AC3E}">
        <p14:creationId xmlns:p14="http://schemas.microsoft.com/office/powerpoint/2010/main" val="3783938812"/>
      </p:ext>
    </p:extLst>
  </p:cSld>
  <p:clrMapOvr>
    <a:masterClrMapping/>
  </p:clrMapOvr>
  <mc:AlternateContent xmlns:mc="http://schemas.openxmlformats.org/markup-compatibility/2006" xmlns:p14="http://schemas.microsoft.com/office/powerpoint/2010/main">
    <mc:Choice Requires="p14">
      <p:transition spd="slow" p14:dur="2000" advTm="45058"/>
    </mc:Choice>
    <mc:Fallback xmlns="">
      <p:transition spd="slow" advTm="45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7BAAB0-E009-994C-902E-6C81D378370E}"/>
              </a:ext>
            </a:extLst>
          </p:cNvPr>
          <p:cNvSpPr txBox="1"/>
          <p:nvPr/>
        </p:nvSpPr>
        <p:spPr>
          <a:xfrm>
            <a:off x="519448" y="1581469"/>
            <a:ext cx="10972799" cy="4883388"/>
          </a:xfrm>
          <a:prstGeom prst="rect">
            <a:avLst/>
          </a:prstGeom>
          <a:noFill/>
        </p:spPr>
        <p:txBody>
          <a:bodyPr wrap="square">
            <a:spAutoFit/>
          </a:bodyPr>
          <a:lstStyle/>
          <a:p>
            <a:pPr marL="342900" marR="0" lvl="0" indent="-342900" algn="just" defTabSz="881939" rtl="0" eaLnBrk="1" fontAlgn="auto" latinLnBrk="0" hangingPunct="1">
              <a:lnSpc>
                <a:spcPct val="100000"/>
              </a:lnSpc>
              <a:spcBef>
                <a:spcPts val="1400"/>
              </a:spcBef>
              <a:spcAft>
                <a:spcPts val="0"/>
              </a:spcAft>
              <a:buClrTx/>
              <a:buSzTx/>
              <a:buFont typeface="Arial" panose="020B0604020202020204" pitchFamily="34" charset="0"/>
              <a:buChar char="•"/>
              <a:tabLst>
                <a:tab pos="0" algn="l"/>
              </a:tabLst>
              <a:defRPr/>
            </a:pPr>
            <a:r>
              <a:rPr lang="en-US" sz="3200" spc="-1" dirty="0">
                <a:solidFill>
                  <a:srgbClr val="002060"/>
                </a:solidFill>
                <a:latin typeface="Calibri" panose="020F0502020204030204" pitchFamily="34" charset="0"/>
                <a:cs typeface="Calibri" panose="020F0502020204030204" pitchFamily="34" charset="0"/>
              </a:rPr>
              <a:t>As a </a:t>
            </a:r>
            <a:r>
              <a:rPr lang="en-US" sz="3200" b="1" spc="-1" dirty="0">
                <a:solidFill>
                  <a:srgbClr val="2D7CDB"/>
                </a:solidFill>
                <a:latin typeface="Calibri" panose="020F0502020204030204" pitchFamily="34" charset="0"/>
                <a:cs typeface="Calibri" panose="020F0502020204030204" pitchFamily="34" charset="0"/>
              </a:rPr>
              <a:t>member of ARIADNA collaboration: </a:t>
            </a:r>
            <a:r>
              <a:rPr lang="en-US" sz="3200" spc="-1" dirty="0">
                <a:solidFill>
                  <a:srgbClr val="002060"/>
                </a:solidFill>
                <a:latin typeface="Calibri" panose="020F0502020204030204" pitchFamily="34" charset="0"/>
                <a:cs typeface="Calibri" panose="020F0502020204030204" pitchFamily="34" charset="0"/>
              </a:rPr>
              <a:t>get in touch with us and we will provided instructions on signing an MoU to become a member of the collaboration.</a:t>
            </a:r>
          </a:p>
          <a:p>
            <a:pPr marL="342900" marR="0" lvl="0" indent="-342900" algn="just" defTabSz="881939" rtl="0" eaLnBrk="1" fontAlgn="auto" latinLnBrk="0" hangingPunct="1">
              <a:lnSpc>
                <a:spcPct val="100000"/>
              </a:lnSpc>
              <a:spcBef>
                <a:spcPts val="1400"/>
              </a:spcBef>
              <a:spcAft>
                <a:spcPts val="0"/>
              </a:spcAft>
              <a:buClrTx/>
              <a:buSzTx/>
              <a:buFont typeface="Arial" panose="020B0604020202020204" pitchFamily="34" charset="0"/>
              <a:buChar char="•"/>
              <a:tabLst>
                <a:tab pos="0" algn="l"/>
              </a:tabLst>
              <a:defRPr/>
            </a:pPr>
            <a:r>
              <a:rPr lang="en-US" sz="3200" spc="-1" dirty="0">
                <a:solidFill>
                  <a:srgbClr val="002060"/>
                </a:solidFill>
                <a:latin typeface="Calibri" panose="020F0502020204030204" pitchFamily="34" charset="0"/>
                <a:cs typeface="Calibri" panose="020F0502020204030204" pitchFamily="34" charset="0"/>
              </a:rPr>
              <a:t>As a </a:t>
            </a:r>
            <a:r>
              <a:rPr lang="en-US" sz="3200" b="1" spc="-1" dirty="0">
                <a:solidFill>
                  <a:srgbClr val="2D7CDB"/>
                </a:solidFill>
                <a:latin typeface="Calibri" panose="020F0502020204030204" pitchFamily="34" charset="0"/>
                <a:cs typeface="Calibri" panose="020F0502020204030204" pitchFamily="34" charset="0"/>
              </a:rPr>
              <a:t>user: </a:t>
            </a:r>
            <a:r>
              <a:rPr lang="en-US" sz="3200" spc="-1" dirty="0">
                <a:solidFill>
                  <a:srgbClr val="002060"/>
                </a:solidFill>
                <a:latin typeface="Calibri" panose="020F0502020204030204" pitchFamily="34" charset="0"/>
                <a:cs typeface="Calibri" panose="020F0502020204030204" pitchFamily="34" charset="0"/>
              </a:rPr>
              <a:t>just prepare and submit you proposal for consideration.</a:t>
            </a:r>
          </a:p>
          <a:p>
            <a:pPr marL="342900" marR="0" lvl="0" indent="-342900" algn="just" defTabSz="881939" rtl="0" eaLnBrk="1" fontAlgn="auto" latinLnBrk="0" hangingPunct="1">
              <a:lnSpc>
                <a:spcPct val="100000"/>
              </a:lnSpc>
              <a:spcBef>
                <a:spcPts val="1400"/>
              </a:spcBef>
              <a:spcAft>
                <a:spcPts val="0"/>
              </a:spcAft>
              <a:buClrTx/>
              <a:buSzTx/>
              <a:buFont typeface="Arial" panose="020B0604020202020204" pitchFamily="34" charset="0"/>
              <a:buChar char="•"/>
              <a:tabLst>
                <a:tab pos="0" algn="l"/>
              </a:tabLst>
              <a:defRPr/>
            </a:pPr>
            <a:r>
              <a:rPr lang="en-US" sz="3200" spc="-1" dirty="0">
                <a:solidFill>
                  <a:srgbClr val="002060"/>
                </a:solidFill>
                <a:latin typeface="Calibri" panose="020F0502020204030204" pitchFamily="34" charset="0"/>
                <a:cs typeface="Calibri" panose="020F0502020204030204" pitchFamily="34" charset="0"/>
              </a:rPr>
              <a:t>As an </a:t>
            </a:r>
            <a:r>
              <a:rPr lang="en-US" sz="3200" b="1" spc="-1" dirty="0">
                <a:solidFill>
                  <a:srgbClr val="2D7CDB"/>
                </a:solidFill>
                <a:latin typeface="Calibri" panose="020F0502020204030204" pitchFamily="34" charset="0"/>
                <a:cs typeface="Calibri" panose="020F0502020204030204" pitchFamily="34" charset="0"/>
              </a:rPr>
              <a:t>ARIADNA partner: </a:t>
            </a:r>
            <a:r>
              <a:rPr lang="en-US" sz="3200" spc="-1" dirty="0">
                <a:solidFill>
                  <a:srgbClr val="002060"/>
                </a:solidFill>
                <a:latin typeface="Calibri" panose="020F0502020204030204" pitchFamily="34" charset="0"/>
                <a:cs typeface="Calibri" panose="020F0502020204030204" pitchFamily="34" charset="0"/>
              </a:rPr>
              <a:t>let us know how you think you/your research team or company can contribute to ARIADNA and we can prepare a relevant application to be discussed with NICA management.</a:t>
            </a:r>
            <a:endParaRPr lang="en-US" sz="3200" b="1" spc="-1" dirty="0">
              <a:solidFill>
                <a:srgbClr val="C000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70D37EC-254A-2348-B437-0EC78C135AF3}"/>
              </a:ext>
            </a:extLst>
          </p:cNvPr>
          <p:cNvSpPr txBox="1"/>
          <p:nvPr/>
        </p:nvSpPr>
        <p:spPr>
          <a:xfrm>
            <a:off x="0" y="321222"/>
            <a:ext cx="11785600" cy="1200329"/>
          </a:xfrm>
          <a:prstGeom prst="rect">
            <a:avLst/>
          </a:prstGeom>
          <a:noFill/>
        </p:spPr>
        <p:txBody>
          <a:bodyPr wrap="square" rtlCol="0">
            <a:spAutoFit/>
          </a:bodyPr>
          <a:lstStyle/>
          <a:p>
            <a:pPr lvl="0" algn="ctr">
              <a:defRPr/>
            </a:pPr>
            <a:r>
              <a:rPr lang="en-US" sz="3600" b="1" cap="small" spc="-1" dirty="0">
                <a:solidFill>
                  <a:srgbClr val="194798"/>
                </a:solidFill>
                <a:latin typeface="Calibri"/>
              </a:rPr>
              <a:t>Ways of getting involved</a:t>
            </a:r>
            <a:br>
              <a:rPr lang="en-US" sz="3600" b="1" cap="small" spc="-1" dirty="0">
                <a:solidFill>
                  <a:srgbClr val="194798"/>
                </a:solidFill>
                <a:latin typeface="Calibri"/>
              </a:rPr>
            </a:br>
            <a:r>
              <a:rPr lang="en-US" sz="3600" b="1" cap="small" spc="-1" dirty="0">
                <a:solidFill>
                  <a:srgbClr val="194798"/>
                </a:solidFill>
                <a:latin typeface="Calibri"/>
              </a:rPr>
              <a:t>in ARIADNA</a:t>
            </a:r>
          </a:p>
        </p:txBody>
      </p:sp>
      <p:pic>
        <p:nvPicPr>
          <p:cNvPr id="9" name="Рисунок 7_6">
            <a:extLst>
              <a:ext uri="{FF2B5EF4-FFF2-40B4-BE49-F238E27FC236}">
                <a16:creationId xmlns:a16="http://schemas.microsoft.com/office/drawing/2014/main" id="{CF6EAD37-910B-4C45-8193-3278773A79B2}"/>
              </a:ext>
            </a:extLst>
          </p:cNvPr>
          <p:cNvPicPr/>
          <p:nvPr/>
        </p:nvPicPr>
        <p:blipFill>
          <a:blip r:embed="rId2"/>
          <a:stretch/>
        </p:blipFill>
        <p:spPr>
          <a:xfrm>
            <a:off x="263003" y="261304"/>
            <a:ext cx="1333567" cy="724527"/>
          </a:xfrm>
          <a:prstGeom prst="rect">
            <a:avLst/>
          </a:prstGeom>
          <a:ln>
            <a:noFill/>
          </a:ln>
        </p:spPr>
      </p:pic>
      <p:pic>
        <p:nvPicPr>
          <p:cNvPr id="10" name="Рисунок 9">
            <a:extLst>
              <a:ext uri="{FF2B5EF4-FFF2-40B4-BE49-F238E27FC236}">
                <a16:creationId xmlns:a16="http://schemas.microsoft.com/office/drawing/2014/main" id="{70B516D2-8738-3445-BFC1-1C205E9003D0}"/>
              </a:ext>
            </a:extLst>
          </p:cNvPr>
          <p:cNvPicPr>
            <a:picLocks noChangeAspect="1"/>
          </p:cNvPicPr>
          <p:nvPr/>
        </p:nvPicPr>
        <p:blipFill>
          <a:blip r:embed="rId3"/>
          <a:stretch>
            <a:fillRect/>
          </a:stretch>
        </p:blipFill>
        <p:spPr>
          <a:xfrm>
            <a:off x="9909338" y="202445"/>
            <a:ext cx="2121257" cy="872395"/>
          </a:xfrm>
          <a:prstGeom prst="rect">
            <a:avLst/>
          </a:prstGeom>
        </p:spPr>
      </p:pic>
    </p:spTree>
    <p:extLst>
      <p:ext uri="{BB962C8B-B14F-4D97-AF65-F5344CB8AC3E}">
        <p14:creationId xmlns:p14="http://schemas.microsoft.com/office/powerpoint/2010/main" val="192973138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20455</TotalTime>
  <Words>1107</Words>
  <Application>Microsoft Macintosh PowerPoint</Application>
  <PresentationFormat>Широкоэкранный</PresentationFormat>
  <Paragraphs>136</Paragraphs>
  <Slides>10</Slides>
  <Notes>8</Notes>
  <HiddenSlides>0</HiddenSlides>
  <MMClips>1</MMClips>
  <ScaleCrop>false</ScaleCrop>
  <HeadingPairs>
    <vt:vector size="6" baseType="variant">
      <vt:variant>
        <vt:lpstr>Использованные шрифты</vt:lpstr>
      </vt:variant>
      <vt:variant>
        <vt:i4>7</vt:i4>
      </vt:variant>
      <vt:variant>
        <vt:lpstr>Тема</vt:lpstr>
      </vt:variant>
      <vt:variant>
        <vt:i4>2</vt:i4>
      </vt:variant>
      <vt:variant>
        <vt:lpstr>Заголовки слайдов</vt:lpstr>
      </vt:variant>
      <vt:variant>
        <vt:i4>10</vt:i4>
      </vt:variant>
    </vt:vector>
  </HeadingPairs>
  <TitlesOfParts>
    <vt:vector size="19" baseType="lpstr">
      <vt:lpstr>Arial</vt:lpstr>
      <vt:lpstr>Calibri</vt:lpstr>
      <vt:lpstr>Calibri Light</vt:lpstr>
      <vt:lpstr>Symbol</vt:lpstr>
      <vt:lpstr>Times</vt:lpstr>
      <vt:lpstr>Times New Roman</vt:lpstr>
      <vt:lpstr>Wingdings</vt:lpstr>
      <vt:lpstr>1_Office Theme</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igor lensky</dc:creator>
  <cp:lastModifiedBy>Microsoft Office User</cp:lastModifiedBy>
  <cp:revision>500</cp:revision>
  <dcterms:created xsi:type="dcterms:W3CDTF">2021-10-11T08:53:14Z</dcterms:created>
  <dcterms:modified xsi:type="dcterms:W3CDTF">2024-03-20T22:59:53Z</dcterms:modified>
</cp:coreProperties>
</file>