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Metadata/LabelInfo.xml" ContentType="application/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2A7F8AB-4B67-4CC3-969B-2D2DD69D4F4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7EDCB8-3993-43CF-8D1D-038616C6D53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6F4301-9C1F-4692-8849-F23F062042C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756B9B-8833-4954-AF8E-AC9F03AD0F5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04579CB-2E20-47D4-BD94-F538CF42B08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19469F-5D43-4EF0-9009-0B060E498F87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DA72D2-F947-4364-99DD-D1E6D2FEBCD5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6C0D11-A859-447E-ACD3-BF2B18234124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7520AD-5D9A-4EE2-AE50-F30B68D48634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3D6982-30F0-4D83-9533-1D3D2562259F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E62B63-E871-4A7B-B937-E60009C960D6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22A4B2-A909-4C8D-9D18-722E53B1A32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6EB50C-F87D-4C83-B742-70B95301B797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9A8774-7704-4C45-B951-BADC0B96AC9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F12562-FD64-4D4F-8071-DEC72A4C746D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CBC21D-FD51-44FB-8327-1508FE78969F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223447-A43F-446A-A418-AFE157A0949F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874EC6C-2A45-4EF0-9E70-F778F659B987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D6628D5-09C4-48DA-B9E0-E4761E5FD263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9723E0B-A6B0-4A65-A4D3-09A74D0F0A59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2075ABB-0C61-49E0-9773-BAEDEBCEFDE2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F803DFE-E669-4219-90C1-D0C213AEEAFA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CE6978D-AA6E-4863-A306-AFB37834FB00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D036233-ACE0-4A12-BBE9-91316DE30243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1067440-6D00-42CD-A13B-1263CE81B698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40C2EC9-AA43-41C4-923E-862BD530258E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FDDAC99-F4BF-4848-A5B9-6178DA3E8188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8D06229-F09B-4EF5-ADFE-0B54E101FD50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E267E90-7D9F-482B-A702-3B22FD1319C0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067792-0DA4-4565-A20D-855DFC0749B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52878B-8634-4949-ADFE-BE01A4F6FC70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B6D0B9-0FE5-410B-AFCD-68A00CF0501F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F66187-4A7B-4371-97BF-22E12100E777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300514-3A15-45DB-8C96-D8B9943AEAF6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C07D3C-D3E3-458A-B995-3869FC1FB036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216BB8-618D-4A9C-BE1E-3ABE70C0137A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1099BA-9080-4E33-9CE2-A71C7A3EF3C0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9F5D76-E0BD-4838-A536-E1B65B5BA3CB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536675-83EF-46F4-BA28-20578876AF6C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52AD83-BCAA-48DE-A825-228B2AE15AC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B5CE79-2114-4CAB-9BD7-2DC28DB6BC0A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3DB248-5C12-41C1-A78B-5FC34BFEDF2A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121C6C5-7679-4961-8B7F-BB86B4D27279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FDA038-3FCA-4A7F-AF13-260706225EE9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5F13B7-653D-4421-AB39-2723EB57612D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0597C4-461C-4EBC-890E-708D6736FDEE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129E7C3-FFF6-4FE9-9909-D99DC002EC41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C851405-0DD0-42BF-B67A-52AB42A5B8B9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B71664-00DA-4A70-8636-961A19B60CC5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6637D45-F052-4D2B-8763-86D70F5A251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61110B2-C5E6-46FD-AFC5-A6C1C8E9448C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A5D8E7-CD5B-42B3-A82E-10D7BC9B3F3B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A49727F-FE21-4C9F-8FF8-20935D49D8A1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6A4158AC-4B0F-448F-A727-2BAB766DDE78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1B22414-03A5-4AFD-8F7D-F1D99F2DDB15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9E065C0-065F-42EC-9F75-D7A88D5E7119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2574441-0DAE-4B28-82E8-EB9850320793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9C6911C-BAD4-484D-B89C-C11A5FF8283B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FA3DF3C-8D44-431A-818D-C8361172589A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8B32248-6D86-4EA1-90DD-EABBCF50910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BDAB2B7-12D1-42A9-A00C-EBA06BB90C1F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A345C68-2A00-497C-AF39-614BB4A788F2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0E02510-355B-4268-8B9E-7AED16CDBFF8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60EE73D-FBC4-4099-BC3D-31CF41DBD3E2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8A274B9-C7BB-4273-BD3C-342DAEEF5B43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41840" y="3329640"/>
            <a:ext cx="4941360" cy="320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CLI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CK 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TO 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ad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d 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tit</a:t>
            </a: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1" name="Graphic 7" descr=""/>
          <p:cNvPicPr/>
          <p:nvPr/>
        </p:nvPicPr>
        <p:blipFill>
          <a:blip r:embed="rId2"/>
          <a:srcRect l="9357" t="23648" r="0" b="0"/>
          <a:stretch/>
        </p:blipFill>
        <p:spPr>
          <a:xfrm>
            <a:off x="0" y="0"/>
            <a:ext cx="9487800" cy="5054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Click to edit </a:t>
            </a: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the outline </a:t>
            </a: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text format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Second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Third </a:t>
            </a: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Outline </a:t>
            </a: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Fourth </a:t>
            </a: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Outlin</a:t>
            </a: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Fif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th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Ou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tli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ne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ve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22280" y="268200"/>
            <a:ext cx="7287840" cy="2120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322280" y="2763000"/>
            <a:ext cx="7287840" cy="3406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grpSp>
        <p:nvGrpSpPr>
          <p:cNvPr id="41" name="Group 8"/>
          <p:cNvGrpSpPr/>
          <p:nvPr/>
        </p:nvGrpSpPr>
        <p:grpSpPr>
          <a:xfrm>
            <a:off x="9096120" y="-25200"/>
            <a:ext cx="3095640" cy="6883200"/>
            <a:chOff x="9096120" y="-25200"/>
            <a:chExt cx="3095640" cy="6883200"/>
          </a:xfrm>
        </p:grpSpPr>
        <p:sp>
          <p:nvSpPr>
            <p:cNvPr id="42" name="Straight Connector 9"/>
            <p:cNvSpPr/>
            <p:nvPr/>
          </p:nvSpPr>
          <p:spPr>
            <a:xfrm>
              <a:off x="9096120" y="1496880"/>
              <a:ext cx="3095640" cy="36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Straight Connector 10"/>
            <p:cNvSpPr/>
            <p:nvPr/>
          </p:nvSpPr>
          <p:spPr>
            <a:xfrm flipH="1">
              <a:off x="9381600" y="-25200"/>
              <a:ext cx="2810160" cy="6883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" name="Straight Connector 11"/>
          <p:cNvSpPr/>
          <p:nvPr/>
        </p:nvSpPr>
        <p:spPr>
          <a:xfrm flipV="1">
            <a:off x="0" y="-25200"/>
            <a:ext cx="1210320" cy="2047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ftr" idx="1"/>
          </p:nvPr>
        </p:nvSpPr>
        <p:spPr>
          <a:xfrm>
            <a:off x="1333440" y="6356520"/>
            <a:ext cx="3818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2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701733F-29C5-4B68-BA30-0213F4E304DE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991200" y="406440"/>
            <a:ext cx="4179240" cy="3457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CLICK TO add title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84" name="Graphic 3" descr=""/>
          <p:cNvPicPr/>
          <p:nvPr/>
        </p:nvPicPr>
        <p:blipFill>
          <a:blip r:embed="rId2"/>
          <a:stretch/>
        </p:blipFill>
        <p:spPr>
          <a:xfrm>
            <a:off x="0" y="828720"/>
            <a:ext cx="5876640" cy="52002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6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37320"/>
            <a:ext cx="5654880" cy="1997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38080" y="2705040"/>
            <a:ext cx="573336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838080" y="3154320"/>
            <a:ext cx="5733360" cy="303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12002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6574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146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887240" y="2705040"/>
            <a:ext cx="394344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7887240" y="3164760"/>
            <a:ext cx="3943440" cy="3032280"/>
          </a:xfrm>
          <a:prstGeom prst="rect">
            <a:avLst/>
          </a:prstGeom>
          <a:noFill/>
          <a:ln w="0">
            <a:noFill/>
          </a:ln>
        </p:spPr>
        <p:txBody>
          <a:bodyPr tIns="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52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ftr" idx="3"/>
          </p:nvPr>
        </p:nvSpPr>
        <p:spPr>
          <a:xfrm>
            <a:off x="84384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B67E3CA-4B7D-477A-AF2F-106B87CC2AFB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129" name="Graphic 12" descr=""/>
          <p:cNvPicPr/>
          <p:nvPr/>
        </p:nvPicPr>
        <p:blipFill>
          <a:blip r:embed="rId2"/>
          <a:srcRect l="18647" t="318" r="28731" b="73494"/>
          <a:stretch/>
        </p:blipFill>
        <p:spPr>
          <a:xfrm flipH="1" rot="10800000">
            <a:off x="6308280" y="0"/>
            <a:ext cx="5883120" cy="2365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6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aphic 9" descr=""/>
          <p:cNvPicPr/>
          <p:nvPr/>
        </p:nvPicPr>
        <p:blipFill>
          <a:blip r:embed="rId2"/>
          <a:srcRect l="39434" t="20279" r="0" b="22672"/>
          <a:stretch/>
        </p:blipFill>
        <p:spPr>
          <a:xfrm>
            <a:off x="25920" y="0"/>
            <a:ext cx="4093200" cy="39121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933640" y="568800"/>
            <a:ext cx="8419680" cy="178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2933640" y="2797200"/>
            <a:ext cx="3924000" cy="46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2933640" y="3251520"/>
            <a:ext cx="3943440" cy="3233880"/>
          </a:xfrm>
          <a:prstGeom prst="rect">
            <a:avLst/>
          </a:prstGeom>
          <a:noFill/>
          <a:ln w="0">
            <a:noFill/>
          </a:ln>
        </p:spPr>
        <p:txBody>
          <a:bodyPr tIns="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7410240" y="2797200"/>
            <a:ext cx="3943440" cy="46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7410240" y="3251520"/>
            <a:ext cx="3943440" cy="3233880"/>
          </a:xfrm>
          <a:prstGeom prst="rect">
            <a:avLst/>
          </a:prstGeom>
          <a:noFill/>
          <a:ln w="0">
            <a:noFill/>
          </a:ln>
        </p:spPr>
        <p:txBody>
          <a:bodyPr tIns="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ftr" idx="5"/>
          </p:nvPr>
        </p:nvSpPr>
        <p:spPr>
          <a:xfrm>
            <a:off x="2969280" y="6356520"/>
            <a:ext cx="3818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sldNum" idx="6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94D3786-157D-49C1-B6D2-53567071D307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341000" y="558720"/>
            <a:ext cx="9952920" cy="178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grpSp>
        <p:nvGrpSpPr>
          <p:cNvPr id="211" name="Group 9"/>
          <p:cNvGrpSpPr/>
          <p:nvPr/>
        </p:nvGrpSpPr>
        <p:grpSpPr>
          <a:xfrm>
            <a:off x="4429800" y="0"/>
            <a:ext cx="7761960" cy="2754720"/>
            <a:chOff x="4429800" y="0"/>
            <a:chExt cx="7761960" cy="2754720"/>
          </a:xfrm>
        </p:grpSpPr>
        <p:sp>
          <p:nvSpPr>
            <p:cNvPr id="212" name="Straight Connector 10"/>
            <p:cNvSpPr/>
            <p:nvPr/>
          </p:nvSpPr>
          <p:spPr>
            <a:xfrm flipH="1" flipV="1">
              <a:off x="4429800" y="0"/>
              <a:ext cx="7761960" cy="12175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" name="Straight Connector 11"/>
            <p:cNvSpPr/>
            <p:nvPr/>
          </p:nvSpPr>
          <p:spPr>
            <a:xfrm>
              <a:off x="11065680" y="0"/>
              <a:ext cx="1126080" cy="27547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341000" y="2961000"/>
            <a:ext cx="272268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1341000" y="3391920"/>
            <a:ext cx="2722680" cy="2906640"/>
          </a:xfrm>
          <a:prstGeom prst="rect">
            <a:avLst/>
          </a:prstGeom>
          <a:noFill/>
          <a:ln w="0">
            <a:noFill/>
          </a:ln>
        </p:spPr>
        <p:txBody>
          <a:bodyPr tIns="0" anchor="t">
            <a:normAutofit/>
          </a:bodyPr>
          <a:p>
            <a:pPr marL="283320" indent="-283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rabicPeriod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5670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lphaLcPeriod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85032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rabicParenR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04256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lphaLcParenR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754880" y="2961000"/>
            <a:ext cx="551664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754880" y="3324960"/>
            <a:ext cx="5506200" cy="3031200"/>
          </a:xfrm>
          <a:prstGeom prst="rect">
            <a:avLst/>
          </a:prstGeom>
          <a:noFill/>
          <a:ln w="0">
            <a:noFill/>
          </a:ln>
        </p:spPr>
        <p:txBody>
          <a:bodyPr tIns="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ftr" idx="7"/>
          </p:nvPr>
        </p:nvSpPr>
        <p:spPr>
          <a:xfrm>
            <a:off x="1333440" y="6356520"/>
            <a:ext cx="3818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sldNum" idx="8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A1440F-5291-47A8-AD36-A8F96F005F8F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CLICK TO add title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257" name="Graphic 5" descr=""/>
          <p:cNvPicPr/>
          <p:nvPr/>
        </p:nvPicPr>
        <p:blipFill>
          <a:blip r:embed="rId2"/>
          <a:stretch/>
        </p:blipFill>
        <p:spPr>
          <a:xfrm>
            <a:off x="0" y="0"/>
            <a:ext cx="3176640" cy="6857640"/>
          </a:xfrm>
          <a:prstGeom prst="rect">
            <a:avLst/>
          </a:prstGeom>
          <a:ln w="0">
            <a:noFill/>
          </a:ln>
        </p:spPr>
      </p:pic>
      <p:sp>
        <p:nvSpPr>
          <p:cNvPr id="258" name="PlaceHolder 2"/>
          <p:cNvSpPr>
            <a:spLocks noGrp="1"/>
          </p:cNvSpPr>
          <p:nvPr>
            <p:ph type="ftr" idx="9"/>
          </p:nvPr>
        </p:nvSpPr>
        <p:spPr>
          <a:xfrm>
            <a:off x="4267080" y="6356520"/>
            <a:ext cx="4179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10"/>
          </p:nvPr>
        </p:nvSpPr>
        <p:spPr>
          <a:xfrm>
            <a:off x="9579600" y="6356520"/>
            <a:ext cx="177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F8056B7-55CD-4FFF-B155-7E833E07F1F9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441840" y="3329640"/>
            <a:ext cx="4941360" cy="320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000000"/>
                </a:solidFill>
                <a:latin typeface="Tenorite"/>
              </a:rPr>
              <a:t>Work 24-28/03/24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/>
          </p:nvPr>
        </p:nvSpPr>
        <p:spPr>
          <a:xfrm>
            <a:off x="3329280" y="1923480"/>
            <a:ext cx="551664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ff0000"/>
                </a:solidFill>
                <a:latin typeface="Tenorite"/>
              </a:rPr>
              <a:t>Kaon</a:t>
            </a: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 Rapidity Vs 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341" name="Picture 8" descr=""/>
          <p:cNvPicPr/>
          <p:nvPr/>
        </p:nvPicPr>
        <p:blipFill>
          <a:blip r:embed="rId1"/>
          <a:stretch/>
        </p:blipFill>
        <p:spPr>
          <a:xfrm>
            <a:off x="6087600" y="2580480"/>
            <a:ext cx="5272920" cy="311796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10" descr=""/>
          <p:cNvPicPr/>
          <p:nvPr/>
        </p:nvPicPr>
        <p:blipFill>
          <a:blip r:embed="rId2"/>
          <a:stretch/>
        </p:blipFill>
        <p:spPr>
          <a:xfrm>
            <a:off x="482760" y="2697480"/>
            <a:ext cx="5063760" cy="3001320"/>
          </a:xfrm>
          <a:prstGeom prst="rect">
            <a:avLst/>
          </a:prstGeom>
          <a:ln w="0">
            <a:noFill/>
          </a:ln>
        </p:spPr>
      </p:pic>
      <p:sp>
        <p:nvSpPr>
          <p:cNvPr id="343" name="PlaceHolder 2"/>
          <p:cNvSpPr>
            <a:spLocks noGrp="1"/>
          </p:cNvSpPr>
          <p:nvPr>
            <p:ph type="title"/>
          </p:nvPr>
        </p:nvSpPr>
        <p:spPr>
          <a:xfrm>
            <a:off x="795240" y="778680"/>
            <a:ext cx="608976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500k steps. Total Events 8.1k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4" name="TextBox 5"/>
          <p:cNvSpPr/>
          <p:nvPr/>
        </p:nvSpPr>
        <p:spPr>
          <a:xfrm>
            <a:off x="4325040" y="6035040"/>
            <a:ext cx="3465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About 0.521 Kaons per event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228600" y="5943960"/>
            <a:ext cx="3200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latin typeface="Arial"/>
              </a:rPr>
              <a:t>MpdGlobalTracks with MC association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607569-C401-4ACD-826C-A8CFB4A276A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/>
          </p:nvPr>
        </p:nvSpPr>
        <p:spPr>
          <a:xfrm>
            <a:off x="3337560" y="1885320"/>
            <a:ext cx="551664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ff0000"/>
                </a:solidFill>
                <a:latin typeface="Tenorite"/>
              </a:rPr>
              <a:t>Proton</a:t>
            </a: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 Rapidity Vs 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ldNum" idx="16"/>
          </p:nvPr>
        </p:nvSpPr>
        <p:spPr>
          <a:xfrm>
            <a:off x="10898280" y="631800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8402C8-613E-4486-A66B-C5C0ADDA9CEC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348" name="Picture 8" descr=""/>
          <p:cNvPicPr/>
          <p:nvPr/>
        </p:nvPicPr>
        <p:blipFill>
          <a:blip r:embed="rId1"/>
          <a:stretch/>
        </p:blipFill>
        <p:spPr>
          <a:xfrm>
            <a:off x="5949720" y="2796120"/>
            <a:ext cx="5441760" cy="322164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0" descr=""/>
          <p:cNvPicPr/>
          <p:nvPr/>
        </p:nvPicPr>
        <p:blipFill>
          <a:blip r:embed="rId2"/>
          <a:stretch/>
        </p:blipFill>
        <p:spPr>
          <a:xfrm>
            <a:off x="357840" y="2832120"/>
            <a:ext cx="5248440" cy="3093840"/>
          </a:xfrm>
          <a:prstGeom prst="rect">
            <a:avLst/>
          </a:prstGeom>
          <a:ln w="0">
            <a:noFill/>
          </a:ln>
        </p:spPr>
      </p:pic>
      <p:sp>
        <p:nvSpPr>
          <p:cNvPr id="350" name="PlaceHolder 3"/>
          <p:cNvSpPr>
            <a:spLocks noGrp="1"/>
          </p:cNvSpPr>
          <p:nvPr>
            <p:ph type="title"/>
          </p:nvPr>
        </p:nvSpPr>
        <p:spPr>
          <a:xfrm>
            <a:off x="795240" y="769320"/>
            <a:ext cx="608976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500k steps. Total Events 8.1k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1" name="TextBox 5"/>
          <p:cNvSpPr/>
          <p:nvPr/>
        </p:nvSpPr>
        <p:spPr>
          <a:xfrm>
            <a:off x="4370760" y="6108120"/>
            <a:ext cx="3154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About 72.04 Protons per event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228600" y="5943960"/>
            <a:ext cx="3200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latin typeface="Arial"/>
              </a:rPr>
              <a:t>MpdGlobalTracks with MC association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THANK YOU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4267080" y="3238200"/>
            <a:ext cx="4179240" cy="284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ffffff"/>
                </a:solidFill>
                <a:latin typeface="Tenorite"/>
              </a:rPr>
              <a:t>Adri</a:t>
            </a:r>
            <a:r>
              <a:rPr b="0" lang="es-MX" sz="1800" spc="49" strike="noStrike">
                <a:solidFill>
                  <a:srgbClr val="ffffff"/>
                </a:solidFill>
                <a:latin typeface="Tenorite"/>
              </a:rPr>
              <a:t>án Lara Tlaxcala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ffffff"/>
                </a:solidFill>
                <a:latin typeface="Tenorite"/>
              </a:rPr>
              <a:t>adrian_ltz@ciencias.unam.mx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17"/>
          </p:nvPr>
        </p:nvSpPr>
        <p:spPr>
          <a:xfrm>
            <a:off x="9579600" y="6356520"/>
            <a:ext cx="177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2CD7B4F-0C32-4914-8231-3CD4813DDA4D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322280" y="266760"/>
            <a:ext cx="7287840" cy="2120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Configuration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1322280" y="2763000"/>
            <a:ext cx="7287840" cy="3406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UrQMD Config (Fixed Target Mode)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Xe(A=124)+W Collisions at T = 2.5 GeV*A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1k inputfiles with 100 events each. Total 100k events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MPDRoot Config (Fixed Target Mode)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We made 2 configurations to work with fragments/nuclei, modifying GENT 4 Steps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geant4-&gt;SetMaxNStep(10000); (10k)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geant4-&gt;SetMaxNStep(500000); (500k)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4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E1B069-A714-4AAD-AF2D-0BAFB28314D5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307" name="Picture 4" descr="A screenshot of a computer code&#10;&#10;Description automatically generated"/>
          <p:cNvPicPr/>
          <p:nvPr/>
        </p:nvPicPr>
        <p:blipFill>
          <a:blip r:embed="rId1"/>
          <a:stretch/>
        </p:blipFill>
        <p:spPr>
          <a:xfrm>
            <a:off x="8610480" y="2084400"/>
            <a:ext cx="3486240" cy="1971720"/>
          </a:xfrm>
          <a:prstGeom prst="rect">
            <a:avLst/>
          </a:prstGeom>
          <a:ln w="0">
            <a:noFill/>
          </a:ln>
        </p:spPr>
      </p:pic>
      <p:sp>
        <p:nvSpPr>
          <p:cNvPr id="308" name="TextBox 5"/>
          <p:cNvSpPr/>
          <p:nvPr/>
        </p:nvSpPr>
        <p:spPr>
          <a:xfrm>
            <a:off x="8610480" y="687960"/>
            <a:ext cx="3209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MX" sz="1800" spc="-1" strike="noStrike">
                <a:solidFill>
                  <a:srgbClr val="000000"/>
                </a:solidFill>
                <a:latin typeface="Tenorite"/>
              </a:rPr>
              <a:t>runMC.C modification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MX" sz="1800" spc="-1" strike="noStrike">
                <a:solidFill>
                  <a:srgbClr val="000000"/>
                </a:solidFill>
                <a:latin typeface="Tenorite"/>
              </a:rPr>
              <a:t>Transport and Reconstruction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9" name="TextBox 6"/>
          <p:cNvSpPr/>
          <p:nvPr/>
        </p:nvSpPr>
        <p:spPr>
          <a:xfrm>
            <a:off x="8705160" y="1570680"/>
            <a:ext cx="3273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MX" sz="1800" spc="-1" strike="noStrike">
                <a:solidFill>
                  <a:srgbClr val="000000"/>
                </a:solidFill>
                <a:latin typeface="Tenorite"/>
              </a:rPr>
              <a:t>For 10k Steps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10" name="Picture 8" descr="A screenshot of a computer code&#10;&#10;Description automatically generated"/>
          <p:cNvPicPr/>
          <p:nvPr/>
        </p:nvPicPr>
        <p:blipFill>
          <a:blip r:embed="rId2"/>
          <a:stretch/>
        </p:blipFill>
        <p:spPr>
          <a:xfrm>
            <a:off x="8597520" y="4806720"/>
            <a:ext cx="3488040" cy="1972800"/>
          </a:xfrm>
          <a:prstGeom prst="rect">
            <a:avLst/>
          </a:prstGeom>
          <a:ln w="0">
            <a:noFill/>
          </a:ln>
        </p:spPr>
      </p:pic>
      <p:sp>
        <p:nvSpPr>
          <p:cNvPr id="311" name="TextBox 9"/>
          <p:cNvSpPr/>
          <p:nvPr/>
        </p:nvSpPr>
        <p:spPr>
          <a:xfrm>
            <a:off x="8705160" y="4233600"/>
            <a:ext cx="3273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MX" sz="1800" spc="-1" strike="noStrike">
                <a:solidFill>
                  <a:srgbClr val="000000"/>
                </a:solidFill>
                <a:latin typeface="Tenorite"/>
              </a:rPr>
              <a:t>For 500k Steps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322280" y="268200"/>
            <a:ext cx="7287840" cy="2120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Total of files processed with MDPRoot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1322280" y="2763000"/>
            <a:ext cx="7287840" cy="3406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With Steps = 10k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All files were process. Total events = 100k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With Steps = 500k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Just 81 files were process. Total events = 8.1k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A46CB0-281D-4F04-BF54-575C08C220D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991200" y="406440"/>
            <a:ext cx="4179240" cy="3457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10k Steps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/>
          </p:nvPr>
        </p:nvSpPr>
        <p:spPr>
          <a:xfrm>
            <a:off x="838080" y="2705040"/>
            <a:ext cx="573336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7289640" y="2746800"/>
            <a:ext cx="394344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MX" sz="1800" spc="49" strike="noStrike">
                <a:solidFill>
                  <a:srgbClr val="000000"/>
                </a:solidFill>
                <a:latin typeface="Tenorite"/>
              </a:rPr>
              <a:t>Eta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D62C9DF3-8BC3-4CFA-84BF-EC93F28CE4B0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318" name="Picture 14" descr=""/>
          <p:cNvPicPr/>
          <p:nvPr/>
        </p:nvPicPr>
        <p:blipFill>
          <a:blip r:embed="rId1"/>
          <a:stretch/>
        </p:blipFill>
        <p:spPr>
          <a:xfrm>
            <a:off x="6813720" y="3154320"/>
            <a:ext cx="5148000" cy="307476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24" descr=""/>
          <p:cNvPicPr/>
          <p:nvPr/>
        </p:nvPicPr>
        <p:blipFill>
          <a:blip r:embed="rId2"/>
          <a:stretch/>
        </p:blipFill>
        <p:spPr>
          <a:xfrm>
            <a:off x="922680" y="3154320"/>
            <a:ext cx="5173200" cy="3074760"/>
          </a:xfrm>
          <a:prstGeom prst="rect">
            <a:avLst/>
          </a:prstGeom>
          <a:ln w="0">
            <a:noFill/>
          </a:ln>
        </p:spPr>
      </p:pic>
      <p:sp>
        <p:nvSpPr>
          <p:cNvPr id="320" name="PlaceHolder 4"/>
          <p:cNvSpPr>
            <a:spLocks noGrp="1"/>
          </p:cNvSpPr>
          <p:nvPr>
            <p:ph type="title"/>
          </p:nvPr>
        </p:nvSpPr>
        <p:spPr>
          <a:xfrm>
            <a:off x="646200" y="929880"/>
            <a:ext cx="565488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10k steps. Total Events 100k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21" name=""/>
          <p:cNvSpPr txBox="1"/>
          <p:nvPr/>
        </p:nvSpPr>
        <p:spPr>
          <a:xfrm>
            <a:off x="685800" y="1828800"/>
            <a:ext cx="32004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MpdGlobalTracks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46200" y="929880"/>
            <a:ext cx="565488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10k steps. Total Events 100k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323" name="Content Placeholder 8" descr=""/>
          <p:cNvPicPr/>
          <p:nvPr/>
        </p:nvPicPr>
        <p:blipFill>
          <a:blip r:embed="rId1"/>
          <a:stretch/>
        </p:blipFill>
        <p:spPr>
          <a:xfrm>
            <a:off x="248760" y="2776320"/>
            <a:ext cx="5314680" cy="3151800"/>
          </a:xfrm>
          <a:prstGeom prst="rect">
            <a:avLst/>
          </a:prstGeom>
          <a:ln w="0">
            <a:noFill/>
          </a:ln>
        </p:spPr>
      </p:pic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922920" y="2110680"/>
            <a:ext cx="394344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MX" sz="1800" spc="49" strike="noStrike">
                <a:solidFill>
                  <a:srgbClr val="ff0000"/>
                </a:solidFill>
                <a:latin typeface="Tenorite"/>
              </a:rPr>
              <a:t>Kaon</a:t>
            </a:r>
            <a:r>
              <a:rPr b="1" lang="es-MX" sz="1800" spc="49" strike="noStrike">
                <a:solidFill>
                  <a:srgbClr val="000000"/>
                </a:solidFill>
                <a:latin typeface="Tenorite"/>
              </a:rPr>
              <a:t> Rapidity Vs 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325" name="Picture 10" descr=""/>
          <p:cNvPicPr/>
          <p:nvPr/>
        </p:nvPicPr>
        <p:blipFill>
          <a:blip r:embed="rId2"/>
          <a:stretch/>
        </p:blipFill>
        <p:spPr>
          <a:xfrm>
            <a:off x="6411960" y="2776320"/>
            <a:ext cx="5311440" cy="3151800"/>
          </a:xfrm>
          <a:prstGeom prst="rect">
            <a:avLst/>
          </a:prstGeom>
          <a:ln w="0">
            <a:noFill/>
          </a:ln>
        </p:spPr>
      </p:pic>
      <p:sp>
        <p:nvSpPr>
          <p:cNvPr id="326" name="TextBox 5"/>
          <p:cNvSpPr/>
          <p:nvPr/>
        </p:nvSpPr>
        <p:spPr>
          <a:xfrm>
            <a:off x="3732120" y="6144840"/>
            <a:ext cx="4727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About 0.237 Kaons per event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7" name=""/>
          <p:cNvSpPr txBox="1"/>
          <p:nvPr/>
        </p:nvSpPr>
        <p:spPr>
          <a:xfrm>
            <a:off x="228600" y="5943600"/>
            <a:ext cx="3200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latin typeface="Arial"/>
              </a:rPr>
              <a:t>MpdGlobalTracks with MC association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/>
          </p:nvPr>
        </p:nvSpPr>
        <p:spPr>
          <a:xfrm>
            <a:off x="4616640" y="1867320"/>
            <a:ext cx="3924000" cy="46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MX" sz="1800" spc="49" strike="noStrike">
                <a:solidFill>
                  <a:srgbClr val="ff0000"/>
                </a:solidFill>
                <a:latin typeface="Tenorite"/>
              </a:rPr>
              <a:t>Proton</a:t>
            </a:r>
            <a:r>
              <a:rPr b="1" lang="es-MX" sz="1800" spc="49" strike="noStrike">
                <a:solidFill>
                  <a:srgbClr val="000000"/>
                </a:solidFill>
                <a:latin typeface="Tenorite"/>
              </a:rPr>
              <a:t> Rapidity Vs 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329" name="Picture 8" descr=""/>
          <p:cNvPicPr/>
          <p:nvPr/>
        </p:nvPicPr>
        <p:blipFill>
          <a:blip r:embed="rId1"/>
          <a:stretch/>
        </p:blipFill>
        <p:spPr>
          <a:xfrm>
            <a:off x="6578640" y="2947320"/>
            <a:ext cx="4992480" cy="299448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0" descr=""/>
          <p:cNvPicPr/>
          <p:nvPr/>
        </p:nvPicPr>
        <p:blipFill>
          <a:blip r:embed="rId2"/>
          <a:stretch/>
        </p:blipFill>
        <p:spPr>
          <a:xfrm>
            <a:off x="757440" y="2947320"/>
            <a:ext cx="4992480" cy="2954880"/>
          </a:xfrm>
          <a:prstGeom prst="rect">
            <a:avLst/>
          </a:prstGeom>
          <a:ln w="0">
            <a:noFill/>
          </a:ln>
        </p:spPr>
      </p:pic>
      <p:sp>
        <p:nvSpPr>
          <p:cNvPr id="331" name="TextBox 3"/>
          <p:cNvSpPr/>
          <p:nvPr/>
        </p:nvSpPr>
        <p:spPr>
          <a:xfrm>
            <a:off x="4464720" y="6198120"/>
            <a:ext cx="3262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About 33.51 Protons per event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title"/>
          </p:nvPr>
        </p:nvSpPr>
        <p:spPr>
          <a:xfrm>
            <a:off x="4718160" y="659520"/>
            <a:ext cx="565488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10k steps. Total Events 100k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3" name=""/>
          <p:cNvSpPr txBox="1"/>
          <p:nvPr/>
        </p:nvSpPr>
        <p:spPr>
          <a:xfrm>
            <a:off x="228600" y="5943960"/>
            <a:ext cx="3200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latin typeface="Arial"/>
              </a:rPr>
              <a:t>MpdGlobalTracks with MC association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97E5F6-4AF3-4FC5-9F35-D5EF3CE6F42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991200" y="406440"/>
            <a:ext cx="4179240" cy="3457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500k Steps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/>
          </p:nvPr>
        </p:nvSpPr>
        <p:spPr>
          <a:xfrm>
            <a:off x="1760760" y="2410200"/>
            <a:ext cx="272268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Pt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885360" y="2410200"/>
            <a:ext cx="3346200" cy="3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Eta Histogram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337" name="Picture 8" descr=""/>
          <p:cNvPicPr/>
          <p:nvPr/>
        </p:nvPicPr>
        <p:blipFill>
          <a:blip r:embed="rId1"/>
          <a:stretch/>
        </p:blipFill>
        <p:spPr>
          <a:xfrm>
            <a:off x="612000" y="3097800"/>
            <a:ext cx="5020200" cy="298116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0" descr=""/>
          <p:cNvPicPr/>
          <p:nvPr/>
        </p:nvPicPr>
        <p:blipFill>
          <a:blip r:embed="rId2"/>
          <a:stretch/>
        </p:blipFill>
        <p:spPr>
          <a:xfrm>
            <a:off x="5961960" y="3097800"/>
            <a:ext cx="5015880" cy="2981160"/>
          </a:xfrm>
          <a:prstGeom prst="rect">
            <a:avLst/>
          </a:prstGeom>
          <a:ln w="0">
            <a:noFill/>
          </a:ln>
        </p:spPr>
      </p:pic>
      <p:sp>
        <p:nvSpPr>
          <p:cNvPr id="339" name="PlaceHolder 3"/>
          <p:cNvSpPr>
            <a:spLocks noGrp="1"/>
          </p:cNvSpPr>
          <p:nvPr>
            <p:ph type="title"/>
          </p:nvPr>
        </p:nvSpPr>
        <p:spPr>
          <a:xfrm>
            <a:off x="795240" y="778680"/>
            <a:ext cx="6089760" cy="59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500k steps. Total Events 8.1k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C61477-2BC9-4A70-8ACB-509634E1228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{24898C55-B690-4C4A-9A90-13E32778BD16}tf67328976_win32</Template>
  <TotalTime>86</TotalTime>
  <Application>LibreOffice/7.3.7.2$Linux_X86_64 LibreOffice_project/30$Build-2</Application>
  <AppVersion>15.0000</AppVersion>
  <Words>236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2024-03-29T00:40:52Z</dcterms:created>
  <dc:creator>ADRIAN LARA TLAXCALA</dc:creator>
  <dc:description/>
  <dc:language>en-US</dc:language>
  <cp:lastModifiedBy/>
  <dcterms:modified xsi:type="dcterms:W3CDTF">2024-03-29T09:47:40Z</dcterms:modified>
  <cp:revision>5</cp:revision>
  <dc:subject/>
  <dc:title>Basic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Notes">
    <vt:i4>4</vt:i4>
  </property>
  <property fmtid="{D5CDD505-2E9C-101B-9397-08002B2CF9AE}" pid="5" name="PresentationFormat">
    <vt:lpwstr>Widescreen</vt:lpwstr>
  </property>
  <property fmtid="{D5CDD505-2E9C-101B-9397-08002B2CF9AE}" pid="6" name="Slides">
    <vt:i4>12</vt:i4>
  </property>
</Properties>
</file>