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8288000" cy="10287000"/>
  <p:notesSz cx="6858000" cy="9144000"/>
  <p:embeddedFontLst>
    <p:embeddedFont>
      <p:font typeface="HK Grotesk Medium" pitchFamily="2" charset="0"/>
      <p:regular r:id="rId10"/>
    </p:embeddedFont>
    <p:embeddedFont>
      <p:font typeface="Roboto Bold" panose="02000000000000000000" pitchFamily="2" charset="0"/>
      <p:regular r:id="rId11"/>
    </p:embeddedFont>
    <p:embeddedFont>
      <p:font typeface="Roboto Condensed" panose="02000000000000000000" pitchFamily="2" charset="0"/>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6" d="100"/>
          <a:sy n="46" d="100"/>
        </p:scale>
        <p:origin x="900"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presProps" Target="pres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font" Target="fonts/font3.fntdata" /><Relationship Id="rId2" Type="http://schemas.openxmlformats.org/officeDocument/2006/relationships/slide" Target="slides/slide1.xml" /><Relationship Id="rId16"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font" Target="fonts/font2.fntdata" /><Relationship Id="rId5" Type="http://schemas.openxmlformats.org/officeDocument/2006/relationships/slide" Target="slides/slide4.xml" /><Relationship Id="rId15" Type="http://schemas.openxmlformats.org/officeDocument/2006/relationships/theme" Target="theme/theme1.xml" /><Relationship Id="rId10" Type="http://schemas.openxmlformats.org/officeDocument/2006/relationships/font" Target="fonts/font1.fntdata"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viewProps" Target="view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7.xml" /><Relationship Id="rId4" Type="http://schemas.openxmlformats.org/officeDocument/2006/relationships/image" Target="../media/image3.png" /></Relationships>
</file>

<file path=ppt/slides/_rels/slide2.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7.png" /><Relationship Id="rId1" Type="http://schemas.openxmlformats.org/officeDocument/2006/relationships/slideLayout" Target="../slideLayouts/slideLayout7.xml" /><Relationship Id="rId4" Type="http://schemas.openxmlformats.org/officeDocument/2006/relationships/image" Target="../media/image9.png" /></Relationships>
</file>

<file path=ppt/slides/_rels/slide5.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image" Target="../media/image12.png"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68586" y="3078163"/>
            <a:ext cx="787686" cy="2895720"/>
            <a:chOff x="0" y="0"/>
            <a:chExt cx="207456" cy="762659"/>
          </a:xfrm>
        </p:grpSpPr>
        <p:sp>
          <p:nvSpPr>
            <p:cNvPr id="3" name="Freeform 3"/>
            <p:cNvSpPr/>
            <p:nvPr/>
          </p:nvSpPr>
          <p:spPr>
            <a:xfrm>
              <a:off x="0" y="0"/>
              <a:ext cx="207456" cy="762659"/>
            </a:xfrm>
            <a:custGeom>
              <a:avLst/>
              <a:gdLst/>
              <a:ahLst/>
              <a:cxnLst/>
              <a:rect l="l" t="t" r="r" b="b"/>
              <a:pathLst>
                <a:path w="207456" h="762659">
                  <a:moveTo>
                    <a:pt x="0" y="0"/>
                  </a:moveTo>
                  <a:lnTo>
                    <a:pt x="207456" y="0"/>
                  </a:lnTo>
                  <a:lnTo>
                    <a:pt x="207456" y="762659"/>
                  </a:lnTo>
                  <a:lnTo>
                    <a:pt x="0" y="762659"/>
                  </a:lnTo>
                  <a:close/>
                </a:path>
              </a:pathLst>
            </a:custGeom>
            <a:solidFill>
              <a:srgbClr val="004AAD"/>
            </a:solidFill>
          </p:spPr>
          <p:txBody>
            <a:bodyPr/>
            <a:lstStyle/>
            <a:p>
              <a:endParaRPr lang="es-MX"/>
            </a:p>
          </p:txBody>
        </p:sp>
        <p:sp>
          <p:nvSpPr>
            <p:cNvPr id="4" name="TextBox 4"/>
            <p:cNvSpPr txBox="1"/>
            <p:nvPr/>
          </p:nvSpPr>
          <p:spPr>
            <a:xfrm>
              <a:off x="0" y="-38100"/>
              <a:ext cx="207456" cy="800759"/>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rot="2700000">
            <a:off x="16448521" y="4354667"/>
            <a:ext cx="4998443" cy="4879738"/>
            <a:chOff x="0" y="0"/>
            <a:chExt cx="1316462" cy="1285198"/>
          </a:xfrm>
        </p:grpSpPr>
        <p:sp>
          <p:nvSpPr>
            <p:cNvPr id="6" name="Freeform 6"/>
            <p:cNvSpPr/>
            <p:nvPr/>
          </p:nvSpPr>
          <p:spPr>
            <a:xfrm>
              <a:off x="0" y="0"/>
              <a:ext cx="1316462" cy="1285198"/>
            </a:xfrm>
            <a:custGeom>
              <a:avLst/>
              <a:gdLst/>
              <a:ahLst/>
              <a:cxnLst/>
              <a:rect l="l" t="t" r="r" b="b"/>
              <a:pathLst>
                <a:path w="1316462" h="1285198">
                  <a:moveTo>
                    <a:pt x="0" y="0"/>
                  </a:moveTo>
                  <a:lnTo>
                    <a:pt x="1316462" y="0"/>
                  </a:lnTo>
                  <a:lnTo>
                    <a:pt x="1316462" y="1285198"/>
                  </a:lnTo>
                  <a:lnTo>
                    <a:pt x="0" y="1285198"/>
                  </a:lnTo>
                  <a:close/>
                </a:path>
              </a:pathLst>
            </a:custGeom>
            <a:solidFill>
              <a:srgbClr val="004AAD"/>
            </a:solidFill>
          </p:spPr>
          <p:txBody>
            <a:bodyPr/>
            <a:lstStyle/>
            <a:p>
              <a:endParaRPr lang="es-MX"/>
            </a:p>
          </p:txBody>
        </p:sp>
        <p:sp>
          <p:nvSpPr>
            <p:cNvPr id="7" name="TextBox 7"/>
            <p:cNvSpPr txBox="1"/>
            <p:nvPr/>
          </p:nvSpPr>
          <p:spPr>
            <a:xfrm>
              <a:off x="0" y="-38100"/>
              <a:ext cx="1316462" cy="1323298"/>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8100000">
            <a:off x="10586895" y="-4405449"/>
            <a:ext cx="7589194" cy="9537300"/>
            <a:chOff x="0" y="0"/>
            <a:chExt cx="1998800" cy="2511881"/>
          </a:xfrm>
        </p:grpSpPr>
        <p:sp>
          <p:nvSpPr>
            <p:cNvPr id="9" name="Freeform 9"/>
            <p:cNvSpPr/>
            <p:nvPr/>
          </p:nvSpPr>
          <p:spPr>
            <a:xfrm>
              <a:off x="0" y="0"/>
              <a:ext cx="1998800" cy="2511882"/>
            </a:xfrm>
            <a:custGeom>
              <a:avLst/>
              <a:gdLst/>
              <a:ahLst/>
              <a:cxnLst/>
              <a:rect l="l" t="t" r="r" b="b"/>
              <a:pathLst>
                <a:path w="1998800" h="2511882">
                  <a:moveTo>
                    <a:pt x="0" y="0"/>
                  </a:moveTo>
                  <a:lnTo>
                    <a:pt x="1998800" y="0"/>
                  </a:lnTo>
                  <a:lnTo>
                    <a:pt x="1998800" y="2511882"/>
                  </a:lnTo>
                  <a:lnTo>
                    <a:pt x="0" y="2511882"/>
                  </a:lnTo>
                  <a:close/>
                </a:path>
              </a:pathLst>
            </a:custGeom>
            <a:solidFill>
              <a:srgbClr val="004AAD"/>
            </a:solidFill>
          </p:spPr>
          <p:txBody>
            <a:bodyPr/>
            <a:lstStyle/>
            <a:p>
              <a:endParaRPr lang="es-MX"/>
            </a:p>
          </p:txBody>
        </p:sp>
        <p:sp>
          <p:nvSpPr>
            <p:cNvPr id="10" name="TextBox 10"/>
            <p:cNvSpPr txBox="1"/>
            <p:nvPr/>
          </p:nvSpPr>
          <p:spPr>
            <a:xfrm>
              <a:off x="0" y="-38100"/>
              <a:ext cx="1998800" cy="2549981"/>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8100000">
            <a:off x="7354922" y="6592423"/>
            <a:ext cx="9653057" cy="8824540"/>
            <a:chOff x="0" y="0"/>
            <a:chExt cx="2542369" cy="2324159"/>
          </a:xfrm>
        </p:grpSpPr>
        <p:sp>
          <p:nvSpPr>
            <p:cNvPr id="12" name="Freeform 12"/>
            <p:cNvSpPr/>
            <p:nvPr/>
          </p:nvSpPr>
          <p:spPr>
            <a:xfrm>
              <a:off x="0" y="0"/>
              <a:ext cx="2542369" cy="2324159"/>
            </a:xfrm>
            <a:custGeom>
              <a:avLst/>
              <a:gdLst/>
              <a:ahLst/>
              <a:cxnLst/>
              <a:rect l="l" t="t" r="r" b="b"/>
              <a:pathLst>
                <a:path w="2542369" h="2324159">
                  <a:moveTo>
                    <a:pt x="0" y="0"/>
                  </a:moveTo>
                  <a:lnTo>
                    <a:pt x="2542369" y="0"/>
                  </a:lnTo>
                  <a:lnTo>
                    <a:pt x="2542369" y="2324159"/>
                  </a:lnTo>
                  <a:lnTo>
                    <a:pt x="0" y="2324159"/>
                  </a:lnTo>
                  <a:close/>
                </a:path>
              </a:pathLst>
            </a:custGeom>
            <a:solidFill>
              <a:srgbClr val="004AAD"/>
            </a:solidFill>
          </p:spPr>
          <p:txBody>
            <a:bodyPr/>
            <a:lstStyle/>
            <a:p>
              <a:endParaRPr lang="es-MX"/>
            </a:p>
          </p:txBody>
        </p:sp>
        <p:sp>
          <p:nvSpPr>
            <p:cNvPr id="13" name="TextBox 13"/>
            <p:cNvSpPr txBox="1"/>
            <p:nvPr/>
          </p:nvSpPr>
          <p:spPr>
            <a:xfrm>
              <a:off x="0" y="-38100"/>
              <a:ext cx="2542369" cy="2362259"/>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326987" y="7116530"/>
            <a:ext cx="1403426" cy="1101690"/>
          </a:xfrm>
          <a:custGeom>
            <a:avLst/>
            <a:gdLst/>
            <a:ahLst/>
            <a:cxnLst/>
            <a:rect l="l" t="t" r="r" b="b"/>
            <a:pathLst>
              <a:path w="1403426" h="1101690">
                <a:moveTo>
                  <a:pt x="0" y="0"/>
                </a:moveTo>
                <a:lnTo>
                  <a:pt x="1403426" y="0"/>
                </a:lnTo>
                <a:lnTo>
                  <a:pt x="1403426" y="1101689"/>
                </a:lnTo>
                <a:lnTo>
                  <a:pt x="0" y="1101689"/>
                </a:lnTo>
                <a:lnTo>
                  <a:pt x="0" y="0"/>
                </a:lnTo>
                <a:close/>
              </a:path>
            </a:pathLst>
          </a:custGeom>
          <a:blipFill>
            <a:blip r:embed="rId2"/>
            <a:stretch>
              <a:fillRect/>
            </a:stretch>
          </a:blipFill>
        </p:spPr>
        <p:txBody>
          <a:bodyPr/>
          <a:lstStyle/>
          <a:p>
            <a:endParaRPr lang="es-MX"/>
          </a:p>
        </p:txBody>
      </p:sp>
      <p:sp>
        <p:nvSpPr>
          <p:cNvPr id="15" name="Freeform 15"/>
          <p:cNvSpPr/>
          <p:nvPr/>
        </p:nvSpPr>
        <p:spPr>
          <a:xfrm>
            <a:off x="15072917" y="363201"/>
            <a:ext cx="1724191" cy="3160956"/>
          </a:xfrm>
          <a:custGeom>
            <a:avLst/>
            <a:gdLst/>
            <a:ahLst/>
            <a:cxnLst/>
            <a:rect l="l" t="t" r="r" b="b"/>
            <a:pathLst>
              <a:path w="1724191" h="3160956">
                <a:moveTo>
                  <a:pt x="0" y="0"/>
                </a:moveTo>
                <a:lnTo>
                  <a:pt x="1724191" y="0"/>
                </a:lnTo>
                <a:lnTo>
                  <a:pt x="1724191" y="3160956"/>
                </a:lnTo>
                <a:lnTo>
                  <a:pt x="0" y="3160956"/>
                </a:lnTo>
                <a:lnTo>
                  <a:pt x="0" y="0"/>
                </a:lnTo>
                <a:close/>
              </a:path>
            </a:pathLst>
          </a:custGeom>
          <a:blipFill>
            <a:blip r:embed="rId3"/>
            <a:stretch>
              <a:fillRect l="-112959" r="-112959"/>
            </a:stretch>
          </a:blipFill>
        </p:spPr>
        <p:txBody>
          <a:bodyPr/>
          <a:lstStyle/>
          <a:p>
            <a:endParaRPr lang="es-MX"/>
          </a:p>
        </p:txBody>
      </p:sp>
      <p:sp>
        <p:nvSpPr>
          <p:cNvPr id="16" name="Freeform 16"/>
          <p:cNvSpPr/>
          <p:nvPr/>
        </p:nvSpPr>
        <p:spPr>
          <a:xfrm>
            <a:off x="12067040" y="486019"/>
            <a:ext cx="1535595" cy="2125029"/>
          </a:xfrm>
          <a:custGeom>
            <a:avLst/>
            <a:gdLst/>
            <a:ahLst/>
            <a:cxnLst/>
            <a:rect l="l" t="t" r="r" b="b"/>
            <a:pathLst>
              <a:path w="1535595" h="2125029">
                <a:moveTo>
                  <a:pt x="0" y="0"/>
                </a:moveTo>
                <a:lnTo>
                  <a:pt x="1535595" y="0"/>
                </a:lnTo>
                <a:lnTo>
                  <a:pt x="1535595" y="2125029"/>
                </a:lnTo>
                <a:lnTo>
                  <a:pt x="0" y="2125029"/>
                </a:lnTo>
                <a:lnTo>
                  <a:pt x="0" y="0"/>
                </a:lnTo>
                <a:close/>
              </a:path>
            </a:pathLst>
          </a:custGeom>
          <a:blipFill>
            <a:blip r:embed="rId4"/>
            <a:stretch>
              <a:fillRect l="-86617" t="-12566" r="-90315"/>
            </a:stretch>
          </a:blipFill>
        </p:spPr>
        <p:txBody>
          <a:bodyPr/>
          <a:lstStyle/>
          <a:p>
            <a:endParaRPr lang="es-MX"/>
          </a:p>
        </p:txBody>
      </p:sp>
      <p:sp>
        <p:nvSpPr>
          <p:cNvPr id="17" name="TextBox 17"/>
          <p:cNvSpPr txBox="1"/>
          <p:nvPr/>
        </p:nvSpPr>
        <p:spPr>
          <a:xfrm>
            <a:off x="1470714" y="2069579"/>
            <a:ext cx="7851410" cy="4348753"/>
          </a:xfrm>
          <a:prstGeom prst="rect">
            <a:avLst/>
          </a:prstGeom>
        </p:spPr>
        <p:txBody>
          <a:bodyPr lIns="0" tIns="0" rIns="0" bIns="0" rtlCol="0" anchor="t">
            <a:spAutoFit/>
          </a:bodyPr>
          <a:lstStyle/>
          <a:p>
            <a:pPr>
              <a:lnSpc>
                <a:spcPts val="6774"/>
              </a:lnSpc>
            </a:pPr>
            <a:r>
              <a:rPr lang="en-US" sz="6774">
                <a:solidFill>
                  <a:srgbClr val="004AAD"/>
                </a:solidFill>
                <a:latin typeface="Roboto Bold"/>
              </a:rPr>
              <a:t>Analysis of particle detection efficiency using muon simulation data of scintillator plastics.</a:t>
            </a:r>
          </a:p>
        </p:txBody>
      </p:sp>
      <p:sp>
        <p:nvSpPr>
          <p:cNvPr id="18" name="TextBox 18"/>
          <p:cNvSpPr txBox="1"/>
          <p:nvPr/>
        </p:nvSpPr>
        <p:spPr>
          <a:xfrm>
            <a:off x="1844713" y="7103795"/>
            <a:ext cx="6990733" cy="1066800"/>
          </a:xfrm>
          <a:prstGeom prst="rect">
            <a:avLst/>
          </a:prstGeom>
        </p:spPr>
        <p:txBody>
          <a:bodyPr lIns="0" tIns="0" rIns="0" bIns="0" rtlCol="0" anchor="t">
            <a:spAutoFit/>
          </a:bodyPr>
          <a:lstStyle/>
          <a:p>
            <a:pPr>
              <a:lnSpc>
                <a:spcPts val="4200"/>
              </a:lnSpc>
            </a:pPr>
            <a:r>
              <a:rPr lang="en-US" sz="3000">
                <a:solidFill>
                  <a:srgbClr val="004AAD"/>
                </a:solidFill>
                <a:latin typeface="Roboto Condensed"/>
              </a:rPr>
              <a:t>Jose Francisco Reyes Rodriguez </a:t>
            </a:r>
          </a:p>
          <a:p>
            <a:pPr>
              <a:lnSpc>
                <a:spcPts val="4200"/>
              </a:lnSpc>
            </a:pPr>
            <a:r>
              <a:rPr lang="en-US" sz="3000">
                <a:solidFill>
                  <a:srgbClr val="004AAD"/>
                </a:solidFill>
                <a:latin typeface="Roboto Condensed"/>
              </a:rPr>
              <a:t>josefrancisco20030412@gmail.com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4AAD"/>
        </a:solidFill>
        <a:effectLst/>
      </p:bgPr>
    </p:bg>
    <p:spTree>
      <p:nvGrpSpPr>
        <p:cNvPr id="1" name=""/>
        <p:cNvGrpSpPr/>
        <p:nvPr/>
      </p:nvGrpSpPr>
      <p:grpSpPr>
        <a:xfrm>
          <a:off x="0" y="0"/>
          <a:ext cx="0" cy="0"/>
          <a:chOff x="0" y="0"/>
          <a:chExt cx="0" cy="0"/>
        </a:xfrm>
      </p:grpSpPr>
      <p:grpSp>
        <p:nvGrpSpPr>
          <p:cNvPr id="2" name="Group 2"/>
          <p:cNvGrpSpPr/>
          <p:nvPr/>
        </p:nvGrpSpPr>
        <p:grpSpPr>
          <a:xfrm>
            <a:off x="9489492" y="-788359"/>
            <a:ext cx="9584278" cy="11863717"/>
            <a:chOff x="0" y="0"/>
            <a:chExt cx="2524254" cy="3124600"/>
          </a:xfrm>
        </p:grpSpPr>
        <p:sp>
          <p:nvSpPr>
            <p:cNvPr id="3" name="Freeform 3"/>
            <p:cNvSpPr/>
            <p:nvPr/>
          </p:nvSpPr>
          <p:spPr>
            <a:xfrm>
              <a:off x="0" y="0"/>
              <a:ext cx="2524254" cy="3124600"/>
            </a:xfrm>
            <a:custGeom>
              <a:avLst/>
              <a:gdLst/>
              <a:ahLst/>
              <a:cxnLst/>
              <a:rect l="l" t="t" r="r" b="b"/>
              <a:pathLst>
                <a:path w="2524254" h="3124600">
                  <a:moveTo>
                    <a:pt x="0" y="0"/>
                  </a:moveTo>
                  <a:lnTo>
                    <a:pt x="2524254" y="0"/>
                  </a:lnTo>
                  <a:lnTo>
                    <a:pt x="2524254" y="3124600"/>
                  </a:lnTo>
                  <a:lnTo>
                    <a:pt x="0" y="3124600"/>
                  </a:lnTo>
                  <a:close/>
                </a:path>
              </a:pathLst>
            </a:custGeom>
            <a:solidFill>
              <a:srgbClr val="FFFFFF"/>
            </a:solidFill>
          </p:spPr>
          <p:txBody>
            <a:bodyPr/>
            <a:lstStyle/>
            <a:p>
              <a:endParaRPr lang="es-MX"/>
            </a:p>
          </p:txBody>
        </p:sp>
        <p:sp>
          <p:nvSpPr>
            <p:cNvPr id="4" name="TextBox 4"/>
            <p:cNvSpPr txBox="1"/>
            <p:nvPr/>
          </p:nvSpPr>
          <p:spPr>
            <a:xfrm>
              <a:off x="0" y="-47625"/>
              <a:ext cx="2524254" cy="3172225"/>
            </a:xfrm>
            <a:prstGeom prst="rect">
              <a:avLst/>
            </a:prstGeom>
          </p:spPr>
          <p:txBody>
            <a:bodyPr lIns="50800" tIns="50800" rIns="50800" bIns="50800" rtlCol="0" anchor="ctr"/>
            <a:lstStyle/>
            <a:p>
              <a:pPr algn="ctr">
                <a:lnSpc>
                  <a:spcPts val="3499"/>
                </a:lnSpc>
              </a:pPr>
              <a:endParaRPr/>
            </a:p>
          </p:txBody>
        </p:sp>
      </p:grpSp>
      <p:grpSp>
        <p:nvGrpSpPr>
          <p:cNvPr id="5" name="Group 5"/>
          <p:cNvGrpSpPr/>
          <p:nvPr/>
        </p:nvGrpSpPr>
        <p:grpSpPr>
          <a:xfrm>
            <a:off x="8798508" y="-423883"/>
            <a:ext cx="690983" cy="11134766"/>
            <a:chOff x="0" y="0"/>
            <a:chExt cx="195248" cy="3146304"/>
          </a:xfrm>
        </p:grpSpPr>
        <p:sp>
          <p:nvSpPr>
            <p:cNvPr id="6" name="Freeform 6"/>
            <p:cNvSpPr/>
            <p:nvPr/>
          </p:nvSpPr>
          <p:spPr>
            <a:xfrm>
              <a:off x="0" y="0"/>
              <a:ext cx="195248" cy="3146304"/>
            </a:xfrm>
            <a:custGeom>
              <a:avLst/>
              <a:gdLst/>
              <a:ahLst/>
              <a:cxnLst/>
              <a:rect l="l" t="t" r="r" b="b"/>
              <a:pathLst>
                <a:path w="195248" h="3146304">
                  <a:moveTo>
                    <a:pt x="0" y="0"/>
                  </a:moveTo>
                  <a:lnTo>
                    <a:pt x="195248" y="0"/>
                  </a:lnTo>
                  <a:lnTo>
                    <a:pt x="195248" y="3146304"/>
                  </a:lnTo>
                  <a:lnTo>
                    <a:pt x="0" y="3146304"/>
                  </a:lnTo>
                  <a:close/>
                </a:path>
              </a:pathLst>
            </a:custGeom>
            <a:solidFill>
              <a:srgbClr val="000000"/>
            </a:solidFill>
          </p:spPr>
          <p:txBody>
            <a:bodyPr/>
            <a:lstStyle/>
            <a:p>
              <a:endParaRPr lang="es-MX"/>
            </a:p>
          </p:txBody>
        </p:sp>
        <p:sp>
          <p:nvSpPr>
            <p:cNvPr id="7" name="TextBox 7"/>
            <p:cNvSpPr txBox="1"/>
            <p:nvPr/>
          </p:nvSpPr>
          <p:spPr>
            <a:xfrm>
              <a:off x="0" y="-38100"/>
              <a:ext cx="195248" cy="3184404"/>
            </a:xfrm>
            <a:prstGeom prst="rect">
              <a:avLst/>
            </a:prstGeom>
          </p:spPr>
          <p:txBody>
            <a:bodyPr lIns="50800" tIns="50800" rIns="50800" bIns="50800" rtlCol="0" anchor="ctr"/>
            <a:lstStyle/>
            <a:p>
              <a:pPr algn="ctr">
                <a:lnSpc>
                  <a:spcPts val="2659"/>
                </a:lnSpc>
              </a:pPr>
              <a:endParaRPr/>
            </a:p>
          </p:txBody>
        </p:sp>
      </p:grpSp>
      <p:sp>
        <p:nvSpPr>
          <p:cNvPr id="8" name="AutoShape 8"/>
          <p:cNvSpPr/>
          <p:nvPr/>
        </p:nvSpPr>
        <p:spPr>
          <a:xfrm>
            <a:off x="1555740" y="1028700"/>
            <a:ext cx="6715728" cy="0"/>
          </a:xfrm>
          <a:prstGeom prst="line">
            <a:avLst/>
          </a:prstGeom>
          <a:ln w="38100" cap="flat">
            <a:solidFill>
              <a:srgbClr val="FFFFFF"/>
            </a:solidFill>
            <a:prstDash val="solid"/>
            <a:headEnd type="none" w="sm" len="sm"/>
            <a:tailEnd type="none" w="sm" len="sm"/>
          </a:ln>
        </p:spPr>
        <p:txBody>
          <a:bodyPr/>
          <a:lstStyle/>
          <a:p>
            <a:endParaRPr lang="es-MX"/>
          </a:p>
        </p:txBody>
      </p:sp>
      <p:sp>
        <p:nvSpPr>
          <p:cNvPr id="9" name="Freeform 9"/>
          <p:cNvSpPr/>
          <p:nvPr/>
        </p:nvSpPr>
        <p:spPr>
          <a:xfrm>
            <a:off x="9631211" y="3472542"/>
            <a:ext cx="8543030" cy="3707945"/>
          </a:xfrm>
          <a:custGeom>
            <a:avLst/>
            <a:gdLst/>
            <a:ahLst/>
            <a:cxnLst/>
            <a:rect l="l" t="t" r="r" b="b"/>
            <a:pathLst>
              <a:path w="8543030" h="3707945">
                <a:moveTo>
                  <a:pt x="0" y="0"/>
                </a:moveTo>
                <a:lnTo>
                  <a:pt x="8543030" y="0"/>
                </a:lnTo>
                <a:lnTo>
                  <a:pt x="8543030" y="3707945"/>
                </a:lnTo>
                <a:lnTo>
                  <a:pt x="0" y="3707945"/>
                </a:lnTo>
                <a:lnTo>
                  <a:pt x="0" y="0"/>
                </a:lnTo>
                <a:close/>
              </a:path>
            </a:pathLst>
          </a:custGeom>
          <a:blipFill>
            <a:blip r:embed="rId2"/>
            <a:stretch>
              <a:fillRect l="-5632" r="-1475"/>
            </a:stretch>
          </a:blipFill>
        </p:spPr>
        <p:txBody>
          <a:bodyPr/>
          <a:lstStyle/>
          <a:p>
            <a:endParaRPr lang="es-MX"/>
          </a:p>
        </p:txBody>
      </p:sp>
      <p:sp>
        <p:nvSpPr>
          <p:cNvPr id="10" name="TextBox 10"/>
          <p:cNvSpPr txBox="1"/>
          <p:nvPr/>
        </p:nvSpPr>
        <p:spPr>
          <a:xfrm>
            <a:off x="825873" y="1647739"/>
            <a:ext cx="7578128" cy="1824803"/>
          </a:xfrm>
          <a:prstGeom prst="rect">
            <a:avLst/>
          </a:prstGeom>
        </p:spPr>
        <p:txBody>
          <a:bodyPr lIns="0" tIns="0" rIns="0" bIns="0" rtlCol="0" anchor="t">
            <a:spAutoFit/>
          </a:bodyPr>
          <a:lstStyle/>
          <a:p>
            <a:pPr algn="ctr">
              <a:lnSpc>
                <a:spcPts val="14853"/>
              </a:lnSpc>
            </a:pPr>
            <a:r>
              <a:rPr lang="en-US" sz="10609">
                <a:solidFill>
                  <a:srgbClr val="FFFFFF"/>
                </a:solidFill>
                <a:latin typeface="Roboto Bold"/>
              </a:rPr>
              <a:t>Energy Loss</a:t>
            </a:r>
          </a:p>
        </p:txBody>
      </p:sp>
      <p:sp>
        <p:nvSpPr>
          <p:cNvPr id="11" name="TextBox 11"/>
          <p:cNvSpPr txBox="1"/>
          <p:nvPr/>
        </p:nvSpPr>
        <p:spPr>
          <a:xfrm>
            <a:off x="641193" y="4421950"/>
            <a:ext cx="7762808" cy="3628503"/>
          </a:xfrm>
          <a:prstGeom prst="rect">
            <a:avLst/>
          </a:prstGeom>
        </p:spPr>
        <p:txBody>
          <a:bodyPr lIns="0" tIns="0" rIns="0" bIns="0" rtlCol="0" anchor="t">
            <a:spAutoFit/>
          </a:bodyPr>
          <a:lstStyle/>
          <a:p>
            <a:pPr algn="ctr">
              <a:lnSpc>
                <a:spcPts val="5758"/>
              </a:lnSpc>
              <a:spcBef>
                <a:spcPct val="0"/>
              </a:spcBef>
            </a:pPr>
            <a:r>
              <a:rPr lang="en-US" sz="4113" spc="411">
                <a:solidFill>
                  <a:srgbClr val="FFFFFF"/>
                </a:solidFill>
                <a:latin typeface="Roboto Condensed"/>
              </a:rPr>
              <a:t>Data generated by Box were used for muons with momentum of 0-5 GeV, these are the energies at which NICA will work.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4AAD"/>
        </a:solidFill>
        <a:effectLst/>
      </p:bgPr>
    </p:bg>
    <p:spTree>
      <p:nvGrpSpPr>
        <p:cNvPr id="1" name=""/>
        <p:cNvGrpSpPr/>
        <p:nvPr/>
      </p:nvGrpSpPr>
      <p:grpSpPr>
        <a:xfrm>
          <a:off x="0" y="0"/>
          <a:ext cx="0" cy="0"/>
          <a:chOff x="0" y="0"/>
          <a:chExt cx="0" cy="0"/>
        </a:xfrm>
      </p:grpSpPr>
      <p:grpSp>
        <p:nvGrpSpPr>
          <p:cNvPr id="2" name="Group 2"/>
          <p:cNvGrpSpPr/>
          <p:nvPr/>
        </p:nvGrpSpPr>
        <p:grpSpPr>
          <a:xfrm>
            <a:off x="-785769" y="-843265"/>
            <a:ext cx="9584278" cy="11863717"/>
            <a:chOff x="0" y="0"/>
            <a:chExt cx="2524254" cy="3124600"/>
          </a:xfrm>
        </p:grpSpPr>
        <p:sp>
          <p:nvSpPr>
            <p:cNvPr id="3" name="Freeform 3"/>
            <p:cNvSpPr/>
            <p:nvPr/>
          </p:nvSpPr>
          <p:spPr>
            <a:xfrm>
              <a:off x="0" y="0"/>
              <a:ext cx="2524254" cy="3124600"/>
            </a:xfrm>
            <a:custGeom>
              <a:avLst/>
              <a:gdLst/>
              <a:ahLst/>
              <a:cxnLst/>
              <a:rect l="l" t="t" r="r" b="b"/>
              <a:pathLst>
                <a:path w="2524254" h="3124600">
                  <a:moveTo>
                    <a:pt x="0" y="0"/>
                  </a:moveTo>
                  <a:lnTo>
                    <a:pt x="2524254" y="0"/>
                  </a:lnTo>
                  <a:lnTo>
                    <a:pt x="2524254" y="3124600"/>
                  </a:lnTo>
                  <a:lnTo>
                    <a:pt x="0" y="3124600"/>
                  </a:lnTo>
                  <a:close/>
                </a:path>
              </a:pathLst>
            </a:custGeom>
            <a:solidFill>
              <a:srgbClr val="FFFFFF"/>
            </a:solidFill>
          </p:spPr>
          <p:txBody>
            <a:bodyPr/>
            <a:lstStyle/>
            <a:p>
              <a:endParaRPr lang="es-MX"/>
            </a:p>
          </p:txBody>
        </p:sp>
        <p:sp>
          <p:nvSpPr>
            <p:cNvPr id="4" name="TextBox 4"/>
            <p:cNvSpPr txBox="1"/>
            <p:nvPr/>
          </p:nvSpPr>
          <p:spPr>
            <a:xfrm>
              <a:off x="0" y="-47625"/>
              <a:ext cx="2524254" cy="3172225"/>
            </a:xfrm>
            <a:prstGeom prst="rect">
              <a:avLst/>
            </a:prstGeom>
          </p:spPr>
          <p:txBody>
            <a:bodyPr lIns="50800" tIns="50800" rIns="50800" bIns="50800" rtlCol="0" anchor="ctr"/>
            <a:lstStyle/>
            <a:p>
              <a:pPr algn="ctr">
                <a:lnSpc>
                  <a:spcPts val="3499"/>
                </a:lnSpc>
              </a:pPr>
              <a:endParaRPr/>
            </a:p>
          </p:txBody>
        </p:sp>
      </p:grpSp>
      <p:grpSp>
        <p:nvGrpSpPr>
          <p:cNvPr id="5" name="Group 5"/>
          <p:cNvGrpSpPr/>
          <p:nvPr/>
        </p:nvGrpSpPr>
        <p:grpSpPr>
          <a:xfrm>
            <a:off x="9029700" y="1028700"/>
            <a:ext cx="8229600" cy="8229600"/>
            <a:chOff x="0" y="0"/>
            <a:chExt cx="2167467" cy="2167467"/>
          </a:xfrm>
        </p:grpSpPr>
        <p:sp>
          <p:nvSpPr>
            <p:cNvPr id="6" name="Freeform 6"/>
            <p:cNvSpPr/>
            <p:nvPr/>
          </p:nvSpPr>
          <p:spPr>
            <a:xfrm>
              <a:off x="0" y="0"/>
              <a:ext cx="2167467" cy="2167467"/>
            </a:xfrm>
            <a:custGeom>
              <a:avLst/>
              <a:gdLst/>
              <a:ahLst/>
              <a:cxnLst/>
              <a:rect l="l" t="t" r="r" b="b"/>
              <a:pathLst>
                <a:path w="2167467" h="2167467">
                  <a:moveTo>
                    <a:pt x="0" y="0"/>
                  </a:moveTo>
                  <a:lnTo>
                    <a:pt x="2167467" y="0"/>
                  </a:lnTo>
                  <a:lnTo>
                    <a:pt x="2167467" y="2167467"/>
                  </a:lnTo>
                  <a:lnTo>
                    <a:pt x="0" y="2167467"/>
                  </a:lnTo>
                  <a:close/>
                </a:path>
              </a:pathLst>
            </a:custGeom>
            <a:solidFill>
              <a:srgbClr val="004AAD"/>
            </a:solidFill>
            <a:ln w="47625" cap="sq">
              <a:solidFill>
                <a:srgbClr val="FFFFFF"/>
              </a:solidFill>
              <a:prstDash val="solid"/>
              <a:miter/>
            </a:ln>
          </p:spPr>
          <p:txBody>
            <a:bodyPr/>
            <a:lstStyle/>
            <a:p>
              <a:endParaRPr lang="es-MX"/>
            </a:p>
          </p:txBody>
        </p:sp>
        <p:sp>
          <p:nvSpPr>
            <p:cNvPr id="7" name="TextBox 7"/>
            <p:cNvSpPr txBox="1"/>
            <p:nvPr/>
          </p:nvSpPr>
          <p:spPr>
            <a:xfrm>
              <a:off x="0" y="-47625"/>
              <a:ext cx="2167467" cy="2215092"/>
            </a:xfrm>
            <a:prstGeom prst="rect">
              <a:avLst/>
            </a:prstGeom>
          </p:spPr>
          <p:txBody>
            <a:bodyPr lIns="50800" tIns="50800" rIns="50800" bIns="50800" rtlCol="0" anchor="ctr"/>
            <a:lstStyle/>
            <a:p>
              <a:pPr algn="ctr">
                <a:lnSpc>
                  <a:spcPts val="3499"/>
                </a:lnSpc>
              </a:pPr>
              <a:endParaRPr/>
            </a:p>
          </p:txBody>
        </p:sp>
      </p:grpSp>
      <p:grpSp>
        <p:nvGrpSpPr>
          <p:cNvPr id="8" name="Group 8"/>
          <p:cNvGrpSpPr/>
          <p:nvPr/>
        </p:nvGrpSpPr>
        <p:grpSpPr>
          <a:xfrm>
            <a:off x="8798508" y="-423883"/>
            <a:ext cx="690983" cy="11134766"/>
            <a:chOff x="0" y="0"/>
            <a:chExt cx="195248" cy="3146304"/>
          </a:xfrm>
        </p:grpSpPr>
        <p:sp>
          <p:nvSpPr>
            <p:cNvPr id="9" name="Freeform 9"/>
            <p:cNvSpPr/>
            <p:nvPr/>
          </p:nvSpPr>
          <p:spPr>
            <a:xfrm>
              <a:off x="0" y="0"/>
              <a:ext cx="195248" cy="3146304"/>
            </a:xfrm>
            <a:custGeom>
              <a:avLst/>
              <a:gdLst/>
              <a:ahLst/>
              <a:cxnLst/>
              <a:rect l="l" t="t" r="r" b="b"/>
              <a:pathLst>
                <a:path w="195248" h="3146304">
                  <a:moveTo>
                    <a:pt x="0" y="0"/>
                  </a:moveTo>
                  <a:lnTo>
                    <a:pt x="195248" y="0"/>
                  </a:lnTo>
                  <a:lnTo>
                    <a:pt x="195248" y="3146304"/>
                  </a:lnTo>
                  <a:lnTo>
                    <a:pt x="0" y="3146304"/>
                  </a:lnTo>
                  <a:close/>
                </a:path>
              </a:pathLst>
            </a:custGeom>
            <a:solidFill>
              <a:srgbClr val="000000"/>
            </a:solidFill>
          </p:spPr>
          <p:txBody>
            <a:bodyPr/>
            <a:lstStyle/>
            <a:p>
              <a:endParaRPr lang="es-MX"/>
            </a:p>
          </p:txBody>
        </p:sp>
        <p:sp>
          <p:nvSpPr>
            <p:cNvPr id="10" name="TextBox 10"/>
            <p:cNvSpPr txBox="1"/>
            <p:nvPr/>
          </p:nvSpPr>
          <p:spPr>
            <a:xfrm>
              <a:off x="0" y="-38100"/>
              <a:ext cx="195248" cy="3184404"/>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216966" y="5143500"/>
            <a:ext cx="8108091" cy="3458865"/>
          </a:xfrm>
          <a:custGeom>
            <a:avLst/>
            <a:gdLst/>
            <a:ahLst/>
            <a:cxnLst/>
            <a:rect l="l" t="t" r="r" b="b"/>
            <a:pathLst>
              <a:path w="8108091" h="3458865">
                <a:moveTo>
                  <a:pt x="0" y="0"/>
                </a:moveTo>
                <a:lnTo>
                  <a:pt x="8108091" y="0"/>
                </a:lnTo>
                <a:lnTo>
                  <a:pt x="8108091" y="3458865"/>
                </a:lnTo>
                <a:lnTo>
                  <a:pt x="0" y="3458865"/>
                </a:lnTo>
                <a:lnTo>
                  <a:pt x="0" y="0"/>
                </a:lnTo>
                <a:close/>
              </a:path>
            </a:pathLst>
          </a:custGeom>
          <a:blipFill>
            <a:blip r:embed="rId2"/>
            <a:stretch>
              <a:fillRect l="-5272"/>
            </a:stretch>
          </a:blipFill>
        </p:spPr>
        <p:txBody>
          <a:bodyPr/>
          <a:lstStyle/>
          <a:p>
            <a:endParaRPr lang="es-MX"/>
          </a:p>
        </p:txBody>
      </p:sp>
      <p:sp>
        <p:nvSpPr>
          <p:cNvPr id="12" name="Freeform 12"/>
          <p:cNvSpPr/>
          <p:nvPr/>
        </p:nvSpPr>
        <p:spPr>
          <a:xfrm>
            <a:off x="216966" y="1242111"/>
            <a:ext cx="8111647" cy="3287073"/>
          </a:xfrm>
          <a:custGeom>
            <a:avLst/>
            <a:gdLst/>
            <a:ahLst/>
            <a:cxnLst/>
            <a:rect l="l" t="t" r="r" b="b"/>
            <a:pathLst>
              <a:path w="8111647" h="3287073">
                <a:moveTo>
                  <a:pt x="0" y="0"/>
                </a:moveTo>
                <a:lnTo>
                  <a:pt x="8111647" y="0"/>
                </a:lnTo>
                <a:lnTo>
                  <a:pt x="8111647" y="3287072"/>
                </a:lnTo>
                <a:lnTo>
                  <a:pt x="0" y="3287072"/>
                </a:lnTo>
                <a:lnTo>
                  <a:pt x="0" y="0"/>
                </a:lnTo>
                <a:close/>
              </a:path>
            </a:pathLst>
          </a:custGeom>
          <a:blipFill>
            <a:blip r:embed="rId3"/>
            <a:stretch>
              <a:fillRect/>
            </a:stretch>
          </a:blipFill>
        </p:spPr>
        <p:txBody>
          <a:bodyPr/>
          <a:lstStyle/>
          <a:p>
            <a:endParaRPr lang="es-MX"/>
          </a:p>
        </p:txBody>
      </p:sp>
      <p:sp>
        <p:nvSpPr>
          <p:cNvPr id="13" name="TextBox 13"/>
          <p:cNvSpPr txBox="1"/>
          <p:nvPr/>
        </p:nvSpPr>
        <p:spPr>
          <a:xfrm>
            <a:off x="10201496" y="1601792"/>
            <a:ext cx="6345799" cy="2301126"/>
          </a:xfrm>
          <a:prstGeom prst="rect">
            <a:avLst/>
          </a:prstGeom>
        </p:spPr>
        <p:txBody>
          <a:bodyPr lIns="0" tIns="0" rIns="0" bIns="0" rtlCol="0" anchor="t">
            <a:spAutoFit/>
          </a:bodyPr>
          <a:lstStyle/>
          <a:p>
            <a:pPr algn="ctr">
              <a:lnSpc>
                <a:spcPts val="8839"/>
              </a:lnSpc>
            </a:pPr>
            <a:r>
              <a:rPr lang="en-US" sz="8839">
                <a:solidFill>
                  <a:srgbClr val="FFFFFF"/>
                </a:solidFill>
                <a:latin typeface="Roboto Bold"/>
              </a:rPr>
              <a:t>Energy loss in Z</a:t>
            </a:r>
          </a:p>
        </p:txBody>
      </p:sp>
      <p:sp>
        <p:nvSpPr>
          <p:cNvPr id="14" name="TextBox 14"/>
          <p:cNvSpPr txBox="1"/>
          <p:nvPr/>
        </p:nvSpPr>
        <p:spPr>
          <a:xfrm>
            <a:off x="10446776" y="4000500"/>
            <a:ext cx="5855241" cy="4800600"/>
          </a:xfrm>
          <a:prstGeom prst="rect">
            <a:avLst/>
          </a:prstGeom>
        </p:spPr>
        <p:txBody>
          <a:bodyPr lIns="0" tIns="0" rIns="0" bIns="0" rtlCol="0" anchor="t">
            <a:spAutoFit/>
          </a:bodyPr>
          <a:lstStyle/>
          <a:p>
            <a:pPr algn="ctr">
              <a:lnSpc>
                <a:spcPts val="4200"/>
              </a:lnSpc>
            </a:pPr>
            <a:r>
              <a:rPr lang="en-US" sz="3000" spc="300">
                <a:solidFill>
                  <a:srgbClr val="FFFFFF"/>
                </a:solidFill>
                <a:latin typeface="Roboto Condensed"/>
              </a:rPr>
              <a:t>All possible events were run to have a better distribution and better observe the rings without these colored stripes. An analysis with few events is also shown in the first histogram and in the last one with 100 events, having a better histogram.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4AAD"/>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7668778" y="-4943921"/>
            <a:ext cx="2950444" cy="18288000"/>
            <a:chOff x="0" y="0"/>
            <a:chExt cx="833694" cy="5167563"/>
          </a:xfrm>
        </p:grpSpPr>
        <p:sp>
          <p:nvSpPr>
            <p:cNvPr id="3" name="Freeform 3"/>
            <p:cNvSpPr/>
            <p:nvPr/>
          </p:nvSpPr>
          <p:spPr>
            <a:xfrm>
              <a:off x="0" y="0"/>
              <a:ext cx="833694" cy="5167563"/>
            </a:xfrm>
            <a:custGeom>
              <a:avLst/>
              <a:gdLst/>
              <a:ahLst/>
              <a:cxnLst/>
              <a:rect l="l" t="t" r="r" b="b"/>
              <a:pathLst>
                <a:path w="833694" h="5167563">
                  <a:moveTo>
                    <a:pt x="0" y="0"/>
                  </a:moveTo>
                  <a:lnTo>
                    <a:pt x="833694" y="0"/>
                  </a:lnTo>
                  <a:lnTo>
                    <a:pt x="833694" y="5167563"/>
                  </a:lnTo>
                  <a:lnTo>
                    <a:pt x="0" y="5167563"/>
                  </a:lnTo>
                  <a:close/>
                </a:path>
              </a:pathLst>
            </a:custGeom>
            <a:solidFill>
              <a:srgbClr val="000000">
                <a:alpha val="34902"/>
              </a:srgbClr>
            </a:solidFill>
          </p:spPr>
          <p:txBody>
            <a:bodyPr/>
            <a:lstStyle/>
            <a:p>
              <a:endParaRPr lang="es-MX"/>
            </a:p>
          </p:txBody>
        </p:sp>
        <p:sp>
          <p:nvSpPr>
            <p:cNvPr id="4" name="TextBox 4"/>
            <p:cNvSpPr txBox="1"/>
            <p:nvPr/>
          </p:nvSpPr>
          <p:spPr>
            <a:xfrm>
              <a:off x="0" y="-38100"/>
              <a:ext cx="833694" cy="5205663"/>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74670" y="6283868"/>
            <a:ext cx="6866931" cy="2974432"/>
          </a:xfrm>
          <a:custGeom>
            <a:avLst/>
            <a:gdLst/>
            <a:ahLst/>
            <a:cxnLst/>
            <a:rect l="l" t="t" r="r" b="b"/>
            <a:pathLst>
              <a:path w="6866931" h="2974432">
                <a:moveTo>
                  <a:pt x="0" y="0"/>
                </a:moveTo>
                <a:lnTo>
                  <a:pt x="6866932" y="0"/>
                </a:lnTo>
                <a:lnTo>
                  <a:pt x="6866932" y="2974432"/>
                </a:lnTo>
                <a:lnTo>
                  <a:pt x="0" y="2974432"/>
                </a:lnTo>
                <a:lnTo>
                  <a:pt x="0" y="0"/>
                </a:lnTo>
                <a:close/>
              </a:path>
            </a:pathLst>
          </a:custGeom>
          <a:blipFill>
            <a:blip r:embed="rId2"/>
            <a:stretch>
              <a:fillRect l="-5707" r="-1183"/>
            </a:stretch>
          </a:blipFill>
        </p:spPr>
        <p:txBody>
          <a:bodyPr/>
          <a:lstStyle/>
          <a:p>
            <a:endParaRPr lang="es-MX"/>
          </a:p>
        </p:txBody>
      </p:sp>
      <p:sp>
        <p:nvSpPr>
          <p:cNvPr id="6" name="Freeform 6"/>
          <p:cNvSpPr/>
          <p:nvPr/>
        </p:nvSpPr>
        <p:spPr>
          <a:xfrm>
            <a:off x="8338367" y="5942734"/>
            <a:ext cx="4279533" cy="3876972"/>
          </a:xfrm>
          <a:custGeom>
            <a:avLst/>
            <a:gdLst/>
            <a:ahLst/>
            <a:cxnLst/>
            <a:rect l="l" t="t" r="r" b="b"/>
            <a:pathLst>
              <a:path w="4279533" h="3876972">
                <a:moveTo>
                  <a:pt x="0" y="0"/>
                </a:moveTo>
                <a:lnTo>
                  <a:pt x="4279532" y="0"/>
                </a:lnTo>
                <a:lnTo>
                  <a:pt x="4279532" y="3876972"/>
                </a:lnTo>
                <a:lnTo>
                  <a:pt x="0" y="3876972"/>
                </a:lnTo>
                <a:lnTo>
                  <a:pt x="0" y="0"/>
                </a:lnTo>
                <a:close/>
              </a:path>
            </a:pathLst>
          </a:custGeom>
          <a:blipFill>
            <a:blip r:embed="rId3"/>
            <a:stretch>
              <a:fillRect l="-11707" t="-6755" r="-141011" b="-6287"/>
            </a:stretch>
          </a:blipFill>
        </p:spPr>
        <p:txBody>
          <a:bodyPr/>
          <a:lstStyle/>
          <a:p>
            <a:endParaRPr lang="es-MX"/>
          </a:p>
        </p:txBody>
      </p:sp>
      <p:sp>
        <p:nvSpPr>
          <p:cNvPr id="7" name="Freeform 7"/>
          <p:cNvSpPr/>
          <p:nvPr/>
        </p:nvSpPr>
        <p:spPr>
          <a:xfrm>
            <a:off x="14136226" y="5942734"/>
            <a:ext cx="3741937" cy="3876972"/>
          </a:xfrm>
          <a:custGeom>
            <a:avLst/>
            <a:gdLst/>
            <a:ahLst/>
            <a:cxnLst/>
            <a:rect l="l" t="t" r="r" b="b"/>
            <a:pathLst>
              <a:path w="3741937" h="3876972">
                <a:moveTo>
                  <a:pt x="0" y="0"/>
                </a:moveTo>
                <a:lnTo>
                  <a:pt x="3741936" y="0"/>
                </a:lnTo>
                <a:lnTo>
                  <a:pt x="3741936" y="3876972"/>
                </a:lnTo>
                <a:lnTo>
                  <a:pt x="0" y="3876972"/>
                </a:lnTo>
                <a:lnTo>
                  <a:pt x="0" y="0"/>
                </a:lnTo>
                <a:close/>
              </a:path>
            </a:pathLst>
          </a:custGeom>
          <a:blipFill>
            <a:blip r:embed="rId4"/>
            <a:stretch>
              <a:fillRect l="-9022" t="-6365" r="-179209" b="-6365"/>
            </a:stretch>
          </a:blipFill>
        </p:spPr>
        <p:txBody>
          <a:bodyPr/>
          <a:lstStyle/>
          <a:p>
            <a:endParaRPr lang="es-MX"/>
          </a:p>
        </p:txBody>
      </p:sp>
      <p:grpSp>
        <p:nvGrpSpPr>
          <p:cNvPr id="8" name="Group 8"/>
          <p:cNvGrpSpPr/>
          <p:nvPr/>
        </p:nvGrpSpPr>
        <p:grpSpPr>
          <a:xfrm>
            <a:off x="6700212" y="6925840"/>
            <a:ext cx="1628175" cy="1690489"/>
            <a:chOff x="0" y="0"/>
            <a:chExt cx="782839" cy="812800"/>
          </a:xfrm>
        </p:grpSpPr>
        <p:sp>
          <p:nvSpPr>
            <p:cNvPr id="9" name="Freeform 9"/>
            <p:cNvSpPr/>
            <p:nvPr/>
          </p:nvSpPr>
          <p:spPr>
            <a:xfrm>
              <a:off x="0" y="0"/>
              <a:ext cx="782839" cy="812800"/>
            </a:xfrm>
            <a:custGeom>
              <a:avLst/>
              <a:gdLst/>
              <a:ahLst/>
              <a:cxnLst/>
              <a:rect l="l" t="t" r="r" b="b"/>
              <a:pathLst>
                <a:path w="782839" h="812800">
                  <a:moveTo>
                    <a:pt x="782839" y="406400"/>
                  </a:moveTo>
                  <a:lnTo>
                    <a:pt x="376439" y="0"/>
                  </a:lnTo>
                  <a:lnTo>
                    <a:pt x="376439" y="203200"/>
                  </a:lnTo>
                  <a:lnTo>
                    <a:pt x="0" y="203200"/>
                  </a:lnTo>
                  <a:lnTo>
                    <a:pt x="0" y="609600"/>
                  </a:lnTo>
                  <a:lnTo>
                    <a:pt x="376439" y="609600"/>
                  </a:lnTo>
                  <a:lnTo>
                    <a:pt x="376439" y="812800"/>
                  </a:lnTo>
                  <a:lnTo>
                    <a:pt x="782839" y="406400"/>
                  </a:lnTo>
                  <a:close/>
                </a:path>
              </a:pathLst>
            </a:custGeom>
            <a:solidFill>
              <a:srgbClr val="FF3131"/>
            </a:solidFill>
          </p:spPr>
          <p:txBody>
            <a:bodyPr/>
            <a:lstStyle/>
            <a:p>
              <a:endParaRPr lang="es-MX"/>
            </a:p>
          </p:txBody>
        </p:sp>
        <p:sp>
          <p:nvSpPr>
            <p:cNvPr id="10" name="TextBox 10"/>
            <p:cNvSpPr txBox="1"/>
            <p:nvPr/>
          </p:nvSpPr>
          <p:spPr>
            <a:xfrm>
              <a:off x="0" y="165100"/>
              <a:ext cx="681239" cy="444500"/>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1686754" y="298286"/>
            <a:ext cx="13283266" cy="1552575"/>
          </a:xfrm>
          <a:prstGeom prst="rect">
            <a:avLst/>
          </a:prstGeom>
        </p:spPr>
        <p:txBody>
          <a:bodyPr lIns="0" tIns="0" rIns="0" bIns="0" rtlCol="0" anchor="t">
            <a:spAutoFit/>
          </a:bodyPr>
          <a:lstStyle/>
          <a:p>
            <a:pPr algn="ctr">
              <a:lnSpc>
                <a:spcPts val="12599"/>
              </a:lnSpc>
            </a:pPr>
            <a:r>
              <a:rPr lang="en-US" sz="9000">
                <a:solidFill>
                  <a:srgbClr val="FFFFFF"/>
                </a:solidFill>
                <a:latin typeface="Roboto Bold"/>
              </a:rPr>
              <a:t>General Ranks</a:t>
            </a:r>
          </a:p>
        </p:txBody>
      </p:sp>
      <p:sp>
        <p:nvSpPr>
          <p:cNvPr id="12" name="TextBox 12"/>
          <p:cNvSpPr txBox="1"/>
          <p:nvPr/>
        </p:nvSpPr>
        <p:spPr>
          <a:xfrm>
            <a:off x="1287751" y="2955729"/>
            <a:ext cx="14719443" cy="2393450"/>
          </a:xfrm>
          <a:prstGeom prst="rect">
            <a:avLst/>
          </a:prstGeom>
        </p:spPr>
        <p:txBody>
          <a:bodyPr lIns="0" tIns="0" rIns="0" bIns="0" rtlCol="0" anchor="t">
            <a:spAutoFit/>
          </a:bodyPr>
          <a:lstStyle/>
          <a:p>
            <a:pPr algn="ctr">
              <a:lnSpc>
                <a:spcPts val="6367"/>
              </a:lnSpc>
              <a:spcBef>
                <a:spcPct val="0"/>
              </a:spcBef>
            </a:pPr>
            <a:r>
              <a:rPr lang="en-US" sz="4548">
                <a:solidFill>
                  <a:srgbClr val="FFFFFF"/>
                </a:solidFill>
                <a:latin typeface="HK Grotesk Medium"/>
              </a:rPr>
              <a:t>For better data analysis to reduce noise, the use of data was restricted to the main strip and only the appropriate ranges were taken.</a:t>
            </a:r>
          </a:p>
        </p:txBody>
      </p:sp>
      <p:grpSp>
        <p:nvGrpSpPr>
          <p:cNvPr id="13" name="Group 13"/>
          <p:cNvGrpSpPr/>
          <p:nvPr/>
        </p:nvGrpSpPr>
        <p:grpSpPr>
          <a:xfrm>
            <a:off x="12849327" y="7035975"/>
            <a:ext cx="1628175" cy="1690489"/>
            <a:chOff x="0" y="0"/>
            <a:chExt cx="782839" cy="812800"/>
          </a:xfrm>
        </p:grpSpPr>
        <p:sp>
          <p:nvSpPr>
            <p:cNvPr id="14" name="Freeform 14"/>
            <p:cNvSpPr/>
            <p:nvPr/>
          </p:nvSpPr>
          <p:spPr>
            <a:xfrm>
              <a:off x="0" y="0"/>
              <a:ext cx="782839" cy="812800"/>
            </a:xfrm>
            <a:custGeom>
              <a:avLst/>
              <a:gdLst/>
              <a:ahLst/>
              <a:cxnLst/>
              <a:rect l="l" t="t" r="r" b="b"/>
              <a:pathLst>
                <a:path w="782839" h="812800">
                  <a:moveTo>
                    <a:pt x="782839" y="406400"/>
                  </a:moveTo>
                  <a:lnTo>
                    <a:pt x="376439" y="0"/>
                  </a:lnTo>
                  <a:lnTo>
                    <a:pt x="376439" y="203200"/>
                  </a:lnTo>
                  <a:lnTo>
                    <a:pt x="0" y="203200"/>
                  </a:lnTo>
                  <a:lnTo>
                    <a:pt x="0" y="609600"/>
                  </a:lnTo>
                  <a:lnTo>
                    <a:pt x="376439" y="609600"/>
                  </a:lnTo>
                  <a:lnTo>
                    <a:pt x="376439" y="812800"/>
                  </a:lnTo>
                  <a:lnTo>
                    <a:pt x="782839" y="406400"/>
                  </a:lnTo>
                  <a:close/>
                </a:path>
              </a:pathLst>
            </a:custGeom>
            <a:solidFill>
              <a:srgbClr val="FF3131"/>
            </a:solidFill>
          </p:spPr>
          <p:txBody>
            <a:bodyPr/>
            <a:lstStyle/>
            <a:p>
              <a:endParaRPr lang="es-MX"/>
            </a:p>
          </p:txBody>
        </p:sp>
        <p:sp>
          <p:nvSpPr>
            <p:cNvPr id="15" name="TextBox 15"/>
            <p:cNvSpPr txBox="1"/>
            <p:nvPr/>
          </p:nvSpPr>
          <p:spPr>
            <a:xfrm>
              <a:off x="0" y="165100"/>
              <a:ext cx="681239" cy="44450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5029200" y="-2971800"/>
            <a:ext cx="8229600" cy="16230600"/>
            <a:chOff x="0" y="0"/>
            <a:chExt cx="2325404" cy="4586212"/>
          </a:xfrm>
        </p:grpSpPr>
        <p:sp>
          <p:nvSpPr>
            <p:cNvPr id="3" name="Freeform 3"/>
            <p:cNvSpPr/>
            <p:nvPr/>
          </p:nvSpPr>
          <p:spPr>
            <a:xfrm>
              <a:off x="0" y="0"/>
              <a:ext cx="2325404" cy="4586213"/>
            </a:xfrm>
            <a:custGeom>
              <a:avLst/>
              <a:gdLst/>
              <a:ahLst/>
              <a:cxnLst/>
              <a:rect l="l" t="t" r="r" b="b"/>
              <a:pathLst>
                <a:path w="2325404" h="4586213">
                  <a:moveTo>
                    <a:pt x="0" y="0"/>
                  </a:moveTo>
                  <a:lnTo>
                    <a:pt x="2325404" y="0"/>
                  </a:lnTo>
                  <a:lnTo>
                    <a:pt x="2325404" y="4586213"/>
                  </a:lnTo>
                  <a:lnTo>
                    <a:pt x="0" y="4586213"/>
                  </a:lnTo>
                  <a:close/>
                </a:path>
              </a:pathLst>
            </a:custGeom>
            <a:solidFill>
              <a:srgbClr val="004AAD"/>
            </a:solidFill>
          </p:spPr>
          <p:txBody>
            <a:bodyPr/>
            <a:lstStyle/>
            <a:p>
              <a:endParaRPr lang="es-MX"/>
            </a:p>
          </p:txBody>
        </p:sp>
        <p:sp>
          <p:nvSpPr>
            <p:cNvPr id="4" name="TextBox 4"/>
            <p:cNvSpPr txBox="1"/>
            <p:nvPr/>
          </p:nvSpPr>
          <p:spPr>
            <a:xfrm>
              <a:off x="0" y="-38100"/>
              <a:ext cx="2325404" cy="4624312"/>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2254909" y="3596196"/>
            <a:ext cx="6889091" cy="5142750"/>
          </a:xfrm>
          <a:custGeom>
            <a:avLst/>
            <a:gdLst/>
            <a:ahLst/>
            <a:cxnLst/>
            <a:rect l="l" t="t" r="r" b="b"/>
            <a:pathLst>
              <a:path w="6889091" h="5142750">
                <a:moveTo>
                  <a:pt x="0" y="0"/>
                </a:moveTo>
                <a:lnTo>
                  <a:pt x="6889091" y="0"/>
                </a:lnTo>
                <a:lnTo>
                  <a:pt x="6889091" y="5142750"/>
                </a:lnTo>
                <a:lnTo>
                  <a:pt x="0" y="5142750"/>
                </a:lnTo>
                <a:lnTo>
                  <a:pt x="0" y="0"/>
                </a:lnTo>
                <a:close/>
              </a:path>
            </a:pathLst>
          </a:custGeom>
          <a:blipFill>
            <a:blip r:embed="rId2"/>
            <a:stretch>
              <a:fillRect l="-1887" t="-14220" r="-8728"/>
            </a:stretch>
          </a:blipFill>
        </p:spPr>
        <p:txBody>
          <a:bodyPr/>
          <a:lstStyle/>
          <a:p>
            <a:endParaRPr lang="es-MX"/>
          </a:p>
        </p:txBody>
      </p:sp>
      <p:sp>
        <p:nvSpPr>
          <p:cNvPr id="6" name="TextBox 6"/>
          <p:cNvSpPr txBox="1"/>
          <p:nvPr/>
        </p:nvSpPr>
        <p:spPr>
          <a:xfrm>
            <a:off x="1715118" y="1997296"/>
            <a:ext cx="12821813" cy="1035141"/>
          </a:xfrm>
          <a:prstGeom prst="rect">
            <a:avLst/>
          </a:prstGeom>
        </p:spPr>
        <p:txBody>
          <a:bodyPr lIns="0" tIns="0" rIns="0" bIns="0" rtlCol="0" anchor="t">
            <a:spAutoFit/>
          </a:bodyPr>
          <a:lstStyle/>
          <a:p>
            <a:pPr>
              <a:lnSpc>
                <a:spcPts val="7729"/>
              </a:lnSpc>
            </a:pPr>
            <a:r>
              <a:rPr lang="en-US" sz="7887">
                <a:solidFill>
                  <a:srgbClr val="FFFFFF"/>
                </a:solidFill>
                <a:latin typeface="Roboto Bold"/>
              </a:rPr>
              <a:t>Energy loss vs Z for muones</a:t>
            </a:r>
          </a:p>
        </p:txBody>
      </p:sp>
      <p:sp>
        <p:nvSpPr>
          <p:cNvPr id="7" name="TextBox 7"/>
          <p:cNvSpPr txBox="1"/>
          <p:nvPr/>
        </p:nvSpPr>
        <p:spPr>
          <a:xfrm>
            <a:off x="10188629" y="3932886"/>
            <a:ext cx="6272877" cy="3843390"/>
          </a:xfrm>
          <a:prstGeom prst="rect">
            <a:avLst/>
          </a:prstGeom>
        </p:spPr>
        <p:txBody>
          <a:bodyPr lIns="0" tIns="0" rIns="0" bIns="0" rtlCol="0" anchor="t">
            <a:spAutoFit/>
          </a:bodyPr>
          <a:lstStyle/>
          <a:p>
            <a:pPr algn="r">
              <a:lnSpc>
                <a:spcPts val="5126"/>
              </a:lnSpc>
              <a:spcBef>
                <a:spcPct val="0"/>
              </a:spcBef>
            </a:pPr>
            <a:r>
              <a:rPr lang="en-US" sz="3661">
                <a:solidFill>
                  <a:srgbClr val="FFFFFF"/>
                </a:solidFill>
                <a:latin typeface="Roboto Condensed"/>
              </a:rPr>
              <a:t>A macro was made for the analysis of the cuts of the rings for the loss of energy, having the following histogram from which the stripes that are the rings were taken and see cut by cut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354699" y="2836851"/>
            <a:ext cx="12740982" cy="7252029"/>
          </a:xfrm>
          <a:custGeom>
            <a:avLst/>
            <a:gdLst/>
            <a:ahLst/>
            <a:cxnLst/>
            <a:rect l="l" t="t" r="r" b="b"/>
            <a:pathLst>
              <a:path w="12740982" h="7252029">
                <a:moveTo>
                  <a:pt x="0" y="0"/>
                </a:moveTo>
                <a:lnTo>
                  <a:pt x="12740982" y="0"/>
                </a:lnTo>
                <a:lnTo>
                  <a:pt x="12740982" y="7252029"/>
                </a:lnTo>
                <a:lnTo>
                  <a:pt x="0" y="7252029"/>
                </a:lnTo>
                <a:lnTo>
                  <a:pt x="0" y="0"/>
                </a:lnTo>
                <a:close/>
              </a:path>
            </a:pathLst>
          </a:custGeom>
          <a:blipFill>
            <a:blip r:embed="rId2"/>
            <a:stretch>
              <a:fillRect/>
            </a:stretch>
          </a:blipFill>
        </p:spPr>
        <p:txBody>
          <a:bodyPr/>
          <a:lstStyle/>
          <a:p>
            <a:endParaRPr lang="es-MX"/>
          </a:p>
        </p:txBody>
      </p:sp>
      <p:sp>
        <p:nvSpPr>
          <p:cNvPr id="3" name="TextBox 3"/>
          <p:cNvSpPr txBox="1"/>
          <p:nvPr/>
        </p:nvSpPr>
        <p:spPr>
          <a:xfrm>
            <a:off x="293087" y="419100"/>
            <a:ext cx="17221200" cy="1500347"/>
          </a:xfrm>
          <a:prstGeom prst="rect">
            <a:avLst/>
          </a:prstGeom>
        </p:spPr>
        <p:txBody>
          <a:bodyPr wrap="square" lIns="0" tIns="0" rIns="0" bIns="0" rtlCol="0" anchor="t">
            <a:spAutoFit/>
          </a:bodyPr>
          <a:lstStyle/>
          <a:p>
            <a:pPr algn="ctr">
              <a:lnSpc>
                <a:spcPts val="12599"/>
              </a:lnSpc>
            </a:pPr>
            <a:r>
              <a:rPr lang="en-US" sz="9000" dirty="0">
                <a:solidFill>
                  <a:schemeClr val="accent5">
                    <a:lumMod val="50000"/>
                  </a:schemeClr>
                </a:solidFill>
                <a:latin typeface="Roboto Bold"/>
              </a:rPr>
              <a:t>Energy loss for each ring</a:t>
            </a:r>
          </a:p>
        </p:txBody>
      </p:sp>
      <p:sp>
        <p:nvSpPr>
          <p:cNvPr id="4" name="TextBox 4"/>
          <p:cNvSpPr txBox="1"/>
          <p:nvPr/>
        </p:nvSpPr>
        <p:spPr>
          <a:xfrm>
            <a:off x="293087" y="4702289"/>
            <a:ext cx="4834094" cy="3444954"/>
          </a:xfrm>
          <a:prstGeom prst="rect">
            <a:avLst/>
          </a:prstGeom>
        </p:spPr>
        <p:txBody>
          <a:bodyPr lIns="0" tIns="0" rIns="0" bIns="0" rtlCol="0" anchor="t">
            <a:spAutoFit/>
          </a:bodyPr>
          <a:lstStyle/>
          <a:p>
            <a:pPr>
              <a:lnSpc>
                <a:spcPts val="5461"/>
              </a:lnSpc>
              <a:spcBef>
                <a:spcPct val="0"/>
              </a:spcBef>
            </a:pPr>
            <a:r>
              <a:rPr lang="en-US" sz="3900">
                <a:solidFill>
                  <a:srgbClr val="000000"/>
                </a:solidFill>
                <a:latin typeface="Roboto Condensed"/>
              </a:rPr>
              <a:t>For each cut the highest peak changes position slightly and increases or decreases depending on the ring of the data.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4AAD"/>
        </a:solidFill>
        <a:effectLst/>
      </p:bgPr>
    </p:bg>
    <p:spTree>
      <p:nvGrpSpPr>
        <p:cNvPr id="1" name=""/>
        <p:cNvGrpSpPr/>
        <p:nvPr/>
      </p:nvGrpSpPr>
      <p:grpSpPr>
        <a:xfrm>
          <a:off x="0" y="0"/>
          <a:ext cx="0" cy="0"/>
          <a:chOff x="0" y="0"/>
          <a:chExt cx="0" cy="0"/>
        </a:xfrm>
      </p:grpSpPr>
      <p:grpSp>
        <p:nvGrpSpPr>
          <p:cNvPr id="2" name="Group 2"/>
          <p:cNvGrpSpPr/>
          <p:nvPr/>
        </p:nvGrpSpPr>
        <p:grpSpPr>
          <a:xfrm>
            <a:off x="1125319" y="474381"/>
            <a:ext cx="16037361" cy="9060190"/>
            <a:chOff x="0" y="0"/>
            <a:chExt cx="4223832" cy="2386223"/>
          </a:xfrm>
        </p:grpSpPr>
        <p:sp>
          <p:nvSpPr>
            <p:cNvPr id="3" name="Freeform 3"/>
            <p:cNvSpPr/>
            <p:nvPr/>
          </p:nvSpPr>
          <p:spPr>
            <a:xfrm>
              <a:off x="0" y="0"/>
              <a:ext cx="4223832" cy="2386223"/>
            </a:xfrm>
            <a:custGeom>
              <a:avLst/>
              <a:gdLst/>
              <a:ahLst/>
              <a:cxnLst/>
              <a:rect l="l" t="t" r="r" b="b"/>
              <a:pathLst>
                <a:path w="4223832" h="2386223">
                  <a:moveTo>
                    <a:pt x="0" y="0"/>
                  </a:moveTo>
                  <a:lnTo>
                    <a:pt x="4223832" y="0"/>
                  </a:lnTo>
                  <a:lnTo>
                    <a:pt x="4223832" y="2386223"/>
                  </a:lnTo>
                  <a:lnTo>
                    <a:pt x="0" y="2386223"/>
                  </a:lnTo>
                  <a:close/>
                </a:path>
              </a:pathLst>
            </a:custGeom>
            <a:solidFill>
              <a:srgbClr val="000000">
                <a:alpha val="44706"/>
              </a:srgbClr>
            </a:solidFill>
          </p:spPr>
          <p:txBody>
            <a:bodyPr/>
            <a:lstStyle/>
            <a:p>
              <a:endParaRPr lang="es-MX"/>
            </a:p>
          </p:txBody>
        </p:sp>
        <p:sp>
          <p:nvSpPr>
            <p:cNvPr id="4" name="TextBox 4"/>
            <p:cNvSpPr txBox="1"/>
            <p:nvPr/>
          </p:nvSpPr>
          <p:spPr>
            <a:xfrm>
              <a:off x="0" y="-38100"/>
              <a:ext cx="4223832" cy="2424323"/>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9353971" y="5288636"/>
            <a:ext cx="5845564" cy="3969664"/>
          </a:xfrm>
          <a:custGeom>
            <a:avLst/>
            <a:gdLst/>
            <a:ahLst/>
            <a:cxnLst/>
            <a:rect l="l" t="t" r="r" b="b"/>
            <a:pathLst>
              <a:path w="5845564" h="3969664">
                <a:moveTo>
                  <a:pt x="0" y="0"/>
                </a:moveTo>
                <a:lnTo>
                  <a:pt x="5845564" y="0"/>
                </a:lnTo>
                <a:lnTo>
                  <a:pt x="5845564" y="3969664"/>
                </a:lnTo>
                <a:lnTo>
                  <a:pt x="0" y="3969664"/>
                </a:lnTo>
                <a:lnTo>
                  <a:pt x="0" y="0"/>
                </a:lnTo>
                <a:close/>
              </a:path>
            </a:pathLst>
          </a:custGeom>
          <a:blipFill>
            <a:blip r:embed="rId2"/>
            <a:stretch>
              <a:fillRect t="-13509"/>
            </a:stretch>
          </a:blipFill>
        </p:spPr>
        <p:txBody>
          <a:bodyPr/>
          <a:lstStyle/>
          <a:p>
            <a:endParaRPr lang="es-MX"/>
          </a:p>
        </p:txBody>
      </p:sp>
      <p:sp>
        <p:nvSpPr>
          <p:cNvPr id="6" name="Freeform 6"/>
          <p:cNvSpPr/>
          <p:nvPr/>
        </p:nvSpPr>
        <p:spPr>
          <a:xfrm>
            <a:off x="1612263" y="5288636"/>
            <a:ext cx="5845564" cy="3969664"/>
          </a:xfrm>
          <a:custGeom>
            <a:avLst/>
            <a:gdLst/>
            <a:ahLst/>
            <a:cxnLst/>
            <a:rect l="l" t="t" r="r" b="b"/>
            <a:pathLst>
              <a:path w="5845564" h="3969664">
                <a:moveTo>
                  <a:pt x="0" y="0"/>
                </a:moveTo>
                <a:lnTo>
                  <a:pt x="5845563" y="0"/>
                </a:lnTo>
                <a:lnTo>
                  <a:pt x="5845563" y="3969664"/>
                </a:lnTo>
                <a:lnTo>
                  <a:pt x="0" y="3969664"/>
                </a:lnTo>
                <a:lnTo>
                  <a:pt x="0" y="0"/>
                </a:lnTo>
                <a:close/>
              </a:path>
            </a:pathLst>
          </a:custGeom>
          <a:blipFill>
            <a:blip r:embed="rId3"/>
            <a:stretch>
              <a:fillRect t="-13509"/>
            </a:stretch>
          </a:blipFill>
        </p:spPr>
        <p:txBody>
          <a:bodyPr/>
          <a:lstStyle/>
          <a:p>
            <a:endParaRPr lang="es-MX"/>
          </a:p>
        </p:txBody>
      </p:sp>
      <p:sp>
        <p:nvSpPr>
          <p:cNvPr id="7" name="TextBox 7"/>
          <p:cNvSpPr txBox="1"/>
          <p:nvPr/>
        </p:nvSpPr>
        <p:spPr>
          <a:xfrm>
            <a:off x="2828058" y="581685"/>
            <a:ext cx="11904768" cy="1864580"/>
          </a:xfrm>
          <a:prstGeom prst="rect">
            <a:avLst/>
          </a:prstGeom>
        </p:spPr>
        <p:txBody>
          <a:bodyPr lIns="0" tIns="0" rIns="0" bIns="0" rtlCol="0" anchor="t">
            <a:spAutoFit/>
          </a:bodyPr>
          <a:lstStyle/>
          <a:p>
            <a:pPr algn="ctr">
              <a:lnSpc>
                <a:spcPts val="7420"/>
              </a:lnSpc>
            </a:pPr>
            <a:r>
              <a:rPr lang="en-US" sz="5300" dirty="0">
                <a:solidFill>
                  <a:srgbClr val="FFFFFF"/>
                </a:solidFill>
                <a:latin typeface="Roboto Bold"/>
              </a:rPr>
              <a:t>Threshold energy to detect a muon percent efficiency</a:t>
            </a:r>
          </a:p>
        </p:txBody>
      </p:sp>
      <p:sp>
        <p:nvSpPr>
          <p:cNvPr id="8" name="TextBox 8"/>
          <p:cNvSpPr txBox="1"/>
          <p:nvPr/>
        </p:nvSpPr>
        <p:spPr>
          <a:xfrm>
            <a:off x="1281989" y="2751059"/>
            <a:ext cx="12091655" cy="1741817"/>
          </a:xfrm>
          <a:prstGeom prst="rect">
            <a:avLst/>
          </a:prstGeom>
        </p:spPr>
        <p:txBody>
          <a:bodyPr lIns="0" tIns="0" rIns="0" bIns="0" rtlCol="0" anchor="t">
            <a:spAutoFit/>
          </a:bodyPr>
          <a:lstStyle/>
          <a:p>
            <a:pPr marL="0" lvl="0" indent="0" algn="ctr">
              <a:lnSpc>
                <a:spcPts val="4660"/>
              </a:lnSpc>
              <a:spcBef>
                <a:spcPct val="0"/>
              </a:spcBef>
            </a:pPr>
            <a:r>
              <a:rPr lang="en-US" sz="3328">
                <a:solidFill>
                  <a:srgbClr val="FFFFFF"/>
                </a:solidFill>
                <a:latin typeface="Roboto Condensed"/>
              </a:rPr>
              <a:t>Finally, an integration of the data from the energy loss cuts is carried out. On the right side we have the distribution for 2 data very close to the extremes and on the left side the final distribution for the 20 cuts.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4AAD"/>
        </a:solidFill>
        <a:effectLst/>
      </p:bgPr>
    </p:bg>
    <p:spTree>
      <p:nvGrpSpPr>
        <p:cNvPr id="1" name=""/>
        <p:cNvGrpSpPr/>
        <p:nvPr/>
      </p:nvGrpSpPr>
      <p:grpSpPr>
        <a:xfrm>
          <a:off x="0" y="0"/>
          <a:ext cx="0" cy="0"/>
          <a:chOff x="0" y="0"/>
          <a:chExt cx="0" cy="0"/>
        </a:xfrm>
      </p:grpSpPr>
      <p:grpSp>
        <p:nvGrpSpPr>
          <p:cNvPr id="2" name="Group 2"/>
          <p:cNvGrpSpPr/>
          <p:nvPr/>
        </p:nvGrpSpPr>
        <p:grpSpPr>
          <a:xfrm>
            <a:off x="15836272" y="0"/>
            <a:ext cx="2451728" cy="10287000"/>
            <a:chOff x="0" y="0"/>
            <a:chExt cx="3268971" cy="13716000"/>
          </a:xfrm>
        </p:grpSpPr>
        <p:pic>
          <p:nvPicPr>
            <p:cNvPr id="3" name="Picture 3"/>
            <p:cNvPicPr>
              <a:picLocks noChangeAspect="1"/>
            </p:cNvPicPr>
            <p:nvPr/>
          </p:nvPicPr>
          <p:blipFill>
            <a:blip r:embed="rId2"/>
            <a:srcRect l="43296" r="43296"/>
            <a:stretch>
              <a:fillRect/>
            </a:stretch>
          </p:blipFill>
          <p:spPr>
            <a:xfrm>
              <a:off x="0" y="0"/>
              <a:ext cx="3268971" cy="13716000"/>
            </a:xfrm>
            <a:prstGeom prst="rect">
              <a:avLst/>
            </a:prstGeom>
          </p:spPr>
        </p:pic>
      </p:grpSp>
      <p:grpSp>
        <p:nvGrpSpPr>
          <p:cNvPr id="4" name="Group 4"/>
          <p:cNvGrpSpPr/>
          <p:nvPr/>
        </p:nvGrpSpPr>
        <p:grpSpPr>
          <a:xfrm>
            <a:off x="-2366" y="0"/>
            <a:ext cx="2451728" cy="10287000"/>
            <a:chOff x="0" y="0"/>
            <a:chExt cx="3268971" cy="13716000"/>
          </a:xfrm>
        </p:grpSpPr>
        <p:pic>
          <p:nvPicPr>
            <p:cNvPr id="5" name="Picture 5"/>
            <p:cNvPicPr>
              <a:picLocks noChangeAspect="1"/>
            </p:cNvPicPr>
            <p:nvPr/>
          </p:nvPicPr>
          <p:blipFill>
            <a:blip r:embed="rId2"/>
            <a:srcRect l="43296" r="43296"/>
            <a:stretch>
              <a:fillRect/>
            </a:stretch>
          </p:blipFill>
          <p:spPr>
            <a:xfrm flipH="1">
              <a:off x="0" y="0"/>
              <a:ext cx="3268971" cy="13716000"/>
            </a:xfrm>
            <a:prstGeom prst="rect">
              <a:avLst/>
            </a:prstGeom>
          </p:spPr>
        </p:pic>
      </p:grpSp>
      <p:grpSp>
        <p:nvGrpSpPr>
          <p:cNvPr id="6" name="Group 6"/>
          <p:cNvGrpSpPr/>
          <p:nvPr/>
        </p:nvGrpSpPr>
        <p:grpSpPr>
          <a:xfrm rot="-5400000">
            <a:off x="8533876" y="166445"/>
            <a:ext cx="1220249" cy="19617198"/>
            <a:chOff x="0" y="0"/>
            <a:chExt cx="344801" cy="5543149"/>
          </a:xfrm>
        </p:grpSpPr>
        <p:sp>
          <p:nvSpPr>
            <p:cNvPr id="7" name="Freeform 7"/>
            <p:cNvSpPr/>
            <p:nvPr/>
          </p:nvSpPr>
          <p:spPr>
            <a:xfrm>
              <a:off x="0" y="0"/>
              <a:ext cx="344801" cy="5543149"/>
            </a:xfrm>
            <a:custGeom>
              <a:avLst/>
              <a:gdLst/>
              <a:ahLst/>
              <a:cxnLst/>
              <a:rect l="l" t="t" r="r" b="b"/>
              <a:pathLst>
                <a:path w="344801" h="5543149">
                  <a:moveTo>
                    <a:pt x="0" y="0"/>
                  </a:moveTo>
                  <a:lnTo>
                    <a:pt x="344801" y="0"/>
                  </a:lnTo>
                  <a:lnTo>
                    <a:pt x="344801" y="5543149"/>
                  </a:lnTo>
                  <a:lnTo>
                    <a:pt x="0" y="5543149"/>
                  </a:lnTo>
                  <a:close/>
                </a:path>
              </a:pathLst>
            </a:custGeom>
            <a:solidFill>
              <a:srgbClr val="FFFFFF"/>
            </a:solidFill>
          </p:spPr>
          <p:txBody>
            <a:bodyPr/>
            <a:lstStyle/>
            <a:p>
              <a:endParaRPr lang="es-MX"/>
            </a:p>
          </p:txBody>
        </p:sp>
        <p:sp>
          <p:nvSpPr>
            <p:cNvPr id="8" name="TextBox 8"/>
            <p:cNvSpPr txBox="1"/>
            <p:nvPr/>
          </p:nvSpPr>
          <p:spPr>
            <a:xfrm>
              <a:off x="0" y="-38100"/>
              <a:ext cx="344801" cy="5581249"/>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2867279" y="1099439"/>
            <a:ext cx="12551075" cy="1273131"/>
          </a:xfrm>
          <a:prstGeom prst="rect">
            <a:avLst/>
          </a:prstGeom>
        </p:spPr>
        <p:txBody>
          <a:bodyPr lIns="0" tIns="0" rIns="0" bIns="0" rtlCol="0" anchor="t">
            <a:spAutoFit/>
          </a:bodyPr>
          <a:lstStyle/>
          <a:p>
            <a:pPr algn="ctr">
              <a:lnSpc>
                <a:spcPts val="9451"/>
              </a:lnSpc>
            </a:pPr>
            <a:r>
              <a:rPr lang="en-US" sz="9644">
                <a:solidFill>
                  <a:srgbClr val="004AAD"/>
                </a:solidFill>
                <a:latin typeface="Roboto Bold"/>
              </a:rPr>
              <a:t>References</a:t>
            </a:r>
          </a:p>
        </p:txBody>
      </p:sp>
      <p:sp>
        <p:nvSpPr>
          <p:cNvPr id="10" name="TextBox 10"/>
          <p:cNvSpPr txBox="1"/>
          <p:nvPr/>
        </p:nvSpPr>
        <p:spPr>
          <a:xfrm>
            <a:off x="2867279" y="3807121"/>
            <a:ext cx="12459426" cy="3195218"/>
          </a:xfrm>
          <a:prstGeom prst="rect">
            <a:avLst/>
          </a:prstGeom>
        </p:spPr>
        <p:txBody>
          <a:bodyPr lIns="0" tIns="0" rIns="0" bIns="0" rtlCol="0" anchor="t">
            <a:spAutoFit/>
          </a:bodyPr>
          <a:lstStyle/>
          <a:p>
            <a:pPr algn="ctr">
              <a:lnSpc>
                <a:spcPts val="5187"/>
              </a:lnSpc>
            </a:pPr>
            <a:r>
              <a:rPr lang="en-US" sz="3705" spc="185">
                <a:solidFill>
                  <a:srgbClr val="FFFFFF"/>
                </a:solidFill>
                <a:latin typeface="Roboto Condensed"/>
              </a:rPr>
              <a:t>Maldonado, I. (2024). Report MiniBebe Trigger Efficiency. 15. Root. (02 de 2024). FairRoot. Obtenido de https://fairrootgroup.github.io/FairRoot/html/dc/d28/classFairMCPoint.html</a:t>
            </a:r>
          </a:p>
          <a:p>
            <a:pPr algn="ctr">
              <a:lnSpc>
                <a:spcPts val="5187"/>
              </a:lnSpc>
              <a:spcBef>
                <a:spcPct val="0"/>
              </a:spcBef>
            </a:pPr>
            <a:endParaRPr lang="en-US" sz="3705" spc="185">
              <a:solidFill>
                <a:srgbClr val="FFFFFF"/>
              </a:solidFill>
              <a:latin typeface="Roboto Condense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294</Words>
  <Application>Microsoft Office PowerPoint</Application>
  <PresentationFormat>Personalizado</PresentationFormat>
  <Paragraphs>17</Paragraphs>
  <Slides>8</Slides>
  <Notes>0</Notes>
  <HiddenSlides>0</HiddenSlides>
  <MMClips>0</MMClip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Proposal.</dc:title>
  <cp:lastModifiedBy>JOSE FRANCISCO REYES RODRIGUEZ</cp:lastModifiedBy>
  <cp:revision>3</cp:revision>
  <dcterms:created xsi:type="dcterms:W3CDTF">2006-08-16T00:00:00Z</dcterms:created>
  <dcterms:modified xsi:type="dcterms:W3CDTF">2024-03-29T08:43:33Z</dcterms:modified>
  <dc:identifier>DAGA3cpexE4</dc:identifier>
</cp:coreProperties>
</file>