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0"/>
  </p:notesMasterIdLst>
  <p:handoutMasterIdLst>
    <p:handoutMasterId r:id="rId21"/>
  </p:handoutMasterIdLst>
  <p:sldIdLst>
    <p:sldId id="512" r:id="rId2"/>
    <p:sldId id="513" r:id="rId3"/>
    <p:sldId id="515" r:id="rId4"/>
    <p:sldId id="682" r:id="rId5"/>
    <p:sldId id="663" r:id="rId6"/>
    <p:sldId id="694" r:id="rId7"/>
    <p:sldId id="701" r:id="rId8"/>
    <p:sldId id="702" r:id="rId9"/>
    <p:sldId id="703" r:id="rId10"/>
    <p:sldId id="693" r:id="rId11"/>
    <p:sldId id="686" r:id="rId12"/>
    <p:sldId id="679" r:id="rId13"/>
    <p:sldId id="705" r:id="rId14"/>
    <p:sldId id="706" r:id="rId15"/>
    <p:sldId id="534" r:id="rId16"/>
    <p:sldId id="704" r:id="rId17"/>
    <p:sldId id="538" r:id="rId18"/>
    <p:sldId id="662" r:id="rId19"/>
  </p:sldIdLst>
  <p:sldSz cx="9144000" cy="6858000" type="screen4x3"/>
  <p:notesSz cx="7315200" cy="9601200"/>
  <p:defaultTextStyle>
    <a:defPPr>
      <a:defRPr lang="es-ES"/>
    </a:defPPr>
    <a:lvl1pPr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rgbClr val="000066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99"/>
    <a:srgbClr val="000066"/>
    <a:srgbClr val="FFCCFF"/>
    <a:srgbClr val="FFFF00"/>
    <a:srgbClr val="E3A1FD"/>
    <a:srgbClr val="99CCFF"/>
    <a:srgbClr val="99FF33"/>
    <a:srgbClr val="6699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6B398-E321-45D4-974E-AE66F9D5E8DA}" v="65" dt="2024-03-11T16:41:11.0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08" autoAdjust="0"/>
  </p:normalViewPr>
  <p:slideViewPr>
    <p:cSldViewPr>
      <p:cViewPr varScale="1">
        <p:scale>
          <a:sx n="76" d="100"/>
          <a:sy n="76" d="100"/>
        </p:scale>
        <p:origin x="78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88" d="100"/>
          <a:sy n="88" d="100"/>
        </p:scale>
        <p:origin x="2250" y="-9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beriu Dragonel" userId="b888c15c97cdf2c2" providerId="Windows Live" clId="Web-{7BF6B398-E321-45D4-974E-AE66F9D5E8DA}"/>
    <pc:docChg chg="modSld">
      <pc:chgData name="Tiberiu Dragonel" userId="b888c15c97cdf2c2" providerId="Windows Live" clId="Web-{7BF6B398-E321-45D4-974E-AE66F9D5E8DA}" dt="2024-03-11T16:41:11.033" v="64" actId="1076"/>
      <pc:docMkLst>
        <pc:docMk/>
      </pc:docMkLst>
      <pc:sldChg chg="modSp">
        <pc:chgData name="Tiberiu Dragonel" userId="b888c15c97cdf2c2" providerId="Windows Live" clId="Web-{7BF6B398-E321-45D4-974E-AE66F9D5E8DA}" dt="2024-03-11T16:41:11.033" v="64" actId="1076"/>
        <pc:sldMkLst>
          <pc:docMk/>
          <pc:sldMk cId="3776685994" sldId="694"/>
        </pc:sldMkLst>
        <pc:picChg chg="mod">
          <ac:chgData name="Tiberiu Dragonel" userId="b888c15c97cdf2c2" providerId="Windows Live" clId="Web-{7BF6B398-E321-45D4-974E-AE66F9D5E8DA}" dt="2024-03-11T16:29:55.817" v="1" actId="14100"/>
          <ac:picMkLst>
            <pc:docMk/>
            <pc:sldMk cId="3776685994" sldId="694"/>
            <ac:picMk id="6" creationId="{A4EDC391-87A0-7729-CB14-DA8F1D0E09A9}"/>
          </ac:picMkLst>
        </pc:picChg>
        <pc:picChg chg="mod">
          <ac:chgData name="Tiberiu Dragonel" userId="b888c15c97cdf2c2" providerId="Windows Live" clId="Web-{7BF6B398-E321-45D4-974E-AE66F9D5E8DA}" dt="2024-03-11T16:39:02.244" v="58" actId="14100"/>
          <ac:picMkLst>
            <pc:docMk/>
            <pc:sldMk cId="3776685994" sldId="694"/>
            <ac:picMk id="13" creationId="{BEAE6731-350B-7CAC-BF40-F5AB396588D5}"/>
          </ac:picMkLst>
        </pc:picChg>
        <pc:picChg chg="mod">
          <ac:chgData name="Tiberiu Dragonel" userId="b888c15c97cdf2c2" providerId="Windows Live" clId="Web-{7BF6B398-E321-45D4-974E-AE66F9D5E8DA}" dt="2024-03-11T16:39:08.728" v="59" actId="1076"/>
          <ac:picMkLst>
            <pc:docMk/>
            <pc:sldMk cId="3776685994" sldId="694"/>
            <ac:picMk id="15" creationId="{10DCCDBC-9B58-AF39-97FA-7D7BBA831988}"/>
          </ac:picMkLst>
        </pc:picChg>
        <pc:picChg chg="mod">
          <ac:chgData name="Tiberiu Dragonel" userId="b888c15c97cdf2c2" providerId="Windows Live" clId="Web-{7BF6B398-E321-45D4-974E-AE66F9D5E8DA}" dt="2024-03-11T16:41:11.033" v="64" actId="1076"/>
          <ac:picMkLst>
            <pc:docMk/>
            <pc:sldMk cId="3776685994" sldId="694"/>
            <ac:picMk id="19" creationId="{7F9EA6C8-40C5-A64A-CF81-F25D15816252}"/>
          </ac:picMkLst>
        </pc:picChg>
      </pc:sldChg>
      <pc:sldChg chg="modSp">
        <pc:chgData name="Tiberiu Dragonel" userId="b888c15c97cdf2c2" providerId="Windows Live" clId="Web-{7BF6B398-E321-45D4-974E-AE66F9D5E8DA}" dt="2024-03-11T16:32:03.310" v="23" actId="14100"/>
        <pc:sldMkLst>
          <pc:docMk/>
          <pc:sldMk cId="841016839" sldId="701"/>
        </pc:sldMkLst>
        <pc:spChg chg="mod">
          <ac:chgData name="Tiberiu Dragonel" userId="b888c15c97cdf2c2" providerId="Windows Live" clId="Web-{7BF6B398-E321-45D4-974E-AE66F9D5E8DA}" dt="2024-03-11T16:31:47.183" v="18" actId="1076"/>
          <ac:spMkLst>
            <pc:docMk/>
            <pc:sldMk cId="841016839" sldId="701"/>
            <ac:spMk id="4" creationId="{F6A6ED4A-902F-96E7-1585-EAC8F4652F19}"/>
          </ac:spMkLst>
        </pc:spChg>
        <pc:picChg chg="mod">
          <ac:chgData name="Tiberiu Dragonel" userId="b888c15c97cdf2c2" providerId="Windows Live" clId="Web-{7BF6B398-E321-45D4-974E-AE66F9D5E8DA}" dt="2024-03-11T16:32:03.310" v="23" actId="14100"/>
          <ac:picMkLst>
            <pc:docMk/>
            <pc:sldMk cId="841016839" sldId="701"/>
            <ac:picMk id="5" creationId="{9CDCD95A-A789-DB9F-A5FD-28A8D226F57A}"/>
          </ac:picMkLst>
        </pc:picChg>
        <pc:picChg chg="mod">
          <ac:chgData name="Tiberiu Dragonel" userId="b888c15c97cdf2c2" providerId="Windows Live" clId="Web-{7BF6B398-E321-45D4-974E-AE66F9D5E8DA}" dt="2024-03-11T16:31:42.043" v="17" actId="1076"/>
          <ac:picMkLst>
            <pc:docMk/>
            <pc:sldMk cId="841016839" sldId="701"/>
            <ac:picMk id="6" creationId="{A4EDC391-87A0-7729-CB14-DA8F1D0E09A9}"/>
          </ac:picMkLst>
        </pc:picChg>
        <pc:picChg chg="mod">
          <ac:chgData name="Tiberiu Dragonel" userId="b888c15c97cdf2c2" providerId="Windows Live" clId="Web-{7BF6B398-E321-45D4-974E-AE66F9D5E8DA}" dt="2024-03-11T16:31:54.137" v="20" actId="1076"/>
          <ac:picMkLst>
            <pc:docMk/>
            <pc:sldMk cId="841016839" sldId="701"/>
            <ac:picMk id="7" creationId="{86A28BC4-DCBB-E3F1-33F4-09E7407A78FB}"/>
          </ac:picMkLst>
        </pc:picChg>
      </pc:sldChg>
      <pc:sldChg chg="modSp">
        <pc:chgData name="Tiberiu Dragonel" userId="b888c15c97cdf2c2" providerId="Windows Live" clId="Web-{7BF6B398-E321-45D4-974E-AE66F9D5E8DA}" dt="2024-03-11T16:32:28.842" v="26" actId="14100"/>
        <pc:sldMkLst>
          <pc:docMk/>
          <pc:sldMk cId="3215002760" sldId="702"/>
        </pc:sldMkLst>
        <pc:picChg chg="mod">
          <ac:chgData name="Tiberiu Dragonel" userId="b888c15c97cdf2c2" providerId="Windows Live" clId="Web-{7BF6B398-E321-45D4-974E-AE66F9D5E8DA}" dt="2024-03-11T16:32:24.014" v="25" actId="1076"/>
          <ac:picMkLst>
            <pc:docMk/>
            <pc:sldMk cId="3215002760" sldId="702"/>
            <ac:picMk id="10" creationId="{38566A2E-D813-9C7A-21F3-42D1C78B46B1}"/>
          </ac:picMkLst>
        </pc:picChg>
        <pc:picChg chg="mod">
          <ac:chgData name="Tiberiu Dragonel" userId="b888c15c97cdf2c2" providerId="Windows Live" clId="Web-{7BF6B398-E321-45D4-974E-AE66F9D5E8DA}" dt="2024-03-11T16:32:28.842" v="26" actId="14100"/>
          <ac:picMkLst>
            <pc:docMk/>
            <pc:sldMk cId="3215002760" sldId="702"/>
            <ac:picMk id="11" creationId="{88886E13-81BD-0FD6-E7C8-F47511A9F545}"/>
          </ac:picMkLst>
        </pc:picChg>
      </pc:sldChg>
      <pc:sldChg chg="modSp">
        <pc:chgData name="Tiberiu Dragonel" userId="b888c15c97cdf2c2" providerId="Windows Live" clId="Web-{7BF6B398-E321-45D4-974E-AE66F9D5E8DA}" dt="2024-03-11T16:33:10.314" v="35" actId="14100"/>
        <pc:sldMkLst>
          <pc:docMk/>
          <pc:sldMk cId="170656180" sldId="703"/>
        </pc:sldMkLst>
        <pc:picChg chg="mod">
          <ac:chgData name="Tiberiu Dragonel" userId="b888c15c97cdf2c2" providerId="Windows Live" clId="Web-{7BF6B398-E321-45D4-974E-AE66F9D5E8DA}" dt="2024-03-11T16:32:46.750" v="30" actId="14100"/>
          <ac:picMkLst>
            <pc:docMk/>
            <pc:sldMk cId="170656180" sldId="703"/>
            <ac:picMk id="4" creationId="{36DB23C9-1C50-0860-B08A-252F0645707D}"/>
          </ac:picMkLst>
        </pc:picChg>
        <pc:picChg chg="mod">
          <ac:chgData name="Tiberiu Dragonel" userId="b888c15c97cdf2c2" providerId="Windows Live" clId="Web-{7BF6B398-E321-45D4-974E-AE66F9D5E8DA}" dt="2024-03-11T16:33:10.314" v="35" actId="14100"/>
          <ac:picMkLst>
            <pc:docMk/>
            <pc:sldMk cId="170656180" sldId="703"/>
            <ac:picMk id="7" creationId="{73EAC727-CBAD-5487-BC1A-867ECF12653D}"/>
          </ac:picMkLst>
        </pc:picChg>
        <pc:picChg chg="mod">
          <ac:chgData name="Tiberiu Dragonel" userId="b888c15c97cdf2c2" providerId="Windows Live" clId="Web-{7BF6B398-E321-45D4-974E-AE66F9D5E8DA}" dt="2024-03-11T16:32:41.093" v="28" actId="1076"/>
          <ac:picMkLst>
            <pc:docMk/>
            <pc:sldMk cId="170656180" sldId="703"/>
            <ac:picMk id="10" creationId="{38566A2E-D813-9C7A-21F3-42D1C78B46B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64214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21438" y="9201150"/>
            <a:ext cx="893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A283290-D0C7-422D-8287-3E364AC5A9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655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9300"/>
            <a:ext cx="5854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Click to edit Master text styles</a:t>
            </a:r>
          </a:p>
          <a:p>
            <a:pPr lvl="1"/>
            <a:r>
              <a:rPr lang="es-ES" noProof="0"/>
              <a:t>Second level</a:t>
            </a:r>
          </a:p>
          <a:p>
            <a:pPr lvl="2"/>
            <a:r>
              <a:rPr lang="es-ES" noProof="0"/>
              <a:t>Third level</a:t>
            </a:r>
          </a:p>
          <a:p>
            <a:pPr lvl="3"/>
            <a:r>
              <a:rPr lang="es-ES" noProof="0"/>
              <a:t>Fourth level</a:t>
            </a:r>
          </a:p>
          <a:p>
            <a:pPr lvl="4"/>
            <a:r>
              <a:rPr lang="es-E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C7FA38A-84B8-4924-BD68-5002CF2E55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4674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7FA38A-84B8-4924-BD68-5002CF2E55B9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61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49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75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20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9530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FA6DD-AB76-4DE3-A4A6-4EABC908DA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46038" cy="460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03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90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204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98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99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474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091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41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72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Octavian1\Desktop\ttttt - Copy - Copy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3999" cy="23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7"/>
          <p:cNvSpPr>
            <a:spLocks noChangeArrowheads="1"/>
          </p:cNvSpPr>
          <p:nvPr userDrawn="1"/>
        </p:nvSpPr>
        <p:spPr bwMode="auto">
          <a:xfrm>
            <a:off x="8763000" y="6629400"/>
            <a:ext cx="371476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fld id="{DF447104-BF4C-4B2D-83DE-9020F939696B}" type="slidenum">
              <a:rPr lang="en-US" sz="1000" b="1" i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7"/>
          <p:cNvSpPr>
            <a:spLocks noChangeArrowheads="1"/>
          </p:cNvSpPr>
          <p:nvPr userDrawn="1"/>
        </p:nvSpPr>
        <p:spPr bwMode="auto">
          <a:xfrm>
            <a:off x="-1" y="6629400"/>
            <a:ext cx="456845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1000" b="1" i="0" dirty="0">
                <a:solidFill>
                  <a:schemeClr val="bg1"/>
                </a:solidFill>
                <a:latin typeface="Arial" charset="0"/>
              </a:rPr>
              <a:t>Dima</a:t>
            </a:r>
            <a:r>
              <a:rPr lang="en-US" sz="1000" b="1" i="0" baseline="0" dirty="0">
                <a:solidFill>
                  <a:schemeClr val="bg1"/>
                </a:solidFill>
                <a:latin typeface="Arial" charset="0"/>
              </a:rPr>
              <a:t> Tiberiu                                                                          </a:t>
            </a:r>
            <a:r>
              <a:rPr lang="en-US" sz="1000" b="1" i="1" baseline="0" dirty="0">
                <a:solidFill>
                  <a:srgbClr val="FFFF00"/>
                </a:solidFill>
                <a:latin typeface="Arial" charset="0"/>
              </a:rPr>
              <a:t>SPD-DLNP</a:t>
            </a:r>
            <a:r>
              <a:rPr lang="en-US" sz="1000" b="1" i="0" baseline="0" dirty="0">
                <a:solidFill>
                  <a:schemeClr val="bg1"/>
                </a:solidFill>
                <a:latin typeface="Arial" charset="0"/>
              </a:rPr>
              <a:t>, JINR</a:t>
            </a:r>
            <a:endParaRPr lang="en-US" sz="1000" b="1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700" i="1">
          <a:solidFill>
            <a:srgbClr val="6699FF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a</a:t>
            </a:r>
            <a:r>
              <a:rPr lang="en-US" sz="2400" baseline="-25000" dirty="0">
                <a:solidFill>
                  <a:schemeClr val="bg1"/>
                </a:solidFill>
                <a:latin typeface="Arial" charset="0"/>
              </a:rPr>
              <a:t>0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baseline</a:t>
            </a:r>
            <a:endParaRPr lang="en-US" sz="2400" i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Octavian1\Desktop\TEMPLATE\t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74298"/>
            <a:ext cx="8140622" cy="17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772633" y="2057400"/>
            <a:ext cx="76855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dirty="0">
                <a:solidFill>
                  <a:schemeClr val="bg1"/>
                </a:solidFill>
                <a:latin typeface="+mj-lt"/>
              </a:rPr>
              <a:t>Novel </a:t>
            </a:r>
            <a:r>
              <a:rPr lang="en-US" dirty="0" err="1">
                <a:solidFill>
                  <a:schemeClr val="bg1"/>
                </a:solidFill>
                <a:latin typeface="+mj-lt"/>
              </a:rPr>
              <a:t>dE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/dx particle ID idea</a:t>
            </a:r>
          </a:p>
          <a:p>
            <a:pPr eaLnBrk="0" hangingPunct="0">
              <a:spcBef>
                <a:spcPct val="20000"/>
              </a:spcBef>
              <a:buSzPct val="100000"/>
            </a:pPr>
            <a:r>
              <a:rPr lang="en-US" sz="2000" dirty="0">
                <a:solidFill>
                  <a:srgbClr val="E3A1FD"/>
                </a:solidFill>
                <a:latin typeface="+mj-lt"/>
              </a:rPr>
              <a:t>C++ solutions                                                 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Center “walk”</a:t>
            </a:r>
          </a:p>
        </p:txBody>
      </p:sp>
      <p:pic>
        <p:nvPicPr>
          <p:cNvPr id="6" name="Picture 2" descr="C:\Users\Octavian1\Desktop\t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957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448BE-6BD1-EB68-7B31-169555F29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>
            <a:extLst>
              <a:ext uri="{FF2B5EF4-FFF2-40B4-BE49-F238E27FC236}">
                <a16:creationId xmlns:a16="http://schemas.microsoft.com/office/drawing/2014/main" id="{A04FCA27-413D-C097-4525-8F1056D69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>
            <a:extLst>
              <a:ext uri="{FF2B5EF4-FFF2-40B4-BE49-F238E27FC236}">
                <a16:creationId xmlns:a16="http://schemas.microsoft.com/office/drawing/2014/main" id="{80D1FF75-6D51-9366-AFB9-672B577E4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3255080-8C5E-5561-A190-97C639D72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67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Helvetica"/>
                <a:cs typeface="Helvetica"/>
                <a:sym typeface="Symbol"/>
              </a:rPr>
              <a:t>Visible deviation, spirality</a:t>
            </a:r>
            <a:endParaRPr lang="en-US" sz="2000" dirty="0">
              <a:cs typeface="Helvetica"/>
            </a:endParaRPr>
          </a:p>
        </p:txBody>
      </p:sp>
      <p:pic>
        <p:nvPicPr>
          <p:cNvPr id="18" name="Picture 4" descr="C:\Users\Octavian1\Desktop\CONF-BBCEI\TEMPLATE\3.png">
            <a:extLst>
              <a:ext uri="{FF2B5EF4-FFF2-40B4-BE49-F238E27FC236}">
                <a16:creationId xmlns:a16="http://schemas.microsoft.com/office/drawing/2014/main" id="{E1E8C675-F2CF-6996-294B-C474083E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2682531"/>
            <a:ext cx="369048" cy="36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038157A5-1F11-07AB-C373-7EE3F4B33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85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Trajectory - math problem</a:t>
            </a:r>
            <a:endParaRPr lang="en-US" sz="2000" dirty="0">
              <a:solidFill>
                <a:srgbClr val="000066">
                  <a:alpha val="30000"/>
                </a:srgbClr>
              </a:solidFill>
              <a:cs typeface="Helvetica"/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E054761F-8418-FF1F-CC19-D18DB0497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421747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AI implementation plans</a:t>
            </a:r>
            <a:endParaRPr lang="en-US" sz="2000" dirty="0">
              <a:solidFill>
                <a:srgbClr val="000066">
                  <a:alpha val="30000"/>
                </a:srgbClr>
              </a:solidFill>
              <a:cs typeface="Helvetica"/>
            </a:endParaRPr>
          </a:p>
        </p:txBody>
      </p:sp>
      <p:pic>
        <p:nvPicPr>
          <p:cNvPr id="24" name="Picture 8" descr="C:\Users\Octavian1\Desktop\CONF-BBCEI\TEMPLATE\2a.png">
            <a:extLst>
              <a:ext uri="{FF2B5EF4-FFF2-40B4-BE49-F238E27FC236}">
                <a16:creationId xmlns:a16="http://schemas.microsoft.com/office/drawing/2014/main" id="{9EB67580-FC9B-90A8-CD20-A54B612AD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1903802"/>
            <a:ext cx="364286" cy="3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Octavian1\Desktop\CONF-BBCEI\TEMPLATE\4a.png">
            <a:extLst>
              <a:ext uri="{FF2B5EF4-FFF2-40B4-BE49-F238E27FC236}">
                <a16:creationId xmlns:a16="http://schemas.microsoft.com/office/drawing/2014/main" id="{A9A77C55-6CBE-548A-9505-EA7C9C2FA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5" y="3439659"/>
            <a:ext cx="361905" cy="3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9E3F03B8-C2E7-BCF8-D986-B4F8745DF1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4" y="4193217"/>
            <a:ext cx="361905" cy="364286"/>
          </a:xfrm>
          <a:prstGeom prst="rect">
            <a:avLst/>
          </a:prstGeom>
        </p:spPr>
      </p:pic>
      <p:sp>
        <p:nvSpPr>
          <p:cNvPr id="27" name="Text Box 8">
            <a:extLst>
              <a:ext uri="{FF2B5EF4-FFF2-40B4-BE49-F238E27FC236}">
                <a16:creationId xmlns:a16="http://schemas.microsoft.com/office/drawing/2014/main" id="{4E78EC8E-4749-8A60-07C1-050424AA3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7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</a:rPr>
              <a:t>Conclusion</a:t>
            </a:r>
          </a:p>
        </p:txBody>
      </p:sp>
      <p:pic>
        <p:nvPicPr>
          <p:cNvPr id="28" name="Picture 9" descr="C:\Users\Octavian1\Desktop\CONF-BBCEI\TEMPLATE\1a.png">
            <a:extLst>
              <a:ext uri="{FF2B5EF4-FFF2-40B4-BE49-F238E27FC236}">
                <a16:creationId xmlns:a16="http://schemas.microsoft.com/office/drawing/2014/main" id="{80EBD487-0BAE-B566-475B-0F2513D8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3" y="1198616"/>
            <a:ext cx="361905" cy="3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8">
            <a:extLst>
              <a:ext uri="{FF2B5EF4-FFF2-40B4-BE49-F238E27FC236}">
                <a16:creationId xmlns:a16="http://schemas.microsoft.com/office/drawing/2014/main" id="{4E941E2E-3CC5-7F6C-6155-40EE2600B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79514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Energy loss - </a:t>
            </a:r>
            <a:r>
              <a:rPr lang="en-US" sz="2000" dirty="0" err="1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dE</a:t>
            </a: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 / dx @ SPD</a:t>
            </a:r>
            <a:endParaRPr lang="en-US" sz="2000" dirty="0">
              <a:solidFill>
                <a:srgbClr val="000066">
                  <a:alpha val="3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5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Visible deviation, spirality</a:t>
            </a:r>
            <a:endParaRPr lang="en-US" sz="2400" i="0" dirty="0">
              <a:solidFill>
                <a:schemeClr val="bg1"/>
              </a:solidFill>
            </a:endParaRPr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AF7A9B20-CA74-C3DF-CEB7-F9D26F856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40" y="762000"/>
            <a:ext cx="6238460" cy="586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C8FB26-F304-098B-69DE-37FAFCA2A2BB}"/>
              </a:ext>
            </a:extLst>
          </p:cNvPr>
          <p:cNvSpPr txBox="1"/>
          <p:nvPr/>
        </p:nvSpPr>
        <p:spPr>
          <a:xfrm>
            <a:off x="190500" y="838200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deviation from no loss track = </a:t>
            </a:r>
            <a:r>
              <a:rPr lang="en-US" sz="2000" dirty="0">
                <a:solidFill>
                  <a:srgbClr val="FF0000"/>
                </a:solidFill>
              </a:rPr>
              <a:t>visible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24D8A-8C79-F5B7-D7A8-D4F0D112B250}"/>
              </a:ext>
            </a:extLst>
          </p:cNvPr>
          <p:cNvSpPr txBox="1"/>
          <p:nvPr/>
        </p:nvSpPr>
        <p:spPr>
          <a:xfrm>
            <a:off x="190500" y="1981200"/>
            <a:ext cx="224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within tracker vol. = </a:t>
            </a:r>
            <a:r>
              <a:rPr lang="en-US" sz="2000" dirty="0">
                <a:solidFill>
                  <a:srgbClr val="FF0000"/>
                </a:solidFill>
              </a:rPr>
              <a:t>0 … 27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en-US" sz="2000" i="0" baseline="-30000" dirty="0">
                <a:solidFill>
                  <a:srgbClr val="FF0000"/>
                </a:solidFill>
                <a:sym typeface="Symbol" panose="05050102010706020507" pitchFamily="18" charset="2"/>
              </a:rPr>
              <a:t></a:t>
            </a:r>
            <a:endParaRPr lang="en-GB" sz="2000" i="0" baseline="-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Visible deviation, spirality</a:t>
            </a:r>
            <a:endParaRPr lang="en-US" sz="2400" i="0" dirty="0">
              <a:solidFill>
                <a:schemeClr val="bg1"/>
              </a:solidFill>
            </a:endParaRPr>
          </a:p>
        </p:txBody>
      </p:sp>
      <p:pic>
        <p:nvPicPr>
          <p:cNvPr id="5" name="Picture 4" descr="A graph of a function&#10;&#10;Description automatically generated">
            <a:extLst>
              <a:ext uri="{FF2B5EF4-FFF2-40B4-BE49-F238E27FC236}">
                <a16:creationId xmlns:a16="http://schemas.microsoft.com/office/drawing/2014/main" id="{97BEEEDE-4765-98E6-70F0-455D6678C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07" y="639990"/>
            <a:ext cx="6338793" cy="5895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05F801-4AC0-78BB-F9A9-FB4B601FE73D}"/>
              </a:ext>
            </a:extLst>
          </p:cNvPr>
          <p:cNvSpPr txBox="1"/>
          <p:nvPr/>
        </p:nvSpPr>
        <p:spPr>
          <a:xfrm>
            <a:off x="190500" y="838200"/>
            <a:ext cx="262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center walk = </a:t>
            </a:r>
            <a:r>
              <a:rPr lang="en-US" sz="2000" dirty="0">
                <a:solidFill>
                  <a:srgbClr val="FF0000"/>
                </a:solidFill>
              </a:rPr>
              <a:t>visible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AC45C-1B47-3A2E-9656-CED4587ABD9F}"/>
              </a:ext>
            </a:extLst>
          </p:cNvPr>
          <p:cNvSpPr txBox="1"/>
          <p:nvPr/>
        </p:nvSpPr>
        <p:spPr>
          <a:xfrm>
            <a:off x="190500" y="1981200"/>
            <a:ext cx="224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within tracker vol. = </a:t>
            </a:r>
            <a:r>
              <a:rPr lang="en-US" sz="2000" dirty="0">
                <a:solidFill>
                  <a:srgbClr val="FF0000"/>
                </a:solidFill>
              </a:rPr>
              <a:t>0 … 14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en-US" sz="2000" baseline="-30000" dirty="0">
                <a:solidFill>
                  <a:srgbClr val="FF0000"/>
                </a:solidFill>
                <a:sym typeface="Symbol" panose="05050102010706020507" pitchFamily="18" charset="2"/>
              </a:rPr>
              <a:t>C</a:t>
            </a:r>
            <a:endParaRPr lang="en-GB" sz="2000" baseline="-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Limits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…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8FC7C2-CBB3-10B5-3B13-2019A6558C1F}"/>
              </a:ext>
            </a:extLst>
          </p:cNvPr>
          <p:cNvSpPr txBox="1"/>
          <p:nvPr/>
        </p:nvSpPr>
        <p:spPr>
          <a:xfrm>
            <a:off x="190500" y="12192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 an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n </a:t>
            </a:r>
            <a:r>
              <a:rPr lang="en-US" sz="2000" dirty="0"/>
              <a:t>measurement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6" name="Picture 5" descr="A black and white math problem&#10;&#10;Description automatically generated with medium confidence">
            <a:extLst>
              <a:ext uri="{FF2B5EF4-FFF2-40B4-BE49-F238E27FC236}">
                <a16:creationId xmlns:a16="http://schemas.microsoft.com/office/drawing/2014/main" id="{2A86DCB8-D374-07A1-0640-368F003FB2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02" y="958785"/>
            <a:ext cx="2475596" cy="946215"/>
          </a:xfrm>
          <a:prstGeom prst="rect">
            <a:avLst/>
          </a:prstGeom>
        </p:spPr>
      </p:pic>
      <p:pic>
        <p:nvPicPr>
          <p:cNvPr id="9" name="Picture 8" descr="A math equations and formulas&#10;&#10;Description automatically generated">
            <a:extLst>
              <a:ext uri="{FF2B5EF4-FFF2-40B4-BE49-F238E27FC236}">
                <a16:creationId xmlns:a16="http://schemas.microsoft.com/office/drawing/2014/main" id="{0616FC07-E868-A72B-8A97-CC8980B2C3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19400"/>
            <a:ext cx="6489148" cy="152080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ECF2964-3EC6-0125-013B-67CBFA1AC868}"/>
              </a:ext>
            </a:extLst>
          </p:cNvPr>
          <p:cNvGrpSpPr/>
          <p:nvPr/>
        </p:nvGrpSpPr>
        <p:grpSpPr>
          <a:xfrm>
            <a:off x="762000" y="3505200"/>
            <a:ext cx="5219700" cy="2841486"/>
            <a:chOff x="762000" y="3505200"/>
            <a:chExt cx="5219700" cy="284148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1FD5AB9-A07A-FFDD-92BF-30D15EC415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971800" y="3886200"/>
              <a:ext cx="2133600" cy="19050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0D0A273-F499-DF72-8D27-B3021EDC4AF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62000" y="3505200"/>
              <a:ext cx="2209800" cy="22860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D75867-AAC1-B7B2-A66E-14DD53A76AE9}"/>
                </a:ext>
              </a:extLst>
            </p:cNvPr>
            <p:cNvSpPr txBox="1"/>
            <p:nvPr/>
          </p:nvSpPr>
          <p:spPr>
            <a:xfrm>
              <a:off x="3086100" y="5638800"/>
              <a:ext cx="289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intersect functions &amp; </a:t>
              </a:r>
              <a:r>
                <a:rPr lang="en-US" sz="2000" dirty="0">
                  <a:solidFill>
                    <a:srgbClr val="FF0000"/>
                  </a:solidFill>
                </a:rPr>
                <a:t>find limit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026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Limits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…</a:t>
            </a:r>
            <a:endParaRPr lang="en-US" sz="2400" i="0" dirty="0">
              <a:solidFill>
                <a:schemeClr val="bg1"/>
              </a:solidFill>
            </a:endParaRPr>
          </a:p>
        </p:txBody>
      </p:sp>
      <p:pic>
        <p:nvPicPr>
          <p:cNvPr id="8" name="Picture 7" descr="A black line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26DA7FC-1A39-E8AB-7FFD-382C233C9B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09" y="1400419"/>
            <a:ext cx="6771429" cy="1952381"/>
          </a:xfrm>
          <a:prstGeom prst="rect">
            <a:avLst/>
          </a:prstGeom>
        </p:spPr>
      </p:pic>
      <p:pic>
        <p:nvPicPr>
          <p:cNvPr id="10" name="Picture 9" descr="A group of math equations&#10;&#10;Description automatically generated">
            <a:extLst>
              <a:ext uri="{FF2B5EF4-FFF2-40B4-BE49-F238E27FC236}">
                <a16:creationId xmlns:a16="http://schemas.microsoft.com/office/drawing/2014/main" id="{C871C5DC-CDA5-26A6-2DF5-FC89C3459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09" y="3696048"/>
            <a:ext cx="6776191" cy="27809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8FC7C2-CBB3-10B5-3B13-2019A6558C1F}"/>
              </a:ext>
            </a:extLst>
          </p:cNvPr>
          <p:cNvSpPr txBox="1"/>
          <p:nvPr/>
        </p:nvSpPr>
        <p:spPr>
          <a:xfrm>
            <a:off x="190500" y="838200"/>
            <a:ext cx="461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… more detailed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 estimate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A yellow and black striped sign&#10;&#10;Description automatically generated">
            <a:extLst>
              <a:ext uri="{FF2B5EF4-FFF2-40B4-BE49-F238E27FC236}">
                <a16:creationId xmlns:a16="http://schemas.microsoft.com/office/drawing/2014/main" id="{DEC67FFA-25C6-62BB-3DB2-B51F38352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54" y="4113229"/>
            <a:ext cx="2657846" cy="24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5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38200" y="1885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Trajectory - math problem</a:t>
            </a:r>
            <a:endParaRPr lang="en-US" sz="2000" dirty="0">
              <a:solidFill>
                <a:srgbClr val="000066">
                  <a:alpha val="30000"/>
                </a:srgbClr>
              </a:solidFill>
              <a:cs typeface="Helvetica"/>
            </a:endParaRPr>
          </a:p>
        </p:txBody>
      </p:sp>
      <p:pic>
        <p:nvPicPr>
          <p:cNvPr id="22" name="Picture 8" descr="C:\Users\Octavian1\Desktop\CONF-BBCEI\TEMPLATE\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1903802"/>
            <a:ext cx="364286" cy="3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F0B292CE-92B2-1599-3812-111980E54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4" y="4193217"/>
            <a:ext cx="361905" cy="364286"/>
          </a:xfrm>
          <a:prstGeom prst="rect">
            <a:avLst/>
          </a:prstGeom>
        </p:spPr>
      </p:pic>
      <p:sp>
        <p:nvSpPr>
          <p:cNvPr id="25" name="Text Box 8">
            <a:extLst>
              <a:ext uri="{FF2B5EF4-FFF2-40B4-BE49-F238E27FC236}">
                <a16:creationId xmlns:a16="http://schemas.microsoft.com/office/drawing/2014/main" id="{449358CA-0C4B-51E4-10E6-FAF796AC4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7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</a:rPr>
              <a:t>Conclusion</a:t>
            </a:r>
          </a:p>
        </p:txBody>
      </p:sp>
      <p:pic>
        <p:nvPicPr>
          <p:cNvPr id="26" name="Picture 9" descr="C:\Users\Octavian1\Desktop\CONF-BBCEI\TEMPLATE\1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3" y="1198616"/>
            <a:ext cx="361905" cy="3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838200" y="1179514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Energy loss - </a:t>
            </a:r>
            <a:r>
              <a:rPr lang="en-US" sz="2000" dirty="0" err="1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dE</a:t>
            </a: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 / dx @ SPD</a:t>
            </a:r>
            <a:endParaRPr lang="en-US" sz="2000" dirty="0">
              <a:solidFill>
                <a:srgbClr val="000066">
                  <a:alpha val="30000"/>
                </a:srgbClr>
              </a:solidFill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Visible deviation, spirality</a:t>
            </a:r>
            <a:endParaRPr lang="en-US" sz="2000" dirty="0">
              <a:solidFill>
                <a:srgbClr val="000066">
                  <a:alpha val="30000"/>
                </a:srgbClr>
              </a:solidFill>
            </a:endParaRPr>
          </a:p>
        </p:txBody>
      </p:sp>
      <p:pic>
        <p:nvPicPr>
          <p:cNvPr id="29" name="Picture 7" descr="C:\Users\Octavian1\Desktop\CONF-BBCEI\TEMPLATE\3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2683720"/>
            <a:ext cx="361905" cy="3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57476" y="3421747"/>
            <a:ext cx="7186324" cy="400110"/>
            <a:chOff x="357476" y="3421747"/>
            <a:chExt cx="7186324" cy="400110"/>
          </a:xfrm>
        </p:grpSpPr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838200" y="3421747"/>
              <a:ext cx="6705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Helvetica"/>
                  <a:cs typeface="Helvetica"/>
                </a:rPr>
                <a:t>AI implementation plans</a:t>
              </a:r>
              <a:endParaRPr lang="en-US" sz="2000" dirty="0">
                <a:cs typeface="Helvetica"/>
              </a:endParaRPr>
            </a:p>
          </p:txBody>
        </p:sp>
        <p:pic>
          <p:nvPicPr>
            <p:cNvPr id="32" name="Picture 5" descr="C:\Users\Octavian1\Desktop\CONF-BBCEI\TEMPLATE\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6" y="3436087"/>
              <a:ext cx="371429" cy="37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391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D8B86-DBB1-5645-7AFD-0B73C097E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>
            <a:extLst>
              <a:ext uri="{FF2B5EF4-FFF2-40B4-BE49-F238E27FC236}">
                <a16:creationId xmlns:a16="http://schemas.microsoft.com/office/drawing/2014/main" id="{44C5A171-DB2C-B4E3-6973-CC1013D0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4EF17A2F-F544-F46E-AB3D-FD5B235D9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Math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problem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22A6F-ABBB-1C17-7C57-D91B7E67F2C2}"/>
              </a:ext>
            </a:extLst>
          </p:cNvPr>
          <p:cNvSpPr txBox="1"/>
          <p:nvPr/>
        </p:nvSpPr>
        <p:spPr>
          <a:xfrm>
            <a:off x="228600" y="8382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Plan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8812C-AEC2-5304-53ED-D447587E395E}"/>
              </a:ext>
            </a:extLst>
          </p:cNvPr>
          <p:cNvSpPr txBox="1"/>
          <p:nvPr/>
        </p:nvSpPr>
        <p:spPr>
          <a:xfrm>
            <a:off x="419100" y="1347619"/>
            <a:ext cx="415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identify potential features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42B30-4C85-B868-B46D-D9B8190EE6C5}"/>
              </a:ext>
            </a:extLst>
          </p:cNvPr>
          <p:cNvSpPr txBox="1"/>
          <p:nvPr/>
        </p:nvSpPr>
        <p:spPr>
          <a:xfrm>
            <a:off x="762000" y="1671529"/>
            <a:ext cx="415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spirality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CAE30D-0265-040B-62D5-46D70E462841}"/>
              </a:ext>
            </a:extLst>
          </p:cNvPr>
          <p:cNvSpPr txBox="1"/>
          <p:nvPr/>
        </p:nvSpPr>
        <p:spPr>
          <a:xfrm>
            <a:off x="762000" y="1978174"/>
            <a:ext cx="415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</a:t>
            </a:r>
            <a:r>
              <a:rPr lang="en-US" sz="2000" dirty="0">
                <a:solidFill>
                  <a:srgbClr val="FF0000"/>
                </a:solidFill>
              </a:rPr>
              <a:t>center walking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BAD224-B3F7-3921-0182-58433C419368}"/>
              </a:ext>
            </a:extLst>
          </p:cNvPr>
          <p:cNvSpPr txBox="1"/>
          <p:nvPr/>
        </p:nvSpPr>
        <p:spPr>
          <a:xfrm>
            <a:off x="419100" y="2490619"/>
            <a:ext cx="415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code to obtain them (C++)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C729A4-C93F-8FF7-6010-C7CE6E4425D8}"/>
              </a:ext>
            </a:extLst>
          </p:cNvPr>
          <p:cNvSpPr txBox="1"/>
          <p:nvPr/>
        </p:nvSpPr>
        <p:spPr>
          <a:xfrm>
            <a:off x="419100" y="3019149"/>
            <a:ext cx="415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train deep-learning neuro-soft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60F42D-215D-5B94-0833-5A917E8C74AF}"/>
              </a:ext>
            </a:extLst>
          </p:cNvPr>
          <p:cNvSpPr txBox="1"/>
          <p:nvPr/>
        </p:nvSpPr>
        <p:spPr>
          <a:xfrm>
            <a:off x="419100" y="3562290"/>
            <a:ext cx="415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 test performance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6" name="Picture 15" descr="A network of lines and dots&#10;&#10;Description automatically generated">
            <a:extLst>
              <a:ext uri="{FF2B5EF4-FFF2-40B4-BE49-F238E27FC236}">
                <a16:creationId xmlns:a16="http://schemas.microsoft.com/office/drawing/2014/main" id="{DD17AE48-1C8C-F865-1F39-842920A56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610" y="2890729"/>
            <a:ext cx="4998390" cy="360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38200" y="1885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Trajectory - math problem</a:t>
            </a:r>
            <a:endParaRPr lang="en-US" sz="2000" dirty="0">
              <a:solidFill>
                <a:srgbClr val="000066">
                  <a:alpha val="30000"/>
                </a:srgbClr>
              </a:solidFill>
              <a:cs typeface="Helvetica"/>
            </a:endParaRPr>
          </a:p>
        </p:txBody>
      </p:sp>
      <p:pic>
        <p:nvPicPr>
          <p:cNvPr id="16" name="Picture 8" descr="C:\Users\Octavian1\Desktop\CONF-BBCEI\TEMPLATE\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1903802"/>
            <a:ext cx="364286" cy="3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Octavian1\Desktop\CONF-BBCEI\TEMPLATE\1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3" y="1198616"/>
            <a:ext cx="361905" cy="3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838200" y="1179514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Energy loss - </a:t>
            </a:r>
            <a:r>
              <a:rPr lang="en-US" sz="2000" dirty="0" err="1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dE</a:t>
            </a: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 / dx @ SPD</a:t>
            </a:r>
            <a:endParaRPr lang="en-US" sz="2000" dirty="0">
              <a:solidFill>
                <a:srgbClr val="000066">
                  <a:alpha val="30000"/>
                </a:srgbClr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Visible deviation, spirality</a:t>
            </a:r>
            <a:endParaRPr lang="en-US" sz="2000" dirty="0">
              <a:solidFill>
                <a:srgbClr val="000066">
                  <a:alpha val="30000"/>
                </a:srgbClr>
              </a:solidFill>
            </a:endParaRPr>
          </a:p>
        </p:txBody>
      </p:sp>
      <p:pic>
        <p:nvPicPr>
          <p:cNvPr id="23" name="Picture 7" descr="C:\Users\Octavian1\Desktop\CONF-BBCEI\TEMPLATE\3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2683720"/>
            <a:ext cx="361905" cy="3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838200" y="3421747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AI implementation plans</a:t>
            </a:r>
            <a:endParaRPr lang="en-US" sz="2000" dirty="0">
              <a:solidFill>
                <a:srgbClr val="000066">
                  <a:alpha val="30000"/>
                </a:srgbClr>
              </a:solidFill>
              <a:cs typeface="Helvetica"/>
            </a:endParaRPr>
          </a:p>
        </p:txBody>
      </p:sp>
      <p:pic>
        <p:nvPicPr>
          <p:cNvPr id="25" name="Picture 11" descr="C:\Users\Octavian1\Desktop\CONF-BBCEI\TEMPLATE\4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5" y="3439659"/>
            <a:ext cx="361905" cy="3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F023A150-B2A1-5D3F-1B67-900E2D532467}"/>
              </a:ext>
            </a:extLst>
          </p:cNvPr>
          <p:cNvGrpSpPr/>
          <p:nvPr/>
        </p:nvGrpSpPr>
        <p:grpSpPr>
          <a:xfrm>
            <a:off x="357476" y="4191000"/>
            <a:ext cx="7186324" cy="400110"/>
            <a:chOff x="357476" y="4248090"/>
            <a:chExt cx="7186324" cy="400110"/>
          </a:xfrm>
        </p:grpSpPr>
        <p:sp>
          <p:nvSpPr>
            <p:cNvPr id="27" name="Text Box 8">
              <a:extLst>
                <a:ext uri="{FF2B5EF4-FFF2-40B4-BE49-F238E27FC236}">
                  <a16:creationId xmlns:a16="http://schemas.microsoft.com/office/drawing/2014/main" id="{8434160E-AF40-28B9-B8F7-BD4FCF81B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248090"/>
              <a:ext cx="6705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/>
                <a:t>Conclusion</a:t>
              </a: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C2628E2F-F607-E828-DC6D-2307AF89B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76" y="4267200"/>
              <a:ext cx="380967" cy="380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6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361B5-576A-496D-976D-9B7E6694C2E2}"/>
              </a:ext>
            </a:extLst>
          </p:cNvPr>
          <p:cNvSpPr txBox="1"/>
          <p:nvPr/>
        </p:nvSpPr>
        <p:spPr>
          <a:xfrm>
            <a:off x="116876" y="819090"/>
            <a:ext cx="323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Neuro-soft </a:t>
            </a:r>
            <a:r>
              <a:rPr lang="en-US" sz="2400" dirty="0" err="1">
                <a:solidFill>
                  <a:srgbClr val="FF0000"/>
                </a:solidFill>
              </a:rPr>
              <a:t>dE</a:t>
            </a:r>
            <a:r>
              <a:rPr lang="en-US" sz="2400" dirty="0">
                <a:solidFill>
                  <a:srgbClr val="FF0000"/>
                </a:solidFill>
              </a:rPr>
              <a:t>/dx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0367BD-3D28-4C5D-A3A5-446DAC313600}"/>
              </a:ext>
            </a:extLst>
          </p:cNvPr>
          <p:cNvSpPr txBox="1"/>
          <p:nvPr/>
        </p:nvSpPr>
        <p:spPr>
          <a:xfrm>
            <a:off x="6329750" y="5859959"/>
            <a:ext cx="2814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400" dirty="0">
                <a:solidFill>
                  <a:srgbClr val="FF0000"/>
                </a:solidFill>
              </a:rPr>
              <a:t>Спасибо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az-Cyrl-AZ" sz="4400" dirty="0">
                <a:solidFill>
                  <a:srgbClr val="FF0000"/>
                </a:solidFill>
              </a:rPr>
              <a:t>!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6847C-4DA3-319C-810A-5E3D5C833A67}"/>
              </a:ext>
            </a:extLst>
          </p:cNvPr>
          <p:cNvSpPr txBox="1"/>
          <p:nvPr/>
        </p:nvSpPr>
        <p:spPr>
          <a:xfrm>
            <a:off x="304800" y="1352490"/>
            <a:ext cx="501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given estimative resolution: </a:t>
            </a:r>
            <a:r>
              <a:rPr lang="en-US" sz="2000" dirty="0">
                <a:solidFill>
                  <a:srgbClr val="FF0000"/>
                </a:solidFill>
              </a:rPr>
              <a:t>do-able 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4146E8-ACE0-B813-4467-E1C5C08ADC08}"/>
              </a:ext>
            </a:extLst>
          </p:cNvPr>
          <p:cNvSpPr txBox="1"/>
          <p:nvPr/>
        </p:nvSpPr>
        <p:spPr>
          <a:xfrm>
            <a:off x="304800" y="1905000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relevant features identified: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5BA73C-0C27-FA53-233B-C5D1B5EE4D7D}"/>
              </a:ext>
            </a:extLst>
          </p:cNvPr>
          <p:cNvSpPr txBox="1"/>
          <p:nvPr/>
        </p:nvSpPr>
        <p:spPr>
          <a:xfrm>
            <a:off x="838201" y="2305110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spirality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60E66-6F39-2C3A-3801-C1C1A2A1AD77}"/>
              </a:ext>
            </a:extLst>
          </p:cNvPr>
          <p:cNvSpPr txBox="1"/>
          <p:nvPr/>
        </p:nvSpPr>
        <p:spPr>
          <a:xfrm>
            <a:off x="838201" y="2609910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center walking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F86C61-F989-A329-8DD2-035A94049B66}"/>
              </a:ext>
            </a:extLst>
          </p:cNvPr>
          <p:cNvSpPr txBox="1"/>
          <p:nvPr/>
        </p:nvSpPr>
        <p:spPr>
          <a:xfrm>
            <a:off x="304800" y="36576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deep-learning neuro-soft trained on those together with relevant contextual info: </a:t>
            </a:r>
            <a:r>
              <a:rPr lang="en-US" sz="2000" dirty="0">
                <a:solidFill>
                  <a:srgbClr val="FF0000"/>
                </a:solidFill>
              </a:rPr>
              <a:t>p, p</a:t>
            </a:r>
            <a:r>
              <a:rPr lang="en-US" sz="2000" i="0" baseline="-30000" dirty="0">
                <a:solidFill>
                  <a:srgbClr val="FF0000"/>
                </a:solidFill>
                <a:sym typeface="Symbol" panose="05050102010706020507" pitchFamily="18" charset="2"/>
              </a:rPr>
              <a:t>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</a:t>
            </a:r>
            <a:r>
              <a:rPr lang="en-US" sz="2000" i="0" baseline="-30000" dirty="0">
                <a:solidFill>
                  <a:srgbClr val="FF0000"/>
                </a:solidFill>
                <a:sym typeface="Symbol" panose="05050102010706020507" pitchFamily="18" charset="2"/>
              </a:rPr>
              <a:t></a:t>
            </a:r>
            <a:r>
              <a:rPr lang="en-US" sz="20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US" sz="2000" dirty="0">
                <a:solidFill>
                  <a:srgbClr val="FF0000"/>
                </a:solidFill>
                <a:sym typeface="Symbol" panose="05050102010706020507" pitchFamily="18" charset="2"/>
              </a:rPr>
              <a:t>, </a:t>
            </a:r>
            <a:r>
              <a:rPr lang="en-US" sz="2000" i="0" baseline="-30000" dirty="0">
                <a:solidFill>
                  <a:srgbClr val="FF0000"/>
                </a:solidFill>
                <a:sym typeface="Symbol" panose="05050102010706020507" pitchFamily="18" charset="2"/>
              </a:rPr>
              <a:t>||</a:t>
            </a:r>
            <a:r>
              <a:rPr lang="en-US" sz="2000" baseline="30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endParaRPr lang="en-US" sz="2000" baseline="-30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29B9F-62C1-BB7B-EF88-B0AAD6BD1624}"/>
              </a:ext>
            </a:extLst>
          </p:cNvPr>
          <p:cNvSpPr txBox="1"/>
          <p:nvPr/>
        </p:nvSpPr>
        <p:spPr>
          <a:xfrm>
            <a:off x="304800" y="485769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relevant tests to be performed</a:t>
            </a:r>
            <a:endParaRPr lang="en-US" sz="2000" baseline="-30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42B44-9A33-84C6-60FD-209527087DEF}"/>
              </a:ext>
            </a:extLst>
          </p:cNvPr>
          <p:cNvSpPr txBox="1"/>
          <p:nvPr/>
        </p:nvSpPr>
        <p:spPr>
          <a:xfrm>
            <a:off x="304800" y="31242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/>
              <a:t>worry about </a:t>
            </a:r>
            <a:r>
              <a:rPr lang="en-US" sz="2000" dirty="0" err="1"/>
              <a:t>B</a:t>
            </a:r>
            <a:r>
              <a:rPr lang="en-US" sz="2000" baseline="-30000" dirty="0" err="1"/>
              <a:t>field</a:t>
            </a:r>
            <a:r>
              <a:rPr lang="en-US" sz="2000" dirty="0"/>
              <a:t> non-uniformity</a:t>
            </a:r>
            <a:endParaRPr lang="en-US" sz="2000" baseline="-300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graph with a line and a red line&#10;&#10;Description automatically generated">
            <a:extLst>
              <a:ext uri="{FF2B5EF4-FFF2-40B4-BE49-F238E27FC236}">
                <a16:creationId xmlns:a16="http://schemas.microsoft.com/office/drawing/2014/main" id="{F3AD7233-5255-2AA9-6EA0-6C69CF40F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83" y="-1"/>
            <a:ext cx="4777617" cy="38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9" grpId="0"/>
      <p:bldP spid="20" grpId="0"/>
      <p:bldP spid="2" grpId="0"/>
      <p:bldP spid="3" grpId="0"/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57476" y="1179514"/>
            <a:ext cx="7186324" cy="400110"/>
            <a:chOff x="357476" y="1179514"/>
            <a:chExt cx="7186324" cy="400110"/>
          </a:xfrm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838200" y="1179514"/>
              <a:ext cx="6705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Helvetica"/>
                  <a:cs typeface="Helvetica"/>
                </a:rPr>
                <a:t>Energy loss - </a:t>
              </a:r>
              <a:r>
                <a:rPr lang="en-US" sz="2000" dirty="0" err="1">
                  <a:latin typeface="Helvetica"/>
                  <a:cs typeface="Helvetica"/>
                </a:rPr>
                <a:t>dE</a:t>
              </a:r>
              <a:r>
                <a:rPr lang="en-US" sz="2000" dirty="0">
                  <a:latin typeface="Helvetica"/>
                  <a:cs typeface="Helvetica"/>
                </a:rPr>
                <a:t>/dx @ SPD</a:t>
              </a:r>
              <a:endParaRPr lang="en-US" sz="2000" dirty="0">
                <a:cs typeface="Helvetica"/>
              </a:endParaRPr>
            </a:p>
          </p:txBody>
        </p:sp>
        <p:pic>
          <p:nvPicPr>
            <p:cNvPr id="24" name="Picture 2" descr="C:\Users\Octavian1\Desktop\CONF-BBCEI\TEMPLATE\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6" y="1193854"/>
              <a:ext cx="369048" cy="37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57477" y="1885890"/>
            <a:ext cx="7186323" cy="400110"/>
            <a:chOff x="357477" y="1885890"/>
            <a:chExt cx="7186323" cy="400110"/>
          </a:xfrm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838200" y="1885890"/>
              <a:ext cx="6705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Helvetica"/>
                  <a:cs typeface="Helvetica"/>
                </a:rPr>
                <a:t>Trajectory - math problem</a:t>
              </a:r>
              <a:endParaRPr lang="en-US" sz="2000" dirty="0">
                <a:cs typeface="Helvetica"/>
              </a:endParaRPr>
            </a:p>
          </p:txBody>
        </p:sp>
        <p:pic>
          <p:nvPicPr>
            <p:cNvPr id="27" name="Picture 3" descr="C:\Users\Octavian1\Desktop\CONF-BBCEI\TEMPLATE\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7" y="1900230"/>
              <a:ext cx="371429" cy="37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57476" y="2667000"/>
            <a:ext cx="7186324" cy="400110"/>
            <a:chOff x="357476" y="2667000"/>
            <a:chExt cx="7186324" cy="400110"/>
          </a:xfrm>
        </p:grpSpPr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838200" y="2667000"/>
              <a:ext cx="6705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Helvetica"/>
                  <a:cs typeface="Helvetica"/>
                </a:rPr>
                <a:t>Visible deviation, spirality</a:t>
              </a:r>
            </a:p>
          </p:txBody>
        </p:sp>
        <p:pic>
          <p:nvPicPr>
            <p:cNvPr id="30" name="Picture 4" descr="C:\Users\Octavian1\Desktop\CONF-BBCEI\TEMPLATE\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6" y="2682531"/>
              <a:ext cx="369048" cy="369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357476" y="3421747"/>
            <a:ext cx="7186324" cy="400110"/>
            <a:chOff x="357476" y="3421747"/>
            <a:chExt cx="7186324" cy="400110"/>
          </a:xfrm>
        </p:grpSpPr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838200" y="3421747"/>
              <a:ext cx="6705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Helvetica"/>
                  <a:cs typeface="Helvetica"/>
                </a:rPr>
                <a:t>AI implementation plans</a:t>
              </a:r>
              <a:endParaRPr lang="en-US" sz="2000" dirty="0">
                <a:cs typeface="Helvetica"/>
              </a:endParaRPr>
            </a:p>
          </p:txBody>
        </p:sp>
        <p:pic>
          <p:nvPicPr>
            <p:cNvPr id="33" name="Picture 5" descr="C:\Users\Octavian1\Desktop\CONF-BBCEI\TEMPLATE\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76" y="3436087"/>
              <a:ext cx="371429" cy="371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023A150-B2A1-5D3F-1B67-900E2D532467}"/>
              </a:ext>
            </a:extLst>
          </p:cNvPr>
          <p:cNvGrpSpPr/>
          <p:nvPr/>
        </p:nvGrpSpPr>
        <p:grpSpPr>
          <a:xfrm>
            <a:off x="357476" y="4191000"/>
            <a:ext cx="7186324" cy="400110"/>
            <a:chOff x="357476" y="4248090"/>
            <a:chExt cx="7186324" cy="400110"/>
          </a:xfrm>
        </p:grpSpPr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8434160E-AF40-28B9-B8F7-BD4FCF81B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248090"/>
              <a:ext cx="6705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/>
                <a:t>Conclusion</a:t>
              </a:r>
            </a:p>
          </p:txBody>
        </p: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C2628E2F-F607-E828-DC6D-2307AF89B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476" y="4267200"/>
              <a:ext cx="380967" cy="3809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53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838200" y="1179514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Energy loss - </a:t>
            </a:r>
            <a:r>
              <a:rPr lang="en-US" sz="2000" dirty="0" err="1">
                <a:latin typeface="Helvetica"/>
                <a:cs typeface="Helvetica"/>
              </a:rPr>
              <a:t>dE</a:t>
            </a:r>
            <a:r>
              <a:rPr lang="en-US" sz="2000" dirty="0">
                <a:latin typeface="Helvetica"/>
                <a:cs typeface="Helvetica"/>
              </a:rPr>
              <a:t>/dx @ SPD</a:t>
            </a:r>
            <a:endParaRPr lang="en-US" sz="2000" dirty="0">
              <a:cs typeface="Helvetica"/>
            </a:endParaRPr>
          </a:p>
        </p:txBody>
      </p:sp>
      <p:pic>
        <p:nvPicPr>
          <p:cNvPr id="28" name="Picture 2" descr="C:\Users\Octavian1\Desktop\CONF-BBCEI\TEMPLATE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1193854"/>
            <a:ext cx="369048" cy="3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838200" y="1885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Trajectory - math problem</a:t>
            </a:r>
            <a:endParaRPr lang="en-US" sz="2000" dirty="0">
              <a:solidFill>
                <a:srgbClr val="000066">
                  <a:alpha val="30000"/>
                </a:srgbClr>
              </a:solidFill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Visible deviation, spirality</a:t>
            </a:r>
            <a:endParaRPr lang="en-US" sz="2000" dirty="0">
              <a:solidFill>
                <a:srgbClr val="000066">
                  <a:alpha val="30000"/>
                </a:srgbClr>
              </a:solidFill>
              <a:cs typeface="Helvetica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838200" y="3421747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AI implementation plans</a:t>
            </a:r>
          </a:p>
        </p:txBody>
      </p:sp>
      <p:pic>
        <p:nvPicPr>
          <p:cNvPr id="33" name="Picture 7" descr="C:\Users\Octavian1\Desktop\CONF-BBCEI\TEMPLATE\3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2683720"/>
            <a:ext cx="361905" cy="3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Octavian1\Desktop\CONF-BBCEI\TEMPLATE\2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1903802"/>
            <a:ext cx="364286" cy="3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C:\Users\Octavian1\Desktop\CONF-BBCEI\TEMPLATE\4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5" y="3439659"/>
            <a:ext cx="361905" cy="3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0B292CE-92B2-1599-3812-111980E54F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4" y="4193217"/>
            <a:ext cx="361905" cy="364286"/>
          </a:xfrm>
          <a:prstGeom prst="rect">
            <a:avLst/>
          </a:prstGeom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449358CA-0C4B-51E4-10E6-FAF796AC4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7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8317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533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 err="1">
                <a:solidFill>
                  <a:schemeClr val="bg1"/>
                </a:solidFill>
                <a:latin typeface="Arial" charset="0"/>
              </a:rPr>
              <a:t>dE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/dx @ SPD straw tracker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7159"/>
            <a:ext cx="4291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Bethe-Bloch </a:t>
            </a:r>
            <a:r>
              <a:rPr lang="en-US" sz="2400" dirty="0"/>
              <a:t>formula for </a:t>
            </a:r>
            <a:r>
              <a:rPr lang="en-US" sz="2400" dirty="0" err="1"/>
              <a:t>dE</a:t>
            </a:r>
            <a:r>
              <a:rPr lang="en-US" sz="2400" dirty="0"/>
              <a:t>/dx</a:t>
            </a:r>
            <a:endParaRPr lang="en-GB" sz="2400" dirty="0"/>
          </a:p>
        </p:txBody>
      </p:sp>
      <p:pic>
        <p:nvPicPr>
          <p:cNvPr id="6" name="Picture 5" descr="A diagram of a nuclear reaction&#10;&#10;Description automatically generated">
            <a:extLst>
              <a:ext uri="{FF2B5EF4-FFF2-40B4-BE49-F238E27FC236}">
                <a16:creationId xmlns:a16="http://schemas.microsoft.com/office/drawing/2014/main" id="{01057EA2-DEEF-AA9A-107E-87BCA26A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500" y="1066800"/>
            <a:ext cx="6637500" cy="5791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555134-B8F7-CD55-FF09-572E2F68E429}"/>
              </a:ext>
            </a:extLst>
          </p:cNvPr>
          <p:cNvGrpSpPr/>
          <p:nvPr/>
        </p:nvGrpSpPr>
        <p:grpSpPr>
          <a:xfrm>
            <a:off x="4338977" y="2362200"/>
            <a:ext cx="2142446" cy="1600200"/>
            <a:chOff x="4338977" y="2362200"/>
            <a:chExt cx="2142446" cy="1600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DE93CE-BCD9-E40F-A210-95E01BA01937}"/>
                </a:ext>
              </a:extLst>
            </p:cNvPr>
            <p:cNvSpPr/>
            <p:nvPr/>
          </p:nvSpPr>
          <p:spPr bwMode="auto">
            <a:xfrm>
              <a:off x="4419600" y="2362200"/>
              <a:ext cx="1985623" cy="1600200"/>
            </a:xfrm>
            <a:prstGeom prst="rect">
              <a:avLst/>
            </a:prstGeom>
            <a:solidFill>
              <a:srgbClr val="FFFF00">
                <a:alpha val="3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1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F43F14-733F-14A1-ED81-CE81A36E13A7}"/>
                </a:ext>
              </a:extLst>
            </p:cNvPr>
            <p:cNvSpPr txBox="1"/>
            <p:nvPr/>
          </p:nvSpPr>
          <p:spPr>
            <a:xfrm>
              <a:off x="4338977" y="2362200"/>
              <a:ext cx="21424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SPD </a:t>
              </a:r>
              <a:r>
                <a:rPr lang="en-US" sz="1800" dirty="0"/>
                <a:t>Straw Tracker</a:t>
              </a:r>
              <a:endParaRPr lang="en-GB" sz="18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949D2F-EA97-EA8D-4750-3C9FC141FD66}"/>
              </a:ext>
            </a:extLst>
          </p:cNvPr>
          <p:cNvGrpSpPr/>
          <p:nvPr/>
        </p:nvGrpSpPr>
        <p:grpSpPr>
          <a:xfrm>
            <a:off x="2359524" y="1117357"/>
            <a:ext cx="6754210" cy="5752111"/>
            <a:chOff x="2359524" y="1117357"/>
            <a:chExt cx="6754210" cy="575211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F3AE8B-192E-CFCB-CFFE-1AB91384E7E9}"/>
                </a:ext>
              </a:extLst>
            </p:cNvPr>
            <p:cNvSpPr/>
            <p:nvPr/>
          </p:nvSpPr>
          <p:spPr bwMode="auto">
            <a:xfrm>
              <a:off x="2359524" y="1117357"/>
              <a:ext cx="6754210" cy="57521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1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Helvetica" pitchFamily="34" charset="0"/>
              </a:endParaRPr>
            </a:p>
          </p:txBody>
        </p:sp>
        <p:pic>
          <p:nvPicPr>
            <p:cNvPr id="17" name="Picture 16" descr="A graph of energy loss&#10;&#10;Description automatically generated">
              <a:extLst>
                <a:ext uri="{FF2B5EF4-FFF2-40B4-BE49-F238E27FC236}">
                  <a16:creationId xmlns:a16="http://schemas.microsoft.com/office/drawing/2014/main" id="{AF5E6616-0DA0-69BF-F76D-944A7AB22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13071" y="2566220"/>
              <a:ext cx="4567107" cy="369275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0E4F237-2648-7D1C-A3AE-537066BEB7AF}"/>
              </a:ext>
            </a:extLst>
          </p:cNvPr>
          <p:cNvSpPr txBox="1"/>
          <p:nvPr/>
        </p:nvSpPr>
        <p:spPr>
          <a:xfrm>
            <a:off x="1054519" y="4875374"/>
            <a:ext cx="26100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SPD</a:t>
            </a:r>
          </a:p>
          <a:p>
            <a:r>
              <a:rPr lang="en-US" sz="2000" dirty="0"/>
              <a:t>K = </a:t>
            </a:r>
            <a:r>
              <a:rPr lang="en-US" sz="2000" dirty="0">
                <a:solidFill>
                  <a:srgbClr val="FF0000"/>
                </a:solidFill>
              </a:rPr>
              <a:t>1.5 … 20 keV/cm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9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  <a:latin typeface="Arial" charset="0"/>
              </a:rPr>
              <a:t>Contents</a:t>
            </a:r>
            <a:endParaRPr lang="en-US" sz="2400" i="0" dirty="0">
              <a:solidFill>
                <a:schemeClr val="bg1"/>
              </a:solidFill>
            </a:endParaRPr>
          </a:p>
        </p:txBody>
      </p:sp>
      <p:pic>
        <p:nvPicPr>
          <p:cNvPr id="4" name="Picture 9" descr="C:\Users\Octavian1\Desktop\CONF-BBCEI\TEMPLATE\1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3" y="1198616"/>
            <a:ext cx="361905" cy="3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38200" y="1179514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noProof="1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Energy loss - dE / dx @ SPD</a:t>
            </a:r>
            <a:endParaRPr lang="en-US" sz="20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38200" y="1885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Trajectory - math problem</a:t>
            </a:r>
            <a:endParaRPr lang="en-US" sz="2000" dirty="0"/>
          </a:p>
        </p:txBody>
      </p:sp>
      <p:pic>
        <p:nvPicPr>
          <p:cNvPr id="20" name="Picture 3" descr="C:\Users\Octavian1\Desktop\CONF-BBCEI\TEMPLATE\2.png">
            <a:extLst>
              <a:ext uri="{FF2B5EF4-FFF2-40B4-BE49-F238E27FC236}">
                <a16:creationId xmlns:a16="http://schemas.microsoft.com/office/drawing/2014/main" id="{3388B75B-A4CC-A21A-85FD-9445121CF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7" y="1900230"/>
            <a:ext cx="371429" cy="3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38200" y="2667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Visible deviation, spirality</a:t>
            </a:r>
            <a:endParaRPr lang="en-US" sz="2000" dirty="0">
              <a:solidFill>
                <a:srgbClr val="000066">
                  <a:alpha val="30000"/>
                </a:srgbClr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38200" y="3421747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  <a:latin typeface="Helvetica"/>
                <a:cs typeface="Helvetica"/>
              </a:rPr>
              <a:t>AI implementation plans</a:t>
            </a:r>
            <a:endParaRPr lang="en-US" sz="2000" dirty="0">
              <a:solidFill>
                <a:srgbClr val="000066">
                  <a:alpha val="30000"/>
                </a:srgbClr>
              </a:solidFill>
            </a:endParaRPr>
          </a:p>
        </p:txBody>
      </p:sp>
      <p:pic>
        <p:nvPicPr>
          <p:cNvPr id="23" name="Picture 7" descr="C:\Users\Octavian1\Desktop\CONF-BBCEI\TEMPLATE\3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6" y="2683720"/>
            <a:ext cx="361905" cy="3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C:\Users\Octavian1\Desktop\CONF-BBCEI\TEMPLATE\4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5" y="3439659"/>
            <a:ext cx="361905" cy="3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0B292CE-92B2-1599-3812-111980E54F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4" y="4193217"/>
            <a:ext cx="361905" cy="364286"/>
          </a:xfrm>
          <a:prstGeom prst="rect">
            <a:avLst/>
          </a:prstGeom>
        </p:spPr>
      </p:pic>
      <p:sp>
        <p:nvSpPr>
          <p:cNvPr id="27" name="Text Box 8">
            <a:extLst>
              <a:ext uri="{FF2B5EF4-FFF2-40B4-BE49-F238E27FC236}">
                <a16:creationId xmlns:a16="http://schemas.microsoft.com/office/drawing/2014/main" id="{449358CA-0C4B-51E4-10E6-FAF796AC4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7189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FF3300"/>
              </a:buClr>
            </a:pPr>
            <a:r>
              <a:rPr lang="en-US" sz="2000" dirty="0">
                <a:solidFill>
                  <a:srgbClr val="000066">
                    <a:alpha val="30000"/>
                  </a:srgb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2655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D8B86-DBB1-5645-7AFD-0B73C097E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ircle with arrows and letters&#10;&#10;Description automatically generated">
            <a:extLst>
              <a:ext uri="{FF2B5EF4-FFF2-40B4-BE49-F238E27FC236}">
                <a16:creationId xmlns:a16="http://schemas.microsoft.com/office/drawing/2014/main" id="{3216E6C8-0D20-A7FF-D61A-E9832EED8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" y="1207994"/>
            <a:ext cx="5318312" cy="3264797"/>
          </a:xfrm>
          <a:prstGeom prst="rect">
            <a:avLst/>
          </a:prstGeom>
        </p:spPr>
      </p:pic>
      <p:pic>
        <p:nvPicPr>
          <p:cNvPr id="9" name="Picture 2" descr="C:\Users\Octavian1\Desktop\tt.png">
            <a:extLst>
              <a:ext uri="{FF2B5EF4-FFF2-40B4-BE49-F238E27FC236}">
                <a16:creationId xmlns:a16="http://schemas.microsoft.com/office/drawing/2014/main" id="{44C5A171-DB2C-B4E3-6973-CC1013D0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4EF17A2F-F544-F46E-AB3D-FD5B235D9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Math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problem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22A6F-ABBB-1C17-7C57-D91B7E67F2C2}"/>
              </a:ext>
            </a:extLst>
          </p:cNvPr>
          <p:cNvSpPr txBox="1"/>
          <p:nvPr/>
        </p:nvSpPr>
        <p:spPr>
          <a:xfrm>
            <a:off x="152400" y="685800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Center</a:t>
            </a:r>
            <a:r>
              <a:rPr lang="en-US" sz="2000" dirty="0">
                <a:solidFill>
                  <a:srgbClr val="FF0000"/>
                </a:solidFill>
              </a:rPr>
              <a:t> “walking”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3" name="Picture 12" descr="A white paper with blue writing&#10;&#10;Description automatically generated">
            <a:extLst>
              <a:ext uri="{FF2B5EF4-FFF2-40B4-BE49-F238E27FC236}">
                <a16:creationId xmlns:a16="http://schemas.microsoft.com/office/drawing/2014/main" id="{BEAE6731-350B-7CAC-BF40-F5AB39658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604" y="4130213"/>
            <a:ext cx="4975413" cy="1404156"/>
          </a:xfrm>
          <a:prstGeom prst="rect">
            <a:avLst/>
          </a:prstGeom>
        </p:spPr>
      </p:pic>
      <p:pic>
        <p:nvPicPr>
          <p:cNvPr id="15" name="Picture 14" descr="A white paper with writing on it&#10;&#10;Description automatically generated">
            <a:extLst>
              <a:ext uri="{FF2B5EF4-FFF2-40B4-BE49-F238E27FC236}">
                <a16:creationId xmlns:a16="http://schemas.microsoft.com/office/drawing/2014/main" id="{10DCCDBC-9B58-AF39-97FA-7D7BBA831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805" y="4126006"/>
            <a:ext cx="5042648" cy="1687115"/>
          </a:xfrm>
          <a:prstGeom prst="rect">
            <a:avLst/>
          </a:prstGeom>
        </p:spPr>
      </p:pic>
      <p:pic>
        <p:nvPicPr>
          <p:cNvPr id="19" name="Picture 1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F9EA6C8-40C5-A64A-CF81-F25D15816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203" y="5770505"/>
            <a:ext cx="5042647" cy="78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D8B86-DBB1-5645-7AFD-0B73C097E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>
            <a:extLst>
              <a:ext uri="{FF2B5EF4-FFF2-40B4-BE49-F238E27FC236}">
                <a16:creationId xmlns:a16="http://schemas.microsoft.com/office/drawing/2014/main" id="{44C5A171-DB2C-B4E3-6973-CC1013D0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4EF17A2F-F544-F46E-AB3D-FD5B235D9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Math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problem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22A6F-ABBB-1C17-7C57-D91B7E67F2C2}"/>
              </a:ext>
            </a:extLst>
          </p:cNvPr>
          <p:cNvSpPr txBox="1"/>
          <p:nvPr/>
        </p:nvSpPr>
        <p:spPr>
          <a:xfrm>
            <a:off x="152400" y="685800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Center</a:t>
            </a:r>
            <a:r>
              <a:rPr lang="en-US" sz="2000" dirty="0">
                <a:solidFill>
                  <a:srgbClr val="FF0000"/>
                </a:solidFill>
              </a:rPr>
              <a:t> “walking”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6" name="Picture 5" descr="A diagram of a circle with arrows and letters&#10;&#10;Description automatically generated">
            <a:extLst>
              <a:ext uri="{FF2B5EF4-FFF2-40B4-BE49-F238E27FC236}">
                <a16:creationId xmlns:a16="http://schemas.microsoft.com/office/drawing/2014/main" id="{A4EDC391-87A0-7729-CB14-DA8F1D0E0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" y="1207994"/>
            <a:ext cx="5318312" cy="32647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A6ED4A-902F-96E7-1585-EAC8F4652F19}"/>
              </a:ext>
            </a:extLst>
          </p:cNvPr>
          <p:cNvSpPr txBox="1"/>
          <p:nvPr/>
        </p:nvSpPr>
        <p:spPr>
          <a:xfrm>
            <a:off x="4182035" y="4199363"/>
            <a:ext cx="3382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 integrate the center-walk: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A close up of a math equation&#10;&#10;Description automatically generated">
            <a:extLst>
              <a:ext uri="{FF2B5EF4-FFF2-40B4-BE49-F238E27FC236}">
                <a16:creationId xmlns:a16="http://schemas.microsoft.com/office/drawing/2014/main" id="{9CDCD95A-A789-DB9F-A5FD-28A8D226F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624" y="5551307"/>
            <a:ext cx="5221940" cy="844756"/>
          </a:xfrm>
          <a:prstGeom prst="rect">
            <a:avLst/>
          </a:prstGeom>
        </p:spPr>
      </p:pic>
      <p:pic>
        <p:nvPicPr>
          <p:cNvPr id="7" name="Picture 6" descr="A close up of a white paper with blue writing&#10;&#10;Description automatically generated">
            <a:extLst>
              <a:ext uri="{FF2B5EF4-FFF2-40B4-BE49-F238E27FC236}">
                <a16:creationId xmlns:a16="http://schemas.microsoft.com/office/drawing/2014/main" id="{86A28BC4-DCBB-E3F1-33F4-09E7407A7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8624" y="4770978"/>
            <a:ext cx="5221941" cy="78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1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D8B86-DBB1-5645-7AFD-0B73C097E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>
            <a:extLst>
              <a:ext uri="{FF2B5EF4-FFF2-40B4-BE49-F238E27FC236}">
                <a16:creationId xmlns:a16="http://schemas.microsoft.com/office/drawing/2014/main" id="{44C5A171-DB2C-B4E3-6973-CC1013D0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4EF17A2F-F544-F46E-AB3D-FD5B235D9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Math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problem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22A6F-ABBB-1C17-7C57-D91B7E67F2C2}"/>
              </a:ext>
            </a:extLst>
          </p:cNvPr>
          <p:cNvSpPr txBox="1"/>
          <p:nvPr/>
        </p:nvSpPr>
        <p:spPr>
          <a:xfrm>
            <a:off x="38100" y="838200"/>
            <a:ext cx="461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“spirality”</a:t>
            </a:r>
            <a:r>
              <a:rPr lang="en-US" sz="2000" dirty="0"/>
              <a:t> = </a:t>
            </a:r>
            <a:r>
              <a:rPr lang="en-US" sz="2000" dirty="0" err="1"/>
              <a:t>dE</a:t>
            </a:r>
            <a:r>
              <a:rPr lang="en-US" sz="2000" dirty="0"/>
              <a:t>/dx track – lossless track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1" name="Picture 10" descr="A white paper with blue writing&#10;&#10;Description automatically generated">
            <a:extLst>
              <a:ext uri="{FF2B5EF4-FFF2-40B4-BE49-F238E27FC236}">
                <a16:creationId xmlns:a16="http://schemas.microsoft.com/office/drawing/2014/main" id="{88886E13-81BD-0FD6-E7C8-F47511A9F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06" y="1447800"/>
            <a:ext cx="5322794" cy="1194914"/>
          </a:xfrm>
          <a:prstGeom prst="rect">
            <a:avLst/>
          </a:prstGeom>
        </p:spPr>
      </p:pic>
      <p:pic>
        <p:nvPicPr>
          <p:cNvPr id="4" name="Picture 3" descr="A diagram of a curve&#10;&#10;Description automatically generated">
            <a:extLst>
              <a:ext uri="{FF2B5EF4-FFF2-40B4-BE49-F238E27FC236}">
                <a16:creationId xmlns:a16="http://schemas.microsoft.com/office/drawing/2014/main" id="{6FA655AC-41E8-2F3E-7D55-9BD075756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" y="3117476"/>
            <a:ext cx="5020269" cy="32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0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D8B86-DBB1-5645-7AFD-0B73C097E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Octavian1\Desktop\tt.png">
            <a:extLst>
              <a:ext uri="{FF2B5EF4-FFF2-40B4-BE49-F238E27FC236}">
                <a16:creationId xmlns:a16="http://schemas.microsoft.com/office/drawing/2014/main" id="{44C5A171-DB2C-B4E3-6973-CC1013D0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4EF17A2F-F544-F46E-AB3D-FD5B235D9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2410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FFFF00"/>
                </a:solidFill>
                <a:latin typeface="Arial" charset="0"/>
              </a:rPr>
              <a:t>Math</a:t>
            </a:r>
            <a:r>
              <a:rPr lang="en-US" sz="2400" dirty="0">
                <a:solidFill>
                  <a:schemeClr val="bg1"/>
                </a:solidFill>
                <a:latin typeface="Arial" charset="0"/>
              </a:rPr>
              <a:t> problem</a:t>
            </a:r>
            <a:endParaRPr lang="en-US" sz="2400" i="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322A6F-ABBB-1C17-7C57-D91B7E67F2C2}"/>
              </a:ext>
            </a:extLst>
          </p:cNvPr>
          <p:cNvSpPr txBox="1"/>
          <p:nvPr/>
        </p:nvSpPr>
        <p:spPr>
          <a:xfrm>
            <a:off x="38100" y="838200"/>
            <a:ext cx="4618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“spirality”</a:t>
            </a:r>
            <a:r>
              <a:rPr lang="en-US" sz="2000" dirty="0"/>
              <a:t> = </a:t>
            </a:r>
            <a:r>
              <a:rPr lang="en-US" sz="2000" dirty="0" err="1"/>
              <a:t>dE</a:t>
            </a:r>
            <a:r>
              <a:rPr lang="en-US" sz="2000" dirty="0"/>
              <a:t>/dx track – lossless track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0" name="Picture 9" descr="A diagram of a curve&#10;&#10;Description automatically generated">
            <a:extLst>
              <a:ext uri="{FF2B5EF4-FFF2-40B4-BE49-F238E27FC236}">
                <a16:creationId xmlns:a16="http://schemas.microsoft.com/office/drawing/2014/main" id="{38566A2E-D813-9C7A-21F3-42D1C78B4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88" y="3117476"/>
            <a:ext cx="5020269" cy="3238836"/>
          </a:xfrm>
          <a:prstGeom prst="rect">
            <a:avLst/>
          </a:prstGeom>
        </p:spPr>
      </p:pic>
      <p:pic>
        <p:nvPicPr>
          <p:cNvPr id="4" name="Picture 3" descr="A close up of a white board&#10;&#10;Description automatically generated">
            <a:extLst>
              <a:ext uri="{FF2B5EF4-FFF2-40B4-BE49-F238E27FC236}">
                <a16:creationId xmlns:a16="http://schemas.microsoft.com/office/drawing/2014/main" id="{36DB23C9-1C50-0860-B08A-252F06457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640" y="1399469"/>
            <a:ext cx="5255558" cy="1288439"/>
          </a:xfrm>
          <a:prstGeom prst="rect">
            <a:avLst/>
          </a:prstGeom>
        </p:spPr>
      </p:pic>
      <p:pic>
        <p:nvPicPr>
          <p:cNvPr id="7" name="Picture 6" descr="A close up of a paper&#10;&#10;Description automatically generated">
            <a:extLst>
              <a:ext uri="{FF2B5EF4-FFF2-40B4-BE49-F238E27FC236}">
                <a16:creationId xmlns:a16="http://schemas.microsoft.com/office/drawing/2014/main" id="{73EAC727-CBAD-5487-BC1A-867ECF1265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565" y="2687438"/>
            <a:ext cx="4628028" cy="7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Helvetic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3200" b="0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3200" b="0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13071</TotalTime>
  <Words>346</Words>
  <Application>Microsoft Office PowerPoint</Application>
  <PresentationFormat>On-screen Show (4:3)</PresentationFormat>
  <Paragraphs>83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Helvetica</vt:lpstr>
      <vt:lpstr>Symbol</vt:lpstr>
      <vt:lpstr>Wingdings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Quantum Computing</dc:title>
  <dc:subject>Wave-4</dc:subject>
  <dc:creator>Mihai Dima</dc:creator>
  <cp:keywords>INTEREST</cp:keywords>
  <dc:description>Online student training for INTEREST Wave-4 at JINR-Dubna, Russia.</dc:description>
  <cp:lastModifiedBy>Maria Dima</cp:lastModifiedBy>
  <cp:revision>754</cp:revision>
  <cp:lastPrinted>2003-06-16T12:22:16Z</cp:lastPrinted>
  <dcterms:created xsi:type="dcterms:W3CDTF">2003-05-10T20:32:29Z</dcterms:created>
  <dcterms:modified xsi:type="dcterms:W3CDTF">2024-04-01T13:38:00Z</dcterms:modified>
  <cp:category>JINR</cp:category>
  <cp:contentStatus>active</cp:contentStatus>
</cp:coreProperties>
</file>