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3" r:id="rId4"/>
    <p:sldId id="259" r:id="rId5"/>
    <p:sldId id="274" r:id="rId6"/>
    <p:sldId id="270" r:id="rId7"/>
    <p:sldId id="277" r:id="rId8"/>
    <p:sldId id="262" r:id="rId9"/>
    <p:sldId id="278" r:id="rId10"/>
    <p:sldId id="263" r:id="rId11"/>
    <p:sldId id="276" r:id="rId12"/>
    <p:sldId id="260" r:id="rId13"/>
    <p:sldId id="275" r:id="rId14"/>
    <p:sldId id="279" r:id="rId15"/>
    <p:sldId id="272" r:id="rId16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explosion val="25"/>
          <c:dLbls>
            <c:dLbl>
              <c:idx val="0"/>
              <c:layout>
                <c:manualLayout>
                  <c:x val="-0.23854806476529064"/>
                  <c:y val="-0.14831396048587195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56675581020097"/>
                  <c:y val="5.5269900566603712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Sheet1!$C$2:$C$3</c:f>
              <c:strCache>
                <c:ptCount val="2"/>
                <c:pt idx="0">
                  <c:v>GRID</c:v>
                </c:pt>
                <c:pt idx="1">
                  <c:v>IHEP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163125755833926E-3"/>
          <c:w val="0.79578037455776185"/>
          <c:h val="0.9224032905836158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Sheet1!$C$8:$C$12</c:f>
              <c:strCache>
                <c:ptCount val="5"/>
                <c:pt idx="0">
                  <c:v>ATLAS</c:v>
                </c:pt>
                <c:pt idx="1">
                  <c:v>CMS</c:v>
                </c:pt>
                <c:pt idx="2">
                  <c:v>ALICE</c:v>
                </c:pt>
                <c:pt idx="3">
                  <c:v>LHCb</c:v>
                </c:pt>
                <c:pt idx="4">
                  <c:v>IHEP</c:v>
                </c:pt>
              </c:strCache>
            </c:strRef>
          </c:cat>
          <c:val>
            <c:numRef>
              <c:f>Sheet1!$D$8:$D$12</c:f>
              <c:numCache>
                <c:formatCode>General</c:formatCode>
                <c:ptCount val="5"/>
                <c:pt idx="0">
                  <c:v>1185</c:v>
                </c:pt>
                <c:pt idx="1">
                  <c:v>395</c:v>
                </c:pt>
                <c:pt idx="2">
                  <c:v>314</c:v>
                </c:pt>
                <c:pt idx="3">
                  <c:v>289</c:v>
                </c:pt>
                <c:pt idx="4">
                  <c:v>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</cdr:x>
      <cdr:y>0.55694</cdr:y>
    </cdr:from>
    <cdr:to>
      <cdr:x>0.54</cdr:x>
      <cdr:y>0.89028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54480" y="15278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0D76-F30F-468A-AE41-39D112BB87E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61798-FFC7-4F63-9B6D-1FADC0B60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1798-FFC7-4F63-9B6D-1FADC0B60D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4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56B5-CF1F-4772-BE7B-3408103C757A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C1C-ACE2-4A71-848A-7FD7BA4C148F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B3D2-800A-4200-A8EF-AB7359AE5174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1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223E-C4D9-4CCB-931A-B5842E5611CC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D44-7BEB-41D4-964A-49F059D8477C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0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3546-279F-45DB-80B0-CAC700477409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D34B-E821-4A76-992E-ECEB714C5EB5}" type="datetime1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8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256F-C1C7-4D91-9785-A04F519DD06F}" type="datetime1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2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73E-8B8A-4AB8-8B30-6445339DF2FC}" type="datetime1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8CBB-8E49-44E5-9A1C-C1CD760CD117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729B-BAB4-405B-9DCB-6C8653D6ED48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4A3DE-B83B-402A-A036-49058A54E995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05E-74FF-4D8C-99DC-76287680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272808" cy="14700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Ускорительный комплекс У-70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установки и вычислительные ресурсы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5922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А.М. Зайцев, В.В. Котляр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НИЦ «Курчатовский институт» – ИФВЭ</a:t>
            </a: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Совещание 11-12 апреля 2024 г.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ОИЯИ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/>
          </a:p>
        </p:txBody>
      </p:sp>
      <p:pic>
        <p:nvPicPr>
          <p:cNvPr id="4" name="Рисунок_x0020_1" descr="Описание: img608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48072" cy="68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2052"/>
            <a:ext cx="683260" cy="658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4" y="180008"/>
            <a:ext cx="2562040" cy="11695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Установка СПАСЧАРМ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/>
              <a:t>(рук. А.Н. Васильев)</a:t>
            </a:r>
            <a:br>
              <a:rPr lang="ru-RU" sz="1600" dirty="0" smtClean="0"/>
            </a:br>
            <a:r>
              <a:rPr lang="ru-RU" sz="2200" dirty="0" smtClean="0"/>
              <a:t>Спиновая физика</a:t>
            </a:r>
            <a:endParaRPr lang="ru-RU" sz="1600" dirty="0"/>
          </a:p>
        </p:txBody>
      </p:sp>
      <p:pic>
        <p:nvPicPr>
          <p:cNvPr id="5" name="Рисунок 4" descr="geometry_cor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" y="1349560"/>
            <a:ext cx="4267530" cy="2363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5744" y="3712864"/>
            <a:ext cx="428394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Установка делает первые шаги. Пока это только магнитный спектрометр. Набраны первые данные с пучком </a:t>
            </a:r>
            <a:r>
              <a:rPr lang="ru-RU" i="1" dirty="0" smtClean="0"/>
              <a:t>Р=-</a:t>
            </a:r>
            <a:r>
              <a:rPr lang="en-GB" i="1" dirty="0" smtClean="0"/>
              <a:t>27</a:t>
            </a:r>
            <a:r>
              <a:rPr lang="ru-RU" i="1" dirty="0" smtClean="0"/>
              <a:t> </a:t>
            </a:r>
            <a:r>
              <a:rPr lang="ru-RU" i="1" dirty="0" err="1" smtClean="0"/>
              <a:t>Гэв</a:t>
            </a:r>
            <a:r>
              <a:rPr lang="en-GB" i="1" dirty="0" smtClean="0"/>
              <a:t>/c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Предстоит:</a:t>
            </a:r>
          </a:p>
          <a:p>
            <a:r>
              <a:rPr lang="ru-RU" dirty="0" smtClean="0"/>
              <a:t>-   добавить большой </a:t>
            </a:r>
            <a:r>
              <a:rPr lang="el-GR" dirty="0" smtClean="0"/>
              <a:t>γ</a:t>
            </a:r>
            <a:r>
              <a:rPr lang="ru-RU" dirty="0" smtClean="0"/>
              <a:t>-детектор (он есть)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запустить поляризованную мишень (разработка ОИЯИ)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возможно, дополнить установку 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ru-RU" dirty="0" smtClean="0"/>
              <a:t>системой идентификации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180009"/>
            <a:ext cx="4600418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Ближайшая задача –</a:t>
            </a:r>
            <a:r>
              <a:rPr lang="ru-RU" sz="1600" b="1" dirty="0" smtClean="0"/>
              <a:t>исследование спиновой </a:t>
            </a:r>
            <a:r>
              <a:rPr lang="ru-RU" sz="1600" b="1" dirty="0" err="1" smtClean="0"/>
              <a:t>выстроенности</a:t>
            </a:r>
            <a:r>
              <a:rPr lang="ru-RU" sz="1600" b="1" dirty="0" smtClean="0"/>
              <a:t> </a:t>
            </a:r>
            <a:r>
              <a:rPr lang="ru-RU" sz="1600" dirty="0" smtClean="0"/>
              <a:t>(</a:t>
            </a:r>
            <a:r>
              <a:rPr lang="el-GR" sz="1600" dirty="0"/>
              <a:t>ρ</a:t>
            </a:r>
            <a:r>
              <a:rPr lang="ru-RU" sz="1600" baseline="30000" dirty="0" smtClean="0"/>
              <a:t>00</a:t>
            </a:r>
            <a:r>
              <a:rPr lang="ru-RU" sz="1600" dirty="0" smtClean="0"/>
              <a:t>) векторных</a:t>
            </a:r>
            <a:r>
              <a:rPr lang="en-GB" sz="1600" dirty="0"/>
              <a:t>,</a:t>
            </a:r>
            <a:r>
              <a:rPr lang="ru-RU" sz="1600" dirty="0" smtClean="0"/>
              <a:t> а в дальнейшем и тензорных мезонов, а такж</a:t>
            </a:r>
            <a:r>
              <a:rPr lang="ru-RU" sz="1600" dirty="0"/>
              <a:t>е</a:t>
            </a:r>
            <a:r>
              <a:rPr lang="ru-RU" sz="1600" dirty="0" smtClean="0"/>
              <a:t> поляризации </a:t>
            </a:r>
            <a:r>
              <a:rPr lang="en-GB" sz="1600" dirty="0" smtClean="0"/>
              <a:t>Λ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 первом этапе это </a:t>
            </a:r>
            <a:r>
              <a:rPr lang="el-GR" sz="1600" b="1" dirty="0" smtClean="0"/>
              <a:t>ρ</a:t>
            </a:r>
            <a:r>
              <a:rPr lang="ru-RU" sz="1600" b="1" baseline="30000" dirty="0"/>
              <a:t>00</a:t>
            </a:r>
            <a:r>
              <a:rPr lang="ru-RU" sz="1600" b="1" dirty="0" smtClean="0"/>
              <a:t> </a:t>
            </a:r>
            <a:r>
              <a:rPr lang="en-GB" sz="1600" b="1" dirty="0" smtClean="0"/>
              <a:t>(P</a:t>
            </a:r>
            <a:r>
              <a:rPr lang="en-GB" sz="1600" b="1" baseline="-25000" dirty="0" smtClean="0"/>
              <a:t>L</a:t>
            </a:r>
            <a:r>
              <a:rPr lang="en-GB" sz="1600" b="1" dirty="0" smtClean="0"/>
              <a:t>, P</a:t>
            </a:r>
            <a:r>
              <a:rPr lang="en-GB" sz="1600" b="1" baseline="-25000" dirty="0" smtClean="0"/>
              <a:t>T</a:t>
            </a:r>
            <a:r>
              <a:rPr lang="en-GB" sz="1600" b="1" dirty="0" smtClean="0"/>
              <a:t>) 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ля </a:t>
            </a:r>
            <a:r>
              <a:rPr lang="el-GR" sz="1600" dirty="0" smtClean="0"/>
              <a:t>ρ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, </a:t>
            </a:r>
            <a:r>
              <a:rPr lang="en-GB" sz="1600" dirty="0" smtClean="0"/>
              <a:t>K*+, K*-</a:t>
            </a:r>
            <a:r>
              <a:rPr lang="ru-RU" sz="1600" dirty="0" smtClean="0"/>
              <a:t>, </a:t>
            </a:r>
            <a:r>
              <a:rPr lang="el-GR" sz="1600" dirty="0" smtClean="0"/>
              <a:t>φ</a:t>
            </a:r>
            <a:r>
              <a:rPr lang="ru-RU" sz="1600" dirty="0" smtClean="0"/>
              <a:t>(?)</a:t>
            </a:r>
            <a:r>
              <a:rPr lang="en-GB" sz="1600" dirty="0"/>
              <a:t>,</a:t>
            </a:r>
            <a:r>
              <a:rPr lang="en-GB" sz="1600" dirty="0" smtClean="0"/>
              <a:t> f2(?)</a:t>
            </a:r>
            <a:endParaRPr lang="ru-RU" sz="1600" dirty="0" smtClean="0"/>
          </a:p>
          <a:p>
            <a:r>
              <a:rPr lang="ru-RU" sz="1600" dirty="0"/>
              <a:t>в</a:t>
            </a:r>
            <a:r>
              <a:rPr lang="ru-RU" sz="1600" dirty="0" smtClean="0"/>
              <a:t> пучках </a:t>
            </a:r>
            <a:r>
              <a:rPr lang="el-GR" sz="1600" dirty="0" smtClean="0"/>
              <a:t>π</a:t>
            </a:r>
            <a:r>
              <a:rPr lang="ru-RU" sz="1600" dirty="0" smtClean="0"/>
              <a:t>-, </a:t>
            </a:r>
            <a:r>
              <a:rPr lang="en-GB" sz="1600" dirty="0" smtClean="0"/>
              <a:t>K-, </a:t>
            </a:r>
            <a:r>
              <a:rPr lang="ar-AE" sz="1600" dirty="0" smtClean="0"/>
              <a:t>؅</a:t>
            </a:r>
            <a:r>
              <a:rPr lang="en-GB" sz="1600" dirty="0" smtClean="0"/>
              <a:t>p, </a:t>
            </a:r>
            <a:r>
              <a:rPr lang="en-GB" sz="1600" b="1" baseline="30000" dirty="0" smtClean="0"/>
              <a:t>12</a:t>
            </a:r>
            <a:r>
              <a:rPr lang="en-GB" sz="1600" b="1" dirty="0" smtClean="0"/>
              <a:t>C</a:t>
            </a:r>
            <a:r>
              <a:rPr lang="en-GB" sz="1600" b="1" baseline="-25000" dirty="0" smtClean="0"/>
              <a:t>6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  </a:t>
            </a:r>
          </a:p>
          <a:p>
            <a:r>
              <a:rPr lang="ru-RU" sz="1600" dirty="0" smtClean="0"/>
              <a:t>на разных мишенях (от </a:t>
            </a:r>
            <a:r>
              <a:rPr lang="en-GB" sz="1600" dirty="0" smtClean="0"/>
              <a:t>p </a:t>
            </a:r>
            <a:r>
              <a:rPr lang="en-US" sz="1600" dirty="0" smtClean="0"/>
              <a:t> </a:t>
            </a:r>
            <a:r>
              <a:rPr lang="ru-RU" sz="1600" dirty="0" smtClean="0"/>
              <a:t>до </a:t>
            </a:r>
            <a:r>
              <a:rPr lang="en-GB" sz="1600" dirty="0" err="1" smtClean="0"/>
              <a:t>Pb</a:t>
            </a:r>
            <a:r>
              <a:rPr lang="en-GB" sz="1600" dirty="0" smtClean="0"/>
              <a:t>)</a:t>
            </a:r>
            <a:endParaRPr lang="en-GB" sz="1600" baseline="-25000" dirty="0" smtClean="0"/>
          </a:p>
          <a:p>
            <a:r>
              <a:rPr lang="ru-RU" sz="1600" dirty="0" smtClean="0"/>
              <a:t>В дальнейшем (</a:t>
            </a:r>
            <a:r>
              <a:rPr lang="el-GR" sz="1600" dirty="0" smtClean="0"/>
              <a:t>γ</a:t>
            </a:r>
            <a:r>
              <a:rPr lang="ru-RU" sz="1600" dirty="0" smtClean="0"/>
              <a:t>) </a:t>
            </a:r>
            <a:r>
              <a:rPr lang="el-GR" sz="1600" dirty="0" smtClean="0"/>
              <a:t>ρ</a:t>
            </a:r>
            <a:r>
              <a:rPr lang="ru-RU" sz="1600" dirty="0" smtClean="0"/>
              <a:t>+, </a:t>
            </a:r>
            <a:r>
              <a:rPr lang="el-GR" sz="1600" dirty="0" smtClean="0"/>
              <a:t>ρ</a:t>
            </a:r>
            <a:r>
              <a:rPr lang="ru-RU" sz="1600" dirty="0" smtClean="0"/>
              <a:t>-, </a:t>
            </a:r>
            <a:r>
              <a:rPr lang="el-GR" sz="1600" dirty="0" smtClean="0"/>
              <a:t>ω</a:t>
            </a:r>
            <a:r>
              <a:rPr lang="en-GB" sz="1600" dirty="0" smtClean="0"/>
              <a:t>, K*</a:t>
            </a:r>
            <a:r>
              <a:rPr lang="en-GB" sz="1600" baseline="30000" dirty="0" smtClean="0"/>
              <a:t>0</a:t>
            </a:r>
            <a:r>
              <a:rPr lang="en-GB" sz="1600" dirty="0" smtClean="0"/>
              <a:t>, a2(?)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42112"/>
            <a:ext cx="460041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 2026 года, запланирована работа с поляризованной мишенью.</a:t>
            </a:r>
          </a:p>
          <a:p>
            <a:r>
              <a:rPr lang="ru-RU" sz="1600" dirty="0" smtClean="0"/>
              <a:t>Будут измеряться </a:t>
            </a:r>
            <a:r>
              <a:rPr lang="ru-RU" sz="1600" b="1" dirty="0" smtClean="0"/>
              <a:t>спиновые асимметрии </a:t>
            </a:r>
            <a:r>
              <a:rPr lang="ru-RU" sz="1600" dirty="0" smtClean="0"/>
              <a:t>для          </a:t>
            </a:r>
            <a:r>
              <a:rPr lang="el-GR" sz="1600" dirty="0" smtClean="0"/>
              <a:t>ρ</a:t>
            </a:r>
            <a:r>
              <a:rPr lang="ru-RU" sz="1600" baseline="30000" dirty="0"/>
              <a:t>0</a:t>
            </a:r>
            <a:r>
              <a:rPr lang="ru-RU" sz="1600" dirty="0"/>
              <a:t>, </a:t>
            </a:r>
            <a:r>
              <a:rPr lang="el-GR" sz="1600" dirty="0"/>
              <a:t>ρ</a:t>
            </a:r>
            <a:r>
              <a:rPr lang="ru-RU" sz="1600" dirty="0"/>
              <a:t>+, </a:t>
            </a:r>
            <a:r>
              <a:rPr lang="el-GR" sz="1600" dirty="0"/>
              <a:t>ρ</a:t>
            </a:r>
            <a:r>
              <a:rPr lang="ru-RU" sz="1600" dirty="0"/>
              <a:t>-, </a:t>
            </a:r>
            <a:r>
              <a:rPr lang="en-GB" sz="1600" dirty="0" smtClean="0"/>
              <a:t>K</a:t>
            </a:r>
            <a:r>
              <a:rPr lang="en-GB" sz="1600" dirty="0"/>
              <a:t>*+, K*-</a:t>
            </a:r>
            <a:r>
              <a:rPr lang="ru-RU" sz="1600" dirty="0" smtClean="0"/>
              <a:t>,</a:t>
            </a:r>
            <a:r>
              <a:rPr lang="en-GB" sz="1600" dirty="0"/>
              <a:t> </a:t>
            </a:r>
            <a:r>
              <a:rPr lang="en-GB" sz="1600" dirty="0" smtClean="0"/>
              <a:t>K*</a:t>
            </a:r>
            <a:r>
              <a:rPr lang="en-GB" sz="1600" baseline="30000" dirty="0" smtClean="0"/>
              <a:t>0</a:t>
            </a:r>
            <a:r>
              <a:rPr lang="ru-RU" sz="1600" dirty="0" smtClean="0"/>
              <a:t>, </a:t>
            </a:r>
            <a:r>
              <a:rPr lang="en-GB" sz="1600" dirty="0" smtClean="0"/>
              <a:t>ω</a:t>
            </a:r>
            <a:r>
              <a:rPr lang="ru-RU" sz="1600" dirty="0" smtClean="0"/>
              <a:t>, </a:t>
            </a:r>
            <a:r>
              <a:rPr lang="el-GR" sz="1600" dirty="0" smtClean="0"/>
              <a:t>φ</a:t>
            </a:r>
            <a:r>
              <a:rPr lang="ru-RU" sz="1600" dirty="0"/>
              <a:t>(?)</a:t>
            </a:r>
            <a:r>
              <a:rPr lang="en-GB" sz="1600" dirty="0"/>
              <a:t>, f2(?)</a:t>
            </a:r>
            <a:endParaRPr lang="ru-RU" sz="1600" dirty="0"/>
          </a:p>
          <a:p>
            <a:r>
              <a:rPr lang="ru-RU" sz="1600" dirty="0"/>
              <a:t>в пучках </a:t>
            </a:r>
            <a:r>
              <a:rPr lang="el-GR" sz="1600" dirty="0"/>
              <a:t>π</a:t>
            </a:r>
            <a:r>
              <a:rPr lang="ru-RU" sz="1600" dirty="0"/>
              <a:t>-, </a:t>
            </a:r>
            <a:r>
              <a:rPr lang="en-GB" sz="1600" dirty="0"/>
              <a:t>K-, </a:t>
            </a:r>
            <a:r>
              <a:rPr lang="ar-AE" sz="1600" dirty="0"/>
              <a:t>؅</a:t>
            </a:r>
            <a:r>
              <a:rPr lang="en-GB" sz="1600" dirty="0"/>
              <a:t>p, </a:t>
            </a:r>
            <a:r>
              <a:rPr lang="en-GB" sz="1600" b="1" baseline="30000" dirty="0"/>
              <a:t>12</a:t>
            </a:r>
            <a:r>
              <a:rPr lang="en-GB" sz="1600" b="1" dirty="0"/>
              <a:t>C</a:t>
            </a:r>
            <a:r>
              <a:rPr lang="en-GB" sz="1600" b="1" baseline="-25000" dirty="0"/>
              <a:t>6</a:t>
            </a:r>
            <a:r>
              <a:rPr lang="en-GB" sz="1600" baseline="-25000" dirty="0"/>
              <a:t> </a:t>
            </a:r>
            <a:r>
              <a:rPr lang="en-GB" sz="16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3585673"/>
            <a:ext cx="4600418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Спиновая </a:t>
            </a:r>
            <a:r>
              <a:rPr lang="ru-RU" sz="1600" dirty="0" err="1"/>
              <a:t>в</a:t>
            </a:r>
            <a:r>
              <a:rPr lang="ru-RU" sz="1600" dirty="0" err="1" smtClean="0"/>
              <a:t>ыстроенность</a:t>
            </a:r>
            <a:r>
              <a:rPr lang="ru-RU" sz="1600" dirty="0" smtClean="0"/>
              <a:t> и спиновая асимметрия обычно имеют общую природу. В экспериментах на </a:t>
            </a:r>
            <a:r>
              <a:rPr lang="en-GB" sz="1600" dirty="0" smtClean="0"/>
              <a:t>RHIC </a:t>
            </a:r>
            <a:r>
              <a:rPr lang="ru-RU" sz="1600" dirty="0" smtClean="0"/>
              <a:t>и </a:t>
            </a:r>
            <a:r>
              <a:rPr lang="en-GB" sz="1600" dirty="0" smtClean="0"/>
              <a:t>LHC </a:t>
            </a:r>
            <a:r>
              <a:rPr lang="ru-RU" sz="1600" dirty="0"/>
              <a:t>н</a:t>
            </a:r>
            <a:r>
              <a:rPr lang="ru-RU" sz="1600" dirty="0" smtClean="0"/>
              <a:t>аблюдена значительная спиновая </a:t>
            </a:r>
            <a:r>
              <a:rPr lang="ru-RU" sz="1600" dirty="0" err="1" smtClean="0"/>
              <a:t>выстроенность</a:t>
            </a:r>
            <a:r>
              <a:rPr lang="ru-RU" sz="1600" dirty="0" smtClean="0"/>
              <a:t> векторных мезонов в реакциях с тяжелыми ионами. Результаты активно обсуждаются с привлечением моделей </a:t>
            </a:r>
            <a:r>
              <a:rPr lang="ru-RU" sz="1600" dirty="0" err="1" smtClean="0"/>
              <a:t>непертурбативной</a:t>
            </a:r>
            <a:r>
              <a:rPr lang="ru-RU" sz="1600" dirty="0" smtClean="0"/>
              <a:t> физики. Данных по </a:t>
            </a:r>
            <a:r>
              <a:rPr lang="ru-RU" sz="1600" dirty="0" err="1" smtClean="0"/>
              <a:t>выстроенности</a:t>
            </a:r>
            <a:r>
              <a:rPr lang="ru-RU" sz="1600" dirty="0" smtClean="0"/>
              <a:t> резонансов при наших энергиях почти нет, а данных по спиновой асимметрии в инклюзивных реакциях рождения векторных частиц нет совсем. Результаты ожидаются с большим нетерпением.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5197" y="180009"/>
            <a:ext cx="16080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Сотрудничество:</a:t>
            </a:r>
          </a:p>
          <a:p>
            <a:r>
              <a:rPr lang="ru-RU" sz="1400" dirty="0" smtClean="0"/>
              <a:t>НИЦ КИ-ИФВЭ</a:t>
            </a:r>
          </a:p>
          <a:p>
            <a:r>
              <a:rPr lang="ru-RU" sz="1400" dirty="0" smtClean="0"/>
              <a:t>МИФИ</a:t>
            </a:r>
          </a:p>
          <a:p>
            <a:r>
              <a:rPr lang="ru-RU" sz="1400" dirty="0" smtClean="0"/>
              <a:t>НИЦ КИ</a:t>
            </a:r>
          </a:p>
          <a:p>
            <a:r>
              <a:rPr lang="ru-RU" sz="1400" dirty="0" smtClean="0"/>
              <a:t>НИЦ КИ-ПИЯФ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9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1688"/>
              </p:ext>
            </p:extLst>
          </p:nvPr>
        </p:nvGraphicFramePr>
        <p:xfrm>
          <a:off x="683568" y="980728"/>
          <a:ext cx="7776865" cy="4927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610"/>
                <a:gridCol w="4774424"/>
                <a:gridCol w="2228831"/>
              </a:tblGrid>
              <a:tr h="3323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Установка СПАСЧАРМ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событий за цикл У-70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Размер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</a:t>
                      </a:r>
                      <a:r>
                        <a:rPr lang="ru-RU" sz="1600" dirty="0" err="1">
                          <a:effectLst/>
                        </a:rPr>
                        <a:t>кБ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Объем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хранимых </a:t>
                      </a:r>
                      <a:r>
                        <a:rPr lang="ru-RU" sz="1600" dirty="0">
                          <a:effectLst/>
                        </a:rPr>
                        <a:t>сырых событий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1,4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Процессорное  время для реконструкции одного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сек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реконструированных событий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r>
                        <a:rPr lang="en-GB" sz="1600" dirty="0">
                          <a:effectLst/>
                        </a:rPr>
                        <a:t>E9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Сколько раз приходится реконструировать событие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1-3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Сколько места занимают рек.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созданных МК событий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en-GB" sz="1600" dirty="0">
                          <a:effectLst/>
                        </a:rPr>
                        <a:t>E8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Процессорное время на генерацию и реконструкцию МК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сек на событие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Сколько места занимают данные МК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</a:t>
                      </a:r>
                      <a:r>
                        <a:rPr lang="ru-RU" sz="1600" dirty="0">
                          <a:effectLst/>
                        </a:rPr>
                        <a:t>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Требования к выч. комплексу для реконструкции и МК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Удвоить </a:t>
                      </a:r>
                      <a:r>
                        <a:rPr lang="ru-RU" sz="1600" dirty="0" err="1">
                          <a:effectLst/>
                        </a:rPr>
                        <a:t>выч</a:t>
                      </a:r>
                      <a:r>
                        <a:rPr lang="ru-RU" sz="1600" dirty="0">
                          <a:effectLst/>
                        </a:rPr>
                        <a:t>. мощности +20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9800" y="232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2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327"/>
            <a:ext cx="3634005" cy="99412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Установка ВЕС</a:t>
            </a:r>
            <a:r>
              <a:rPr lang="ru-RU" sz="2400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рук.Ю.А</a:t>
            </a:r>
            <a:r>
              <a:rPr lang="ru-RU" sz="1800" dirty="0" smtClean="0"/>
              <a:t>. Хохлов)</a:t>
            </a:r>
            <a:br>
              <a:rPr lang="ru-RU" sz="1800" dirty="0" smtClean="0"/>
            </a:br>
            <a:r>
              <a:rPr lang="ru-RU" sz="2200" dirty="0" smtClean="0"/>
              <a:t>Спектроскопия легких мезонов</a:t>
            </a:r>
            <a:br>
              <a:rPr lang="ru-RU" sz="2200" dirty="0" smtClean="0"/>
            </a:br>
            <a:r>
              <a:rPr lang="ru-RU" sz="1600" dirty="0" smtClean="0"/>
              <a:t>НИЦ КИ-ИФВЭ</a:t>
            </a:r>
            <a:endParaRPr lang="ru-RU" sz="1600" dirty="0"/>
          </a:p>
        </p:txBody>
      </p:sp>
      <p:pic>
        <p:nvPicPr>
          <p:cNvPr id="3" name="Рисунок 2" descr="bec_setup_new_ru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614" r="822" b="3654"/>
          <a:stretch>
            <a:fillRect/>
          </a:stretch>
        </p:blipFill>
        <p:spPr bwMode="auto">
          <a:xfrm>
            <a:off x="3711019" y="116632"/>
            <a:ext cx="5400600" cy="273272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259" y="1525920"/>
            <a:ext cx="348687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Первый вариант установки запущен в 1990 году. До 2005 года установка работала на вторичном пучке с импульсом р=-37 ГэВ</a:t>
            </a:r>
            <a:r>
              <a:rPr lang="en-GB" sz="1600" dirty="0" smtClean="0"/>
              <a:t>/c</a:t>
            </a:r>
            <a:r>
              <a:rPr lang="ru-RU" sz="1600" dirty="0" smtClean="0"/>
              <a:t>, далее - </a:t>
            </a:r>
            <a:r>
              <a:rPr lang="ru-RU" sz="1600" dirty="0"/>
              <a:t>р</a:t>
            </a:r>
            <a:r>
              <a:rPr lang="ru-RU" sz="1600" dirty="0" smtClean="0"/>
              <a:t>=-2</a:t>
            </a:r>
            <a:r>
              <a:rPr lang="en-GB" sz="1600" dirty="0" smtClean="0"/>
              <a:t>9</a:t>
            </a:r>
            <a:r>
              <a:rPr lang="ru-RU" sz="1600" dirty="0" smtClean="0"/>
              <a:t> </a:t>
            </a:r>
            <a:r>
              <a:rPr lang="ru-RU" sz="1600" dirty="0"/>
              <a:t>ГэВ</a:t>
            </a:r>
            <a:r>
              <a:rPr lang="en-GB" sz="1600" dirty="0" smtClean="0"/>
              <a:t>/c</a:t>
            </a:r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260" y="2946950"/>
            <a:ext cx="903135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2005-2015 годах установка существенно модернизирована: </a:t>
            </a:r>
            <a:r>
              <a:rPr lang="el-GR" sz="1600" dirty="0" smtClean="0"/>
              <a:t>γ</a:t>
            </a:r>
            <a:r>
              <a:rPr lang="ru-RU" sz="1600" dirty="0" smtClean="0"/>
              <a:t>-детектор, трековые детекторы, идентификация, пучковый спектрометр, вето-система, триггер, сбор данных, управление и контроль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37979" y="3583301"/>
            <a:ext cx="26650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Избранные результаты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64" y="4042670"/>
            <a:ext cx="2057429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</a:t>
            </a:r>
            <a:r>
              <a:rPr lang="el-GR" sz="1600" dirty="0" smtClean="0"/>
              <a:t>π</a:t>
            </a:r>
            <a:r>
              <a:rPr lang="ru-RU" sz="1600" dirty="0" smtClean="0"/>
              <a:t>(1800)</a:t>
            </a:r>
            <a:r>
              <a:rPr lang="en-GB" sz="1600" dirty="0" smtClean="0"/>
              <a:t> (1991-2020)</a:t>
            </a:r>
            <a:endParaRPr lang="ru-RU" sz="1600" dirty="0" smtClean="0"/>
          </a:p>
          <a:p>
            <a:r>
              <a:rPr lang="ru-RU" sz="1400" dirty="0" smtClean="0"/>
              <a:t>Наблюдение, измерение параметров, анализ каналов распада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54781" y="4025969"/>
            <a:ext cx="201622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Наблюдение экзотического состояния </a:t>
            </a:r>
            <a:r>
              <a:rPr lang="en-GB" sz="1600" dirty="0" smtClean="0"/>
              <a:t>J</a:t>
            </a:r>
            <a:r>
              <a:rPr lang="en-GB" sz="1600" baseline="30000" dirty="0" smtClean="0"/>
              <a:t>PC</a:t>
            </a:r>
            <a:r>
              <a:rPr lang="en-GB" sz="1600" dirty="0" smtClean="0"/>
              <a:t>=1</a:t>
            </a:r>
            <a:r>
              <a:rPr lang="en-GB" sz="1600" baseline="30000" dirty="0" smtClean="0"/>
              <a:t>-+</a:t>
            </a:r>
            <a:endParaRPr lang="ru-RU" sz="1600" baseline="30000" dirty="0"/>
          </a:p>
          <a:p>
            <a:r>
              <a:rPr lang="en-GB" sz="1600" dirty="0" smtClean="0"/>
              <a:t>(1993-2021)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41224" y="4025969"/>
            <a:ext cx="17281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Резонансное нарушение изотопической инвариантности в распаде </a:t>
            </a:r>
          </a:p>
          <a:p>
            <a:r>
              <a:rPr lang="en-GB" sz="1600" dirty="0" smtClean="0"/>
              <a:t>f1</a:t>
            </a:r>
            <a:r>
              <a:rPr lang="en-US" sz="1600" dirty="0" smtClean="0"/>
              <a:t>-&gt;</a:t>
            </a:r>
            <a:r>
              <a:rPr lang="el-GR" sz="1600" dirty="0" smtClean="0"/>
              <a:t>π</a:t>
            </a:r>
            <a:r>
              <a:rPr lang="en-US" sz="1600" dirty="0" smtClean="0"/>
              <a:t>+</a:t>
            </a:r>
            <a:r>
              <a:rPr lang="el-GR" sz="1600" dirty="0" smtClean="0"/>
              <a:t>π</a:t>
            </a:r>
            <a:r>
              <a:rPr lang="en-US" sz="1600" dirty="0" smtClean="0"/>
              <a:t>-</a:t>
            </a:r>
            <a:r>
              <a:rPr lang="el-GR" sz="1600" dirty="0" smtClean="0"/>
              <a:t>π</a:t>
            </a:r>
            <a:r>
              <a:rPr lang="en-US" sz="1600" baseline="30000" dirty="0" smtClean="0"/>
              <a:t>0</a:t>
            </a:r>
            <a:r>
              <a:rPr lang="en-GB" sz="1600" dirty="0" smtClean="0"/>
              <a:t> (2011)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1224" y="5595629"/>
            <a:ext cx="172819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Киральная</a:t>
            </a:r>
            <a:r>
              <a:rPr lang="ru-RU" sz="1600" dirty="0" smtClean="0"/>
              <a:t> аномалия  </a:t>
            </a:r>
          </a:p>
          <a:p>
            <a:r>
              <a:rPr lang="ru-RU" sz="1600" dirty="0" smtClean="0"/>
              <a:t>π</a:t>
            </a:r>
            <a:r>
              <a:rPr lang="el-GR" sz="1600" dirty="0" smtClean="0"/>
              <a:t>γ→ηπ</a:t>
            </a:r>
            <a:r>
              <a:rPr lang="en-GB" sz="1600" dirty="0" smtClean="0"/>
              <a:t> (1998)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044745"/>
            <a:ext cx="313184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Исследование </a:t>
            </a:r>
            <a:r>
              <a:rPr lang="en-GB" sz="1600" dirty="0" smtClean="0"/>
              <a:t>f0(17</a:t>
            </a:r>
            <a:r>
              <a:rPr lang="ru-RU" sz="1600" dirty="0" smtClean="0"/>
              <a:t>7</a:t>
            </a:r>
            <a:r>
              <a:rPr lang="en-GB" sz="1600" dirty="0" smtClean="0"/>
              <a:t>0) (2023)</a:t>
            </a:r>
          </a:p>
          <a:p>
            <a:r>
              <a:rPr lang="ru-RU" sz="1600" dirty="0" smtClean="0"/>
              <a:t>Кандидат в </a:t>
            </a:r>
            <a:r>
              <a:rPr lang="ru-RU" sz="1600" dirty="0" err="1" smtClean="0"/>
              <a:t>глюболы</a:t>
            </a:r>
            <a:endParaRPr lang="ru-RU" sz="1600" dirty="0"/>
          </a:p>
          <a:p>
            <a:endParaRPr lang="en-GB" sz="1600" dirty="0" smtClean="0"/>
          </a:p>
          <a:p>
            <a:r>
              <a:rPr lang="ru-RU" sz="1600" dirty="0" smtClean="0"/>
              <a:t>Измерено: </a:t>
            </a:r>
          </a:p>
          <a:p>
            <a:r>
              <a:rPr lang="en-GB" sz="1600" dirty="0" smtClean="0"/>
              <a:t>Br</a:t>
            </a:r>
            <a:r>
              <a:rPr lang="ru-RU" sz="1600" dirty="0" smtClean="0"/>
              <a:t>(</a:t>
            </a:r>
            <a:r>
              <a:rPr lang="en-GB" sz="1600" dirty="0" smtClean="0"/>
              <a:t>f0(</a:t>
            </a:r>
            <a:r>
              <a:rPr lang="el-GR" sz="1600" dirty="0" smtClean="0"/>
              <a:t>π</a:t>
            </a:r>
            <a:r>
              <a:rPr lang="en-US" sz="1600" dirty="0"/>
              <a:t>+</a:t>
            </a:r>
            <a:r>
              <a:rPr lang="el-GR" sz="1600" dirty="0"/>
              <a:t>π</a:t>
            </a:r>
            <a:r>
              <a:rPr lang="en-US" sz="1600" dirty="0" smtClean="0"/>
              <a:t>-) </a:t>
            </a:r>
            <a:r>
              <a:rPr lang="en-GB" sz="1600" dirty="0" smtClean="0"/>
              <a:t>×</a:t>
            </a:r>
            <a:r>
              <a:rPr lang="en-GB" sz="1600" dirty="0"/>
              <a:t> </a:t>
            </a:r>
            <a:r>
              <a:rPr lang="en-GB" sz="1600" dirty="0" smtClean="0"/>
              <a:t>Br</a:t>
            </a:r>
            <a:r>
              <a:rPr lang="ru-RU" sz="1600" dirty="0" smtClean="0"/>
              <a:t>(</a:t>
            </a:r>
            <a:r>
              <a:rPr lang="en-GB" sz="1600" dirty="0" smtClean="0"/>
              <a:t>f0(</a:t>
            </a:r>
            <a:r>
              <a:rPr lang="el-GR" sz="1600" dirty="0" smtClean="0"/>
              <a:t>ωφ</a:t>
            </a:r>
            <a:r>
              <a:rPr lang="ru-RU" sz="1600" dirty="0" smtClean="0"/>
              <a:t>)</a:t>
            </a:r>
            <a:r>
              <a:rPr lang="en-GB" sz="1600" dirty="0" smtClean="0"/>
              <a:t>)</a:t>
            </a:r>
            <a:endParaRPr lang="ru-RU" sz="1600" dirty="0" smtClean="0"/>
          </a:p>
          <a:p>
            <a:r>
              <a:rPr lang="ru-RU" sz="1600" dirty="0" smtClean="0"/>
              <a:t>Найдено:</a:t>
            </a:r>
          </a:p>
          <a:p>
            <a:r>
              <a:rPr lang="ru-RU" sz="1600" dirty="0" smtClean="0"/>
              <a:t>Г(</a:t>
            </a:r>
            <a:r>
              <a:rPr lang="en-GB" sz="1600" dirty="0" smtClean="0"/>
              <a:t>J/</a:t>
            </a:r>
            <a:r>
              <a:rPr lang="el-GR" sz="1600" dirty="0" smtClean="0"/>
              <a:t>ψ→γ</a:t>
            </a:r>
            <a:r>
              <a:rPr lang="en-GB" sz="1600" dirty="0" smtClean="0"/>
              <a:t> f0(1770))</a:t>
            </a:r>
            <a:r>
              <a:rPr lang="en-GB" sz="1600" dirty="0"/>
              <a:t>^</a:t>
            </a:r>
            <a:r>
              <a:rPr lang="ru-RU" sz="1600" dirty="0" smtClean="0"/>
              <a:t>2</a:t>
            </a:r>
            <a:r>
              <a:rPr lang="en-GB" sz="1600" dirty="0" smtClean="0"/>
              <a:t> =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Г(</a:t>
            </a:r>
            <a:r>
              <a:rPr lang="en-GB" sz="1600" dirty="0"/>
              <a:t>J/</a:t>
            </a:r>
            <a:r>
              <a:rPr lang="el-GR" sz="1600" dirty="0"/>
              <a:t>ψ→</a:t>
            </a:r>
            <a:r>
              <a:rPr lang="el-GR" sz="1600" dirty="0" smtClean="0"/>
              <a:t>γ</a:t>
            </a:r>
            <a:r>
              <a:rPr lang="en-GB" sz="1600" dirty="0" smtClean="0"/>
              <a:t>f0(</a:t>
            </a:r>
            <a:r>
              <a:rPr lang="el-GR" sz="1600" dirty="0"/>
              <a:t>π</a:t>
            </a:r>
            <a:r>
              <a:rPr lang="en-US" sz="1600" dirty="0"/>
              <a:t>+</a:t>
            </a:r>
            <a:r>
              <a:rPr lang="el-GR" sz="1600" dirty="0"/>
              <a:t>π</a:t>
            </a:r>
            <a:r>
              <a:rPr lang="en-US" sz="1600" dirty="0" smtClean="0"/>
              <a:t>-)×</a:t>
            </a:r>
            <a:r>
              <a:rPr lang="ru-RU" sz="1600" dirty="0" smtClean="0"/>
              <a:t>Г(</a:t>
            </a:r>
            <a:r>
              <a:rPr lang="en-GB" sz="1600" dirty="0"/>
              <a:t>J/</a:t>
            </a:r>
            <a:r>
              <a:rPr lang="el-GR" sz="1600" dirty="0"/>
              <a:t>ψ→</a:t>
            </a:r>
            <a:r>
              <a:rPr lang="el-GR" sz="1600" dirty="0" smtClean="0"/>
              <a:t>γ</a:t>
            </a:r>
            <a:r>
              <a:rPr lang="en-GB" sz="1600" dirty="0" smtClean="0"/>
              <a:t>f0(</a:t>
            </a:r>
            <a:r>
              <a:rPr lang="el-GR" sz="1600" dirty="0"/>
              <a:t>ωφ</a:t>
            </a:r>
            <a:r>
              <a:rPr lang="en-US" sz="1600" dirty="0" smtClean="0"/>
              <a:t>)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en-GB" sz="1600" dirty="0" smtClean="0"/>
              <a:t>/(Br</a:t>
            </a:r>
            <a:r>
              <a:rPr lang="ru-RU" sz="1600" dirty="0" smtClean="0"/>
              <a:t>(</a:t>
            </a:r>
            <a:r>
              <a:rPr lang="en-GB" sz="1600" dirty="0"/>
              <a:t>f0(</a:t>
            </a:r>
            <a:r>
              <a:rPr lang="el-GR" sz="1600" dirty="0"/>
              <a:t>π</a:t>
            </a:r>
            <a:r>
              <a:rPr lang="en-US" sz="1600" dirty="0"/>
              <a:t>+</a:t>
            </a:r>
            <a:r>
              <a:rPr lang="el-GR" sz="1600" dirty="0"/>
              <a:t>π</a:t>
            </a:r>
            <a:r>
              <a:rPr lang="en-US" sz="1600" dirty="0"/>
              <a:t>-)</a:t>
            </a:r>
            <a:r>
              <a:rPr lang="ru-RU" sz="1600" dirty="0" smtClean="0"/>
              <a:t>)</a:t>
            </a:r>
            <a:r>
              <a:rPr lang="en-GB" sz="1600" smtClean="0"/>
              <a:t>×Br</a:t>
            </a:r>
            <a:r>
              <a:rPr lang="ru-RU" sz="1600" smtClean="0"/>
              <a:t>(</a:t>
            </a:r>
            <a:r>
              <a:rPr lang="en-GB" sz="1600" dirty="0"/>
              <a:t>f0(</a:t>
            </a:r>
            <a:r>
              <a:rPr lang="el-GR" sz="1600" dirty="0"/>
              <a:t>ωφ</a:t>
            </a:r>
            <a:r>
              <a:rPr lang="ru-RU" sz="1600" dirty="0"/>
              <a:t>)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3" y="5185260"/>
            <a:ext cx="2036562" cy="1412091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" y="5087214"/>
            <a:ext cx="1869066" cy="160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89991"/>
              </p:ext>
            </p:extLst>
          </p:nvPr>
        </p:nvGraphicFramePr>
        <p:xfrm>
          <a:off x="899592" y="1052736"/>
          <a:ext cx="7488831" cy="457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956"/>
                <a:gridCol w="4597593"/>
                <a:gridCol w="2146282"/>
              </a:tblGrid>
              <a:tr h="3102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Установка ВЕС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событий за цикл У-70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0 </a:t>
                      </a:r>
                      <a:r>
                        <a:rPr lang="ru-RU" sz="1600">
                          <a:effectLst/>
                        </a:rPr>
                        <a:t>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Размер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кБ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хранимых сырых событий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1,8</a:t>
                      </a:r>
                      <a:r>
                        <a:rPr lang="en-GB" sz="1600" dirty="0">
                          <a:effectLst/>
                        </a:rPr>
                        <a:t>E10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Процессорное  время для реконструкции одного события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0,1 </a:t>
                      </a:r>
                      <a:r>
                        <a:rPr lang="ru-RU" sz="1600" dirty="0">
                          <a:effectLst/>
                        </a:rPr>
                        <a:t>сек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реконструированных событий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1,8</a:t>
                      </a:r>
                      <a:r>
                        <a:rPr lang="en-GB" sz="1600" dirty="0">
                          <a:effectLst/>
                        </a:rPr>
                        <a:t>E10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Сколько раз приходится реконструировать событие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места занимают рек. события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созданных МК событий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1,2</a:t>
                      </a:r>
                      <a:r>
                        <a:rPr lang="en-GB" sz="1600" dirty="0">
                          <a:effectLst/>
                        </a:rPr>
                        <a:t>E10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Затраты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процессорного </a:t>
                      </a:r>
                      <a:r>
                        <a:rPr lang="ru-RU" sz="1600" dirty="0">
                          <a:effectLst/>
                        </a:rPr>
                        <a:t>времени </a:t>
                      </a:r>
                      <a:r>
                        <a:rPr lang="ru-RU" sz="1600" dirty="0" smtClean="0">
                          <a:effectLst/>
                        </a:rPr>
                        <a:t> на МК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1,7 сек на событие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места занимают данные МК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Требования к выч. комплексу для реконструкции и МК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Удвоить </a:t>
                      </a:r>
                      <a:r>
                        <a:rPr lang="ru-RU" sz="1600" dirty="0" err="1">
                          <a:effectLst/>
                        </a:rPr>
                        <a:t>выч</a:t>
                      </a:r>
                      <a:r>
                        <a:rPr lang="ru-RU" sz="1600" dirty="0">
                          <a:effectLst/>
                        </a:rPr>
                        <a:t>. процессоры+100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9800" y="232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84776" cy="1575048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400" dirty="0" smtClean="0"/>
              <a:t>Основной вывод по вычислительным ресурсам НИЦ КИ-ИФВЭ в ближайшие годы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727280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связи с завершением работ по экспериментам на БАК на кластере НИЦ КИ</a:t>
            </a:r>
            <a:r>
              <a:rPr lang="en-GB" sz="2000" dirty="0" smtClean="0"/>
              <a:t>-</a:t>
            </a:r>
            <a:r>
              <a:rPr lang="ru-RU" sz="2000" dirty="0" smtClean="0"/>
              <a:t>ИФВЭ высвобождаются вычислительные мощности (≈ 2000 </a:t>
            </a:r>
            <a:r>
              <a:rPr lang="en-GB" sz="2000" dirty="0" smtClean="0"/>
              <a:t>CPU) </a:t>
            </a:r>
            <a:r>
              <a:rPr lang="ru-RU" sz="2000" dirty="0" smtClean="0"/>
              <a:t>и диски</a:t>
            </a:r>
            <a:r>
              <a:rPr lang="en-GB" sz="2000" dirty="0" smtClean="0"/>
              <a:t> (≈2000 </a:t>
            </a:r>
            <a:r>
              <a:rPr lang="ru-RU" sz="2000" dirty="0" smtClean="0"/>
              <a:t>ТБ</a:t>
            </a:r>
            <a:r>
              <a:rPr lang="ru-RU" sz="2000" dirty="0" smtClean="0"/>
              <a:t>)</a:t>
            </a:r>
            <a:r>
              <a:rPr lang="en-GB" sz="2000" dirty="0"/>
              <a:t>.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 2025 году высвобождающиеся </a:t>
            </a:r>
            <a:r>
              <a:rPr lang="en-GB" sz="2000" dirty="0" smtClean="0"/>
              <a:t>CPU </a:t>
            </a:r>
            <a:r>
              <a:rPr lang="ru-RU" sz="2000" dirty="0" smtClean="0"/>
              <a:t>будут полностью загружены задачами экспериментов , выполняемых на ускорительном комплексе У-70. При нормальной эксплуатации ускорительного комплекса этих вычислительных мощностей будет недостаточно уже в 2026 году. </a:t>
            </a:r>
          </a:p>
          <a:p>
            <a:endParaRPr lang="ru-RU" sz="2000" dirty="0"/>
          </a:p>
          <a:p>
            <a:r>
              <a:rPr lang="ru-RU" sz="2000" dirty="0" smtClean="0"/>
              <a:t>Высвобождающиеся объемы дисковой памяти позволят решить ряд острых проблем сегодняшнего дня и обеспечат нормальный процесс накопления и анализа данных экспериментов на У-70 вплоть до 2027 года.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370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99FF"/>
                </a:solidFill>
              </a:rPr>
              <a:t>СПАСИБО</a:t>
            </a:r>
            <a:endParaRPr lang="ru-RU" b="1" dirty="0">
              <a:solidFill>
                <a:srgbClr val="FF99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Ускорительный комплекс У-70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56792"/>
            <a:ext cx="84296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4320480" cy="46782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pt-BR" sz="2000" dirty="0"/>
              <a:t>•</a:t>
            </a:r>
            <a:r>
              <a:rPr lang="pt-BR" sz="2000" dirty="0" smtClean="0"/>
              <a:t>Computer </a:t>
            </a:r>
            <a:r>
              <a:rPr lang="pt-BR" sz="2000" dirty="0"/>
              <a:t>power (base OS CentOS7): </a:t>
            </a:r>
          </a:p>
          <a:p>
            <a:r>
              <a:rPr lang="en-US" sz="2000" dirty="0" smtClean="0"/>
              <a:t>•147 servers; </a:t>
            </a:r>
            <a:r>
              <a:rPr lang="en-US" sz="2000" b="1" dirty="0" smtClean="0"/>
              <a:t>2956</a:t>
            </a:r>
            <a:r>
              <a:rPr lang="en-US" sz="2000" dirty="0" smtClean="0"/>
              <a:t>CPU</a:t>
            </a:r>
            <a:endParaRPr lang="ru-RU" sz="2000" dirty="0" smtClean="0"/>
          </a:p>
          <a:p>
            <a:r>
              <a:rPr lang="en-GB" sz="2000" dirty="0" smtClean="0"/>
              <a:t>                        </a:t>
            </a:r>
            <a:r>
              <a:rPr lang="ru-RU" sz="2000" dirty="0" smtClean="0"/>
              <a:t>(≈10 </a:t>
            </a:r>
            <a:r>
              <a:rPr lang="en-US" sz="2000" dirty="0" smtClean="0"/>
              <a:t>HEP-SPEC06</a:t>
            </a:r>
            <a:r>
              <a:rPr lang="ru-RU" sz="2000" dirty="0" smtClean="0"/>
              <a:t>, ≈</a:t>
            </a:r>
            <a:r>
              <a:rPr lang="en-GB" sz="2000" dirty="0" smtClean="0"/>
              <a:t>2 GB)</a:t>
            </a:r>
            <a:endParaRPr lang="en-US" sz="2000" dirty="0" smtClean="0"/>
          </a:p>
          <a:p>
            <a:r>
              <a:rPr lang="en-US" sz="2000" dirty="0" smtClean="0"/>
              <a:t>• GRID 68%</a:t>
            </a:r>
            <a:r>
              <a:rPr lang="ru-RU" sz="2000" dirty="0" smtClean="0"/>
              <a:t>; </a:t>
            </a:r>
            <a:r>
              <a:rPr lang="en-GB" sz="2000" dirty="0" smtClean="0"/>
              <a:t>IHEP 32%</a:t>
            </a:r>
          </a:p>
          <a:p>
            <a:endParaRPr lang="en-US" sz="2000" dirty="0"/>
          </a:p>
          <a:p>
            <a:r>
              <a:rPr lang="en-US" sz="2000" dirty="0"/>
              <a:t>•Storage systems:</a:t>
            </a:r>
          </a:p>
          <a:p>
            <a:r>
              <a:rPr lang="en-US" sz="2000" dirty="0"/>
              <a:t>•</a:t>
            </a:r>
            <a:r>
              <a:rPr lang="en-US" sz="2000" dirty="0" smtClean="0"/>
              <a:t>GRID</a:t>
            </a:r>
            <a:r>
              <a:rPr lang="ru-RU" sz="2000" dirty="0" smtClean="0"/>
              <a:t> (</a:t>
            </a:r>
            <a:r>
              <a:rPr lang="en-GB" sz="2000" dirty="0" smtClean="0"/>
              <a:t>disks)</a:t>
            </a:r>
            <a:r>
              <a:rPr lang="en-US" sz="2000" dirty="0" smtClean="0"/>
              <a:t> </a:t>
            </a:r>
            <a:r>
              <a:rPr lang="en-US" sz="2000" b="1" dirty="0" smtClean="0"/>
              <a:t>2183</a:t>
            </a:r>
            <a:r>
              <a:rPr lang="en-US" sz="2000" dirty="0" smtClean="0"/>
              <a:t> </a:t>
            </a:r>
            <a:r>
              <a:rPr lang="en-US" sz="2000" dirty="0"/>
              <a:t>TB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Atlas </a:t>
            </a:r>
            <a:r>
              <a:rPr lang="en-US" sz="2000" dirty="0"/>
              <a:t>1185 </a:t>
            </a:r>
            <a:r>
              <a:rPr lang="en-US" sz="2000" dirty="0" smtClean="0"/>
              <a:t>, CMS </a:t>
            </a:r>
            <a:r>
              <a:rPr lang="en-US" sz="2000" dirty="0"/>
              <a:t>395, </a:t>
            </a:r>
            <a:endParaRPr lang="en-US" sz="2000" dirty="0" smtClean="0"/>
          </a:p>
          <a:p>
            <a:r>
              <a:rPr lang="en-US" sz="2000" dirty="0" smtClean="0"/>
              <a:t>Alice</a:t>
            </a:r>
            <a:r>
              <a:rPr lang="ru-RU" sz="2000" dirty="0" smtClean="0"/>
              <a:t> </a:t>
            </a:r>
            <a:r>
              <a:rPr lang="en-US" sz="2000" dirty="0" smtClean="0"/>
              <a:t>314 </a:t>
            </a:r>
            <a:r>
              <a:rPr lang="en-US" sz="2000" dirty="0"/>
              <a:t>, </a:t>
            </a:r>
            <a:r>
              <a:rPr lang="en-US" sz="2000" dirty="0" err="1"/>
              <a:t>LHCb</a:t>
            </a:r>
            <a:r>
              <a:rPr lang="en-US" sz="2000" dirty="0"/>
              <a:t> </a:t>
            </a:r>
            <a:r>
              <a:rPr lang="en-US" sz="2000" dirty="0" smtClean="0"/>
              <a:t>289 </a:t>
            </a:r>
          </a:p>
          <a:p>
            <a:r>
              <a:rPr lang="en-US" sz="2000" dirty="0" smtClean="0"/>
              <a:t>•IHEP (disks) </a:t>
            </a:r>
            <a:r>
              <a:rPr lang="en-US" sz="2000" b="1" dirty="0" smtClean="0"/>
              <a:t>307 </a:t>
            </a:r>
            <a:r>
              <a:rPr lang="en-US" sz="2000" dirty="0" smtClean="0"/>
              <a:t>TB</a:t>
            </a:r>
          </a:p>
          <a:p>
            <a:endParaRPr lang="en-US" sz="2000" dirty="0"/>
          </a:p>
          <a:p>
            <a:r>
              <a:rPr lang="en-US" sz="2000" dirty="0"/>
              <a:t>•Tapes </a:t>
            </a:r>
          </a:p>
          <a:p>
            <a:r>
              <a:rPr lang="en-US" sz="2000" dirty="0" smtClean="0"/>
              <a:t>•83TB </a:t>
            </a:r>
            <a:r>
              <a:rPr lang="en-US" sz="2000" dirty="0"/>
              <a:t>in the libraries</a:t>
            </a:r>
          </a:p>
          <a:p>
            <a:r>
              <a:rPr lang="en-US" sz="2000" dirty="0"/>
              <a:t>•232TB with the </a:t>
            </a:r>
            <a:r>
              <a:rPr lang="en-US" sz="2000" dirty="0" smtClean="0"/>
              <a:t>shelf</a:t>
            </a:r>
            <a:endParaRPr lang="en-US" sz="2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05855"/>
              </p:ext>
            </p:extLst>
          </p:nvPr>
        </p:nvGraphicFramePr>
        <p:xfrm>
          <a:off x="4856382" y="1196752"/>
          <a:ext cx="4036098" cy="210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62603"/>
              </p:ext>
            </p:extLst>
          </p:nvPr>
        </p:nvGraphicFramePr>
        <p:xfrm>
          <a:off x="4887602" y="3429000"/>
          <a:ext cx="4067944" cy="267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b="1" i="1" dirty="0">
                <a:solidFill>
                  <a:srgbClr val="0070C0"/>
                </a:solidFill>
              </a:rPr>
              <a:t>Central Linux Cluster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0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7" y="260648"/>
            <a:ext cx="5815015" cy="107721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Установка ОКА </a:t>
            </a:r>
            <a:r>
              <a:rPr lang="ru-RU" sz="1800" dirty="0" smtClean="0"/>
              <a:t>(рук. В.Ф. Образцов)</a:t>
            </a:r>
            <a:br>
              <a:rPr lang="ru-RU" sz="1800" dirty="0" smtClean="0"/>
            </a:br>
            <a:r>
              <a:rPr lang="ru-RU" sz="2200" dirty="0" smtClean="0"/>
              <a:t>Распады заряженных </a:t>
            </a:r>
            <a:r>
              <a:rPr lang="ru-RU" sz="2200" dirty="0" err="1" smtClean="0"/>
              <a:t>каонов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Взаимодействия </a:t>
            </a:r>
            <a:r>
              <a:rPr lang="ru-RU" sz="2200" dirty="0" err="1" smtClean="0"/>
              <a:t>каонов</a:t>
            </a:r>
            <a:r>
              <a:rPr lang="ru-RU" sz="2200" dirty="0" smtClean="0"/>
              <a:t> с мишенями</a:t>
            </a:r>
            <a:endParaRPr lang="ru-RU" sz="2200" dirty="0"/>
          </a:p>
        </p:txBody>
      </p:sp>
      <p:pic>
        <p:nvPicPr>
          <p:cNvPr id="4" name="Picture 2" descr="Pic_20_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5" y="1523301"/>
            <a:ext cx="2988444" cy="25564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9512" y="4422871"/>
            <a:ext cx="2088232" cy="23083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Kl3 </a:t>
            </a:r>
            <a:r>
              <a:rPr lang="ru-RU" dirty="0" smtClean="0"/>
              <a:t>распады:</a:t>
            </a:r>
          </a:p>
          <a:p>
            <a:r>
              <a:rPr lang="ru-RU" dirty="0" err="1" smtClean="0"/>
              <a:t>Формфакторы</a:t>
            </a:r>
            <a:endParaRPr lang="ru-RU" dirty="0" smtClean="0"/>
          </a:p>
          <a:p>
            <a:r>
              <a:rPr lang="ru-RU" dirty="0" smtClean="0"/>
              <a:t>Аномальные взаимодействия</a:t>
            </a:r>
            <a:endParaRPr lang="en-US" dirty="0" smtClean="0"/>
          </a:p>
          <a:p>
            <a:endParaRPr lang="en-GB" i="1" dirty="0" smtClean="0"/>
          </a:p>
          <a:p>
            <a:r>
              <a:rPr lang="en-GB" i="1" dirty="0" smtClean="0"/>
              <a:t>K</a:t>
            </a:r>
            <a:r>
              <a:rPr lang="el-GR" i="1" dirty="0" smtClean="0"/>
              <a:t>μ</a:t>
            </a:r>
            <a:r>
              <a:rPr lang="en-GB" i="1" dirty="0" smtClean="0"/>
              <a:t>3</a:t>
            </a:r>
            <a:r>
              <a:rPr lang="en-GB" dirty="0" smtClean="0"/>
              <a:t>(2002, </a:t>
            </a:r>
            <a:r>
              <a:rPr lang="en-GB" sz="1000" dirty="0" smtClean="0"/>
              <a:t>ISTRA+</a:t>
            </a:r>
            <a:r>
              <a:rPr lang="en-GB" dirty="0" smtClean="0"/>
              <a:t>)</a:t>
            </a:r>
            <a:endParaRPr lang="ru-RU" dirty="0" smtClean="0"/>
          </a:p>
          <a:p>
            <a:endParaRPr lang="en-GB" i="1" dirty="0" smtClean="0"/>
          </a:p>
          <a:p>
            <a:r>
              <a:rPr lang="en-GB" i="1" dirty="0" smtClean="0"/>
              <a:t>Ke3</a:t>
            </a:r>
            <a:r>
              <a:rPr lang="en-GB" dirty="0" smtClean="0"/>
              <a:t> (2016)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3540" y="4435301"/>
            <a:ext cx="2206452" cy="23083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Радиационные распады: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→ </a:t>
            </a:r>
            <a:r>
              <a:rPr lang="el-GR" dirty="0" smtClean="0"/>
              <a:t>π</a:t>
            </a:r>
            <a:r>
              <a:rPr lang="en-GB" baseline="30000" dirty="0" smtClean="0"/>
              <a:t>-</a:t>
            </a:r>
            <a:r>
              <a:rPr lang="el-GR" dirty="0" smtClean="0"/>
              <a:t>π</a:t>
            </a:r>
            <a:r>
              <a:rPr lang="el-GR" baseline="30000" dirty="0" smtClean="0"/>
              <a:t>0</a:t>
            </a:r>
            <a:r>
              <a:rPr lang="el-GR" dirty="0" smtClean="0"/>
              <a:t>γ</a:t>
            </a:r>
            <a:r>
              <a:rPr lang="en-GB" dirty="0" smtClean="0"/>
              <a:t>(2004,</a:t>
            </a:r>
            <a:r>
              <a:rPr lang="en-US" dirty="0"/>
              <a:t> </a:t>
            </a:r>
            <a:r>
              <a:rPr lang="en-US" sz="1000" dirty="0"/>
              <a:t>ISTRA+</a:t>
            </a:r>
            <a:r>
              <a:rPr lang="en-GB" dirty="0" smtClean="0"/>
              <a:t>)</a:t>
            </a:r>
            <a:endParaRPr lang="en-US" i="1" dirty="0"/>
          </a:p>
          <a:p>
            <a:r>
              <a:rPr lang="en-US" i="1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→ </a:t>
            </a:r>
            <a:r>
              <a:rPr lang="el-GR" i="1" dirty="0" smtClean="0"/>
              <a:t>μ</a:t>
            </a:r>
            <a:r>
              <a:rPr lang="en-US" baseline="30000" dirty="0"/>
              <a:t>-</a:t>
            </a:r>
            <a:r>
              <a:rPr lang="ar-AE" baseline="30000" dirty="0" smtClean="0"/>
              <a:t>؅</a:t>
            </a:r>
            <a:r>
              <a:rPr lang="el-GR" i="1" dirty="0" smtClean="0"/>
              <a:t>ν</a:t>
            </a:r>
            <a:r>
              <a:rPr lang="el-GR" i="1" baseline="-25000" dirty="0" smtClean="0"/>
              <a:t>μ</a:t>
            </a:r>
            <a:r>
              <a:rPr lang="el-GR" i="1" dirty="0" smtClean="0"/>
              <a:t>γ</a:t>
            </a:r>
            <a:r>
              <a:rPr lang="en-US" dirty="0" smtClean="0"/>
              <a:t>(2010,</a:t>
            </a:r>
            <a:r>
              <a:rPr lang="en-GB" sz="1000" dirty="0" smtClean="0"/>
              <a:t>ISTRA</a:t>
            </a:r>
            <a:r>
              <a:rPr lang="en-US" sz="1000" dirty="0" smtClean="0"/>
              <a:t>+ </a:t>
            </a:r>
            <a:r>
              <a:rPr lang="en-US" sz="1600" dirty="0" smtClean="0"/>
              <a:t>)</a:t>
            </a:r>
            <a:endParaRPr lang="en-GB" sz="1600" dirty="0" smtClean="0"/>
          </a:p>
          <a:p>
            <a:r>
              <a:rPr lang="en-US" i="1" dirty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→ </a:t>
            </a:r>
            <a:r>
              <a:rPr lang="el-GR" i="1" dirty="0" smtClean="0"/>
              <a:t>μ</a:t>
            </a:r>
            <a:r>
              <a:rPr lang="ru-RU" baseline="30000" dirty="0" smtClean="0"/>
              <a:t>+</a:t>
            </a:r>
            <a:r>
              <a:rPr lang="el-GR" i="1" dirty="0" smtClean="0"/>
              <a:t>ν</a:t>
            </a:r>
            <a:r>
              <a:rPr lang="el-GR" i="1" baseline="-25000" dirty="0" smtClean="0"/>
              <a:t>μ</a:t>
            </a:r>
            <a:r>
              <a:rPr lang="el-GR" i="1" dirty="0" smtClean="0"/>
              <a:t>γ</a:t>
            </a:r>
            <a:r>
              <a:rPr lang="en-US" i="1" dirty="0" smtClean="0"/>
              <a:t>    </a:t>
            </a:r>
            <a:r>
              <a:rPr lang="en-US" dirty="0" smtClean="0"/>
              <a:t>(2019)</a:t>
            </a:r>
          </a:p>
          <a:p>
            <a:r>
              <a:rPr lang="en-US" i="1" dirty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→ </a:t>
            </a:r>
            <a:r>
              <a:rPr lang="el-GR" dirty="0"/>
              <a:t>π</a:t>
            </a:r>
            <a:r>
              <a:rPr lang="en-GB" baseline="30000" dirty="0"/>
              <a:t>0</a:t>
            </a:r>
            <a:r>
              <a:rPr lang="en-GB" i="1" dirty="0"/>
              <a:t>e</a:t>
            </a:r>
            <a:r>
              <a:rPr lang="ru-RU" baseline="30000" dirty="0"/>
              <a:t>+</a:t>
            </a:r>
            <a:r>
              <a:rPr lang="el-GR" i="1" dirty="0" smtClean="0"/>
              <a:t>ν</a:t>
            </a:r>
            <a:r>
              <a:rPr lang="en-GB" i="1" baseline="-25000" dirty="0"/>
              <a:t>e</a:t>
            </a:r>
            <a:r>
              <a:rPr lang="el-GR" i="1" dirty="0" smtClean="0"/>
              <a:t>γ</a:t>
            </a:r>
            <a:r>
              <a:rPr lang="en-GB" i="1" dirty="0" smtClean="0"/>
              <a:t> </a:t>
            </a:r>
            <a:r>
              <a:rPr lang="en-GB" dirty="0" smtClean="0"/>
              <a:t>(2020)</a:t>
            </a:r>
          </a:p>
          <a:p>
            <a:r>
              <a:rPr lang="en-US" i="1" dirty="0"/>
              <a:t>K</a:t>
            </a:r>
            <a:r>
              <a:rPr lang="en-US" baseline="30000" dirty="0"/>
              <a:t>+</a:t>
            </a:r>
            <a:r>
              <a:rPr lang="en-US" dirty="0"/>
              <a:t>→ </a:t>
            </a:r>
            <a:r>
              <a:rPr lang="el-GR" dirty="0"/>
              <a:t>π</a:t>
            </a:r>
            <a:r>
              <a:rPr lang="en-GB" baseline="30000" dirty="0" smtClean="0"/>
              <a:t>0</a:t>
            </a:r>
            <a:r>
              <a:rPr lang="en-GB" i="1" dirty="0" smtClean="0"/>
              <a:t>μ</a:t>
            </a:r>
            <a:r>
              <a:rPr lang="ru-RU" baseline="30000" dirty="0" smtClean="0"/>
              <a:t>+</a:t>
            </a:r>
            <a:r>
              <a:rPr lang="el-GR" i="1" dirty="0" smtClean="0"/>
              <a:t>ν</a:t>
            </a:r>
            <a:r>
              <a:rPr lang="en-GB" i="1" baseline="-25000" dirty="0" smtClean="0"/>
              <a:t>μ</a:t>
            </a:r>
            <a:r>
              <a:rPr lang="el-GR" i="1" dirty="0" smtClean="0"/>
              <a:t>γ</a:t>
            </a:r>
            <a:r>
              <a:rPr lang="en-GB" i="1" dirty="0" smtClean="0"/>
              <a:t> </a:t>
            </a:r>
            <a:r>
              <a:rPr lang="en-GB" dirty="0"/>
              <a:t>(</a:t>
            </a:r>
            <a:r>
              <a:rPr lang="en-GB" dirty="0" smtClean="0"/>
              <a:t>2022)</a:t>
            </a:r>
            <a:endParaRPr lang="ru-RU" dirty="0"/>
          </a:p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→ </a:t>
            </a:r>
            <a:r>
              <a:rPr lang="el-GR" dirty="0" smtClean="0"/>
              <a:t>π</a:t>
            </a:r>
            <a:r>
              <a:rPr lang="el-GR" baseline="30000" dirty="0" smtClean="0"/>
              <a:t>+</a:t>
            </a:r>
            <a:r>
              <a:rPr lang="el-GR" dirty="0" smtClean="0"/>
              <a:t>π</a:t>
            </a:r>
            <a:r>
              <a:rPr lang="el-GR" baseline="30000" dirty="0" smtClean="0"/>
              <a:t>0</a:t>
            </a:r>
            <a:r>
              <a:rPr lang="el-GR" dirty="0" smtClean="0"/>
              <a:t>π</a:t>
            </a:r>
            <a:r>
              <a:rPr lang="el-GR" baseline="30000" dirty="0" smtClean="0"/>
              <a:t>0</a:t>
            </a:r>
            <a:r>
              <a:rPr lang="el-GR" dirty="0" smtClean="0"/>
              <a:t>γ</a:t>
            </a:r>
            <a:r>
              <a:rPr lang="en-GB" dirty="0" smtClean="0"/>
              <a:t> (2023)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4435301"/>
            <a:ext cx="2016224" cy="23083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Поиски новых легких частиц:</a:t>
            </a:r>
            <a:endParaRPr lang="en-GB" dirty="0" smtClean="0"/>
          </a:p>
          <a:p>
            <a:endParaRPr lang="ru-RU" dirty="0"/>
          </a:p>
          <a:p>
            <a:r>
              <a:rPr lang="en-US" dirty="0" smtClean="0"/>
              <a:t>K</a:t>
            </a:r>
            <a:r>
              <a:rPr lang="en-US" baseline="30000" dirty="0" smtClean="0"/>
              <a:t>−</a:t>
            </a:r>
            <a:r>
              <a:rPr lang="en-US" dirty="0" smtClean="0"/>
              <a:t>→</a:t>
            </a:r>
            <a:r>
              <a:rPr lang="el-GR" dirty="0" smtClean="0"/>
              <a:t>μ</a:t>
            </a:r>
            <a:r>
              <a:rPr lang="el-GR" baseline="30000" dirty="0"/>
              <a:t>−</a:t>
            </a:r>
            <a:r>
              <a:rPr lang="el-GR" dirty="0"/>
              <a:t>ν</a:t>
            </a:r>
            <a:r>
              <a:rPr lang="en-US" baseline="-25000" dirty="0"/>
              <a:t>h</a:t>
            </a:r>
            <a:r>
              <a:rPr lang="en-US" dirty="0"/>
              <a:t>(</a:t>
            </a:r>
            <a:r>
              <a:rPr lang="el-GR" dirty="0"/>
              <a:t>ν</a:t>
            </a:r>
            <a:r>
              <a:rPr lang="en-US" baseline="-25000" dirty="0" smtClean="0"/>
              <a:t>h</a:t>
            </a:r>
            <a:r>
              <a:rPr lang="en-US" dirty="0" smtClean="0"/>
              <a:t>→</a:t>
            </a:r>
            <a:r>
              <a:rPr lang="el-GR" dirty="0" smtClean="0"/>
              <a:t>ν</a:t>
            </a:r>
            <a:r>
              <a:rPr lang="el-GR" baseline="-25000" dirty="0" smtClean="0"/>
              <a:t>γ</a:t>
            </a:r>
            <a:r>
              <a:rPr lang="el-GR" dirty="0" smtClean="0"/>
              <a:t>)</a:t>
            </a:r>
            <a:endParaRPr lang="en-GB" dirty="0" smtClean="0"/>
          </a:p>
          <a:p>
            <a:r>
              <a:rPr lang="en-GB" dirty="0" smtClean="0"/>
              <a:t>(2012, </a:t>
            </a:r>
            <a:r>
              <a:rPr lang="en-US" sz="1000" dirty="0" smtClean="0"/>
              <a:t>ISTRA+</a:t>
            </a:r>
            <a:r>
              <a:rPr lang="en-GB" dirty="0" smtClean="0"/>
              <a:t>)</a:t>
            </a:r>
            <a:endParaRPr lang="en-GB" i="1" dirty="0" smtClean="0"/>
          </a:p>
          <a:p>
            <a:r>
              <a:rPr lang="en-GB" i="1" dirty="0" smtClean="0"/>
              <a:t>K</a:t>
            </a:r>
            <a:r>
              <a:rPr lang="en-GB" i="1" baseline="30000" dirty="0" smtClean="0"/>
              <a:t>+</a:t>
            </a:r>
            <a:r>
              <a:rPr lang="en-GB" i="1" dirty="0" smtClean="0"/>
              <a:t>→</a:t>
            </a:r>
            <a:r>
              <a:rPr lang="el-GR" i="1" dirty="0" smtClean="0"/>
              <a:t>μ</a:t>
            </a:r>
            <a:r>
              <a:rPr lang="en-GB" i="1" baseline="30000" dirty="0" smtClean="0"/>
              <a:t>+</a:t>
            </a:r>
            <a:r>
              <a:rPr lang="el-GR" i="1" dirty="0" smtClean="0"/>
              <a:t>ν</a:t>
            </a:r>
            <a:r>
              <a:rPr lang="en-GB" i="1" baseline="-25000" dirty="0" smtClean="0"/>
              <a:t>H</a:t>
            </a:r>
            <a:r>
              <a:rPr lang="en-GB" i="1" dirty="0" smtClean="0"/>
              <a:t> </a:t>
            </a:r>
            <a:r>
              <a:rPr lang="en-GB" dirty="0" smtClean="0"/>
              <a:t>(2018)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→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/>
              <a:t>a</a:t>
            </a:r>
            <a:r>
              <a:rPr lang="en-US" dirty="0" smtClean="0"/>
              <a:t> (2023)</a:t>
            </a:r>
            <a:endParaRPr lang="ru-RU" dirty="0" smtClean="0"/>
          </a:p>
          <a:p>
            <a:endParaRPr lang="en-GB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715227" y="4448422"/>
            <a:ext cx="2088232" cy="23083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Реакции в кулоновском поле ядер</a:t>
            </a:r>
            <a:r>
              <a:rPr lang="en-GB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WZW anomaly</a:t>
            </a:r>
          </a:p>
          <a:p>
            <a:endParaRPr lang="en-US" i="1" dirty="0" smtClean="0"/>
          </a:p>
          <a:p>
            <a:r>
              <a:rPr lang="en-US" i="1" dirty="0" smtClean="0"/>
              <a:t>K</a:t>
            </a:r>
            <a:r>
              <a:rPr lang="en-US" i="1" baseline="30000" dirty="0" smtClean="0"/>
              <a:t>+ </a:t>
            </a:r>
            <a:r>
              <a:rPr lang="en-US" i="1" dirty="0" smtClean="0"/>
              <a:t>Cu → K</a:t>
            </a:r>
            <a:r>
              <a:rPr lang="en-US" i="1" baseline="30000" dirty="0" smtClean="0"/>
              <a:t>+</a:t>
            </a:r>
            <a:r>
              <a:rPr lang="en-US" i="1" dirty="0" smtClean="0"/>
              <a:t> </a:t>
            </a:r>
            <a:r>
              <a:rPr lang="el-GR" i="1" dirty="0" smtClean="0"/>
              <a:t>π</a:t>
            </a:r>
            <a:r>
              <a:rPr lang="en-US" i="1" baseline="30000" dirty="0" smtClean="0"/>
              <a:t>0</a:t>
            </a:r>
            <a:r>
              <a:rPr lang="en-US" i="1" dirty="0" smtClean="0"/>
              <a:t>Cu </a:t>
            </a:r>
            <a:r>
              <a:rPr lang="en-US" dirty="0" smtClean="0"/>
              <a:t>(2022)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557382" cy="272569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2862" y="260648"/>
            <a:ext cx="163256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Сотрудничество:</a:t>
            </a:r>
          </a:p>
          <a:p>
            <a:r>
              <a:rPr lang="ru-RU" sz="1600" dirty="0" smtClean="0"/>
              <a:t>НИЦ КИ-ИФВЭ</a:t>
            </a:r>
          </a:p>
          <a:p>
            <a:r>
              <a:rPr lang="ru-RU" sz="1600" dirty="0" smtClean="0"/>
              <a:t>ИЯИ</a:t>
            </a:r>
          </a:p>
          <a:p>
            <a:r>
              <a:rPr lang="ru-RU" sz="1600" dirty="0" smtClean="0"/>
              <a:t>ОИЯИ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98229"/>
              </p:ext>
            </p:extLst>
          </p:nvPr>
        </p:nvGraphicFramePr>
        <p:xfrm>
          <a:off x="683568" y="260648"/>
          <a:ext cx="7776864" cy="623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170"/>
                <a:gridCol w="4548024"/>
                <a:gridCol w="2729670"/>
              </a:tblGrid>
              <a:tr h="18138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Установка ОКА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 имеет свой компьютерный кластер из 50-ти процессоров и 100 ТБ дискового пространства. На нем выполняется реконструкция сырых данных и событий </a:t>
                      </a:r>
                      <a:r>
                        <a:rPr lang="ru-RU" sz="1600" dirty="0" smtClean="0">
                          <a:effectLst/>
                        </a:rPr>
                        <a:t>МК. Часть работ по МК выполняется на центральном кластере. Использование центрального кластер а </a:t>
                      </a:r>
                      <a:r>
                        <a:rPr lang="ru-RU" sz="1600" smtClean="0">
                          <a:effectLst/>
                        </a:rPr>
                        <a:t>будет увеличиваться.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регистрируемых событий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 </a:t>
                      </a:r>
                      <a:r>
                        <a:rPr lang="ru-RU" sz="1600" dirty="0">
                          <a:effectLst/>
                        </a:rPr>
                        <a:t>цикл </a:t>
                      </a:r>
                      <a:r>
                        <a:rPr lang="ru-RU" sz="1600" dirty="0" smtClean="0">
                          <a:effectLst/>
                        </a:rPr>
                        <a:t>У-70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(9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секунд)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30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Размер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</a:t>
                      </a:r>
                      <a:r>
                        <a:rPr lang="ru-RU" sz="1600" dirty="0" err="1">
                          <a:effectLst/>
                        </a:rPr>
                        <a:t>кБ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хранимых сырых событий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ТБ диски, 15 ТБ ленты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Процессорное  время для реконструкции одного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0,003 сек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реконструированных событий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r>
                        <a:rPr lang="en-GB" sz="1600" dirty="0">
                          <a:effectLst/>
                        </a:rPr>
                        <a:t>E9 (</a:t>
                      </a:r>
                      <a:r>
                        <a:rPr lang="ru-RU" sz="1600" dirty="0">
                          <a:effectLst/>
                        </a:rPr>
                        <a:t>сырые)</a:t>
                      </a:r>
                      <a:r>
                        <a:rPr lang="en-GB" sz="1600" dirty="0">
                          <a:effectLst/>
                        </a:rPr>
                        <a:t>-&gt; 3E9(DST)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раз реконструируется событие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2-4 раза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места занимают рек. события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ru-RU" sz="1600" dirty="0">
                          <a:effectLst/>
                        </a:rPr>
                        <a:t>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созданных МК событий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r>
                        <a:rPr lang="en-GB" sz="1600" dirty="0">
                          <a:effectLst/>
                        </a:rPr>
                        <a:t>E10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Процессорное время на генерацию и реконструкцию МК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0,02 </a:t>
                      </a:r>
                      <a:r>
                        <a:rPr lang="ru-RU" sz="1600" dirty="0">
                          <a:effectLst/>
                        </a:rPr>
                        <a:t>сек на событие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места занимают данные МК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ТБ (</a:t>
                      </a:r>
                      <a:r>
                        <a:rPr lang="ru-RU" sz="1600" dirty="0" err="1">
                          <a:effectLst/>
                        </a:rPr>
                        <a:t>gzipped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Требования к выч. комплексу для реконструкции и МК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Кластер ОКА*2-3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41550" y="203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2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1" y="34920"/>
            <a:ext cx="4208187" cy="1041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Arial"/>
              </a:rPr>
              <a:t>Установка СПИН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(рук. В.А.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Гапиенко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dirty="0"/>
              <a:t/>
            </a:r>
            <a:br>
              <a:rPr dirty="0"/>
            </a:b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Кумулятивные процессы с большими </a:t>
            </a:r>
            <a:r>
              <a:rPr lang="ru-RU" b="0" i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P</a:t>
            </a:r>
            <a:r>
              <a:rPr lang="ru-RU" b="0" i="1" strike="noStrike" spc="-1" baseline="-25000" dirty="0" smtClean="0">
                <a:solidFill>
                  <a:srgbClr val="000000"/>
                </a:solidFill>
                <a:latin typeface="Calibri"/>
                <a:ea typeface="Arial"/>
              </a:rPr>
              <a:t>T</a:t>
            </a:r>
            <a:endParaRPr lang="en-GB" i="1" spc="-1" baseline="-25000" dirty="0">
              <a:solidFill>
                <a:srgbClr val="000000"/>
              </a:solidFill>
              <a:latin typeface="Calibri"/>
              <a:ea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latin typeface="Calibri"/>
                <a:ea typeface="Arial"/>
              </a:rPr>
              <a:t>Сотрудничество НИЦ КИ-ИФВЭ , ОИЯИ</a:t>
            </a:r>
            <a:endParaRPr lang="en-GB" sz="1600" b="0" strike="noStrike" spc="-1" dirty="0" smtClean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-31533" y="1076040"/>
            <a:ext cx="4239720" cy="578196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</a:t>
            </a:r>
            <a:r>
              <a:rPr lang="ru-RU" sz="1600" spc="-1" dirty="0" smtClean="0">
                <a:solidFill>
                  <a:srgbClr val="000000"/>
                </a:solidFill>
                <a:latin typeface="Calibri"/>
                <a:ea typeface="Arial"/>
              </a:rPr>
              <a:t>В э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ксперименте исследуется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кумулятивный эффект там, где практически нет данных: изучается  рождение  частиц    с  поперечными импульсами </a:t>
            </a: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P</a:t>
            </a:r>
            <a:r>
              <a:rPr lang="ru-RU" sz="1600" b="0" i="1" strike="noStrike" spc="-1" baseline="-25000" dirty="0">
                <a:solidFill>
                  <a:srgbClr val="000000"/>
                </a:solidFill>
                <a:latin typeface="Calibri"/>
                <a:ea typeface="Arial"/>
              </a:rPr>
              <a:t>T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&gt; 1 ГэВ/с. Во взаимодействиях  p + A → h + X    и    С + A→ h + X при использованием выведенных из У70 пучков протонов и ионов углерода были получены импульсные спектры кумулятивных заряженных частиц  с </a:t>
            </a: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P</a:t>
            </a:r>
            <a:r>
              <a:rPr lang="ru-RU" sz="1600" b="0" i="1" strike="noStrike" spc="-1" baseline="-25000" dirty="0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вплоть до ~3.5 ГэВ/с.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Инклюзивные  спектры, измеренные в эксперименте при облучении четырех ядерных мишеней C,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Al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Cu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и W, имеют одну и ту же закономерность: с ростом </a:t>
            </a: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P</a:t>
            </a:r>
            <a:r>
              <a:rPr lang="ru-RU" sz="1600" b="0" i="1" strike="noStrike" spc="-1" baseline="-25000" dirty="0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растет вклад легких ядерных фрагментов  и быстро падает относительный выход мезонной компоненты. Наблюдаемый выход протонов и ядерных фрагментов при сильной А-зависимости сечений можно рассматривать как указание на доминирование в этой кинематической области процессов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взаимодействия с плотными много-нуклонными (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многокварковыми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)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образова-ниями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 внутри ядерной материи.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4344120" y="12600"/>
            <a:ext cx="4787280" cy="3571200"/>
          </a:xfrm>
          <a:prstGeom prst="rect">
            <a:avLst/>
          </a:prstGeom>
          <a:ln>
            <a:noFill/>
          </a:ln>
        </p:spPr>
      </p:pic>
      <p:sp>
        <p:nvSpPr>
          <p:cNvPr id="43" name="CustomShape 3"/>
          <p:cNvSpPr/>
          <p:nvPr/>
        </p:nvSpPr>
        <p:spPr>
          <a:xfrm>
            <a:off x="4379760" y="5979960"/>
            <a:ext cx="4687200" cy="57888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Примеры спектров частиц, вылетающих  под углом 40</a:t>
            </a:r>
            <a:r>
              <a:rPr lang="ru-RU" sz="1600" b="0" strike="noStrike" spc="-1" baseline="3000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 из углеродной  и из вольфрамовой  мишеней.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4468680" y="3637080"/>
            <a:ext cx="2275920" cy="227556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4"/>
          <a:stretch/>
        </p:blipFill>
        <p:spPr>
          <a:xfrm>
            <a:off x="6647040" y="3573360"/>
            <a:ext cx="2297880" cy="2275920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08196"/>
              </p:ext>
            </p:extLst>
          </p:nvPr>
        </p:nvGraphicFramePr>
        <p:xfrm>
          <a:off x="971600" y="980728"/>
          <a:ext cx="7416824" cy="434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794"/>
                <a:gridCol w="4553386"/>
                <a:gridCol w="2125644"/>
              </a:tblGrid>
              <a:tr h="4136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Установка СПИН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событий за цикл У-70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</a:t>
                      </a:r>
                      <a:r>
                        <a:rPr lang="en-US" sz="1600">
                          <a:effectLst/>
                        </a:rPr>
                        <a:t>-</a:t>
                      </a:r>
                      <a:r>
                        <a:rPr lang="en-GB" sz="1600">
                          <a:effectLst/>
                        </a:rPr>
                        <a:t>&gt;1000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Размер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</a:t>
                      </a:r>
                      <a:r>
                        <a:rPr lang="ru-RU" sz="1600">
                          <a:effectLst/>
                        </a:rPr>
                        <a:t>5 кБ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хранимых сырых событий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ТБ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Процессорное  время для реконструкции одного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 сек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места занимают рек. события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созданных МК событий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2,5Е9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Процессорное время на генерацию и реконструкцию МК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0,004 сек на событие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Требования к выч. комплексу для реконструкции и МК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 ТБ диск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9800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5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48" y="0"/>
            <a:ext cx="4096392" cy="11247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Установка ФОДС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рук. А.А. Волков)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GB" sz="2200" i="1" dirty="0" err="1" smtClean="0"/>
              <a:t>p+A→h</a:t>
            </a:r>
            <a:r>
              <a:rPr lang="ru-RU" sz="2200" i="1" baseline="-25000" dirty="0" smtClean="0"/>
              <a:t>1,2</a:t>
            </a:r>
            <a:r>
              <a:rPr lang="en-GB" sz="2200" i="1" dirty="0" smtClean="0"/>
              <a:t>+x </a:t>
            </a:r>
            <a:r>
              <a:rPr lang="ru-RU" sz="2200" dirty="0" smtClean="0"/>
              <a:t>при </a:t>
            </a:r>
            <a:r>
              <a:rPr lang="en-GB" sz="2200" dirty="0" smtClean="0"/>
              <a:t> </a:t>
            </a:r>
            <a:r>
              <a:rPr lang="en-GB" sz="2200" i="1" dirty="0" smtClean="0"/>
              <a:t>x</a:t>
            </a:r>
            <a:r>
              <a:rPr lang="en-US" sz="2200" i="1" baseline="-25000" dirty="0" smtClean="0"/>
              <a:t>T</a:t>
            </a:r>
            <a:r>
              <a:rPr lang="en-US" sz="2200" i="1" dirty="0" smtClean="0"/>
              <a:t> → 1</a:t>
            </a:r>
            <a:r>
              <a:rPr lang="en-GB" sz="2200" i="1" dirty="0"/>
              <a:t/>
            </a:r>
            <a:br>
              <a:rPr lang="en-GB" sz="2200" i="1" dirty="0"/>
            </a:br>
            <a:r>
              <a:rPr lang="ru-RU" sz="1800" dirty="0" smtClean="0"/>
              <a:t>НИЦ КИ-ИФВЭ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96544" cy="26642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73" y="5469959"/>
            <a:ext cx="2161642" cy="12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43" y="3637640"/>
            <a:ext cx="2601452" cy="179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7557" y="2898976"/>
            <a:ext cx="3908939" cy="14773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Ближайшая задача:</a:t>
            </a:r>
          </a:p>
          <a:p>
            <a:r>
              <a:rPr lang="ru-RU" dirty="0" smtClean="0"/>
              <a:t>Спектры </a:t>
            </a:r>
            <a:r>
              <a:rPr lang="en-GB" i="1" dirty="0" smtClean="0"/>
              <a:t>h+- </a:t>
            </a:r>
            <a:r>
              <a:rPr lang="ru-RU" dirty="0" smtClean="0"/>
              <a:t>и ядер в </a:t>
            </a:r>
            <a:r>
              <a:rPr lang="en-GB" i="1" dirty="0" smtClean="0"/>
              <a:t>p</a:t>
            </a:r>
            <a:r>
              <a:rPr lang="ru-RU" i="1" dirty="0" smtClean="0"/>
              <a:t> </a:t>
            </a:r>
            <a:r>
              <a:rPr lang="en-GB" i="1" dirty="0" smtClean="0"/>
              <a:t>A </a:t>
            </a:r>
            <a:r>
              <a:rPr lang="ru-RU" dirty="0" smtClean="0"/>
              <a:t>взаимодействиях  </a:t>
            </a:r>
            <a:r>
              <a:rPr lang="ru-RU" dirty="0"/>
              <a:t>при </a:t>
            </a:r>
            <a:r>
              <a:rPr lang="en-GB" dirty="0"/>
              <a:t> </a:t>
            </a:r>
            <a:r>
              <a:rPr lang="en-GB" i="1" dirty="0"/>
              <a:t>x</a:t>
            </a:r>
            <a:r>
              <a:rPr lang="en-US" i="1" baseline="-25000" dirty="0"/>
              <a:t>T</a:t>
            </a:r>
            <a:r>
              <a:rPr lang="en-US" i="1" dirty="0"/>
              <a:t> → </a:t>
            </a:r>
            <a:r>
              <a:rPr lang="en-US" i="1" dirty="0" smtClean="0"/>
              <a:t>1</a:t>
            </a:r>
            <a:r>
              <a:rPr lang="ru-RU" i="1" dirty="0" smtClean="0"/>
              <a:t> </a:t>
            </a:r>
            <a:r>
              <a:rPr lang="ru-RU" dirty="0" smtClean="0"/>
              <a:t>в широком диапазоне углов                   (в дополнение к результатам СПИН</a:t>
            </a:r>
            <a:r>
              <a:rPr lang="en-US" dirty="0" smtClean="0"/>
              <a:t>’</a:t>
            </a:r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852" y="1161617"/>
            <a:ext cx="38884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Двухплечевой</a:t>
            </a:r>
            <a:r>
              <a:rPr lang="ru-RU" dirty="0" smtClean="0"/>
              <a:t> спектрометр с идентификацией заряженных частиц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238060"/>
            <a:ext cx="3090185" cy="130644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21065"/>
            <a:ext cx="154766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Односпиновые</a:t>
            </a:r>
            <a:r>
              <a:rPr lang="ru-RU" sz="1600" dirty="0" smtClean="0"/>
              <a:t> асимметрии при больших </a:t>
            </a:r>
            <a:r>
              <a:rPr lang="en-GB" sz="1600" i="1" dirty="0" err="1" smtClean="0"/>
              <a:t>p</a:t>
            </a:r>
            <a:r>
              <a:rPr lang="en-GB" sz="1600" i="1" baseline="-25000" dirty="0" err="1" smtClean="0"/>
              <a:t>T</a:t>
            </a:r>
            <a:r>
              <a:rPr lang="en-US" sz="1600" i="1" baseline="-25000" dirty="0"/>
              <a:t> </a:t>
            </a:r>
            <a:r>
              <a:rPr lang="en-US" sz="1600" i="1" dirty="0" smtClean="0"/>
              <a:t> </a:t>
            </a:r>
          </a:p>
          <a:p>
            <a:r>
              <a:rPr lang="ru-RU" sz="1600" dirty="0" smtClean="0"/>
              <a:t>в</a:t>
            </a:r>
            <a:r>
              <a:rPr lang="en-US" sz="1600" dirty="0" smtClean="0"/>
              <a:t>  </a:t>
            </a:r>
            <a:r>
              <a:rPr lang="en-GB" sz="1600" dirty="0" smtClean="0"/>
              <a:t>p</a:t>
            </a:r>
            <a:r>
              <a:rPr lang="en-GB" sz="1600" baseline="-25000" dirty="0" smtClean="0"/>
              <a:t>↑</a:t>
            </a:r>
            <a:r>
              <a:rPr lang="en-GB" sz="1600" dirty="0" smtClean="0"/>
              <a:t> </a:t>
            </a:r>
            <a:r>
              <a:rPr lang="en-US" sz="1600" dirty="0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взаимо</a:t>
            </a:r>
            <a:r>
              <a:rPr lang="ru-RU" sz="1600" dirty="0" smtClean="0"/>
              <a:t>-действиях</a:t>
            </a:r>
            <a:endParaRPr lang="en-GB" sz="1600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7411" y="3568314"/>
            <a:ext cx="2320622" cy="222625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Спектры под нулевым углом </a:t>
            </a:r>
            <a:r>
              <a:rPr lang="en-GB" sz="1600" dirty="0" smtClean="0"/>
              <a:t>h</a:t>
            </a:r>
            <a:r>
              <a:rPr lang="en-GB" sz="1600" dirty="0"/>
              <a:t>+- </a:t>
            </a:r>
            <a:r>
              <a:rPr lang="ru-RU" sz="1600" dirty="0"/>
              <a:t>и ядер в </a:t>
            </a:r>
            <a:r>
              <a:rPr lang="ru-RU" sz="1600" i="1" baseline="30000" dirty="0" smtClean="0"/>
              <a:t>12</a:t>
            </a:r>
            <a:r>
              <a:rPr lang="ru-RU" sz="1600" i="1" dirty="0" smtClean="0"/>
              <a:t>С</a:t>
            </a:r>
            <a:r>
              <a:rPr lang="ru-RU" sz="1600" i="1" baseline="-25000" dirty="0" smtClean="0"/>
              <a:t>6</a:t>
            </a:r>
            <a:r>
              <a:rPr lang="ru-RU" sz="1600" i="1" dirty="0" smtClean="0"/>
              <a:t> </a:t>
            </a:r>
            <a:r>
              <a:rPr lang="en-GB" sz="1600" i="1" dirty="0" smtClean="0"/>
              <a:t>A</a:t>
            </a:r>
            <a:r>
              <a:rPr lang="en-GB" sz="1600" dirty="0" smtClean="0"/>
              <a:t> </a:t>
            </a:r>
            <a:r>
              <a:rPr lang="ru-RU" sz="1600" dirty="0" smtClean="0"/>
              <a:t>взаимодействиях</a:t>
            </a:r>
            <a:r>
              <a:rPr lang="en-US" sz="1600" dirty="0" smtClean="0"/>
              <a:t> </a:t>
            </a:r>
            <a:r>
              <a:rPr lang="ru-RU" sz="1600" dirty="0" smtClean="0"/>
              <a:t>при </a:t>
            </a:r>
            <a:r>
              <a:rPr lang="en-US" sz="1600" dirty="0" smtClean="0"/>
              <a:t>E/</a:t>
            </a:r>
            <a:r>
              <a:rPr lang="ru-RU" sz="1600" dirty="0" smtClean="0"/>
              <a:t>нуклон=20,5</a:t>
            </a:r>
            <a:r>
              <a:rPr lang="ru-RU" sz="1600" dirty="0"/>
              <a:t> </a:t>
            </a:r>
            <a:r>
              <a:rPr lang="ru-RU" sz="1600" dirty="0" smtClean="0"/>
              <a:t>ГэВ,         </a:t>
            </a:r>
            <a:r>
              <a:rPr lang="en-GB" sz="1600" dirty="0" smtClean="0"/>
              <a:t>X</a:t>
            </a:r>
            <a:r>
              <a:rPr lang="en-GB" sz="1600" baseline="-25000" dirty="0" smtClean="0"/>
              <a:t>F</a:t>
            </a:r>
            <a:r>
              <a:rPr lang="en-GB" sz="1600" dirty="0" smtClean="0"/>
              <a:t> </a:t>
            </a:r>
            <a:r>
              <a:rPr lang="ru-RU" sz="1600" dirty="0" smtClean="0"/>
              <a:t>вплоть до 2,4</a:t>
            </a:r>
          </a:p>
          <a:p>
            <a:endParaRPr lang="ru-RU" sz="1600" i="1" baseline="30000" dirty="0" smtClean="0"/>
          </a:p>
          <a:p>
            <a:r>
              <a:rPr lang="ru-RU" sz="1600" i="1" baseline="30000" dirty="0" smtClean="0"/>
              <a:t>12</a:t>
            </a:r>
            <a:r>
              <a:rPr lang="ru-RU" sz="1600" i="1" dirty="0" smtClean="0"/>
              <a:t>С</a:t>
            </a:r>
            <a:r>
              <a:rPr lang="ru-RU" sz="1600" i="1" baseline="-25000" dirty="0" smtClean="0"/>
              <a:t>6</a:t>
            </a:r>
            <a:r>
              <a:rPr lang="ru-RU" sz="1600" i="1" dirty="0" smtClean="0"/>
              <a:t> </a:t>
            </a:r>
            <a:r>
              <a:rPr lang="en-GB" sz="1600" i="1" dirty="0" smtClean="0"/>
              <a:t>+ A</a:t>
            </a:r>
            <a:r>
              <a:rPr lang="ru-RU" sz="1600" i="1" dirty="0" smtClean="0"/>
              <a:t>(С, </a:t>
            </a:r>
            <a:r>
              <a:rPr lang="en-GB" sz="1600" i="1" dirty="0" err="1" smtClean="0"/>
              <a:t>Pb</a:t>
            </a:r>
            <a:r>
              <a:rPr lang="en-GB" sz="1600" i="1" dirty="0" smtClean="0"/>
              <a:t>)→</a:t>
            </a:r>
            <a:r>
              <a:rPr lang="el-GR" sz="1600" i="1" dirty="0" smtClean="0"/>
              <a:t>π</a:t>
            </a:r>
            <a:r>
              <a:rPr lang="en-GB" sz="1600" i="1" dirty="0" smtClean="0"/>
              <a:t>+-, K-, p, </a:t>
            </a:r>
            <a:r>
              <a:rPr lang="ar-AE" sz="1600" i="1" dirty="0" smtClean="0"/>
              <a:t>؅</a:t>
            </a:r>
            <a:r>
              <a:rPr lang="en-GB" sz="1600" i="1" dirty="0" smtClean="0"/>
              <a:t>p, d, t, </a:t>
            </a:r>
            <a:r>
              <a:rPr lang="en-US" sz="1600" i="1" baseline="30000" dirty="0" smtClean="0"/>
              <a:t>3</a:t>
            </a:r>
            <a:r>
              <a:rPr lang="en-US" sz="1600" i="1" dirty="0" smtClean="0"/>
              <a:t>He, </a:t>
            </a:r>
            <a:r>
              <a:rPr lang="en-US" sz="1600" i="1" baseline="30000" dirty="0" smtClean="0"/>
              <a:t>4</a:t>
            </a:r>
            <a:r>
              <a:rPr lang="en-US" sz="1600" i="1" dirty="0" smtClean="0"/>
              <a:t>He, </a:t>
            </a:r>
            <a:r>
              <a:rPr lang="en-US" sz="1600" i="1" baseline="30000" dirty="0" smtClean="0"/>
              <a:t>5</a:t>
            </a:r>
            <a:r>
              <a:rPr lang="en-US" sz="1600" i="1" dirty="0" smtClean="0"/>
              <a:t>He, </a:t>
            </a:r>
            <a:r>
              <a:rPr lang="en-US" sz="1600" i="1" baseline="30000" dirty="0" smtClean="0"/>
              <a:t>7</a:t>
            </a:r>
            <a:r>
              <a:rPr lang="en-US" sz="1600" i="1" dirty="0" smtClean="0"/>
              <a:t>Li,</a:t>
            </a:r>
            <a:r>
              <a:rPr lang="en-US" sz="1600" i="1" baseline="30000" dirty="0" smtClean="0"/>
              <a:t> 9</a:t>
            </a:r>
            <a:r>
              <a:rPr lang="en-US" sz="1600" i="1" dirty="0" smtClean="0"/>
              <a:t>Li, </a:t>
            </a:r>
            <a:r>
              <a:rPr lang="en-US" sz="1600" i="1" baseline="30000" dirty="0" smtClean="0"/>
              <a:t>8</a:t>
            </a:r>
            <a:r>
              <a:rPr lang="en-US" sz="1600" i="1" dirty="0" smtClean="0"/>
              <a:t>B,  </a:t>
            </a:r>
            <a:r>
              <a:rPr lang="en-US" sz="1600" i="1" baseline="30000" dirty="0" smtClean="0"/>
              <a:t>9</a:t>
            </a:r>
            <a:r>
              <a:rPr lang="en-US" sz="1600" i="1" dirty="0" smtClean="0"/>
              <a:t>Be, </a:t>
            </a:r>
            <a:r>
              <a:rPr lang="en-US" sz="1600" i="1" baseline="30000" dirty="0" smtClean="0"/>
              <a:t>10</a:t>
            </a:r>
            <a:r>
              <a:rPr lang="en-US" sz="1600" i="1" dirty="0" smtClean="0"/>
              <a:t>Be, </a:t>
            </a:r>
            <a:r>
              <a:rPr lang="en-US" sz="1600" i="1" baseline="30000" dirty="0" smtClean="0"/>
              <a:t>10</a:t>
            </a:r>
            <a:r>
              <a:rPr lang="en-US" sz="1600" i="1" dirty="0" smtClean="0"/>
              <a:t>C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313" y="5839046"/>
            <a:ext cx="2592287" cy="83099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Результаты не </a:t>
            </a:r>
          </a:p>
          <a:p>
            <a:r>
              <a:rPr lang="ru-RU" sz="1600" dirty="0" smtClean="0"/>
              <a:t>описываются моделями. Есть неожиданности (</a:t>
            </a:r>
            <a:r>
              <a:rPr lang="en-GB" sz="1600" dirty="0" smtClean="0"/>
              <a:t>t,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He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4377071"/>
            <a:ext cx="388843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В дальнейшем:</a:t>
            </a:r>
          </a:p>
          <a:p>
            <a:r>
              <a:rPr lang="en-US" dirty="0" smtClean="0"/>
              <a:t> </a:t>
            </a:r>
            <a:r>
              <a:rPr lang="ru-RU" i="1" dirty="0" smtClean="0"/>
              <a:t>р</a:t>
            </a:r>
            <a:r>
              <a:rPr lang="en-GB" i="1" dirty="0" smtClean="0"/>
              <a:t>  +</a:t>
            </a:r>
            <a:r>
              <a:rPr lang="ru-RU" i="1" dirty="0" smtClean="0"/>
              <a:t> </a:t>
            </a:r>
            <a:r>
              <a:rPr lang="ru-RU" i="1" dirty="0" err="1" smtClean="0"/>
              <a:t>А,р→Х</a:t>
            </a:r>
            <a:r>
              <a:rPr lang="ru-RU" dirty="0" smtClean="0"/>
              <a:t>: корреляции </a:t>
            </a:r>
            <a:r>
              <a:rPr lang="en-GB" dirty="0" smtClean="0"/>
              <a:t>h+-h+-</a:t>
            </a:r>
            <a:r>
              <a:rPr lang="ru-RU" dirty="0"/>
              <a:t> при </a:t>
            </a:r>
            <a:r>
              <a:rPr lang="en-GB" dirty="0"/>
              <a:t> </a:t>
            </a:r>
            <a:r>
              <a:rPr lang="en-GB" i="1" dirty="0"/>
              <a:t>x</a:t>
            </a:r>
            <a:r>
              <a:rPr lang="en-US" i="1" baseline="-25000" dirty="0" smtClean="0"/>
              <a:t>T</a:t>
            </a:r>
            <a:r>
              <a:rPr lang="en-US" i="1" dirty="0" smtClean="0"/>
              <a:t>→1</a:t>
            </a:r>
            <a:r>
              <a:rPr lang="ru-RU" i="1" dirty="0" smtClean="0"/>
              <a:t> </a:t>
            </a:r>
            <a:r>
              <a:rPr lang="ru-RU" dirty="0" smtClean="0"/>
              <a:t>в двух плечах и в одном плече;</a:t>
            </a:r>
          </a:p>
          <a:p>
            <a:r>
              <a:rPr lang="ru-RU" i="1" baseline="30000" dirty="0" smtClean="0"/>
              <a:t>12</a:t>
            </a:r>
            <a:r>
              <a:rPr lang="ru-RU" i="1" dirty="0" smtClean="0"/>
              <a:t>С </a:t>
            </a:r>
            <a:r>
              <a:rPr lang="en-GB" i="1" dirty="0" smtClean="0"/>
              <a:t>+ A</a:t>
            </a:r>
            <a:r>
              <a:rPr lang="ru-RU" i="1" dirty="0" smtClean="0"/>
              <a:t>,</a:t>
            </a:r>
            <a:r>
              <a:rPr lang="en-GB" i="1" dirty="0" err="1" smtClean="0"/>
              <a:t>p→X</a:t>
            </a:r>
            <a:r>
              <a:rPr lang="en-GB" dirty="0" smtClean="0"/>
              <a:t>: </a:t>
            </a:r>
            <a:r>
              <a:rPr lang="ru-RU" dirty="0" smtClean="0"/>
              <a:t>под углом=0, а также при </a:t>
            </a:r>
            <a:r>
              <a:rPr lang="en-GB" dirty="0" smtClean="0"/>
              <a:t> </a:t>
            </a:r>
            <a:r>
              <a:rPr lang="en-GB" i="1" dirty="0"/>
              <a:t>x</a:t>
            </a:r>
            <a:r>
              <a:rPr lang="en-US" i="1" baseline="-25000" dirty="0" smtClean="0"/>
              <a:t>T</a:t>
            </a:r>
            <a:r>
              <a:rPr lang="en-US" i="1" dirty="0" smtClean="0"/>
              <a:t>→1</a:t>
            </a:r>
            <a:r>
              <a:rPr lang="ru-RU" i="1" dirty="0" smtClean="0"/>
              <a:t> </a:t>
            </a:r>
            <a:r>
              <a:rPr lang="ru-RU" dirty="0"/>
              <a:t>в широком диапазоне углов </a:t>
            </a:r>
            <a:r>
              <a:rPr lang="ru-RU" dirty="0" smtClean="0"/>
              <a:t>(вместе со СПИН</a:t>
            </a:r>
            <a:r>
              <a:rPr lang="en-US" dirty="0" smtClean="0"/>
              <a:t>’</a:t>
            </a:r>
            <a:r>
              <a:rPr lang="ru-RU" dirty="0" smtClean="0"/>
              <a:t>ом)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6309320"/>
            <a:ext cx="381642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Цели: </a:t>
            </a:r>
            <a:r>
              <a:rPr lang="ru-RU" dirty="0" err="1" smtClean="0"/>
              <a:t>дикварки</a:t>
            </a:r>
            <a:r>
              <a:rPr lang="ru-RU" dirty="0" smtClean="0"/>
              <a:t>, плотная материя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3908" y="1827165"/>
            <a:ext cx="2880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38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41228"/>
              </p:ext>
            </p:extLst>
          </p:nvPr>
        </p:nvGraphicFramePr>
        <p:xfrm>
          <a:off x="899592" y="1124744"/>
          <a:ext cx="7200800" cy="474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305"/>
                <a:gridCol w="4420763"/>
                <a:gridCol w="2063732"/>
              </a:tblGrid>
              <a:tr h="3782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Установка ФОДС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событий за цикл У-70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Размер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1,5 кБ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хранимых сырых событий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Процессорное  время для реконструкции одного события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0,001 сек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реконструированных событий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Е8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раз приходится реконструировать событие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3-4 раза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Сколько места занимают рек. события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созданных МК событий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r>
                        <a:rPr lang="en-GB" sz="1600" dirty="0">
                          <a:effectLst/>
                        </a:rPr>
                        <a:t>E10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Требования к выч. комплексу для МК и анализа данных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+10 </a:t>
                      </a:r>
                      <a:r>
                        <a:rPr lang="ru-RU" sz="1600" dirty="0">
                          <a:effectLst/>
                        </a:rPr>
                        <a:t>ТБ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19872" y="45091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1659</Words>
  <Application>Microsoft Office PowerPoint</Application>
  <PresentationFormat>Экран (4:3)</PresentationFormat>
  <Paragraphs>301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Ускорительный комплекс У-70: установки и вычислительные ресурсы</vt:lpstr>
      <vt:lpstr>Ускорительный комплекс У-70</vt:lpstr>
      <vt:lpstr> Central Linux Cluster</vt:lpstr>
      <vt:lpstr>Установка ОКА (рук. В.Ф. Образцов) Распады заряженных каонов Взаимодействия каонов с мишенями</vt:lpstr>
      <vt:lpstr>Презентация PowerPoint</vt:lpstr>
      <vt:lpstr>Презентация PowerPoint</vt:lpstr>
      <vt:lpstr>Презентация PowerPoint</vt:lpstr>
      <vt:lpstr>Установка ФОДС (рук. А.А. Волков) p+A→h1,2+x при  xT → 1 НИЦ КИ-ИФВЭ</vt:lpstr>
      <vt:lpstr>Презентация PowerPoint</vt:lpstr>
      <vt:lpstr>Установка СПАСЧАРМ (рук. А.Н. Васильев) Спиновая физика</vt:lpstr>
      <vt:lpstr>Презентация PowerPoint</vt:lpstr>
      <vt:lpstr>Установка ВЕС (рук.Ю.А. Хохлов) Спектроскопия легких мезонов НИЦ КИ-ИФВЭ</vt:lpstr>
      <vt:lpstr>Презентация PowerPoint</vt:lpstr>
      <vt:lpstr>Основной вывод по вычислительным ресурсам НИЦ КИ-ИФВЭ в ближайшие годы</vt:lpstr>
      <vt:lpstr>СПАСИБО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с фиксированными мишенями: вызовы и возможности У-70</dc:title>
  <dc:creator>HP</dc:creator>
  <cp:lastModifiedBy>HP</cp:lastModifiedBy>
  <cp:revision>193</cp:revision>
  <cp:lastPrinted>2024-03-26T06:42:12Z</cp:lastPrinted>
  <dcterms:created xsi:type="dcterms:W3CDTF">2024-02-24T13:13:40Z</dcterms:created>
  <dcterms:modified xsi:type="dcterms:W3CDTF">2024-04-12T06:08:33Z</dcterms:modified>
</cp:coreProperties>
</file>