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1748" r:id="rId2"/>
    <p:sldId id="498" r:id="rId3"/>
    <p:sldId id="1731" r:id="rId4"/>
    <p:sldId id="1736" r:id="rId5"/>
    <p:sldId id="1730" r:id="rId6"/>
    <p:sldId id="1697" r:id="rId7"/>
    <p:sldId id="1003" r:id="rId8"/>
    <p:sldId id="1012" r:id="rId9"/>
    <p:sldId id="1750" r:id="rId10"/>
    <p:sldId id="1646" r:id="rId11"/>
    <p:sldId id="1647" r:id="rId12"/>
    <p:sldId id="1727" r:id="rId13"/>
    <p:sldId id="1745" r:id="rId14"/>
    <p:sldId id="1717" r:id="rId15"/>
    <p:sldId id="1643" r:id="rId16"/>
    <p:sldId id="909" r:id="rId17"/>
    <p:sldId id="1675" r:id="rId18"/>
    <p:sldId id="1447" r:id="rId19"/>
    <p:sldId id="1747" r:id="rId20"/>
    <p:sldId id="1588" r:id="rId21"/>
    <p:sldId id="1591" r:id="rId22"/>
    <p:sldId id="1749" r:id="rId23"/>
    <p:sldId id="1754" r:id="rId24"/>
    <p:sldId id="1751" r:id="rId25"/>
    <p:sldId id="1691" r:id="rId26"/>
  </p:sldIdLst>
  <p:sldSz cx="12192000" cy="6858000"/>
  <p:notesSz cx="6858000" cy="9144000"/>
  <p:custDataLst>
    <p:tags r:id="rId2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em Galimov" initials="AG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FFFF"/>
    <a:srgbClr val="F9E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8" autoAdjust="0"/>
    <p:restoredTop sz="93468"/>
  </p:normalViewPr>
  <p:slideViewPr>
    <p:cSldViewPr snapToGrid="0">
      <p:cViewPr>
        <p:scale>
          <a:sx n="97" d="100"/>
          <a:sy n="97" d="100"/>
        </p:scale>
        <p:origin x="968" y="3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02712-1E24-A343-802F-78E1FC55217A}" type="datetimeFigureOut">
              <a:rPr lang="ru-RU" smtClean="0"/>
              <a:t>11.04.2024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7CB10-337D-6147-AFD8-2B3EE83FA2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978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7CB10-337D-6147-AFD8-2B3EE83FA2B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448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ＭＳ Ｐゴシック" charset="0"/>
              </a:rPr>
              <a:t>Более 20% модулей время-пролетной системы изготовлены и испытаны. До конца года будет завершено создание всей системы. Основной трекер ТРС собирается в чистой комнате. Собраны два внешних цилиндра. Последовательно идет сборка других частей детектора.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84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 xmlns="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41087644" indent="-40592406"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49523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99047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148571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198095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eaLnBrk="1" hangingPunct="1"/>
            <a:r>
              <a:rPr lang="ru-RU" sz="1300"/>
              <a:t>V.Kekelidze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41087644" indent="-40592406"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49523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99047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148571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198095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eaLnBrk="1" hangingPunct="1"/>
            <a:fld id="{45E5B0F0-23C4-604D-A7C7-F2AF1681860E}" type="datetime1">
              <a:rPr lang="ru-RU" sz="1300"/>
              <a:pPr eaLnBrk="1" hangingPunct="1"/>
              <a:t>11.04.2024</a:t>
            </a:fld>
            <a:endParaRPr lang="ru-RU" sz="1300"/>
          </a:p>
        </p:txBody>
      </p:sp>
      <p:sp>
        <p:nvSpPr>
          <p:cNvPr id="225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41087644" indent="-40592406"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eaLnBrk="0" hangingPunct="0"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495239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990478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1485717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198095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eaLnBrk="1" hangingPunct="1"/>
            <a:fld id="{A8D62808-9F30-1F43-83B9-CF3587B3FD0E}" type="slidenum">
              <a:rPr lang="ru-RU" sz="1300"/>
              <a:pPr eaLnBrk="1" hangingPunct="1"/>
              <a:t>5</a:t>
            </a:fld>
            <a:endParaRPr lang="ru-RU" sz="1300"/>
          </a:p>
        </p:txBody>
      </p:sp>
      <p:sp>
        <p:nvSpPr>
          <p:cNvPr id="22533" name="Rectangle 2"/>
          <p:cNvSpPr>
            <a:spLocks noGrp="1" noRot="1" noChangeAspect="1" noChangeArrowheads="1" noTextEdit="1"/>
          </p:cNvSpPr>
          <p:nvPr>
            <p:ph type="sldImg" idx="6"/>
          </p:nvPr>
        </p:nvSpPr>
        <p:spPr>
          <a:xfrm>
            <a:off x="533400" y="763588"/>
            <a:ext cx="6704013" cy="3771900"/>
          </a:xfrm>
        </p:spPr>
      </p:sp>
      <p:sp>
        <p:nvSpPr>
          <p:cNvPr id="22534" name="Rectangle 3"/>
          <p:cNvSpPr>
            <a:spLocks noGrp="1" noChangeArrowheads="1"/>
          </p:cNvSpPr>
          <p:nvPr>
            <p:ph type="body" idx="7"/>
          </p:nvPr>
        </p:nvSpPr>
        <p:spPr/>
        <p:txBody>
          <a:bodyPr/>
          <a:lstStyle/>
          <a:p>
            <a:r>
              <a:rPr lang="en-US" sz="1700">
                <a:ea typeface="ＭＳ Ｐゴシック" charset="0"/>
              </a:rPr>
              <a:t>The QCD phase diagram indicating the various state of hadronic matter from ordinary nuclei to quark-gluon matter, is effectively explored in heavy ion collisions. At very high energies (RICH BNL or LHC CERN), a phase transition occurs at a very low net baryonic density. It was indicated a crossover transition between quark-gluon matter and hadronic gas in many HE experiments. Lattice QCD rather well describes this region of Phase Diagram. A first-order phase transition is expected at the highest baryonic chemical potential or maximum baryon density, which exist in the core of neutron stars. Then there must be a critical endpoint between the crossover and the first order phase transition. This area of ​​the phase diagram is less studied experimentally and theoretically. NICA is dedicated to exploring just this region.</a:t>
            </a:r>
          </a:p>
        </p:txBody>
      </p:sp>
    </p:spTree>
    <p:extLst>
      <p:ext uri="{BB962C8B-B14F-4D97-AF65-F5344CB8AC3E}">
        <p14:creationId xmlns:p14="http://schemas.microsoft.com/office/powerpoint/2010/main" val="3999070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 view of major NICA facilities. The Nuclotron – supercoducting synchrotron with circumference</a:t>
            </a:r>
            <a:r>
              <a:rPr lang="en-US" baseline="0"/>
              <a:t> of 250 meters was put in operation 24 years ago. The beams from Nuclotron are extracted to the experimental hall, where the first experiment of NICA program BM@N is located. The plan is to put in operation a booster in 2019, and collider - in 2020 simultaneously with the MPD.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016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3A80CE1D-009B-45EF-8656-F7993C9542E5}" type="slidenum">
              <a:rPr lang="en-US" sz="1400" b="0" strike="noStrike" spc="-1" smtClean="0">
                <a:latin typeface="Times New Roman"/>
              </a:rPr>
              <a:t>10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3783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Подобия коэффициент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3A80CE1D-009B-45EF-8656-F7993C9542E5}" type="slidenum">
              <a:rPr lang="en-US" sz="1400" b="0" strike="noStrike" spc="-1" smtClean="0">
                <a:latin typeface="Times New Roman"/>
              </a:rPr>
              <a:t>12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2152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7CB10-337D-6147-AFD8-2B3EE83FA2B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729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/>
              <a:t>Recently the the BN@M physics program was extended by new proposal – to measure SR correlations. These measurements will provide direct information on NN interaction inside  a nuclei</a:t>
            </a:r>
            <a:r>
              <a:rPr lang="en-US" baseline="0" noProof="0"/>
              <a:t> in the region where its dynamics changes from repulsive to attractive behavior.</a:t>
            </a:r>
            <a:r>
              <a:rPr lang="en-US" noProof="0"/>
              <a:t>  An</a:t>
            </a:r>
            <a:r>
              <a:rPr lang="en-US" baseline="0" noProof="0"/>
              <a:t> exclusive reaction will be studied in inverse kinematics.</a:t>
            </a:r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038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None/>
            </a:pPr>
            <a:fld id="{3A80CE1D-009B-45EF-8656-F7993C9542E5}" type="slidenum">
              <a:rPr lang="en-US" sz="1400" b="0" strike="noStrike" spc="-1" smtClean="0">
                <a:latin typeface="Times New Roman"/>
              </a:rPr>
              <a:t>17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7530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у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47CB10-337D-6147-AFD8-2B3EE83FA2B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41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 апреля 2024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25202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 апреля 2024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40200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889396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12 апреля 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B4037-B1E1-45DC-8300-9D287C81F4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40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12 апреля 2024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D851C-2B19-462F-8B67-665182982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65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60" r:id="rId3"/>
    <p:sldLayoutId id="2147483661" r:id="rId4"/>
  </p:sldLayoutIdLst>
  <p:transition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arhiv.org/abs/2303.03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hyperlink" Target="https://arxiv.org/abs/2102.0262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67.jpeg"/><Relationship Id="rId5" Type="http://schemas.openxmlformats.org/officeDocument/2006/relationships/image" Target="../media/image62.jpeg"/><Relationship Id="rId10" Type="http://schemas.openxmlformats.org/officeDocument/2006/relationships/image" Target="../media/image66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80D3238-9D8F-7242-A92B-50936680D9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7367" y="0"/>
            <a:ext cx="12097265" cy="688211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79A87-2DD7-7743-AD55-EDC071446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 апреля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EEC66-B95A-9F4A-8078-2B9E5FDFC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6495E-5D71-9145-A8E3-663D19FD4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1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40FDB-1AC5-8247-B85B-685631A6BDB3}"/>
              </a:ext>
            </a:extLst>
          </p:cNvPr>
          <p:cNvSpPr txBox="1"/>
          <p:nvPr/>
        </p:nvSpPr>
        <p:spPr>
          <a:xfrm>
            <a:off x="1237548" y="883064"/>
            <a:ext cx="9190182" cy="584775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>
                <a:latin typeface="Arial" panose="020B0604020202020204" pitchFamily="34" charset="0"/>
                <a:cs typeface="Arial" panose="020B0604020202020204" pitchFamily="34" charset="0"/>
              </a:rPr>
              <a:t>Проект класса Мегасайенс </a:t>
            </a:r>
            <a:r>
              <a:rPr lang="ru-RU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«Комплекс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81102E-9FD5-6C4C-B5EE-976B17D6D4A5}"/>
              </a:ext>
            </a:extLst>
          </p:cNvPr>
          <p:cNvSpPr txBox="1"/>
          <p:nvPr/>
        </p:nvSpPr>
        <p:spPr>
          <a:xfrm>
            <a:off x="9121218" y="2018722"/>
            <a:ext cx="261302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Кекелидзе, ОИЯИ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B63F30-689C-D94E-BA99-A778A583BDCC}"/>
              </a:ext>
            </a:extLst>
          </p:cNvPr>
          <p:cNvSpPr txBox="1"/>
          <p:nvPr/>
        </p:nvSpPr>
        <p:spPr>
          <a:xfrm>
            <a:off x="739346" y="6356350"/>
            <a:ext cx="1061445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Roboto" panose="02000000000000000000" pitchFamily="2" charset="0"/>
              </a:rPr>
              <a:t>Совещание по </a:t>
            </a:r>
            <a:r>
              <a:rPr lang="en-GB" sz="2000" b="0" i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IT-</a:t>
            </a:r>
            <a:r>
              <a:rPr lang="ru-RU" sz="2000" b="0" i="1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инфраструктуре класса </a:t>
            </a:r>
            <a:r>
              <a:rPr lang="ru-RU" sz="2000" b="0" i="1" dirty="0" err="1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мегасайенс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 ОИЯИ, 11-12 апреля 2024 г.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1F0A03-A3EA-DB4E-81BF-AEB39D37940E}"/>
              </a:ext>
            </a:extLst>
          </p:cNvPr>
          <p:cNvSpPr txBox="1"/>
          <p:nvPr/>
        </p:nvSpPr>
        <p:spPr>
          <a:xfrm>
            <a:off x="-14416" y="5487826"/>
            <a:ext cx="11994292" cy="707886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реализуется в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бъединенном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нституте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дерных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сследований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(ОИЯИ) –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Международной</a:t>
            </a:r>
          </a:p>
          <a:p>
            <a:pPr algn="r"/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межправительственной научной организации, представляющей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стран-участниц</a:t>
            </a:r>
          </a:p>
        </p:txBody>
      </p:sp>
    </p:spTree>
    <p:extLst>
      <p:ext uri="{BB962C8B-B14F-4D97-AF65-F5344CB8AC3E}">
        <p14:creationId xmlns:p14="http://schemas.microsoft.com/office/powerpoint/2010/main" val="83155810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BEF540D-E652-6942-87FB-3749C5119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24" y="3816745"/>
            <a:ext cx="5166454" cy="2981490"/>
          </a:xfrm>
          <a:prstGeom prst="rect">
            <a:avLst/>
          </a:prstGeom>
        </p:spPr>
      </p:pic>
      <p:pic>
        <p:nvPicPr>
          <p:cNvPr id="22" name="Picture 21" descr="maxresdefault.jpg">
            <a:extLst>
              <a:ext uri="{FF2B5EF4-FFF2-40B4-BE49-F238E27FC236}">
                <a16:creationId xmlns:a16="http://schemas.microsoft.com/office/drawing/2014/main" id="{8405A8AC-8985-894A-BD56-9C6DE97AC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76" y="688701"/>
            <a:ext cx="5273631" cy="29664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A83844-8DFF-0B4E-A716-E6FACADE3E9E}"/>
              </a:ext>
            </a:extLst>
          </p:cNvPr>
          <p:cNvSpPr txBox="1"/>
          <p:nvPr/>
        </p:nvSpPr>
        <p:spPr>
          <a:xfrm>
            <a:off x="1748011" y="155849"/>
            <a:ext cx="10305450" cy="461665"/>
          </a:xfrm>
          <a:prstGeom prst="rect">
            <a:avLst/>
          </a:prstGeom>
          <a:solidFill>
            <a:srgbClr val="D0FFFF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фабрика СП магнитов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криогеника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B276B56-B567-5047-B341-FFCF73796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8723" y="702067"/>
            <a:ext cx="5822081" cy="293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3369C9A4-5377-EC4E-970B-969E9B178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1198" y="1898673"/>
            <a:ext cx="2593327" cy="1722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8DC063-30B7-5E4F-9B3F-10B563873ED8}"/>
              </a:ext>
            </a:extLst>
          </p:cNvPr>
          <p:cNvSpPr txBox="1"/>
          <p:nvPr/>
        </p:nvSpPr>
        <p:spPr>
          <a:xfrm>
            <a:off x="1375328" y="3144117"/>
            <a:ext cx="5928526" cy="369332"/>
          </a:xfrm>
          <a:prstGeom prst="rect">
            <a:avLst/>
          </a:prstGeom>
          <a:solidFill>
            <a:srgbClr val="F4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2016: 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запуск в эксплуатацию фабрики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 магнитов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3832A3-FF4D-FC4E-884E-C1C0DAF12B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3" y="4067808"/>
            <a:ext cx="3560236" cy="27598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BD1340-6781-F749-A8C3-8CC8449F2D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59" y="4216458"/>
            <a:ext cx="3071564" cy="25817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797361-879A-4143-B313-FDC0E9583BFC}"/>
              </a:ext>
            </a:extLst>
          </p:cNvPr>
          <p:cNvSpPr txBox="1"/>
          <p:nvPr/>
        </p:nvSpPr>
        <p:spPr>
          <a:xfrm>
            <a:off x="51623" y="3581845"/>
            <a:ext cx="7547783" cy="707886"/>
          </a:xfrm>
          <a:prstGeom prst="rect">
            <a:avLst/>
          </a:prstGeom>
          <a:solidFill>
            <a:srgbClr val="D0FFFF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Криогеника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способность охлаждения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кВт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4,5 K</a:t>
            </a:r>
            <a:r>
              <a:rPr lang="en-US" sz="2000" b="1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2 000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 жидкого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9F3CDF-240C-F347-A49D-F42210505460}"/>
              </a:ext>
            </a:extLst>
          </p:cNvPr>
          <p:cNvSpPr txBox="1"/>
          <p:nvPr/>
        </p:nvSpPr>
        <p:spPr>
          <a:xfrm>
            <a:off x="9271982" y="1630619"/>
            <a:ext cx="275249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магнитов для 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en-U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E07089-4B64-E849-B6BF-4AA0864CCD2A}"/>
              </a:ext>
            </a:extLst>
          </p:cNvPr>
          <p:cNvSpPr txBox="1"/>
          <p:nvPr/>
        </p:nvSpPr>
        <p:spPr>
          <a:xfrm>
            <a:off x="8189967" y="3775129"/>
            <a:ext cx="3834511" cy="369332"/>
          </a:xfrm>
          <a:prstGeom prst="rect">
            <a:avLst/>
          </a:prstGeom>
          <a:solidFill>
            <a:srgbClr val="F9EFE7"/>
          </a:solidFill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компрессорная станция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25E48C7C-1449-874D-8806-5BAFCCA57E5B}"/>
              </a:ext>
            </a:extLst>
          </p:cNvPr>
          <p:cNvSpPr/>
          <p:nvPr/>
        </p:nvSpPr>
        <p:spPr>
          <a:xfrm flipV="1">
            <a:off x="4339591" y="4468928"/>
            <a:ext cx="596900" cy="1299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6BA79E3C-86D8-1C49-8A4E-9D0EE0D8FF8B}"/>
              </a:ext>
            </a:extLst>
          </p:cNvPr>
          <p:cNvSpPr/>
          <p:nvPr/>
        </p:nvSpPr>
        <p:spPr>
          <a:xfrm>
            <a:off x="4035875" y="3977446"/>
            <a:ext cx="723127" cy="1938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59879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07E100-A4FF-D14F-AEA2-0ABE96C2F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9" y="4216456"/>
            <a:ext cx="4422695" cy="2528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1E35A8-410E-A948-BD67-1B58243E8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029" y="484253"/>
            <a:ext cx="4736612" cy="26552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1FDCAA-2FA1-7A4C-B07B-246DCA1E9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789" y="3139456"/>
            <a:ext cx="7690192" cy="36027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5E9FD-E2BE-D446-A0DB-19C4A69E5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5" y="712853"/>
            <a:ext cx="5976674" cy="34781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CAE243-D2B3-3446-8B48-BDA8241DD357}"/>
              </a:ext>
            </a:extLst>
          </p:cNvPr>
          <p:cNvSpPr txBox="1"/>
          <p:nvPr/>
        </p:nvSpPr>
        <p:spPr>
          <a:xfrm>
            <a:off x="134815" y="100510"/>
            <a:ext cx="11952166" cy="461665"/>
          </a:xfrm>
          <a:prstGeom prst="rect">
            <a:avLst/>
          </a:prstGeom>
          <a:solidFill>
            <a:srgbClr val="D0FFFF"/>
          </a:solidFill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Инженерния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инфраструктура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силовая п/станция 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 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(110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F15303-3C6B-C743-950C-1EC36A5F19AD}"/>
              </a:ext>
            </a:extLst>
          </p:cNvPr>
          <p:cNvSpPr txBox="1"/>
          <p:nvPr/>
        </p:nvSpPr>
        <p:spPr>
          <a:xfrm>
            <a:off x="134816" y="551037"/>
            <a:ext cx="6634214" cy="461665"/>
          </a:xfrm>
          <a:prstGeom prst="rect">
            <a:avLst/>
          </a:prstGeom>
          <a:solidFill>
            <a:srgbClr val="D0FFFF"/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п/станция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1 – 12 M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 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</a:t>
            </a:r>
            <a:r>
              <a:rPr lang="ru-RU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</a:t>
            </a:r>
            <a:r>
              <a:rPr lang="en-US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07274484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LHEAC"/>
          <p:cNvPicPr>
            <a:picLocks noChangeAspect="1" noChangeArrowheads="1"/>
          </p:cNvPicPr>
          <p:nvPr/>
        </p:nvPicPr>
        <p:blipFill>
          <a:blip r:embed="rId3"/>
          <a:srcRect l="2283" r="2283"/>
          <a:stretch>
            <a:fillRect/>
          </a:stretch>
        </p:blipFill>
        <p:spPr bwMode="auto">
          <a:xfrm>
            <a:off x="1471941" y="614513"/>
            <a:ext cx="10301759" cy="625782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79211" name="Rectangle 11"/>
          <p:cNvSpPr>
            <a:spLocks noChangeArrowheads="1"/>
          </p:cNvSpPr>
          <p:nvPr/>
        </p:nvSpPr>
        <p:spPr bwMode="auto">
          <a:xfrm>
            <a:off x="3927676" y="3418857"/>
            <a:ext cx="1547260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ru-RU" sz="2000" b="1" err="1">
                <a:solidFill>
                  <a:schemeClr val="hlink"/>
                </a:solidFill>
                <a:latin typeface="Arial"/>
                <a:ea typeface="ＭＳ Ｐゴシック" charset="0"/>
                <a:cs typeface="Arial"/>
              </a:rPr>
              <a:t>Нуклотрон</a:t>
            </a:r>
            <a:endParaRPr lang="ru-RU" sz="2000" b="1">
              <a:solidFill>
                <a:schemeClr val="hlink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9218" name="Rectangle 18"/>
          <p:cNvSpPr>
            <a:spLocks noChangeArrowheads="1"/>
          </p:cNvSpPr>
          <p:nvPr/>
        </p:nvSpPr>
        <p:spPr bwMode="auto">
          <a:xfrm>
            <a:off x="7141832" y="6314600"/>
            <a:ext cx="97043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hlink"/>
                </a:solidFill>
                <a:latin typeface="Arial"/>
                <a:ea typeface="ＭＳ Ｐゴシック" charset="0"/>
                <a:cs typeface="Arial"/>
              </a:rPr>
              <a:t>~160 m</a:t>
            </a:r>
            <a:endParaRPr lang="ru-RU" b="1">
              <a:solidFill>
                <a:schemeClr val="hlink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9222" name="Rectangle 22"/>
          <p:cNvSpPr>
            <a:spLocks noChangeArrowheads="1"/>
          </p:cNvSpPr>
          <p:nvPr/>
        </p:nvSpPr>
        <p:spPr bwMode="auto">
          <a:xfrm>
            <a:off x="9263623" y="5984503"/>
            <a:ext cx="258145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en-US" sz="2000" i="1">
                <a:solidFill>
                  <a:srgbClr val="002060"/>
                </a:solidFill>
                <a:latin typeface="Arial"/>
                <a:ea typeface="ＭＳ Ｐゴシック" charset="0"/>
                <a:cs typeface="Arial"/>
              </a:rPr>
              <a:t>Bld. 205 (10 000 m</a:t>
            </a:r>
            <a:r>
              <a:rPr lang="en-US" sz="2000" i="1" baseline="30000">
                <a:solidFill>
                  <a:srgbClr val="002060"/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2000" i="1">
                <a:solidFill>
                  <a:srgbClr val="002060"/>
                </a:solidFill>
                <a:latin typeface="Arial"/>
                <a:ea typeface="ＭＳ Ｐゴシック" charset="0"/>
                <a:cs typeface="Arial"/>
              </a:rPr>
              <a:t>)</a:t>
            </a:r>
            <a:endParaRPr lang="ru-RU" sz="2000" i="1">
              <a:solidFill>
                <a:srgbClr val="00206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55354DD-5E6C-AD48-9587-5FAD9F53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32550"/>
            <a:ext cx="2743200" cy="365125"/>
          </a:xfrm>
        </p:spPr>
        <p:txBody>
          <a:bodyPr anchor="b"/>
          <a:lstStyle/>
          <a:p>
            <a:r>
              <a:rPr lang="ru-RU"/>
              <a:t>12 апреля 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29B0C62-6592-0745-9D2F-A7FF8AB92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1978"/>
            <a:ext cx="4114800" cy="365125"/>
          </a:xfrm>
        </p:spPr>
        <p:txBody>
          <a:bodyPr anchor="b"/>
          <a:lstStyle/>
          <a:p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8AF2EE7-6964-B543-B7EC-5A42EECB0F5B}"/>
              </a:ext>
            </a:extLst>
          </p:cNvPr>
          <p:cNvSpPr/>
          <p:nvPr/>
        </p:nvSpPr>
        <p:spPr>
          <a:xfrm>
            <a:off x="3561950" y="2488066"/>
            <a:ext cx="2422161" cy="239958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977A0-4256-0649-B382-6717829E1E8D}"/>
              </a:ext>
            </a:extLst>
          </p:cNvPr>
          <p:cNvSpPr txBox="1"/>
          <p:nvPr/>
        </p:nvSpPr>
        <p:spPr>
          <a:xfrm>
            <a:off x="4166821" y="2788793"/>
            <a:ext cx="1069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Бустер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F58C04F-4B9F-EF40-948E-E8493DA8FDE0}"/>
              </a:ext>
            </a:extLst>
          </p:cNvPr>
          <p:cNvSpPr/>
          <p:nvPr/>
        </p:nvSpPr>
        <p:spPr>
          <a:xfrm>
            <a:off x="3321934" y="2240335"/>
            <a:ext cx="2891122" cy="2883678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EB13C1-36E2-3848-AAA7-E8DCF92DA1A9}"/>
              </a:ext>
            </a:extLst>
          </p:cNvPr>
          <p:cNvCxnSpPr/>
          <p:nvPr/>
        </p:nvCxnSpPr>
        <p:spPr>
          <a:xfrm>
            <a:off x="4252421" y="3182530"/>
            <a:ext cx="97227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AAC3E3-89DB-8C42-A101-B48A590C9206}"/>
              </a:ext>
            </a:extLst>
          </p:cNvPr>
          <p:cNvCxnSpPr/>
          <p:nvPr/>
        </p:nvCxnSpPr>
        <p:spPr>
          <a:xfrm flipV="1">
            <a:off x="5189340" y="2818302"/>
            <a:ext cx="408164" cy="38316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CA8E36D-A34C-4240-830C-4C568923D5E8}"/>
              </a:ext>
            </a:extLst>
          </p:cNvPr>
          <p:cNvCxnSpPr/>
          <p:nvPr/>
        </p:nvCxnSpPr>
        <p:spPr>
          <a:xfrm>
            <a:off x="4166821" y="3809573"/>
            <a:ext cx="9722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FE53522-D2C8-0A49-BB66-813A778F2BA2}"/>
              </a:ext>
            </a:extLst>
          </p:cNvPr>
          <p:cNvCxnSpPr/>
          <p:nvPr/>
        </p:nvCxnSpPr>
        <p:spPr>
          <a:xfrm>
            <a:off x="5139094" y="3809573"/>
            <a:ext cx="956906" cy="35324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13">
            <a:extLst>
              <a:ext uri="{FF2B5EF4-FFF2-40B4-BE49-F238E27FC236}">
                <a16:creationId xmlns:a16="http://schemas.microsoft.com/office/drawing/2014/main" id="{42461419-0C0C-FF45-9307-FC9F9C94F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47" y="392146"/>
            <a:ext cx="4063296" cy="304747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9606D16-E2DA-8F4E-A838-E7F39D01EECE}"/>
              </a:ext>
            </a:extLst>
          </p:cNvPr>
          <p:cNvSpPr txBox="1"/>
          <p:nvPr/>
        </p:nvSpPr>
        <p:spPr>
          <a:xfrm>
            <a:off x="1496368" y="2746487"/>
            <a:ext cx="2603364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Бустер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2020)</a:t>
            </a:r>
          </a:p>
          <a:p>
            <a:pPr algn="r"/>
            <a:r>
              <a:rPr lang="ru-RU"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578</a:t>
            </a:r>
            <a:r>
              <a:rPr lang="en-US"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МэВ</a:t>
            </a:r>
            <a:r>
              <a:rPr lang="en-US" sz="2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/u</a:t>
            </a:r>
            <a:endParaRPr lang="ru-RU" sz="2000" b="1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Группа 11">
            <a:extLst>
              <a:ext uri="{FF2B5EF4-FFF2-40B4-BE49-F238E27FC236}">
                <a16:creationId xmlns:a16="http://schemas.microsoft.com/office/drawing/2014/main" id="{80A3738B-8F69-4148-AC88-4BC59E39B7EE}"/>
              </a:ext>
            </a:extLst>
          </p:cNvPr>
          <p:cNvGrpSpPr/>
          <p:nvPr/>
        </p:nvGrpSpPr>
        <p:grpSpPr>
          <a:xfrm>
            <a:off x="6854081" y="1132241"/>
            <a:ext cx="4846252" cy="2328505"/>
            <a:chOff x="1604020" y="2500671"/>
            <a:chExt cx="5118925" cy="2070100"/>
          </a:xfrm>
        </p:grpSpPr>
        <p:pic>
          <p:nvPicPr>
            <p:cNvPr id="37" name="Рисунок 2">
              <a:extLst>
                <a:ext uri="{FF2B5EF4-FFF2-40B4-BE49-F238E27FC236}">
                  <a16:creationId xmlns:a16="http://schemas.microsoft.com/office/drawing/2014/main" id="{C2A33B30-41DC-344D-9054-FD3F9A9B8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" t="47098" r="38383" b="5803"/>
            <a:stretch>
              <a:fillRect/>
            </a:stretch>
          </p:blipFill>
          <p:spPr bwMode="auto">
            <a:xfrm>
              <a:off x="1604020" y="2500671"/>
              <a:ext cx="5118925" cy="207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5">
              <a:extLst>
                <a:ext uri="{FF2B5EF4-FFF2-40B4-BE49-F238E27FC236}">
                  <a16:creationId xmlns:a16="http://schemas.microsoft.com/office/drawing/2014/main" id="{68CA03B3-1706-8941-AC22-493830767B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4695" y="2721904"/>
              <a:ext cx="3575242" cy="36902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ru-RU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/>
                </a:rPr>
                <a:t> noise is Off        |   noise is On</a:t>
              </a:r>
              <a:endParaRPr lang="ru-RU" altLang="ru-RU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endParaRPr>
            </a:p>
          </p:txBody>
        </p:sp>
      </p:grpSp>
      <p:pic>
        <p:nvPicPr>
          <p:cNvPr id="39" name="Picture 6">
            <a:extLst>
              <a:ext uri="{FF2B5EF4-FFF2-40B4-BE49-F238E27FC236}">
                <a16:creationId xmlns:a16="http://schemas.microsoft.com/office/drawing/2014/main" id="{38192BFC-190F-9A48-B76E-3C0D877E130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9523648" y="3431778"/>
            <a:ext cx="2581455" cy="1744720"/>
          </a:xfrm>
          <a:prstGeom prst="rect">
            <a:avLst/>
          </a:prstGeom>
          <a:ln w="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BBEDB3-32EE-4C45-A1FF-3421326EFEFF}"/>
              </a:ext>
            </a:extLst>
          </p:cNvPr>
          <p:cNvSpPr/>
          <p:nvPr/>
        </p:nvSpPr>
        <p:spPr>
          <a:xfrm>
            <a:off x="11170232" y="4532548"/>
            <a:ext cx="934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</a:t>
            </a:r>
            <a:endParaRPr lang="ru-RU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BC27FC0-DA8A-204A-9905-85D12E3F40E1}"/>
              </a:ext>
            </a:extLst>
          </p:cNvPr>
          <p:cNvCxnSpPr/>
          <p:nvPr/>
        </p:nvCxnSpPr>
        <p:spPr>
          <a:xfrm flipV="1">
            <a:off x="5245756" y="4943838"/>
            <a:ext cx="880446" cy="12604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00453A1-6A71-FF40-AB6E-A28592AF5485}"/>
              </a:ext>
            </a:extLst>
          </p:cNvPr>
          <p:cNvCxnSpPr>
            <a:stCxn id="10" idx="3"/>
          </p:cNvCxnSpPr>
          <p:nvPr/>
        </p:nvCxnSpPr>
        <p:spPr>
          <a:xfrm>
            <a:off x="3916667" y="4536236"/>
            <a:ext cx="335754" cy="46011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AEF74B4-B08B-884E-96BC-6F93FBE835E0}"/>
              </a:ext>
            </a:extLst>
          </p:cNvPr>
          <p:cNvSpPr/>
          <p:nvPr/>
        </p:nvSpPr>
        <p:spPr>
          <a:xfrm>
            <a:off x="5542126" y="1757838"/>
            <a:ext cx="1003546" cy="242849"/>
          </a:xfrm>
          <a:prstGeom prst="rect">
            <a:avLst/>
          </a:prstGeom>
          <a:solidFill>
            <a:srgbClr val="00B0F0"/>
          </a:solidFill>
          <a:scene3d>
            <a:camera prst="orthographicFront">
              <a:rot lat="0" lon="0" rev="15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2DD282-CC50-FC4A-A11A-D12F96878A57}"/>
              </a:ext>
            </a:extLst>
          </p:cNvPr>
          <p:cNvSpPr txBox="1"/>
          <p:nvPr/>
        </p:nvSpPr>
        <p:spPr>
          <a:xfrm>
            <a:off x="5450376" y="1307285"/>
            <a:ext cx="1351652" cy="1015663"/>
          </a:xfrm>
          <a:prstGeom prst="rect">
            <a:avLst/>
          </a:prstGeom>
          <a:noFill/>
          <a:scene3d>
            <a:camera prst="orthographicFront">
              <a:rot lat="0" lon="0" rev="15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000" b="1" err="1">
                <a:latin typeface="Arial" panose="020B0604020202020204" pitchFamily="34" charset="0"/>
                <a:cs typeface="Arial" panose="020B0604020202020204" pitchFamily="34" charset="0"/>
              </a:rPr>
              <a:t>HiLac,</a:t>
            </a:r>
          </a:p>
          <a:p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3,2 MeV/u</a:t>
            </a:r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4B9BBF4-1902-F74F-A003-3A45EA5870D6}"/>
              </a:ext>
            </a:extLst>
          </p:cNvPr>
          <p:cNvCxnSpPr/>
          <p:nvPr/>
        </p:nvCxnSpPr>
        <p:spPr>
          <a:xfrm flipH="1">
            <a:off x="4721718" y="2107532"/>
            <a:ext cx="859531" cy="30888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937813A-0F92-3642-B1F4-28D47C8DF32B}"/>
              </a:ext>
            </a:extLst>
          </p:cNvPr>
          <p:cNvCxnSpPr/>
          <p:nvPr/>
        </p:nvCxnSpPr>
        <p:spPr>
          <a:xfrm>
            <a:off x="3730347" y="4717214"/>
            <a:ext cx="683961" cy="16371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6D7C1CF-EE4E-A34F-8837-2DB4B43A2EE4}"/>
              </a:ext>
            </a:extLst>
          </p:cNvPr>
          <p:cNvCxnSpPr/>
          <p:nvPr/>
        </p:nvCxnSpPr>
        <p:spPr>
          <a:xfrm>
            <a:off x="3749797" y="4692151"/>
            <a:ext cx="1058428" cy="16205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EA4BD44-9AF6-F141-AA5C-BF98D244CC92}"/>
              </a:ext>
            </a:extLst>
          </p:cNvPr>
          <p:cNvSpPr txBox="1"/>
          <p:nvPr/>
        </p:nvSpPr>
        <p:spPr>
          <a:xfrm>
            <a:off x="8315643" y="308770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spill</a:t>
            </a:r>
          </a:p>
        </p:txBody>
      </p:sp>
      <p:sp>
        <p:nvSpPr>
          <p:cNvPr id="179200" name="TextBox 179199">
            <a:extLst>
              <a:ext uri="{FF2B5EF4-FFF2-40B4-BE49-F238E27FC236}">
                <a16:creationId xmlns:a16="http://schemas.microsoft.com/office/drawing/2014/main" id="{74C11722-913A-4B44-9578-595A0CA6CCB4}"/>
              </a:ext>
            </a:extLst>
          </p:cNvPr>
          <p:cNvSpPr txBox="1"/>
          <p:nvPr/>
        </p:nvSpPr>
        <p:spPr>
          <a:xfrm>
            <a:off x="11090384" y="283307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,0 s</a:t>
            </a:r>
            <a:endParaRPr lang="ru-RU" i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9DF5858-D943-3743-A187-84B248F0CF42}"/>
              </a:ext>
            </a:extLst>
          </p:cNvPr>
          <p:cNvSpPr txBox="1"/>
          <p:nvPr/>
        </p:nvSpPr>
        <p:spPr>
          <a:xfrm>
            <a:off x="7450206" y="28505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i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E6BA05-FC68-1148-864C-CED711563168}"/>
              </a:ext>
            </a:extLst>
          </p:cNvPr>
          <p:cNvSpPr txBox="1"/>
          <p:nvPr/>
        </p:nvSpPr>
        <p:spPr>
          <a:xfrm>
            <a:off x="180951" y="3656167"/>
            <a:ext cx="2703452" cy="1323439"/>
          </a:xfrm>
          <a:prstGeom prst="rect">
            <a:avLst/>
          </a:prstGeom>
          <a:solidFill>
            <a:srgbClr val="F9EFE7"/>
          </a:solidFill>
        </p:spPr>
        <p:txBody>
          <a:bodyPr wrap="square" rtlCol="0">
            <a:spAutoFit/>
          </a:bodyPr>
          <a:lstStyle/>
          <a:p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последние этапы </a:t>
            </a:r>
          </a:p>
          <a:p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пусковых работ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0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янв.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март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‘22; </a:t>
            </a:r>
          </a:p>
          <a:p>
            <a:r>
              <a:rPr lang="ru-RU" sz="2000" b="1" i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нояб.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‘22- 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февр.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‘23</a:t>
            </a:r>
            <a:endParaRPr lang="ru-RU" sz="2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8030E2-7462-924F-B6A8-4CC5D1125E2C}"/>
              </a:ext>
            </a:extLst>
          </p:cNvPr>
          <p:cNvSpPr txBox="1"/>
          <p:nvPr/>
        </p:nvSpPr>
        <p:spPr>
          <a:xfrm>
            <a:off x="6504839" y="3618768"/>
            <a:ext cx="2676590" cy="1015663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29.03.20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en-US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SRC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spc="-1" baseline="30000" dirty="0">
                <a:solidFill>
                  <a:srgbClr val="002060"/>
                </a:solidFill>
                <a:latin typeface="Arial"/>
              </a:rPr>
              <a:t>12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C</a:t>
            </a:r>
            <a:r>
              <a:rPr lang="ru-RU" sz="2000" b="1" i="1" spc="-1" dirty="0">
                <a:solidFill>
                  <a:srgbClr val="002060"/>
                </a:solidFill>
                <a:latin typeface="Arial"/>
              </a:rPr>
              <a:t>,</a:t>
            </a:r>
            <a:r>
              <a:rPr lang="en-US" sz="2000" b="1" i="1" spc="-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ГэВ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8530CE-9992-3345-A084-05FB78B28D23}"/>
              </a:ext>
            </a:extLst>
          </p:cNvPr>
          <p:cNvSpPr/>
          <p:nvPr/>
        </p:nvSpPr>
        <p:spPr>
          <a:xfrm>
            <a:off x="6096000" y="5261962"/>
            <a:ext cx="3085429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январь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 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BM@N:</a:t>
            </a:r>
          </a:p>
          <a:p>
            <a:r>
              <a:rPr lang="en-US" sz="2000" b="1" i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3,8 A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ГэВ</a:t>
            </a:r>
            <a:endParaRPr lang="ru-RU" sz="20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F84012-5F39-AA4E-8866-9DC3E56F2A9C}"/>
              </a:ext>
            </a:extLst>
          </p:cNvPr>
          <p:cNvSpPr txBox="1"/>
          <p:nvPr/>
        </p:nvSpPr>
        <p:spPr>
          <a:xfrm>
            <a:off x="9982200" y="1879313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similarity </a:t>
            </a:r>
          </a:p>
          <a:p>
            <a:r>
              <a:rPr lang="en-US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~ 90%</a:t>
            </a:r>
            <a:endParaRPr lang="ru-RU" i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846AFD-92A4-B449-8490-992B644A4516}"/>
              </a:ext>
            </a:extLst>
          </p:cNvPr>
          <p:cNvSpPr txBox="1"/>
          <p:nvPr/>
        </p:nvSpPr>
        <p:spPr>
          <a:xfrm>
            <a:off x="129211" y="38039"/>
            <a:ext cx="11655529" cy="461665"/>
          </a:xfrm>
          <a:prstGeom prst="rect">
            <a:avLst/>
          </a:prstGeom>
          <a:solidFill>
            <a:srgbClr val="D0FFFF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2022: Ускорители: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инжекционный комплекс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запущен в эксплуатацию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F14F2F-C061-CB44-BDBA-76719467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5778"/>
            <a:ext cx="2743200" cy="365125"/>
          </a:xfrm>
        </p:spPr>
        <p:txBody>
          <a:bodyPr/>
          <a:lstStyle/>
          <a:p>
            <a:fld id="{254D851C-2B19-462F-8B67-6651829822B1}" type="slidenum">
              <a:rPr lang="ru-RU" smtClean="0"/>
              <a:t>12</a:t>
            </a:fld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81E789-7C00-1F4C-B502-F4545730627A}"/>
              </a:ext>
            </a:extLst>
          </p:cNvPr>
          <p:cNvSpPr/>
          <p:nvPr/>
        </p:nvSpPr>
        <p:spPr>
          <a:xfrm>
            <a:off x="3600604" y="907931"/>
            <a:ext cx="8455071" cy="461665"/>
          </a:xfrm>
          <a:prstGeom prst="rect">
            <a:avLst/>
          </a:prstGeom>
          <a:solidFill>
            <a:srgbClr val="E4FFFF"/>
          </a:solidFill>
          <a:ln>
            <a:solidFill>
              <a:srgbClr val="FF0000"/>
            </a:solidFill>
          </a:ln>
        </p:spPr>
        <p:txBody>
          <a:bodyPr wrap="square" lIns="0" rIns="0"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Старт</a:t>
            </a:r>
            <a:r>
              <a:rPr lang="ru-RU" sz="24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программы экспериментов с фикс. мишенью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CEC0A01-EFD2-0A46-897C-964D2BB67BEA}"/>
              </a:ext>
            </a:extLst>
          </p:cNvPr>
          <p:cNvSpPr txBox="1"/>
          <p:nvPr/>
        </p:nvSpPr>
        <p:spPr>
          <a:xfrm>
            <a:off x="4099733" y="424837"/>
            <a:ext cx="7685008" cy="461665"/>
          </a:xfrm>
          <a:prstGeom prst="rect">
            <a:avLst/>
          </a:prstGeom>
          <a:solidFill>
            <a:srgbClr val="D0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завершен 1-й этап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создания Комплекса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0DB8716-5DFE-864C-8A28-F171837F8176}"/>
              </a:ext>
            </a:extLst>
          </p:cNvPr>
          <p:cNvSpPr/>
          <p:nvPr/>
        </p:nvSpPr>
        <p:spPr>
          <a:xfrm>
            <a:off x="3773830" y="6283450"/>
            <a:ext cx="2005299" cy="503685"/>
          </a:xfrm>
          <a:prstGeom prst="ellipse">
            <a:avLst/>
          </a:prstGeom>
          <a:solidFill>
            <a:srgbClr val="D5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6DE2484-A80B-CA43-BA20-D3F7E93F5474}"/>
              </a:ext>
            </a:extLst>
          </p:cNvPr>
          <p:cNvSpPr txBox="1"/>
          <p:nvPr/>
        </p:nvSpPr>
        <p:spPr>
          <a:xfrm>
            <a:off x="3998765" y="6321638"/>
            <a:ext cx="1582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Коллайдер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09104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A54D3-3E7E-AA46-A2BE-0F6CD877A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 апреля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CADC89-40F7-A847-99DE-53331D23F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DEA5B-2250-2F48-8EBE-68DB37A46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13</a:t>
            </a:fld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15295A-4599-014F-BADB-A5CFFABE6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8" y="936450"/>
            <a:ext cx="7145247" cy="38599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E1743D-322A-2B48-84B3-468AD0B66FBE}"/>
              </a:ext>
            </a:extLst>
          </p:cNvPr>
          <p:cNvSpPr/>
          <p:nvPr/>
        </p:nvSpPr>
        <p:spPr>
          <a:xfrm>
            <a:off x="1355724" y="1790646"/>
            <a:ext cx="19479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2000" b="1" i="1">
                <a:solidFill>
                  <a:schemeClr val="bg1"/>
                </a:solidFill>
                <a:latin typeface="Arial" panose="020B0604020202020204" pitchFamily="34" charset="0"/>
              </a:rPr>
              <a:t>2.5</a:t>
            </a:r>
            <a:r>
              <a:rPr lang="en-US" altLang="ru-RU" sz="2000" b="1" i="1">
                <a:solidFill>
                  <a:schemeClr val="bg1"/>
                </a:solidFill>
                <a:latin typeface="Arial" panose="020B0604020202020204" pitchFamily="34" charset="0"/>
                <a:sym typeface="Symbol" pitchFamily="2" charset="2"/>
              </a:rPr>
              <a:t>10</a:t>
            </a:r>
            <a:r>
              <a:rPr lang="en-US" altLang="ru-RU" sz="2000" b="1" i="1" baseline="30000">
                <a:solidFill>
                  <a:schemeClr val="bg1"/>
                </a:solidFill>
                <a:latin typeface="Arial" panose="020B0604020202020204" pitchFamily="34" charset="0"/>
                <a:sym typeface="Symbol" pitchFamily="2" charset="2"/>
              </a:rPr>
              <a:t>7 </a:t>
            </a:r>
            <a:r>
              <a:rPr lang="en-US" altLang="ru-RU" sz="2000" b="1" i="1">
                <a:solidFill>
                  <a:schemeClr val="bg1"/>
                </a:solidFill>
                <a:latin typeface="Arial" panose="020B0604020202020204" pitchFamily="34" charset="0"/>
                <a:sym typeface="Symbol" pitchFamily="2" charset="2"/>
              </a:rPr>
              <a:t>of Xe</a:t>
            </a:r>
            <a:r>
              <a:rPr lang="en-US" altLang="ru-RU" sz="2000" b="1" i="1" baseline="30000">
                <a:solidFill>
                  <a:schemeClr val="bg1"/>
                </a:solidFill>
                <a:latin typeface="Arial" panose="020B0604020202020204" pitchFamily="34" charset="0"/>
                <a:sym typeface="Symbol" pitchFamily="2" charset="2"/>
              </a:rPr>
              <a:t>28+</a:t>
            </a:r>
            <a:endParaRPr lang="ru-RU" sz="2000">
              <a:solidFill>
                <a:schemeClr val="bg1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D976F24-AE25-6F4A-A5C7-96577BFB3537}"/>
              </a:ext>
            </a:extLst>
          </p:cNvPr>
          <p:cNvGrpSpPr/>
          <p:nvPr/>
        </p:nvGrpSpPr>
        <p:grpSpPr>
          <a:xfrm>
            <a:off x="7795502" y="1011247"/>
            <a:ext cx="3966857" cy="2694571"/>
            <a:chOff x="507206" y="1364456"/>
            <a:chExt cx="3957638" cy="2550320"/>
          </a:xfrm>
        </p:grpSpPr>
        <p:pic>
          <p:nvPicPr>
            <p:cNvPr id="8" name="Рисунок 1">
              <a:extLst>
                <a:ext uri="{FF2B5EF4-FFF2-40B4-BE49-F238E27FC236}">
                  <a16:creationId xmlns:a16="http://schemas.microsoft.com/office/drawing/2014/main" id="{2850E8F0-99AB-3A4C-AB5C-06B6F4497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8" t="7875" r="29829" b="11331"/>
            <a:stretch>
              <a:fillRect/>
            </a:stretch>
          </p:blipFill>
          <p:spPr bwMode="auto">
            <a:xfrm>
              <a:off x="507206" y="1364456"/>
              <a:ext cx="3957638" cy="255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90D946E-3C12-C14C-8606-B254513A9E30}"/>
                </a:ext>
              </a:extLst>
            </p:cNvPr>
            <p:cNvSpPr txBox="1"/>
            <p:nvPr/>
          </p:nvSpPr>
          <p:spPr>
            <a:xfrm rot="399325">
              <a:off x="2243012" y="2927557"/>
              <a:ext cx="508244" cy="2366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350">
                  <a:solidFill>
                    <a:schemeClr val="accent1">
                      <a:lumMod val="75000"/>
                    </a:schemeClr>
                  </a:solidFill>
                </a:rPr>
                <a:t>3мм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134B1-B8FA-DA49-AE5C-6457661CEABB}"/>
                </a:ext>
              </a:extLst>
            </p:cNvPr>
            <p:cNvSpPr txBox="1"/>
            <p:nvPr/>
          </p:nvSpPr>
          <p:spPr>
            <a:xfrm rot="399325">
              <a:off x="1209860" y="1899667"/>
              <a:ext cx="508244" cy="2366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350">
                  <a:solidFill>
                    <a:schemeClr val="accent1">
                      <a:lumMod val="75000"/>
                    </a:schemeClr>
                  </a:solidFill>
                </a:rPr>
                <a:t>3мм</a:t>
              </a:r>
            </a:p>
          </p:txBody>
        </p:sp>
        <p:grpSp>
          <p:nvGrpSpPr>
            <p:cNvPr id="11" name="Группа 5">
              <a:extLst>
                <a:ext uri="{FF2B5EF4-FFF2-40B4-BE49-F238E27FC236}">
                  <a16:creationId xmlns:a16="http://schemas.microsoft.com/office/drawing/2014/main" id="{086420DB-6B9A-464D-AD3E-9CEFC5279132}"/>
                </a:ext>
              </a:extLst>
            </p:cNvPr>
            <p:cNvGrpSpPr/>
            <p:nvPr/>
          </p:nvGrpSpPr>
          <p:grpSpPr>
            <a:xfrm>
              <a:off x="1199446" y="1798077"/>
              <a:ext cx="2358812" cy="1457959"/>
              <a:chOff x="1599261" y="1254436"/>
              <a:chExt cx="3145083" cy="1943945"/>
            </a:xfrm>
          </p:grpSpPr>
          <p:grpSp>
            <p:nvGrpSpPr>
              <p:cNvPr id="12" name="Группа 57">
                <a:extLst>
                  <a:ext uri="{FF2B5EF4-FFF2-40B4-BE49-F238E27FC236}">
                    <a16:creationId xmlns:a16="http://schemas.microsoft.com/office/drawing/2014/main" id="{0508F843-8BBA-7548-B50E-8D99E0BE4E17}"/>
                  </a:ext>
                </a:extLst>
              </p:cNvPr>
              <p:cNvGrpSpPr/>
              <p:nvPr/>
            </p:nvGrpSpPr>
            <p:grpSpPr>
              <a:xfrm rot="408038">
                <a:off x="2384723" y="1798003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37" name="Прямая соединительная линия 53">
                  <a:extLst>
                    <a:ext uri="{FF2B5EF4-FFF2-40B4-BE49-F238E27FC236}">
                      <a16:creationId xmlns:a16="http://schemas.microsoft.com/office/drawing/2014/main" id="{62DBBFE2-2B21-0042-A49C-7C6E90CE98C4}"/>
                    </a:ext>
                  </a:extLst>
                </p:cNvPr>
                <p:cNvCxnSpPr/>
                <p:nvPr/>
              </p:nvCxnSpPr>
              <p:spPr>
                <a:xfrm>
                  <a:off x="4456024" y="4890048"/>
                  <a:ext cx="1098519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Прямая соединительная линия 55">
                  <a:extLst>
                    <a:ext uri="{FF2B5EF4-FFF2-40B4-BE49-F238E27FC236}">
                      <a16:creationId xmlns:a16="http://schemas.microsoft.com/office/drawing/2014/main" id="{C127FABA-5B7B-D747-A836-43B94571ADE7}"/>
                    </a:ext>
                  </a:extLst>
                </p:cNvPr>
                <p:cNvCxnSpPr/>
                <p:nvPr/>
              </p:nvCxnSpPr>
              <p:spPr>
                <a:xfrm flipH="1">
                  <a:off x="5550632" y="4831253"/>
                  <a:ext cx="0" cy="11685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единительная линия 56">
                  <a:extLst>
                    <a:ext uri="{FF2B5EF4-FFF2-40B4-BE49-F238E27FC236}">
                      <a16:creationId xmlns:a16="http://schemas.microsoft.com/office/drawing/2014/main" id="{9DBB6E21-942A-D14A-A064-97A1552020AD}"/>
                    </a:ext>
                  </a:extLst>
                </p:cNvPr>
                <p:cNvCxnSpPr/>
                <p:nvPr/>
              </p:nvCxnSpPr>
              <p:spPr>
                <a:xfrm flipH="1">
                  <a:off x="4456181" y="4825557"/>
                  <a:ext cx="0" cy="11685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Группа 60">
                <a:extLst>
                  <a:ext uri="{FF2B5EF4-FFF2-40B4-BE49-F238E27FC236}">
                    <a16:creationId xmlns:a16="http://schemas.microsoft.com/office/drawing/2014/main" id="{3F5A704C-CBAC-3B48-AA1E-BF1CE919F184}"/>
                  </a:ext>
                </a:extLst>
              </p:cNvPr>
              <p:cNvGrpSpPr/>
              <p:nvPr/>
            </p:nvGrpSpPr>
            <p:grpSpPr>
              <a:xfrm rot="-4867834">
                <a:off x="2895919" y="1521936"/>
                <a:ext cx="653271" cy="118271"/>
                <a:chOff x="4457700" y="4829967"/>
                <a:chExt cx="1092994" cy="118271"/>
              </a:xfrm>
            </p:grpSpPr>
            <p:cxnSp>
              <p:nvCxnSpPr>
                <p:cNvPr id="34" name="Прямая соединительная линия 61">
                  <a:extLst>
                    <a:ext uri="{FF2B5EF4-FFF2-40B4-BE49-F238E27FC236}">
                      <a16:creationId xmlns:a16="http://schemas.microsoft.com/office/drawing/2014/main" id="{0490E28E-4E87-CD4B-A2FA-F90E0CC4145D}"/>
                    </a:ext>
                  </a:extLst>
                </p:cNvPr>
                <p:cNvCxnSpPr/>
                <p:nvPr/>
              </p:nvCxnSpPr>
              <p:spPr>
                <a:xfrm>
                  <a:off x="4456707" y="4888673"/>
                  <a:ext cx="1094845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Прямая соединительная линия 62">
                  <a:extLst>
                    <a:ext uri="{FF2B5EF4-FFF2-40B4-BE49-F238E27FC236}">
                      <a16:creationId xmlns:a16="http://schemas.microsoft.com/office/drawing/2014/main" id="{84B88A9A-AC92-8246-BA03-0E338760777C}"/>
                    </a:ext>
                  </a:extLst>
                </p:cNvPr>
                <p:cNvCxnSpPr/>
                <p:nvPr/>
              </p:nvCxnSpPr>
              <p:spPr>
                <a:xfrm flipH="1">
                  <a:off x="5557495" y="4826524"/>
                  <a:ext cx="0" cy="11849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Прямая соединительная линия 63">
                  <a:extLst>
                    <a:ext uri="{FF2B5EF4-FFF2-40B4-BE49-F238E27FC236}">
                      <a16:creationId xmlns:a16="http://schemas.microsoft.com/office/drawing/2014/main" id="{F79073DA-05CF-8142-B478-6487EE07E0C5}"/>
                    </a:ext>
                  </a:extLst>
                </p:cNvPr>
                <p:cNvCxnSpPr/>
                <p:nvPr/>
              </p:nvCxnSpPr>
              <p:spPr>
                <a:xfrm flipH="1">
                  <a:off x="4457105" y="4824163"/>
                  <a:ext cx="0" cy="11664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Группа 72">
                <a:extLst>
                  <a:ext uri="{FF2B5EF4-FFF2-40B4-BE49-F238E27FC236}">
                    <a16:creationId xmlns:a16="http://schemas.microsoft.com/office/drawing/2014/main" id="{A9566F9A-CE64-9A46-A6E9-E48CD0231860}"/>
                  </a:ext>
                </a:extLst>
              </p:cNvPr>
              <p:cNvGrpSpPr/>
              <p:nvPr/>
            </p:nvGrpSpPr>
            <p:grpSpPr>
              <a:xfrm rot="408038">
                <a:off x="1599261" y="1701382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31" name="Прямая соединительная линия 73">
                  <a:extLst>
                    <a:ext uri="{FF2B5EF4-FFF2-40B4-BE49-F238E27FC236}">
                      <a16:creationId xmlns:a16="http://schemas.microsoft.com/office/drawing/2014/main" id="{995E1525-62BB-0F4C-AEC0-20CFABD2FF29}"/>
                    </a:ext>
                  </a:extLst>
                </p:cNvPr>
                <p:cNvCxnSpPr/>
                <p:nvPr/>
              </p:nvCxnSpPr>
              <p:spPr>
                <a:xfrm>
                  <a:off x="4459118" y="4889804"/>
                  <a:ext cx="1093399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Прямая соединительная линия 74">
                  <a:extLst>
                    <a:ext uri="{FF2B5EF4-FFF2-40B4-BE49-F238E27FC236}">
                      <a16:creationId xmlns:a16="http://schemas.microsoft.com/office/drawing/2014/main" id="{D535DE1F-FA55-364F-95B3-ED3D0936C916}"/>
                    </a:ext>
                  </a:extLst>
                </p:cNvPr>
                <p:cNvCxnSpPr/>
                <p:nvPr/>
              </p:nvCxnSpPr>
              <p:spPr>
                <a:xfrm flipH="1">
                  <a:off x="5551166" y="4831009"/>
                  <a:ext cx="0" cy="11685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Прямая соединительная линия 75">
                  <a:extLst>
                    <a:ext uri="{FF2B5EF4-FFF2-40B4-BE49-F238E27FC236}">
                      <a16:creationId xmlns:a16="http://schemas.microsoft.com/office/drawing/2014/main" id="{0D57C36A-31CD-5B4B-8CD1-EB40DBC8F5D6}"/>
                    </a:ext>
                  </a:extLst>
                </p:cNvPr>
                <p:cNvCxnSpPr/>
                <p:nvPr/>
              </p:nvCxnSpPr>
              <p:spPr>
                <a:xfrm flipH="1">
                  <a:off x="4456715" y="4825313"/>
                  <a:ext cx="0" cy="11685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Группа 76">
                <a:extLst>
                  <a:ext uri="{FF2B5EF4-FFF2-40B4-BE49-F238E27FC236}">
                    <a16:creationId xmlns:a16="http://schemas.microsoft.com/office/drawing/2014/main" id="{E96C2F31-5752-9C4D-A6F9-0CEBC356F11A}"/>
                  </a:ext>
                </a:extLst>
              </p:cNvPr>
              <p:cNvGrpSpPr/>
              <p:nvPr/>
            </p:nvGrpSpPr>
            <p:grpSpPr>
              <a:xfrm rot="408038">
                <a:off x="3171362" y="1893165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28" name="Прямая соединительная линия 77">
                  <a:extLst>
                    <a:ext uri="{FF2B5EF4-FFF2-40B4-BE49-F238E27FC236}">
                      <a16:creationId xmlns:a16="http://schemas.microsoft.com/office/drawing/2014/main" id="{CC31D300-B85D-C948-8BA9-550DB555A5FF}"/>
                    </a:ext>
                  </a:extLst>
                </p:cNvPr>
                <p:cNvCxnSpPr/>
                <p:nvPr/>
              </p:nvCxnSpPr>
              <p:spPr>
                <a:xfrm>
                  <a:off x="4458950" y="4890108"/>
                  <a:ext cx="1090837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Прямая соединительная линия 78">
                  <a:extLst>
                    <a:ext uri="{FF2B5EF4-FFF2-40B4-BE49-F238E27FC236}">
                      <a16:creationId xmlns:a16="http://schemas.microsoft.com/office/drawing/2014/main" id="{C484659B-C291-0D45-B908-4594B09C8840}"/>
                    </a:ext>
                  </a:extLst>
                </p:cNvPr>
                <p:cNvCxnSpPr/>
                <p:nvPr/>
              </p:nvCxnSpPr>
              <p:spPr>
                <a:xfrm flipH="1">
                  <a:off x="5543057" y="4830149"/>
                  <a:ext cx="0" cy="11685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Прямая соединительная линия 79">
                  <a:extLst>
                    <a:ext uri="{FF2B5EF4-FFF2-40B4-BE49-F238E27FC236}">
                      <a16:creationId xmlns:a16="http://schemas.microsoft.com/office/drawing/2014/main" id="{1EF71F3F-D268-BC48-9DBA-20AC6F45A85C}"/>
                    </a:ext>
                  </a:extLst>
                </p:cNvPr>
                <p:cNvCxnSpPr/>
                <p:nvPr/>
              </p:nvCxnSpPr>
              <p:spPr>
                <a:xfrm flipH="1">
                  <a:off x="4456536" y="4825519"/>
                  <a:ext cx="0" cy="11685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Группа 80">
                <a:extLst>
                  <a:ext uri="{FF2B5EF4-FFF2-40B4-BE49-F238E27FC236}">
                    <a16:creationId xmlns:a16="http://schemas.microsoft.com/office/drawing/2014/main" id="{3128684D-67D2-194B-A441-E27B2D2B002A}"/>
                  </a:ext>
                </a:extLst>
              </p:cNvPr>
              <p:cNvGrpSpPr/>
              <p:nvPr/>
            </p:nvGrpSpPr>
            <p:grpSpPr>
              <a:xfrm rot="408038">
                <a:off x="3954034" y="1988328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25" name="Прямая соединительная линия 81">
                  <a:extLst>
                    <a:ext uri="{FF2B5EF4-FFF2-40B4-BE49-F238E27FC236}">
                      <a16:creationId xmlns:a16="http://schemas.microsoft.com/office/drawing/2014/main" id="{2AE1AC01-2811-B244-9A42-BD02E395B45F}"/>
                    </a:ext>
                  </a:extLst>
                </p:cNvPr>
                <p:cNvCxnSpPr/>
                <p:nvPr/>
              </p:nvCxnSpPr>
              <p:spPr>
                <a:xfrm>
                  <a:off x="4457115" y="4890140"/>
                  <a:ext cx="1093397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Прямая соединительная линия 82">
                  <a:extLst>
                    <a:ext uri="{FF2B5EF4-FFF2-40B4-BE49-F238E27FC236}">
                      <a16:creationId xmlns:a16="http://schemas.microsoft.com/office/drawing/2014/main" id="{0AE81BB7-BA48-A946-B7BC-F97EB87AE3DD}"/>
                    </a:ext>
                  </a:extLst>
                </p:cNvPr>
                <p:cNvCxnSpPr/>
                <p:nvPr/>
              </p:nvCxnSpPr>
              <p:spPr>
                <a:xfrm flipH="1">
                  <a:off x="5543772" y="4830083"/>
                  <a:ext cx="0" cy="11685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Прямая соединительная линия 83">
                  <a:extLst>
                    <a:ext uri="{FF2B5EF4-FFF2-40B4-BE49-F238E27FC236}">
                      <a16:creationId xmlns:a16="http://schemas.microsoft.com/office/drawing/2014/main" id="{C9B8F0F6-965C-AA4A-991D-BE4235E72EC2}"/>
                    </a:ext>
                  </a:extLst>
                </p:cNvPr>
                <p:cNvCxnSpPr/>
                <p:nvPr/>
              </p:nvCxnSpPr>
              <p:spPr>
                <a:xfrm flipH="1">
                  <a:off x="4450079" y="4827696"/>
                  <a:ext cx="0" cy="11852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Группа 84">
                <a:extLst>
                  <a:ext uri="{FF2B5EF4-FFF2-40B4-BE49-F238E27FC236}">
                    <a16:creationId xmlns:a16="http://schemas.microsoft.com/office/drawing/2014/main" id="{23E82BC1-B33B-8E44-A0A0-FC4A4DBA93E9}"/>
                  </a:ext>
                </a:extLst>
              </p:cNvPr>
              <p:cNvGrpSpPr/>
              <p:nvPr/>
            </p:nvGrpSpPr>
            <p:grpSpPr>
              <a:xfrm rot="-4867834">
                <a:off x="2793891" y="2167394"/>
                <a:ext cx="653271" cy="118271"/>
                <a:chOff x="4457700" y="4829967"/>
                <a:chExt cx="1092994" cy="118271"/>
              </a:xfrm>
            </p:grpSpPr>
            <p:cxnSp>
              <p:nvCxnSpPr>
                <p:cNvPr id="22" name="Прямая соединительная линия 85">
                  <a:extLst>
                    <a:ext uri="{FF2B5EF4-FFF2-40B4-BE49-F238E27FC236}">
                      <a16:creationId xmlns:a16="http://schemas.microsoft.com/office/drawing/2014/main" id="{D84DA411-CF42-8344-A0A9-71F356060AED}"/>
                    </a:ext>
                  </a:extLst>
                </p:cNvPr>
                <p:cNvCxnSpPr/>
                <p:nvPr/>
              </p:nvCxnSpPr>
              <p:spPr>
                <a:xfrm>
                  <a:off x="4458582" y="4888820"/>
                  <a:ext cx="1092051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я соединительная линия 86">
                  <a:extLst>
                    <a:ext uri="{FF2B5EF4-FFF2-40B4-BE49-F238E27FC236}">
                      <a16:creationId xmlns:a16="http://schemas.microsoft.com/office/drawing/2014/main" id="{4E439E8E-5408-F846-95BE-876751B19C41}"/>
                    </a:ext>
                  </a:extLst>
                </p:cNvPr>
                <p:cNvCxnSpPr/>
                <p:nvPr/>
              </p:nvCxnSpPr>
              <p:spPr>
                <a:xfrm flipH="1">
                  <a:off x="5542581" y="4828252"/>
                  <a:ext cx="0" cy="11664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я соединительная линия 87">
                  <a:extLst>
                    <a:ext uri="{FF2B5EF4-FFF2-40B4-BE49-F238E27FC236}">
                      <a16:creationId xmlns:a16="http://schemas.microsoft.com/office/drawing/2014/main" id="{6692F7D4-94BC-9541-BEC9-FEDF9CEA3731}"/>
                    </a:ext>
                  </a:extLst>
                </p:cNvPr>
                <p:cNvCxnSpPr/>
                <p:nvPr/>
              </p:nvCxnSpPr>
              <p:spPr>
                <a:xfrm flipH="1">
                  <a:off x="4456206" y="4824452"/>
                  <a:ext cx="0" cy="11664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Группа 88">
                <a:extLst>
                  <a:ext uri="{FF2B5EF4-FFF2-40B4-BE49-F238E27FC236}">
                    <a16:creationId xmlns:a16="http://schemas.microsoft.com/office/drawing/2014/main" id="{53398DE8-EA8B-FC4F-B24D-E8FC07001D66}"/>
                  </a:ext>
                </a:extLst>
              </p:cNvPr>
              <p:cNvGrpSpPr/>
              <p:nvPr/>
            </p:nvGrpSpPr>
            <p:grpSpPr>
              <a:xfrm rot="-4867834">
                <a:off x="2691807" y="2812610"/>
                <a:ext cx="653271" cy="118271"/>
                <a:chOff x="4457700" y="4829967"/>
                <a:chExt cx="1092994" cy="118271"/>
              </a:xfrm>
            </p:grpSpPr>
            <p:cxnSp>
              <p:nvCxnSpPr>
                <p:cNvPr id="19" name="Прямая соединительная линия 89">
                  <a:extLst>
                    <a:ext uri="{FF2B5EF4-FFF2-40B4-BE49-F238E27FC236}">
                      <a16:creationId xmlns:a16="http://schemas.microsoft.com/office/drawing/2014/main" id="{926C1153-F151-3A4F-8325-A0E15B3FD9CC}"/>
                    </a:ext>
                  </a:extLst>
                </p:cNvPr>
                <p:cNvCxnSpPr/>
                <p:nvPr/>
              </p:nvCxnSpPr>
              <p:spPr>
                <a:xfrm>
                  <a:off x="4462777" y="4888350"/>
                  <a:ext cx="1097639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я соединительная линия 90">
                  <a:extLst>
                    <a:ext uri="{FF2B5EF4-FFF2-40B4-BE49-F238E27FC236}">
                      <a16:creationId xmlns:a16="http://schemas.microsoft.com/office/drawing/2014/main" id="{91C7B23D-29FD-7444-8391-5BC663C37BB8}"/>
                    </a:ext>
                  </a:extLst>
                </p:cNvPr>
                <p:cNvCxnSpPr/>
                <p:nvPr/>
              </p:nvCxnSpPr>
              <p:spPr>
                <a:xfrm flipH="1">
                  <a:off x="5558493" y="4828744"/>
                  <a:ext cx="0" cy="11849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я соединительная линия 91">
                  <a:extLst>
                    <a:ext uri="{FF2B5EF4-FFF2-40B4-BE49-F238E27FC236}">
                      <a16:creationId xmlns:a16="http://schemas.microsoft.com/office/drawing/2014/main" id="{AB487121-88BF-804F-B5E6-E0C610D08C5C}"/>
                    </a:ext>
                  </a:extLst>
                </p:cNvPr>
                <p:cNvCxnSpPr/>
                <p:nvPr/>
              </p:nvCxnSpPr>
              <p:spPr>
                <a:xfrm flipH="1">
                  <a:off x="4457674" y="4824554"/>
                  <a:ext cx="0" cy="11664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0" name="Группа 4">
            <a:extLst>
              <a:ext uri="{FF2B5EF4-FFF2-40B4-BE49-F238E27FC236}">
                <a16:creationId xmlns:a16="http://schemas.microsoft.com/office/drawing/2014/main" id="{43B5AB42-8D37-D445-846F-E9F2911F8D4E}"/>
              </a:ext>
            </a:extLst>
          </p:cNvPr>
          <p:cNvGrpSpPr/>
          <p:nvPr/>
        </p:nvGrpSpPr>
        <p:grpSpPr>
          <a:xfrm>
            <a:off x="7808706" y="3809111"/>
            <a:ext cx="4000133" cy="2726938"/>
            <a:chOff x="4679156" y="1364456"/>
            <a:chExt cx="3950495" cy="2550320"/>
          </a:xfrm>
        </p:grpSpPr>
        <p:pic>
          <p:nvPicPr>
            <p:cNvPr id="41" name="Рисунок 2">
              <a:extLst>
                <a:ext uri="{FF2B5EF4-FFF2-40B4-BE49-F238E27FC236}">
                  <a16:creationId xmlns:a16="http://schemas.microsoft.com/office/drawing/2014/main" id="{D64337D4-CAC2-394E-BE40-C138A8CA5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8" t="7423" r="29924" b="11784"/>
            <a:stretch>
              <a:fillRect/>
            </a:stretch>
          </p:blipFill>
          <p:spPr bwMode="auto">
            <a:xfrm>
              <a:off x="4679156" y="1364456"/>
              <a:ext cx="3950495" cy="255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BF5D8B6-C088-AD4F-A724-343B71241BA6}"/>
                </a:ext>
              </a:extLst>
            </p:cNvPr>
            <p:cNvSpPr txBox="1"/>
            <p:nvPr/>
          </p:nvSpPr>
          <p:spPr>
            <a:xfrm rot="399325">
              <a:off x="6452791" y="2945562"/>
              <a:ext cx="508534" cy="2365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350">
                  <a:solidFill>
                    <a:schemeClr val="accent1">
                      <a:lumMod val="75000"/>
                    </a:schemeClr>
                  </a:solidFill>
                </a:rPr>
                <a:t>3мм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A97B361-5385-764B-8C38-C6835496E360}"/>
                </a:ext>
              </a:extLst>
            </p:cNvPr>
            <p:cNvSpPr txBox="1"/>
            <p:nvPr/>
          </p:nvSpPr>
          <p:spPr>
            <a:xfrm rot="399325">
              <a:off x="5448193" y="1909416"/>
              <a:ext cx="507149" cy="23654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1350">
                  <a:solidFill>
                    <a:schemeClr val="accent1">
                      <a:lumMod val="75000"/>
                    </a:schemeClr>
                  </a:solidFill>
                </a:rPr>
                <a:t>3мм</a:t>
              </a:r>
            </a:p>
          </p:txBody>
        </p:sp>
        <p:grpSp>
          <p:nvGrpSpPr>
            <p:cNvPr id="44" name="Группа 92">
              <a:extLst>
                <a:ext uri="{FF2B5EF4-FFF2-40B4-BE49-F238E27FC236}">
                  <a16:creationId xmlns:a16="http://schemas.microsoft.com/office/drawing/2014/main" id="{111D2BCC-A96C-3E48-8F6D-807998A0CA37}"/>
                </a:ext>
              </a:extLst>
            </p:cNvPr>
            <p:cNvGrpSpPr/>
            <p:nvPr/>
          </p:nvGrpSpPr>
          <p:grpSpPr>
            <a:xfrm>
              <a:off x="5371396" y="1807845"/>
              <a:ext cx="2358812" cy="1457959"/>
              <a:chOff x="1599261" y="1254436"/>
              <a:chExt cx="3145083" cy="1943945"/>
            </a:xfrm>
          </p:grpSpPr>
          <p:grpSp>
            <p:nvGrpSpPr>
              <p:cNvPr id="45" name="Группа 93">
                <a:extLst>
                  <a:ext uri="{FF2B5EF4-FFF2-40B4-BE49-F238E27FC236}">
                    <a16:creationId xmlns:a16="http://schemas.microsoft.com/office/drawing/2014/main" id="{C69DB8E4-A314-9F4F-93D7-D2510D860E12}"/>
                  </a:ext>
                </a:extLst>
              </p:cNvPr>
              <p:cNvGrpSpPr/>
              <p:nvPr/>
            </p:nvGrpSpPr>
            <p:grpSpPr>
              <a:xfrm rot="408038">
                <a:off x="2384723" y="1798003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70" name="Прямая соединительная линия 118">
                  <a:extLst>
                    <a:ext uri="{FF2B5EF4-FFF2-40B4-BE49-F238E27FC236}">
                      <a16:creationId xmlns:a16="http://schemas.microsoft.com/office/drawing/2014/main" id="{136FF0E7-3DCD-4747-82D7-FA587F198B9C}"/>
                    </a:ext>
                  </a:extLst>
                </p:cNvPr>
                <p:cNvCxnSpPr/>
                <p:nvPr/>
              </p:nvCxnSpPr>
              <p:spPr>
                <a:xfrm>
                  <a:off x="4456000" y="4889785"/>
                  <a:ext cx="1098708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Прямая соединительная линия 119">
                  <a:extLst>
                    <a:ext uri="{FF2B5EF4-FFF2-40B4-BE49-F238E27FC236}">
                      <a16:creationId xmlns:a16="http://schemas.microsoft.com/office/drawing/2014/main" id="{543974B9-CFBB-6742-994A-E42426990313}"/>
                    </a:ext>
                  </a:extLst>
                </p:cNvPr>
                <p:cNvCxnSpPr/>
                <p:nvPr/>
              </p:nvCxnSpPr>
              <p:spPr>
                <a:xfrm flipH="1">
                  <a:off x="5550795" y="4830920"/>
                  <a:ext cx="0" cy="11679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Прямая соединительная линия 120">
                  <a:extLst>
                    <a:ext uri="{FF2B5EF4-FFF2-40B4-BE49-F238E27FC236}">
                      <a16:creationId xmlns:a16="http://schemas.microsoft.com/office/drawing/2014/main" id="{8713AA9F-DCF5-1945-AC85-ACBF11DA53B7}"/>
                    </a:ext>
                  </a:extLst>
                </p:cNvPr>
                <p:cNvCxnSpPr/>
                <p:nvPr/>
              </p:nvCxnSpPr>
              <p:spPr>
                <a:xfrm flipH="1">
                  <a:off x="4456165" y="4825424"/>
                  <a:ext cx="0" cy="11679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Группа 94">
                <a:extLst>
                  <a:ext uri="{FF2B5EF4-FFF2-40B4-BE49-F238E27FC236}">
                    <a16:creationId xmlns:a16="http://schemas.microsoft.com/office/drawing/2014/main" id="{50970B33-7F8C-CF40-BD05-AC3959F43717}"/>
                  </a:ext>
                </a:extLst>
              </p:cNvPr>
              <p:cNvGrpSpPr/>
              <p:nvPr/>
            </p:nvGrpSpPr>
            <p:grpSpPr>
              <a:xfrm rot="-4867834">
                <a:off x="2895919" y="1521936"/>
                <a:ext cx="653271" cy="118271"/>
                <a:chOff x="4457700" y="4829967"/>
                <a:chExt cx="1092994" cy="118271"/>
              </a:xfrm>
            </p:grpSpPr>
            <p:cxnSp>
              <p:nvCxnSpPr>
                <p:cNvPr id="67" name="Прямая соединительная линия 115">
                  <a:extLst>
                    <a:ext uri="{FF2B5EF4-FFF2-40B4-BE49-F238E27FC236}">
                      <a16:creationId xmlns:a16="http://schemas.microsoft.com/office/drawing/2014/main" id="{5003E945-E148-C546-825E-8C6B7AF74BD2}"/>
                    </a:ext>
                  </a:extLst>
                </p:cNvPr>
                <p:cNvCxnSpPr/>
                <p:nvPr/>
              </p:nvCxnSpPr>
              <p:spPr>
                <a:xfrm>
                  <a:off x="4457186" y="4888709"/>
                  <a:ext cx="1094308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Прямая соединительная линия 116">
                  <a:extLst>
                    <a:ext uri="{FF2B5EF4-FFF2-40B4-BE49-F238E27FC236}">
                      <a16:creationId xmlns:a16="http://schemas.microsoft.com/office/drawing/2014/main" id="{4CF48F2E-C48F-0342-BDC5-8444C8E46CDE}"/>
                    </a:ext>
                  </a:extLst>
                </p:cNvPr>
                <p:cNvCxnSpPr/>
                <p:nvPr/>
              </p:nvCxnSpPr>
              <p:spPr>
                <a:xfrm flipH="1">
                  <a:off x="5557648" y="4828530"/>
                  <a:ext cx="0" cy="11639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Прямая соединительная линия 117">
                  <a:extLst>
                    <a:ext uri="{FF2B5EF4-FFF2-40B4-BE49-F238E27FC236}">
                      <a16:creationId xmlns:a16="http://schemas.microsoft.com/office/drawing/2014/main" id="{04AC7C60-4FC2-8843-AED6-EFC6E114838A}"/>
                    </a:ext>
                  </a:extLst>
                </p:cNvPr>
                <p:cNvCxnSpPr/>
                <p:nvPr/>
              </p:nvCxnSpPr>
              <p:spPr>
                <a:xfrm flipH="1">
                  <a:off x="4457585" y="4824337"/>
                  <a:ext cx="0" cy="11639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Группа 95">
                <a:extLst>
                  <a:ext uri="{FF2B5EF4-FFF2-40B4-BE49-F238E27FC236}">
                    <a16:creationId xmlns:a16="http://schemas.microsoft.com/office/drawing/2014/main" id="{CE213B6B-773F-8844-B92D-C1CC7226A99D}"/>
                  </a:ext>
                </a:extLst>
              </p:cNvPr>
              <p:cNvGrpSpPr/>
              <p:nvPr/>
            </p:nvGrpSpPr>
            <p:grpSpPr>
              <a:xfrm rot="408038">
                <a:off x="1599261" y="1701382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64" name="Прямая соединительная линия 112">
                  <a:extLst>
                    <a:ext uri="{FF2B5EF4-FFF2-40B4-BE49-F238E27FC236}">
                      <a16:creationId xmlns:a16="http://schemas.microsoft.com/office/drawing/2014/main" id="{BFFF6658-5B18-284B-BB82-3046548881DC}"/>
                    </a:ext>
                  </a:extLst>
                </p:cNvPr>
                <p:cNvCxnSpPr/>
                <p:nvPr/>
              </p:nvCxnSpPr>
              <p:spPr>
                <a:xfrm>
                  <a:off x="4456327" y="4889605"/>
                  <a:ext cx="1098708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Прямая соединительная линия 113">
                  <a:extLst>
                    <a:ext uri="{FF2B5EF4-FFF2-40B4-BE49-F238E27FC236}">
                      <a16:creationId xmlns:a16="http://schemas.microsoft.com/office/drawing/2014/main" id="{015D4572-9018-F345-9BDF-C4F905C74377}"/>
                    </a:ext>
                  </a:extLst>
                </p:cNvPr>
                <p:cNvCxnSpPr/>
                <p:nvPr/>
              </p:nvCxnSpPr>
              <p:spPr>
                <a:xfrm flipH="1">
                  <a:off x="5550821" y="4827415"/>
                  <a:ext cx="0" cy="120132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Прямая соединительная линия 114">
                  <a:extLst>
                    <a:ext uri="{FF2B5EF4-FFF2-40B4-BE49-F238E27FC236}">
                      <a16:creationId xmlns:a16="http://schemas.microsoft.com/office/drawing/2014/main" id="{21F08B3A-9D62-3A40-899D-5206CBD51415}"/>
                    </a:ext>
                  </a:extLst>
                </p:cNvPr>
                <p:cNvCxnSpPr/>
                <p:nvPr/>
              </p:nvCxnSpPr>
              <p:spPr>
                <a:xfrm flipH="1">
                  <a:off x="4456492" y="4825244"/>
                  <a:ext cx="0" cy="11679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Группа 96">
                <a:extLst>
                  <a:ext uri="{FF2B5EF4-FFF2-40B4-BE49-F238E27FC236}">
                    <a16:creationId xmlns:a16="http://schemas.microsoft.com/office/drawing/2014/main" id="{40344E5A-DB7C-A947-ABB3-1DECE32BCC02}"/>
                  </a:ext>
                </a:extLst>
              </p:cNvPr>
              <p:cNvGrpSpPr/>
              <p:nvPr/>
            </p:nvGrpSpPr>
            <p:grpSpPr>
              <a:xfrm rot="408038">
                <a:off x="3171362" y="1893165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61" name="Прямая соединительная линия 109">
                  <a:extLst>
                    <a:ext uri="{FF2B5EF4-FFF2-40B4-BE49-F238E27FC236}">
                      <a16:creationId xmlns:a16="http://schemas.microsoft.com/office/drawing/2014/main" id="{21310F36-AC6C-0D4C-BEAC-9337D29A18B7}"/>
                    </a:ext>
                  </a:extLst>
                </p:cNvPr>
                <p:cNvCxnSpPr/>
                <p:nvPr/>
              </p:nvCxnSpPr>
              <p:spPr>
                <a:xfrm>
                  <a:off x="4461675" y="4889783"/>
                  <a:ext cx="1085931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Прямая соединительная линия 110">
                  <a:extLst>
                    <a:ext uri="{FF2B5EF4-FFF2-40B4-BE49-F238E27FC236}">
                      <a16:creationId xmlns:a16="http://schemas.microsoft.com/office/drawing/2014/main" id="{1F6DDA34-BCA0-6C4D-80F9-2968B1A45439}"/>
                    </a:ext>
                  </a:extLst>
                </p:cNvPr>
                <p:cNvCxnSpPr/>
                <p:nvPr/>
              </p:nvCxnSpPr>
              <p:spPr>
                <a:xfrm flipH="1">
                  <a:off x="5543437" y="4829755"/>
                  <a:ext cx="0" cy="11679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Прямая соединительная линия 111">
                  <a:extLst>
                    <a:ext uri="{FF2B5EF4-FFF2-40B4-BE49-F238E27FC236}">
                      <a16:creationId xmlns:a16="http://schemas.microsoft.com/office/drawing/2014/main" id="{878850CC-FFC5-C94A-9667-7B3568606E96}"/>
                    </a:ext>
                  </a:extLst>
                </p:cNvPr>
                <p:cNvCxnSpPr/>
                <p:nvPr/>
              </p:nvCxnSpPr>
              <p:spPr>
                <a:xfrm flipH="1">
                  <a:off x="4456721" y="4825324"/>
                  <a:ext cx="0" cy="11679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Группа 97">
                <a:extLst>
                  <a:ext uri="{FF2B5EF4-FFF2-40B4-BE49-F238E27FC236}">
                    <a16:creationId xmlns:a16="http://schemas.microsoft.com/office/drawing/2014/main" id="{30FC6617-3B22-B648-B735-274A111F7CB2}"/>
                  </a:ext>
                </a:extLst>
              </p:cNvPr>
              <p:cNvGrpSpPr/>
              <p:nvPr/>
            </p:nvGrpSpPr>
            <p:grpSpPr>
              <a:xfrm rot="408038">
                <a:off x="3954034" y="1988328"/>
                <a:ext cx="790310" cy="118271"/>
                <a:chOff x="4457700" y="4829967"/>
                <a:chExt cx="1092994" cy="118271"/>
              </a:xfrm>
            </p:grpSpPr>
            <p:cxnSp>
              <p:nvCxnSpPr>
                <p:cNvPr id="58" name="Прямая соединительная линия 106">
                  <a:extLst>
                    <a:ext uri="{FF2B5EF4-FFF2-40B4-BE49-F238E27FC236}">
                      <a16:creationId xmlns:a16="http://schemas.microsoft.com/office/drawing/2014/main" id="{6A41D44E-9742-A849-A849-F3795D2319E9}"/>
                    </a:ext>
                  </a:extLst>
                </p:cNvPr>
                <p:cNvCxnSpPr/>
                <p:nvPr/>
              </p:nvCxnSpPr>
              <p:spPr>
                <a:xfrm>
                  <a:off x="4457501" y="4889751"/>
                  <a:ext cx="1093598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Прямая соединительная линия 107">
                  <a:extLst>
                    <a:ext uri="{FF2B5EF4-FFF2-40B4-BE49-F238E27FC236}">
                      <a16:creationId xmlns:a16="http://schemas.microsoft.com/office/drawing/2014/main" id="{75BD390E-7086-4A4A-9806-654779190244}"/>
                    </a:ext>
                  </a:extLst>
                </p:cNvPr>
                <p:cNvCxnSpPr/>
                <p:nvPr/>
              </p:nvCxnSpPr>
              <p:spPr>
                <a:xfrm flipH="1">
                  <a:off x="5549742" y="4830887"/>
                  <a:ext cx="0" cy="11679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Прямая соединительная линия 108">
                  <a:extLst>
                    <a:ext uri="{FF2B5EF4-FFF2-40B4-BE49-F238E27FC236}">
                      <a16:creationId xmlns:a16="http://schemas.microsoft.com/office/drawing/2014/main" id="{7F57226C-A85A-A24D-BE7E-2C6BFF9D521F}"/>
                    </a:ext>
                  </a:extLst>
                </p:cNvPr>
                <p:cNvCxnSpPr/>
                <p:nvPr/>
              </p:nvCxnSpPr>
              <p:spPr>
                <a:xfrm flipH="1">
                  <a:off x="4450036" y="4825786"/>
                  <a:ext cx="0" cy="11679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Группа 98">
                <a:extLst>
                  <a:ext uri="{FF2B5EF4-FFF2-40B4-BE49-F238E27FC236}">
                    <a16:creationId xmlns:a16="http://schemas.microsoft.com/office/drawing/2014/main" id="{DA538B2E-3D03-CC49-8C46-0D4DB9AFA38F}"/>
                  </a:ext>
                </a:extLst>
              </p:cNvPr>
              <p:cNvGrpSpPr/>
              <p:nvPr/>
            </p:nvGrpSpPr>
            <p:grpSpPr>
              <a:xfrm rot="-4867834">
                <a:off x="2793891" y="2167394"/>
                <a:ext cx="653271" cy="118271"/>
                <a:chOff x="4457700" y="4829967"/>
                <a:chExt cx="1092994" cy="118271"/>
              </a:xfrm>
            </p:grpSpPr>
            <p:cxnSp>
              <p:nvCxnSpPr>
                <p:cNvPr id="55" name="Прямая соединительная линия 103">
                  <a:extLst>
                    <a:ext uri="{FF2B5EF4-FFF2-40B4-BE49-F238E27FC236}">
                      <a16:creationId xmlns:a16="http://schemas.microsoft.com/office/drawing/2014/main" id="{2B516F8D-D570-E54F-87B1-20C258E37E92}"/>
                    </a:ext>
                  </a:extLst>
                </p:cNvPr>
                <p:cNvCxnSpPr/>
                <p:nvPr/>
              </p:nvCxnSpPr>
              <p:spPr>
                <a:xfrm>
                  <a:off x="4462425" y="4889019"/>
                  <a:ext cx="1085934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Прямая соединительная линия 104">
                  <a:extLst>
                    <a:ext uri="{FF2B5EF4-FFF2-40B4-BE49-F238E27FC236}">
                      <a16:creationId xmlns:a16="http://schemas.microsoft.com/office/drawing/2014/main" id="{B081ED39-DC9D-1146-B956-5D5508E47187}"/>
                    </a:ext>
                  </a:extLst>
                </p:cNvPr>
                <p:cNvCxnSpPr/>
                <p:nvPr/>
              </p:nvCxnSpPr>
              <p:spPr>
                <a:xfrm flipH="1">
                  <a:off x="5549477" y="4831663"/>
                  <a:ext cx="0" cy="11639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Прямая соединительная линия 105">
                  <a:extLst>
                    <a:ext uri="{FF2B5EF4-FFF2-40B4-BE49-F238E27FC236}">
                      <a16:creationId xmlns:a16="http://schemas.microsoft.com/office/drawing/2014/main" id="{B93521A5-2182-E443-9818-6E2739C163F1}"/>
                    </a:ext>
                  </a:extLst>
                </p:cNvPr>
                <p:cNvCxnSpPr/>
                <p:nvPr/>
              </p:nvCxnSpPr>
              <p:spPr>
                <a:xfrm flipH="1">
                  <a:off x="4457258" y="4824790"/>
                  <a:ext cx="0" cy="11639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Группа 99">
                <a:extLst>
                  <a:ext uri="{FF2B5EF4-FFF2-40B4-BE49-F238E27FC236}">
                    <a16:creationId xmlns:a16="http://schemas.microsoft.com/office/drawing/2014/main" id="{930B5D49-2B39-994B-92A7-C96633040FC3}"/>
                  </a:ext>
                </a:extLst>
              </p:cNvPr>
              <p:cNvGrpSpPr/>
              <p:nvPr/>
            </p:nvGrpSpPr>
            <p:grpSpPr>
              <a:xfrm rot="-4867834">
                <a:off x="2691807" y="2812610"/>
                <a:ext cx="653271" cy="118271"/>
                <a:chOff x="4457700" y="4829967"/>
                <a:chExt cx="1092994" cy="118271"/>
              </a:xfrm>
            </p:grpSpPr>
            <p:cxnSp>
              <p:nvCxnSpPr>
                <p:cNvPr id="52" name="Прямая соединительная линия 100">
                  <a:extLst>
                    <a:ext uri="{FF2B5EF4-FFF2-40B4-BE49-F238E27FC236}">
                      <a16:creationId xmlns:a16="http://schemas.microsoft.com/office/drawing/2014/main" id="{C404C31F-2453-3441-82AC-C276E04799E5}"/>
                    </a:ext>
                  </a:extLst>
                </p:cNvPr>
                <p:cNvCxnSpPr/>
                <p:nvPr/>
              </p:nvCxnSpPr>
              <p:spPr>
                <a:xfrm>
                  <a:off x="4461628" y="4888855"/>
                  <a:ext cx="1099891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Прямая соединительная линия 101">
                  <a:extLst>
                    <a:ext uri="{FF2B5EF4-FFF2-40B4-BE49-F238E27FC236}">
                      <a16:creationId xmlns:a16="http://schemas.microsoft.com/office/drawing/2014/main" id="{C831BC73-8D24-294B-99CE-F7702F40FE1C}"/>
                    </a:ext>
                  </a:extLst>
                </p:cNvPr>
                <p:cNvCxnSpPr/>
                <p:nvPr/>
              </p:nvCxnSpPr>
              <p:spPr>
                <a:xfrm flipH="1">
                  <a:off x="5559797" y="4831072"/>
                  <a:ext cx="0" cy="116395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Прямая соединительная линия 102">
                  <a:extLst>
                    <a:ext uri="{FF2B5EF4-FFF2-40B4-BE49-F238E27FC236}">
                      <a16:creationId xmlns:a16="http://schemas.microsoft.com/office/drawing/2014/main" id="{841D6385-2FD3-6445-8E65-7FEB8CA14D82}"/>
                    </a:ext>
                  </a:extLst>
                </p:cNvPr>
                <p:cNvCxnSpPr/>
                <p:nvPr/>
              </p:nvCxnSpPr>
              <p:spPr>
                <a:xfrm flipH="1">
                  <a:off x="4465250" y="4826310"/>
                  <a:ext cx="0" cy="116394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4" name="TextBox 49">
            <a:extLst>
              <a:ext uri="{FF2B5EF4-FFF2-40B4-BE49-F238E27FC236}">
                <a16:creationId xmlns:a16="http://schemas.microsoft.com/office/drawing/2014/main" id="{C40AC145-AD6F-4743-A6EB-7BD3DE0D6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2766" y="45355"/>
            <a:ext cx="52730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ИЯФ СО РАН: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С</a:t>
            </a: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истема </a:t>
            </a: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Э</a:t>
            </a: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лектронного </a:t>
            </a:r>
            <a:r>
              <a:rPr lang="ru-RU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О</a:t>
            </a:r>
            <a:r>
              <a:rPr lang="ru-RU" altLang="ru-RU" sz="2000" dirty="0">
                <a:solidFill>
                  <a:srgbClr val="002060"/>
                </a:solidFill>
                <a:latin typeface="Arial" panose="020B0604020202020204" pitchFamily="34" charset="0"/>
              </a:rPr>
              <a:t>хлаждения пучка </a:t>
            </a:r>
            <a:r>
              <a:rPr lang="ru-RU" altLang="ru-RU" sz="2000" b="1" baseline="30000" dirty="0">
                <a:solidFill>
                  <a:srgbClr val="002060"/>
                </a:solidFill>
                <a:latin typeface="Arial" panose="020B0604020202020204" pitchFamily="34" charset="0"/>
              </a:rPr>
              <a:t>124</a:t>
            </a:r>
            <a:r>
              <a:rPr lang="en-US" altLang="ru-RU" sz="2000" b="1" dirty="0">
                <a:solidFill>
                  <a:srgbClr val="002060"/>
                </a:solidFill>
                <a:latin typeface="Arial" panose="020B0604020202020204" pitchFamily="34" charset="0"/>
              </a:rPr>
              <a:t>Xe28+ 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</a:rPr>
              <a:t>(</a:t>
            </a:r>
            <a:r>
              <a:rPr lang="en-US" altLang="ru-RU" sz="2000" b="1" i="1" dirty="0">
                <a:solidFill>
                  <a:srgbClr val="002060"/>
                </a:solidFill>
                <a:latin typeface="Arial" panose="020B0604020202020204" pitchFamily="34" charset="0"/>
              </a:rPr>
              <a:t>e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</a:rPr>
              <a:t> – пучок: </a:t>
            </a: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</a:rPr>
              <a:t>50 </a:t>
            </a:r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</a:rPr>
              <a:t>m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</a:rPr>
              <a:t>А; </a:t>
            </a:r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</a:rPr>
              <a:t>1,830</a:t>
            </a:r>
            <a:r>
              <a:rPr lang="en-US" altLang="ru-RU" sz="2000" i="1" dirty="0">
                <a:solidFill>
                  <a:srgbClr val="002060"/>
                </a:solidFill>
                <a:latin typeface="Arial" panose="020B0604020202020204" pitchFamily="34" charset="0"/>
              </a:rPr>
              <a:t> keV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</a:rPr>
              <a:t>)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736225C-B362-C24A-A76E-C70D3536D8AF}"/>
              </a:ext>
            </a:extLst>
          </p:cNvPr>
          <p:cNvSpPr txBox="1"/>
          <p:nvPr/>
        </p:nvSpPr>
        <p:spPr>
          <a:xfrm>
            <a:off x="10314953" y="2757644"/>
            <a:ext cx="1220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СЭО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40BB2E2-CC37-894B-B869-857A1C5CBF8B}"/>
              </a:ext>
            </a:extLst>
          </p:cNvPr>
          <p:cNvSpPr txBox="1"/>
          <p:nvPr/>
        </p:nvSpPr>
        <p:spPr>
          <a:xfrm>
            <a:off x="10409680" y="5349123"/>
            <a:ext cx="949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СЭО</a:t>
            </a:r>
          </a:p>
        </p:txBody>
      </p:sp>
      <p:sp>
        <p:nvSpPr>
          <p:cNvPr id="77" name="TextBox 8">
            <a:extLst>
              <a:ext uri="{FF2B5EF4-FFF2-40B4-BE49-F238E27FC236}">
                <a16:creationId xmlns:a16="http://schemas.microsoft.com/office/drawing/2014/main" id="{584631E2-6302-484A-940B-F8EB870E5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463" y="5068837"/>
            <a:ext cx="7145246" cy="1631216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000066"/>
                </a:solidFill>
                <a:latin typeface="Arial" panose="020B0604020202020204" pitchFamily="34" charset="0"/>
              </a:rPr>
              <a:t>Впервые в России/СССР получено охлаждение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000066"/>
                </a:solidFill>
                <a:latin typeface="Arial" panose="020B0604020202020204" pitchFamily="34" charset="0"/>
              </a:rPr>
              <a:t>пучка тяжелых ионов;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000066"/>
                </a:solidFill>
                <a:latin typeface="Arial" panose="020B0604020202020204" pitchFamily="34" charset="0"/>
              </a:rPr>
              <a:t>СЭО: в </a:t>
            </a:r>
            <a:r>
              <a:rPr lang="ru-RU" altLang="ru-RU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2 раза </a:t>
            </a:r>
            <a:r>
              <a:rPr lang="en-US" altLang="ru-RU" sz="2000" b="1" i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000" i="1" dirty="0">
                <a:solidFill>
                  <a:srgbClr val="000066"/>
                </a:solidFill>
                <a:latin typeface="Arial" panose="020B0604020202020204" pitchFamily="34" charset="0"/>
              </a:rPr>
              <a:t>увеличена частота взаимодействий с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2000" i="1" dirty="0">
                <a:solidFill>
                  <a:srgbClr val="000066"/>
                </a:solidFill>
                <a:latin typeface="Arial" panose="020B0604020202020204" pitchFamily="34" charset="0"/>
              </a:rPr>
              <a:t> мишенью в эксперименте </a:t>
            </a:r>
            <a:r>
              <a:rPr lang="en-US" altLang="ru-RU" sz="2000" b="1" i="1" dirty="0">
                <a:solidFill>
                  <a:srgbClr val="000066"/>
                </a:solidFill>
                <a:latin typeface="Arial" panose="020B0604020202020204" pitchFamily="34" charset="0"/>
              </a:rPr>
              <a:t>BM@N</a:t>
            </a:r>
            <a:endParaRPr lang="ru-RU" altLang="ru-RU" sz="2000" b="1" i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8" name="TextBox 49">
            <a:extLst>
              <a:ext uri="{FF2B5EF4-FFF2-40B4-BE49-F238E27FC236}">
                <a16:creationId xmlns:a16="http://schemas.microsoft.com/office/drawing/2014/main" id="{B903009E-CD6E-BE44-90D8-3D3CF7BFA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36525"/>
            <a:ext cx="2596375" cy="461665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2060"/>
                </a:solidFill>
                <a:latin typeface="Arial" panose="020B0604020202020204" pitchFamily="34" charset="0"/>
              </a:rPr>
              <a:t>Работа Бустера </a:t>
            </a:r>
            <a:endParaRPr lang="ru-RU" altLang="ru-RU" sz="24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1B5126F-360F-D34A-8565-1DCAC24D5408}"/>
              </a:ext>
            </a:extLst>
          </p:cNvPr>
          <p:cNvSpPr txBox="1"/>
          <p:nvPr/>
        </p:nvSpPr>
        <p:spPr>
          <a:xfrm>
            <a:off x="-470606" y="2558195"/>
            <a:ext cx="1800493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+mj-ea"/>
                <a:ea typeface="+mj-ea"/>
              </a:rPr>
              <a:t>beam intensity</a:t>
            </a:r>
            <a:endParaRPr lang="ru-RU" b="1" i="1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CAC7F00-397D-B94C-AA0A-8D6460A24E65}"/>
              </a:ext>
            </a:extLst>
          </p:cNvPr>
          <p:cNvSpPr txBox="1"/>
          <p:nvPr/>
        </p:nvSpPr>
        <p:spPr>
          <a:xfrm>
            <a:off x="6350096" y="2358532"/>
            <a:ext cx="1736373" cy="3693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00B050"/>
                </a:solidFill>
                <a:latin typeface="+mj-ea"/>
                <a:ea typeface="+mj-ea"/>
              </a:rPr>
              <a:t>magentic</a:t>
            </a:r>
            <a:r>
              <a:rPr lang="en-US" b="1" i="1" dirty="0">
                <a:solidFill>
                  <a:srgbClr val="00B050"/>
                </a:solidFill>
                <a:latin typeface="+mj-ea"/>
                <a:ea typeface="+mj-ea"/>
              </a:rPr>
              <a:t> field</a:t>
            </a:r>
            <a:endParaRPr lang="ru-RU" b="1" i="1" dirty="0">
              <a:solidFill>
                <a:srgbClr val="00B05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48343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9E0800-5387-9741-9CA3-B64F0D371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 апреля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84F37-C5A9-3042-86BE-3D2BBD52E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ИТ-инфраструктуре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1F49F2-3B80-D24C-B141-D8A421B10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0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3D4F90-07CC-FB41-A4B5-28128AAB04C8}"/>
              </a:ext>
            </a:extLst>
          </p:cNvPr>
          <p:cNvSpPr/>
          <p:nvPr/>
        </p:nvSpPr>
        <p:spPr>
          <a:xfrm>
            <a:off x="173621" y="136525"/>
            <a:ext cx="11783027" cy="1200329"/>
          </a:xfrm>
          <a:prstGeom prst="rect">
            <a:avLst/>
          </a:prstGeom>
          <a:solidFill>
            <a:srgbClr val="E4FFFF"/>
          </a:solidFill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 2023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сеанс</a:t>
            </a: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r"/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3.8 </a:t>
            </a:r>
            <a:r>
              <a:rPr lang="en-GB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en-GB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Cs </a:t>
            </a:r>
            <a:r>
              <a:rPr lang="en-GB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collisions; beam intensity 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2.5∙10</a:t>
            </a:r>
            <a:r>
              <a:rPr lang="en-GB" sz="2400" b="1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GB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/s; DAQ rate 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2.5∙10</a:t>
            </a:r>
            <a:r>
              <a:rPr lang="en-GB" sz="2400" b="1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/s; </a:t>
            </a:r>
          </a:p>
          <a:p>
            <a:pPr algn="r"/>
            <a:r>
              <a:rPr lang="en-GB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duty factor 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0.25; 1.8∙10</a:t>
            </a:r>
            <a:r>
              <a:rPr lang="en-GB" sz="2400" b="1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interactions; 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1.8∙10</a:t>
            </a:r>
            <a:r>
              <a:rPr lang="en-GB" sz="2400" b="1" i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GB" sz="2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ions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06CC9A-ACC0-594D-A979-3BFD8DA4D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1" y="3943350"/>
            <a:ext cx="6441492" cy="2778125"/>
          </a:xfrm>
          <a:prstGeom prst="rect">
            <a:avLst/>
          </a:prstGeom>
        </p:spPr>
      </p:pic>
      <p:sp>
        <p:nvSpPr>
          <p:cNvPr id="9" name="Прямоугольник 2">
            <a:extLst>
              <a:ext uri="{FF2B5EF4-FFF2-40B4-BE49-F238E27FC236}">
                <a16:creationId xmlns:a16="http://schemas.microsoft.com/office/drawing/2014/main" id="{3E37D596-F321-C644-87C5-C69BEF900AF4}"/>
              </a:ext>
            </a:extLst>
          </p:cNvPr>
          <p:cNvSpPr/>
          <p:nvPr/>
        </p:nvSpPr>
        <p:spPr>
          <a:xfrm>
            <a:off x="4953000" y="5044321"/>
            <a:ext cx="7226300" cy="1785104"/>
          </a:xfrm>
          <a:prstGeom prst="rect">
            <a:avLst/>
          </a:prstGeom>
          <a:solidFill>
            <a:srgbClr val="D5FFFF"/>
          </a:solidFill>
        </p:spPr>
        <p:txBody>
          <a:bodyPr wrap="square" tIns="0" rIns="36000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de-DE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с тяжелыми ионами</a:t>
            </a:r>
            <a:r>
              <a:rPr lang="en-US" altLang="de-DE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 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симметричной материи высокой плотности</a:t>
            </a:r>
            <a:endParaRPr lang="en-US" sz="20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i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i="1" baseline="-25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при высоких барионных плотностях</a:t>
            </a:r>
            <a:endParaRPr lang="en-US" sz="20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гиперядра</a:t>
            </a:r>
            <a:endParaRPr lang="en-US" sz="2000" i="1">
              <a:solidFill>
                <a:srgbClr val="00206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Ø"/>
            </a:pP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фазовый переход от адронной материи к партонной </a:t>
            </a:r>
            <a:r>
              <a:rPr lang="de-DE" sz="2000" i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de-DE" sz="2000" b="1" i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C30B2-B43B-AFEA-8B17-00096A1EF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35521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5838033" y="3371152"/>
            <a:ext cx="1226876" cy="24860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</a:pPr>
            <a:endParaRPr lang="ru-RU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8470" y="5009856"/>
            <a:ext cx="11455059" cy="707886"/>
          </a:xfrm>
          <a:prstGeom prst="rect">
            <a:avLst/>
          </a:prstGeom>
          <a:solidFill>
            <a:srgbClr val="D5FFFF"/>
          </a:solidFill>
        </p:spPr>
        <p:txBody>
          <a:bodyPr wrap="square">
            <a:spAutoFit/>
          </a:bodyPr>
          <a:lstStyle/>
          <a:p>
            <a:pPr lvl="0"/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планируемая статистика в эксперименте 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</a:t>
            </a:r>
            <a:r>
              <a:rPr lang="ru-RU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r"/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2∙10</a:t>
            </a:r>
            <a:r>
              <a:rPr lang="en-US" sz="20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Au+Au (Bi+Bi) </a:t>
            </a: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столкновений при энергиях </a:t>
            </a: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3.8</a:t>
            </a:r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AGeV</a:t>
            </a:r>
            <a:endParaRPr lang="en-US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2D78C-ED8C-D44D-A6F5-831C4F3F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 апреля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84962-DE1F-EA49-8C72-1CB04F7B4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15</a:t>
            </a:fld>
            <a:endParaRPr lang="ru-RU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B9BCBB7-A1CA-6F42-8B62-21980095EE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940184"/>
              </p:ext>
            </p:extLst>
          </p:nvPr>
        </p:nvGraphicFramePr>
        <p:xfrm>
          <a:off x="422185" y="783174"/>
          <a:ext cx="11297360" cy="367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1833082355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725774077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1826723659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125876916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873532983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117424024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908295747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1216850668"/>
                    </a:ext>
                  </a:extLst>
                </a:gridCol>
                <a:gridCol w="1721560">
                  <a:extLst>
                    <a:ext uri="{9D8B030D-6E8A-4147-A177-3AD203B41FA5}">
                      <a16:colId xmlns:a16="http://schemas.microsoft.com/office/drawing/2014/main" val="977620537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ru-RU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+ A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b="1" baseline="-250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</a:t>
                      </a:r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ctr"/>
                      <a:r>
                        <a:rPr lang="en-US" b="1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AGeV 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rates,</a:t>
                      </a:r>
                    </a:p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kHz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events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rare observables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7197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b="1" baseline="3000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b="1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b="1" baseline="30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b="1" baseline="30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b="1" baseline="30000">
                          <a:solidFill>
                            <a:schemeClr val="bg1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b="1">
                          <a:solidFill>
                            <a:schemeClr val="bg1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, W</a:t>
                      </a:r>
                      <a:r>
                        <a:rPr lang="en-US" b="1" baseline="30000">
                          <a:solidFill>
                            <a:schemeClr val="bg1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-</a:t>
                      </a:r>
                      <a:endParaRPr lang="ru-RU" b="1" baseline="30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hypernuclei</a:t>
                      </a:r>
                      <a:endParaRPr lang="ru-RU" b="1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291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HADES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ru-RU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 + Au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0,2 - 1,23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aseline="0">
                          <a:solidFill>
                            <a:srgbClr val="002060"/>
                          </a:solidFill>
                          <a:latin typeface="Arial" panose="020B0604020202020204" pitchFamily="34" charset="0"/>
                        </a:rPr>
                        <a:t>20</a:t>
                      </a:r>
                      <a:endParaRPr lang="ru-RU" baseline="0">
                        <a:solidFill>
                          <a:srgbClr val="002060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baseline="300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OK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483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HADES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ru-RU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 + Ag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0,2 -1 ,58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aseline="0">
                          <a:solidFill>
                            <a:srgbClr val="002060"/>
                          </a:solidFill>
                          <a:latin typeface="Arial" panose="020B0604020202020204" pitchFamily="34" charset="0"/>
                        </a:rPr>
                        <a:t>20</a:t>
                      </a:r>
                      <a:endParaRPr lang="ru-RU" baseline="0">
                        <a:solidFill>
                          <a:srgbClr val="002060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baseline="300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OK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</a:rPr>
                        <a:t>800 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</a:rPr>
                        <a:t>3</a:t>
                      </a:r>
                      <a:r>
                        <a:rPr lang="en-US" baseline="-25000">
                          <a:solidFill>
                            <a:srgbClr val="002060"/>
                          </a:solidFill>
                          <a:latin typeface="Symbol" pitchFamily="2" charset="2"/>
                        </a:rPr>
                        <a:t>L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H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931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 FxT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ru-RU" b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 + Au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2,9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aseline="0">
                          <a:solidFill>
                            <a:srgbClr val="002060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baseline="0">
                        <a:solidFill>
                          <a:srgbClr val="002060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baseline="300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 -</a:t>
                      </a:r>
                      <a:endParaRPr lang="ru-RU" baseline="300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  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</a:rPr>
                        <a:t>3</a:t>
                      </a:r>
                      <a:r>
                        <a:rPr lang="en-US" baseline="-25000">
                          <a:solidFill>
                            <a:srgbClr val="002060"/>
                          </a:solidFill>
                          <a:latin typeface="Symbol" pitchFamily="2" charset="2"/>
                        </a:rPr>
                        <a:t>L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H,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</a:rPr>
                        <a:t>4</a:t>
                      </a:r>
                      <a:r>
                        <a:rPr lang="en-US" baseline="-25000">
                          <a:solidFill>
                            <a:srgbClr val="002060"/>
                          </a:solidFill>
                          <a:latin typeface="Symbol" pitchFamily="2" charset="2"/>
                        </a:rPr>
                        <a:t>L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H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29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 FxT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 + Au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2,9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baseline="0">
                          <a:solidFill>
                            <a:srgbClr val="002060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baseline="0">
                        <a:solidFill>
                          <a:srgbClr val="002060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baseline="300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 -</a:t>
                      </a:r>
                      <a:endParaRPr lang="ru-RU" baseline="300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  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</a:rPr>
                        <a:t>3</a:t>
                      </a:r>
                      <a:r>
                        <a:rPr lang="en-US" baseline="-25000">
                          <a:solidFill>
                            <a:srgbClr val="002060"/>
                          </a:solidFill>
                          <a:latin typeface="Symbol" pitchFamily="2" charset="2"/>
                        </a:rPr>
                        <a:t>L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H,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</a:rPr>
                        <a:t>4</a:t>
                      </a:r>
                      <a:r>
                        <a:rPr lang="en-US" baseline="-25000">
                          <a:solidFill>
                            <a:srgbClr val="002060"/>
                          </a:solidFill>
                          <a:latin typeface="Symbol" pitchFamily="2" charset="2"/>
                        </a:rPr>
                        <a:t>L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H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951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BM@N</a:t>
                      </a:r>
                      <a:endParaRPr lang="ru-RU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simulated</a:t>
                      </a:r>
                      <a:endParaRPr lang="ru-RU" b="1" i="1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 + Au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 + Bi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1,5 - 3,8</a:t>
                      </a:r>
                      <a:endParaRPr lang="ru-RU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>
                          <a:solidFill>
                            <a:srgbClr val="002060"/>
                          </a:solidFill>
                          <a:latin typeface="Arial" panose="020B0604020202020204" pitchFamily="34" charset="0"/>
                        </a:rPr>
                        <a:t>20</a:t>
                      </a:r>
                      <a:endParaRPr lang="ru-RU" baseline="0">
                        <a:solidFill>
                          <a:srgbClr val="002060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baseline="300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-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baseline="3000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anti-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L</a:t>
                      </a:r>
                    </a:p>
                    <a:p>
                      <a:pPr algn="ctr"/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>
                          <a:solidFill>
                            <a:srgbClr val="002060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W</a:t>
                      </a:r>
                      <a:r>
                        <a:rPr lang="en-US" b="1" baseline="30000">
                          <a:solidFill>
                            <a:srgbClr val="002060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+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  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</a:rPr>
                        <a:t>3</a:t>
                      </a:r>
                      <a:r>
                        <a:rPr lang="en-US" baseline="-25000">
                          <a:solidFill>
                            <a:srgbClr val="002060"/>
                          </a:solidFill>
                          <a:latin typeface="Symbol" pitchFamily="2" charset="2"/>
                        </a:rPr>
                        <a:t>L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H,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  </a:t>
                      </a:r>
                      <a:r>
                        <a:rPr lang="en-US" baseline="30000">
                          <a:solidFill>
                            <a:srgbClr val="002060"/>
                          </a:solidFill>
                        </a:rPr>
                        <a:t>5</a:t>
                      </a:r>
                      <a:r>
                        <a:rPr lang="en-US" baseline="-25000">
                          <a:solidFill>
                            <a:srgbClr val="002060"/>
                          </a:solidFill>
                          <a:latin typeface="Symbol" pitchFamily="2" charset="2"/>
                        </a:rPr>
                        <a:t>LL</a:t>
                      </a:r>
                      <a:r>
                        <a:rPr lang="en-US">
                          <a:solidFill>
                            <a:srgbClr val="002060"/>
                          </a:solidFill>
                        </a:rPr>
                        <a:t>H</a:t>
                      </a:r>
                      <a:endParaRPr lang="ru-RU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00970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AEC81B2-5467-ED4D-8A67-2F49D9270935}"/>
              </a:ext>
            </a:extLst>
          </p:cNvPr>
          <p:cNvSpPr txBox="1"/>
          <p:nvPr/>
        </p:nvSpPr>
        <p:spPr>
          <a:xfrm>
            <a:off x="12433300" y="0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</a:t>
            </a:r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DFB4AB-7F1B-714B-B57F-18FECD82623D}"/>
              </a:ext>
            </a:extLst>
          </p:cNvPr>
          <p:cNvSpPr txBox="1"/>
          <p:nvPr/>
        </p:nvSpPr>
        <p:spPr>
          <a:xfrm>
            <a:off x="2684183" y="321509"/>
            <a:ext cx="5965864" cy="461665"/>
          </a:xfrm>
          <a:prstGeom prst="rect">
            <a:avLst/>
          </a:prstGeom>
          <a:solidFill>
            <a:srgbClr val="D5FFFF"/>
          </a:solidFill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Сравнение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HADES, STAR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FxT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BM@N 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54B0A7-3D86-E141-AD20-6056A04E231F}"/>
              </a:ext>
            </a:extLst>
          </p:cNvPr>
          <p:cNvSpPr txBox="1"/>
          <p:nvPr/>
        </p:nvSpPr>
        <p:spPr>
          <a:xfrm>
            <a:off x="1127554" y="4553869"/>
            <a:ext cx="7788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Статистика</a:t>
            </a:r>
            <a:r>
              <a:rPr lang="ru-RU" sz="2000" b="1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X</a:t>
            </a:r>
            <a:r>
              <a:rPr lang="en-US" sz="2000" b="1" baseline="30000" dirty="0">
                <a:solidFill>
                  <a:srgbClr val="002060"/>
                </a:solidFill>
                <a:latin typeface="Symbol" pitchFamily="2" charset="2"/>
                <a:cs typeface="Arial" panose="020B0604020202020204" pitchFamily="34" charset="0"/>
              </a:rPr>
              <a:t>-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 больше, чем не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FxT</a:t>
            </a:r>
            <a:endParaRPr 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E855895-E78F-B641-961B-7EA523833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ИТ-инфраструктуре</a:t>
            </a:r>
            <a:endParaRPr lang="ru-R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8F23B9-5376-B945-86F9-16894B1725E7}"/>
              </a:ext>
            </a:extLst>
          </p:cNvPr>
          <p:cNvSpPr/>
          <p:nvPr/>
        </p:nvSpPr>
        <p:spPr>
          <a:xfrm>
            <a:off x="8550189" y="3530608"/>
            <a:ext cx="3055056" cy="9304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59C515-3780-9B48-BA42-1E3AEB2CED65}"/>
              </a:ext>
            </a:extLst>
          </p:cNvPr>
          <p:cNvSpPr/>
          <p:nvPr/>
        </p:nvSpPr>
        <p:spPr>
          <a:xfrm>
            <a:off x="443743" y="5967080"/>
            <a:ext cx="10800906" cy="400110"/>
          </a:xfrm>
          <a:prstGeom prst="rect">
            <a:avLst/>
          </a:prstGeom>
          <a:solidFill>
            <a:srgbClr val="E4FFFF"/>
          </a:solidFill>
        </p:spPr>
        <p:txBody>
          <a:bodyPr wrap="square">
            <a:spAutoFit/>
          </a:bodyPr>
          <a:lstStyle/>
          <a:p>
            <a:r>
              <a:rPr lang="en-GB" sz="2000" b="1">
                <a:solidFill>
                  <a:srgbClr val="002060"/>
                </a:solidFill>
                <a:latin typeface="Arial,Bold"/>
              </a:rPr>
              <a:t>2018 run:</a:t>
            </a:r>
            <a:r>
              <a:rPr lang="ru-RU" sz="2000" b="1">
                <a:solidFill>
                  <a:srgbClr val="002060"/>
                </a:solidFill>
                <a:latin typeface="Arial,Bold"/>
              </a:rPr>
              <a:t> </a:t>
            </a:r>
            <a:r>
              <a:rPr lang="en-GB" sz="2000" b="1" err="1">
                <a:solidFill>
                  <a:srgbClr val="002060"/>
                </a:solidFill>
                <a:latin typeface="Arial,Bold"/>
              </a:rPr>
              <a:t>Ar</a:t>
            </a:r>
            <a:r>
              <a:rPr lang="ru-RU" sz="2000" b="1">
                <a:solidFill>
                  <a:srgbClr val="002060"/>
                </a:solidFill>
                <a:latin typeface="Arial,Bold"/>
              </a:rPr>
              <a:t>.</a:t>
            </a:r>
            <a:r>
              <a:rPr lang="en-GB" sz="2000" b="1">
                <a:solidFill>
                  <a:srgbClr val="002060"/>
                </a:solidFill>
                <a:latin typeface="Arial,Bold"/>
              </a:rPr>
              <a:t> 3.2 AGeV</a:t>
            </a:r>
            <a:r>
              <a:rPr lang="ru-RU" sz="2000" b="1">
                <a:solidFill>
                  <a:srgbClr val="002060"/>
                </a:solidFill>
                <a:latin typeface="Arial,Bold"/>
              </a:rPr>
              <a:t>;  </a:t>
            </a:r>
            <a:r>
              <a:rPr lang="en-GB" sz="2000" b="1" i="1">
                <a:latin typeface="Arial" panose="020B0604020202020204" pitchFamily="34" charset="0"/>
                <a:cs typeface="Arial" panose="020B0604020202020204" pitchFamily="34" charset="0"/>
              </a:rPr>
              <a:t>JHEP</a:t>
            </a:r>
            <a:r>
              <a:rPr lang="en-GB" sz="2000" b="1">
                <a:latin typeface="Arial" panose="020B0604020202020204" pitchFamily="34" charset="0"/>
                <a:cs typeface="Arial" panose="020B0604020202020204" pitchFamily="34" charset="0"/>
              </a:rPr>
              <a:t> 07 (2023) 174</a:t>
            </a:r>
            <a:r>
              <a:rPr lang="ru-RU" sz="2000" i="1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http://arhiv.org/abs/2303.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 16243 v3 </a:t>
            </a:r>
            <a:endParaRPr lang="en-GB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11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1365" y="3813217"/>
            <a:ext cx="482123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9523" y="889771"/>
            <a:ext cx="11706577" cy="461665"/>
          </a:xfrm>
          <a:prstGeom prst="rect">
            <a:avLst/>
          </a:prstGeom>
          <a:solidFill>
            <a:srgbClr val="000090"/>
          </a:solidFill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 to the BM@N physics program: "Probing Short-Range Correlations"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8911" y="4487686"/>
            <a:ext cx="4269117" cy="1631216"/>
          </a:xfrm>
          <a:prstGeom prst="rect">
            <a:avLst/>
          </a:prstGeom>
          <a:solidFill>
            <a:srgbClr val="F9EFE7"/>
          </a:solidFill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run on March 3-17</a:t>
            </a:r>
            <a:r>
              <a:rPr lang="ru-RU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2018</a:t>
            </a: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000" i="1" baseline="3000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beam  4 GeV/u;</a:t>
            </a:r>
          </a:p>
          <a:p>
            <a:pPr marL="285750" indent="-285750">
              <a:buFontTx/>
              <a:buChar char="-"/>
            </a:pP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target;</a:t>
            </a:r>
          </a:p>
          <a:p>
            <a:pPr marL="285750" indent="-285750">
              <a:buFontTx/>
              <a:buChar char="-"/>
            </a:pP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324 hours;</a:t>
            </a:r>
          </a:p>
          <a:p>
            <a:pPr marL="285750" indent="-285750">
              <a:buFontTx/>
              <a:buChar char="-"/>
            </a:pP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8M events recorded (19Tb).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81200" y="63214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ru-RU"/>
              <a:t>12 апреля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214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13197" y="6360685"/>
            <a:ext cx="2133600" cy="476250"/>
          </a:xfrm>
        </p:spPr>
        <p:txBody>
          <a:bodyPr anchor="b"/>
          <a:lstStyle/>
          <a:p>
            <a:fld id="{4480217B-8183-4E7A-98AC-12846F6965A4}" type="slidenum">
              <a:rPr lang="ru-RU" smtClean="0"/>
              <a:t>16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AFB598-13EC-4149-963C-4291BB4FD25D}"/>
              </a:ext>
            </a:extLst>
          </p:cNvPr>
          <p:cNvSpPr txBox="1"/>
          <p:nvPr/>
        </p:nvSpPr>
        <p:spPr>
          <a:xfrm>
            <a:off x="5694380" y="3345766"/>
            <a:ext cx="6280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evidence: </a:t>
            </a:r>
            <a:r>
              <a:rPr lang="en-US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inverse kinematics, exclusive reaction</a:t>
            </a:r>
            <a:endParaRPr lang="ru-RU" sz="20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FC58ED-3102-1444-B1AC-AD09D2ECF003}"/>
              </a:ext>
            </a:extLst>
          </p:cNvPr>
          <p:cNvSpPr/>
          <p:nvPr/>
        </p:nvSpPr>
        <p:spPr>
          <a:xfrm>
            <a:off x="3721100" y="6231262"/>
            <a:ext cx="8254167" cy="400110"/>
          </a:xfrm>
          <a:prstGeom prst="rect">
            <a:avLst/>
          </a:prstGeom>
          <a:solidFill>
            <a:srgbClr val="D5FFFF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Patsyuk et al., </a:t>
            </a:r>
            <a:r>
              <a:rPr lang="en-GB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Phys</a:t>
            </a:r>
            <a:r>
              <a:rPr lang="en-GB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17 (2021) 693; e-Print: </a:t>
            </a:r>
            <a:r>
              <a:rPr lang="en-GB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2102.02626</a:t>
            </a:r>
            <a:endParaRPr lang="en-GB" sz="20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8C0E12-4722-574C-8237-E547F09176D7}"/>
              </a:ext>
            </a:extLst>
          </p:cNvPr>
          <p:cNvGrpSpPr/>
          <p:nvPr/>
        </p:nvGrpSpPr>
        <p:grpSpPr>
          <a:xfrm>
            <a:off x="5569165" y="1883432"/>
            <a:ext cx="4572085" cy="1273579"/>
            <a:chOff x="1541449" y="2080050"/>
            <a:chExt cx="4572085" cy="127357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75E60D-5D7D-2E4D-9A43-6F10361D4DF9}"/>
                </a:ext>
              </a:extLst>
            </p:cNvPr>
            <p:cNvSpPr/>
            <p:nvPr/>
          </p:nvSpPr>
          <p:spPr>
            <a:xfrm>
              <a:off x="1543051" y="2080050"/>
              <a:ext cx="4120230" cy="4969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i="1" normalizeH="1" baseline="30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r>
                <a:rPr lang="en-US" sz="2000" b="1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+ p       2p + </a:t>
              </a:r>
              <a:r>
                <a:rPr lang="en-US" sz="2000" b="1" i="1" normalizeH="1" baseline="30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2000" b="1" i="1" normalizeH="1" baseline="-25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2000" b="1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              </a:t>
              </a:r>
              <a:r>
                <a:rPr lang="en-US"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QE</a:t>
              </a: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FE663AAF-F05E-4743-8FDC-480D690DD6D3}"/>
                </a:ext>
              </a:extLst>
            </p:cNvPr>
            <p:cNvSpPr/>
            <p:nvPr/>
          </p:nvSpPr>
          <p:spPr>
            <a:xfrm>
              <a:off x="2580469" y="2346386"/>
              <a:ext cx="226231" cy="769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1E9F655-56D2-7B4D-8ABD-39CDCC25357B}"/>
                </a:ext>
              </a:extLst>
            </p:cNvPr>
            <p:cNvSpPr/>
            <p:nvPr/>
          </p:nvSpPr>
          <p:spPr>
            <a:xfrm>
              <a:off x="1543051" y="2454893"/>
              <a:ext cx="4570482" cy="4969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i="1" normalizeH="1" baseline="30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r>
                <a:rPr lang="en-US" sz="2000" b="1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+ p       2p + </a:t>
              </a:r>
              <a:r>
                <a:rPr lang="en-US" sz="2000" b="1" i="1" normalizeH="1" baseline="30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sz="2000" b="1" i="1" normalizeH="1" baseline="-25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2000" b="1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   + n      </a:t>
              </a:r>
              <a:r>
                <a:rPr lang="en-US"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np SRC 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35A0F31-EFBE-D546-84AC-7908E94AA93C}"/>
                </a:ext>
              </a:extLst>
            </p:cNvPr>
            <p:cNvSpPr/>
            <p:nvPr/>
          </p:nvSpPr>
          <p:spPr>
            <a:xfrm>
              <a:off x="1541449" y="2856698"/>
              <a:ext cx="4572085" cy="4969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i="1" normalizeH="1" baseline="30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  <a:r>
                <a:rPr lang="en-US" sz="2000" b="1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 + p       2p + </a:t>
              </a:r>
              <a:r>
                <a:rPr lang="en-US" sz="2000" b="1" i="1" normalizeH="1" baseline="30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sz="2000" b="1" i="1" normalizeH="1" baseline="-25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2000" b="1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 + p      </a:t>
              </a:r>
              <a:r>
                <a:rPr lang="en-US" sz="20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pp SRC </a:t>
              </a: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06D2909D-2DA1-534F-907C-44B076F38C73}"/>
                </a:ext>
              </a:extLst>
            </p:cNvPr>
            <p:cNvSpPr/>
            <p:nvPr/>
          </p:nvSpPr>
          <p:spPr>
            <a:xfrm>
              <a:off x="2593169" y="2714686"/>
              <a:ext cx="226231" cy="769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EE2BBC05-7A60-C448-8F4D-9E114DFC6B75}"/>
                </a:ext>
              </a:extLst>
            </p:cNvPr>
            <p:cNvSpPr/>
            <p:nvPr/>
          </p:nvSpPr>
          <p:spPr>
            <a:xfrm>
              <a:off x="2605869" y="3095686"/>
              <a:ext cx="226231" cy="769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9FCC498-FC51-AD42-BAE8-A6382124E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845"/>
            <a:ext cx="12192000" cy="906225"/>
          </a:xfrm>
          <a:prstGeom prst="rect">
            <a:avLst/>
          </a:prstGeom>
        </p:spPr>
      </p:pic>
      <p:grpSp>
        <p:nvGrpSpPr>
          <p:cNvPr id="22" name="Группа 9">
            <a:extLst>
              <a:ext uri="{FF2B5EF4-FFF2-40B4-BE49-F238E27FC236}">
                <a16:creationId xmlns:a16="http://schemas.microsoft.com/office/drawing/2014/main" id="{21AB573E-19C7-4343-B838-2F3CD388E204}"/>
              </a:ext>
            </a:extLst>
          </p:cNvPr>
          <p:cNvGrpSpPr/>
          <p:nvPr/>
        </p:nvGrpSpPr>
        <p:grpSpPr>
          <a:xfrm>
            <a:off x="386945" y="1436567"/>
            <a:ext cx="4821237" cy="2884905"/>
            <a:chOff x="7934252" y="818316"/>
            <a:chExt cx="3871374" cy="2559338"/>
          </a:xfrm>
        </p:grpSpPr>
        <p:pic>
          <p:nvPicPr>
            <p:cNvPr id="23" name="Grafik 3">
              <a:extLst>
                <a:ext uri="{FF2B5EF4-FFF2-40B4-BE49-F238E27FC236}">
                  <a16:creationId xmlns:a16="http://schemas.microsoft.com/office/drawing/2014/main" id="{4B87F541-CACB-0A4C-A28F-7BC4CEF2E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962374" y="856494"/>
              <a:ext cx="3843252" cy="2521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Прямоугольник 8">
              <a:extLst>
                <a:ext uri="{FF2B5EF4-FFF2-40B4-BE49-F238E27FC236}">
                  <a16:creationId xmlns:a16="http://schemas.microsoft.com/office/drawing/2014/main" id="{3F026A48-AC4F-3947-B4F9-C3ACE174204C}"/>
                </a:ext>
              </a:extLst>
            </p:cNvPr>
            <p:cNvSpPr/>
            <p:nvPr/>
          </p:nvSpPr>
          <p:spPr bwMode="auto">
            <a:xfrm>
              <a:off x="7934252" y="818316"/>
              <a:ext cx="839449" cy="49994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</a:pPr>
              <a:endParaRPr lang="ru-RU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15B18A8-E536-3644-927E-393DB0CBA456}"/>
              </a:ext>
            </a:extLst>
          </p:cNvPr>
          <p:cNvSpPr txBox="1"/>
          <p:nvPr/>
        </p:nvSpPr>
        <p:spPr>
          <a:xfrm>
            <a:off x="5476822" y="24848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D66382-8161-3D46-B293-2FD87B9D7FC7}"/>
              </a:ext>
            </a:extLst>
          </p:cNvPr>
          <p:cNvSpPr txBox="1"/>
          <p:nvPr/>
        </p:nvSpPr>
        <p:spPr>
          <a:xfrm>
            <a:off x="10409170" y="2342129"/>
            <a:ext cx="143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dominance</a:t>
            </a:r>
            <a:endParaRPr lang="ru-RU" sz="20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Left Arrow 26">
            <a:extLst>
              <a:ext uri="{FF2B5EF4-FFF2-40B4-BE49-F238E27FC236}">
                <a16:creationId xmlns:a16="http://schemas.microsoft.com/office/drawing/2014/main" id="{7E3B2748-A962-2548-900C-F648EBF07249}"/>
              </a:ext>
            </a:extLst>
          </p:cNvPr>
          <p:cNvSpPr/>
          <p:nvPr/>
        </p:nvSpPr>
        <p:spPr>
          <a:xfrm>
            <a:off x="10141249" y="2500095"/>
            <a:ext cx="209251" cy="11298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3EBFBE-FE81-104A-AF23-BF8F78889DB6}"/>
              </a:ext>
            </a:extLst>
          </p:cNvPr>
          <p:cNvSpPr txBox="1"/>
          <p:nvPr/>
        </p:nvSpPr>
        <p:spPr>
          <a:xfrm>
            <a:off x="113733" y="4286974"/>
            <a:ext cx="6607567" cy="1785104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pPr marL="871">
              <a:lnSpc>
                <a:spcPct val="150000"/>
              </a:lnSpc>
              <a:buClr>
                <a:srgbClr val="000000"/>
              </a:buClr>
            </a:pPr>
            <a:r>
              <a:rPr lang="en-US" sz="2000" b="1" spc="-1">
                <a:solidFill>
                  <a:srgbClr val="FF0000"/>
                </a:solidFill>
                <a:latin typeface="Arial"/>
              </a:rPr>
              <a:t>200</a:t>
            </a:r>
            <a:r>
              <a:rPr lang="en-US" sz="2000" b="1" spc="-1">
                <a:solidFill>
                  <a:srgbClr val="002060"/>
                </a:solidFill>
                <a:latin typeface="Arial"/>
              </a:rPr>
              <a:t> M events were recorded in the run 2022:</a:t>
            </a:r>
          </a:p>
          <a:p>
            <a:pPr marL="898633" lvl="1" indent="-344824">
              <a:buClr>
                <a:srgbClr val="000000"/>
              </a:buClr>
              <a:buFont typeface="Arial"/>
              <a:buChar char="•"/>
            </a:pPr>
            <a:r>
              <a:rPr lang="en-US" sz="2000" i="1" spc="-1">
                <a:solidFill>
                  <a:srgbClr val="002060"/>
                </a:solidFill>
                <a:latin typeface="Arial"/>
              </a:rPr>
              <a:t>study nuclear structure in </a:t>
            </a:r>
            <a:r>
              <a:rPr lang="en-US" sz="2000" i="1" spc="-1" baseline="30000">
                <a:solidFill>
                  <a:srgbClr val="002060"/>
                </a:solidFill>
                <a:latin typeface="Arial"/>
              </a:rPr>
              <a:t>12</a:t>
            </a:r>
            <a:r>
              <a:rPr lang="en-US" sz="2000" i="1" spc="-1">
                <a:solidFill>
                  <a:srgbClr val="002060"/>
                </a:solidFill>
                <a:latin typeface="Arial"/>
              </a:rPr>
              <a:t>C, </a:t>
            </a:r>
          </a:p>
          <a:p>
            <a:pPr marL="898633" lvl="1" indent="-344824">
              <a:buClr>
                <a:srgbClr val="000000"/>
              </a:buClr>
              <a:buFont typeface="Arial"/>
              <a:buChar char="•"/>
            </a:pPr>
            <a:r>
              <a:rPr lang="en-US" sz="2000" i="1" spc="-1">
                <a:solidFill>
                  <a:srgbClr val="002060"/>
                </a:solidFill>
                <a:latin typeface="Arial"/>
              </a:rPr>
              <a:t>obtain absolute cross sections, </a:t>
            </a:r>
          </a:p>
          <a:p>
            <a:pPr marL="898633" lvl="1" indent="-344824">
              <a:buClr>
                <a:srgbClr val="000000"/>
              </a:buClr>
              <a:buFont typeface="Arial"/>
              <a:buChar char="•"/>
            </a:pPr>
            <a:r>
              <a:rPr lang="en-US" sz="2000" i="1" spc="-1">
                <a:solidFill>
                  <a:srgbClr val="002060"/>
                </a:solidFill>
                <a:latin typeface="Arial"/>
              </a:rPr>
              <a:t>study SRC formation processes</a:t>
            </a:r>
          </a:p>
          <a:p>
            <a:pPr marL="899394" lvl="1" indent="-345586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000" i="1" spc="-1">
                <a:solidFill>
                  <a:srgbClr val="002060"/>
                </a:solidFill>
                <a:latin typeface="Arial"/>
              </a:rPr>
              <a:t>using quasi-elastic &amp; hard knockout reactions </a:t>
            </a:r>
          </a:p>
        </p:txBody>
      </p:sp>
    </p:spTree>
    <p:extLst>
      <p:ext uri="{BB962C8B-B14F-4D97-AF65-F5344CB8AC3E}">
        <p14:creationId xmlns:p14="http://schemas.microsoft.com/office/powerpoint/2010/main" val="2201503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6CE5C6D-F389-E246-92AD-792007CB4768}"/>
              </a:ext>
            </a:extLst>
          </p:cNvPr>
          <p:cNvGrpSpPr/>
          <p:nvPr/>
        </p:nvGrpSpPr>
        <p:grpSpPr>
          <a:xfrm>
            <a:off x="6096000" y="1519311"/>
            <a:ext cx="6096000" cy="5338688"/>
            <a:chOff x="2273301" y="317500"/>
            <a:chExt cx="7734299" cy="6311900"/>
          </a:xfrm>
        </p:grpSpPr>
        <p:pic>
          <p:nvPicPr>
            <p:cNvPr id="18" name="Picture 17" descr="ni15.jpg">
              <a:extLst>
                <a:ext uri="{FF2B5EF4-FFF2-40B4-BE49-F238E27FC236}">
                  <a16:creationId xmlns:a16="http://schemas.microsoft.com/office/drawing/2014/main" id="{40EDD05E-6E7B-BE40-875E-AB088D76DDFF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3301" y="317500"/>
              <a:ext cx="7734299" cy="6311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D87C22-5CA6-684D-8562-15D118E7EA2A}"/>
                </a:ext>
              </a:extLst>
            </p:cNvPr>
            <p:cNvSpPr/>
            <p:nvPr/>
          </p:nvSpPr>
          <p:spPr>
            <a:xfrm>
              <a:off x="3163890" y="5716906"/>
              <a:ext cx="6772738" cy="836930"/>
            </a:xfrm>
            <a:prstGeom prst="rect">
              <a:avLst/>
            </a:prstGeom>
            <a:solidFill>
              <a:srgbClr val="FDFFE8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i="1" dirty="0">
                  <a:solidFill>
                    <a:srgbClr val="00009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2016</a:t>
              </a:r>
              <a:r>
                <a:rPr lang="ru-RU" sz="2000" i="1" dirty="0">
                  <a:solidFill>
                    <a:srgbClr val="00009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церемония закладки первого камня</a:t>
              </a:r>
            </a:p>
            <a:p>
              <a:pPr algn="ctr"/>
              <a:r>
                <a:rPr lang="ru-RU" sz="2000" i="1" dirty="0">
                  <a:solidFill>
                    <a:srgbClr val="00009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участием</a:t>
              </a:r>
              <a:r>
                <a:rPr lang="en-US" sz="2000" i="1" dirty="0">
                  <a:solidFill>
                    <a:srgbClr val="00009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Prof. D. Gross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43F1243-F8CB-A64B-9DE5-F38A04403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15"/>
            <a:ext cx="10888394" cy="2943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75CBF6-72B6-C74F-8AB6-4F0CADFE6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" y="2081381"/>
            <a:ext cx="5823999" cy="4712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4DD2B9-A30E-E346-AC4D-F9CF06AD5E2E}"/>
              </a:ext>
            </a:extLst>
          </p:cNvPr>
          <p:cNvSpPr txBox="1"/>
          <p:nvPr/>
        </p:nvSpPr>
        <p:spPr>
          <a:xfrm>
            <a:off x="5070763" y="259668"/>
            <a:ext cx="3624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002060"/>
                </a:solidFill>
              </a:rPr>
              <a:t>2015</a:t>
            </a:r>
            <a:r>
              <a:rPr lang="en-US" sz="2400" i="1">
                <a:solidFill>
                  <a:srgbClr val="002060"/>
                </a:solidFill>
              </a:rPr>
              <a:t>: civil construction site </a:t>
            </a:r>
            <a:endParaRPr lang="ru-RU" sz="2400" b="1" i="1">
              <a:solidFill>
                <a:srgbClr val="00206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6F7DB8-52D2-D54C-89B6-CE1B85213581}"/>
              </a:ext>
            </a:extLst>
          </p:cNvPr>
          <p:cNvSpPr/>
          <p:nvPr/>
        </p:nvSpPr>
        <p:spPr>
          <a:xfrm>
            <a:off x="55938" y="5778424"/>
            <a:ext cx="6256125" cy="1015663"/>
          </a:xfrm>
          <a:prstGeom prst="rect">
            <a:avLst/>
          </a:prstGeom>
          <a:solidFill>
            <a:srgbClr val="FDFFE8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Консультативный комитет по ускорителям</a:t>
            </a:r>
            <a:r>
              <a:rPr lang="en-US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2000" i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</a:t>
            </a:r>
            <a:r>
              <a:rPr 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акад. </a:t>
            </a:r>
            <a:r>
              <a:rPr lang="ru-RU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Б. Шарков</a:t>
            </a:r>
            <a:r>
              <a:rPr lang="en-US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endParaRPr lang="ru-RU" sz="2000" i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научный руководитель акад. </a:t>
            </a:r>
            <a:r>
              <a:rPr lang="ru-RU" sz="20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 Мешков</a:t>
            </a:r>
            <a:r>
              <a:rPr lang="en-US" sz="20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5A163E-5F21-C749-BBF7-3AF03A6D98A9}"/>
              </a:ext>
            </a:extLst>
          </p:cNvPr>
          <p:cNvGrpSpPr/>
          <p:nvPr/>
        </p:nvGrpSpPr>
        <p:grpSpPr>
          <a:xfrm>
            <a:off x="30132" y="23119"/>
            <a:ext cx="12105929" cy="6811762"/>
            <a:chOff x="45212" y="9622"/>
            <a:chExt cx="12105929" cy="681176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0A0C48A-32B2-1441-BFA6-77F7165C5A3A}"/>
                </a:ext>
              </a:extLst>
            </p:cNvPr>
            <p:cNvGrpSpPr/>
            <p:nvPr/>
          </p:nvGrpSpPr>
          <p:grpSpPr>
            <a:xfrm>
              <a:off x="45212" y="9622"/>
              <a:ext cx="12105929" cy="6811762"/>
              <a:chOff x="45212" y="9622"/>
              <a:chExt cx="12105929" cy="6811762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EB215A3-9E59-5449-841E-EA1359F7AA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12" y="27822"/>
                <a:ext cx="12105929" cy="6793562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50A44B4-ACB4-E44E-99D5-6DD229CE97A5}"/>
                  </a:ext>
                </a:extLst>
              </p:cNvPr>
              <p:cNvSpPr txBox="1"/>
              <p:nvPr/>
            </p:nvSpPr>
            <p:spPr>
              <a:xfrm>
                <a:off x="46300" y="9622"/>
                <a:ext cx="12070080" cy="496931"/>
              </a:xfrm>
              <a:prstGeom prst="rect">
                <a:avLst/>
              </a:prstGeom>
              <a:solidFill>
                <a:srgbClr val="F4FFFF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ru-RU" sz="20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строительные работы практически завершены, идет монтаж инженерного оборудования </a:t>
                </a:r>
                <a:endParaRPr lang="ru-RU" sz="2000" i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FF0831-DD8A-2244-89FB-F753A7AF96B9}"/>
                </a:ext>
              </a:extLst>
            </p:cNvPr>
            <p:cNvSpPr txBox="1"/>
            <p:nvPr/>
          </p:nvSpPr>
          <p:spPr>
            <a:xfrm>
              <a:off x="432855" y="708860"/>
              <a:ext cx="870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537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551BD2-BF2B-E2C5-F787-8B7412BF8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0" t="11804" r="37224" b="5893"/>
          <a:stretch>
            <a:fillRect/>
          </a:stretch>
        </p:blipFill>
        <p:spPr>
          <a:xfrm>
            <a:off x="5624155" y="2136909"/>
            <a:ext cx="6441422" cy="47210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C5A9C3-BBAD-7824-5526-326DEA58D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6" r="25894"/>
          <a:stretch>
            <a:fillRect/>
          </a:stretch>
        </p:blipFill>
        <p:spPr>
          <a:xfrm>
            <a:off x="81269" y="656555"/>
            <a:ext cx="5413207" cy="451288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A24A4736-D05D-38D1-F962-E23192BA6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4102" y="722226"/>
            <a:ext cx="625650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002060"/>
                </a:solidFill>
              </a:rPr>
              <a:t>Статус</a:t>
            </a:r>
            <a:r>
              <a:rPr lang="en-US" altLang="ru-RU" sz="2000" b="1">
                <a:solidFill>
                  <a:srgbClr val="002060"/>
                </a:solidFill>
              </a:rPr>
              <a:t>: </a:t>
            </a:r>
            <a:endParaRPr lang="en-US" altLang="ru-RU" sz="2000">
              <a:solidFill>
                <a:srgbClr val="002060"/>
              </a:solidFill>
            </a:endParaRPr>
          </a:p>
          <a:p>
            <a:pPr marL="342900" indent="-342900" eaLnBrk="1" hangingPunct="1">
              <a:buFont typeface="Wingdings" pitchFamily="2" charset="2"/>
              <a:buChar char="ü"/>
            </a:pPr>
            <a:r>
              <a:rPr lang="en-US" altLang="ru-RU" sz="2000" b="1">
                <a:solidFill>
                  <a:srgbClr val="FF0000"/>
                </a:solidFill>
              </a:rPr>
              <a:t>100</a:t>
            </a:r>
            <a:r>
              <a:rPr lang="en-US" altLang="ru-RU" sz="2000">
                <a:solidFill>
                  <a:srgbClr val="002060"/>
                </a:solidFill>
              </a:rPr>
              <a:t>% </a:t>
            </a:r>
            <a:r>
              <a:rPr lang="ru-RU" altLang="ru-RU" sz="2000">
                <a:solidFill>
                  <a:srgbClr val="002060"/>
                </a:solidFill>
              </a:rPr>
              <a:t>диполей установлено в туннеле и отюстировано</a:t>
            </a:r>
            <a:r>
              <a:rPr lang="en-US" altLang="ru-RU" sz="2000">
                <a:solidFill>
                  <a:srgbClr val="002060"/>
                </a:solidFill>
              </a:rPr>
              <a:t>;</a:t>
            </a:r>
          </a:p>
          <a:p>
            <a:pPr marL="342900" indent="-342900" eaLnBrk="1" hangingPunct="1">
              <a:buFont typeface="Wingdings" pitchFamily="2" charset="2"/>
              <a:buChar char="ü"/>
            </a:pPr>
            <a:r>
              <a:rPr lang="en-US" altLang="ru-RU" sz="2000" b="1">
                <a:solidFill>
                  <a:srgbClr val="002060"/>
                </a:solidFill>
              </a:rPr>
              <a:t>40</a:t>
            </a:r>
            <a:r>
              <a:rPr lang="en-US" altLang="ru-RU" sz="2000">
                <a:solidFill>
                  <a:srgbClr val="002060"/>
                </a:solidFill>
              </a:rPr>
              <a:t>% </a:t>
            </a:r>
            <a:r>
              <a:rPr lang="ru-RU" altLang="ru-RU" sz="2000">
                <a:solidFill>
                  <a:srgbClr val="002060"/>
                </a:solidFill>
              </a:rPr>
              <a:t>квадруполей установлено</a:t>
            </a:r>
            <a:r>
              <a:rPr lang="en-US" altLang="ru-RU" sz="2000">
                <a:solidFill>
                  <a:srgbClr val="002060"/>
                </a:solidFill>
              </a:rPr>
              <a:t>;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7E5EF334-1A18-CDCC-B97F-24C014EC6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2125" y="5030819"/>
            <a:ext cx="5556714" cy="1631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 marL="342900" indent="-342900" eaLnBrk="1" hangingPunct="1">
              <a:buFont typeface="Wingdings" pitchFamily="2" charset="2"/>
              <a:buChar char="ü"/>
            </a:pPr>
            <a:r>
              <a:rPr lang="en-US" altLang="ru-RU" sz="2000" i="1">
                <a:solidFill>
                  <a:srgbClr val="002060"/>
                </a:solidFill>
              </a:rPr>
              <a:t>BV </a:t>
            </a:r>
            <a:r>
              <a:rPr lang="ru-RU" altLang="ru-RU" sz="2000" i="1">
                <a:solidFill>
                  <a:srgbClr val="002060"/>
                </a:solidFill>
              </a:rPr>
              <a:t>диполи – завершается изготовление;</a:t>
            </a:r>
          </a:p>
          <a:p>
            <a:pPr marL="342900" indent="-342900" eaLnBrk="1" hangingPunct="1">
              <a:buFont typeface="Wingdings" pitchFamily="2" charset="2"/>
              <a:buChar char="ü"/>
            </a:pPr>
            <a:r>
              <a:rPr lang="ru-RU" altLang="ru-RU" sz="2000" i="1">
                <a:solidFill>
                  <a:srgbClr val="002060"/>
                </a:solidFill>
              </a:rPr>
              <a:t>Квадруполи д/прямых секций </a:t>
            </a:r>
          </a:p>
          <a:p>
            <a:pPr algn="r" eaLnBrk="1" hangingPunct="1"/>
            <a:r>
              <a:rPr lang="ru-RU" altLang="ru-RU" sz="2000" i="1">
                <a:solidFill>
                  <a:srgbClr val="002060"/>
                </a:solidFill>
              </a:rPr>
              <a:t>– тестируются;</a:t>
            </a:r>
          </a:p>
          <a:p>
            <a:pPr marL="342900" indent="-342900" eaLnBrk="1" hangingPunct="1">
              <a:buFont typeface="Wingdings" pitchFamily="2" charset="2"/>
              <a:buChar char="ü"/>
            </a:pPr>
            <a:r>
              <a:rPr lang="ru-RU" altLang="ru-RU" sz="2000" i="1">
                <a:solidFill>
                  <a:srgbClr val="002060"/>
                </a:solidFill>
              </a:rPr>
              <a:t>Квадруполи финального фокуса </a:t>
            </a:r>
          </a:p>
          <a:p>
            <a:pPr algn="r" eaLnBrk="1" hangingPunct="1"/>
            <a:r>
              <a:rPr lang="ru-RU" altLang="ru-RU" sz="2000" i="1">
                <a:solidFill>
                  <a:srgbClr val="002060"/>
                </a:solidFill>
              </a:rPr>
              <a:t>– устанавливаются.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AE51F9-DBE8-E54E-B3B6-A3CAA5DB2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 апреля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E5790-723D-004E-8833-DFD40745A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7CA3F2-45B1-3B45-854B-321AFC175AAA}"/>
              </a:ext>
            </a:extLst>
          </p:cNvPr>
          <p:cNvSpPr txBox="1"/>
          <p:nvPr/>
        </p:nvSpPr>
        <p:spPr>
          <a:xfrm>
            <a:off x="1537483" y="79053"/>
            <a:ext cx="9529212" cy="461665"/>
          </a:xfrm>
          <a:prstGeom prst="rect">
            <a:avLst/>
          </a:prstGeom>
          <a:solidFill>
            <a:srgbClr val="D5FFFF"/>
          </a:solidFill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монтаж магнитно-криостатной стемы  Коллайдера в туннеле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BF49F1-FE92-0985-551C-46B18876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92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:p159="http://schemas.microsoft.com/office/powerpoint/2015/09/main" xmlns:p15="http://schemas.microsoft.com/office/powerpoint/2012/main" xmlns:a14="http://schemas.microsoft.com/office/drawing/2010/main" xmlns="">
      <p:transition advTm="2697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6FFD8-1126-ED49-BEF1-445D253AA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 апреля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A763C5-9D0F-924C-B577-4E4065D6C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3D972-3B33-CE49-ACB3-8853DFB9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19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41BE77-CB02-A64C-9957-92AD89CA8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" r="4741"/>
          <a:stretch>
            <a:fillRect/>
          </a:stretch>
        </p:blipFill>
        <p:spPr bwMode="auto">
          <a:xfrm>
            <a:off x="635002" y="1216480"/>
            <a:ext cx="4610098" cy="36711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3">
            <a:extLst>
              <a:ext uri="{FF2B5EF4-FFF2-40B4-BE49-F238E27FC236}">
                <a16:creationId xmlns:a16="http://schemas.microsoft.com/office/drawing/2014/main" id="{B5EF69CF-4614-454A-B0F0-2DB9971C7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1"/>
          <a:stretch>
            <a:fillRect/>
          </a:stretch>
        </p:blipFill>
        <p:spPr bwMode="auto">
          <a:xfrm>
            <a:off x="6741231" y="1164349"/>
            <a:ext cx="4251810" cy="38066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AE739C-E574-B847-A675-860ED57D0DEF}"/>
              </a:ext>
            </a:extLst>
          </p:cNvPr>
          <p:cNvSpPr txBox="1"/>
          <p:nvPr/>
        </p:nvSpPr>
        <p:spPr>
          <a:xfrm>
            <a:off x="405864" y="82920"/>
            <a:ext cx="11305403" cy="461665"/>
          </a:xfrm>
          <a:prstGeom prst="rect">
            <a:avLst/>
          </a:prstGeom>
          <a:solidFill>
            <a:srgbClr val="D5FFFF"/>
          </a:solidFill>
        </p:spPr>
        <p:txBody>
          <a:bodyPr wrap="none" rtlCol="0">
            <a:spAutoFit/>
          </a:bodyPr>
          <a:lstStyle/>
          <a:p>
            <a:r>
              <a:rPr lang="ru-RU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станции </a:t>
            </a:r>
            <a:r>
              <a:rPr lang="ru-RU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ВЧ-1 </a:t>
            </a:r>
            <a:r>
              <a:rPr lang="ru-RU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ВЧ-2 </a:t>
            </a:r>
            <a:r>
              <a:rPr lang="ru-RU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произведены в</a:t>
            </a:r>
            <a:r>
              <a:rPr lang="ru-RU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ИЯФ СО РАН </a:t>
            </a:r>
            <a:r>
              <a:rPr lang="ru-RU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доставлены в </a:t>
            </a:r>
            <a:r>
              <a:rPr lang="ru-RU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ОИЯИ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45CF71-E9C8-D743-88F8-073870B2EDB6}"/>
              </a:ext>
            </a:extLst>
          </p:cNvPr>
          <p:cNvSpPr txBox="1"/>
          <p:nvPr/>
        </p:nvSpPr>
        <p:spPr>
          <a:xfrm>
            <a:off x="2065783" y="3860750"/>
            <a:ext cx="768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ВЧ-1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9503A7-847F-5E4F-985E-F88A9D76E539}"/>
              </a:ext>
            </a:extLst>
          </p:cNvPr>
          <p:cNvSpPr txBox="1"/>
          <p:nvPr/>
        </p:nvSpPr>
        <p:spPr>
          <a:xfrm>
            <a:off x="3270569" y="3161327"/>
            <a:ext cx="768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ВЧ-2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C91F72-F41C-4D41-9296-510888E63647}"/>
              </a:ext>
            </a:extLst>
          </p:cNvPr>
          <p:cNvSpPr txBox="1"/>
          <p:nvPr/>
        </p:nvSpPr>
        <p:spPr>
          <a:xfrm>
            <a:off x="4202007" y="2736412"/>
            <a:ext cx="768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ВЧ-2</a:t>
            </a:r>
          </a:p>
        </p:txBody>
      </p:sp>
      <p:pic>
        <p:nvPicPr>
          <p:cNvPr id="12" name="Рисунок 16">
            <a:extLst>
              <a:ext uri="{FF2B5EF4-FFF2-40B4-BE49-F238E27FC236}">
                <a16:creationId xmlns:a16="http://schemas.microsoft.com/office/drawing/2014/main" id="{DD22C2FE-2854-D642-A16E-34E688FDBA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1" t="35582" b="2"/>
          <a:stretch>
            <a:fillRect/>
          </a:stretch>
        </p:blipFill>
        <p:spPr bwMode="auto">
          <a:xfrm>
            <a:off x="635002" y="4260860"/>
            <a:ext cx="999728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E81033-3504-3B4A-8467-3B1E1175F5E6}"/>
              </a:ext>
            </a:extLst>
          </p:cNvPr>
          <p:cNvSpPr txBox="1"/>
          <p:nvPr/>
        </p:nvSpPr>
        <p:spPr>
          <a:xfrm>
            <a:off x="7597524" y="2675437"/>
            <a:ext cx="768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ВЧ-2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72187D-1A6A-7549-83C3-C6FCAD42C1C3}"/>
              </a:ext>
            </a:extLst>
          </p:cNvPr>
          <p:cNvSpPr txBox="1"/>
          <p:nvPr/>
        </p:nvSpPr>
        <p:spPr>
          <a:xfrm>
            <a:off x="8793557" y="3474449"/>
            <a:ext cx="768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ВЧ-2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899918-E1ED-D54E-B09F-DB625D347141}"/>
              </a:ext>
            </a:extLst>
          </p:cNvPr>
          <p:cNvCxnSpPr/>
          <p:nvPr/>
        </p:nvCxnSpPr>
        <p:spPr>
          <a:xfrm>
            <a:off x="2514600" y="3975100"/>
            <a:ext cx="1422400" cy="177800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4BB2742-B400-9345-B19D-A42C5482ABBD}"/>
              </a:ext>
            </a:extLst>
          </p:cNvPr>
          <p:cNvCxnSpPr/>
          <p:nvPr/>
        </p:nvCxnSpPr>
        <p:spPr>
          <a:xfrm>
            <a:off x="4183459" y="3361382"/>
            <a:ext cx="239156" cy="239171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CFD5B3C-C282-3049-8345-0056DB6EB0B3}"/>
              </a:ext>
            </a:extLst>
          </p:cNvPr>
          <p:cNvCxnSpPr/>
          <p:nvPr/>
        </p:nvCxnSpPr>
        <p:spPr>
          <a:xfrm flipH="1">
            <a:off x="5816599" y="3874559"/>
            <a:ext cx="2373150" cy="181155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5FE4A3D-993F-014E-A2A3-853320105DDA}"/>
              </a:ext>
            </a:extLst>
          </p:cNvPr>
          <p:cNvSpPr txBox="1"/>
          <p:nvPr/>
        </p:nvSpPr>
        <p:spPr>
          <a:xfrm>
            <a:off x="2092265" y="598896"/>
            <a:ext cx="6278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ВЧ-1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ВЧ-2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уже установлены в туннеле</a:t>
            </a:r>
          </a:p>
        </p:txBody>
      </p:sp>
    </p:spTree>
    <p:extLst>
      <p:ext uri="{BB962C8B-B14F-4D97-AF65-F5344CB8AC3E}">
        <p14:creationId xmlns:p14="http://schemas.microsoft.com/office/powerpoint/2010/main" val="194619772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205053"/>
            <a:ext cx="11721084" cy="3118430"/>
          </a:xfrm>
          <a:solidFill>
            <a:srgbClr val="C7FCFF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i="1">
                <a:solidFill>
                  <a:srgbClr val="000090"/>
                </a:solidFill>
                <a:latin typeface="Arial"/>
                <a:cs typeface="Arial"/>
              </a:rPr>
              <a:t>Сильные взаимодействия играют ключевую роль в физике фундаментальных сил природы и хорошо описываются  </a:t>
            </a:r>
            <a:r>
              <a:rPr lang="ru-RU" sz="2000" b="1" i="1">
                <a:solidFill>
                  <a:srgbClr val="FF0000"/>
                </a:solidFill>
                <a:latin typeface="Arial"/>
                <a:cs typeface="Arial"/>
              </a:rPr>
              <a:t>КХД</a:t>
            </a:r>
            <a:r>
              <a:rPr lang="ru-RU" sz="2000" b="1" i="1">
                <a:solidFill>
                  <a:srgbClr val="000090"/>
                </a:solidFill>
                <a:latin typeface="Arial"/>
                <a:cs typeface="Arial"/>
              </a:rPr>
              <a:t>, </a:t>
            </a:r>
            <a:endParaRPr lang="en-US" sz="2000" b="1" i="1">
              <a:solidFill>
                <a:srgbClr val="000090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ru-RU" sz="2000" b="1" i="1">
                <a:solidFill>
                  <a:srgbClr val="000090"/>
                </a:solidFill>
                <a:latin typeface="Arial"/>
                <a:cs typeface="Arial"/>
              </a:rPr>
              <a:t>но остаются </a:t>
            </a:r>
            <a:r>
              <a:rPr lang="ru-RU" sz="2000" b="1" i="1">
                <a:solidFill>
                  <a:srgbClr val="FF0000"/>
                </a:solidFill>
                <a:latin typeface="Arial"/>
                <a:cs typeface="Arial"/>
              </a:rPr>
              <a:t>вопросы</a:t>
            </a:r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:</a:t>
            </a:r>
          </a:p>
          <a:p>
            <a:pPr lvl="1"/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явления на больших расстояниях, например, </a:t>
            </a:r>
            <a:r>
              <a:rPr lang="ru-RU" sz="2000" b="1" i="1">
                <a:solidFill>
                  <a:srgbClr val="000090"/>
                </a:solidFill>
                <a:latin typeface="Arial"/>
                <a:cs typeface="Arial"/>
              </a:rPr>
              <a:t>удержание кварков</a:t>
            </a:r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; </a:t>
            </a:r>
          </a:p>
          <a:p>
            <a:pPr lvl="1"/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коллективное поведение в экстремальных условиях </a:t>
            </a:r>
            <a:r>
              <a:rPr lang="ru-RU" sz="2000" b="1" i="1">
                <a:solidFill>
                  <a:srgbClr val="000090"/>
                </a:solidFill>
                <a:latin typeface="Arial"/>
                <a:cs typeface="Arial"/>
              </a:rPr>
              <a:t>высоких температур </a:t>
            </a:r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и </a:t>
            </a:r>
            <a:r>
              <a:rPr lang="ru-RU" sz="2000" b="1" i="1">
                <a:solidFill>
                  <a:srgbClr val="000090"/>
                </a:solidFill>
                <a:latin typeface="Arial"/>
                <a:cs typeface="Arial"/>
              </a:rPr>
              <a:t>высоких плотностей</a:t>
            </a:r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pPr lvl="1"/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надежные прогнозы в </a:t>
            </a:r>
            <a:r>
              <a:rPr lang="ru-RU" sz="2000" b="1" i="1" err="1">
                <a:solidFill>
                  <a:srgbClr val="000090"/>
                </a:solidFill>
                <a:latin typeface="Arial"/>
                <a:cs typeface="Arial"/>
              </a:rPr>
              <a:t>непертурбативном</a:t>
            </a:r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 режиме;</a:t>
            </a:r>
          </a:p>
          <a:p>
            <a:pPr lvl="1"/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как быстро движущиеся кварки и глюоны группируются в </a:t>
            </a:r>
            <a:r>
              <a:rPr lang="ru-RU" sz="2000" b="1" i="1">
                <a:solidFill>
                  <a:srgbClr val="000090"/>
                </a:solidFill>
                <a:latin typeface="Arial"/>
                <a:cs typeface="Arial"/>
              </a:rPr>
              <a:t>цвет-синглетные адроны</a:t>
            </a:r>
            <a:r>
              <a:rPr lang="en-US" sz="2000" i="1">
                <a:solidFill>
                  <a:srgbClr val="000090"/>
                </a:solidFill>
                <a:latin typeface="Arial"/>
                <a:cs typeface="Arial"/>
              </a:rPr>
              <a:t> ?</a:t>
            </a:r>
          </a:p>
          <a:p>
            <a:pPr lvl="1"/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как устроен </a:t>
            </a:r>
            <a:r>
              <a:rPr lang="ru-RU" sz="2000" b="1" i="1">
                <a:solidFill>
                  <a:srgbClr val="000090"/>
                </a:solidFill>
                <a:latin typeface="Arial"/>
                <a:cs typeface="Arial"/>
              </a:rPr>
              <a:t>спин нуклона </a:t>
            </a:r>
            <a:r>
              <a:rPr lang="ru-RU" sz="2000" i="1">
                <a:solidFill>
                  <a:srgbClr val="000090"/>
                </a:solidFill>
                <a:latin typeface="Arial"/>
                <a:cs typeface="Arial"/>
              </a:rPr>
              <a:t>и каков вклад глюонов?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32550"/>
            <a:ext cx="2743200" cy="365125"/>
          </a:xfrm>
        </p:spPr>
        <p:txBody>
          <a:bodyPr anchor="b"/>
          <a:lstStyle/>
          <a:p>
            <a:r>
              <a:rPr lang="ru-RU"/>
              <a:t>12 апреля 2024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32550"/>
            <a:ext cx="4114800" cy="365125"/>
          </a:xfrm>
        </p:spPr>
        <p:txBody>
          <a:bodyPr anchor="b"/>
          <a:lstStyle/>
          <a:p>
            <a:r>
              <a:rPr lang="uk-UA"/>
              <a:t>В. Кекелидзе, Сщвещание по ИТ-инфраструктуре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32550"/>
            <a:ext cx="2743200" cy="365125"/>
          </a:xfrm>
        </p:spPr>
        <p:txBody>
          <a:bodyPr anchor="b"/>
          <a:lstStyle/>
          <a:p>
            <a:fld id="{9A4D39EF-AC8C-DB42-8F31-8A54AA683B2E}" type="slidenum">
              <a:rPr lang="en-US" smtClean="0"/>
              <a:t>2</a:t>
            </a:fld>
            <a:endParaRPr lang="en-US"/>
          </a:p>
        </p:txBody>
      </p:sp>
      <p:sp>
        <p:nvSpPr>
          <p:cNvPr id="7" name="Content Placeholder 2"/>
          <p:cNvSpPr txBox="1"/>
          <p:nvPr/>
        </p:nvSpPr>
        <p:spPr>
          <a:xfrm>
            <a:off x="364136" y="4709666"/>
            <a:ext cx="11349423" cy="1096377"/>
          </a:xfrm>
          <a:prstGeom prst="rect">
            <a:avLst/>
          </a:prstGeom>
          <a:solidFill>
            <a:srgbClr val="ECEDFF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     Будущий прогресс в этой области будет опираться на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разностороннюю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исследовательскую программу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с тесным взаимодействием теоретических достижений </a:t>
            </a:r>
          </a:p>
          <a:p>
            <a:pPr marL="0" indent="0" algn="r">
              <a:buNone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и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новых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экспериментальных измерений.</a:t>
            </a:r>
          </a:p>
          <a:p>
            <a:pPr marL="0" indent="0">
              <a:buNone/>
            </a:pP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Content Placeholder 2"/>
          <p:cNvSpPr txBox="1"/>
          <p:nvPr/>
        </p:nvSpPr>
        <p:spPr>
          <a:xfrm>
            <a:off x="190500" y="3488494"/>
            <a:ext cx="11778236" cy="1058203"/>
          </a:xfrm>
          <a:prstGeom prst="rect">
            <a:avLst/>
          </a:prstGeom>
          <a:solidFill>
            <a:srgbClr val="FFF8E1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	Расчеты </a:t>
            </a:r>
            <a:r>
              <a:rPr lang="ru-RU" sz="2000" b="1" i="1" dirty="0">
                <a:solidFill>
                  <a:srgbClr val="FF0000"/>
                </a:solidFill>
                <a:latin typeface="Arial"/>
                <a:cs typeface="Arial"/>
              </a:rPr>
              <a:t>КХД на решетке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предсказывают переход вещества в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кварк-</a:t>
            </a:r>
            <a:r>
              <a:rPr lang="ru-RU" sz="2000" b="1" i="1" dirty="0" err="1">
                <a:solidFill>
                  <a:srgbClr val="000090"/>
                </a:solidFill>
                <a:latin typeface="Arial"/>
                <a:cs typeface="Arial"/>
              </a:rPr>
              <a:t>глюонную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 плазму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, в которой кварки не связаны и </a:t>
            </a:r>
            <a:r>
              <a:rPr lang="ru-RU" sz="2000" b="1" i="1" dirty="0" err="1">
                <a:solidFill>
                  <a:srgbClr val="000090"/>
                </a:solidFill>
                <a:latin typeface="Arial"/>
                <a:cs typeface="Arial"/>
              </a:rPr>
              <a:t>киральная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 симметрия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восстановлена; </a:t>
            </a:r>
          </a:p>
          <a:p>
            <a:pPr marL="0" indent="0" algn="r">
              <a:buNone/>
            </a:pPr>
            <a:r>
              <a:rPr lang="ru-RU" sz="2000" b="1" i="1" dirty="0">
                <a:solidFill>
                  <a:srgbClr val="000090"/>
                </a:solidFill>
                <a:latin typeface="Arial"/>
              </a:rPr>
              <a:t>подтверждено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экспериментально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!</a:t>
            </a:r>
            <a:endParaRPr lang="en-US" sz="2000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64F130-97EB-2C4C-9F23-025DA6D93281}"/>
              </a:ext>
            </a:extLst>
          </p:cNvPr>
          <p:cNvSpPr txBox="1"/>
          <p:nvPr/>
        </p:nvSpPr>
        <p:spPr>
          <a:xfrm>
            <a:off x="364136" y="5969011"/>
            <a:ext cx="11547448" cy="707886"/>
          </a:xfrm>
          <a:prstGeom prst="rect">
            <a:avLst/>
          </a:prstGeom>
          <a:solidFill>
            <a:srgbClr val="D5FFFF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 вопросы интенсивно изучаются в столкновениях тяжелых ионов; </a:t>
            </a:r>
          </a:p>
          <a:p>
            <a:pPr algn="r"/>
            <a:r>
              <a:rPr lang="ru-RU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для этого не требуются крайне высокие энергии </a:t>
            </a:r>
          </a:p>
        </p:txBody>
      </p:sp>
    </p:spTree>
    <p:extLst>
      <p:ext uri="{BB962C8B-B14F-4D97-AF65-F5344CB8AC3E}">
        <p14:creationId xmlns:p14="http://schemas.microsoft.com/office/powerpoint/2010/main" val="243930472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3DF2B-BC6B-4041-9DCD-E38EC96FC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 апреля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99971-19F0-CF49-B11E-BA89C30BD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259EE-FEC3-BA48-9A7F-9D6887F4D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7870-207A-2545-9764-4A45D888C558}" type="slidenum">
              <a:rPr lang="ru-RU" smtClean="0"/>
              <a:t>20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BFA67D-A878-6A4F-A4E3-32FEAACFF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50" y="91102"/>
            <a:ext cx="6838415" cy="51348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1662DA-01CD-694F-B26B-63D243F1F2D6}"/>
              </a:ext>
            </a:extLst>
          </p:cNvPr>
          <p:cNvSpPr/>
          <p:nvPr/>
        </p:nvSpPr>
        <p:spPr>
          <a:xfrm>
            <a:off x="39395" y="5311995"/>
            <a:ext cx="5768281" cy="1323439"/>
          </a:xfrm>
          <a:prstGeom prst="rect">
            <a:avLst/>
          </a:prstGeom>
          <a:solidFill>
            <a:srgbClr val="A3FDFF"/>
          </a:solidFill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 магнит смонтирован в 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MPD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зале, </a:t>
            </a:r>
          </a:p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идет подготовка: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криогенным испытаниям;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измерениям магнитного поля.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21BBB5-8A8B-6E48-93E2-334312F24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068" y="551313"/>
            <a:ext cx="4559570" cy="3407594"/>
          </a:xfrm>
          <a:prstGeom prst="rect">
            <a:avLst/>
          </a:prstGeom>
        </p:spPr>
      </p:pic>
      <p:sp>
        <p:nvSpPr>
          <p:cNvPr id="13" name="TextBox 55">
            <a:extLst>
              <a:ext uri="{FF2B5EF4-FFF2-40B4-BE49-F238E27FC236}">
                <a16:creationId xmlns:a16="http://schemas.microsoft.com/office/drawing/2014/main" id="{3E313F67-995B-9A40-8585-270B2692522F}"/>
              </a:ext>
            </a:extLst>
          </p:cNvPr>
          <p:cNvSpPr/>
          <p:nvPr/>
        </p:nvSpPr>
        <p:spPr>
          <a:xfrm>
            <a:off x="3249827" y="45679"/>
            <a:ext cx="8662087" cy="460211"/>
          </a:xfrm>
          <a:prstGeom prst="rect">
            <a:avLst/>
          </a:prstGeom>
          <a:solidFill>
            <a:srgbClr val="D5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sz="2400" b="1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монтаж</a:t>
            </a:r>
            <a:r>
              <a:rPr lang="ru-RU" sz="2400" b="1" spc="-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400" b="1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СП соленоидального магнита в зале </a:t>
            </a:r>
            <a:r>
              <a:rPr lang="en-US" sz="2400" b="1" spc="-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MPD</a:t>
            </a:r>
            <a:endParaRPr lang="en-US" sz="2400" i="1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14" name="Рисунок 27">
            <a:extLst>
              <a:ext uri="{FF2B5EF4-FFF2-40B4-BE49-F238E27FC236}">
                <a16:creationId xmlns:a16="http://schemas.microsoft.com/office/drawing/2014/main" id="{5D5DD825-F1A4-044C-9903-BE892A7E8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26" y="2973420"/>
            <a:ext cx="6091579" cy="3793478"/>
          </a:xfrm>
          <a:prstGeom prst="rect">
            <a:avLst/>
          </a:prstGeom>
        </p:spPr>
      </p:pic>
      <p:pic>
        <p:nvPicPr>
          <p:cNvPr id="15" name="Рисунок 8">
            <a:extLst>
              <a:ext uri="{FF2B5EF4-FFF2-40B4-BE49-F238E27FC236}">
                <a16:creationId xmlns:a16="http://schemas.microsoft.com/office/drawing/2014/main" id="{046E7341-8522-764D-93BE-ED6AF2E73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801" y="577025"/>
            <a:ext cx="4105456" cy="30790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B1A93A-12FE-034A-B298-04927AA0D173}"/>
              </a:ext>
            </a:extLst>
          </p:cNvPr>
          <p:cNvSpPr/>
          <p:nvPr/>
        </p:nvSpPr>
        <p:spPr>
          <a:xfrm>
            <a:off x="4205219" y="3059668"/>
            <a:ext cx="4007572" cy="369332"/>
          </a:xfrm>
          <a:prstGeom prst="rect">
            <a:avLst/>
          </a:prstGeom>
          <a:solidFill>
            <a:srgbClr val="D5FFFF"/>
          </a:solidFill>
        </p:spPr>
        <p:txBody>
          <a:bodyPr wrap="none">
            <a:spAutoFit/>
          </a:bodyPr>
          <a:lstStyle/>
          <a:p>
            <a:pPr algn="ctr"/>
            <a:r>
              <a:rPr lang="ru-RU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установка СП соленоида в ярмо</a:t>
            </a:r>
            <a:endParaRPr lang="ru-RU" b="1"/>
          </a:p>
        </p:txBody>
      </p:sp>
    </p:spTree>
    <p:extLst>
      <p:ext uri="{BB962C8B-B14F-4D97-AF65-F5344CB8AC3E}">
        <p14:creationId xmlns:p14="http://schemas.microsoft.com/office/powerpoint/2010/main" val="96490217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2E75225-4C6F-504E-A79F-938CF5051A5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11016" y="4758659"/>
            <a:ext cx="4352108" cy="201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" name="Рисунок 1">
            <a:extLst>
              <a:ext uri="{FF2B5EF4-FFF2-40B4-BE49-F238E27FC236}">
                <a16:creationId xmlns:a16="http://schemas.microsoft.com/office/drawing/2014/main" id="{C1BF56D8-D01A-FC42-B5D3-5188BD211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256" y="1816444"/>
            <a:ext cx="4893509" cy="345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A80FF-927E-C04E-A277-CDB8717CA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7849" y="6297939"/>
            <a:ext cx="2743200" cy="365125"/>
          </a:xfrm>
        </p:spPr>
        <p:txBody>
          <a:bodyPr/>
          <a:lstStyle/>
          <a:p>
            <a:fld id="{4480217B-8183-4E7A-98AC-12846F6965A4}" type="slidenum">
              <a:rPr lang="ru-RU" smtClean="0"/>
              <a:t>21</a:t>
            </a:fld>
            <a:endParaRPr lang="ru-RU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70D84BD7-864A-0D44-8132-BB25051C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4510" y="6415589"/>
            <a:ext cx="2381455" cy="365125"/>
          </a:xfrm>
        </p:spPr>
        <p:txBody>
          <a:bodyPr anchor="b"/>
          <a:lstStyle/>
          <a:p>
            <a:r>
              <a:rPr lang="ru-RU"/>
              <a:t>12 апреля 2024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CC67D4-B4C5-8B47-A3F3-530B14D94AD5}"/>
              </a:ext>
            </a:extLst>
          </p:cNvPr>
          <p:cNvSpPr txBox="1"/>
          <p:nvPr/>
        </p:nvSpPr>
        <p:spPr>
          <a:xfrm>
            <a:off x="5038510" y="6097732"/>
            <a:ext cx="1637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  <a:cs typeface="Arial" panose="020B0604020202020204" pitchFamily="34" charset="0"/>
              </a:rPr>
              <a:t>a</a:t>
            </a:r>
            <a:r>
              <a:rPr lang="en-US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ssembly in </a:t>
            </a:r>
          </a:p>
          <a:p>
            <a:r>
              <a:rPr lang="en-US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room</a:t>
            </a:r>
            <a:endParaRPr lang="ru-RU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3" descr="D:\babkin\NIKA-MPD\ToF_RPC\documents_15\ToF_TDR\Lobastov_MC\mpd_geov7.png">
            <a:extLst>
              <a:ext uri="{FF2B5EF4-FFF2-40B4-BE49-F238E27FC236}">
                <a16:creationId xmlns:a16="http://schemas.microsoft.com/office/drawing/2014/main" id="{0EED952B-9BC4-3741-B258-2EB277291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83" t="2973" r="13470" b="3965"/>
          <a:stretch>
            <a:fillRect/>
          </a:stretch>
        </p:blipFill>
        <p:spPr bwMode="auto">
          <a:xfrm>
            <a:off x="8153400" y="86107"/>
            <a:ext cx="4038600" cy="2697258"/>
          </a:xfrm>
          <a:prstGeom prst="rect">
            <a:avLst/>
          </a:prstGeom>
          <a:noFill/>
        </p:spPr>
      </p:pic>
      <p:sp>
        <p:nvSpPr>
          <p:cNvPr id="30" name="Заголовок 3">
            <a:extLst>
              <a:ext uri="{FF2B5EF4-FFF2-40B4-BE49-F238E27FC236}">
                <a16:creationId xmlns:a16="http://schemas.microsoft.com/office/drawing/2014/main" id="{53B86EC1-B177-8F43-B56B-430FA18ABAC5}"/>
              </a:ext>
            </a:extLst>
          </p:cNvPr>
          <p:cNvSpPr txBox="1"/>
          <p:nvPr/>
        </p:nvSpPr>
        <p:spPr>
          <a:xfrm>
            <a:off x="8886735" y="718788"/>
            <a:ext cx="2639171" cy="76209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2000" b="1" i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время пролетная </a:t>
            </a:r>
          </a:p>
          <a:p>
            <a:pPr algn="l">
              <a:defRPr/>
            </a:pPr>
            <a:r>
              <a:rPr lang="ru-RU" sz="2000" b="1" i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система </a:t>
            </a:r>
            <a:r>
              <a:rPr lang="en-US" sz="2000" b="1" i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(TOF)</a:t>
            </a:r>
            <a:endParaRPr lang="ru-RU" sz="2000" i="1">
              <a:solidFill>
                <a:srgbClr val="002060"/>
              </a:solidFill>
              <a:effectLst>
                <a:glow>
                  <a:schemeClr val="accent1">
                    <a:alpha val="40000"/>
                  </a:schemeClr>
                </a:glow>
                <a:reflection endPos="0" dist="50800" dir="5400000" sy="-100000" algn="bl" rotWithShape="0"/>
              </a:effectLst>
              <a:latin typeface="Arial"/>
              <a:cs typeface="Arial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8415C7-8AE3-134F-AE35-CD88A2D4C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48" name="Заголовок 3">
            <a:extLst>
              <a:ext uri="{FF2B5EF4-FFF2-40B4-BE49-F238E27FC236}">
                <a16:creationId xmlns:a16="http://schemas.microsoft.com/office/drawing/2014/main" id="{AFB25B86-81F5-224E-8A44-EEA676C4145F}"/>
              </a:ext>
            </a:extLst>
          </p:cNvPr>
          <p:cNvSpPr txBox="1"/>
          <p:nvPr/>
        </p:nvSpPr>
        <p:spPr>
          <a:xfrm>
            <a:off x="1641782" y="60765"/>
            <a:ext cx="7477381" cy="478074"/>
          </a:xfrm>
          <a:prstGeom prst="rect">
            <a:avLst/>
          </a:prstGeom>
          <a:solidFill>
            <a:srgbClr val="D5FFFF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Завершается создание основных систем </a:t>
            </a:r>
            <a:r>
              <a:rPr lang="en-US" sz="2400" b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MPD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04B5702-4081-A04D-98BC-841BA8A12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63" y="0"/>
            <a:ext cx="1384156" cy="59625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1BF8746-E796-B84F-8C91-5BA5F598A2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95" y="679281"/>
            <a:ext cx="2541839" cy="1770487"/>
          </a:xfrm>
          <a:prstGeom prst="rect">
            <a:avLst/>
          </a:prstGeom>
        </p:spPr>
      </p:pic>
      <p:pic>
        <p:nvPicPr>
          <p:cNvPr id="51" name="Рисунок 25">
            <a:extLst>
              <a:ext uri="{FF2B5EF4-FFF2-40B4-BE49-F238E27FC236}">
                <a16:creationId xmlns:a16="http://schemas.microsoft.com/office/drawing/2014/main" id="{A0428A1A-9418-4D4A-80B6-38FD915967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" t="4280" r="3287" b="9985"/>
          <a:stretch>
            <a:fillRect/>
          </a:stretch>
        </p:blipFill>
        <p:spPr>
          <a:xfrm>
            <a:off x="5238928" y="2345405"/>
            <a:ext cx="3548220" cy="17804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B525A21-5B18-1242-8A95-09BEB0CBAF0C}"/>
              </a:ext>
            </a:extLst>
          </p:cNvPr>
          <p:cNvSpPr txBox="1"/>
          <p:nvPr/>
        </p:nvSpPr>
        <p:spPr>
          <a:xfrm>
            <a:off x="5154079" y="3800931"/>
            <a:ext cx="6760473" cy="369332"/>
          </a:xfrm>
          <a:prstGeom prst="rect">
            <a:avLst/>
          </a:prstGeom>
          <a:solidFill>
            <a:srgbClr val="FFF6DB"/>
          </a:solidFill>
        </p:spPr>
        <p:txBody>
          <a:bodyPr wrap="square" rtlCol="0">
            <a:spAutoFit/>
          </a:bodyPr>
          <a:lstStyle/>
          <a:p>
            <a:r>
              <a:rPr lang="ru-RU" i="1">
                <a:solidFill>
                  <a:srgbClr val="000090"/>
                </a:solidFill>
                <a:latin typeface="Arial"/>
                <a:cs typeface="Arial"/>
              </a:rPr>
              <a:t>все</a:t>
            </a:r>
            <a:r>
              <a:rPr lang="ru-RU" b="1" i="1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b="1" i="1">
                <a:solidFill>
                  <a:srgbClr val="000090"/>
                </a:solidFill>
                <a:latin typeface="Arial"/>
                <a:cs typeface="Arial"/>
              </a:rPr>
              <a:t>28</a:t>
            </a:r>
            <a:r>
              <a:rPr lang="en-US" i="1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i="1">
                <a:solidFill>
                  <a:srgbClr val="000090"/>
                </a:solidFill>
                <a:latin typeface="Arial"/>
                <a:cs typeface="Arial"/>
              </a:rPr>
              <a:t>модулей собраны; идут испытания на космике</a:t>
            </a:r>
            <a:r>
              <a:rPr lang="en-US" i="1">
                <a:solidFill>
                  <a:srgbClr val="000090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5720436-824F-324E-B5FF-2474A1AB0E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0473" y="464350"/>
            <a:ext cx="3270492" cy="217374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16E3C0A-43FF-234D-918D-87CF009766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723" y="1462347"/>
            <a:ext cx="3416401" cy="24065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4FD423-9444-034D-A47A-BED425F70A15}"/>
              </a:ext>
            </a:extLst>
          </p:cNvPr>
          <p:cNvSpPr txBox="1"/>
          <p:nvPr/>
        </p:nvSpPr>
        <p:spPr>
          <a:xfrm>
            <a:off x="6486289" y="1181889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50 ps</a:t>
            </a:r>
            <a:endParaRPr lang="ru-RU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190B4B-101E-E346-92F6-A5BC620C8845}"/>
              </a:ext>
            </a:extLst>
          </p:cNvPr>
          <p:cNvSpPr txBox="1"/>
          <p:nvPr/>
        </p:nvSpPr>
        <p:spPr>
          <a:xfrm>
            <a:off x="12319000" y="-279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54" name="Рисунок 1">
            <a:extLst>
              <a:ext uri="{FF2B5EF4-FFF2-40B4-BE49-F238E27FC236}">
                <a16:creationId xmlns:a16="http://schemas.microsoft.com/office/drawing/2014/main" id="{C7AAB422-5D6B-5545-B983-759841C8D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8291" y="4671148"/>
            <a:ext cx="3675071" cy="2098420"/>
          </a:xfrm>
          <a:prstGeom prst="rect">
            <a:avLst/>
          </a:prstGeom>
        </p:spPr>
      </p:pic>
      <p:pic>
        <p:nvPicPr>
          <p:cNvPr id="57" name="Объект 3">
            <a:extLst>
              <a:ext uri="{FF2B5EF4-FFF2-40B4-BE49-F238E27FC236}">
                <a16:creationId xmlns:a16="http://schemas.microsoft.com/office/drawing/2014/main" id="{001C84C6-45E7-CF44-8DE2-715CE49DD5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1265" y="4689642"/>
            <a:ext cx="1565666" cy="2017723"/>
          </a:xfrm>
          <a:prstGeom prst="rect">
            <a:avLst/>
          </a:prstGeom>
        </p:spPr>
      </p:pic>
      <p:graphicFrame>
        <p:nvGraphicFramePr>
          <p:cNvPr id="67" name="Таблица 12">
            <a:extLst>
              <a:ext uri="{FF2B5EF4-FFF2-40B4-BE49-F238E27FC236}">
                <a16:creationId xmlns:a16="http://schemas.microsoft.com/office/drawing/2014/main" id="{5BDE9884-05C4-9A45-B7AA-FA2EE7AC3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990225"/>
              </p:ext>
            </p:extLst>
          </p:nvPr>
        </p:nvGraphicFramePr>
        <p:xfrm>
          <a:off x="97706" y="1063517"/>
          <a:ext cx="2208428" cy="1154176"/>
        </p:xfrm>
        <a:graphic>
          <a:graphicData uri="http://schemas.openxmlformats.org/drawingml/2006/table">
            <a:tbl>
              <a:tblPr/>
              <a:tblGrid>
                <a:gridCol w="1150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7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accep.</a:t>
                      </a:r>
                      <a:r>
                        <a:rPr kumimoji="0" lang="en-US" sz="1800" b="0" i="1" u="none" strike="noStrike" cap="none" normalizeH="0" baseline="0" err="1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pitchFamily="2" charset="2"/>
                          <a:ea typeface="ＭＳ Ｐゴシック" charset="0"/>
                          <a:cs typeface="Arial"/>
                        </a:rPr>
                        <a:t>h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pitchFamily="2" charset="2"/>
                          <a:ea typeface="ＭＳ Ｐゴシック" charset="0"/>
                          <a:cs typeface="Arial"/>
                        </a:rPr>
                        <a:t>&lt; </a:t>
                      </a: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1,2</a:t>
                      </a:r>
                      <a:endParaRPr kumimoji="0" lang="ru-RU" sz="1800" b="1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Symbol" pitchFamily="2" charset="2"/>
                          <a:ea typeface="ＭＳ Ｐゴシック" charset="0"/>
                          <a:cs typeface="Arial"/>
                        </a:rPr>
                        <a:t> s (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p)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&lt; </a:t>
                      </a: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3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%</a:t>
                      </a:r>
                      <a:endParaRPr kumimoji="0" lang="ru-RU" sz="18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channels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95</a:t>
                      </a:r>
                      <a:r>
                        <a:rPr kumimoji="0" lang="ru-RU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 </a:t>
                      </a: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232</a:t>
                      </a:r>
                      <a:endParaRPr kumimoji="0" lang="ru-RU" sz="1800" b="1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0338">
                <a:tc>
                  <a:txBody>
                    <a:bodyPr/>
                    <a:lstStyle/>
                    <a:p>
                      <a:pPr marL="0" marR="0" lvl="0" indent="20638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max rate</a:t>
                      </a:r>
                      <a:endParaRPr kumimoji="0" 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20638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~ </a:t>
                      </a: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7 </a:t>
                      </a: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kHz</a:t>
                      </a:r>
                      <a:endParaRPr kumimoji="0" lang="ru-RU" sz="1800" b="0" i="1" u="none" strike="noStrike" cap="none" normalizeH="0" baseline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/>
                        <a:ea typeface="ＭＳ Ｐゴシック" charset="0"/>
                        <a:cs typeface="Arial"/>
                      </a:endParaRPr>
                    </a:p>
                  </a:txBody>
                  <a:tcPr marL="47470" marR="4747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C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289F467A-6583-2949-9685-873DEF882AA2}"/>
              </a:ext>
            </a:extLst>
          </p:cNvPr>
          <p:cNvSpPr txBox="1"/>
          <p:nvPr/>
        </p:nvSpPr>
        <p:spPr>
          <a:xfrm>
            <a:off x="386709" y="613234"/>
            <a:ext cx="3188982" cy="383613"/>
          </a:xfrm>
          <a:prstGeom prst="rect">
            <a:avLst/>
          </a:prstGeom>
          <a:solidFill>
            <a:srgbClr val="F9EFE7"/>
          </a:solidFill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b="1" i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TPC – </a:t>
            </a:r>
            <a:r>
              <a:rPr lang="ru-RU" sz="2000" b="1" i="1">
                <a:solidFill>
                  <a:srgbClr val="002060"/>
                </a:solidFill>
                <a:effectLst>
                  <a:glow>
                    <a:schemeClr val="accent1">
                      <a:alpha val="40000"/>
                    </a:schemeClr>
                  </a:glow>
                  <a:reflection endPos="0" dist="50800" dir="5400000" sy="-100000" algn="bl" rotWithShape="0"/>
                </a:effectLst>
                <a:latin typeface="Arial"/>
                <a:cs typeface="Arial"/>
              </a:rPr>
              <a:t>базовый трекер</a:t>
            </a:r>
            <a:endParaRPr lang="en-US" sz="2000" b="1" i="1">
              <a:solidFill>
                <a:srgbClr val="002060"/>
              </a:solidFill>
              <a:effectLst>
                <a:glow>
                  <a:schemeClr val="accent1">
                    <a:alpha val="40000"/>
                  </a:schemeClr>
                </a:glow>
                <a:reflection endPos="0" dist="50800" dir="5400000" sy="-100000" algn="bl" rotWithShape="0"/>
              </a:effectLst>
              <a:latin typeface="Arial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33A83E-F9AD-E743-A149-BFD26294740E}"/>
              </a:ext>
            </a:extLst>
          </p:cNvPr>
          <p:cNvSpPr txBox="1"/>
          <p:nvPr/>
        </p:nvSpPr>
        <p:spPr>
          <a:xfrm>
            <a:off x="9093622" y="4907067"/>
            <a:ext cx="1017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90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30000">
                <a:solidFill>
                  <a:srgbClr val="000090"/>
                </a:solidFill>
                <a:latin typeface="Symbol" charset="2"/>
                <a:cs typeface="Symbol" charset="2"/>
              </a:rPr>
              <a:t>0</a:t>
            </a:r>
            <a:r>
              <a:rPr lang="en-US" sz="2400">
                <a:solidFill>
                  <a:srgbClr val="000090"/>
                </a:solidFill>
                <a:latin typeface="Symbol" charset="2"/>
                <a:cs typeface="Symbol" charset="2"/>
              </a:rPr>
              <a:t>    gg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37164D-708D-B240-A7D1-2EDB3272E975}"/>
              </a:ext>
            </a:extLst>
          </p:cNvPr>
          <p:cNvSpPr txBox="1"/>
          <p:nvPr/>
        </p:nvSpPr>
        <p:spPr>
          <a:xfrm>
            <a:off x="9104454" y="5269000"/>
            <a:ext cx="2708701" cy="803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i="1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2000" i="1">
                <a:solidFill>
                  <a:srgbClr val="000090"/>
                </a:solidFill>
              </a:rPr>
              <a:t>(E) ~ 5% @ 1 GeV;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i="1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2000" i="1">
                <a:solidFill>
                  <a:srgbClr val="000090"/>
                </a:solidFill>
              </a:rPr>
              <a:t>(t) ~</a:t>
            </a:r>
            <a:r>
              <a:rPr lang="ru-RU" sz="2000" i="1">
                <a:solidFill>
                  <a:srgbClr val="000090"/>
                </a:solidFill>
              </a:rPr>
              <a:t>  </a:t>
            </a:r>
            <a:r>
              <a:rPr lang="en-US" sz="2000" i="1">
                <a:solidFill>
                  <a:srgbClr val="000090"/>
                </a:solidFill>
              </a:rPr>
              <a:t>500 ps  </a:t>
            </a:r>
            <a:endParaRPr lang="ru-RU" sz="2000" i="1">
              <a:solidFill>
                <a:srgbClr val="000090"/>
              </a:solidFill>
            </a:endParaRP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602D39B3-FE02-BC45-908E-DEA4EF814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9" t="10382" r="26785" b="11237"/>
          <a:stretch>
            <a:fillRect/>
          </a:stretch>
        </p:blipFill>
        <p:spPr bwMode="auto">
          <a:xfrm>
            <a:off x="0" y="4564289"/>
            <a:ext cx="2631384" cy="226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FABDF0C-B689-FD4C-A845-3E54C82311EA}"/>
              </a:ext>
            </a:extLst>
          </p:cNvPr>
          <p:cNvSpPr/>
          <p:nvPr/>
        </p:nvSpPr>
        <p:spPr>
          <a:xfrm>
            <a:off x="541509" y="5258373"/>
            <a:ext cx="1613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projective</a:t>
            </a:r>
          </a:p>
          <a:p>
            <a:pPr algn="ctr"/>
            <a:r>
              <a:rPr lang="en-US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CE2E9E-8E5A-6C4B-B349-7BDF1A3EDEA6}"/>
              </a:ext>
            </a:extLst>
          </p:cNvPr>
          <p:cNvSpPr txBox="1"/>
          <p:nvPr/>
        </p:nvSpPr>
        <p:spPr>
          <a:xfrm>
            <a:off x="-1304" y="4237106"/>
            <a:ext cx="11996588" cy="369332"/>
          </a:xfrm>
          <a:prstGeom prst="rect">
            <a:avLst/>
          </a:prstGeom>
          <a:solidFill>
            <a:srgbClr val="E4FFFF"/>
          </a:solidFill>
        </p:spPr>
        <p:txBody>
          <a:bodyPr wrap="square" rtlCol="0">
            <a:spAutoFit/>
          </a:bodyPr>
          <a:lstStyle/>
          <a:p>
            <a:r>
              <a:rPr lang="en-US" b="1" i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 </a:t>
            </a:r>
            <a:r>
              <a:rPr lang="ru-RU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проективной</a:t>
            </a:r>
            <a:r>
              <a:rPr lang="ru-RU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геометрии</a:t>
            </a:r>
            <a:r>
              <a:rPr lang="ru-RU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>
                <a:solidFill>
                  <a:srgbClr val="DE4E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- 39 </a:t>
            </a:r>
            <a:r>
              <a:rPr lang="ru-RU" b="1" i="1">
                <a:solidFill>
                  <a:srgbClr val="DE4E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r>
              <a:rPr lang="en-US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башен типа «шашлык» </a:t>
            </a:r>
            <a:r>
              <a:rPr lang="ru-RU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Pb+Sc</a:t>
            </a:r>
            <a:r>
              <a:rPr lang="ru-RU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интегрированы в </a:t>
            </a:r>
            <a:r>
              <a:rPr lang="en-US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2400 </a:t>
            </a:r>
            <a:r>
              <a:rPr lang="ru-RU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модулей</a:t>
            </a:r>
            <a:r>
              <a:rPr lang="en-US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i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8DD22-F6AE-8147-8D06-934682D581F8}"/>
              </a:ext>
            </a:extLst>
          </p:cNvPr>
          <p:cNvSpPr/>
          <p:nvPr/>
        </p:nvSpPr>
        <p:spPr>
          <a:xfrm>
            <a:off x="427883" y="6457548"/>
            <a:ext cx="206960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i="1" err="1">
                <a:solidFill>
                  <a:srgbClr val="002060"/>
                </a:solidFill>
                <a:latin typeface="Arial"/>
                <a:cs typeface="Arial"/>
              </a:rPr>
              <a:t>ECal ~</a:t>
            </a:r>
            <a:r>
              <a:rPr lang="ru-RU" b="1" i="1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b="1" i="1">
                <a:solidFill>
                  <a:srgbClr val="FF0000"/>
                </a:solidFill>
                <a:latin typeface="Arial"/>
                <a:cs typeface="Arial"/>
              </a:rPr>
              <a:t>100</a:t>
            </a:r>
            <a:r>
              <a:rPr lang="ru-RU" b="1" i="1">
                <a:solidFill>
                  <a:srgbClr val="002060"/>
                </a:solidFill>
                <a:latin typeface="Arial"/>
                <a:cs typeface="Arial"/>
              </a:rPr>
              <a:t> тонн</a:t>
            </a:r>
            <a:endParaRPr lang="ru-RU" i="1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E4F046-5A77-2041-A155-FB909EFFCF27}"/>
              </a:ext>
            </a:extLst>
          </p:cNvPr>
          <p:cNvGrpSpPr/>
          <p:nvPr/>
        </p:nvGrpSpPr>
        <p:grpSpPr>
          <a:xfrm>
            <a:off x="58669" y="647094"/>
            <a:ext cx="4297418" cy="6118996"/>
            <a:chOff x="6911058" y="1133823"/>
            <a:chExt cx="4297418" cy="6118996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7FC1354-86E9-3848-AC05-0D905FEE8FC5}"/>
                </a:ext>
              </a:extLst>
            </p:cNvPr>
            <p:cNvSpPr txBox="1"/>
            <p:nvPr/>
          </p:nvSpPr>
          <p:spPr>
            <a:xfrm>
              <a:off x="6944673" y="1133823"/>
              <a:ext cx="4038600" cy="830997"/>
            </a:xfrm>
            <a:prstGeom prst="rect">
              <a:avLst/>
            </a:prstGeom>
            <a:solidFill>
              <a:srgbClr val="D5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Collaboration Paper</a:t>
              </a:r>
              <a:r>
                <a:rPr lang="ru-RU" sz="2400" i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400" b="1" i="1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  <a:p>
              <a:r>
                <a:rPr lang="en-US" sz="2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Eur. Phys. J. A (2022) 7, 140.</a:t>
              </a:r>
              <a:endParaRPr lang="ru-RU" sz="2400" b="1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A373061-600A-694B-8BB1-9547C5B59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1058" y="1932633"/>
              <a:ext cx="4297418" cy="5320186"/>
            </a:xfrm>
            <a:prstGeom prst="rect">
              <a:avLst/>
            </a:prstGeom>
            <a:solidFill>
              <a:srgbClr val="D5FFFF"/>
            </a:solidFill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E34B497-D4B2-BE46-8CC6-4CBE2B200DEE}"/>
              </a:ext>
            </a:extLst>
          </p:cNvPr>
          <p:cNvSpPr txBox="1"/>
          <p:nvPr/>
        </p:nvSpPr>
        <p:spPr>
          <a:xfrm>
            <a:off x="6546084" y="5995883"/>
            <a:ext cx="1181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модули </a:t>
            </a:r>
          </a:p>
          <a:p>
            <a:pPr algn="ctr"/>
            <a:r>
              <a:rPr lang="ru-RU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Китая</a:t>
            </a:r>
          </a:p>
        </p:txBody>
      </p:sp>
    </p:spTree>
    <p:extLst>
      <p:ext uri="{BB962C8B-B14F-4D97-AF65-F5344CB8AC3E}">
        <p14:creationId xmlns:p14="http://schemas.microsoft.com/office/powerpoint/2010/main" val="2610797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DF8302-DF0C-BD42-B45C-0AB4827CD961}"/>
              </a:ext>
            </a:extLst>
          </p:cNvPr>
          <p:cNvSpPr txBox="1"/>
          <p:nvPr/>
        </p:nvSpPr>
        <p:spPr>
          <a:xfrm>
            <a:off x="171079" y="80705"/>
            <a:ext cx="10322441" cy="461665"/>
          </a:xfrm>
          <a:prstGeom prst="rect">
            <a:avLst/>
          </a:prstGeom>
          <a:solidFill>
            <a:srgbClr val="D5FFFF"/>
          </a:solidFill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Инновационные и прикладные исследования на Комплексе </a:t>
            </a: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endParaRPr lang="ru-RU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DC316E-2E65-EA43-92D5-FDA72B44E86D}"/>
              </a:ext>
            </a:extLst>
          </p:cNvPr>
          <p:cNvSpPr txBox="1"/>
          <p:nvPr/>
        </p:nvSpPr>
        <p:spPr>
          <a:xfrm>
            <a:off x="275635" y="717422"/>
            <a:ext cx="5293244" cy="1015663"/>
          </a:xfrm>
          <a:prstGeom prst="rect">
            <a:avLst/>
          </a:prstGeom>
          <a:solidFill>
            <a:srgbClr val="F9EFE7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Уникальный набор пучков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широкий спектр по составу 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Au, Bi</a:t>
            </a:r>
            <a:endParaRPr lang="ru-RU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энергии от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кэВ до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,5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АГэВ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A7E3FC-CE89-DD43-8889-4BAFB4C64791}"/>
              </a:ext>
            </a:extLst>
          </p:cNvPr>
          <p:cNvSpPr txBox="1"/>
          <p:nvPr/>
        </p:nvSpPr>
        <p:spPr>
          <a:xfrm>
            <a:off x="5806317" y="542370"/>
            <a:ext cx="61694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 проводить исследования по</a:t>
            </a: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радиационной стойкости микроэлектроники;</a:t>
            </a:r>
          </a:p>
          <a:p>
            <a:pPr marL="342900" indent="-342900">
              <a:buFontTx/>
              <a:buChar char="-"/>
            </a:pP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радиационной биологии</a:t>
            </a:r>
            <a:r>
              <a:rPr lang="en-US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медицине;</a:t>
            </a:r>
          </a:p>
          <a:p>
            <a:pPr marL="342900" indent="-342900">
              <a:buFontTx/>
              <a:buChar char="-"/>
            </a:pP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радиационному материаловедению; </a:t>
            </a:r>
            <a:endParaRPr lang="en-US" sz="20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ADS 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системам    и др. </a:t>
            </a:r>
          </a:p>
        </p:txBody>
      </p:sp>
      <p:pic>
        <p:nvPicPr>
          <p:cNvPr id="7" name="Рисунок 11">
            <a:extLst>
              <a:ext uri="{FF2B5EF4-FFF2-40B4-BE49-F238E27FC236}">
                <a16:creationId xmlns:a16="http://schemas.microsoft.com/office/drawing/2014/main" id="{272C2C0C-B94F-C94E-AE72-45CC32D96F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24023" r="17314" b="14569"/>
          <a:stretch>
            <a:fillRect/>
          </a:stretch>
        </p:blipFill>
        <p:spPr bwMode="auto">
          <a:xfrm>
            <a:off x="636470" y="3635479"/>
            <a:ext cx="5026314" cy="29676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1B9E09-D3CB-704F-A43E-4488E87B29BC}"/>
              </a:ext>
            </a:extLst>
          </p:cNvPr>
          <p:cNvSpPr txBox="1"/>
          <p:nvPr/>
        </p:nvSpPr>
        <p:spPr>
          <a:xfrm>
            <a:off x="1272517" y="6375523"/>
            <a:ext cx="3774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пучков д/прикладных работ</a:t>
            </a:r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5CCC6A30-2643-B745-8FB3-1862DE8AF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218" y="3722418"/>
            <a:ext cx="5461923" cy="3079024"/>
          </a:xfrm>
          <a:prstGeom prst="rect">
            <a:avLst/>
          </a:prstGeom>
        </p:spPr>
      </p:pic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ABFED963-5E96-6D41-8CBA-E2C2C4ECFEAA}"/>
              </a:ext>
            </a:extLst>
          </p:cNvPr>
          <p:cNvSpPr/>
          <p:nvPr/>
        </p:nvSpPr>
        <p:spPr>
          <a:xfrm>
            <a:off x="6420417" y="6386281"/>
            <a:ext cx="5679523" cy="353943"/>
          </a:xfrm>
          <a:prstGeom prst="rect">
            <a:avLst/>
          </a:prstGeom>
          <a:solidFill>
            <a:srgbClr val="D5FFFF"/>
          </a:solidFill>
        </p:spPr>
        <p:txBody>
          <a:bodyPr wrap="square" rIns="0" bIns="0">
            <a:spAutoFit/>
          </a:bodyPr>
          <a:lstStyle/>
          <a:p>
            <a:pPr algn="ctr"/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запущена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танция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блучения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Чи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(СОЧи)</a:t>
            </a:r>
            <a:endParaRPr lang="ru-RU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3">
            <a:extLst>
              <a:ext uri="{FF2B5EF4-FFF2-40B4-BE49-F238E27FC236}">
                <a16:creationId xmlns:a16="http://schemas.microsoft.com/office/drawing/2014/main" id="{741C4309-FAB4-AD40-B106-4D727344D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5" y="2184174"/>
            <a:ext cx="6450806" cy="764381"/>
          </a:xfrm>
          <a:prstGeom prst="rect">
            <a:avLst/>
          </a:prstGeom>
          <a:solidFill>
            <a:srgbClr val="D5FFFF"/>
          </a:solidFill>
          <a:ln>
            <a:solidFill>
              <a:srgbClr val="002060"/>
            </a:solidFill>
          </a:ln>
        </p:spPr>
      </p:pic>
      <p:pic>
        <p:nvPicPr>
          <p:cNvPr id="12" name="Рисунок 2">
            <a:extLst>
              <a:ext uri="{FF2B5EF4-FFF2-40B4-BE49-F238E27FC236}">
                <a16:creationId xmlns:a16="http://schemas.microsoft.com/office/drawing/2014/main" id="{A0FFAF68-260D-A143-B681-E5D516E8298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2" y="2133149"/>
            <a:ext cx="1000761" cy="10007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598B8B-C99E-8948-B36A-64ED844A8992}"/>
              </a:ext>
            </a:extLst>
          </p:cNvPr>
          <p:cNvSpPr txBox="1"/>
          <p:nvPr/>
        </p:nvSpPr>
        <p:spPr>
          <a:xfrm>
            <a:off x="1210962" y="2203506"/>
            <a:ext cx="3771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Коллаборация </a:t>
            </a: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ARIADNA</a:t>
            </a:r>
            <a:endParaRPr lang="ru-RU" sz="24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87A4C5-464F-814B-B4B7-5C27ACB1319A}"/>
              </a:ext>
            </a:extLst>
          </p:cNvPr>
          <p:cNvSpPr txBox="1"/>
          <p:nvPr/>
        </p:nvSpPr>
        <p:spPr>
          <a:xfrm>
            <a:off x="1758893" y="2609545"/>
            <a:ext cx="2892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191C6B-5D0D-F44E-BC74-1423665F277B}"/>
              </a:ext>
            </a:extLst>
          </p:cNvPr>
          <p:cNvSpPr txBox="1"/>
          <p:nvPr/>
        </p:nvSpPr>
        <p:spPr>
          <a:xfrm>
            <a:off x="6302340" y="3146988"/>
            <a:ext cx="5544595" cy="400110"/>
          </a:xfrm>
          <a:prstGeom prst="rect">
            <a:avLst/>
          </a:prstGeom>
          <a:solidFill>
            <a:srgbClr val="F9EFE7"/>
          </a:solidFill>
        </p:spPr>
        <p:txBody>
          <a:bodyPr wrap="none" rtlCol="0">
            <a:spAutoFit/>
          </a:bodyPr>
          <a:lstStyle/>
          <a:p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проведены первые облучения в зоне </a:t>
            </a:r>
            <a:r>
              <a:rPr lang="en-US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</a:t>
            </a:r>
            <a:endParaRPr lang="ru-RU" sz="2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9BEBC9-BB05-5C4C-B970-B9491A25AEC9}"/>
              </a:ext>
            </a:extLst>
          </p:cNvPr>
          <p:cNvSpPr txBox="1"/>
          <p:nvPr/>
        </p:nvSpPr>
        <p:spPr>
          <a:xfrm>
            <a:off x="942563" y="3188747"/>
            <a:ext cx="4926560" cy="1015663"/>
          </a:xfrm>
          <a:prstGeom prst="rect">
            <a:avLst/>
          </a:prstGeom>
          <a:solidFill>
            <a:srgbClr val="F9EFE7"/>
          </a:solidFill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конца года будет подготовлена инфраструктура для работы с пучками, выведенными из </a:t>
            </a:r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Нуклотрона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055813-A6F2-0F41-B85E-70A53ECBE663}"/>
              </a:ext>
            </a:extLst>
          </p:cNvPr>
          <p:cNvSpPr/>
          <p:nvPr/>
        </p:nvSpPr>
        <p:spPr>
          <a:xfrm>
            <a:off x="167481" y="476971"/>
            <a:ext cx="10787449" cy="5909310"/>
          </a:xfrm>
          <a:prstGeom prst="rect">
            <a:avLst/>
          </a:prstGeom>
          <a:solidFill>
            <a:srgbClr val="D5FFFF"/>
          </a:solidFill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</a:t>
            </a:r>
            <a:r>
              <a:rPr lang="ru-RU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Коллаборации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ARIADNA</a:t>
            </a:r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уже начались исследования с участием Российских научных центров: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медико-биологических проблем РАН, г. Москва; 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ФИЦ химической физики имени </a:t>
            </a:r>
            <a:r>
              <a:rPr 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Н.Н.Семенова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РАН, г. Москва; 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Медицинский радиологический научный центр имени </a:t>
            </a:r>
            <a:r>
              <a:rPr 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А.Ф.Цыба</a:t>
            </a:r>
            <a:endParaRPr lang="ru-RU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филиал ФГБУ "НМИЦ радиологии" Минздрава России, г. Обнинск; 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Российский химико-технологический университет имени </a:t>
            </a:r>
            <a:r>
              <a:rPr 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Д.И.Менделеева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 Москва;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Объединенный институт высоких температур РАН, г. Москва;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Санкт-Петербургский государственный университет, г. Санкт-Петербург;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теоретической и экспериментальной биофизики РАН, г. Пущино; 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общей и неорганической химии им. Н.С. Курнакова РАН, г. Москва;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Московский физико-технический институт, г. Долгопрудный;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исследовательский ядерный университет «МИФИ», г. Москва;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НИИ ядерной физики им. Д.В. </a:t>
            </a:r>
            <a:r>
              <a:rPr 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Скобельцына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МГУ, г. Москва;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медицинский биофизический центр им. А.И. </a:t>
            </a:r>
            <a:r>
              <a:rPr lang="ru-RU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Бурназяна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ФМБА России, г. Москва;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Научно-производственная компания ООО «Квант-Р», г. Москва;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Северо-Осетинский государственный университет, г. Владикавказ;</a:t>
            </a:r>
            <a:endParaRPr lang="en-US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«С-Инновации», г. Москва.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ряд других организаций  готовит заявки для участия в этой программе </a:t>
            </a:r>
          </a:p>
        </p:txBody>
      </p:sp>
    </p:spTree>
    <p:extLst>
      <p:ext uri="{BB962C8B-B14F-4D97-AF65-F5344CB8AC3E}">
        <p14:creationId xmlns:p14="http://schemas.microsoft.com/office/powerpoint/2010/main" val="23687822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4F0FB0-9AD4-65A5-3143-2B0098E7C226}"/>
              </a:ext>
            </a:extLst>
          </p:cNvPr>
          <p:cNvSpPr txBox="1"/>
          <p:nvPr/>
        </p:nvSpPr>
        <p:spPr>
          <a:xfrm>
            <a:off x="450573" y="155889"/>
            <a:ext cx="11224592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450215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К реализации мегапроекта </a:t>
            </a:r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Комплекс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NICA</a:t>
            </a:r>
            <a:r>
              <a: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привлечено около </a:t>
            </a:r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2000 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ученых и специалистов из </a:t>
            </a:r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90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институтов </a:t>
            </a:r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России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26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стран мира. </a:t>
            </a:r>
          </a:p>
          <a:p>
            <a:pPr indent="450215" algn="just">
              <a:spcAft>
                <a:spcPts val="0"/>
              </a:spcAft>
              <a:tabLst>
                <a:tab pos="450215" algn="l"/>
              </a:tabLst>
            </a:pP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</a:t>
            </a:r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России 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участвуют более </a:t>
            </a:r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1300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сотрудников из следующих организаций: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158C81-7E38-5B7E-B1F6-0D074AD53796}"/>
              </a:ext>
            </a:extLst>
          </p:cNvPr>
          <p:cNvSpPr txBox="1"/>
          <p:nvPr/>
        </p:nvSpPr>
        <p:spPr>
          <a:xfrm>
            <a:off x="5433390" y="1295253"/>
            <a:ext cx="6241774" cy="4128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Томский</a:t>
            </a: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ун-т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Белгородский</a:t>
            </a: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ун-т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Санкт-Петербургский политехнический ун-т,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СОГУ,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ИМБП РАН, </a:t>
            </a:r>
            <a:endParaRPr lang="ru-RU" sz="2000" i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ИОНХ РАН,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ФМБЦ им. А.И. </a:t>
            </a:r>
            <a:r>
              <a:rPr lang="ru-RU" sz="2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Бурназяна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ФМБА России, 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ФИЦ ХФ РАН, 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ИТЭБ РАН, </a:t>
            </a:r>
            <a:endParaRPr lang="ru-RU" sz="2000" i="1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МРНЦ им. А.Ф. Цыба – филиал ФГБУ «НМИЦ радиологии» Минздрава России,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ОИВТ РАН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0A9249-F2B6-4C68-DC16-01DE2AD6C07A}"/>
              </a:ext>
            </a:extLst>
          </p:cNvPr>
          <p:cNvSpPr txBox="1"/>
          <p:nvPr/>
        </p:nvSpPr>
        <p:spPr>
          <a:xfrm>
            <a:off x="689112" y="1320025"/>
            <a:ext cx="3485323" cy="4130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НИЦ КИ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ИФВЭ КИ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ИТЭФ КИ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ПИЯФ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ИЯИ РАН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НИЯФ МГУ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НИЯУ МИФИ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ФИАН РАН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МФТИ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СПбГУ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ВШЭ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lvl="0">
              <a:lnSpc>
                <a:spcPct val="110000"/>
              </a:lnSpc>
              <a:spcAft>
                <a:spcPts val="0"/>
              </a:spcAft>
            </a:pPr>
            <a:r>
              <a:rPr lang="en-US" sz="2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Самарский</a:t>
            </a:r>
            <a:r>
              <a:rPr lang="en-US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</a:t>
            </a:r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иверсите</a:t>
            </a:r>
            <a:r>
              <a:rPr lang="ru-RU" sz="200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  <a:r>
              <a:rPr lang="ru-RU" sz="2000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410B28-54FD-9CD6-7716-D4CA76F239A8}"/>
              </a:ext>
            </a:extLst>
          </p:cNvPr>
          <p:cNvSpPr txBox="1"/>
          <p:nvPr/>
        </p:nvSpPr>
        <p:spPr>
          <a:xfrm>
            <a:off x="118865" y="6030681"/>
            <a:ext cx="11900857" cy="707886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Важнейшей задачей является объединение участвующих научных центров в </a:t>
            </a:r>
          </a:p>
          <a:p>
            <a:pPr algn="r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единую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инфраструктуру </a:t>
            </a:r>
            <a:endParaRPr lang="en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043810-44AE-BFC5-B02F-C4EF48DB33FD}"/>
              </a:ext>
            </a:extLst>
          </p:cNvPr>
          <p:cNvSpPr txBox="1"/>
          <p:nvPr/>
        </p:nvSpPr>
        <p:spPr>
          <a:xfrm>
            <a:off x="118865" y="5478058"/>
            <a:ext cx="12086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ввода в эксплуатацию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коллайдера 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2025 г. число участников заметно возрастет.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393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68463-76BB-D246-B41B-28F432E4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 апреля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D8F65-9CD2-DC41-94C9-528DA8E97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36F48-C384-5D49-97D8-7C161A776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24</a:t>
            </a:fld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2D5092-6B36-CF4E-96A1-006177E65DB0}"/>
              </a:ext>
            </a:extLst>
          </p:cNvPr>
          <p:cNvSpPr/>
          <p:nvPr/>
        </p:nvSpPr>
        <p:spPr>
          <a:xfrm>
            <a:off x="481915" y="870386"/>
            <a:ext cx="112360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Мегасайенс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проект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 долгосрочную (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лет) программу исследований в области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столкновений тяжелых ионов и физики спина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нем участвует авторитетное научное сообщество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выходит на междисциплинарный научный рубеж, открывая новые возможности в исследовании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фундаментальных свойств ядерной материи в экстремальных условиях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(высокие барионные плотности и температуры); 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адронной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физики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спиновой структуры нуклона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поляризационных явлений; </a:t>
            </a:r>
            <a:endParaRPr lang="en-US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ядерная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атомная физика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биофизика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астрофизика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широкого спектра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прикладных и инновационных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25D545-29C1-CD4A-990D-4CCDF3767584}"/>
              </a:ext>
            </a:extLst>
          </p:cNvPr>
          <p:cNvSpPr/>
          <p:nvPr/>
        </p:nvSpPr>
        <p:spPr>
          <a:xfrm>
            <a:off x="391299" y="4178389"/>
            <a:ext cx="11236072" cy="1323439"/>
          </a:xfrm>
          <a:prstGeom prst="rect">
            <a:avLst/>
          </a:prstGeom>
          <a:solidFill>
            <a:srgbClr val="F9EFE7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онсорциум для обеспечения </a:t>
            </a:r>
            <a:r>
              <a:rPr lang="en-GB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IT- 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инфраструктуры класса </a:t>
            </a:r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мегасайенс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0" i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должен сы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грать важную роль для эффективного использования научно-исследовательской инфраструктуры проекта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Комплекс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NICA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проведении широкомасштабных исследований российским научным сообществом.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71859A-98BA-564E-995B-CC874CD4BEA3}"/>
              </a:ext>
            </a:extLst>
          </p:cNvPr>
          <p:cNvSpPr txBox="1"/>
          <p:nvPr/>
        </p:nvSpPr>
        <p:spPr>
          <a:xfrm>
            <a:off x="4602004" y="270817"/>
            <a:ext cx="2049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5302A6-FF35-2648-8963-AF9677C42CE9}"/>
              </a:ext>
            </a:extLst>
          </p:cNvPr>
          <p:cNvSpPr/>
          <p:nvPr/>
        </p:nvSpPr>
        <p:spPr>
          <a:xfrm>
            <a:off x="395415" y="5703921"/>
            <a:ext cx="11405287" cy="707886"/>
          </a:xfrm>
          <a:prstGeom prst="rect">
            <a:avLst/>
          </a:prstGeom>
          <a:solidFill>
            <a:srgbClr val="D5FFFF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Очень важна поддержка на федеральном уровне научных групп российских организаций </a:t>
            </a:r>
          </a:p>
          <a:p>
            <a:pPr algn="r"/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участников </a:t>
            </a:r>
            <a:r>
              <a:rPr lang="ru-RU" sz="2000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коллабораций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Комплексе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NICA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0724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321812-6DAB-7D42-98E6-99232336C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80" y="0"/>
            <a:ext cx="10810640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9B503D-0F61-3B4E-A73D-DF7EA1ED8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12 апреля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CE60F-2FD1-BF4B-A002-BA000FAC3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8666D-2CC3-494E-9CD9-8AD4B668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B4037-B1E1-45DC-8300-9D287C81F4C6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CB3C06-C86D-DB41-A663-BE438D591A9A}"/>
              </a:ext>
            </a:extLst>
          </p:cNvPr>
          <p:cNvSpPr txBox="1"/>
          <p:nvPr/>
        </p:nvSpPr>
        <p:spPr>
          <a:xfrm>
            <a:off x="3402818" y="5522834"/>
            <a:ext cx="4598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BC8A9F-55D5-A6ED-001E-773466A21975}"/>
              </a:ext>
            </a:extLst>
          </p:cNvPr>
          <p:cNvSpPr/>
          <p:nvPr/>
        </p:nvSpPr>
        <p:spPr>
          <a:xfrm>
            <a:off x="5263979" y="1643270"/>
            <a:ext cx="5778842" cy="959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«Наука есть ясное познание истины» </a:t>
            </a:r>
          </a:p>
          <a:p>
            <a:pPr algn="r">
              <a:spcAft>
                <a:spcPts val="1000"/>
              </a:spcAft>
            </a:pPr>
            <a:r>
              <a:rPr lang="ru-RU" sz="24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М.В. Ломоносов</a:t>
            </a:r>
            <a:endParaRPr lang="ru-RU" sz="2400" i="1" dirty="0">
              <a:solidFill>
                <a:schemeClr val="bg1"/>
              </a:solidFill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93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C5094-7B03-114D-83DE-69379510B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 апреля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BEC66-E6E2-2943-93F0-5DC6256DF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74602-ACC0-E64E-A252-DE67A096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3</a:t>
            </a:fld>
            <a:endParaRPr lang="ru-RU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9C555D8-1EA2-2A48-959C-34F678647E1B}"/>
              </a:ext>
            </a:extLst>
          </p:cNvPr>
          <p:cNvSpPr txBox="1">
            <a:spLocks noChangeArrowheads="1"/>
          </p:cNvSpPr>
          <p:nvPr/>
        </p:nvSpPr>
        <p:spPr>
          <a:xfrm>
            <a:off x="314960" y="136525"/>
            <a:ext cx="11708164" cy="1752829"/>
          </a:xfrm>
          <a:prstGeom prst="rect">
            <a:avLst/>
          </a:prstGeom>
          <a:solidFill>
            <a:srgbClr val="D5FF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Clr>
                <a:srgbClr val="FDF520"/>
              </a:buClr>
              <a:buNone/>
            </a:pP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В </a:t>
            </a: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2009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г. решением </a:t>
            </a:r>
            <a:r>
              <a:rPr lang="ru-RU" alt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К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омитета </a:t>
            </a:r>
            <a:r>
              <a:rPr lang="ru-RU" alt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олномочных </a:t>
            </a:r>
            <a:r>
              <a:rPr lang="ru-RU" alt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редставителей стран-участниц </a:t>
            </a: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ОИЯИ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10000"/>
              </a:lnSpc>
              <a:buClr>
                <a:srgbClr val="FDF520"/>
              </a:buClr>
              <a:buNone/>
            </a:pP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был принят стратегический курс на достижение  лидирующих позиций в значимых областях</a:t>
            </a:r>
          </a:p>
          <a:p>
            <a:pPr marL="0" indent="0" algn="ctr">
              <a:lnSpc>
                <a:spcPct val="110000"/>
              </a:lnSpc>
              <a:buClr>
                <a:srgbClr val="FDF520"/>
              </a:buClr>
              <a:buNone/>
            </a:pP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физики частиц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опираясь на накопленный научный потенциал  в изучении</a:t>
            </a:r>
          </a:p>
          <a:p>
            <a:pPr marL="0" indent="0" algn="ctr">
              <a:lnSpc>
                <a:spcPct val="110000"/>
              </a:lnSpc>
              <a:buClr>
                <a:srgbClr val="FDF520"/>
              </a:buClr>
              <a:buNone/>
            </a:pP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столкновений релятивистских</a:t>
            </a:r>
            <a:r>
              <a:rPr lang="ru-RU" alt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ионов </a:t>
            </a: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и </a:t>
            </a:r>
            <a:r>
              <a:rPr lang="ru-RU" altLang="ru-RU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поляризованных</a:t>
            </a:r>
            <a:r>
              <a:rPr lang="ru-RU" altLang="ru-RU" sz="20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пучков</a:t>
            </a:r>
            <a:r>
              <a:rPr lang="ru-RU" alt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  <a:endParaRPr lang="en-US" altLang="ru-RU" sz="2000" i="1" dirty="0">
              <a:solidFill>
                <a:srgbClr val="00206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5599CE-6C63-7345-BB33-3897628AFF33}"/>
              </a:ext>
            </a:extLst>
          </p:cNvPr>
          <p:cNvSpPr/>
          <p:nvPr/>
        </p:nvSpPr>
        <p:spPr>
          <a:xfrm>
            <a:off x="314960" y="1965554"/>
            <a:ext cx="11562080" cy="3113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buClr>
                <a:srgbClr val="FDF520"/>
              </a:buClr>
              <a:buFontTx/>
              <a:buChar char="-"/>
            </a:pPr>
            <a:r>
              <a:rPr lang="ru-RU" altLang="ru-RU" sz="2000" i="1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Для этого потребовалось развитие ускорительной базы </a:t>
            </a:r>
            <a:r>
              <a:rPr lang="ru-RU" altLang="ru-RU" sz="2000" b="1" i="1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ОИЯИ </a:t>
            </a:r>
            <a:r>
              <a:rPr lang="ru-RU" altLang="ru-RU" sz="2000" i="1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на основе </a:t>
            </a:r>
            <a:r>
              <a:rPr lang="ru-RU" sz="2000" b="1" i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Нуклотрона – </a:t>
            </a:r>
            <a:r>
              <a:rPr lang="ru-RU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первого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России СП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синхротрона, 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построенного в 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1993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по инициативе и 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руководством акад. 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А.М. Балдина. 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создания </a:t>
            </a:r>
            <a:r>
              <a:rPr lang="ru-RU" sz="2000" b="1" i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Нуклотрона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была 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разработана передовая технология 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магнитов, названных 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«Дубненскими»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широко востребованных для других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укорительных центров.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6A0A29-5A50-514D-8106-919002103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760" y="2450917"/>
            <a:ext cx="5923280" cy="3331845"/>
          </a:xfrm>
          <a:prstGeom prst="rect">
            <a:avLst/>
          </a:prstGeom>
        </p:spPr>
      </p:pic>
      <p:pic>
        <p:nvPicPr>
          <p:cNvPr id="9" name="Picture 6" descr="NICA-Logo_4c">
            <a:extLst>
              <a:ext uri="{FF2B5EF4-FFF2-40B4-BE49-F238E27FC236}">
                <a16:creationId xmlns:a16="http://schemas.microsoft.com/office/drawing/2014/main" id="{05A87F25-AF8F-A34F-B533-95C5AB0D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6948" y="5026940"/>
            <a:ext cx="1439539" cy="7090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4">
            <a:extLst>
              <a:ext uri="{FF2B5EF4-FFF2-40B4-BE49-F238E27FC236}">
                <a16:creationId xmlns:a16="http://schemas.microsoft.com/office/drawing/2014/main" id="{671A5645-8108-574B-93E9-9DF69F2CFC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36726" y="5779597"/>
            <a:ext cx="7738877" cy="636084"/>
          </a:xfrm>
          <a:prstGeom prst="rect">
            <a:avLst/>
          </a:prstGeom>
          <a:solidFill>
            <a:srgbClr val="D5FFFF"/>
          </a:solidFill>
          <a:ln>
            <a:noFill/>
          </a:ln>
        </p:spPr>
        <p:txBody>
          <a:bodyPr anchor="ctr"/>
          <a:lstStyle/>
          <a:p>
            <a:pPr algn="ctr"/>
            <a:r>
              <a:rPr lang="en-US" sz="3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uclotron based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ollider f</a:t>
            </a:r>
            <a:r>
              <a:rPr lang="en-US" sz="32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cility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1BADA-BC18-BF47-B0A4-D59B78E6E3A3}"/>
              </a:ext>
            </a:extLst>
          </p:cNvPr>
          <p:cNvSpPr txBox="1"/>
          <p:nvPr/>
        </p:nvSpPr>
        <p:spPr>
          <a:xfrm>
            <a:off x="314960" y="5180441"/>
            <a:ext cx="3957558" cy="400110"/>
          </a:xfrm>
          <a:prstGeom prst="rect">
            <a:avLst/>
          </a:prstGeom>
          <a:solidFill>
            <a:srgbClr val="F9EFE7"/>
          </a:solidFill>
        </p:spPr>
        <p:txBody>
          <a:bodyPr wrap="none" rtlCol="0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началась подготовка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7BF65B-7A82-664C-8F89-0275F9D32697}"/>
              </a:ext>
            </a:extLst>
          </p:cNvPr>
          <p:cNvSpPr txBox="1"/>
          <p:nvPr/>
        </p:nvSpPr>
        <p:spPr>
          <a:xfrm>
            <a:off x="10090512" y="5254060"/>
            <a:ext cx="1776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</a:t>
            </a:r>
          </a:p>
        </p:txBody>
      </p:sp>
    </p:spTree>
    <p:extLst>
      <p:ext uri="{BB962C8B-B14F-4D97-AF65-F5344CB8AC3E}">
        <p14:creationId xmlns:p14="http://schemas.microsoft.com/office/powerpoint/2010/main" val="305058153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07" y="257313"/>
            <a:ext cx="2580895" cy="355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01741" y="820678"/>
            <a:ext cx="2235505" cy="27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6" name="TextBox 6"/>
          <p:cNvSpPr txBox="1">
            <a:spLocks noChangeArrowheads="1"/>
          </p:cNvSpPr>
          <p:nvPr/>
        </p:nvSpPr>
        <p:spPr bwMode="auto">
          <a:xfrm>
            <a:off x="1863971" y="161398"/>
            <a:ext cx="5375831" cy="461665"/>
          </a:xfrm>
          <a:prstGeom prst="rect">
            <a:avLst/>
          </a:prstGeom>
          <a:solidFill>
            <a:srgbClr val="CBFFF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000090"/>
                </a:solidFill>
              </a:rPr>
              <a:t>Распоряжение Правительства РФ</a:t>
            </a:r>
            <a:endParaRPr lang="en-US" b="1">
              <a:solidFill>
                <a:srgbClr val="000090"/>
              </a:solidFill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837246" y="1723340"/>
            <a:ext cx="6950941" cy="1015663"/>
          </a:xfrm>
          <a:prstGeom prst="rect">
            <a:avLst/>
          </a:prstGeom>
          <a:solidFill>
            <a:srgbClr val="FEECE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algn="ctr" eaLnBrk="1" hangingPunct="1"/>
            <a:r>
              <a:rPr lang="ru-RU" sz="2000" b="1" dirty="0">
                <a:solidFill>
                  <a:srgbClr val="000090"/>
                </a:solidFill>
              </a:rPr>
              <a:t>Соглашение между Правительством РФ и Объединенным институтом ядерных исследований </a:t>
            </a:r>
            <a:endParaRPr lang="ru-RU" sz="2000" b="1" i="1" dirty="0">
              <a:solidFill>
                <a:srgbClr val="000090"/>
              </a:solidFill>
            </a:endParaRPr>
          </a:p>
          <a:p>
            <a:pPr algn="r" eaLnBrk="1" hangingPunct="1"/>
            <a:r>
              <a:rPr lang="ru-RU" sz="2000" b="1" i="1" dirty="0">
                <a:solidFill>
                  <a:srgbClr val="000090"/>
                </a:solidFill>
              </a:rPr>
              <a:t>подписано  2</a:t>
            </a:r>
            <a:r>
              <a:rPr lang="en-US" sz="2000" b="1" i="1" dirty="0">
                <a:solidFill>
                  <a:srgbClr val="000090"/>
                </a:solidFill>
              </a:rPr>
              <a:t>-</a:t>
            </a:r>
            <a:r>
              <a:rPr lang="ru-RU" sz="2000" b="1" i="1" dirty="0" err="1">
                <a:solidFill>
                  <a:srgbClr val="000090"/>
                </a:solidFill>
              </a:rPr>
              <a:t>го</a:t>
            </a:r>
            <a:r>
              <a:rPr lang="ru-RU" sz="2000" b="1" i="1" dirty="0">
                <a:solidFill>
                  <a:srgbClr val="000090"/>
                </a:solidFill>
              </a:rPr>
              <a:t> июня , 2016 г.</a:t>
            </a:r>
            <a:endParaRPr lang="en-US" sz="2000" b="1" i="1" dirty="0">
              <a:solidFill>
                <a:srgbClr val="00009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077200" y="6434408"/>
            <a:ext cx="2133600" cy="365125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t>4</a:t>
            </a:fld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81200" y="6434408"/>
            <a:ext cx="2133600" cy="365125"/>
          </a:xfrm>
        </p:spPr>
        <p:txBody>
          <a:bodyPr anchor="b"/>
          <a:lstStyle/>
          <a:p>
            <a:pPr>
              <a:defRPr/>
            </a:pPr>
            <a:r>
              <a:rPr lang="ru-RU"/>
              <a:t>12 апреля 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8200" y="6434408"/>
            <a:ext cx="2895600" cy="365125"/>
          </a:xfrm>
        </p:spPr>
        <p:txBody>
          <a:bodyPr anchor="b"/>
          <a:lstStyle/>
          <a:p>
            <a:pPr>
              <a:defRPr/>
            </a:pPr>
            <a:r>
              <a:rPr lang="ru-RU"/>
              <a:t>В. Кекелидзе, Сщвещание по ИТ-инфраструктуре</a:t>
            </a:r>
          </a:p>
        </p:txBody>
      </p:sp>
      <p:pic>
        <p:nvPicPr>
          <p:cNvPr id="10" name="Picture 9" descr="Screen Shot 2019-02-17 at 21.49.33.png">
            <a:extLst>
              <a:ext uri="{FF2B5EF4-FFF2-40B4-BE49-F238E27FC236}">
                <a16:creationId xmlns:a16="http://schemas.microsoft.com/office/drawing/2014/main" id="{D837AAB8-25B4-B24A-8035-16D6A6400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5" y="3617349"/>
            <a:ext cx="3601724" cy="14658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CB96DD-D769-3144-8C24-0BBFBE57C672}"/>
              </a:ext>
            </a:extLst>
          </p:cNvPr>
          <p:cNvSpPr txBox="1"/>
          <p:nvPr/>
        </p:nvSpPr>
        <p:spPr>
          <a:xfrm>
            <a:off x="4837247" y="207142"/>
            <a:ext cx="6308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 27.04.2016 о подписании</a:t>
            </a:r>
          </a:p>
          <a:p>
            <a:pPr algn="r"/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Соглашения между </a:t>
            </a:r>
            <a:r>
              <a:rPr lang="ru-RU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Правительством РФ </a:t>
            </a: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ОИЯИ </a:t>
            </a:r>
            <a:endParaRPr 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создании и эксплуатации </a:t>
            </a:r>
            <a:r>
              <a:rPr lang="ru-RU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Комплекса 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endParaRPr lang="ru-RU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18B24E-5196-F44E-8551-E9438C94B074}"/>
              </a:ext>
            </a:extLst>
          </p:cNvPr>
          <p:cNvSpPr txBox="1"/>
          <p:nvPr/>
        </p:nvSpPr>
        <p:spPr>
          <a:xfrm>
            <a:off x="4901232" y="3022352"/>
            <a:ext cx="6660541" cy="707886"/>
          </a:xfrm>
          <a:prstGeom prst="rect">
            <a:avLst/>
          </a:prstGeom>
          <a:solidFill>
            <a:srgbClr val="D5FFFF"/>
          </a:solidFill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</a:t>
            </a:r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Мегасайенс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проект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вошел в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состав  Национального проекта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 НАУКА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0171B-FED7-7441-ABBE-EE7CBEE1F0A6}"/>
              </a:ext>
            </a:extLst>
          </p:cNvPr>
          <p:cNvSpPr/>
          <p:nvPr/>
        </p:nvSpPr>
        <p:spPr>
          <a:xfrm>
            <a:off x="3212578" y="4097554"/>
            <a:ext cx="3377307" cy="640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429" algn="ctr">
              <a:lnSpc>
                <a:spcPts val="1350"/>
              </a:lnSpc>
            </a:pP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 А С П О Р Т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>
              <a:solidFill>
                <a:srgbClr val="002060"/>
              </a:solidFill>
              <a:latin typeface="Times New Roman" pitchFamily="18" charset="0"/>
              <a:ea typeface="Times" pitchFamily="2" charset="0"/>
              <a:cs typeface="Times" pitchFamily="2" charset="0"/>
            </a:endParaRPr>
          </a:p>
          <a:p>
            <a:pPr indent="-1429" algn="ctr">
              <a:lnSpc>
                <a:spcPts val="1350"/>
              </a:lnSpc>
            </a:pP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Национального проекта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ea typeface="Times" pitchFamily="2" charset="0"/>
              <a:cs typeface="Times" pitchFamily="2" charset="0"/>
            </a:endParaRPr>
          </a:p>
          <a:p>
            <a:pPr indent="-1429" algn="ctr">
              <a:lnSpc>
                <a:spcPts val="1350"/>
              </a:lnSpc>
            </a:pP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"Наука"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ru-RU">
              <a:solidFill>
                <a:srgbClr val="002060"/>
              </a:solidFill>
              <a:latin typeface="Times New Roman" panose="02020603050405020304" pitchFamily="18" charset="0"/>
              <a:ea typeface="Times" pitchFamily="2" charset="0"/>
              <a:cs typeface="Times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3D397D-AE0E-D34C-B406-B5A8636C59C8}"/>
              </a:ext>
            </a:extLst>
          </p:cNvPr>
          <p:cNvSpPr/>
          <p:nvPr/>
        </p:nvSpPr>
        <p:spPr>
          <a:xfrm>
            <a:off x="6501761" y="3888315"/>
            <a:ext cx="5077414" cy="1177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429" algn="ctr">
              <a:lnSpc>
                <a:spcPts val="1350"/>
              </a:lnSpc>
            </a:pP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УТВЕРЖДЕН</a:t>
            </a:r>
            <a:endParaRPr lang="ru-RU">
              <a:solidFill>
                <a:srgbClr val="002060"/>
              </a:solidFill>
              <a:latin typeface="Arial" panose="020B0604020202020204" pitchFamily="34" charset="0"/>
              <a:ea typeface="Times" pitchFamily="2" charset="0"/>
              <a:cs typeface="Arial" panose="020B0604020202020204" pitchFamily="34" charset="0"/>
            </a:endParaRPr>
          </a:p>
          <a:p>
            <a:pPr indent="-1429" algn="ctr">
              <a:lnSpc>
                <a:spcPts val="1350"/>
              </a:lnSpc>
            </a:pP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президиумом Совета</a:t>
            </a:r>
            <a:endParaRPr lang="ru-RU">
              <a:solidFill>
                <a:srgbClr val="002060"/>
              </a:solidFill>
              <a:latin typeface="Arial" panose="020B0604020202020204" pitchFamily="34" charset="0"/>
              <a:ea typeface="Times" pitchFamily="2" charset="0"/>
              <a:cs typeface="Arial" panose="020B0604020202020204" pitchFamily="34" charset="0"/>
            </a:endParaRPr>
          </a:p>
          <a:p>
            <a:pPr indent="-1429" algn="ctr">
              <a:lnSpc>
                <a:spcPts val="1350"/>
              </a:lnSpc>
            </a:pP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Президенте Российской Федерации</a:t>
            </a:r>
            <a:endParaRPr lang="ru-RU">
              <a:solidFill>
                <a:srgbClr val="002060"/>
              </a:solidFill>
              <a:latin typeface="Arial" panose="020B0604020202020204" pitchFamily="34" charset="0"/>
              <a:ea typeface="Times" pitchFamily="2" charset="0"/>
              <a:cs typeface="Arial" panose="020B0604020202020204" pitchFamily="34" charset="0"/>
            </a:endParaRPr>
          </a:p>
          <a:p>
            <a:pPr indent="-1429" algn="ctr">
              <a:lnSpc>
                <a:spcPts val="1350"/>
              </a:lnSpc>
            </a:pP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стратегическому развитию</a:t>
            </a:r>
            <a:endParaRPr lang="ru-RU">
              <a:solidFill>
                <a:srgbClr val="002060"/>
              </a:solidFill>
              <a:latin typeface="Arial" panose="020B0604020202020204" pitchFamily="34" charset="0"/>
              <a:ea typeface="Times" pitchFamily="2" charset="0"/>
              <a:cs typeface="Arial" panose="020B0604020202020204" pitchFamily="34" charset="0"/>
            </a:endParaRPr>
          </a:p>
          <a:p>
            <a:pPr indent="-1429" algn="ctr">
              <a:lnSpc>
                <a:spcPts val="1350"/>
              </a:lnSpc>
            </a:pP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национальным проектам</a:t>
            </a:r>
            <a:endParaRPr lang="ru-RU">
              <a:solidFill>
                <a:srgbClr val="002060"/>
              </a:solidFill>
              <a:latin typeface="Arial" panose="020B0604020202020204" pitchFamily="34" charset="0"/>
              <a:ea typeface="Times" pitchFamily="2" charset="0"/>
              <a:cs typeface="Arial" panose="020B0604020202020204" pitchFamily="34" charset="0"/>
            </a:endParaRPr>
          </a:p>
          <a:p>
            <a:pPr indent="-1429" algn="ctr">
              <a:lnSpc>
                <a:spcPts val="1350"/>
              </a:lnSpc>
            </a:pPr>
            <a:r>
              <a:rPr lang="ru-RU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(протокол от 24 декабря 2018 г. № 16)</a:t>
            </a:r>
            <a:endParaRPr lang="ru-RU">
              <a:solidFill>
                <a:srgbClr val="002060"/>
              </a:solidFill>
              <a:latin typeface="Arial" panose="020B0604020202020204" pitchFamily="34" charset="0"/>
              <a:ea typeface="Times" pitchFamily="2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6E393C-EED4-824C-B556-1D42DCBBBACC}"/>
              </a:ext>
            </a:extLst>
          </p:cNvPr>
          <p:cNvSpPr txBox="1"/>
          <p:nvPr/>
        </p:nvSpPr>
        <p:spPr>
          <a:xfrm>
            <a:off x="248308" y="5292406"/>
            <a:ext cx="11695384" cy="1015663"/>
          </a:xfrm>
          <a:prstGeom prst="rect">
            <a:avLst/>
          </a:prstGeom>
          <a:solidFill>
            <a:srgbClr val="D5FF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Наблюдательного Совета 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мегасайенс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проекта «Комплекс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вошли представители  руководства: </a:t>
            </a:r>
          </a:p>
          <a:p>
            <a:pPr algn="r"/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 Науки и Высшего Образования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Росатома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КПП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ОИЯИ</a:t>
            </a:r>
          </a:p>
        </p:txBody>
      </p:sp>
    </p:spTree>
    <p:extLst>
      <p:ext uri="{BB962C8B-B14F-4D97-AF65-F5344CB8AC3E}">
        <p14:creationId xmlns:p14="http://schemas.microsoft.com/office/powerpoint/2010/main" val="311633476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340CDBC-8A35-E34F-99AE-0F0F79DBA205}"/>
              </a:ext>
            </a:extLst>
          </p:cNvPr>
          <p:cNvGrpSpPr/>
          <p:nvPr/>
        </p:nvGrpSpPr>
        <p:grpSpPr>
          <a:xfrm>
            <a:off x="0" y="233264"/>
            <a:ext cx="8532440" cy="6624736"/>
            <a:chOff x="0" y="233264"/>
            <a:chExt cx="8532440" cy="662473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F710941-D180-EC4D-854B-5AFD47769BD6}"/>
                </a:ext>
              </a:extLst>
            </p:cNvPr>
            <p:cNvGrpSpPr/>
            <p:nvPr/>
          </p:nvGrpSpPr>
          <p:grpSpPr>
            <a:xfrm>
              <a:off x="0" y="233264"/>
              <a:ext cx="8532440" cy="6624736"/>
              <a:chOff x="1884040" y="116632"/>
              <a:chExt cx="8532440" cy="6624736"/>
            </a:xfrm>
          </p:grpSpPr>
          <p:grpSp>
            <p:nvGrpSpPr>
              <p:cNvPr id="21533" name="Group 7"/>
              <p:cNvGrpSpPr/>
              <p:nvPr/>
            </p:nvGrpSpPr>
            <p:grpSpPr>
              <a:xfrm>
                <a:off x="1884040" y="116632"/>
                <a:ext cx="8532440" cy="6624736"/>
                <a:chOff x="1394741" y="1057808"/>
                <a:chExt cx="5638800" cy="5541963"/>
              </a:xfrm>
            </p:grpSpPr>
            <p:sp>
              <p:nvSpPr>
                <p:cNvPr id="21536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3429000" y="3581400"/>
                  <a:ext cx="762000" cy="2574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1400" b="1">
                      <a:solidFill>
                        <a:srgbClr val="FFFF00"/>
                      </a:solidFill>
                    </a:rPr>
                    <a:t>NICA</a:t>
                  </a:r>
                </a:p>
              </p:txBody>
            </p:sp>
            <p:pic>
              <p:nvPicPr>
                <p:cNvPr id="21537" name="Picture 1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394741" y="1057808"/>
                  <a:ext cx="5638800" cy="55419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8" name="TextBox 17"/>
              <p:cNvSpPr txBox="1"/>
              <p:nvPr/>
            </p:nvSpPr>
            <p:spPr>
              <a:xfrm>
                <a:off x="1991544" y="6074326"/>
                <a:ext cx="8352928" cy="595035"/>
              </a:xfrm>
              <a:prstGeom prst="rect">
                <a:avLst/>
              </a:prstGeom>
              <a:solidFill>
                <a:srgbClr val="000090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2000" i="1">
                    <a:solidFill>
                      <a:schemeClr val="bg1"/>
                    </a:solidFill>
                    <a:latin typeface="Arial"/>
                    <a:cs typeface="Arial"/>
                  </a:rPr>
                  <a:t>                                                                             baryonic density  </a:t>
                </a:r>
                <a:r>
                  <a:rPr lang="en-US" sz="2000" i="1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r / r</a:t>
                </a:r>
                <a:r>
                  <a:rPr lang="en-US" sz="2000" i="1" baseline="-25000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0</a:t>
                </a:r>
                <a:endParaRPr lang="en-US" sz="2000" i="1">
                  <a:solidFill>
                    <a:schemeClr val="bg1"/>
                  </a:solidFill>
                  <a:latin typeface="Symbol" charset="2"/>
                  <a:cs typeface="Symbol" charset="2"/>
                </a:endParaRPr>
              </a:p>
              <a:p>
                <a:pPr>
                  <a:lnSpc>
                    <a:spcPct val="80000"/>
                  </a:lnSpc>
                </a:pPr>
                <a:r>
                  <a:rPr lang="en-US" sz="2000" i="1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             0                                       1                                           r</a:t>
                </a:r>
                <a:r>
                  <a:rPr lang="en-US" sz="2000" i="1" baseline="-25000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0 </a:t>
                </a:r>
                <a:r>
                  <a:rPr lang="en-US" sz="2000" i="1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= 0,16 </a:t>
                </a:r>
                <a:r>
                  <a:rPr lang="en-US" sz="2000" i="1">
                    <a:solidFill>
                      <a:schemeClr val="bg1"/>
                    </a:solidFill>
                    <a:latin typeface="Arial"/>
                    <a:cs typeface="Arial"/>
                  </a:rPr>
                  <a:t>fm</a:t>
                </a:r>
                <a:r>
                  <a:rPr lang="en-US" sz="2000" i="1" baseline="30000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-3</a:t>
                </a:r>
              </a:p>
            </p:txBody>
          </p:sp>
          <p:sp>
            <p:nvSpPr>
              <p:cNvPr id="2" name="Block Arc 1"/>
              <p:cNvSpPr/>
              <p:nvPr/>
            </p:nvSpPr>
            <p:spPr>
              <a:xfrm>
                <a:off x="5015880" y="5517232"/>
                <a:ext cx="1080120" cy="1008112"/>
              </a:xfrm>
              <a:prstGeom prst="blockArc">
                <a:avLst/>
              </a:prstGeom>
              <a:solidFill>
                <a:srgbClr val="00009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5168900" y="5651956"/>
                <a:ext cx="800100" cy="369332"/>
              </a:xfrm>
              <a:prstGeom prst="rect">
                <a:avLst/>
              </a:prstGeom>
              <a:solidFill>
                <a:srgbClr val="00009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FFFFFF"/>
                    </a:solidFill>
                    <a:latin typeface="Arial"/>
                    <a:cs typeface="Arial"/>
                  </a:rPr>
                  <a:t>nuclei</a:t>
                </a:r>
              </a:p>
            </p:txBody>
          </p:sp>
          <p:sp>
            <p:nvSpPr>
              <p:cNvPr id="21521" name="TextBox 21"/>
              <p:cNvSpPr txBox="1">
                <a:spLocks noChangeArrowheads="1"/>
              </p:cNvSpPr>
              <p:nvPr/>
            </p:nvSpPr>
            <p:spPr bwMode="auto">
              <a:xfrm>
                <a:off x="7779809" y="3945464"/>
                <a:ext cx="1317625" cy="338138"/>
              </a:xfrm>
              <a:prstGeom prst="rect">
                <a:avLst/>
              </a:prstGeom>
              <a:solidFill>
                <a:srgbClr val="3049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ru-RU" sz="1600">
                    <a:solidFill>
                      <a:schemeClr val="bg1"/>
                    </a:solidFill>
                  </a:rPr>
                  <a:t> </a:t>
                </a:r>
                <a:endParaRPr lang="en-US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21530" name="TextBox 10"/>
              <p:cNvSpPr txBox="1">
                <a:spLocks noChangeArrowheads="1"/>
              </p:cNvSpPr>
              <p:nvPr/>
            </p:nvSpPr>
            <p:spPr bwMode="auto">
              <a:xfrm>
                <a:off x="6600056" y="3244914"/>
                <a:ext cx="3600400" cy="400110"/>
              </a:xfrm>
              <a:prstGeom prst="rect">
                <a:avLst/>
              </a:prstGeom>
              <a:solidFill>
                <a:srgbClr val="3049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9pPr>
              </a:lstStyle>
              <a:p>
                <a:pPr eaLnBrk="1" hangingPunct="1"/>
                <a:endParaRPr lang="en-US" sz="2000" i="1">
                  <a:solidFill>
                    <a:srgbClr val="FFFF00"/>
                  </a:solidFill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5519936" y="3429001"/>
                <a:ext cx="2262252" cy="2088233"/>
                <a:chOff x="4077674" y="3429000"/>
                <a:chExt cx="2201110" cy="2088233"/>
              </a:xfrm>
            </p:grpSpPr>
            <p:sp>
              <p:nvSpPr>
                <p:cNvPr id="17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5198664" y="3429000"/>
                  <a:ext cx="1080120" cy="461665"/>
                </a:xfrm>
                <a:prstGeom prst="rect">
                  <a:avLst/>
                </a:prstGeom>
                <a:solidFill>
                  <a:srgbClr val="3049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9pPr>
                </a:lstStyle>
                <a:p>
                  <a:pPr algn="ctr" eaLnBrk="1" hangingPunct="1"/>
                  <a:r>
                    <a:rPr lang="en-US" b="1">
                      <a:solidFill>
                        <a:srgbClr val="FFFF00"/>
                      </a:solidFill>
                    </a:rPr>
                    <a:t>NICA</a:t>
                  </a:r>
                </a:p>
              </p:txBody>
            </p:sp>
            <p:cxnSp>
              <p:nvCxnSpPr>
                <p:cNvPr id="5" name="Curved Connector 4"/>
                <p:cNvCxnSpPr/>
                <p:nvPr/>
              </p:nvCxnSpPr>
              <p:spPr>
                <a:xfrm rot="5400000" flipH="1" flipV="1">
                  <a:off x="3951173" y="4059558"/>
                  <a:ext cx="1584176" cy="1331174"/>
                </a:xfrm>
                <a:prstGeom prst="curvedConnector3">
                  <a:avLst>
                    <a:gd name="adj1" fmla="val 50000"/>
                  </a:avLst>
                </a:prstGeom>
                <a:ln w="57150" cmpd="sng">
                  <a:solidFill>
                    <a:srgbClr val="FFFF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" name="Group 3"/>
              <p:cNvGrpSpPr/>
              <p:nvPr/>
            </p:nvGrpSpPr>
            <p:grpSpPr>
              <a:xfrm>
                <a:off x="3235855" y="4150782"/>
                <a:ext cx="3427940" cy="1513417"/>
                <a:chOff x="1826155" y="4201581"/>
                <a:chExt cx="3427940" cy="1513417"/>
              </a:xfrm>
            </p:grpSpPr>
            <p:pic>
              <p:nvPicPr>
                <p:cNvPr id="21519" name="Picture 19" descr="500px-Quark_structure_proton.svg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828801" y="4836053"/>
                  <a:ext cx="592666" cy="592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20" name="Picture 25" descr="525px-Quark_structure_neutron.svg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194050" y="5149848"/>
                  <a:ext cx="565150" cy="5651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23" name="Picture 24" descr="525px-Quark_structure_neutron.svg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596216" y="4201581"/>
                  <a:ext cx="518583" cy="5185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25" name="Picture 22" descr="500px-Quark_structure_proton.svg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826155" y="4351864"/>
                  <a:ext cx="510645" cy="5106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526" name="Picture 20" descr="500px-Quark_structure_proton.svg.png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4699000" y="4766203"/>
                  <a:ext cx="555095" cy="5550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2" name="Rectangle 11"/>
              <p:cNvSpPr/>
              <p:nvPr/>
            </p:nvSpPr>
            <p:spPr>
              <a:xfrm>
                <a:off x="6384032" y="5445224"/>
                <a:ext cx="792088" cy="576064"/>
              </a:xfrm>
              <a:prstGeom prst="rect">
                <a:avLst/>
              </a:prstGeom>
              <a:solidFill>
                <a:srgbClr val="314B9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951984" y="3297684"/>
                <a:ext cx="792088" cy="576064"/>
              </a:xfrm>
              <a:prstGeom prst="rect">
                <a:avLst/>
              </a:prstGeom>
              <a:solidFill>
                <a:srgbClr val="314B9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flipH="1">
                <a:off x="5626100" y="6046688"/>
                <a:ext cx="0" cy="216024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2999656" y="6021288"/>
                <a:ext cx="0" cy="216024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1"/>
              <p:cNvSpPr txBox="1">
                <a:spLocks noChangeArrowheads="1"/>
              </p:cNvSpPr>
              <p:nvPr/>
            </p:nvSpPr>
            <p:spPr bwMode="auto">
              <a:xfrm>
                <a:off x="3296710" y="491064"/>
                <a:ext cx="716491" cy="338138"/>
              </a:xfrm>
              <a:prstGeom prst="rect">
                <a:avLst/>
              </a:prstGeom>
              <a:solidFill>
                <a:srgbClr val="3049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ru-RU" sz="1600">
                    <a:solidFill>
                      <a:schemeClr val="bg1"/>
                    </a:solidFill>
                  </a:rPr>
                  <a:t> </a:t>
                </a:r>
                <a:endParaRPr lang="en-US" sz="160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1508" name="Group 21507"/>
              <p:cNvGrpSpPr/>
              <p:nvPr/>
            </p:nvGrpSpPr>
            <p:grpSpPr>
              <a:xfrm>
                <a:off x="3097188" y="565572"/>
                <a:ext cx="3036912" cy="5352628"/>
                <a:chOff x="1573188" y="565572"/>
                <a:chExt cx="3036912" cy="5352628"/>
              </a:xfrm>
            </p:grpSpPr>
            <p:sp>
              <p:nvSpPr>
                <p:cNvPr id="22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1573188" y="565572"/>
                  <a:ext cx="3036912" cy="400110"/>
                </a:xfrm>
                <a:prstGeom prst="rect">
                  <a:avLst/>
                </a:prstGeom>
                <a:solidFill>
                  <a:srgbClr val="30499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US" sz="2000" b="1">
                      <a:solidFill>
                        <a:schemeClr val="bg1"/>
                      </a:solidFill>
                    </a:rPr>
                    <a:t>LHC</a:t>
                  </a:r>
                </a:p>
              </p:txBody>
            </p:sp>
            <p:grpSp>
              <p:nvGrpSpPr>
                <p:cNvPr id="21507" name="Group 21506"/>
                <p:cNvGrpSpPr/>
                <p:nvPr/>
              </p:nvGrpSpPr>
              <p:grpSpPr>
                <a:xfrm>
                  <a:off x="1727200" y="1092200"/>
                  <a:ext cx="1752600" cy="4826000"/>
                  <a:chOff x="1727200" y="1092200"/>
                  <a:chExt cx="1752600" cy="4826000"/>
                </a:xfrm>
              </p:grpSpPr>
              <p:cxnSp>
                <p:nvCxnSpPr>
                  <p:cNvPr id="27" name="Curved Connector 26"/>
                  <p:cNvCxnSpPr/>
                  <p:nvPr/>
                </p:nvCxnSpPr>
                <p:spPr>
                  <a:xfrm>
                    <a:off x="1727200" y="5334000"/>
                    <a:ext cx="1752600" cy="584200"/>
                  </a:xfrm>
                  <a:prstGeom prst="curvedConnector3">
                    <a:avLst>
                      <a:gd name="adj1" fmla="val 725"/>
                    </a:avLst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506" name="Straight Arrow Connector 21505"/>
                  <p:cNvCxnSpPr/>
                  <p:nvPr/>
                </p:nvCxnSpPr>
                <p:spPr>
                  <a:xfrm flipV="1">
                    <a:off x="1727200" y="1092200"/>
                    <a:ext cx="76200" cy="4267200"/>
                  </a:xfrm>
                  <a:prstGeom prst="straightConnector1">
                    <a:avLst/>
                  </a:prstGeom>
                  <a:ln w="76200" cmpd="sng"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1515" name="TextBox 21514"/>
              <p:cNvSpPr txBox="1"/>
              <p:nvPr/>
            </p:nvSpPr>
            <p:spPr>
              <a:xfrm>
                <a:off x="1955801" y="3746500"/>
                <a:ext cx="10054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>
                    <a:solidFill>
                      <a:schemeClr val="bg1"/>
                    </a:solidFill>
                  </a:rPr>
                  <a:t>2 10</a:t>
                </a:r>
                <a:r>
                  <a:rPr lang="ru-RU" baseline="30000">
                    <a:solidFill>
                      <a:schemeClr val="bg1"/>
                    </a:solidFill>
                  </a:rPr>
                  <a:t>12</a:t>
                </a:r>
                <a:r>
                  <a:rPr lang="en-US" baseline="30000">
                    <a:solidFill>
                      <a:schemeClr val="bg1"/>
                    </a:solidFill>
                  </a:rPr>
                  <a:t> </a:t>
                </a:r>
                <a:r>
                  <a:rPr lang="en-US">
                    <a:solidFill>
                      <a:schemeClr val="bg1"/>
                    </a:solidFill>
                  </a:rPr>
                  <a:t>K</a:t>
                </a:r>
                <a:endParaRPr lang="en-US" baseline="3000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56E42AD-B19A-B841-A76D-7C92ACD3133D}"/>
                </a:ext>
              </a:extLst>
            </p:cNvPr>
            <p:cNvCxnSpPr/>
            <p:nvPr/>
          </p:nvCxnSpPr>
          <p:spPr>
            <a:xfrm>
              <a:off x="4201297" y="3336324"/>
              <a:ext cx="704335" cy="481914"/>
            </a:xfrm>
            <a:prstGeom prst="straightConnector1">
              <a:avLst/>
            </a:prstGeom>
            <a:ln w="76200">
              <a:solidFill>
                <a:srgbClr val="FFFF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AC89BD-77BB-444F-BDC7-0114408E27DD}"/>
                </a:ext>
              </a:extLst>
            </p:cNvPr>
            <p:cNvSpPr txBox="1"/>
            <p:nvPr/>
          </p:nvSpPr>
          <p:spPr>
            <a:xfrm>
              <a:off x="4217888" y="3089758"/>
              <a:ext cx="646331" cy="369332"/>
            </a:xfrm>
            <a:prstGeom prst="rect">
              <a:avLst/>
            </a:prstGeom>
            <a:noFill/>
            <a:scene3d>
              <a:camera prst="orthographicFront">
                <a:rot lat="0" lon="0" rev="195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BES</a:t>
              </a:r>
              <a:endParaRPr lang="ru-RU">
                <a:solidFill>
                  <a:srgbClr val="FFFF00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66EB269-B266-3842-9C70-14F621517A5A}"/>
              </a:ext>
            </a:extLst>
          </p:cNvPr>
          <p:cNvSpPr/>
          <p:nvPr/>
        </p:nvSpPr>
        <p:spPr>
          <a:xfrm>
            <a:off x="8316416" y="421776"/>
            <a:ext cx="3824417" cy="2308324"/>
          </a:xfrm>
          <a:prstGeom prst="rect">
            <a:avLst/>
          </a:prstGeom>
          <a:solidFill>
            <a:srgbClr val="D0FFFF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b="1" spc="-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NICA</a:t>
            </a:r>
            <a:r>
              <a:rPr lang="en-US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нацелена на изучение: </a:t>
            </a:r>
          </a:p>
          <a:p>
            <a:pPr marL="285750" indent="-285750">
              <a:buClr>
                <a:srgbClr val="000000"/>
              </a:buClr>
              <a:buFontTx/>
              <a:buChar char="-"/>
            </a:pPr>
            <a:r>
              <a:rPr lang="ru-RU" b="1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КХД диаграммы </a:t>
            </a:r>
            <a:r>
              <a:rPr lang="ru-RU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наименее изученной области</a:t>
            </a:r>
            <a:r>
              <a:rPr lang="ru-RU" b="1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b="1" spc="-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большой</a:t>
            </a:r>
            <a:r>
              <a:rPr lang="ru-RU" b="1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барионной плотности,</a:t>
            </a:r>
            <a:r>
              <a:rPr lang="en-US" b="1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где </a:t>
            </a:r>
            <a:r>
              <a:rPr lang="ru-RU" i="1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применение КХД на решетке не эффективно;</a:t>
            </a:r>
          </a:p>
          <a:p>
            <a:pPr marL="285750" indent="-285750">
              <a:buClr>
                <a:srgbClr val="000000"/>
              </a:buClr>
              <a:buFontTx/>
              <a:buChar char="-"/>
            </a:pPr>
            <a:r>
              <a:rPr lang="ru-RU" b="1" i="1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спиновой структуры </a:t>
            </a:r>
            <a:r>
              <a:rPr lang="ru-RU" i="1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нуклонов.</a:t>
            </a:r>
            <a:endParaRPr lang="en-US" i="1" spc="-1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7D0DA-3186-1F41-A0F8-C9C9FF873BE2}"/>
              </a:ext>
            </a:extLst>
          </p:cNvPr>
          <p:cNvSpPr txBox="1"/>
          <p:nvPr/>
        </p:nvSpPr>
        <p:spPr>
          <a:xfrm>
            <a:off x="3725514" y="362941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SIS-100</a:t>
            </a:r>
            <a:endParaRPr lang="ru-RU">
              <a:solidFill>
                <a:srgbClr val="FFFF00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DAB6CB-8C61-1947-A797-47DB3F5C3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 апреля 2024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E0F0300-EDCF-2944-8B66-EA1BA29FE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5677CE0-063C-5C46-A876-B979DA578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5</a:t>
            </a:fld>
            <a:endParaRPr lang="ru-R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99E17E-C8CB-7A4C-AD72-839A3B27E9C0}"/>
              </a:ext>
            </a:extLst>
          </p:cNvPr>
          <p:cNvSpPr/>
          <p:nvPr/>
        </p:nvSpPr>
        <p:spPr>
          <a:xfrm>
            <a:off x="8730609" y="4891425"/>
            <a:ext cx="3311034" cy="1754326"/>
          </a:xfrm>
          <a:prstGeom prst="rect">
            <a:avLst/>
          </a:prstGeom>
          <a:solidFill>
            <a:srgbClr val="FFEEE4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ru-RU" i="1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Все это также связано с </a:t>
            </a:r>
            <a:r>
              <a:rPr lang="ru-RU" b="1" i="1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астрофизическими</a:t>
            </a:r>
            <a:r>
              <a:rPr lang="ru-RU" i="1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исследованиями, которые интенсивно развиваются</a:t>
            </a: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ru-RU" i="1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 могут ставить нам </a:t>
            </a:r>
            <a:r>
              <a:rPr lang="ru-RU" b="1" i="1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новые вопросы</a:t>
            </a:r>
            <a:r>
              <a:rPr lang="ru-RU" i="1" spc="-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en-US" i="1" spc="-1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9AFABA-FA28-FB41-B5C4-3E877D8C7E75}"/>
              </a:ext>
            </a:extLst>
          </p:cNvPr>
          <p:cNvSpPr/>
          <p:nvPr/>
        </p:nvSpPr>
        <p:spPr>
          <a:xfrm>
            <a:off x="6610865" y="3012590"/>
            <a:ext cx="5529968" cy="1785104"/>
          </a:xfrm>
          <a:prstGeom prst="rect">
            <a:avLst/>
          </a:prstGeom>
          <a:solidFill>
            <a:srgbClr val="F4FFFF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US" sz="2000" b="1" i="1" spc="-1" dirty="0">
                <a:solidFill>
                  <a:srgbClr val="FF0000"/>
                </a:solidFill>
                <a:ea typeface="Times New Roman"/>
              </a:rPr>
              <a:t>NICA </a:t>
            </a:r>
            <a:r>
              <a:rPr lang="ru-RU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дополняет существующие и планируемые установки в мире (</a:t>
            </a:r>
            <a:r>
              <a:rPr lang="en-US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SIS-100 FAIR</a:t>
            </a:r>
            <a:r>
              <a:rPr lang="en-US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LHC CERN</a:t>
            </a:r>
            <a:r>
              <a:rPr lang="en-US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 </a:t>
            </a:r>
            <a:r>
              <a:rPr lang="ru-RU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 будет необходимым продолжением и значительным расширением исследований на </a:t>
            </a:r>
            <a:r>
              <a:rPr lang="en-US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RHIC BES</a:t>
            </a:r>
            <a:r>
              <a:rPr lang="ru-RU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по многообразию систем и энергии</a:t>
            </a:r>
            <a:r>
              <a:rPr lang="en-US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ru-RU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 точности</a:t>
            </a:r>
            <a:r>
              <a:rPr lang="ru-RU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en-US" i="1" spc="-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DABEC9D-3002-EE4A-935F-46EF58F09B95}"/>
              </a:ext>
            </a:extLst>
          </p:cNvPr>
          <p:cNvGrpSpPr/>
          <p:nvPr/>
        </p:nvGrpSpPr>
        <p:grpSpPr>
          <a:xfrm>
            <a:off x="1118191" y="304096"/>
            <a:ext cx="2425700" cy="5913119"/>
            <a:chOff x="1498600" y="119380"/>
            <a:chExt cx="2425700" cy="5913119"/>
          </a:xfrm>
        </p:grpSpPr>
        <p:sp>
          <p:nvSpPr>
            <p:cNvPr id="44" name="Right Triangle 43">
              <a:extLst>
                <a:ext uri="{FF2B5EF4-FFF2-40B4-BE49-F238E27FC236}">
                  <a16:creationId xmlns:a16="http://schemas.microsoft.com/office/drawing/2014/main" id="{EEF679F1-D9AE-6A4E-8B97-99E23399F176}"/>
                </a:ext>
              </a:extLst>
            </p:cNvPr>
            <p:cNvSpPr/>
            <p:nvPr/>
          </p:nvSpPr>
          <p:spPr>
            <a:xfrm flipV="1">
              <a:off x="1498600" y="119380"/>
              <a:ext cx="2425700" cy="5913119"/>
            </a:xfrm>
            <a:prstGeom prst="rtTriangle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4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BAB1AB0-C580-F74F-9B0E-992D56B1C560}"/>
                </a:ext>
              </a:extLst>
            </p:cNvPr>
            <p:cNvSpPr txBox="1"/>
            <p:nvPr/>
          </p:nvSpPr>
          <p:spPr>
            <a:xfrm>
              <a:off x="1663700" y="203200"/>
              <a:ext cx="1943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>
                  <a:solidFill>
                    <a:srgbClr val="000090"/>
                  </a:solidFill>
                </a:rPr>
                <a:t>Lattice QCD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450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01-neutron-star-merger.ngsversion.1508164223916.adapt.1900.1.jpg">
            <a:extLst>
              <a:ext uri="{FF2B5EF4-FFF2-40B4-BE49-F238E27FC236}">
                <a16:creationId xmlns:a16="http://schemas.microsoft.com/office/drawing/2014/main" id="{6679A10A-CE4F-694C-A5AF-23871D2B1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3" y="27360"/>
            <a:ext cx="6901893" cy="38795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496944C-920D-AD4A-9EDE-B19D12977E3F}"/>
              </a:ext>
            </a:extLst>
          </p:cNvPr>
          <p:cNvGrpSpPr/>
          <p:nvPr/>
        </p:nvGrpSpPr>
        <p:grpSpPr>
          <a:xfrm>
            <a:off x="17657" y="3252789"/>
            <a:ext cx="5599127" cy="3416973"/>
            <a:chOff x="4381500" y="1549827"/>
            <a:chExt cx="4682414" cy="3891698"/>
          </a:xfrm>
        </p:grpSpPr>
        <p:pic>
          <p:nvPicPr>
            <p:cNvPr id="16" name="Picture 15" descr="Screen Shot 2019-09-22 at 18.42.41.png">
              <a:extLst>
                <a:ext uri="{FF2B5EF4-FFF2-40B4-BE49-F238E27FC236}">
                  <a16:creationId xmlns:a16="http://schemas.microsoft.com/office/drawing/2014/main" id="{A52B0856-BB46-6D4E-9A36-7B5103BEE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1500" y="1549827"/>
              <a:ext cx="4682414" cy="3891698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227A594-FC37-3848-BF5B-BF7DAFD24BBA}"/>
                </a:ext>
              </a:extLst>
            </p:cNvPr>
            <p:cNvSpPr/>
            <p:nvPr/>
          </p:nvSpPr>
          <p:spPr>
            <a:xfrm>
              <a:off x="7239000" y="3008056"/>
              <a:ext cx="1244600" cy="8686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2990EFA-228E-2840-A0EE-C53E7CD55898}"/>
              </a:ext>
            </a:extLst>
          </p:cNvPr>
          <p:cNvSpPr/>
          <p:nvPr/>
        </p:nvSpPr>
        <p:spPr>
          <a:xfrm>
            <a:off x="657735" y="6354390"/>
            <a:ext cx="4728754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Screen Shot 2019-06-14 at 09.51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373" y="3432587"/>
            <a:ext cx="4398787" cy="3144339"/>
          </a:xfrm>
          <a:prstGeom prst="rect">
            <a:avLst/>
          </a:prstGeom>
        </p:spPr>
      </p:pic>
      <p:pic>
        <p:nvPicPr>
          <p:cNvPr id="4" name="Picture 3" descr="Screen Shot 2019-06-14 at 09.51.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043" y="782797"/>
            <a:ext cx="4398787" cy="2942172"/>
          </a:xfrm>
          <a:prstGeom prst="rect">
            <a:avLst/>
          </a:prstGeom>
        </p:spPr>
      </p:pic>
      <p:sp>
        <p:nvSpPr>
          <p:cNvPr id="19" name="CustomShape 1"/>
          <p:cNvSpPr/>
          <p:nvPr/>
        </p:nvSpPr>
        <p:spPr>
          <a:xfrm>
            <a:off x="7008643" y="6464366"/>
            <a:ext cx="4558729" cy="3352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l-PL" sz="1600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ＭＳ Ｐゴシック" charset="0"/>
              </a:rPr>
              <a:t>I.C. Arsene at al., Phys. Rev. C75 (2007) 24902.</a:t>
            </a:r>
            <a:endParaRPr lang="pl-PL" sz="16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01413" y="674020"/>
            <a:ext cx="4829477" cy="400110"/>
          </a:xfrm>
          <a:prstGeom prst="rect">
            <a:avLst/>
          </a:prstGeom>
          <a:solidFill>
            <a:srgbClr val="E9F3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90"/>
                </a:solidFill>
                <a:latin typeface="Arial"/>
                <a:cs typeface="Arial"/>
              </a:rPr>
              <a:t>net baryonic density in </a:t>
            </a:r>
            <a:r>
              <a:rPr lang="en-US" sz="2000" b="1">
                <a:solidFill>
                  <a:srgbClr val="FF0000"/>
                </a:solidFill>
                <a:latin typeface="Arial"/>
                <a:cs typeface="Arial"/>
              </a:rPr>
              <a:t>Au</a:t>
            </a:r>
            <a:r>
              <a:rPr lang="en-US" sz="2000" b="1">
                <a:solidFill>
                  <a:srgbClr val="000090"/>
                </a:solidFill>
                <a:latin typeface="Arial"/>
                <a:cs typeface="Arial"/>
              </a:rPr>
              <a:t> + </a:t>
            </a:r>
            <a:r>
              <a:rPr lang="en-US" sz="2000" b="1">
                <a:solidFill>
                  <a:srgbClr val="FF0000"/>
                </a:solidFill>
                <a:latin typeface="Arial"/>
                <a:cs typeface="Arial"/>
              </a:rPr>
              <a:t>Au</a:t>
            </a:r>
            <a:r>
              <a:rPr lang="en-US" sz="2000" b="1">
                <a:solidFill>
                  <a:srgbClr val="000090"/>
                </a:solidFill>
                <a:latin typeface="Arial"/>
                <a:cs typeface="Arial"/>
              </a:rPr>
              <a:t> coll.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CBE444-7C1B-2046-B726-4F840A03F558}"/>
              </a:ext>
            </a:extLst>
          </p:cNvPr>
          <p:cNvSpPr txBox="1"/>
          <p:nvPr/>
        </p:nvSpPr>
        <p:spPr>
          <a:xfrm>
            <a:off x="8150253" y="1404126"/>
            <a:ext cx="1087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AGeV</a:t>
            </a:r>
            <a:endParaRPr lang="ru-RU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8B0E69-99A0-3C4D-8775-769FA6AE6C78}"/>
              </a:ext>
            </a:extLst>
          </p:cNvPr>
          <p:cNvSpPr txBox="1"/>
          <p:nvPr/>
        </p:nvSpPr>
        <p:spPr>
          <a:xfrm>
            <a:off x="7997013" y="3951320"/>
            <a:ext cx="1229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AGeV</a:t>
            </a:r>
            <a:endParaRPr lang="ru-RU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12E363-A440-E641-BAFC-491185384D50}"/>
              </a:ext>
            </a:extLst>
          </p:cNvPr>
          <p:cNvCxnSpPr/>
          <p:nvPr/>
        </p:nvCxnSpPr>
        <p:spPr>
          <a:xfrm flipH="1">
            <a:off x="7505700" y="5746214"/>
            <a:ext cx="0" cy="0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2C727F9-97FD-B748-823A-A5745F6877CB}"/>
              </a:ext>
            </a:extLst>
          </p:cNvPr>
          <p:cNvSpPr txBox="1"/>
          <p:nvPr/>
        </p:nvSpPr>
        <p:spPr>
          <a:xfrm>
            <a:off x="3283166" y="6374085"/>
            <a:ext cx="682778" cy="464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000090"/>
                </a:solidFill>
                <a:latin typeface="Arial"/>
                <a:cs typeface="Arial"/>
              </a:rPr>
              <a:t>5</a:t>
            </a:r>
            <a:r>
              <a:rPr lang="en-US" sz="2400" i="1">
                <a:solidFill>
                  <a:srgbClr val="000090"/>
                </a:solidFill>
                <a:latin typeface="Symbol" charset="2"/>
                <a:cs typeface="Symbol" charset="2"/>
              </a:rPr>
              <a:t>r</a:t>
            </a:r>
            <a:r>
              <a:rPr lang="en-US" sz="2400" i="1" baseline="-25000">
                <a:solidFill>
                  <a:srgbClr val="000090"/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A92BAC-6E1F-9E4A-8541-EF6736D6EAC2}"/>
              </a:ext>
            </a:extLst>
          </p:cNvPr>
          <p:cNvSpPr txBox="1"/>
          <p:nvPr/>
        </p:nvSpPr>
        <p:spPr>
          <a:xfrm>
            <a:off x="4745767" y="6386784"/>
            <a:ext cx="1074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000090"/>
                </a:solidFill>
                <a:latin typeface="Arial"/>
                <a:cs typeface="Arial"/>
              </a:rPr>
              <a:t>10</a:t>
            </a:r>
            <a:r>
              <a:rPr lang="en-US" sz="2400" i="1">
                <a:solidFill>
                  <a:srgbClr val="000090"/>
                </a:solidFill>
                <a:latin typeface="Symbol" charset="2"/>
                <a:cs typeface="Symbol" charset="2"/>
              </a:rPr>
              <a:t>r</a:t>
            </a:r>
            <a:r>
              <a:rPr lang="en-US" sz="2400" i="1" baseline="-25000">
                <a:solidFill>
                  <a:srgbClr val="000090"/>
                </a:solidFill>
                <a:latin typeface="Arial"/>
                <a:cs typeface="Arial"/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88ABA4-5AE1-D344-8B76-5C074E6A166B}"/>
              </a:ext>
            </a:extLst>
          </p:cNvPr>
          <p:cNvSpPr txBox="1"/>
          <p:nvPr/>
        </p:nvSpPr>
        <p:spPr>
          <a:xfrm>
            <a:off x="1639811" y="6344562"/>
            <a:ext cx="682778" cy="4647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2400" i="1">
                <a:solidFill>
                  <a:srgbClr val="000090"/>
                </a:solidFill>
                <a:latin typeface="Symbol" charset="2"/>
                <a:cs typeface="Symbol" charset="2"/>
              </a:rPr>
              <a:t>r</a:t>
            </a:r>
            <a:r>
              <a:rPr lang="en-US" sz="2400" i="1" baseline="-25000">
                <a:solidFill>
                  <a:srgbClr val="000090"/>
                </a:solidFill>
                <a:latin typeface="Arial"/>
                <a:cs typeface="Arial"/>
              </a:rPr>
              <a:t>0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BA64C54-CAAB-B74D-8AE7-7BC82895315F}"/>
              </a:ext>
            </a:extLst>
          </p:cNvPr>
          <p:cNvCxnSpPr/>
          <p:nvPr/>
        </p:nvCxnSpPr>
        <p:spPr>
          <a:xfrm flipH="1" flipV="1">
            <a:off x="5373147" y="6088512"/>
            <a:ext cx="0" cy="289972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5EB04C-C591-B44E-9E94-6248660E2121}"/>
              </a:ext>
            </a:extLst>
          </p:cNvPr>
          <p:cNvCxnSpPr/>
          <p:nvPr/>
        </p:nvCxnSpPr>
        <p:spPr>
          <a:xfrm>
            <a:off x="1902292" y="6412910"/>
            <a:ext cx="346668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B88A629-F82E-C24E-BB2E-37E249B14728}"/>
              </a:ext>
            </a:extLst>
          </p:cNvPr>
          <p:cNvCxnSpPr/>
          <p:nvPr/>
        </p:nvCxnSpPr>
        <p:spPr>
          <a:xfrm flipH="1">
            <a:off x="8623300" y="5872053"/>
            <a:ext cx="0" cy="175784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361AA3D6-4384-D447-9D23-74C0564D0735}"/>
              </a:ext>
            </a:extLst>
          </p:cNvPr>
          <p:cNvSpPr/>
          <p:nvPr/>
        </p:nvSpPr>
        <p:spPr>
          <a:xfrm>
            <a:off x="4166954" y="1456936"/>
            <a:ext cx="2832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 Star Merger</a:t>
            </a:r>
            <a:endParaRPr lang="en-US" sz="2000" i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F8341A-08A1-6543-B13C-E0287FCBBAEA}"/>
              </a:ext>
            </a:extLst>
          </p:cNvPr>
          <p:cNvSpPr txBox="1"/>
          <p:nvPr/>
        </p:nvSpPr>
        <p:spPr>
          <a:xfrm>
            <a:off x="2780572" y="98125"/>
            <a:ext cx="7551670" cy="461665"/>
          </a:xfrm>
          <a:prstGeom prst="rect">
            <a:avLst/>
          </a:prstGeom>
          <a:solidFill>
            <a:srgbClr val="A0FF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Similarity of Stellar Objects &amp; Heavy Ion Collisions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F41A227-D928-9C47-9CAC-DF20DD38BA6D}"/>
              </a:ext>
            </a:extLst>
          </p:cNvPr>
          <p:cNvCxnSpPr/>
          <p:nvPr/>
        </p:nvCxnSpPr>
        <p:spPr>
          <a:xfrm flipH="1" flipV="1">
            <a:off x="1911717" y="6125861"/>
            <a:ext cx="0" cy="289972"/>
          </a:xfrm>
          <a:prstGeom prst="straightConnector1">
            <a:avLst/>
          </a:prstGeom>
          <a:ln w="381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E7D5769-6B26-8C47-97F7-3B7EAC78858C}"/>
              </a:ext>
            </a:extLst>
          </p:cNvPr>
          <p:cNvSpPr txBox="1"/>
          <p:nvPr/>
        </p:nvSpPr>
        <p:spPr>
          <a:xfrm>
            <a:off x="5521817" y="3969982"/>
            <a:ext cx="200052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err="1"/>
              <a:t>Bauswein et. al., arXiv:1809.01116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E7C33D-E814-3340-AB59-F08B0107B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 апреля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C9E72-9E34-6C45-B320-036430A1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1F845-BF8C-5644-9496-2CF11268E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1387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B6EDC-69AD-3E42-B194-660BB6227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ИТ-инфраструктуре</a:t>
            </a:r>
          </a:p>
        </p:txBody>
      </p:sp>
      <p:pic>
        <p:nvPicPr>
          <p:cNvPr id="2" name="Picture 1" descr="NICA_scheme_v_2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3" y="26550"/>
            <a:ext cx="12145314" cy="6828405"/>
          </a:xfrm>
          <a:prstGeom prst="rect">
            <a:avLst/>
          </a:prstGeom>
        </p:spPr>
      </p:pic>
      <p:pic>
        <p:nvPicPr>
          <p:cNvPr id="3" name="Picture 6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61" y="-1"/>
            <a:ext cx="1439539" cy="7090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3238500" y="4437724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0" idx="3"/>
          </p:cNvCxnSpPr>
          <p:nvPr/>
        </p:nvCxnSpPr>
        <p:spPr>
          <a:xfrm>
            <a:off x="1572892" y="4322074"/>
            <a:ext cx="421303" cy="369119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1370173" y="3641607"/>
            <a:ext cx="3176428" cy="400110"/>
          </a:xfrm>
          <a:prstGeom prst="rect">
            <a:avLst/>
          </a:prstGeom>
          <a:solidFill>
            <a:srgbClr val="E4FFFF"/>
          </a:solidFill>
          <a:ln w="9525">
            <a:solidFill>
              <a:srgbClr val="1822CD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ru-RU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(c=251,5 m) 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D873D469-3E14-044E-8874-5AFAA159A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748" y="5843205"/>
            <a:ext cx="2237951" cy="707886"/>
          </a:xfrm>
          <a:prstGeom prst="rect">
            <a:avLst/>
          </a:prstGeom>
          <a:solidFill>
            <a:srgbClr val="E4FFFF"/>
          </a:solidFill>
          <a:ln w="9525">
            <a:solidFill>
              <a:srgbClr val="1822CD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ru-RU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Бустер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2020; </a:t>
            </a:r>
          </a:p>
          <a:p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</a:t>
            </a:r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синхротрон</a:t>
            </a:r>
            <a:endParaRPr lang="en-US" sz="20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EEF311F-AA9C-9B41-B006-6F8D594FCB76}"/>
              </a:ext>
            </a:extLst>
          </p:cNvPr>
          <p:cNvCxnSpPr>
            <a:stCxn id="13" idx="3"/>
          </p:cNvCxnSpPr>
          <p:nvPr/>
        </p:nvCxnSpPr>
        <p:spPr>
          <a:xfrm flipV="1">
            <a:off x="2806699" y="5562848"/>
            <a:ext cx="863853" cy="634300"/>
          </a:xfrm>
          <a:prstGeom prst="straightConnector1">
            <a:avLst/>
          </a:prstGeom>
          <a:ln w="38100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D83F6-2472-5B4F-8819-4502EDB9C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4638" y="6466325"/>
            <a:ext cx="2743200" cy="365125"/>
          </a:xfrm>
        </p:spPr>
        <p:txBody>
          <a:bodyPr/>
          <a:lstStyle/>
          <a:p>
            <a:r>
              <a:rPr lang="ru-RU"/>
              <a:t>12 апреля 2024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6F7926B2-7BE9-F145-8214-767F1C9DB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847" y="5101250"/>
            <a:ext cx="7062967" cy="1730200"/>
          </a:xfrm>
          <a:prstGeom prst="rect">
            <a:avLst/>
          </a:prstGeom>
          <a:solidFill>
            <a:srgbClr val="A0FFF6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buFont typeface="Wingdings" charset="2"/>
              <a:buChar char="u"/>
              <a:defRPr/>
            </a:pPr>
            <a:r>
              <a:rPr lang="ru-RU" sz="2000" i="1">
                <a:solidFill>
                  <a:srgbClr val="000090"/>
                </a:solidFill>
              </a:rPr>
              <a:t>модернизация ускорительного комплекса 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buFont typeface="Wingdings" charset="2"/>
              <a:buChar char="u"/>
              <a:defRPr/>
            </a:pPr>
            <a:r>
              <a:rPr lang="ru-RU" sz="2000" i="1">
                <a:solidFill>
                  <a:srgbClr val="000090"/>
                </a:solidFill>
              </a:rPr>
              <a:t>создание </a:t>
            </a:r>
            <a:r>
              <a:rPr lang="ru-RU" sz="2000" b="1" i="1" err="1">
                <a:solidFill>
                  <a:srgbClr val="000090"/>
                </a:solidFill>
              </a:rPr>
              <a:t>Коллайдера</a:t>
            </a:r>
            <a:r>
              <a:rPr lang="en-US" sz="2000" i="1">
                <a:solidFill>
                  <a:srgbClr val="000090"/>
                </a:solidFill>
              </a:rPr>
              <a:t> </a:t>
            </a:r>
            <a:r>
              <a:rPr lang="ru-RU" sz="2000" i="1">
                <a:solidFill>
                  <a:srgbClr val="000090"/>
                </a:solidFill>
              </a:rPr>
              <a:t>(с= 503 м) для столкновений </a:t>
            </a:r>
          </a:p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defRPr/>
            </a:pPr>
            <a:r>
              <a:rPr lang="en-US" sz="2000" i="1">
                <a:solidFill>
                  <a:srgbClr val="000090"/>
                </a:solidFill>
              </a:rPr>
              <a:t> </a:t>
            </a:r>
            <a:r>
              <a:rPr lang="ru-RU" sz="2000" i="1">
                <a:solidFill>
                  <a:srgbClr val="000090"/>
                </a:solidFill>
              </a:rPr>
              <a:t>- ионов от </a:t>
            </a:r>
            <a:r>
              <a:rPr lang="en-US" sz="2000" b="1" i="1">
                <a:solidFill>
                  <a:srgbClr val="000090"/>
                </a:solidFill>
              </a:rPr>
              <a:t>p</a:t>
            </a:r>
            <a:r>
              <a:rPr lang="en-US" sz="2000" i="1">
                <a:solidFill>
                  <a:srgbClr val="000090"/>
                </a:solidFill>
              </a:rPr>
              <a:t> </a:t>
            </a:r>
            <a:r>
              <a:rPr lang="ru-RU" sz="2000" i="1">
                <a:solidFill>
                  <a:srgbClr val="000090"/>
                </a:solidFill>
              </a:rPr>
              <a:t>до </a:t>
            </a:r>
            <a:r>
              <a:rPr lang="en-US" sz="2000" b="1" i="1">
                <a:solidFill>
                  <a:srgbClr val="000090"/>
                </a:solidFill>
              </a:rPr>
              <a:t>Au </a:t>
            </a:r>
            <a:r>
              <a:rPr lang="ru-RU" sz="2000" i="1">
                <a:solidFill>
                  <a:srgbClr val="000090"/>
                </a:solidFill>
              </a:rPr>
              <a:t>при энергиях √</a:t>
            </a:r>
            <a:r>
              <a:rPr lang="en-US" sz="2000" i="1">
                <a:solidFill>
                  <a:srgbClr val="000090"/>
                </a:solidFill>
              </a:rPr>
              <a:t>S</a:t>
            </a:r>
            <a:r>
              <a:rPr lang="en-US" sz="2000" i="1" baseline="-25000">
                <a:solidFill>
                  <a:srgbClr val="000090"/>
                </a:solidFill>
              </a:rPr>
              <a:t>NN</a:t>
            </a:r>
            <a:r>
              <a:rPr lang="en-US" sz="2000" i="1">
                <a:solidFill>
                  <a:srgbClr val="000090"/>
                </a:solidFill>
              </a:rPr>
              <a:t>= </a:t>
            </a:r>
            <a:r>
              <a:rPr lang="en-US" sz="2000" b="1" i="1">
                <a:solidFill>
                  <a:srgbClr val="FF0000"/>
                </a:solidFill>
              </a:rPr>
              <a:t>4</a:t>
            </a:r>
            <a:r>
              <a:rPr lang="en-US" sz="2000" i="1">
                <a:solidFill>
                  <a:srgbClr val="000090"/>
                </a:solidFill>
              </a:rPr>
              <a:t> - </a:t>
            </a:r>
            <a:r>
              <a:rPr lang="en-US" sz="2000" b="1" i="1">
                <a:solidFill>
                  <a:srgbClr val="FF0006"/>
                </a:solidFill>
              </a:rPr>
              <a:t>11</a:t>
            </a:r>
            <a:r>
              <a:rPr lang="en-US" sz="2000" i="1">
                <a:solidFill>
                  <a:srgbClr val="000090"/>
                </a:solidFill>
              </a:rPr>
              <a:t> </a:t>
            </a:r>
            <a:r>
              <a:rPr lang="ru-RU" sz="2000" i="1">
                <a:solidFill>
                  <a:srgbClr val="000090"/>
                </a:solidFill>
              </a:rPr>
              <a:t>ГэВ</a:t>
            </a:r>
          </a:p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defRPr/>
            </a:pPr>
            <a:r>
              <a:rPr lang="ru-RU" sz="2000" i="1">
                <a:solidFill>
                  <a:srgbClr val="000090"/>
                </a:solidFill>
              </a:rPr>
              <a:t>-  поляризованных</a:t>
            </a:r>
            <a:r>
              <a:rPr lang="en-US" sz="2000" i="1">
                <a:solidFill>
                  <a:srgbClr val="000090"/>
                </a:solidFill>
              </a:rPr>
              <a:t> </a:t>
            </a:r>
            <a:r>
              <a:rPr lang="ru-RU" sz="2000" i="1">
                <a:solidFill>
                  <a:srgbClr val="000090"/>
                </a:solidFill>
              </a:rPr>
              <a:t> </a:t>
            </a:r>
            <a:r>
              <a:rPr lang="en-US" sz="2000" b="1" i="1">
                <a:solidFill>
                  <a:srgbClr val="000090"/>
                </a:solidFill>
              </a:rPr>
              <a:t>p</a:t>
            </a:r>
            <a:r>
              <a:rPr lang="en-US" sz="2000" i="1">
                <a:solidFill>
                  <a:srgbClr val="000090"/>
                </a:solidFill>
              </a:rPr>
              <a:t> </a:t>
            </a:r>
            <a:r>
              <a:rPr lang="ru-RU" sz="2000" i="1">
                <a:solidFill>
                  <a:srgbClr val="000090"/>
                </a:solidFill>
              </a:rPr>
              <a:t> и</a:t>
            </a:r>
            <a:r>
              <a:rPr lang="en-US" sz="2000" i="1">
                <a:solidFill>
                  <a:srgbClr val="000090"/>
                </a:solidFill>
              </a:rPr>
              <a:t> </a:t>
            </a:r>
            <a:r>
              <a:rPr lang="ru-RU" sz="2000" i="1">
                <a:solidFill>
                  <a:srgbClr val="000090"/>
                </a:solidFill>
              </a:rPr>
              <a:t> </a:t>
            </a:r>
            <a:r>
              <a:rPr lang="en-US" sz="2000" b="1" i="1">
                <a:solidFill>
                  <a:srgbClr val="000090"/>
                </a:solidFill>
              </a:rPr>
              <a:t>d</a:t>
            </a:r>
            <a:r>
              <a:rPr lang="en-US" sz="2000" i="1">
                <a:solidFill>
                  <a:srgbClr val="000090"/>
                </a:solidFill>
              </a:rPr>
              <a:t> </a:t>
            </a:r>
            <a:r>
              <a:rPr lang="ru-RU" sz="2000" i="1">
                <a:solidFill>
                  <a:srgbClr val="000090"/>
                </a:solidFill>
              </a:rPr>
              <a:t>  до энергии √</a:t>
            </a:r>
            <a:r>
              <a:rPr lang="en-US" sz="2000" i="1">
                <a:solidFill>
                  <a:srgbClr val="000090"/>
                </a:solidFill>
              </a:rPr>
              <a:t>S =</a:t>
            </a:r>
            <a:r>
              <a:rPr lang="en-US" sz="2000" b="1" i="1">
                <a:solidFill>
                  <a:srgbClr val="FF0006"/>
                </a:solidFill>
              </a:rPr>
              <a:t>27</a:t>
            </a:r>
            <a:r>
              <a:rPr lang="en-US" sz="2000" i="1">
                <a:solidFill>
                  <a:srgbClr val="000090"/>
                </a:solidFill>
              </a:rPr>
              <a:t> </a:t>
            </a:r>
            <a:r>
              <a:rPr lang="ru-RU" sz="2000" i="1">
                <a:solidFill>
                  <a:srgbClr val="000090"/>
                </a:solidFill>
              </a:rPr>
              <a:t>ГэВ </a:t>
            </a:r>
            <a:r>
              <a:rPr lang="en-US" sz="2000" i="1">
                <a:solidFill>
                  <a:srgbClr val="000090"/>
                </a:solidFill>
              </a:rPr>
              <a:t>(p)</a:t>
            </a:r>
            <a:r>
              <a:rPr lang="ru-RU" sz="2000" i="1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3588995C-0A61-1648-91D3-A671479B4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070" y="1398565"/>
            <a:ext cx="2784737" cy="944208"/>
          </a:xfrm>
          <a:prstGeom prst="rect">
            <a:avLst/>
          </a:prstGeom>
          <a:solidFill>
            <a:srgbClr val="A0FFF6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defRPr/>
            </a:pPr>
            <a:r>
              <a:rPr lang="en-US" sz="2000" b="1" i="1">
                <a:solidFill>
                  <a:srgbClr val="FF0000"/>
                </a:solidFill>
              </a:rPr>
              <a:t>B</a:t>
            </a:r>
            <a:r>
              <a:rPr lang="en-US" sz="2000" b="1" i="1">
                <a:solidFill>
                  <a:srgbClr val="000090"/>
                </a:solidFill>
              </a:rPr>
              <a:t>aryonic </a:t>
            </a:r>
            <a:r>
              <a:rPr lang="en-US" sz="2000" b="1" i="1">
                <a:solidFill>
                  <a:srgbClr val="FF0000"/>
                </a:solidFill>
              </a:rPr>
              <a:t>M</a:t>
            </a:r>
            <a:r>
              <a:rPr lang="en-US" sz="2000" b="1" i="1">
                <a:solidFill>
                  <a:srgbClr val="000090"/>
                </a:solidFill>
              </a:rPr>
              <a:t>atter </a:t>
            </a:r>
            <a:endParaRPr lang="ru-RU" sz="2000" b="1" i="1">
              <a:solidFill>
                <a:srgbClr val="000090"/>
              </a:solidFill>
            </a:endParaRPr>
          </a:p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defRPr/>
            </a:pPr>
            <a:r>
              <a:rPr lang="en-US" sz="2000" b="1" i="1">
                <a:solidFill>
                  <a:srgbClr val="000090"/>
                </a:solidFill>
              </a:rPr>
              <a:t>@ </a:t>
            </a:r>
            <a:r>
              <a:rPr lang="en-US" sz="2000" b="1" i="1" err="1">
                <a:solidFill>
                  <a:srgbClr val="FF0000"/>
                </a:solidFill>
              </a:rPr>
              <a:t>N</a:t>
            </a:r>
            <a:r>
              <a:rPr lang="en-US" sz="2000" b="1" i="1" err="1">
                <a:solidFill>
                  <a:srgbClr val="000090"/>
                </a:solidFill>
              </a:rPr>
              <a:t>uclotron (</a:t>
            </a:r>
            <a:r>
              <a:rPr lang="en-US" sz="2000" b="1" i="1">
                <a:solidFill>
                  <a:srgbClr val="FF0000"/>
                </a:solidFill>
              </a:rPr>
              <a:t>BM@N</a:t>
            </a:r>
            <a:r>
              <a:rPr lang="en-US" sz="2000" b="1" i="1">
                <a:solidFill>
                  <a:srgbClr val="000090"/>
                </a:solidFill>
              </a:rPr>
              <a:t>)</a:t>
            </a:r>
            <a:r>
              <a:rPr lang="en-US" sz="2000" i="1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3928B6E-B4D2-F841-9EF1-70EF45794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5017" y="1432606"/>
            <a:ext cx="2119305" cy="720557"/>
          </a:xfrm>
          <a:prstGeom prst="rect">
            <a:avLst/>
          </a:prstGeom>
          <a:solidFill>
            <a:srgbClr val="A0FFF6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defRPr/>
            </a:pPr>
            <a:r>
              <a:rPr lang="en-US" sz="2000" b="1" i="1">
                <a:solidFill>
                  <a:srgbClr val="FF0000"/>
                </a:solidFill>
              </a:rPr>
              <a:t>M</a:t>
            </a:r>
            <a:r>
              <a:rPr lang="en-US" sz="2000" b="1" i="1">
                <a:solidFill>
                  <a:srgbClr val="000090"/>
                </a:solidFill>
              </a:rPr>
              <a:t>ulti </a:t>
            </a:r>
            <a:r>
              <a:rPr lang="en-US" sz="2000" b="1" i="1">
                <a:solidFill>
                  <a:srgbClr val="FF0000"/>
                </a:solidFill>
              </a:rPr>
              <a:t>P</a:t>
            </a:r>
            <a:r>
              <a:rPr lang="en-US" sz="2000" b="1" i="1">
                <a:solidFill>
                  <a:srgbClr val="000090"/>
                </a:solidFill>
              </a:rPr>
              <a:t>urpose </a:t>
            </a:r>
            <a:endParaRPr lang="ru-RU" sz="2000" b="1" i="1">
              <a:solidFill>
                <a:srgbClr val="000090"/>
              </a:solidFill>
            </a:endParaRPr>
          </a:p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defRPr/>
            </a:pPr>
            <a:r>
              <a:rPr lang="en-US" sz="2000" b="1" i="1">
                <a:solidFill>
                  <a:srgbClr val="FF0000"/>
                </a:solidFill>
              </a:rPr>
              <a:t>D</a:t>
            </a:r>
            <a:r>
              <a:rPr lang="en-US" sz="2000" b="1" i="1">
                <a:solidFill>
                  <a:srgbClr val="000090"/>
                </a:solidFill>
              </a:rPr>
              <a:t>etector (</a:t>
            </a:r>
            <a:r>
              <a:rPr lang="en-US" sz="2000" b="1" i="1">
                <a:solidFill>
                  <a:srgbClr val="FF0000"/>
                </a:solidFill>
              </a:rPr>
              <a:t>MPD</a:t>
            </a:r>
            <a:r>
              <a:rPr lang="en-US" sz="2000" b="1" i="1">
                <a:solidFill>
                  <a:srgbClr val="000090"/>
                </a:solidFill>
              </a:rPr>
              <a:t>)</a:t>
            </a:r>
            <a:endParaRPr lang="en-US" sz="2000" i="1">
              <a:solidFill>
                <a:srgbClr val="000090"/>
              </a:solidFill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5A2B48D0-8EE5-8142-8BF9-E72677C26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0090" y="232527"/>
            <a:ext cx="2412710" cy="781919"/>
          </a:xfrm>
          <a:prstGeom prst="rect">
            <a:avLst/>
          </a:prstGeom>
          <a:solidFill>
            <a:srgbClr val="A0FFF6"/>
          </a:solidFill>
          <a:ln>
            <a:noFill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defRPr/>
            </a:pPr>
            <a:r>
              <a:rPr lang="en-US" sz="2000" b="1" i="1">
                <a:solidFill>
                  <a:srgbClr val="FF0000"/>
                </a:solidFill>
              </a:rPr>
              <a:t>S</a:t>
            </a:r>
            <a:r>
              <a:rPr lang="en-US" sz="2000" b="1" i="1">
                <a:solidFill>
                  <a:srgbClr val="000090"/>
                </a:solidFill>
              </a:rPr>
              <a:t>pin </a:t>
            </a:r>
            <a:r>
              <a:rPr lang="en-US" sz="2000" b="1" i="1">
                <a:solidFill>
                  <a:srgbClr val="FF0000"/>
                </a:solidFill>
              </a:rPr>
              <a:t>P</a:t>
            </a:r>
            <a:r>
              <a:rPr lang="en-US" sz="2000" b="1" i="1">
                <a:solidFill>
                  <a:srgbClr val="000090"/>
                </a:solidFill>
              </a:rPr>
              <a:t>hysics</a:t>
            </a:r>
            <a:endParaRPr lang="ru-RU" sz="2000" b="1" i="1">
              <a:solidFill>
                <a:srgbClr val="000090"/>
              </a:solidFill>
            </a:endParaRPr>
          </a:p>
          <a:p>
            <a:pPr marL="0" indent="0" eaLnBrk="1" hangingPunct="1">
              <a:lnSpc>
                <a:spcPct val="110000"/>
              </a:lnSpc>
              <a:spcBef>
                <a:spcPct val="20000"/>
              </a:spcBef>
              <a:buClr>
                <a:srgbClr val="000090"/>
              </a:buClr>
              <a:defRPr/>
            </a:pPr>
            <a:r>
              <a:rPr lang="en-US" sz="2000" b="1" i="1">
                <a:solidFill>
                  <a:srgbClr val="000090"/>
                </a:solidFill>
              </a:rPr>
              <a:t> </a:t>
            </a:r>
            <a:r>
              <a:rPr lang="en-US" sz="2000" b="1" i="1">
                <a:solidFill>
                  <a:srgbClr val="FF0000"/>
                </a:solidFill>
              </a:rPr>
              <a:t>D</a:t>
            </a:r>
            <a:r>
              <a:rPr lang="en-US" sz="2000" b="1" i="1">
                <a:solidFill>
                  <a:srgbClr val="000090"/>
                </a:solidFill>
              </a:rPr>
              <a:t>etector (</a:t>
            </a:r>
            <a:r>
              <a:rPr lang="en-US" sz="2000" b="1" i="1">
                <a:solidFill>
                  <a:srgbClr val="FF0000"/>
                </a:solidFill>
              </a:rPr>
              <a:t>SPD</a:t>
            </a:r>
            <a:r>
              <a:rPr lang="en-US" sz="2000" b="1" i="1">
                <a:solidFill>
                  <a:srgbClr val="000090"/>
                </a:solidFill>
              </a:rPr>
              <a:t>)</a:t>
            </a:r>
            <a:endParaRPr lang="en-US" sz="2000" i="1">
              <a:solidFill>
                <a:srgbClr val="00009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AED62-857C-634C-9CF6-6CC401D4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7</a:t>
            </a:fld>
            <a:endParaRPr lang="ru-RU"/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03601E49-98CE-A445-9CE3-913007D72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76" y="4122019"/>
            <a:ext cx="1140816" cy="400110"/>
          </a:xfrm>
          <a:prstGeom prst="rect">
            <a:avLst/>
          </a:prstGeom>
          <a:solidFill>
            <a:srgbClr val="E4FFFF"/>
          </a:solidFill>
          <a:ln w="9525">
            <a:solidFill>
              <a:srgbClr val="1822CD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en-US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HiLAC</a:t>
            </a:r>
            <a:endParaRPr lang="en-US" sz="2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69AF2E3F-63C7-CB47-9EA5-6D3680FA6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1930" y="3965869"/>
            <a:ext cx="2195819" cy="1015663"/>
          </a:xfrm>
          <a:prstGeom prst="rect">
            <a:avLst/>
          </a:prstGeom>
          <a:solidFill>
            <a:srgbClr val="E4FFFF"/>
          </a:solidFill>
          <a:ln w="9525">
            <a:solidFill>
              <a:srgbClr val="1822CD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ru-RU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для</a:t>
            </a:r>
            <a:r>
              <a:rPr lang="ru-RU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прикладных исследований</a:t>
            </a:r>
            <a:endParaRPr lang="en-US" sz="20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A671373-685C-6140-B604-14B7A19CE2E5}"/>
              </a:ext>
            </a:extLst>
          </p:cNvPr>
          <p:cNvCxnSpPr>
            <a:stCxn id="22" idx="1"/>
          </p:cNvCxnSpPr>
          <p:nvPr/>
        </p:nvCxnSpPr>
        <p:spPr>
          <a:xfrm flipH="1" flipV="1">
            <a:off x="4038602" y="4122019"/>
            <a:ext cx="633328" cy="351682"/>
          </a:xfrm>
          <a:prstGeom prst="straightConnector1">
            <a:avLst/>
          </a:prstGeom>
          <a:ln w="38100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11">
            <a:extLst>
              <a:ext uri="{FF2B5EF4-FFF2-40B4-BE49-F238E27FC236}">
                <a16:creationId xmlns:a16="http://schemas.microsoft.com/office/drawing/2014/main" id="{C4FB1032-B62A-824A-B6B3-FE1F3FFCB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9981" y="1963735"/>
            <a:ext cx="3000619" cy="400110"/>
          </a:xfrm>
          <a:prstGeom prst="rect">
            <a:avLst/>
          </a:prstGeom>
          <a:solidFill>
            <a:srgbClr val="E4FFFF"/>
          </a:solidFill>
          <a:ln w="9525">
            <a:solidFill>
              <a:srgbClr val="1822CD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ru-RU" sz="20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Коллайдер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(c=</a:t>
            </a:r>
            <a:r>
              <a:rPr lang="ru-RU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503</a:t>
            </a:r>
            <a:r>
              <a:rPr lang="en-US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m) </a:t>
            </a:r>
          </a:p>
        </p:txBody>
      </p:sp>
    </p:spTree>
    <p:extLst>
      <p:ext uri="{BB962C8B-B14F-4D97-AF65-F5344CB8AC3E}">
        <p14:creationId xmlns:p14="http://schemas.microsoft.com/office/powerpoint/2010/main" val="30686657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1"/>
      <p:bldP spid="18" grpId="2"/>
      <p:bldP spid="19" grpId="3"/>
      <p:bldP spid="22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9" y="392267"/>
            <a:ext cx="12165761" cy="53875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08344" y="86149"/>
            <a:ext cx="5513294" cy="1200329"/>
          </a:xfrm>
          <a:prstGeom prst="rect">
            <a:avLst/>
          </a:prstGeom>
          <a:solidFill>
            <a:srgbClr val="ADFF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>
                <a:solidFill>
                  <a:srgbClr val="000090"/>
                </a:solidFill>
                <a:latin typeface="Arial"/>
                <a:cs typeface="Arial"/>
              </a:rPr>
              <a:t>Первое организационное совещание коллабораций</a:t>
            </a:r>
            <a:endParaRPr lang="en-US" sz="2400" b="1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en-US" sz="2400" b="1">
                <a:solidFill>
                  <a:srgbClr val="000090"/>
                </a:solidFill>
                <a:latin typeface="Arial"/>
                <a:cs typeface="Arial"/>
              </a:rPr>
              <a:t>MPD </a:t>
            </a:r>
            <a:r>
              <a:rPr lang="ru-RU" sz="2400" b="1">
                <a:solidFill>
                  <a:srgbClr val="000090"/>
                </a:solidFill>
                <a:latin typeface="Arial"/>
                <a:cs typeface="Arial"/>
              </a:rPr>
              <a:t>и</a:t>
            </a:r>
            <a:r>
              <a:rPr lang="en-US" sz="2400" b="1">
                <a:solidFill>
                  <a:srgbClr val="000090"/>
                </a:solidFill>
                <a:latin typeface="Arial"/>
                <a:cs typeface="Arial"/>
              </a:rPr>
              <a:t> BM@N </a:t>
            </a:r>
            <a:endParaRPr lang="ru-RU" sz="2400" b="1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1542801"/>
            <a:ext cx="5094664" cy="400110"/>
          </a:xfrm>
          <a:prstGeom prst="rect">
            <a:avLst/>
          </a:prstGeom>
          <a:solidFill>
            <a:srgbClr val="FBF1D7"/>
          </a:solidFill>
        </p:spPr>
        <p:txBody>
          <a:bodyPr wrap="none" rtlCol="0">
            <a:spAutoFit/>
          </a:bodyPr>
          <a:lstStyle/>
          <a:p>
            <a:r>
              <a:rPr lang="ru-RU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состоялось в Дубне 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11-13 </a:t>
            </a:r>
            <a:r>
              <a:rPr lang="ru-RU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апреля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6" descr="NICA-Logo_4c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6239" y="42323"/>
            <a:ext cx="1364947" cy="6723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981200" y="6334125"/>
            <a:ext cx="2133600" cy="476250"/>
          </a:xfrm>
        </p:spPr>
        <p:txBody>
          <a:bodyPr anchor="b"/>
          <a:lstStyle/>
          <a:p>
            <a:pPr>
              <a:defRPr/>
            </a:pPr>
            <a:r>
              <a:rPr lang="ru-RU"/>
              <a:t>12 апреля 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48200" y="6334125"/>
            <a:ext cx="2895600" cy="476250"/>
          </a:xfrm>
        </p:spPr>
        <p:txBody>
          <a:bodyPr anchor="b"/>
          <a:lstStyle/>
          <a:p>
            <a:pPr>
              <a:defRPr/>
            </a:pPr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667" y="5488972"/>
            <a:ext cx="12051461" cy="1015663"/>
          </a:xfrm>
          <a:prstGeom prst="rect">
            <a:avLst/>
          </a:prstGeom>
          <a:solidFill>
            <a:srgbClr val="ADFFFF"/>
          </a:solidFill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Были утверждены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уставы </a:t>
            </a:r>
            <a:r>
              <a:rPr lang="ru-RU" sz="2000" b="1" i="1" dirty="0" err="1">
                <a:solidFill>
                  <a:srgbClr val="000090"/>
                </a:solidFill>
                <a:latin typeface="Arial"/>
                <a:cs typeface="Arial"/>
              </a:rPr>
              <a:t>коллабораций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и сформированы их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руководящие органы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проведены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выборы руководителей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– </a:t>
            </a:r>
            <a:r>
              <a:rPr lang="ru-RU" sz="2000" b="1" i="1" dirty="0" err="1">
                <a:solidFill>
                  <a:srgbClr val="000090"/>
                </a:solidFill>
                <a:latin typeface="Arial"/>
                <a:cs typeface="Arial"/>
              </a:rPr>
              <a:t>споксперсон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;</a:t>
            </a:r>
          </a:p>
          <a:p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выработаны и утверждены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условия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функционирования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международных </a:t>
            </a:r>
            <a:r>
              <a:rPr lang="ru-RU" sz="2000" i="1" dirty="0" err="1">
                <a:solidFill>
                  <a:srgbClr val="000090"/>
                </a:solidFill>
                <a:latin typeface="Arial"/>
                <a:cs typeface="Arial"/>
              </a:rPr>
              <a:t>коллабораций</a:t>
            </a:r>
            <a:r>
              <a:rPr lang="ru-RU" sz="2000" i="1" dirty="0">
                <a:solidFill>
                  <a:srgbClr val="000090"/>
                </a:solidFill>
                <a:latin typeface="Arial"/>
                <a:cs typeface="Arial"/>
              </a:rPr>
              <a:t> в </a:t>
            </a:r>
            <a:r>
              <a:rPr lang="ru-RU" sz="2000" b="1" i="1" dirty="0">
                <a:solidFill>
                  <a:srgbClr val="000090"/>
                </a:solidFill>
                <a:latin typeface="Arial"/>
                <a:cs typeface="Arial"/>
              </a:rPr>
              <a:t>ОИЯИ</a:t>
            </a:r>
            <a:endParaRPr lang="en-US" sz="2000" b="1" i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A18A7-571D-6D2A-13E9-0E9C681D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41228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">
            <a:extLst>
              <a:ext uri="{FF2B5EF4-FFF2-40B4-BE49-F238E27FC236}">
                <a16:creationId xmlns:a16="http://schemas.microsoft.com/office/drawing/2014/main" id="{24639471-EED9-0D44-9DC1-5B1CC39B0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5027" y="-1"/>
            <a:ext cx="4606973" cy="2591423"/>
          </a:xfrm>
          <a:prstGeom prst="rect">
            <a:avLst/>
          </a:prstGeom>
          <a:solidFill>
            <a:srgbClr val="D5FFFF"/>
          </a:solidFill>
          <a:ln>
            <a:noFill/>
          </a:ln>
        </p:spPr>
      </p:pic>
      <p:pic>
        <p:nvPicPr>
          <p:cNvPr id="15" name="Picture 17">
            <a:extLst>
              <a:ext uri="{FF2B5EF4-FFF2-40B4-BE49-F238E27FC236}">
                <a16:creationId xmlns:a16="http://schemas.microsoft.com/office/drawing/2014/main" id="{BAF5EA8A-6722-5543-A9B4-83499794BD1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821030" y="4342645"/>
            <a:ext cx="4308313" cy="2415600"/>
          </a:xfrm>
          <a:prstGeom prst="rect">
            <a:avLst/>
          </a:prstGeom>
          <a:ln w="0">
            <a:noFill/>
          </a:ln>
        </p:spPr>
      </p:pic>
      <p:sp>
        <p:nvSpPr>
          <p:cNvPr id="24" name="TextBox 55">
            <a:extLst>
              <a:ext uri="{FF2B5EF4-FFF2-40B4-BE49-F238E27FC236}">
                <a16:creationId xmlns:a16="http://schemas.microsoft.com/office/drawing/2014/main" id="{5C9A0F07-6D4A-4549-8B6A-8F79DB6C8F54}"/>
              </a:ext>
            </a:extLst>
          </p:cNvPr>
          <p:cNvSpPr/>
          <p:nvPr/>
        </p:nvSpPr>
        <p:spPr>
          <a:xfrm>
            <a:off x="4219153" y="5436260"/>
            <a:ext cx="3753694" cy="1321985"/>
          </a:xfrm>
          <a:prstGeom prst="rect">
            <a:avLst/>
          </a:prstGeom>
          <a:solidFill>
            <a:srgbClr val="D5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buClr>
                <a:srgbClr val="000000"/>
              </a:buClr>
            </a:pP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 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hysics 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etector (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SPD</a:t>
            </a: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Collaboration:</a:t>
            </a:r>
          </a:p>
          <a:p>
            <a:pPr algn="r">
              <a:buClr>
                <a:srgbClr val="000000"/>
              </a:buClr>
            </a:pP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32 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Institutes</a:t>
            </a: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2000" b="1" i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Clr>
                <a:srgbClr val="000000"/>
              </a:buClr>
            </a:pP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57E416-860E-EB4E-A763-4FBF40699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8" y="1453259"/>
            <a:ext cx="4420400" cy="4386486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FE768B41-ABAD-0043-BE65-7266F573A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5456" y="-32070"/>
            <a:ext cx="1234782" cy="691801"/>
          </a:xfrm>
          <a:prstGeom prst="rect">
            <a:avLst/>
          </a:prstGeom>
          <a:solidFill>
            <a:srgbClr val="D5FFFF"/>
          </a:solidFill>
          <a:ln>
            <a:noFill/>
          </a:ln>
          <a:effectLst/>
        </p:spPr>
      </p:pic>
      <p:sp>
        <p:nvSpPr>
          <p:cNvPr id="14" name="TextBox 55">
            <a:extLst>
              <a:ext uri="{FF2B5EF4-FFF2-40B4-BE49-F238E27FC236}">
                <a16:creationId xmlns:a16="http://schemas.microsoft.com/office/drawing/2014/main" id="{94D40484-5C4A-8B4D-84B5-C85B0CF498CD}"/>
              </a:ext>
            </a:extLst>
          </p:cNvPr>
          <p:cNvSpPr/>
          <p:nvPr/>
        </p:nvSpPr>
        <p:spPr>
          <a:xfrm>
            <a:off x="4378674" y="2815460"/>
            <a:ext cx="4077044" cy="1321985"/>
          </a:xfrm>
          <a:prstGeom prst="rect">
            <a:avLst/>
          </a:prstGeom>
          <a:solidFill>
            <a:srgbClr val="D5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 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urpose 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etector (</a:t>
            </a:r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MPD</a:t>
            </a: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rgbClr val="000000"/>
              </a:buClr>
            </a:pPr>
            <a:r>
              <a:rPr lang="en-US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Collaboration:</a:t>
            </a:r>
          </a:p>
          <a:p>
            <a:pPr>
              <a:buClr>
                <a:srgbClr val="000000"/>
              </a:buClr>
            </a:pP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+ </a:t>
            </a: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JINR, 3</a:t>
            </a:r>
            <a:r>
              <a:rPr lang="ru-RU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Institutes</a:t>
            </a: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2000" b="1" i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00"/>
              </a:buClr>
            </a:pP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1495F4-699A-8A40-B127-6BF24083C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330" y="997584"/>
            <a:ext cx="1384156" cy="596252"/>
          </a:xfrm>
          <a:prstGeom prst="rect">
            <a:avLst/>
          </a:prstGeom>
          <a:solidFill>
            <a:srgbClr val="D5FFFF"/>
          </a:solidFill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2B184F1-18D7-1448-BCD4-E7938A7B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9085" y="46175"/>
            <a:ext cx="3674912" cy="1554272"/>
          </a:xfrm>
          <a:prstGeom prst="rect">
            <a:avLst/>
          </a:prstGeom>
          <a:solidFill>
            <a:srgbClr val="F0FFFD"/>
          </a:solidFill>
          <a:ln>
            <a:noFill/>
          </a:ln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ru-RU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aryonic </a:t>
            </a:r>
            <a:r>
              <a:rPr lang="en-US" altLang="ru-RU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ru-RU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atter at </a:t>
            </a:r>
            <a:r>
              <a:rPr lang="en-US" altLang="ru-RU" sz="20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ru-RU" sz="2000" b="1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uclotron</a:t>
            </a:r>
            <a:endParaRPr lang="ru-RU" altLang="ru-RU" sz="20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600"/>
              </a:spcAft>
            </a:pPr>
            <a:r>
              <a:rPr lang="en-US" altLang="ru-RU" sz="20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Collaboration: </a:t>
            </a:r>
          </a:p>
          <a:p>
            <a:pPr algn="r">
              <a:spcAft>
                <a:spcPts val="600"/>
              </a:spcAft>
            </a:pPr>
            <a:r>
              <a:rPr lang="en-US" altLang="ru-RU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ru-RU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Countries</a:t>
            </a:r>
            <a:r>
              <a:rPr lang="ru-RU" altLang="ru-RU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altLang="ru-RU" sz="2000" b="1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Institutions</a:t>
            </a:r>
            <a:r>
              <a:rPr lang="ru-RU" altLang="ru-RU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r">
              <a:spcAft>
                <a:spcPts val="600"/>
              </a:spcAft>
            </a:pPr>
            <a:r>
              <a:rPr lang="ru-RU" altLang="ru-RU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altLang="ru-RU" sz="2000" i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endParaRPr lang="en-US" altLang="ru-RU" sz="2000" b="1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14E4F-1D8D-5A45-AABD-194D9015BC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327" y="5862257"/>
            <a:ext cx="1475603" cy="819779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87DB6C-CFBC-6C85-6382-6D4064212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12 апреля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FCD21-5C4E-2991-89F3-9BB9BDCF1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В. Кекелидзе, Сщвещание по ИТ-инфраструктуре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6FF008-9635-341E-0B2F-50B628FA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62018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20471</TotalTime>
  <Words>2808</Words>
  <Application>Microsoft Macintosh PowerPoint</Application>
  <PresentationFormat>Widescreen</PresentationFormat>
  <Paragraphs>476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Arial,Bold</vt:lpstr>
      <vt:lpstr>Calibri</vt:lpstr>
      <vt:lpstr>Calibri Light</vt:lpstr>
      <vt:lpstr>Roboto</vt:lpstr>
      <vt:lpstr>Symbol</vt:lpstr>
      <vt:lpstr>Times New Roman</vt:lpstr>
      <vt:lpstr>Wingdings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Vladimir Kekelidze</cp:lastModifiedBy>
  <cp:revision>532</cp:revision>
  <dcterms:created xsi:type="dcterms:W3CDTF">2022-03-27T16:33:09Z</dcterms:created>
  <dcterms:modified xsi:type="dcterms:W3CDTF">2024-04-11T11:22:20Z</dcterms:modified>
</cp:coreProperties>
</file>