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26B8-923D-4542-8D40-8B608397EC43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DA41-2D98-4120-945E-EF1F2AC2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9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2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7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4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254018-086F-4A89-8834-6FD05FCDC77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ADE23E-28A9-44C7-89EC-53263636550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BC1A0-F116-4B3F-CAD5-4A76AEDD0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578" y="972284"/>
            <a:ext cx="10058400" cy="2995709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ИССЛЕДОВАНИЕ ВЫСШИХ ГАРМОНИК В ВЫСОКОВОЛЬТНОЙ СЕТИ СИСТЕМ ЭЛЕКТРОПИТАНИЯ УСКОРИТЕЛЬНЫХ УСТАНОВОК НУКЛОТРОН И БУСТЕР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19526-E255-B3F4-2A92-81FD7DE8D111}"/>
              </a:ext>
            </a:extLst>
          </p:cNvPr>
          <p:cNvSpPr txBox="1"/>
          <p:nvPr/>
        </p:nvSpPr>
        <p:spPr>
          <a:xfrm>
            <a:off x="1222408" y="4581625"/>
            <a:ext cx="9919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Наумов Олег Евгеньевич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научный сотрудник гр. №2 РЗА НИОСЭН ЛФВЭ, к.т.н.</a:t>
            </a:r>
          </a:p>
        </p:txBody>
      </p:sp>
    </p:spTree>
    <p:extLst>
      <p:ext uri="{BB962C8B-B14F-4D97-AF65-F5344CB8AC3E}">
        <p14:creationId xmlns:p14="http://schemas.microsoft.com/office/powerpoint/2010/main" val="325408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Отчет по качеству электроэнергии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ARIS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10</a:t>
            </a:fld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9CD7E-4415-D92B-8ABF-D75C88AD1116}"/>
              </a:ext>
            </a:extLst>
          </p:cNvPr>
          <p:cNvSpPr txBox="1"/>
          <p:nvPr/>
        </p:nvSpPr>
        <p:spPr>
          <a:xfrm>
            <a:off x="696286" y="5479908"/>
            <a:ext cx="550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Коэффициенты гармонических составляющих фазных напряжений ПС 15 порядка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(из отчета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сутки 25.01.2023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E93F712-751D-C599-315C-E286208C8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01363"/>
              </p:ext>
            </p:extLst>
          </p:nvPr>
        </p:nvGraphicFramePr>
        <p:xfrm>
          <a:off x="696284" y="1156240"/>
          <a:ext cx="5503178" cy="4088776"/>
        </p:xfrm>
        <a:graphic>
          <a:graphicData uri="http://schemas.openxmlformats.org/drawingml/2006/table">
            <a:tbl>
              <a:tblPr firstRow="1" firstCol="1" bandRow="1"/>
              <a:tblGrid>
                <a:gridCol w="600114">
                  <a:extLst>
                    <a:ext uri="{9D8B030D-6E8A-4147-A177-3AD203B41FA5}">
                      <a16:colId xmlns:a16="http://schemas.microsoft.com/office/drawing/2014/main" val="1755931246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2213738997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3258212411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3093524054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1386515127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1037385919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3844081939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112842421"/>
                    </a:ext>
                  </a:extLst>
                </a:gridCol>
                <a:gridCol w="612883">
                  <a:extLst>
                    <a:ext uri="{9D8B030D-6E8A-4147-A177-3AD203B41FA5}">
                      <a16:colId xmlns:a16="http://schemas.microsoft.com/office/drawing/2014/main" val="1537980376"/>
                    </a:ext>
                  </a:extLst>
                </a:gridCol>
              </a:tblGrid>
              <a:tr h="3255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99564"/>
                  </a:ext>
                </a:extLst>
              </a:tr>
              <a:tr h="447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U(h)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176735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874253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77135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36630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514432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50740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673258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001231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905464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111942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81375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355176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222481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129631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296867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183999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688621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83457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617234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850441"/>
                  </a:ext>
                </a:extLst>
              </a:tr>
              <a:tr h="1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6" marR="48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4565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43222E-05D6-8E18-AB95-FD4973D04A54}"/>
              </a:ext>
            </a:extLst>
          </p:cNvPr>
          <p:cNvSpPr txBox="1"/>
          <p:nvPr/>
        </p:nvSpPr>
        <p:spPr>
          <a:xfrm>
            <a:off x="6342771" y="1515740"/>
            <a:ext cx="261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Близко к предельному нормативному значению!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5CB2C2F-2A58-5758-5E7D-C2822F17AB40}"/>
              </a:ext>
            </a:extLst>
          </p:cNvPr>
          <p:cNvCxnSpPr/>
          <p:nvPr/>
        </p:nvCxnSpPr>
        <p:spPr>
          <a:xfrm flipH="1">
            <a:off x="5486400" y="1963024"/>
            <a:ext cx="973123" cy="402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099219-6E85-E3CD-88B0-99F06180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52921"/>
              </p:ext>
            </p:extLst>
          </p:nvPr>
        </p:nvGraphicFramePr>
        <p:xfrm>
          <a:off x="7279746" y="2534010"/>
          <a:ext cx="3810501" cy="2072640"/>
        </p:xfrm>
        <a:graphic>
          <a:graphicData uri="http://schemas.openxmlformats.org/drawingml/2006/table">
            <a:tbl>
              <a:tblPr firstRow="1" firstCol="1" bandRow="1"/>
              <a:tblGrid>
                <a:gridCol w="1419681">
                  <a:extLst>
                    <a:ext uri="{9D8B030D-6E8A-4147-A177-3AD203B41FA5}">
                      <a16:colId xmlns:a16="http://schemas.microsoft.com/office/drawing/2014/main" val="871191285"/>
                    </a:ext>
                  </a:extLst>
                </a:gridCol>
                <a:gridCol w="1195410">
                  <a:extLst>
                    <a:ext uri="{9D8B030D-6E8A-4147-A177-3AD203B41FA5}">
                      <a16:colId xmlns:a16="http://schemas.microsoft.com/office/drawing/2014/main" val="3205415248"/>
                    </a:ext>
                  </a:extLst>
                </a:gridCol>
                <a:gridCol w="1195410">
                  <a:extLst>
                    <a:ext uri="{9D8B030D-6E8A-4147-A177-3AD203B41FA5}">
                      <a16:colId xmlns:a16="http://schemas.microsoft.com/office/drawing/2014/main" val="112695166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ПКЭ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измерения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773967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800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4,08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8151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892463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95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026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04519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 фазы С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28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(95%)</a:t>
                      </a: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0893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kern="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901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AABEB7-728E-A6B0-0C93-B1F6DA48CBEF}"/>
              </a:ext>
            </a:extLst>
          </p:cNvPr>
          <p:cNvSpPr txBox="1"/>
          <p:nvPr/>
        </p:nvSpPr>
        <p:spPr>
          <a:xfrm>
            <a:off x="7139030" y="4649398"/>
            <a:ext cx="413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Суммарные коэффициенты гармоник фазных напряжений ПС 15 </a:t>
            </a:r>
          </a:p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(из отчета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сутки 25.01.2023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740D73D-0DF8-D2F0-3D12-CB4DD551648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665828" y="2100515"/>
            <a:ext cx="519168" cy="433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5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Выводы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529389" y="1051635"/>
            <a:ext cx="111268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Фазные токи и напряжения в СЭП ускорительных установок </a:t>
            </a:r>
            <a:r>
              <a:rPr lang="ru-RU" dirty="0" err="1"/>
              <a:t>Нуклотрон</a:t>
            </a:r>
            <a:r>
              <a:rPr lang="ru-RU" dirty="0"/>
              <a:t> и Бустер (ПС 13а, ПС К, ПС 15) содержат </a:t>
            </a:r>
            <a:r>
              <a:rPr lang="ru-RU" b="1" dirty="0"/>
              <a:t>значительное количество высших нечетных гармоник до 37-ой включительно</a:t>
            </a:r>
            <a:r>
              <a:rPr lang="ru-RU" dirty="0"/>
              <a:t>. Амплитуды гармоник существенно изменяются в зависимости от фазы цикла ускорительных установок. Основными источниками гармоник являются: на ПС 13а – тиристорные преобразователи 19ТВ и 20ТВ, на ПС К и ПС 15 – 6-фазные выпрямители полупроводниковых преобразователей, подключенные ко вторичным обмоткам трансформаторов Т1-Т3 и Т1-Т4 соответственно.</a:t>
            </a:r>
          </a:p>
          <a:p>
            <a:pPr marL="342900" indent="-342900">
              <a:buAutoNum type="arabicParenR"/>
            </a:pPr>
            <a:r>
              <a:rPr lang="ru-RU" dirty="0"/>
              <a:t>Состав гармонических составляющих является характерным для 6-пульсных и 12-пульсных полупроводниковых преобразователей, наиболее мощными являются 5-я, 7-я, 11-я и 13-я. Однако 35-я и 37-я гармоники напряжения на ПС 15 имеют необычно большие величины, превосходящие амплитуды предыдущих по номеру гармоник. </a:t>
            </a:r>
            <a:r>
              <a:rPr lang="ru-RU" b="1" dirty="0"/>
              <a:t>Необходимо дополнительное исследование в более высокочастотной области спектра (h&gt;40)</a:t>
            </a:r>
            <a:r>
              <a:rPr lang="ru-RU" dirty="0"/>
              <a:t>, где также возможно существование значительных по величине гармонических составляющих.</a:t>
            </a:r>
          </a:p>
          <a:p>
            <a:pPr marL="342900" indent="-342900">
              <a:buAutoNum type="arabicParenR"/>
            </a:pPr>
            <a:r>
              <a:rPr lang="ru-RU" dirty="0"/>
              <a:t>Суммарные коэффициенты гармонических составляющих фазных напряжений, а также коэффициенты отдельных гармонических составляющих </a:t>
            </a:r>
            <a:r>
              <a:rPr lang="ru-RU" b="1" u="sng" dirty="0"/>
              <a:t>пока </a:t>
            </a:r>
            <a:r>
              <a:rPr lang="ru-RU" dirty="0"/>
              <a:t>не превышают значений ГОСТ 32144-2013. Однако величины K</a:t>
            </a:r>
            <a:r>
              <a:rPr lang="ru-RU" baseline="-25000" dirty="0"/>
              <a:t>U(95%)</a:t>
            </a:r>
            <a:r>
              <a:rPr lang="ru-RU" dirty="0"/>
              <a:t> и K</a:t>
            </a:r>
            <a:r>
              <a:rPr lang="ru-RU" baseline="-25000" dirty="0"/>
              <a:t>U(5)</a:t>
            </a:r>
            <a:r>
              <a:rPr lang="ru-RU" dirty="0"/>
              <a:t> на ПС 15 близки к нормативным пределам. Учитывая увеличение нагрузки СЭП, количества и мощности полупроводниковых преобразователей, процентное содержание высших гармоник будет расти, что может привести к превышению значений, установленных ГОСТ. </a:t>
            </a:r>
            <a:r>
              <a:rPr lang="ru-RU" b="1" dirty="0"/>
              <a:t>Необходим постоянный мониторинг уровня высших гармоник в СЭП ускорительных установок </a:t>
            </a:r>
            <a:r>
              <a:rPr lang="ru-RU" b="1" dirty="0" err="1"/>
              <a:t>Нуклотрон</a:t>
            </a:r>
            <a:r>
              <a:rPr lang="ru-RU" b="1" dirty="0"/>
              <a:t> и </a:t>
            </a:r>
            <a:r>
              <a:rPr lang="ru-RU" b="1"/>
              <a:t>Бустер.</a:t>
            </a:r>
            <a:endParaRPr lang="ru-RU" b="1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11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168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Высшие гармоники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6978316" y="1051635"/>
            <a:ext cx="467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Высшие гармоники – синусоидальные составляющие напряжений (токов) в электрической сети переменного тока, частоты которых кратны основной частоте сети 50 Гц (т.е. 150 Гц, 250 Гц и т.п.)</a:t>
            </a:r>
          </a:p>
          <a:p>
            <a:endParaRPr lang="ru-RU" dirty="0"/>
          </a:p>
          <a:p>
            <a:r>
              <a:rPr lang="ru-RU" dirty="0"/>
              <a:t>Оказывают негативное влияние на электрооборудование:</a:t>
            </a:r>
          </a:p>
          <a:p>
            <a:r>
              <a:rPr lang="ru-RU" dirty="0"/>
              <a:t>- повышенный нагрев изоляции и сокращение срока службы;</a:t>
            </a:r>
          </a:p>
          <a:p>
            <a:r>
              <a:rPr lang="ru-RU" dirty="0"/>
              <a:t>- перегрев и выход из строя конденсаторных батарей;</a:t>
            </a:r>
          </a:p>
          <a:p>
            <a:r>
              <a:rPr lang="ru-RU" dirty="0"/>
              <a:t>- появление помех в системах автоматики, телемеханики и связи.</a:t>
            </a:r>
          </a:p>
          <a:p>
            <a:endParaRPr lang="ru-RU" dirty="0"/>
          </a:p>
          <a:p>
            <a:r>
              <a:rPr lang="ru-RU" dirty="0"/>
              <a:t>Основной источник высших гармоник – полупроводниковые преобразователи (выпрямители)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F0965-F959-FAAB-CBD8-6954B0CCE5DD}"/>
              </a:ext>
            </a:extLst>
          </p:cNvPr>
          <p:cNvSpPr txBox="1"/>
          <p:nvPr/>
        </p:nvSpPr>
        <p:spPr>
          <a:xfrm>
            <a:off x="2731661" y="1250020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реальный ток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B3E619-63EB-9770-F299-D7FB0DAA2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" y="1860693"/>
            <a:ext cx="5383929" cy="3483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56377-A980-4CC0-405E-A7016EA2FD83}"/>
              </a:ext>
            </a:extLst>
          </p:cNvPr>
          <p:cNvSpPr txBox="1"/>
          <p:nvPr/>
        </p:nvSpPr>
        <p:spPr>
          <a:xfrm>
            <a:off x="2731661" y="1570651"/>
            <a:ext cx="206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идеальный ток 50 Гц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6576F38-A163-C74A-82FD-AFBB8FDA4F65}"/>
              </a:ext>
            </a:extLst>
          </p:cNvPr>
          <p:cNvCxnSpPr>
            <a:cxnSpLocks/>
          </p:cNvCxnSpPr>
          <p:nvPr/>
        </p:nvCxnSpPr>
        <p:spPr>
          <a:xfrm flipH="1">
            <a:off x="2122415" y="1860693"/>
            <a:ext cx="679508" cy="941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2B984FD-3FD9-6B57-0546-CCBFF1C4B77C}"/>
              </a:ext>
            </a:extLst>
          </p:cNvPr>
          <p:cNvCxnSpPr>
            <a:cxnSpLocks/>
          </p:cNvCxnSpPr>
          <p:nvPr/>
        </p:nvCxnSpPr>
        <p:spPr>
          <a:xfrm flipH="1">
            <a:off x="1937857" y="1514213"/>
            <a:ext cx="864066" cy="817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FAECE6-425A-28B6-0543-05792D71E37D}"/>
              </a:ext>
            </a:extLst>
          </p:cNvPr>
          <p:cNvSpPr txBox="1"/>
          <p:nvPr/>
        </p:nvSpPr>
        <p:spPr>
          <a:xfrm>
            <a:off x="719760" y="5689910"/>
            <a:ext cx="531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Пример: осциллограмма тока ввода ПС 15 (фаза А), 23.01.2023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2</a:t>
            </a:fld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D22B8-7D55-2EA3-92CD-481A1445DAD9}"/>
              </a:ext>
            </a:extLst>
          </p:cNvPr>
          <p:cNvSpPr txBox="1"/>
          <p:nvPr/>
        </p:nvSpPr>
        <p:spPr>
          <a:xfrm rot="16200000">
            <a:off x="-224081" y="3385558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Ток, 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AC3C4-8ECC-9422-7DF5-982D58D8AF46}"/>
              </a:ext>
            </a:extLst>
          </p:cNvPr>
          <p:cNvSpPr txBox="1"/>
          <p:nvPr/>
        </p:nvSpPr>
        <p:spPr>
          <a:xfrm>
            <a:off x="2487336" y="5307738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Время, мс</a:t>
            </a:r>
          </a:p>
        </p:txBody>
      </p:sp>
    </p:spTree>
    <p:extLst>
      <p:ext uri="{BB962C8B-B14F-4D97-AF65-F5344CB8AC3E}">
        <p14:creationId xmlns:p14="http://schemas.microsoft.com/office/powerpoint/2010/main" val="20863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Схема сети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351691" y="5879629"/>
            <a:ext cx="1071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высоковольтной сети системы электропитания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Бустера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3</a:t>
            </a:fld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47F524-5FEB-D28F-58B0-C3368A75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17" y="831296"/>
            <a:ext cx="5668166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Обработка результатов измерений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546777" y="3867762"/>
            <a:ext cx="10713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где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/>
              <a:t> – рассматриваемая переменная 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/>
              <a:t>               – среднеквадратичное значение гармонической подгруппы составляющей порядка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/>
              <a:t>;</a:t>
            </a:r>
          </a:p>
          <a:p>
            <a:r>
              <a:rPr lang="ru-RU" dirty="0"/>
              <a:t>                     – среднеквадратичное значение спектральной составляющей порядка             ;</a:t>
            </a:r>
          </a:p>
          <a:p>
            <a:r>
              <a:rPr lang="ru-RU" dirty="0"/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/>
              <a:t> – число периодов основной частоты, соответствующее длительности временного интервала</a:t>
            </a:r>
          </a:p>
          <a:p>
            <a:r>
              <a:rPr lang="ru-RU" dirty="0"/>
              <a:t>              измерения (в данном случае 10), </a:t>
            </a:r>
          </a:p>
          <a:p>
            <a:r>
              <a:rPr lang="ru-RU" dirty="0"/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/>
              <a:t> – порядковый номер гармонической составляющей (от 1 до 40);</a:t>
            </a:r>
          </a:p>
          <a:p>
            <a:r>
              <a:rPr lang="ru-RU" dirty="0"/>
              <a:t> 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/>
              <a:t>min</a:t>
            </a:r>
            <a:r>
              <a:rPr lang="en-US" dirty="0"/>
              <a:t> = 2,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/>
              <a:t>max</a:t>
            </a:r>
            <a:r>
              <a:rPr lang="en-US" dirty="0"/>
              <a:t>=40</a:t>
            </a:r>
            <a:r>
              <a:rPr lang="ru-RU" dirty="0"/>
              <a:t>.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BF91D58-7944-C8AE-AB21-2948DF72D454}"/>
              </a:ext>
            </a:extLst>
          </p:cNvPr>
          <p:cNvSpPr/>
          <p:nvPr/>
        </p:nvSpPr>
        <p:spPr>
          <a:xfrm>
            <a:off x="604007" y="1124125"/>
            <a:ext cx="2147582" cy="14596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8590C-AA35-CB55-5B85-7CA6BDE38E58}"/>
              </a:ext>
            </a:extLst>
          </p:cNvPr>
          <p:cNvSpPr txBox="1"/>
          <p:nvPr/>
        </p:nvSpPr>
        <p:spPr>
          <a:xfrm>
            <a:off x="782795" y="1192247"/>
            <a:ext cx="179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Осциллограммы фазных токов и напряжений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A3686C-76B5-2B57-92E9-1F1A5420577D}"/>
              </a:ext>
            </a:extLst>
          </p:cNvPr>
          <p:cNvSpPr/>
          <p:nvPr/>
        </p:nvSpPr>
        <p:spPr>
          <a:xfrm>
            <a:off x="3643795" y="1107345"/>
            <a:ext cx="2147582" cy="14596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9A040-87F7-83A7-1D5F-8CCB31409424}"/>
              </a:ext>
            </a:extLst>
          </p:cNvPr>
          <p:cNvSpPr txBox="1"/>
          <p:nvPr/>
        </p:nvSpPr>
        <p:spPr>
          <a:xfrm>
            <a:off x="3854241" y="1544799"/>
            <a:ext cx="179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Преобразование Фурье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CAD255C-E664-9173-1069-72AC98C7911D}"/>
              </a:ext>
            </a:extLst>
          </p:cNvPr>
          <p:cNvSpPr/>
          <p:nvPr/>
        </p:nvSpPr>
        <p:spPr>
          <a:xfrm>
            <a:off x="2901335" y="1669409"/>
            <a:ext cx="609776" cy="251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1EB3CF2-79AF-7EF7-E695-D211B43DA60A}"/>
              </a:ext>
            </a:extLst>
          </p:cNvPr>
          <p:cNvSpPr/>
          <p:nvPr/>
        </p:nvSpPr>
        <p:spPr>
          <a:xfrm>
            <a:off x="5903471" y="1669409"/>
            <a:ext cx="609776" cy="251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B64C91B-B2D9-1205-1A63-7A882111C64C}"/>
              </a:ext>
            </a:extLst>
          </p:cNvPr>
          <p:cNvSpPr/>
          <p:nvPr/>
        </p:nvSpPr>
        <p:spPr>
          <a:xfrm>
            <a:off x="6585811" y="1124125"/>
            <a:ext cx="2147582" cy="14596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E974B-D1E0-E25F-5B70-DC3963835437}"/>
              </a:ext>
            </a:extLst>
          </p:cNvPr>
          <p:cNvSpPr txBox="1"/>
          <p:nvPr/>
        </p:nvSpPr>
        <p:spPr>
          <a:xfrm>
            <a:off x="6650127" y="1192463"/>
            <a:ext cx="2032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Вычисление гармонических составляющих по ГОСТ 32144-2013 и ГОСТ 30804.4.7-2013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18D6EC0-7B7A-E710-98B0-D5CAF743EF71}"/>
              </a:ext>
            </a:extLst>
          </p:cNvPr>
          <p:cNvSpPr/>
          <p:nvPr/>
        </p:nvSpPr>
        <p:spPr>
          <a:xfrm>
            <a:off x="8830447" y="1669409"/>
            <a:ext cx="609776" cy="251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ABADA9D-D054-A950-FA00-B637D46547C0}"/>
              </a:ext>
            </a:extLst>
          </p:cNvPr>
          <p:cNvSpPr/>
          <p:nvPr/>
        </p:nvSpPr>
        <p:spPr>
          <a:xfrm>
            <a:off x="9527827" y="1093233"/>
            <a:ext cx="2147582" cy="14596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6FF5F-6B30-ED8E-1D7D-5CA6E27DE7A9}"/>
              </a:ext>
            </a:extLst>
          </p:cNvPr>
          <p:cNvSpPr txBox="1"/>
          <p:nvPr/>
        </p:nvSpPr>
        <p:spPr>
          <a:xfrm>
            <a:off x="9592143" y="1295795"/>
            <a:ext cx="203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Вычисление суммарных коэффициентов гармоник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5051D71-29E8-5164-3170-8DDD85059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97895"/>
              </p:ext>
            </p:extLst>
          </p:nvPr>
        </p:nvGraphicFramePr>
        <p:xfrm>
          <a:off x="4247331" y="2858040"/>
          <a:ext cx="2109476" cy="82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6317" imgH="551728" progId="Equation.DSMT4">
                  <p:embed/>
                </p:oleObj>
              </mc:Choice>
              <mc:Fallback>
                <p:oleObj name="Equation" r:id="rId2" imgW="1406317" imgH="5517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7331" y="2858040"/>
                        <a:ext cx="2109476" cy="82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B74ED94E-1C87-E99D-FA28-D4AFEF38C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56995"/>
              </p:ext>
            </p:extLst>
          </p:nvPr>
        </p:nvGraphicFramePr>
        <p:xfrm>
          <a:off x="6797478" y="2742830"/>
          <a:ext cx="2109476" cy="102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6317" imgH="684718" progId="Equation.DSMT4">
                  <p:embed/>
                </p:oleObj>
              </mc:Choice>
              <mc:Fallback>
                <p:oleObj name="Equation" r:id="rId4" imgW="1406317" imgH="6847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7478" y="2742830"/>
                        <a:ext cx="2109476" cy="1027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4EDEF10-B91F-723B-1164-1C52DA4DA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9839"/>
              </p:ext>
            </p:extLst>
          </p:nvPr>
        </p:nvGraphicFramePr>
        <p:xfrm>
          <a:off x="979960" y="4195239"/>
          <a:ext cx="395428" cy="34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175" imgH="266339" progId="Equation.DSMT4">
                  <p:embed/>
                </p:oleObj>
              </mc:Choice>
              <mc:Fallback>
                <p:oleObj name="Equation" r:id="rId6" imgW="304175" imgH="2663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9960" y="4195239"/>
                        <a:ext cx="395428" cy="34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B763657-989A-E4B0-2122-013AB9A1D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13171"/>
              </p:ext>
            </p:extLst>
          </p:nvPr>
        </p:nvGraphicFramePr>
        <p:xfrm>
          <a:off x="964897" y="4439567"/>
          <a:ext cx="728764" cy="38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60588" imgH="294734" progId="Equation.DSMT4">
                  <p:embed/>
                </p:oleObj>
              </mc:Choice>
              <mc:Fallback>
                <p:oleObj name="Equation" r:id="rId8" imgW="560588" imgH="2947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4897" y="4439567"/>
                        <a:ext cx="728764" cy="38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FB877AFF-286D-400A-8EC2-32924CA03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20798"/>
              </p:ext>
            </p:extLst>
          </p:nvPr>
        </p:nvGraphicFramePr>
        <p:xfrm>
          <a:off x="8673434" y="4504230"/>
          <a:ext cx="691882" cy="25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217" imgH="199844" progId="Equation.DSMT4">
                  <p:embed/>
                </p:oleObj>
              </mc:Choice>
              <mc:Fallback>
                <p:oleObj name="Equation" r:id="rId10" imgW="532217" imgH="1998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73434" y="4504230"/>
                        <a:ext cx="691882" cy="25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Гармоники на ПС 13а (1/2)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2060059" y="4735614"/>
            <a:ext cx="211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 ввода ПС 13а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5</a:t>
            </a:fld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1CE6FC-625C-F694-E644-D4F39603CD04}"/>
              </a:ext>
            </a:extLst>
          </p:cNvPr>
          <p:cNvGrpSpPr/>
          <p:nvPr/>
        </p:nvGrpSpPr>
        <p:grpSpPr>
          <a:xfrm>
            <a:off x="1424540" y="1601252"/>
            <a:ext cx="3048000" cy="2943225"/>
            <a:chOff x="0" y="0"/>
            <a:chExt cx="3048000" cy="29432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9765416-582F-77D8-4608-F6C0A8E1A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" t="3061" r="3822"/>
            <a:stretch/>
          </p:blipFill>
          <p:spPr bwMode="auto">
            <a:xfrm>
              <a:off x="219075" y="0"/>
              <a:ext cx="2828925" cy="271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Надпись 6">
              <a:extLst>
                <a:ext uri="{FF2B5EF4-FFF2-40B4-BE49-F238E27FC236}">
                  <a16:creationId xmlns:a16="http://schemas.microsoft.com/office/drawing/2014/main" id="{50F17DE7-7523-93CA-74C6-75CAEB50F761}"/>
                </a:ext>
              </a:extLst>
            </p:cNvPr>
            <p:cNvSpPr txBox="1"/>
            <p:nvPr/>
          </p:nvSpPr>
          <p:spPr>
            <a:xfrm>
              <a:off x="1123950" y="19050"/>
              <a:ext cx="1676400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Максимум цикла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02FBFEF7-EA91-3827-A8D0-3D0E680AEA19}"/>
                </a:ext>
              </a:extLst>
            </p:cNvPr>
            <p:cNvCxnSpPr/>
            <p:nvPr/>
          </p:nvCxnSpPr>
          <p:spPr>
            <a:xfrm>
              <a:off x="1962150" y="276225"/>
              <a:ext cx="95250" cy="2000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Надпись 6">
              <a:extLst>
                <a:ext uri="{FF2B5EF4-FFF2-40B4-BE49-F238E27FC236}">
                  <a16:creationId xmlns:a16="http://schemas.microsoft.com/office/drawing/2014/main" id="{F5CB6FE1-68E7-9481-CBF3-9CDA6B39B757}"/>
                </a:ext>
              </a:extLst>
            </p:cNvPr>
            <p:cNvSpPr txBox="1"/>
            <p:nvPr/>
          </p:nvSpPr>
          <p:spPr>
            <a:xfrm rot="16200000">
              <a:off x="-376237" y="1071562"/>
              <a:ext cx="102870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Ток, 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2F8750B7-C4F8-34C3-7BBD-05A98AA87CE1}"/>
                </a:ext>
              </a:extLst>
            </p:cNvPr>
            <p:cNvCxnSpPr/>
            <p:nvPr/>
          </p:nvCxnSpPr>
          <p:spPr>
            <a:xfrm flipH="1" flipV="1">
              <a:off x="628650" y="1600200"/>
              <a:ext cx="180975" cy="390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Надпись 6">
              <a:extLst>
                <a:ext uri="{FF2B5EF4-FFF2-40B4-BE49-F238E27FC236}">
                  <a16:creationId xmlns:a16="http://schemas.microsoft.com/office/drawing/2014/main" id="{8FDD2ACF-278B-293A-F0F0-10C0887FD2AB}"/>
                </a:ext>
              </a:extLst>
            </p:cNvPr>
            <p:cNvSpPr txBox="1"/>
            <p:nvPr/>
          </p:nvSpPr>
          <p:spPr>
            <a:xfrm>
              <a:off x="1143000" y="2667000"/>
              <a:ext cx="1028700" cy="2762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Время, с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6">
              <a:extLst>
                <a:ext uri="{FF2B5EF4-FFF2-40B4-BE49-F238E27FC236}">
                  <a16:creationId xmlns:a16="http://schemas.microsoft.com/office/drawing/2014/main" id="{95F2104A-1565-DAFC-2F13-D5709C4C3654}"/>
                </a:ext>
              </a:extLst>
            </p:cNvPr>
            <p:cNvSpPr txBox="1"/>
            <p:nvPr/>
          </p:nvSpPr>
          <p:spPr>
            <a:xfrm>
              <a:off x="371475" y="1895475"/>
              <a:ext cx="1028700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Минимум цикла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19CD7E-4415-D92B-8ABF-D75C88AD1116}"/>
              </a:ext>
            </a:extLst>
          </p:cNvPr>
          <p:cNvSpPr txBox="1"/>
          <p:nvPr/>
        </p:nvSpPr>
        <p:spPr>
          <a:xfrm>
            <a:off x="5862038" y="5232804"/>
            <a:ext cx="511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тока ввода ПС 13а и напряжения на шинах 6 кВ в 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максимуме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цикла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Нуклотрона</a:t>
            </a:r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BCD95D-E101-639D-7020-316BE054C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0391"/>
              </p:ext>
            </p:extLst>
          </p:nvPr>
        </p:nvGraphicFramePr>
        <p:xfrm>
          <a:off x="830943" y="5282870"/>
          <a:ext cx="1068744" cy="34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2496" imgH="228239" progId="Equation.DSMT4">
                  <p:embed/>
                </p:oleObj>
              </mc:Choice>
              <mc:Fallback>
                <p:oleObj name="Equation" r:id="rId3" imgW="712496" imgH="2282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943" y="5282870"/>
                        <a:ext cx="1068744" cy="34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AD51BB-B5E1-8A9E-BCDA-12FA25A07FC6}"/>
              </a:ext>
            </a:extLst>
          </p:cNvPr>
          <p:cNvSpPr txBox="1"/>
          <p:nvPr/>
        </p:nvSpPr>
        <p:spPr>
          <a:xfrm>
            <a:off x="739827" y="5625229"/>
            <a:ext cx="363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13, 23, 25, 35, 37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1D660-57E9-72B5-A828-F8EDFFEFB8A9}"/>
              </a:ext>
            </a:extLst>
          </p:cNvPr>
          <p:cNvSpPr txBox="1"/>
          <p:nvPr/>
        </p:nvSpPr>
        <p:spPr>
          <a:xfrm>
            <a:off x="6133271" y="5879135"/>
            <a:ext cx="48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13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,69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BA66921-B4DA-ADA8-AE81-2FA8F135C195}"/>
              </a:ext>
            </a:extLst>
          </p:cNvPr>
          <p:cNvGrpSpPr/>
          <p:nvPr/>
        </p:nvGrpSpPr>
        <p:grpSpPr>
          <a:xfrm>
            <a:off x="5678110" y="965433"/>
            <a:ext cx="5503633" cy="4242204"/>
            <a:chOff x="0" y="0"/>
            <a:chExt cx="6312853" cy="4876800"/>
          </a:xfrm>
        </p:grpSpPr>
        <p:sp>
          <p:nvSpPr>
            <p:cNvPr id="20" name="Надпись 4">
              <a:extLst>
                <a:ext uri="{FF2B5EF4-FFF2-40B4-BE49-F238E27FC236}">
                  <a16:creationId xmlns:a16="http://schemas.microsoft.com/office/drawing/2014/main" id="{04B511F8-1D9C-1E13-2B02-927A6258AC75}"/>
                </a:ext>
              </a:extLst>
            </p:cNvPr>
            <p:cNvSpPr txBox="1"/>
            <p:nvPr/>
          </p:nvSpPr>
          <p:spPr>
            <a:xfrm rot="16200000">
              <a:off x="-710565" y="1012508"/>
              <a:ext cx="1744980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i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6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%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Надпись 4">
              <a:extLst>
                <a:ext uri="{FF2B5EF4-FFF2-40B4-BE49-F238E27FC236}">
                  <a16:creationId xmlns:a16="http://schemas.microsoft.com/office/drawing/2014/main" id="{8D66EEEF-9027-F447-FDFF-61C55B507BBD}"/>
                </a:ext>
              </a:extLst>
            </p:cNvPr>
            <p:cNvSpPr txBox="1"/>
            <p:nvPr/>
          </p:nvSpPr>
          <p:spPr>
            <a:xfrm>
              <a:off x="1639253" y="4552950"/>
              <a:ext cx="3648075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Порядковый номер гармоники</a:t>
              </a:r>
              <a:r>
                <a:rPr lang="en-US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ru-RU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Надпись 4">
              <a:extLst>
                <a:ext uri="{FF2B5EF4-FFF2-40B4-BE49-F238E27FC236}">
                  <a16:creationId xmlns:a16="http://schemas.microsoft.com/office/drawing/2014/main" id="{466666D3-EF0A-AFDC-F3AC-BC3050B7EDB6}"/>
                </a:ext>
              </a:extLst>
            </p:cNvPr>
            <p:cNvSpPr txBox="1"/>
            <p:nvPr/>
          </p:nvSpPr>
          <p:spPr>
            <a:xfrm rot="16200000">
              <a:off x="-656272" y="3171825"/>
              <a:ext cx="1638300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i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6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%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1968B1E-0432-6369-AA9A-2547DF73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28" y="0"/>
              <a:ext cx="5940425" cy="225869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4FAA8F8-DC0D-0D0F-EB5B-5A0E306CD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28" y="2295525"/>
              <a:ext cx="5940425" cy="2227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63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Гармоники на ПС 13а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65613-3BDD-FCCF-BE80-33587211002C}"/>
              </a:ext>
            </a:extLst>
          </p:cNvPr>
          <p:cNvSpPr txBox="1"/>
          <p:nvPr/>
        </p:nvSpPr>
        <p:spPr>
          <a:xfrm>
            <a:off x="2060059" y="4735614"/>
            <a:ext cx="211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 ввода ПС 13а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6</a:t>
            </a:fld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1CE6FC-625C-F694-E644-D4F39603CD04}"/>
              </a:ext>
            </a:extLst>
          </p:cNvPr>
          <p:cNvGrpSpPr/>
          <p:nvPr/>
        </p:nvGrpSpPr>
        <p:grpSpPr>
          <a:xfrm>
            <a:off x="1424540" y="1601252"/>
            <a:ext cx="3048000" cy="2943225"/>
            <a:chOff x="0" y="0"/>
            <a:chExt cx="3048000" cy="29432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9765416-582F-77D8-4608-F6C0A8E1A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" t="3061" r="3822"/>
            <a:stretch/>
          </p:blipFill>
          <p:spPr bwMode="auto">
            <a:xfrm>
              <a:off x="219075" y="0"/>
              <a:ext cx="2828925" cy="271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Надпись 6">
              <a:extLst>
                <a:ext uri="{FF2B5EF4-FFF2-40B4-BE49-F238E27FC236}">
                  <a16:creationId xmlns:a16="http://schemas.microsoft.com/office/drawing/2014/main" id="{50F17DE7-7523-93CA-74C6-75CAEB50F761}"/>
                </a:ext>
              </a:extLst>
            </p:cNvPr>
            <p:cNvSpPr txBox="1"/>
            <p:nvPr/>
          </p:nvSpPr>
          <p:spPr>
            <a:xfrm>
              <a:off x="1123950" y="19050"/>
              <a:ext cx="1676400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Максимум цикла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02FBFEF7-EA91-3827-A8D0-3D0E680AEA19}"/>
                </a:ext>
              </a:extLst>
            </p:cNvPr>
            <p:cNvCxnSpPr/>
            <p:nvPr/>
          </p:nvCxnSpPr>
          <p:spPr>
            <a:xfrm>
              <a:off x="1962150" y="276225"/>
              <a:ext cx="95250" cy="2000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Надпись 6">
              <a:extLst>
                <a:ext uri="{FF2B5EF4-FFF2-40B4-BE49-F238E27FC236}">
                  <a16:creationId xmlns:a16="http://schemas.microsoft.com/office/drawing/2014/main" id="{F5CB6FE1-68E7-9481-CBF3-9CDA6B39B757}"/>
                </a:ext>
              </a:extLst>
            </p:cNvPr>
            <p:cNvSpPr txBox="1"/>
            <p:nvPr/>
          </p:nvSpPr>
          <p:spPr>
            <a:xfrm rot="16200000">
              <a:off x="-376237" y="1071562"/>
              <a:ext cx="102870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Ток, 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2F8750B7-C4F8-34C3-7BBD-05A98AA87CE1}"/>
                </a:ext>
              </a:extLst>
            </p:cNvPr>
            <p:cNvCxnSpPr/>
            <p:nvPr/>
          </p:nvCxnSpPr>
          <p:spPr>
            <a:xfrm flipH="1" flipV="1">
              <a:off x="628650" y="1600200"/>
              <a:ext cx="180975" cy="390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Надпись 6">
              <a:extLst>
                <a:ext uri="{FF2B5EF4-FFF2-40B4-BE49-F238E27FC236}">
                  <a16:creationId xmlns:a16="http://schemas.microsoft.com/office/drawing/2014/main" id="{8FDD2ACF-278B-293A-F0F0-10C0887FD2AB}"/>
                </a:ext>
              </a:extLst>
            </p:cNvPr>
            <p:cNvSpPr txBox="1"/>
            <p:nvPr/>
          </p:nvSpPr>
          <p:spPr>
            <a:xfrm>
              <a:off x="1143000" y="2667000"/>
              <a:ext cx="1028700" cy="2762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Время, с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6">
              <a:extLst>
                <a:ext uri="{FF2B5EF4-FFF2-40B4-BE49-F238E27FC236}">
                  <a16:creationId xmlns:a16="http://schemas.microsoft.com/office/drawing/2014/main" id="{95F2104A-1565-DAFC-2F13-D5709C4C3654}"/>
                </a:ext>
              </a:extLst>
            </p:cNvPr>
            <p:cNvSpPr txBox="1"/>
            <p:nvPr/>
          </p:nvSpPr>
          <p:spPr>
            <a:xfrm>
              <a:off x="371475" y="1895475"/>
              <a:ext cx="1028700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Минимум цикла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19CD7E-4415-D92B-8ABF-D75C88AD1116}"/>
              </a:ext>
            </a:extLst>
          </p:cNvPr>
          <p:cNvSpPr txBox="1"/>
          <p:nvPr/>
        </p:nvSpPr>
        <p:spPr>
          <a:xfrm>
            <a:off x="5862038" y="5232804"/>
            <a:ext cx="511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тока ввода ПС 13а и напряжения на шинах 6 кВ в 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цикла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Нуклотрона</a:t>
            </a:r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BCD95D-E101-639D-7020-316BE054C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943" y="5282870"/>
          <a:ext cx="1068744" cy="34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2496" imgH="228239" progId="Equation.DSMT4">
                  <p:embed/>
                </p:oleObj>
              </mc:Choice>
              <mc:Fallback>
                <p:oleObj name="Equation" r:id="rId3" imgW="712496" imgH="228239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BCD95D-E101-639D-7020-316BE054C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943" y="5282870"/>
                        <a:ext cx="1068744" cy="34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AD51BB-B5E1-8A9E-BCDA-12FA25A07FC6}"/>
              </a:ext>
            </a:extLst>
          </p:cNvPr>
          <p:cNvSpPr txBox="1"/>
          <p:nvPr/>
        </p:nvSpPr>
        <p:spPr>
          <a:xfrm>
            <a:off x="739827" y="5625229"/>
            <a:ext cx="363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13, 23, 25, 35, 37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1D660-57E9-72B5-A828-F8EDFFEFB8A9}"/>
              </a:ext>
            </a:extLst>
          </p:cNvPr>
          <p:cNvSpPr txBox="1"/>
          <p:nvPr/>
        </p:nvSpPr>
        <p:spPr>
          <a:xfrm>
            <a:off x="6133271" y="5879135"/>
            <a:ext cx="48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25,73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541C2E8-0CE8-4B61-2469-173D0D9B18E6}"/>
              </a:ext>
            </a:extLst>
          </p:cNvPr>
          <p:cNvGrpSpPr/>
          <p:nvPr/>
        </p:nvGrpSpPr>
        <p:grpSpPr>
          <a:xfrm>
            <a:off x="5651544" y="961807"/>
            <a:ext cx="5531571" cy="4270997"/>
            <a:chOff x="0" y="0"/>
            <a:chExt cx="6370003" cy="4867275"/>
          </a:xfrm>
        </p:grpSpPr>
        <p:sp>
          <p:nvSpPr>
            <p:cNvPr id="20" name="Надпись 4">
              <a:extLst>
                <a:ext uri="{FF2B5EF4-FFF2-40B4-BE49-F238E27FC236}">
                  <a16:creationId xmlns:a16="http://schemas.microsoft.com/office/drawing/2014/main" id="{176AA286-36EE-2B31-D0E4-8DFAB056F5DE}"/>
                </a:ext>
              </a:extLst>
            </p:cNvPr>
            <p:cNvSpPr txBox="1"/>
            <p:nvPr/>
          </p:nvSpPr>
          <p:spPr>
            <a:xfrm rot="16200000">
              <a:off x="-710565" y="955358"/>
              <a:ext cx="1744980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i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6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%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Надпись 4">
              <a:extLst>
                <a:ext uri="{FF2B5EF4-FFF2-40B4-BE49-F238E27FC236}">
                  <a16:creationId xmlns:a16="http://schemas.microsoft.com/office/drawing/2014/main" id="{A40A93F8-1502-E49C-632E-B60A6185926B}"/>
                </a:ext>
              </a:extLst>
            </p:cNvPr>
            <p:cNvSpPr txBox="1"/>
            <p:nvPr/>
          </p:nvSpPr>
          <p:spPr>
            <a:xfrm>
              <a:off x="1639253" y="4543425"/>
              <a:ext cx="3648075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Порядковый номер гармоники</a:t>
              </a:r>
              <a:r>
                <a:rPr lang="en-US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ru-RU" sz="11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Надпись 4">
              <a:extLst>
                <a:ext uri="{FF2B5EF4-FFF2-40B4-BE49-F238E27FC236}">
                  <a16:creationId xmlns:a16="http://schemas.microsoft.com/office/drawing/2014/main" id="{A6FFA8E6-2D79-EB9C-31B9-6C95C4DE48AF}"/>
                </a:ext>
              </a:extLst>
            </p:cNvPr>
            <p:cNvSpPr txBox="1"/>
            <p:nvPr/>
          </p:nvSpPr>
          <p:spPr>
            <a:xfrm rot="16200000">
              <a:off x="-656272" y="3114675"/>
              <a:ext cx="1638300" cy="323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i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600" i="1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600" kern="100" baseline="-2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6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%</a:t>
              </a:r>
              <a:endPara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4028D23-8937-4A42-189D-891134073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0"/>
              <a:ext cx="5940425" cy="222758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055E093-35C4-E46A-80CB-890ABEC9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2276475"/>
              <a:ext cx="5940425" cy="223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67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162A88-2B56-9072-7978-5E46D61E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" y="1567129"/>
            <a:ext cx="4848902" cy="31436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Гармоники на ПС К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7</a:t>
            </a:fld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9CD7E-4415-D92B-8ABF-D75C88AD1116}"/>
              </a:ext>
            </a:extLst>
          </p:cNvPr>
          <p:cNvSpPr txBox="1"/>
          <p:nvPr/>
        </p:nvSpPr>
        <p:spPr>
          <a:xfrm>
            <a:off x="6208548" y="4057605"/>
            <a:ext cx="51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тока ввода ПС К</a:t>
            </a:r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BCD95D-E101-639D-7020-316BE054C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943" y="5282870"/>
          <a:ext cx="1068744" cy="34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2496" imgH="228239" progId="Equation.DSMT4">
                  <p:embed/>
                </p:oleObj>
              </mc:Choice>
              <mc:Fallback>
                <p:oleObj name="Equation" r:id="rId3" imgW="712496" imgH="228239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BCD95D-E101-639D-7020-316BE054C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943" y="5282870"/>
                        <a:ext cx="1068744" cy="34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AD51BB-B5E1-8A9E-BCDA-12FA25A07FC6}"/>
              </a:ext>
            </a:extLst>
          </p:cNvPr>
          <p:cNvSpPr txBox="1"/>
          <p:nvPr/>
        </p:nvSpPr>
        <p:spPr>
          <a:xfrm>
            <a:off x="739827" y="5625229"/>
            <a:ext cx="363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7, 11, 13, 17, 19…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1D660-57E9-72B5-A828-F8EDFFEFB8A9}"/>
              </a:ext>
            </a:extLst>
          </p:cNvPr>
          <p:cNvSpPr txBox="1"/>
          <p:nvPr/>
        </p:nvSpPr>
        <p:spPr>
          <a:xfrm>
            <a:off x="6479781" y="4453679"/>
            <a:ext cx="48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47,28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F5C37A-F6FA-EA4D-178D-DFA3EF455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3201" y="1414163"/>
            <a:ext cx="6223635" cy="2577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F94F5-F7AB-FF20-09E2-5981A02CC5C8}"/>
              </a:ext>
            </a:extLst>
          </p:cNvPr>
          <p:cNvSpPr txBox="1"/>
          <p:nvPr/>
        </p:nvSpPr>
        <p:spPr>
          <a:xfrm>
            <a:off x="2639382" y="1090629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реальный ток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F5B09-1927-E012-ECFE-791B2CE60803}"/>
              </a:ext>
            </a:extLst>
          </p:cNvPr>
          <p:cNvSpPr txBox="1"/>
          <p:nvPr/>
        </p:nvSpPr>
        <p:spPr>
          <a:xfrm>
            <a:off x="2656160" y="1386093"/>
            <a:ext cx="206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идеальный ток 50 Гц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78AFBA4-23EE-F7E3-BCB3-77318E645E56}"/>
              </a:ext>
            </a:extLst>
          </p:cNvPr>
          <p:cNvCxnSpPr>
            <a:cxnSpLocks/>
          </p:cNvCxnSpPr>
          <p:nvPr/>
        </p:nvCxnSpPr>
        <p:spPr>
          <a:xfrm flipH="1">
            <a:off x="1840242" y="1641490"/>
            <a:ext cx="901524" cy="833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F62B68-BA88-4E50-BD93-4A43A8E98193}"/>
              </a:ext>
            </a:extLst>
          </p:cNvPr>
          <p:cNvCxnSpPr>
            <a:cxnSpLocks/>
          </p:cNvCxnSpPr>
          <p:nvPr/>
        </p:nvCxnSpPr>
        <p:spPr>
          <a:xfrm flipH="1">
            <a:off x="1721802" y="1346433"/>
            <a:ext cx="987842" cy="760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047BF9-0DC2-E5EA-EB03-24DDF880984F}"/>
              </a:ext>
            </a:extLst>
          </p:cNvPr>
          <p:cNvSpPr txBox="1"/>
          <p:nvPr/>
        </p:nvSpPr>
        <p:spPr>
          <a:xfrm rot="16200000">
            <a:off x="-198914" y="2940941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Ток, 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65235-C1C5-7F1F-ECF2-E291FC6D8571}"/>
              </a:ext>
            </a:extLst>
          </p:cNvPr>
          <p:cNvSpPr txBox="1"/>
          <p:nvPr/>
        </p:nvSpPr>
        <p:spPr>
          <a:xfrm>
            <a:off x="2353112" y="4703730"/>
            <a:ext cx="16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Время, мс</a:t>
            </a:r>
          </a:p>
        </p:txBody>
      </p:sp>
    </p:spTree>
    <p:extLst>
      <p:ext uri="{BB962C8B-B14F-4D97-AF65-F5344CB8AC3E}">
        <p14:creationId xmlns:p14="http://schemas.microsoft.com/office/powerpoint/2010/main" val="410965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Гармоники на ПС 15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8</a:t>
            </a:fld>
            <a:endParaRPr lang="ru-RU" sz="2400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BCD95D-E101-639D-7020-316BE054C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41537"/>
              </p:ext>
            </p:extLst>
          </p:nvPr>
        </p:nvGraphicFramePr>
        <p:xfrm>
          <a:off x="8666260" y="2306634"/>
          <a:ext cx="963788" cy="34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2496" imgH="228239" progId="Equation.DSMT4">
                  <p:embed/>
                </p:oleObj>
              </mc:Choice>
              <mc:Fallback>
                <p:oleObj name="Equation" r:id="rId2" imgW="712496" imgH="228239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BCD95D-E101-639D-7020-316BE054C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6260" y="2306634"/>
                        <a:ext cx="963788" cy="34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5AD51BB-B5E1-8A9E-BCDA-12FA25A07FC6}"/>
              </a:ext>
            </a:extLst>
          </p:cNvPr>
          <p:cNvSpPr txBox="1"/>
          <p:nvPr/>
        </p:nvSpPr>
        <p:spPr>
          <a:xfrm>
            <a:off x="8575144" y="2648993"/>
            <a:ext cx="327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7, 11, 13, 17, 19…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268D6-27F4-6E86-28EA-FEED9CCB9E22}"/>
              </a:ext>
            </a:extLst>
          </p:cNvPr>
          <p:cNvSpPr txBox="1"/>
          <p:nvPr/>
        </p:nvSpPr>
        <p:spPr>
          <a:xfrm>
            <a:off x="2315488" y="5426377"/>
            <a:ext cx="62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тока ввода ПС 15 и напряжения на ее шинах 6 кВ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22757-EA5A-77D2-FFC7-AB44921B4C3D}"/>
              </a:ext>
            </a:extLst>
          </p:cNvPr>
          <p:cNvSpPr txBox="1"/>
          <p:nvPr/>
        </p:nvSpPr>
        <p:spPr>
          <a:xfrm>
            <a:off x="3079679" y="5795709"/>
            <a:ext cx="48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3,92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04E11-B041-E990-4FAA-73E56ED52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961" y="1135091"/>
            <a:ext cx="5800725" cy="435292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3E572DC6-72CC-0143-E4C8-8F5897AD7C77}"/>
              </a:ext>
            </a:extLst>
          </p:cNvPr>
          <p:cNvSpPr/>
          <p:nvPr/>
        </p:nvSpPr>
        <p:spPr>
          <a:xfrm>
            <a:off x="6400801" y="4261608"/>
            <a:ext cx="2066358" cy="981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9EAE-7990-4BE1-0EDB-AF4BA7199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389" y="355499"/>
            <a:ext cx="11319309" cy="6413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После сеанса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DC73BF8-629F-C946-BB84-07B94C9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969" y="6409451"/>
            <a:ext cx="1312025" cy="365125"/>
          </a:xfrm>
        </p:spPr>
        <p:txBody>
          <a:bodyPr/>
          <a:lstStyle/>
          <a:p>
            <a:fld id="{5DADE23E-28A9-44C7-89EC-532636365507}" type="slidenum">
              <a:rPr lang="ru-RU" sz="2400" smtClean="0"/>
              <a:t>9</a:t>
            </a:fld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9CD7E-4415-D92B-8ABF-D75C88AD1116}"/>
              </a:ext>
            </a:extLst>
          </p:cNvPr>
          <p:cNvSpPr txBox="1"/>
          <p:nvPr/>
        </p:nvSpPr>
        <p:spPr>
          <a:xfrm>
            <a:off x="1308682" y="5325083"/>
            <a:ext cx="92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тока ввода ПС 13а и напряжения на ее шинах 6 кВ после окончания сеанса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1D660-57E9-72B5-A828-F8EDFFEFB8A9}"/>
              </a:ext>
            </a:extLst>
          </p:cNvPr>
          <p:cNvSpPr txBox="1"/>
          <p:nvPr/>
        </p:nvSpPr>
        <p:spPr>
          <a:xfrm>
            <a:off x="3381682" y="5677229"/>
            <a:ext cx="48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8,49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D72DD-7CFD-047D-1AE3-C5A5AB09B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4493" y="996105"/>
            <a:ext cx="5715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755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591</TotalTime>
  <Words>1119</Words>
  <Application>Microsoft Office PowerPoint</Application>
  <PresentationFormat>Широкоэкранный</PresentationFormat>
  <Paragraphs>317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Ретро</vt:lpstr>
      <vt:lpstr>Equation</vt:lpstr>
      <vt:lpstr>ИССЛЕДОВАНИЕ ВЫСШИХ ГАРМОНИК В ВЫСОКОВОЛЬТНОЙ СЕТИ СИСТЕМ ЭЛЕКТРОПИТАНИЯ УСКОРИТЕЛЬНЫХ УСТАНОВОК НУКЛОТРОН И БУСТЕР</vt:lpstr>
      <vt:lpstr>Высшие гармоники</vt:lpstr>
      <vt:lpstr>Схема сети</vt:lpstr>
      <vt:lpstr>Обработка результатов измерений</vt:lpstr>
      <vt:lpstr>Гармоники на ПС 13а (1/2)</vt:lpstr>
      <vt:lpstr>Гармоники на ПС 13а (2/2)</vt:lpstr>
      <vt:lpstr>Гармоники на ПС К</vt:lpstr>
      <vt:lpstr>Гармоники на ПС 15</vt:lpstr>
      <vt:lpstr>После сеанса</vt:lpstr>
      <vt:lpstr>Отчет по качеству электроэнергии ARIS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ВЫСШИХ ГАРМОНИК В ВЫСОКОВОЛЬТНОЙ СЕТИ СИСТЕМ ЭЛЕКТРОПИТАНИЯ УСКОРИТЕЛЬНЫХ УСТАНОВОК НУКЛОТРОН И БУСТЕР</dc:title>
  <dc:creator>User</dc:creator>
  <cp:lastModifiedBy>User</cp:lastModifiedBy>
  <cp:revision>27</cp:revision>
  <dcterms:created xsi:type="dcterms:W3CDTF">2024-03-06T12:19:40Z</dcterms:created>
  <dcterms:modified xsi:type="dcterms:W3CDTF">2024-04-16T08:40:46Z</dcterms:modified>
</cp:coreProperties>
</file>