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88" r:id="rId4"/>
    <p:sldId id="269" r:id="rId5"/>
    <p:sldId id="267" r:id="rId6"/>
    <p:sldId id="290" r:id="rId7"/>
    <p:sldId id="289" r:id="rId8"/>
    <p:sldId id="291" r:id="rId9"/>
    <p:sldId id="263" r:id="rId10"/>
    <p:sldId id="293" r:id="rId11"/>
    <p:sldId id="284" r:id="rId12"/>
    <p:sldId id="280" r:id="rId13"/>
    <p:sldId id="281" r:id="rId14"/>
    <p:sldId id="282" r:id="rId15"/>
    <p:sldId id="283" r:id="rId16"/>
    <p:sldId id="285" r:id="rId17"/>
    <p:sldId id="295" r:id="rId18"/>
    <p:sldId id="286" r:id="rId19"/>
    <p:sldId id="294" r:id="rId20"/>
    <p:sldId id="268" r:id="rId21"/>
    <p:sldId id="273" r:id="rId22"/>
    <p:sldId id="292" r:id="rId23"/>
    <p:sldId id="287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GOST type A" panose="020B0500000000000000" pitchFamily="34" charset="0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2982" autoAdjust="0"/>
  </p:normalViewPr>
  <p:slideViewPr>
    <p:cSldViewPr snapToGrid="0">
      <p:cViewPr varScale="1">
        <p:scale>
          <a:sx n="106" d="100"/>
          <a:sy n="106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8T06:48:06.033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 67,'-15'25,"0"-2,-2 1,-34 36,28-34,-33 47,28-27,-1 2,-3-1,-63 73,-36 24,131-144,-1 1,1 0,-1 0,0-1,1 1,-1-1,0 1,0 0,1-1,-1 1,0-1,0 0,0 1,1-1,-1 0,0 1,0-1,0 0,0 0,0 0,-1 0,-2-14,16-34,16-24,59-104,11-26,-80 157,36-96,-51 127,-7 17,-13 25,6-10,-132 197,-80 136,180-269,9-14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08:14:09.45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695 0,'-673'0,"652"0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08:14:11.5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622 1,'-601'0,"580"0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8T06:48:06.384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1 184,'0'-5,"4"-1,2-4,9-14,6-17,14-9,0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8T06:48:06.894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288 184,'0'6,"1"15,-1-1,-1 1,-1-1,-1 1,-1-1,-8 28,-3-5,-1-2,-2 0,-2-1,-1-1,-40 55,34-57,21-26,-1-1,0 0,-1-1,0 0,0 0,-11 8,19-17,0 0,-1 1,1-1,-1 0,1 1,-1-1,1 0,-1 0,1 1,-1-1,1 0,-1 0,1 0,-1 0,1 0,-1 0,1 0,-1 0,1 0,-1 0,1 0,-1 0,1 0,-1 0,1 0,-1-1,1 1,-1 0,1 0,-1-1,1 1,-1 0,1 0,-1-1,1 1,0-1,-1 1,1 0,0-1,-1 1,1-1,0 1,0-1,-1 1,1-2,-5-25,5 15,1 1,0 0,1 0,0 0,1 0,0 0,6-13,39-74,-32 68,25-49,15-30,116-171,-141 240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8T06:48:07.51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485 218,'-6'15,"0"-1,-1 0,-12 18,-2 4,-250 429,125-226,138-222,13-19,22-28,92-126,155-214,-218 285,-4-1,62-141,-111 219,3-4,-1 1,-1-1,0 0,4-25,-8 37,0 0,0 0,0 0,0 0,0 0,0 0,0 0,0 0,0 0,-1 0,1 0,0 0,0 0,0 0,0 0,0 0,0 0,0 0,0 0,0 0,0 0,0 0,-1 0,1 0,0 0,0 0,0 0,0 0,0 0,0 0,0 0,0 0,0 0,0 0,0 0,0 0,-1 0,1 0,0 0,0 0,0-1,0 1,0 0,0 0,0 0,0 0,0 0,0 0,0 0,0 0,0 0,0 0,0 0,0-1,0 1,0 0,-8 12,-8 17,-17 43,20-39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8T06:48:08.49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6763 162,'-673'0,"631"-2,-51-9,-33-1,-407 7,25 2,-1644-55,1165 27,-270-4,1191 33,-1 0,-94 9,154-6,0-1,1 2,-1-1,1 1,-1 0,1 0,0 0,0 1,0 0,-11 7,16-8,-1 0,0 0,1 0,0 0,-1 0,1 0,0 0,0 0,0 0,0 0,0 1,1-1,-1 0,1 1,0-1,-1 1,1-1,0 0,0 1,1-1,-1 1,0-1,1 0,-1 1,1-1,0 0,0 1,0-1,0 0,3 4,6 11,1 1,1-2,0 1,1-2,1 0,1 0,0-1,19 13,148 94,-161-108,63 38,2-3,3-4,1-5,2-3,1-4,144 29,205 6,-128-23,-215-29,273 58,-361-70,-1 0,1 0,-1 1,0 0,0 1,13 9,-21-13,-1 1,1-1,-1 1,1-1,-1 1,1-1,-1 1,0 0,0 0,0 0,0 0,0 0,-1 0,1 0,-1 0,1 0,-1 0,1 0,-1 0,0 0,0 0,0 0,-1 0,1 1,0-1,-1 0,1 0,-1 0,0 0,1 0,-1 0,0 0,0-1,-1 1,1 0,0 0,0-1,-3 3,-8 11,-1 0,0 0,-2-1,1-1,-20 13,-91 56,110-73,-371 191,-15-33,67-29,181-70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8T06:48:11.0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0,'4'0,"7"0,5 0,5 0,7 0,9 0,6 0,6 0,-2 0,0 0,6 0,-1 0,-6 0,-5 0,-6 0,-9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08:10:38.1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0,'1593'0,"-1570"0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08:10:28.7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87,'27'-1,"53"-10,14-2,524 10,-315 6,-256-2,-29 0,-1 0,1-1,-1-1,1 0,-1-2,1 0,-1-1,20-7,-21 5,0 1,1 0,0 2,0-1,28 0,25-5,-48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6T08:14:07.1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620 1,'-598'0,"576"0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57CD-D427-47A1-949E-2639EA85E698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2874-F614-4D45-9B81-77D12C54F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92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32874-F614-4D45-9B81-77D12C54F70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9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32874-F614-4D45-9B81-77D12C54F70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35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32874-F614-4D45-9B81-77D12C54F70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86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32874-F614-4D45-9B81-77D12C54F709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4843-473F-BBF5-DC6A-A91128F5A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967825-919F-9D89-2837-EE204DED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5C775-57CB-AF89-69D9-E0C7128B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B8DA1-3FC8-2C19-95E5-DD13D9DE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DD4BC-B87D-9162-E525-D7EFF3FA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38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7C0D-CEDB-0210-57D1-7228C63C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8951B-7377-44D9-C885-42EA83ADC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CD662-00AD-0DD5-EF11-A79B2C02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5A467F-776E-9F96-04D6-673E518A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87CBB-4D93-A193-6889-09A3C53E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17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E32C70-C133-756A-EA87-B5D2BED25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0D182B-9EF7-FFB8-1EC5-1D2FE8088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201BE-9B4C-E1CD-4274-AA055A9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E9B30-CE7B-C3A9-094D-C8BBC68E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7F6D8-6787-FB9F-3C46-07646B7E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1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07EED-BB7A-7812-BD02-7FDC7D30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ADB14-454E-6BFA-E1E4-7134F69BF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4F5E9-A6E5-0772-ECB7-7C4D6972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B6F445-691C-4DEF-7979-8109FF78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36BCE-B627-48E8-855C-4B20247D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2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B23EA-3399-22CA-4E80-B48D4DB4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55D0C-7ECB-5E78-202C-017607269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19718-3963-4541-10C8-3FEE1BB6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A7338-158F-D024-5A0C-A79A4813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BC740-C1BA-0959-4ACD-16269103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6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4AC1F-0027-4AE1-51CE-B09AA4F4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276179-C050-7B01-9348-3F78D44D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59BE38-E3B9-7744-0F2C-695DC0777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896254-4E44-F8DE-558B-DA223B52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76998-5FE9-FFD2-42DA-E52125E6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411490-2C0C-6DE6-A48A-DC69DAE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1E94B-82C1-5C11-3B53-37FF1C2A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628CB-D4AC-2434-141D-5018F5C7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FF58A-7448-22FD-3056-33D547828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29CA4-C6F8-4175-22A1-05A05151E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A934BE-D5F9-50F7-B08B-9FDEB2B63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BA7714-2928-48AF-3AD3-791364A3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9F75B4-D951-1008-78D7-ACAFEA84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CBCFFE-F2E6-4898-4D26-14EC1E72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0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318FF-798A-CBF9-DD2F-8C383089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7C4EF-520F-0DC0-A86A-A87234A8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71D607-8019-C4AD-2478-E8134C40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612CDF-9AFC-97AB-8790-2D21DB4A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25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5C8E49-E49F-CE9C-7F67-C1F57C9B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E1B5AC-5C7B-A612-5A1E-F0FBB528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985AB0-D296-9867-7345-2B4751E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37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6F7EE-345F-DD92-5CB5-36D05A7B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541F6-4043-9F1A-A575-24DDB7B1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00E5F8-B639-2725-5C30-E9C9A97EB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A14F5-06EB-965D-A922-BE7137C6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2B6637-4E8B-6514-960F-750D5716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F6DE0A-4ADF-B4D4-4555-E3528AFE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3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C07F-BB72-B79D-603F-01C0F50F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1B72F1-95BA-70C0-180E-E2CDD4CA5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1028F-2600-F751-B943-2406A3B4B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0A551-DBEC-3C17-B3CC-474F3FCE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E7E95B-5C5B-903C-F035-511C7544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B6642-F49B-AC46-4F8C-8F042BA5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38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71824-2A8B-0113-0FF5-1FB00D43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A6C025-6F50-8C61-7D10-770D65781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0ACB5-C977-72F8-E9D4-BB5C95F49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C133-2D5B-437D-AA88-7AF9E8295197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0A58D-5C65-9DD7-2F3F-6CC0D2E96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9A5E8-67F5-5BC9-19C0-3B061DA41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3460-F932-45E4-8274-4CE9927289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7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customXml" Target="../ink/ink10.xml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38.png"/><Relationship Id="rId5" Type="http://schemas.openxmlformats.org/officeDocument/2006/relationships/image" Target="../media/image310.png"/><Relationship Id="rId10" Type="http://schemas.openxmlformats.org/officeDocument/2006/relationships/image" Target="../media/image37.png"/><Relationship Id="rId4" Type="http://schemas.openxmlformats.org/officeDocument/2006/relationships/image" Target="../media/image301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FF155-EF9E-0159-8176-364EA8A4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4377"/>
            <a:ext cx="9144000" cy="156039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GOST type A" panose="020B0500000000000000" pitchFamily="34" charset="0"/>
              </a:rPr>
              <a:t>Разработка аппаратного и программного обеспечения по улучшению захвата ВЧ системами Бустера и Нуклотрона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EDCEAD-A662-19A9-F45D-AEB1754F2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4927"/>
            <a:ext cx="9573087" cy="54814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OST type A" panose="020B0500000000000000" pitchFamily="34" charset="0"/>
              </a:rPr>
              <a:t>ОИЯИ, Ускорительное отделение, НЭОРС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30542FF-78AB-FFA0-E162-5F5158628C07}"/>
              </a:ext>
            </a:extLst>
          </p:cNvPr>
          <p:cNvSpPr txBox="1">
            <a:spLocks/>
          </p:cNvSpPr>
          <p:nvPr/>
        </p:nvSpPr>
        <p:spPr>
          <a:xfrm>
            <a:off x="1443317" y="3723652"/>
            <a:ext cx="9573087" cy="548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GOST type A" panose="020B0500000000000000" pitchFamily="34" charset="0"/>
              </a:rPr>
              <a:t>Докладчик: Володин А.А.</a:t>
            </a:r>
          </a:p>
        </p:txBody>
      </p:sp>
    </p:spTree>
    <p:extLst>
      <p:ext uri="{BB962C8B-B14F-4D97-AF65-F5344CB8AC3E}">
        <p14:creationId xmlns:p14="http://schemas.microsoft.com/office/powerpoint/2010/main" val="346208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0246C-C922-83A1-D0FD-406BB831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85" y="560599"/>
            <a:ext cx="9802429" cy="57368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94314-3129-44B6-2852-6DB4CA589751}"/>
              </a:ext>
            </a:extLst>
          </p:cNvPr>
          <p:cNvSpPr txBox="1"/>
          <p:nvPr/>
        </p:nvSpPr>
        <p:spPr>
          <a:xfrm>
            <a:off x="2541017" y="17674"/>
            <a:ext cx="806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Амплитуда ВЧ система Бустера на частотах до 600 кГц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D64FC-CB7E-6A98-0BC6-3FC25DD1790D}"/>
              </a:ext>
            </a:extLst>
          </p:cNvPr>
          <p:cNvSpPr txBox="1"/>
          <p:nvPr/>
        </p:nvSpPr>
        <p:spPr>
          <a:xfrm>
            <a:off x="3171825" y="6297401"/>
            <a:ext cx="6096000" cy="37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Рис.9. АЧХ ВЧ Бустера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F6AFF-FBD6-E57C-01CD-F992DD111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3" y="2544025"/>
            <a:ext cx="3675708" cy="31406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150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249E00-951D-CDD6-ED48-C8216B67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2" y="4442264"/>
            <a:ext cx="2190030" cy="12637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D6905C-DBFB-5BD3-36B6-D322B2CA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04" y="775447"/>
            <a:ext cx="2549289" cy="18500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7D6606-2908-5EF3-3603-8BA3B58637DE}"/>
              </a:ext>
            </a:extLst>
          </p:cNvPr>
          <p:cNvSpPr txBox="1"/>
          <p:nvPr/>
        </p:nvSpPr>
        <p:spPr>
          <a:xfrm>
            <a:off x="3749993" y="0"/>
            <a:ext cx="4692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Программатор токов и напряжений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64998A-A671-59F2-152D-9D95160ACE6A}"/>
              </a:ext>
            </a:extLst>
          </p:cNvPr>
          <p:cNvSpPr/>
          <p:nvPr/>
        </p:nvSpPr>
        <p:spPr>
          <a:xfrm>
            <a:off x="3871518" y="5704659"/>
            <a:ext cx="4197387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Рис.10. Программатор токов и напряжений 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688F6-8FB5-3AE0-5CCD-C5112F481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2" y="775447"/>
            <a:ext cx="2217680" cy="34344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610742-A402-5DF2-9A29-B5EDD73C2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204" y="2804558"/>
            <a:ext cx="2571356" cy="29001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0957E4-77A3-5AFD-42DB-83FE398FC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457" y="775447"/>
            <a:ext cx="6724397" cy="49292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120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6581D0-102F-7BFF-5B50-6988BEEC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44" y="640493"/>
            <a:ext cx="10493910" cy="5379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E67667-38B7-216C-8F01-A7B67939DF5D}"/>
              </a:ext>
            </a:extLst>
          </p:cNvPr>
          <p:cNvSpPr/>
          <p:nvPr/>
        </p:nvSpPr>
        <p:spPr>
          <a:xfrm>
            <a:off x="3162637" y="6137555"/>
            <a:ext cx="5866723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Рис.11а. Акцептанс, производная поля, ускоряющее напряжение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6A1A7A95-A00A-536D-C62B-568D2870D561}"/>
                  </a:ext>
                </a:extLst>
              </p14:cNvPr>
              <p14:cNvContentPartPr/>
              <p14:nvPr/>
            </p14:nvContentPartPr>
            <p14:xfrm>
              <a:off x="6848838" y="5324746"/>
              <a:ext cx="58212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6A1A7A95-A00A-536D-C62B-568D2870D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3198" y="5252746"/>
                <a:ext cx="65376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10B5186-5B00-2192-C058-62CF90DB3EA7}"/>
              </a:ext>
            </a:extLst>
          </p:cNvPr>
          <p:cNvSpPr txBox="1"/>
          <p:nvPr/>
        </p:nvSpPr>
        <p:spPr>
          <a:xfrm>
            <a:off x="3194934" y="5588"/>
            <a:ext cx="5802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Программа оценки продольного акцептанса </a:t>
            </a:r>
          </a:p>
        </p:txBody>
      </p:sp>
    </p:spTree>
    <p:extLst>
      <p:ext uri="{BB962C8B-B14F-4D97-AF65-F5344CB8AC3E}">
        <p14:creationId xmlns:p14="http://schemas.microsoft.com/office/powerpoint/2010/main" val="104193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AFE170-D6F3-CC86-C64C-3D9C2DB5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830735"/>
            <a:ext cx="11161059" cy="51965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7898982B-AD24-1F8A-5A98-85F2B5414C32}"/>
                  </a:ext>
                </a:extLst>
              </p14:cNvPr>
              <p14:cNvContentPartPr/>
              <p14:nvPr/>
            </p14:nvContentPartPr>
            <p14:xfrm>
              <a:off x="6974118" y="5347355"/>
              <a:ext cx="564120" cy="3132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7898982B-AD24-1F8A-5A98-85F2B5414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8478" y="5275715"/>
                <a:ext cx="635760" cy="1749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C0B5AE-41F9-00CD-09A9-0F5B60D160DA}"/>
              </a:ext>
            </a:extLst>
          </p:cNvPr>
          <p:cNvSpPr/>
          <p:nvPr/>
        </p:nvSpPr>
        <p:spPr>
          <a:xfrm>
            <a:off x="3162638" y="6067860"/>
            <a:ext cx="5866723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Рис.11б. Акцептанс, производная поля, ускоряющее напряжение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F5F42-0FC1-0462-1644-29D117B10046}"/>
              </a:ext>
            </a:extLst>
          </p:cNvPr>
          <p:cNvSpPr txBox="1"/>
          <p:nvPr/>
        </p:nvSpPr>
        <p:spPr>
          <a:xfrm>
            <a:off x="2970118" y="25607"/>
            <a:ext cx="638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Программа оценки продольного акцептанса </a:t>
            </a:r>
          </a:p>
        </p:txBody>
      </p:sp>
    </p:spTree>
    <p:extLst>
      <p:ext uri="{BB962C8B-B14F-4D97-AF65-F5344CB8AC3E}">
        <p14:creationId xmlns:p14="http://schemas.microsoft.com/office/powerpoint/2010/main" val="399313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20723F-3BD5-262E-042E-DE9B2E32D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4" y="602698"/>
            <a:ext cx="11044051" cy="56526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E3B4B7-F623-8942-0BFD-9B8C29BBFF5F}"/>
              </a:ext>
            </a:extLst>
          </p:cNvPr>
          <p:cNvSpPr/>
          <p:nvPr/>
        </p:nvSpPr>
        <p:spPr>
          <a:xfrm>
            <a:off x="3162636" y="6255302"/>
            <a:ext cx="5866723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Рис.11в. Акцептанс, производная поля, ускоряющее напряжение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80185CFA-527D-E4BA-6ED0-F595935B0BAC}"/>
                  </a:ext>
                </a:extLst>
              </p14:cNvPr>
              <p14:cNvContentPartPr/>
              <p14:nvPr/>
            </p14:nvContentPartPr>
            <p14:xfrm>
              <a:off x="6921558" y="5530666"/>
              <a:ext cx="2235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80185CFA-527D-E4BA-6ED0-F595935B0B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5558" y="5459026"/>
                <a:ext cx="295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2F45EE6F-0B7A-60DB-47C9-83C545DDDF87}"/>
                  </a:ext>
                </a:extLst>
              </p14:cNvPr>
              <p14:cNvContentPartPr/>
              <p14:nvPr/>
            </p14:nvContentPartPr>
            <p14:xfrm>
              <a:off x="6150438" y="5701306"/>
              <a:ext cx="2505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2F45EE6F-0B7A-60DB-47C9-83C545DDDF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4798" y="5629306"/>
                <a:ext cx="322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819D09C6-86EE-5D75-566B-63067CD126B1}"/>
                  </a:ext>
                </a:extLst>
              </p14:cNvPr>
              <p14:cNvContentPartPr/>
              <p14:nvPr/>
            </p14:nvContentPartPr>
            <p14:xfrm>
              <a:off x="8310438" y="5172106"/>
              <a:ext cx="22428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819D09C6-86EE-5D75-566B-63067CD126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74438" y="5100466"/>
                <a:ext cx="29592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E276658-94B5-0111-9A90-CFF5807C3571}"/>
              </a:ext>
            </a:extLst>
          </p:cNvPr>
          <p:cNvSpPr txBox="1"/>
          <p:nvPr/>
        </p:nvSpPr>
        <p:spPr>
          <a:xfrm>
            <a:off x="3544598" y="-31386"/>
            <a:ext cx="5712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Программа оценки продольного акцептанса </a:t>
            </a:r>
          </a:p>
        </p:txBody>
      </p:sp>
    </p:spTree>
    <p:extLst>
      <p:ext uri="{BB962C8B-B14F-4D97-AF65-F5344CB8AC3E}">
        <p14:creationId xmlns:p14="http://schemas.microsoft.com/office/powerpoint/2010/main" val="314212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7D3499-EFED-6B63-DA00-85519D47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6" y="602376"/>
            <a:ext cx="11214847" cy="58982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3F9F9A-51EC-A892-FF49-CD9ADB8D99CF}"/>
              </a:ext>
            </a:extLst>
          </p:cNvPr>
          <p:cNvSpPr/>
          <p:nvPr/>
        </p:nvSpPr>
        <p:spPr>
          <a:xfrm>
            <a:off x="3162636" y="6485526"/>
            <a:ext cx="5866723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Рис.11г. Акцептанс, производная поля, ускоряющее напряжение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63118-C2B9-8F8C-BD3C-2AC112D723DE}"/>
              </a:ext>
            </a:extLst>
          </p:cNvPr>
          <p:cNvSpPr txBox="1"/>
          <p:nvPr/>
        </p:nvSpPr>
        <p:spPr>
          <a:xfrm>
            <a:off x="2902880" y="-16636"/>
            <a:ext cx="638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Программа оценки продольного акцептанса </a:t>
            </a:r>
          </a:p>
        </p:txBody>
      </p:sp>
    </p:spTree>
    <p:extLst>
      <p:ext uri="{BB962C8B-B14F-4D97-AF65-F5344CB8AC3E}">
        <p14:creationId xmlns:p14="http://schemas.microsoft.com/office/powerpoint/2010/main" val="122480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2398A-DA9F-0B50-3447-5407593CB952}"/>
              </a:ext>
            </a:extLst>
          </p:cNvPr>
          <p:cNvSpPr/>
          <p:nvPr/>
        </p:nvSpPr>
        <p:spPr>
          <a:xfrm>
            <a:off x="3162637" y="6104964"/>
            <a:ext cx="5866723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Рис.10д. Акцептанс, производная поля, ускоряющее напряжение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55C7C-3105-067F-3E63-5B1940AE165E}"/>
              </a:ext>
            </a:extLst>
          </p:cNvPr>
          <p:cNvSpPr txBox="1"/>
          <p:nvPr/>
        </p:nvSpPr>
        <p:spPr>
          <a:xfrm>
            <a:off x="2902881" y="-12649"/>
            <a:ext cx="638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Программа оценки продольного акцептанса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BF7ADD6-780E-48A4-B2A0-37F4B36CD437}"/>
              </a:ext>
            </a:extLst>
          </p:cNvPr>
          <p:cNvGrpSpPr/>
          <p:nvPr/>
        </p:nvGrpSpPr>
        <p:grpSpPr>
          <a:xfrm>
            <a:off x="484094" y="510571"/>
            <a:ext cx="11205882" cy="5594393"/>
            <a:chOff x="484094" y="510571"/>
            <a:chExt cx="11205882" cy="559439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F49DD08-D9AA-F877-87F2-133494BF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094" y="510571"/>
              <a:ext cx="11205882" cy="559439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5290E88-0C6D-43E1-A9C3-FF126C1AB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184" y="4205688"/>
              <a:ext cx="3696905" cy="171211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056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72D357-0696-952C-EFBA-139F9D35250F}"/>
                  </a:ext>
                </a:extLst>
              </p:cNvPr>
              <p:cNvSpPr txBox="1"/>
              <p:nvPr/>
            </p:nvSpPr>
            <p:spPr>
              <a:xfrm>
                <a:off x="1122630" y="793725"/>
                <a:ext cx="6097508" cy="1031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sSub>
                                        <m:sSubPr>
                                          <m:ctrlPr>
                                            <a:rPr lang="ru-RU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b="0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8∗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ru-RU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e>
                          </m:rad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b="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ru-RU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ru-RU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72D357-0696-952C-EFBA-139F9D352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30" y="793725"/>
                <a:ext cx="6097508" cy="10312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6D68A-F62C-CFAA-3605-B4FD67CAE1C7}"/>
                  </a:ext>
                </a:extLst>
              </p:cNvPr>
              <p:cNvSpPr txBox="1"/>
              <p:nvPr/>
            </p:nvSpPr>
            <p:spPr>
              <a:xfrm>
                <a:off x="1474962" y="2001027"/>
                <a:ext cx="4798336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покоя.нук</m:t>
                                  </m:r>
                                </m:sub>
                              </m:s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∗+</m:t>
                              </m:r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66D68A-F62C-CFAA-3605-B4FD67CA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62" y="2001027"/>
                <a:ext cx="4798336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7D26F8-42A6-FBD5-5179-D5522CDD397E}"/>
                  </a:ext>
                </a:extLst>
              </p:cNvPr>
              <p:cNvSpPr txBox="1"/>
              <p:nvPr/>
            </p:nvSpPr>
            <p:spPr>
              <a:xfrm>
                <a:off x="7220138" y="3048406"/>
                <a:ext cx="3438053" cy="963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7D26F8-42A6-FBD5-5179-D5522CDD3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38" y="3048406"/>
                <a:ext cx="3438053" cy="963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6D54D4-99BF-2823-8AFF-53322A5BCAEE}"/>
                  </a:ext>
                </a:extLst>
              </p:cNvPr>
              <p:cNvSpPr txBox="1"/>
              <p:nvPr/>
            </p:nvSpPr>
            <p:spPr>
              <a:xfrm>
                <a:off x="7874250" y="4303467"/>
                <a:ext cx="2455753" cy="670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покоя.нук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6D54D4-99BF-2823-8AFF-53322A5BC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250" y="4303467"/>
                <a:ext cx="2455753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7A75C4-4C33-63E8-362D-47137C069100}"/>
                  </a:ext>
                </a:extLst>
              </p:cNvPr>
              <p:cNvSpPr txBox="1"/>
              <p:nvPr/>
            </p:nvSpPr>
            <p:spPr>
              <a:xfrm>
                <a:off x="1474962" y="3162621"/>
                <a:ext cx="4999776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покоя.нук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покоя.нук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7A75C4-4C33-63E8-362D-47137C06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62" y="3162621"/>
                <a:ext cx="4999776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24318D-7E24-3AED-4E52-7B638701366F}"/>
                  </a:ext>
                </a:extLst>
              </p:cNvPr>
              <p:cNvSpPr txBox="1"/>
              <p:nvPr/>
            </p:nvSpPr>
            <p:spPr>
              <a:xfrm>
                <a:off x="1273522" y="4375320"/>
                <a:ext cx="4999776" cy="705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покоя.нук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𝑖𝑛𝑗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покоя.нук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24318D-7E24-3AED-4E52-7B6387013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22" y="4375320"/>
                <a:ext cx="4999776" cy="7052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33084-F467-E6C6-637D-48DAF4622030}"/>
                  </a:ext>
                </a:extLst>
              </p:cNvPr>
              <p:cNvSpPr txBox="1"/>
              <p:nvPr/>
            </p:nvSpPr>
            <p:spPr>
              <a:xfrm>
                <a:off x="7448737" y="1900767"/>
                <a:ext cx="3306777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33084-F467-E6C6-637D-48DAF4622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37" y="1900767"/>
                <a:ext cx="3306777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E05BA6-0764-ED02-1312-09F9EFBC928B}"/>
                  </a:ext>
                </a:extLst>
              </p:cNvPr>
              <p:cNvSpPr txBox="1"/>
              <p:nvPr/>
            </p:nvSpPr>
            <p:spPr>
              <a:xfrm>
                <a:off x="7448737" y="1000224"/>
                <a:ext cx="3306777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≪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E05BA6-0764-ED02-1312-09F9EFBC9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37" y="1000224"/>
                <a:ext cx="3306777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5B0F2-5A55-A8A3-DF87-8B4EE3C8952E}"/>
                  </a:ext>
                </a:extLst>
              </p:cNvPr>
              <p:cNvSpPr txBox="1"/>
              <p:nvPr/>
            </p:nvSpPr>
            <p:spPr>
              <a:xfrm>
                <a:off x="724656" y="5309814"/>
                <a:ext cx="6097508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5B0F2-5A55-A8A3-DF87-8B4EE3C8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6" y="5309814"/>
                <a:ext cx="6097508" cy="6790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198D7-3633-B42F-4B93-38A6587BB72B}"/>
                  </a:ext>
                </a:extLst>
              </p:cNvPr>
              <p:cNvSpPr txBox="1"/>
              <p:nvPr/>
            </p:nvSpPr>
            <p:spPr>
              <a:xfrm>
                <a:off x="6053371" y="5106703"/>
                <a:ext cx="6097508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eqAr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𝒔𝒊𝒏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ru-RU" b="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b="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198D7-3633-B42F-4B93-38A6587B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371" y="5106703"/>
                <a:ext cx="6097508" cy="9766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99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46DE97-2834-3651-FD5E-A4A4D92C6CB9}"/>
              </a:ext>
            </a:extLst>
          </p:cNvPr>
          <p:cNvSpPr txBox="1"/>
          <p:nvPr/>
        </p:nvSpPr>
        <p:spPr>
          <a:xfrm>
            <a:off x="1524000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GOST type A" panose="020B0500000000000000" pitchFamily="34" charset="0"/>
              </a:rPr>
              <a:t>Перепуск пучка сгусток-в-сгусток из Бустера в Нуклотрон без роста продольного эмиттанса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F49659-1883-EC73-57C2-4F8AFDBB0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043754"/>
            <a:ext cx="6859964" cy="3851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6C89C7-1D42-C7FF-2E52-655F0BF3E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91" y="2599259"/>
            <a:ext cx="6057280" cy="3851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1749B6-D86E-AD9F-6817-18DB3778C93C}"/>
              </a:ext>
            </a:extLst>
          </p:cNvPr>
          <p:cNvSpPr/>
          <p:nvPr/>
        </p:nvSpPr>
        <p:spPr>
          <a:xfrm>
            <a:off x="968667" y="4984881"/>
            <a:ext cx="4197387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Рис.12а.</a:t>
            </a:r>
            <a:r>
              <a:rPr lang="en-US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аз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</a:rPr>
              <a:t>а</a:t>
            </a:r>
            <a:r>
              <a:rPr lang="ru-RU" sz="1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 ВЧ в Нуклотроне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091FD6-F192-2AC0-6852-27F4A0E9AE7F}"/>
              </a:ext>
            </a:extLst>
          </p:cNvPr>
          <p:cNvSpPr txBox="1"/>
          <p:nvPr/>
        </p:nvSpPr>
        <p:spPr>
          <a:xfrm>
            <a:off x="7414794" y="1106507"/>
            <a:ext cx="4222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OST type A" panose="020B0500000000000000" pitchFamily="34" charset="0"/>
              </a:rPr>
              <a:t>	Задержка, выраженная в периодах ВЧ напряжения, определялась скоростью перестройки четвертьволнового резонатора ускоряющих станций Нуклотрона.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C8F7A6-3D5B-0E72-A144-5F373D35DC7E}"/>
                  </a:ext>
                </a:extLst>
              </p:cNvPr>
              <p:cNvSpPr txBox="1"/>
              <p:nvPr/>
            </p:nvSpPr>
            <p:spPr>
              <a:xfrm>
                <a:off x="322729" y="5447002"/>
                <a:ext cx="50650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GOST type A" panose="020B0500000000000000" pitchFamily="34" charset="0"/>
                    <a:ea typeface="Calibri" panose="020F0502020204030204" pitchFamily="34" charset="0"/>
                  </a:rPr>
                  <a:t>	</a:t>
                </a:r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Алгоритм перепуска состоял в том, чтобы за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~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 периодов ВЧ напряжения до вывода пучка в Бустере изменить на определенную величину фазу ВЧ в Нуклотроне</a:t>
                </a:r>
                <a:r>
                  <a:rPr lang="en-US" dirty="0">
                    <a:latin typeface="GOST type A" panose="020B0500000000000000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GOST type A" panose="020B0500000000000000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C8F7A6-3D5B-0E72-A144-5F373D35D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9" y="5447002"/>
                <a:ext cx="5065059" cy="923330"/>
              </a:xfrm>
              <a:prstGeom prst="rect">
                <a:avLst/>
              </a:prstGeom>
              <a:blipFill>
                <a:blip r:embed="rId4"/>
                <a:stretch>
                  <a:fillRect l="-1083" t="-3974" r="-963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B0CB98-86AB-D95D-244C-B711A5165472}"/>
              </a:ext>
            </a:extLst>
          </p:cNvPr>
          <p:cNvSpPr/>
          <p:nvPr/>
        </p:nvSpPr>
        <p:spPr>
          <a:xfrm>
            <a:off x="6741937" y="6460335"/>
            <a:ext cx="4197387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Рис.12б.</a:t>
            </a:r>
            <a:r>
              <a:rPr lang="en-US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перестройки резонатора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6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B4FB0-6BCD-6A1C-7E6B-05D62632E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" y="470780"/>
            <a:ext cx="6051432" cy="34058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A7CFFB-EF20-9CD1-2E60-61C7E224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57" y="4028982"/>
            <a:ext cx="6870583" cy="24235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2543E80-6D5F-BBAC-010B-6CF1E2707F83}"/>
              </a:ext>
            </a:extLst>
          </p:cNvPr>
          <p:cNvGrpSpPr/>
          <p:nvPr/>
        </p:nvGrpSpPr>
        <p:grpSpPr>
          <a:xfrm>
            <a:off x="6280033" y="470780"/>
            <a:ext cx="5810250" cy="3405895"/>
            <a:chOff x="6280033" y="243452"/>
            <a:chExt cx="5810250" cy="363322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6359C4F-1220-DECE-0600-CC6F104FC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0033" y="243452"/>
              <a:ext cx="5810250" cy="363322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B9E3D71-39E2-B011-F160-8C4A0FBE1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005" y="1934977"/>
              <a:ext cx="3164005" cy="16142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0FEE0-62DF-645F-EF4B-C569CD7B7B7D}"/>
              </a:ext>
            </a:extLst>
          </p:cNvPr>
          <p:cNvSpPr/>
          <p:nvPr/>
        </p:nvSpPr>
        <p:spPr>
          <a:xfrm>
            <a:off x="407353" y="4028982"/>
            <a:ext cx="1973708" cy="66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Рис.13.</a:t>
            </a:r>
            <a:r>
              <a:rPr lang="en-US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Фазовый монитор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44DA1C-3949-FFB1-F061-09C767A35F8F}"/>
              </a:ext>
            </a:extLst>
          </p:cNvPr>
          <p:cNvSpPr/>
          <p:nvPr/>
        </p:nvSpPr>
        <p:spPr>
          <a:xfrm>
            <a:off x="9807302" y="3901304"/>
            <a:ext cx="1973708" cy="66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Рис.14.</a:t>
            </a:r>
            <a:r>
              <a:rPr lang="en-US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Интерфейс фазового монитора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2BAB6F-4B63-1443-D8E7-63AC95455310}"/>
              </a:ext>
            </a:extLst>
          </p:cNvPr>
          <p:cNvSpPr/>
          <p:nvPr/>
        </p:nvSpPr>
        <p:spPr>
          <a:xfrm>
            <a:off x="3402659" y="6452530"/>
            <a:ext cx="5500977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Рис.15.</a:t>
            </a:r>
            <a:r>
              <a:rPr lang="en-US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схема фазового монитора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4FDC3-EB33-33E4-59E4-21FF50BC484F}"/>
              </a:ext>
            </a:extLst>
          </p:cNvPr>
          <p:cNvSpPr txBox="1"/>
          <p:nvPr/>
        </p:nvSpPr>
        <p:spPr>
          <a:xfrm>
            <a:off x="4873555" y="-77069"/>
            <a:ext cx="2444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Фазовый монитор</a:t>
            </a:r>
          </a:p>
        </p:txBody>
      </p:sp>
    </p:spTree>
    <p:extLst>
      <p:ext uri="{BB962C8B-B14F-4D97-AF65-F5344CB8AC3E}">
        <p14:creationId xmlns:p14="http://schemas.microsoft.com/office/powerpoint/2010/main" val="350623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398E2-D6C6-8E20-33B5-45776B9A6A81}"/>
              </a:ext>
            </a:extLst>
          </p:cNvPr>
          <p:cNvSpPr txBox="1"/>
          <p:nvPr/>
        </p:nvSpPr>
        <p:spPr>
          <a:xfrm>
            <a:off x="5354310" y="96739"/>
            <a:ext cx="1483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  <a:cs typeface="Times New Roman" panose="02020603050405020304" pitchFamily="18" charset="0"/>
              </a:rPr>
              <a:t>Введение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91E0F-ED95-6FC2-BD77-A4FDE21F293C}"/>
              </a:ext>
            </a:extLst>
          </p:cNvPr>
          <p:cNvSpPr txBox="1"/>
          <p:nvPr/>
        </p:nvSpPr>
        <p:spPr>
          <a:xfrm>
            <a:off x="1" y="1184438"/>
            <a:ext cx="12191999" cy="377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инжекционного комплекса к коллайдерным экспериментам требует увеличения интенсивности на выходе Нуклтрона примерно на 2 порядка. Это оптимизации работы многих систем комплекса, и в том числе, работы ВЧ-систем Бустера и Нуклотрона.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повышения эффективности ускоряющих станций было принято решение разработать специальное программное обеспечение и ряд устройств, которые повысят эффективность ВЧ-систем. Основными направлениями при разработке аппаратных решений и программного обеспечения являются</a:t>
            </a:r>
            <a:r>
              <a:rPr lang="ru-RU" sz="2000" kern="1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kern="1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kern="100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накопление пучка в продольном фазовом пространстве при инжекции в Бустер;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kern="100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минимизация потерь при ускорении и перепусках пучка. Это требует согласования темпа ускорения с возможностями существующих ВЧ систем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GOST type 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2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62C30-EC3F-3683-6D49-A467FF1B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091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latin typeface="GOST type A" panose="020B0500000000000000" pitchFamily="34" charset="0"/>
                <a:cs typeface="Times New Roman" panose="02020603050405020304" pitchFamily="18" charset="0"/>
              </a:rPr>
              <a:t>Устройство определения поперченного положения пучка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ECD8D3-4491-3863-626C-12ABFC9B5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6876" y="-612372"/>
            <a:ext cx="3379639" cy="57662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ED206-4C7F-0222-99DC-8EBDB18D9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60" y="3225800"/>
            <a:ext cx="7166960" cy="3307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BD713485-99FC-24CB-259A-23FFF445F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54" y="580912"/>
            <a:ext cx="5708365" cy="2465922"/>
          </a:xfrm>
          <a:ln w="190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FAFAA5-6AC8-DD46-AD79-DFEA004AB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91" y="4143375"/>
            <a:ext cx="4522763" cy="23895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7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E8FB8-AC1E-AA9B-FF97-7CBEECFE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43" y="0"/>
            <a:ext cx="7139214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AFBB8-68A1-F011-E0DC-A7273C225284}"/>
              </a:ext>
            </a:extLst>
          </p:cNvPr>
          <p:cNvSpPr txBox="1"/>
          <p:nvPr/>
        </p:nvSpPr>
        <p:spPr>
          <a:xfrm>
            <a:off x="8534326" y="5698840"/>
            <a:ext cx="4527176" cy="1073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Рис.16. Электрическая схема</a:t>
            </a:r>
          </a:p>
          <a:p>
            <a:pPr indent="180340" algn="ctr"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определения </a:t>
            </a:r>
          </a:p>
          <a:p>
            <a:pPr indent="180340" algn="ctr"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Положения пучка  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7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2B6082-499C-A59A-A5CF-9B497F651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3" y="523219"/>
            <a:ext cx="5647457" cy="38252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B3A4F-97E2-3F52-76FC-4D7C92A2C37A}"/>
              </a:ext>
            </a:extLst>
          </p:cNvPr>
          <p:cNvSpPr txBox="1"/>
          <p:nvPr/>
        </p:nvSpPr>
        <p:spPr>
          <a:xfrm>
            <a:off x="2652552" y="-76200"/>
            <a:ext cx="6886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Защита по начальной частоте и магнитному полю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94C3A7-21FA-63F4-27B6-184657F1C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92" y="523219"/>
            <a:ext cx="6170929" cy="62306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F6FFB6-599B-2270-AFCE-3D54C4372099}"/>
              </a:ext>
            </a:extLst>
          </p:cNvPr>
          <p:cNvSpPr/>
          <p:nvPr/>
        </p:nvSpPr>
        <p:spPr>
          <a:xfrm>
            <a:off x="1149736" y="4424688"/>
            <a:ext cx="3313621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Рис.17а.</a:t>
            </a:r>
            <a:r>
              <a:rPr lang="en-US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Плата защиты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820A44-E818-38EC-2888-50F4B9C75223}"/>
              </a:ext>
            </a:extLst>
          </p:cNvPr>
          <p:cNvSpPr/>
          <p:nvPr/>
        </p:nvSpPr>
        <p:spPr>
          <a:xfrm>
            <a:off x="3896838" y="5788683"/>
            <a:ext cx="2058154" cy="96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Рис.17б.</a:t>
            </a:r>
            <a:r>
              <a:rPr lang="en-US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Принципиальная схема платы защиты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27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BAE09-69C5-0A5C-19B1-DB8D67072352}"/>
              </a:ext>
            </a:extLst>
          </p:cNvPr>
          <p:cNvSpPr txBox="1"/>
          <p:nvPr/>
        </p:nvSpPr>
        <p:spPr>
          <a:xfrm>
            <a:off x="484095" y="147520"/>
            <a:ext cx="112238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Основными направлениями являются: </a:t>
            </a:r>
            <a:endParaRPr lang="en-US" sz="2800" b="1" dirty="0">
              <a:effectLst/>
              <a:latin typeface="GOST type A" panose="020B0500000000000000" pitchFamily="34" charset="0"/>
              <a:ea typeface="Calibri" panose="020F0502020204030204" pitchFamily="34" charset="0"/>
            </a:endParaRPr>
          </a:p>
          <a:p>
            <a:pPr algn="just"/>
            <a:endParaRPr lang="en-US" sz="2800" b="1" dirty="0">
              <a:effectLst/>
              <a:latin typeface="GOST type A" panose="020B0500000000000000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arenBoth"/>
            </a:pPr>
            <a:r>
              <a:rPr lang="ru-RU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накопление пучка в продольном фазовом пространстве при инжекции в Бустер</a:t>
            </a:r>
            <a:r>
              <a:rPr lang="en-US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;</a:t>
            </a:r>
            <a:r>
              <a:rPr lang="ru-RU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GOST type A" panose="020B0500000000000000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arenBoth"/>
            </a:pPr>
            <a:r>
              <a:rPr lang="ru-RU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предотвращение роста продольного эмиттанса при ускорении</a:t>
            </a:r>
            <a:r>
              <a:rPr lang="en-US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;</a:t>
            </a:r>
          </a:p>
          <a:p>
            <a:pPr marL="342900" indent="-342900" algn="just">
              <a:buAutoNum type="arabicParenBoth"/>
            </a:pPr>
            <a:r>
              <a:rPr lang="ru-RU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перепуск пучка сгусток-в-сгусток из Бустера в Нуклотрон без роста продольного эмиттанса</a:t>
            </a:r>
            <a:r>
              <a:rPr lang="en-US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;</a:t>
            </a:r>
            <a:r>
              <a:rPr lang="ru-RU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GOST type A" panose="020B0500000000000000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arenBoth"/>
            </a:pPr>
            <a:r>
              <a:rPr lang="ru-RU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минимизация потерь при ускорении и перепусках пучка</a:t>
            </a:r>
            <a:r>
              <a:rPr lang="en-US" sz="2800" dirty="0">
                <a:effectLst/>
                <a:latin typeface="GOST type A" panose="020B0500000000000000" pitchFamily="34" charset="0"/>
                <a:ea typeface="Calibri" panose="020F0502020204030204" pitchFamily="34" charset="0"/>
              </a:rPr>
              <a:t>;</a:t>
            </a:r>
            <a:endParaRPr lang="ru-RU" sz="2800" dirty="0">
              <a:latin typeface="GOST type 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2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041948-49EC-FC4A-21B4-4A8EBB95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648148"/>
            <a:ext cx="8953500" cy="55617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79E4B-38A9-7323-A1A9-0BCB9B97EB22}"/>
              </a:ext>
            </a:extLst>
          </p:cNvPr>
          <p:cNvSpPr txBox="1"/>
          <p:nvPr/>
        </p:nvSpPr>
        <p:spPr>
          <a:xfrm>
            <a:off x="2814637" y="0"/>
            <a:ext cx="6391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  <a:cs typeface="Times New Roman" panose="02020603050405020304" pitchFamily="18" charset="0"/>
              </a:rPr>
              <a:t>Программатор формы ускоряющего напряжения 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6B15B-1CA5-58E6-4F67-67A7522C60D5}"/>
              </a:ext>
            </a:extLst>
          </p:cNvPr>
          <p:cNvSpPr txBox="1"/>
          <p:nvPr/>
        </p:nvSpPr>
        <p:spPr>
          <a:xfrm>
            <a:off x="3751309" y="6209852"/>
            <a:ext cx="4689382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Рис.2. Функциональная схема станции Нуклотрона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B9BCC1-65B7-8803-B817-1B9DC8F1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37" y="1095375"/>
            <a:ext cx="2200275" cy="5715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B6B9182-2CB4-48E9-8D77-FCAFAD10D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46557"/>
              </p:ext>
            </p:extLst>
          </p:nvPr>
        </p:nvGraphicFramePr>
        <p:xfrm>
          <a:off x="127164" y="3429000"/>
          <a:ext cx="129423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115">
                  <a:extLst>
                    <a:ext uri="{9D8B030D-6E8A-4147-A177-3AD203B41FA5}">
                      <a16:colId xmlns:a16="http://schemas.microsoft.com/office/drawing/2014/main" val="3666545501"/>
                    </a:ext>
                  </a:extLst>
                </a:gridCol>
                <a:gridCol w="647115">
                  <a:extLst>
                    <a:ext uri="{9D8B030D-6E8A-4147-A177-3AD203B41FA5}">
                      <a16:colId xmlns:a16="http://schemas.microsoft.com/office/drawing/2014/main" val="3235680574"/>
                    </a:ext>
                  </a:extLst>
                </a:gridCol>
              </a:tblGrid>
              <a:tr h="28656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8 bit</a:t>
                      </a:r>
                      <a:endParaRPr lang="ru-RU" b="1" i="0" dirty="0">
                        <a:solidFill>
                          <a:schemeClr val="tx1"/>
                        </a:solidFill>
                        <a:latin typeface="GOST type A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12 bit</a:t>
                      </a:r>
                      <a:endParaRPr lang="ru-RU" b="1" i="0" dirty="0">
                        <a:solidFill>
                          <a:schemeClr val="tx1"/>
                        </a:solidFill>
                        <a:latin typeface="GOST type A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322455"/>
                  </a:ext>
                </a:extLst>
              </a:tr>
              <a:tr h="286561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>
                          <a:latin typeface="GOST type A" panose="020B0500000000000000" pitchFamily="34" charset="0"/>
                        </a:rPr>
                        <a:t>1 кГц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GOST type A" panose="020B0500000000000000" pitchFamily="34" charset="0"/>
                        </a:rPr>
                        <a:t>50</a:t>
                      </a:r>
                      <a:r>
                        <a:rPr lang="ru-RU" b="1" i="0" dirty="0">
                          <a:latin typeface="GOST type A" panose="020B0500000000000000" pitchFamily="34" charset="0"/>
                        </a:rPr>
                        <a:t> кГц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9864"/>
                  </a:ext>
                </a:extLst>
              </a:tr>
              <a:tr h="286561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>
                          <a:latin typeface="GOST type A" panose="020B0500000000000000" pitchFamily="34" charset="0"/>
                        </a:rPr>
                        <a:t>10 секунд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>
                          <a:latin typeface="GOST type A" panose="020B0500000000000000" pitchFamily="34" charset="0"/>
                        </a:rPr>
                        <a:t>1</a:t>
                      </a:r>
                      <a:r>
                        <a:rPr lang="en-US" b="1" i="0" dirty="0">
                          <a:latin typeface="GOST type A" panose="020B0500000000000000" pitchFamily="34" charset="0"/>
                        </a:rPr>
                        <a:t>5</a:t>
                      </a:r>
                      <a:r>
                        <a:rPr lang="ru-RU" b="1" i="0" dirty="0">
                          <a:latin typeface="GOST type A" panose="020B0500000000000000" pitchFamily="34" charset="0"/>
                        </a:rPr>
                        <a:t> секунд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484781"/>
                  </a:ext>
                </a:extLst>
              </a:tr>
              <a:tr h="28656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GOST type A" panose="020B0500000000000000" pitchFamily="34" charset="0"/>
                        </a:rPr>
                        <a:t>1 </a:t>
                      </a:r>
                      <a:r>
                        <a:rPr lang="ru-RU" b="1" i="0" dirty="0">
                          <a:latin typeface="GOST type A" panose="020B0500000000000000" pitchFamily="34" charset="0"/>
                        </a:rPr>
                        <a:t>канал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2</a:t>
                      </a:r>
                      <a:r>
                        <a:rPr lang="ru-RU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 канала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1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2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283E89-4A9B-6F6D-E241-C22EC73D9EF7}"/>
              </a:ext>
            </a:extLst>
          </p:cNvPr>
          <p:cNvSpPr txBox="1"/>
          <p:nvPr/>
        </p:nvSpPr>
        <p:spPr>
          <a:xfrm>
            <a:off x="2795587" y="90490"/>
            <a:ext cx="6391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  <a:cs typeface="Times New Roman" panose="02020603050405020304" pitchFamily="18" charset="0"/>
              </a:rPr>
              <a:t>Программатор формы ускоряющего напряжения 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E3EBB-AF62-A575-268E-3C637008F2CB}"/>
              </a:ext>
            </a:extLst>
          </p:cNvPr>
          <p:cNvSpPr txBox="1"/>
          <p:nvPr/>
        </p:nvSpPr>
        <p:spPr>
          <a:xfrm>
            <a:off x="3036934" y="6042110"/>
            <a:ext cx="4689382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Рис.2. Программатор ускоряющего напряжения и интерфейс устройства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F3141-0C50-82FC-73D2-F1FCBD511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815890"/>
            <a:ext cx="6810376" cy="5226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29D72F-5EEA-8BB4-901A-DE277E9A2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890"/>
            <a:ext cx="5381625" cy="52262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55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D5BD1F-6C60-604A-17F6-5AC4D982F0DE}"/>
              </a:ext>
            </a:extLst>
          </p:cNvPr>
          <p:cNvSpPr txBox="1"/>
          <p:nvPr/>
        </p:nvSpPr>
        <p:spPr>
          <a:xfrm>
            <a:off x="6800776" y="2377701"/>
            <a:ext cx="4527176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Рис.3б. Функциональная схема устройства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F90B9A-B802-7CF5-5D16-52AC2CBD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26"/>
            <a:ext cx="5936729" cy="47064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C016B6-AB61-56B7-F6A2-AE8239743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29" y="126626"/>
            <a:ext cx="6255271" cy="21515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24C8DC-39B3-D4F5-B358-D824CB8EE212}"/>
              </a:ext>
            </a:extLst>
          </p:cNvPr>
          <p:cNvSpPr txBox="1"/>
          <p:nvPr/>
        </p:nvSpPr>
        <p:spPr>
          <a:xfrm>
            <a:off x="704776" y="4833097"/>
            <a:ext cx="4527176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Рис.3а. Принципиальная схема устройства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136345-34AE-72D1-6DB0-A23F7DA9E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29" y="2818560"/>
            <a:ext cx="6255271" cy="20145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854383-D53B-60CA-CAF3-24BB49FE2B33}"/>
              </a:ext>
            </a:extLst>
          </p:cNvPr>
          <p:cNvSpPr txBox="1"/>
          <p:nvPr/>
        </p:nvSpPr>
        <p:spPr>
          <a:xfrm>
            <a:off x="6800776" y="4833097"/>
            <a:ext cx="4527176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Рис.3в. Пример интерполяции 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A96C3558-B45D-7BF8-D41F-25379998B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80461"/>
              </p:ext>
            </p:extLst>
          </p:nvPr>
        </p:nvGraphicFramePr>
        <p:xfrm>
          <a:off x="3579029" y="5268334"/>
          <a:ext cx="47153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699">
                  <a:extLst>
                    <a:ext uri="{9D8B030D-6E8A-4147-A177-3AD203B41FA5}">
                      <a16:colId xmlns:a16="http://schemas.microsoft.com/office/drawing/2014/main" val="3666545501"/>
                    </a:ext>
                  </a:extLst>
                </a:gridCol>
                <a:gridCol w="2357699">
                  <a:extLst>
                    <a:ext uri="{9D8B030D-6E8A-4147-A177-3AD203B41FA5}">
                      <a16:colId xmlns:a16="http://schemas.microsoft.com/office/drawing/2014/main" val="3235680574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8 bit</a:t>
                      </a:r>
                      <a:endParaRPr lang="ru-RU" b="1" i="0" dirty="0">
                        <a:solidFill>
                          <a:schemeClr val="tx1"/>
                        </a:solidFill>
                        <a:latin typeface="GOST type A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12 bit</a:t>
                      </a:r>
                      <a:endParaRPr lang="ru-RU" b="1" i="0" dirty="0">
                        <a:solidFill>
                          <a:schemeClr val="tx1"/>
                        </a:solidFill>
                        <a:latin typeface="GOST type A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32245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>
                          <a:latin typeface="GOST type A" panose="020B0500000000000000" pitchFamily="34" charset="0"/>
                        </a:rPr>
                        <a:t>1 кГц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GOST type A" panose="020B0500000000000000" pitchFamily="34" charset="0"/>
                        </a:rPr>
                        <a:t>50</a:t>
                      </a:r>
                      <a:r>
                        <a:rPr lang="ru-RU" b="1" i="0" dirty="0">
                          <a:latin typeface="GOST type A" panose="020B0500000000000000" pitchFamily="34" charset="0"/>
                        </a:rPr>
                        <a:t> кГц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9864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>
                          <a:latin typeface="GOST type A" panose="020B0500000000000000" pitchFamily="34" charset="0"/>
                        </a:rPr>
                        <a:t>10 секунд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>
                          <a:latin typeface="GOST type A" panose="020B0500000000000000" pitchFamily="34" charset="0"/>
                        </a:rPr>
                        <a:t>1</a:t>
                      </a:r>
                      <a:r>
                        <a:rPr lang="en-US" b="1" i="0" dirty="0">
                          <a:latin typeface="GOST type A" panose="020B0500000000000000" pitchFamily="34" charset="0"/>
                        </a:rPr>
                        <a:t>5</a:t>
                      </a:r>
                      <a:r>
                        <a:rPr lang="ru-RU" b="1" i="0" dirty="0">
                          <a:latin typeface="GOST type A" panose="020B0500000000000000" pitchFamily="34" charset="0"/>
                        </a:rPr>
                        <a:t> секунд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484781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GOST type A" panose="020B0500000000000000" pitchFamily="34" charset="0"/>
                        </a:rPr>
                        <a:t>1 </a:t>
                      </a:r>
                      <a:r>
                        <a:rPr lang="ru-RU" b="1" i="0" dirty="0">
                          <a:latin typeface="GOST type A" panose="020B0500000000000000" pitchFamily="34" charset="0"/>
                        </a:rPr>
                        <a:t>канал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2</a:t>
                      </a:r>
                      <a:r>
                        <a:rPr lang="ru-RU" b="1" i="0" dirty="0">
                          <a:solidFill>
                            <a:schemeClr val="tx1"/>
                          </a:solidFill>
                          <a:latin typeface="GOST type A" panose="020B0500000000000000" pitchFamily="34" charset="0"/>
                        </a:rPr>
                        <a:t> канала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1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89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74FD92C-8CC8-0A71-64F7-290765AF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177"/>
            <a:ext cx="12192000" cy="58091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latin typeface="GOST type A" panose="020B0500000000000000" pitchFamily="34" charset="0"/>
                <a:cs typeface="Times New Roman" panose="02020603050405020304" pitchFamily="18" charset="0"/>
              </a:rPr>
              <a:t>Фазовый детектор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27934-5B05-A855-8D4F-37C57702A99D}"/>
              </a:ext>
            </a:extLst>
          </p:cNvPr>
          <p:cNvSpPr txBox="1"/>
          <p:nvPr/>
        </p:nvSpPr>
        <p:spPr>
          <a:xfrm>
            <a:off x="593737" y="5414182"/>
            <a:ext cx="4689382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Рис.4. Функциональная схема станции Нуклотрона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E53266-CBCA-3AA6-D6C2-369A4751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66" y="1236740"/>
            <a:ext cx="5115828" cy="4154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004FB-7A01-09C6-E699-DBD1683E5DC4}"/>
              </a:ext>
            </a:extLst>
          </p:cNvPr>
          <p:cNvSpPr txBox="1"/>
          <p:nvPr/>
        </p:nvSpPr>
        <p:spPr>
          <a:xfrm>
            <a:off x="7632368" y="5390790"/>
            <a:ext cx="3672224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Рис.5. Расположение ВЧ системы Нуклотрона 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A52D53C9-C086-C14E-5625-9FBB2D2E9B38}"/>
                  </a:ext>
                </a:extLst>
              </p14:cNvPr>
              <p14:cNvContentPartPr/>
              <p14:nvPr/>
            </p14:nvContentPartPr>
            <p14:xfrm>
              <a:off x="2733240" y="1280730"/>
              <a:ext cx="248040" cy="2757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A52D53C9-C086-C14E-5625-9FBB2D2E9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7240" y="1208730"/>
                <a:ext cx="3196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32C8B9C3-46D9-082E-E2B0-592ED355EC8B}"/>
                  </a:ext>
                </a:extLst>
              </p14:cNvPr>
              <p14:cNvContentPartPr/>
              <p14:nvPr/>
            </p14:nvContentPartPr>
            <p14:xfrm>
              <a:off x="2723520" y="1467210"/>
              <a:ext cx="42120" cy="666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32C8B9C3-46D9-082E-E2B0-592ED355EC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7880" y="1395210"/>
                <a:ext cx="1137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E04A50DE-2D1A-8F19-A7BD-492056B10D79}"/>
                  </a:ext>
                </a:extLst>
              </p14:cNvPr>
              <p14:cNvContentPartPr/>
              <p14:nvPr/>
            </p14:nvContentPartPr>
            <p14:xfrm>
              <a:off x="2811000" y="1209810"/>
              <a:ext cx="139320" cy="27900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E04A50DE-2D1A-8F19-A7BD-492056B10D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5360" y="1137810"/>
                <a:ext cx="2109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67DEF6F9-137B-9041-0068-D80763FD11F0}"/>
                  </a:ext>
                </a:extLst>
              </p14:cNvPr>
              <p14:cNvContentPartPr/>
              <p14:nvPr/>
            </p14:nvContentPartPr>
            <p14:xfrm>
              <a:off x="2730360" y="1169130"/>
              <a:ext cx="244080" cy="378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67DEF6F9-137B-9041-0068-D80763FD11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94720" y="1097130"/>
                <a:ext cx="3157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04C5E95A-8ED4-D025-22FF-D072D696D190}"/>
                  </a:ext>
                </a:extLst>
              </p14:cNvPr>
              <p14:cNvContentPartPr/>
              <p14:nvPr/>
            </p14:nvContentPartPr>
            <p14:xfrm>
              <a:off x="403680" y="1093890"/>
              <a:ext cx="2435040" cy="6408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04C5E95A-8ED4-D025-22FF-D072D696D1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7680" y="1022250"/>
                <a:ext cx="250668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68A8A8C5-93B2-7B23-5CEB-29AD20ED3958}"/>
                  </a:ext>
                </a:extLst>
              </p14:cNvPr>
              <p14:cNvContentPartPr/>
              <p14:nvPr/>
            </p14:nvContentPartPr>
            <p14:xfrm>
              <a:off x="2152200" y="1019010"/>
              <a:ext cx="20052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68A8A8C5-93B2-7B23-5CEB-29AD20ED39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34560" y="911010"/>
                <a:ext cx="23616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046E26B-1A16-40E4-9B33-6ECF2066974E}"/>
              </a:ext>
            </a:extLst>
          </p:cNvPr>
          <p:cNvGrpSpPr/>
          <p:nvPr/>
        </p:nvGrpSpPr>
        <p:grpSpPr>
          <a:xfrm>
            <a:off x="93582" y="1236740"/>
            <a:ext cx="6700414" cy="4177442"/>
            <a:chOff x="93582" y="1236740"/>
            <a:chExt cx="6700414" cy="417744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F2672B1-1D4A-E846-7D5F-EA6644FA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82" y="1236740"/>
              <a:ext cx="6700414" cy="41540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06C920A8-C8FC-D545-18DA-29538D763103}"/>
                </a:ext>
              </a:extLst>
            </p:cNvPr>
            <p:cNvSpPr/>
            <p:nvPr/>
          </p:nvSpPr>
          <p:spPr>
            <a:xfrm>
              <a:off x="3630162" y="4776170"/>
              <a:ext cx="1250302" cy="6380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827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1757DD-503B-D37C-FC11-F568EB145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6" y="767233"/>
            <a:ext cx="11822208" cy="49379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4A7E2-2F6D-AE6F-C5B0-270C0DCD32A4}"/>
              </a:ext>
            </a:extLst>
          </p:cNvPr>
          <p:cNvSpPr txBox="1"/>
          <p:nvPr/>
        </p:nvSpPr>
        <p:spPr>
          <a:xfrm>
            <a:off x="3751309" y="5705214"/>
            <a:ext cx="4689382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Рис.6. Принципиальная схема фазового детектора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835BB-241F-2DFF-3034-30E0AD03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54"/>
            <a:ext cx="12192000" cy="58091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latin typeface="GOST type A" panose="020B0500000000000000" pitchFamily="34" charset="0"/>
                <a:cs typeface="Times New Roman" panose="02020603050405020304" pitchFamily="18" charset="0"/>
              </a:rPr>
              <a:t>Принципиальная схема фазового детектора</a:t>
            </a:r>
          </a:p>
        </p:txBody>
      </p:sp>
    </p:spTree>
    <p:extLst>
      <p:ext uri="{BB962C8B-B14F-4D97-AF65-F5344CB8AC3E}">
        <p14:creationId xmlns:p14="http://schemas.microsoft.com/office/powerpoint/2010/main" val="33127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08A4F7-9998-4231-396C-85AF20DD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92901" cy="40574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ECBE33-2DFC-7BF9-EB65-6F453933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58479"/>
            <a:ext cx="7162800" cy="40995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9EC346-772C-1A76-445E-0057B5D2A7E4}"/>
              </a:ext>
            </a:extLst>
          </p:cNvPr>
          <p:cNvSpPr txBox="1"/>
          <p:nvPr/>
        </p:nvSpPr>
        <p:spPr>
          <a:xfrm>
            <a:off x="0" y="4057401"/>
            <a:ext cx="4689382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Рис.7а. Амплитудно-фазовая характеристика старого ФД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77C47-0251-1094-02CE-3E7A762704F7}"/>
              </a:ext>
            </a:extLst>
          </p:cNvPr>
          <p:cNvSpPr txBox="1"/>
          <p:nvPr/>
        </p:nvSpPr>
        <p:spPr>
          <a:xfrm>
            <a:off x="7097759" y="2417167"/>
            <a:ext cx="4689382" cy="34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Рис.7б. Амплитудно-фазовая характеристика нового ФД</a:t>
            </a:r>
            <a:endParaRPr lang="ru-RU" sz="1600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5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7C2DC-F14A-9609-D091-4B2D4B7DD72B}"/>
              </a:ext>
            </a:extLst>
          </p:cNvPr>
          <p:cNvSpPr txBox="1"/>
          <p:nvPr/>
        </p:nvSpPr>
        <p:spPr>
          <a:xfrm>
            <a:off x="3292288" y="0"/>
            <a:ext cx="5607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GOST type A" panose="020B0500000000000000" pitchFamily="34" charset="0"/>
              </a:rPr>
              <a:t>Новый режим работы ВЧ системы Бустера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AAEFCA-0747-FC3B-BD98-BA35BC7CF996}"/>
                  </a:ext>
                </a:extLst>
              </p:cNvPr>
              <p:cNvSpPr txBox="1"/>
              <p:nvPr/>
            </p:nvSpPr>
            <p:spPr>
              <a:xfrm>
                <a:off x="1" y="523220"/>
                <a:ext cx="12191999" cy="1222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	</a:t>
                </a:r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Штатный режим ВЧ станций характеризуется полосой частот 0,58 ÷ 5,85 МГц со сменой кратности из-за недостаточной полосы перестройки частоты ВЧ системы</a:t>
                </a:r>
                <a:r>
                  <a:rPr lang="en-US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. </a:t>
                </a:r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Режим многоразовой инжекции</a:t>
                </a:r>
                <a:r>
                  <a:rPr lang="en-US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будет </a:t>
                </a:r>
                <a:r>
                  <a:rPr lang="ru-RU" dirty="0">
                    <a:latin typeface="GOST type A" panose="020B0500000000000000" pitchFamily="34" charset="0"/>
                    <a:ea typeface="Calibri" panose="020F0502020204030204" pitchFamily="34" charset="0"/>
                  </a:rPr>
                  <a:t>реализовываться</a:t>
                </a:r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 на первой кратности</a:t>
                </a:r>
                <a:r>
                  <a:rPr lang="en-US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latin typeface="GOST type A" panose="020B0500000000000000" pitchFamily="34" charset="0"/>
                    <a:ea typeface="Calibri" panose="020F0502020204030204" pitchFamily="34" charset="0"/>
                  </a:rPr>
                  <a:t>ВЧ</a:t>
                </a:r>
                <a:r>
                  <a:rPr lang="en-US" dirty="0">
                    <a:latin typeface="GOST type A" panose="020B0500000000000000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116,8 кГц</m:t>
                    </m:r>
                  </m:oMath>
                </a14:m>
                <a:r>
                  <a:rPr lang="ru-RU" sz="1800" i="1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𝑖𝑛𝑔</m:t>
                        </m:r>
                      </m:sub>
                    </m:sSub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=3,2 </m:t>
                    </m:r>
                    <m:r>
                      <a:rPr lang="ru-RU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МэВ, 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=812 Гс</m:t>
                    </m:r>
                  </m:oMath>
                </a14:m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)</a:t>
                </a:r>
                <a:r>
                  <a:rPr lang="ru-RU" sz="1800" i="1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latin typeface="GOST type A" panose="020B0500000000000000" pitchFamily="34" charset="0"/>
                    <a:ea typeface="Calibri" panose="020F0502020204030204" pitchFamily="34" charset="0"/>
                  </a:rPr>
                  <a:t>с помощью системы электронного охлаждения и является оптимальным для накопления пучка в продольном фазовом пространстве. При этом, половина орбиты отведена для накопленного ядра, а вторая используется для инжекции новой порции. </a:t>
                </a:r>
                <a:endParaRPr lang="ru-RU" dirty="0">
                  <a:latin typeface="GOST type A" panose="020B0500000000000000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AAEFCA-0747-FC3B-BD98-BA35BC7CF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3220"/>
                <a:ext cx="12191999" cy="1222899"/>
              </a:xfrm>
              <a:prstGeom prst="rect">
                <a:avLst/>
              </a:prstGeom>
              <a:blipFill>
                <a:blip r:embed="rId3"/>
                <a:stretch>
                  <a:fillRect l="-400" t="-3500" r="-400" b="-7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84FC1C6-CD36-66D0-6307-EE527B720428}"/>
              </a:ext>
            </a:extLst>
          </p:cNvPr>
          <p:cNvGrpSpPr/>
          <p:nvPr/>
        </p:nvGrpSpPr>
        <p:grpSpPr>
          <a:xfrm>
            <a:off x="497940" y="1867783"/>
            <a:ext cx="11280617" cy="4194166"/>
            <a:chOff x="1704975" y="2068353"/>
            <a:chExt cx="9029700" cy="347293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1345B69-BD24-0DA9-4077-ABB1859FE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4975" y="2068353"/>
              <a:ext cx="9029700" cy="34729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804BF79-E699-154D-93B4-9BB4304D0C60}"/>
                </a:ext>
              </a:extLst>
            </p:cNvPr>
            <p:cNvSpPr/>
            <p:nvPr/>
          </p:nvSpPr>
          <p:spPr>
            <a:xfrm>
              <a:off x="2533650" y="2552700"/>
              <a:ext cx="1276350" cy="952500"/>
            </a:xfrm>
            <a:custGeom>
              <a:avLst/>
              <a:gdLst>
                <a:gd name="connsiteX0" fmla="*/ 0 w 1276350"/>
                <a:gd name="connsiteY0" fmla="*/ 952500 h 952500"/>
                <a:gd name="connsiteX1" fmla="*/ 1276350 w 1276350"/>
                <a:gd name="connsiteY1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6350" h="952500">
                  <a:moveTo>
                    <a:pt x="0" y="952500"/>
                  </a:moveTo>
                  <a:cubicBezTo>
                    <a:pt x="523081" y="487362"/>
                    <a:pt x="1046163" y="22225"/>
                    <a:pt x="127635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5481594B-5463-526B-476E-BBAC2D97EF44}"/>
                </a:ext>
              </a:extLst>
            </p:cNvPr>
            <p:cNvSpPr/>
            <p:nvPr/>
          </p:nvSpPr>
          <p:spPr>
            <a:xfrm rot="10800000">
              <a:off x="1995487" y="2587437"/>
              <a:ext cx="5386388" cy="2275580"/>
            </a:xfrm>
            <a:custGeom>
              <a:avLst/>
              <a:gdLst>
                <a:gd name="connsiteX0" fmla="*/ 0 w 952500"/>
                <a:gd name="connsiteY0" fmla="*/ 444419 h 945066"/>
                <a:gd name="connsiteX1" fmla="*/ 266700 w 952500"/>
                <a:gd name="connsiteY1" fmla="*/ 15794 h 945066"/>
                <a:gd name="connsiteX2" fmla="*/ 733425 w 952500"/>
                <a:gd name="connsiteY2" fmla="*/ 939719 h 945066"/>
                <a:gd name="connsiteX3" fmla="*/ 952500 w 952500"/>
                <a:gd name="connsiteY3" fmla="*/ 387269 h 94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945066">
                  <a:moveTo>
                    <a:pt x="0" y="444419"/>
                  </a:moveTo>
                  <a:cubicBezTo>
                    <a:pt x="72231" y="188831"/>
                    <a:pt x="144463" y="-66756"/>
                    <a:pt x="266700" y="15794"/>
                  </a:cubicBezTo>
                  <a:cubicBezTo>
                    <a:pt x="388938" y="98344"/>
                    <a:pt x="619125" y="877807"/>
                    <a:pt x="733425" y="939719"/>
                  </a:cubicBezTo>
                  <a:cubicBezTo>
                    <a:pt x="847725" y="1001631"/>
                    <a:pt x="903288" y="507919"/>
                    <a:pt x="952500" y="38726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BCB64E5-3843-0ACA-7B4A-0000CAB30E95}"/>
                </a:ext>
              </a:extLst>
            </p:cNvPr>
            <p:cNvSpPr/>
            <p:nvPr/>
          </p:nvSpPr>
          <p:spPr>
            <a:xfrm>
              <a:off x="1828800" y="3395245"/>
              <a:ext cx="333375" cy="81915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C6D19A-D3F1-8AAE-3DD7-0E5F6D9E4D45}"/>
              </a:ext>
            </a:extLst>
          </p:cNvPr>
          <p:cNvSpPr/>
          <p:nvPr/>
        </p:nvSpPr>
        <p:spPr>
          <a:xfrm>
            <a:off x="2179780" y="6117964"/>
            <a:ext cx="7832437" cy="37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Рис.8. Акцептанс, продольный фазовый объем</a:t>
            </a:r>
            <a:endParaRPr lang="ru-RU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66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670</Words>
  <Application>Microsoft Office PowerPoint</Application>
  <PresentationFormat>Широкоэкранный</PresentationFormat>
  <Paragraphs>92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Arial</vt:lpstr>
      <vt:lpstr>Calibri Light</vt:lpstr>
      <vt:lpstr>Cambria Math</vt:lpstr>
      <vt:lpstr>Times New Roman</vt:lpstr>
      <vt:lpstr>GOST type A</vt:lpstr>
      <vt:lpstr>Тема Office</vt:lpstr>
      <vt:lpstr>Разработка аппаратного и программного обеспечения по улучшению захвата ВЧ системами Бустера и Нуклотрона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Фазовый детектор</vt:lpstr>
      <vt:lpstr>Принципиальная схема фазового детектора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Устройство определения поперченного положения пучка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 Бустера, накопленный опыт и достигнутые параметры </dc:title>
  <dc:creator>Антон</dc:creator>
  <cp:lastModifiedBy>Антон Володин</cp:lastModifiedBy>
  <cp:revision>392</cp:revision>
  <dcterms:created xsi:type="dcterms:W3CDTF">2023-03-07T06:07:43Z</dcterms:created>
  <dcterms:modified xsi:type="dcterms:W3CDTF">2024-03-20T07:27:40Z</dcterms:modified>
</cp:coreProperties>
</file>