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354" r:id="rId2"/>
    <p:sldId id="355" r:id="rId3"/>
    <p:sldId id="370" r:id="rId4"/>
    <p:sldId id="264" r:id="rId5"/>
    <p:sldId id="369" r:id="rId6"/>
    <p:sldId id="341" r:id="rId7"/>
    <p:sldId id="310" r:id="rId8"/>
    <p:sldId id="353" r:id="rId9"/>
    <p:sldId id="272" r:id="rId10"/>
    <p:sldId id="366" r:id="rId11"/>
    <p:sldId id="270" r:id="rId12"/>
    <p:sldId id="300" r:id="rId13"/>
    <p:sldId id="340" r:id="rId14"/>
    <p:sldId id="381" r:id="rId15"/>
    <p:sldId id="383" r:id="rId16"/>
    <p:sldId id="367" r:id="rId17"/>
    <p:sldId id="364" r:id="rId18"/>
    <p:sldId id="368" r:id="rId19"/>
    <p:sldId id="306" r:id="rId20"/>
    <p:sldId id="315" r:id="rId21"/>
    <p:sldId id="326" r:id="rId22"/>
    <p:sldId id="356" r:id="rId23"/>
    <p:sldId id="357" r:id="rId24"/>
    <p:sldId id="358" r:id="rId25"/>
    <p:sldId id="359" r:id="rId26"/>
    <p:sldId id="360" r:id="rId27"/>
    <p:sldId id="361" r:id="rId28"/>
    <p:sldId id="345" r:id="rId29"/>
    <p:sldId id="374" r:id="rId30"/>
    <p:sldId id="362" r:id="rId31"/>
    <p:sldId id="363" r:id="rId32"/>
    <p:sldId id="382"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5332" autoAdjust="0"/>
  </p:normalViewPr>
  <p:slideViewPr>
    <p:cSldViewPr snapToGrid="0" showGuides="1">
      <p:cViewPr varScale="1">
        <p:scale>
          <a:sx n="113" d="100"/>
          <a:sy n="113" d="100"/>
        </p:scale>
        <p:origin x="396" y="96"/>
      </p:cViewPr>
      <p:guideLst>
        <p:guide orient="horz" pos="2160"/>
        <p:guide pos="381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1E2C2-5686-43D9-8E00-7AA8B5F81763}" type="datetimeFigureOut">
              <a:rPr lang="ru-RU" smtClean="0"/>
              <a:t>14.06.2024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A2C37-98DA-4FD2-AFD9-A0B43F480F06}" type="slidenum">
              <a:rPr lang="ru-RU" smtClean="0"/>
              <a:t>‹#›</a:t>
            </a:fld>
            <a:endParaRPr lang="ru-RU"/>
          </a:p>
        </p:txBody>
      </p:sp>
    </p:spTree>
    <p:extLst>
      <p:ext uri="{BB962C8B-B14F-4D97-AF65-F5344CB8AC3E}">
        <p14:creationId xmlns:p14="http://schemas.microsoft.com/office/powerpoint/2010/main" val="333500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109C36-5FEA-464D-A080-80E30018EA18}" type="datetime1">
              <a:rPr lang="ru-RU" smtClean="0"/>
              <a:t>14.06.2024</a:t>
            </a:fld>
            <a:endParaRPr lang="ru-RU"/>
          </a:p>
        </p:txBody>
      </p:sp>
      <p:sp>
        <p:nvSpPr>
          <p:cNvPr id="5" name="Нижний колонтитул 4"/>
          <p:cNvSpPr>
            <a:spLocks noGrp="1"/>
          </p:cNvSpPr>
          <p:nvPr>
            <p:ph type="ftr" sz="quarter" idx="11"/>
          </p:nvPr>
        </p:nvSpPr>
        <p:spPr/>
        <p:txBody>
          <a:bodyPr/>
          <a:lstStyle/>
          <a:p>
            <a:r>
              <a:rPr lang="en-US" smtClean="0"/>
              <a:t>Alexey Aparin for the STC LHEP, 04.04.2024</a:t>
            </a:r>
            <a:endParaRPr lang="ru-RU"/>
          </a:p>
        </p:txBody>
      </p:sp>
      <p:sp>
        <p:nvSpPr>
          <p:cNvPr id="6" name="Номер слайда 5"/>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1376194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A9B2C0-3ABB-4642-8E50-255BEDA9D846}" type="datetime1">
              <a:rPr lang="ru-RU" smtClean="0"/>
              <a:t>14.06.2024</a:t>
            </a:fld>
            <a:endParaRPr lang="ru-RU"/>
          </a:p>
        </p:txBody>
      </p:sp>
      <p:sp>
        <p:nvSpPr>
          <p:cNvPr id="5" name="Нижний колонтитул 4"/>
          <p:cNvSpPr>
            <a:spLocks noGrp="1"/>
          </p:cNvSpPr>
          <p:nvPr>
            <p:ph type="ftr" sz="quarter" idx="11"/>
          </p:nvPr>
        </p:nvSpPr>
        <p:spPr/>
        <p:txBody>
          <a:bodyPr/>
          <a:lstStyle/>
          <a:p>
            <a:r>
              <a:rPr lang="en-US" smtClean="0"/>
              <a:t>Alexey Aparin for the STC LHEP, 04.04.2024</a:t>
            </a:r>
            <a:endParaRPr lang="ru-RU"/>
          </a:p>
        </p:txBody>
      </p:sp>
      <p:sp>
        <p:nvSpPr>
          <p:cNvPr id="6" name="Номер слайда 5"/>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1986481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660DFFD-914C-484F-8C01-7037F5FD0DF5}" type="datetime1">
              <a:rPr lang="ru-RU" smtClean="0"/>
              <a:t>14.06.2024</a:t>
            </a:fld>
            <a:endParaRPr lang="ru-RU"/>
          </a:p>
        </p:txBody>
      </p:sp>
      <p:sp>
        <p:nvSpPr>
          <p:cNvPr id="5" name="Нижний колонтитул 4"/>
          <p:cNvSpPr>
            <a:spLocks noGrp="1"/>
          </p:cNvSpPr>
          <p:nvPr>
            <p:ph type="ftr" sz="quarter" idx="11"/>
          </p:nvPr>
        </p:nvSpPr>
        <p:spPr/>
        <p:txBody>
          <a:bodyPr/>
          <a:lstStyle/>
          <a:p>
            <a:r>
              <a:rPr lang="en-US" smtClean="0"/>
              <a:t>Alexey Aparin for the STC LHEP, 04.04.2024</a:t>
            </a:r>
            <a:endParaRPr lang="ru-RU"/>
          </a:p>
        </p:txBody>
      </p:sp>
      <p:sp>
        <p:nvSpPr>
          <p:cNvPr id="6" name="Номер слайда 5"/>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2657136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15551"/>
            <a:ext cx="12192000" cy="584669"/>
          </a:xfrm>
        </p:spPr>
        <p:txBody>
          <a:bodyPr>
            <a:normAutofit/>
          </a:bodyPr>
          <a:lstStyle>
            <a:lvl1pPr algn="r">
              <a:defRPr sz="2800" b="0" i="1">
                <a:solidFill>
                  <a:srgbClr val="1200B4"/>
                </a:solidFill>
                <a:effectLst>
                  <a:reflection stA="50000" endPos="50000" dist="5080" dir="5400000" sy="-100000" algn="bl" rotWithShape="0"/>
                </a:effectLst>
                <a:latin typeface="+mj-lt"/>
                <a:ea typeface="Arial" charset="0"/>
                <a:cs typeface="Comic Sans MS"/>
              </a:defRPr>
            </a:lvl1pPr>
          </a:lstStyle>
          <a:p>
            <a:r>
              <a:rPr lang="en-US" dirty="0"/>
              <a:t>Click to edit Master title style</a:t>
            </a:r>
          </a:p>
        </p:txBody>
      </p:sp>
      <p:sp>
        <p:nvSpPr>
          <p:cNvPr id="7" name="Date Placeholder 3">
            <a:extLst>
              <a:ext uri="{FF2B5EF4-FFF2-40B4-BE49-F238E27FC236}">
                <a16:creationId xmlns:a16="http://schemas.microsoft.com/office/drawing/2014/main" xmlns="" id="{9F14D44D-CCE6-9649-A20F-3A57D51B5930}"/>
              </a:ext>
            </a:extLst>
          </p:cNvPr>
          <p:cNvSpPr>
            <a:spLocks noGrp="1"/>
          </p:cNvSpPr>
          <p:nvPr>
            <p:ph type="dt" sz="half" idx="10"/>
          </p:nvPr>
        </p:nvSpPr>
        <p:spPr>
          <a:xfrm>
            <a:off x="9307" y="6623816"/>
            <a:ext cx="2743200" cy="221938"/>
          </a:xfrm>
        </p:spPr>
        <p:txBody>
          <a:bodyPr/>
          <a:lstStyle>
            <a:lvl1pPr algn="l">
              <a:defRPr sz="800">
                <a:latin typeface="+mj-lt"/>
                <a:cs typeface="Comic Sans MS"/>
              </a:defRPr>
            </a:lvl1pPr>
          </a:lstStyle>
          <a:p>
            <a:fld id="{7D61C929-557A-4122-A054-2A8F694D11BC}" type="datetime1">
              <a:rPr lang="ru-RU" smtClean="0"/>
              <a:t>14.06.2024</a:t>
            </a:fld>
            <a:endParaRPr lang="en-US" dirty="0"/>
          </a:p>
        </p:txBody>
      </p:sp>
      <p:sp>
        <p:nvSpPr>
          <p:cNvPr id="8" name="Footer Placeholder 4">
            <a:extLst>
              <a:ext uri="{FF2B5EF4-FFF2-40B4-BE49-F238E27FC236}">
                <a16:creationId xmlns:a16="http://schemas.microsoft.com/office/drawing/2014/main" xmlns="" id="{373DE20D-7521-C048-99DE-9A7F0C0ABBD4}"/>
              </a:ext>
            </a:extLst>
          </p:cNvPr>
          <p:cNvSpPr>
            <a:spLocks noGrp="1"/>
          </p:cNvSpPr>
          <p:nvPr>
            <p:ph type="ftr" sz="quarter" idx="11"/>
          </p:nvPr>
        </p:nvSpPr>
        <p:spPr>
          <a:xfrm>
            <a:off x="4038600" y="6631145"/>
            <a:ext cx="4114800" cy="221937"/>
          </a:xfrm>
        </p:spPr>
        <p:txBody>
          <a:bodyPr/>
          <a:lstStyle>
            <a:lvl1pPr>
              <a:defRPr sz="800">
                <a:latin typeface="+mj-lt"/>
                <a:cs typeface="Comic Sans MS"/>
              </a:defRPr>
            </a:lvl1pPr>
          </a:lstStyle>
          <a:p>
            <a:r>
              <a:rPr lang="en-US" smtClean="0"/>
              <a:t>Alexey Aparin for the STC LHEP, 04.04.2024</a:t>
            </a:r>
            <a:endParaRPr lang="en-US" dirty="0"/>
          </a:p>
        </p:txBody>
      </p:sp>
      <p:sp>
        <p:nvSpPr>
          <p:cNvPr id="9" name="Slide Number Placeholder 5">
            <a:extLst>
              <a:ext uri="{FF2B5EF4-FFF2-40B4-BE49-F238E27FC236}">
                <a16:creationId xmlns:a16="http://schemas.microsoft.com/office/drawing/2014/main" xmlns="" id="{45D4C779-986B-3B4D-8FBC-DBBC56204F66}"/>
              </a:ext>
            </a:extLst>
          </p:cNvPr>
          <p:cNvSpPr>
            <a:spLocks noGrp="1"/>
          </p:cNvSpPr>
          <p:nvPr>
            <p:ph type="sldNum" sz="quarter" idx="12"/>
          </p:nvPr>
        </p:nvSpPr>
        <p:spPr>
          <a:xfrm>
            <a:off x="9439493" y="6620512"/>
            <a:ext cx="2743200" cy="221938"/>
          </a:xfrm>
        </p:spPr>
        <p:txBody>
          <a:bodyPr/>
          <a:lstStyle>
            <a:lvl1pPr algn="r">
              <a:defRPr sz="1200">
                <a:latin typeface="+mj-lt"/>
                <a:cs typeface="Comic Sans MS"/>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76612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FD71677-6E9E-4230-8861-D6E3A7FA48CA}" type="datetime1">
              <a:rPr lang="ru-RU" smtClean="0"/>
              <a:t>14.06.2024</a:t>
            </a:fld>
            <a:endParaRPr lang="ru-RU"/>
          </a:p>
        </p:txBody>
      </p:sp>
      <p:sp>
        <p:nvSpPr>
          <p:cNvPr id="5" name="Нижний колонтитул 4"/>
          <p:cNvSpPr>
            <a:spLocks noGrp="1"/>
          </p:cNvSpPr>
          <p:nvPr>
            <p:ph type="ftr" sz="quarter" idx="11"/>
          </p:nvPr>
        </p:nvSpPr>
        <p:spPr/>
        <p:txBody>
          <a:bodyPr/>
          <a:lstStyle/>
          <a:p>
            <a:r>
              <a:rPr lang="en-US" smtClean="0"/>
              <a:t>Alexey Aparin for the STC LHEP, 04.04.2024</a:t>
            </a:r>
            <a:endParaRPr lang="ru-RU" dirty="0"/>
          </a:p>
        </p:txBody>
      </p:sp>
      <p:sp>
        <p:nvSpPr>
          <p:cNvPr id="6" name="Номер слайда 5"/>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331016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16D065E-C78E-42B1-88FC-1E8451A96D61}" type="datetime1">
              <a:rPr lang="ru-RU" smtClean="0"/>
              <a:t>14.06.2024</a:t>
            </a:fld>
            <a:endParaRPr lang="ru-RU"/>
          </a:p>
        </p:txBody>
      </p:sp>
      <p:sp>
        <p:nvSpPr>
          <p:cNvPr id="5" name="Нижний колонтитул 4"/>
          <p:cNvSpPr>
            <a:spLocks noGrp="1"/>
          </p:cNvSpPr>
          <p:nvPr>
            <p:ph type="ftr" sz="quarter" idx="11"/>
          </p:nvPr>
        </p:nvSpPr>
        <p:spPr/>
        <p:txBody>
          <a:bodyPr/>
          <a:lstStyle/>
          <a:p>
            <a:r>
              <a:rPr lang="en-US" smtClean="0"/>
              <a:t>Alexey Aparin for the STC LHEP, 04.04.2024</a:t>
            </a:r>
            <a:endParaRPr lang="ru-RU"/>
          </a:p>
        </p:txBody>
      </p:sp>
      <p:sp>
        <p:nvSpPr>
          <p:cNvPr id="6" name="Номер слайда 5"/>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1048708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73D31B7-A16C-4645-B2F3-9112852A1C90}" type="datetime1">
              <a:rPr lang="ru-RU" smtClean="0"/>
              <a:t>14.06.2024</a:t>
            </a:fld>
            <a:endParaRPr lang="ru-RU"/>
          </a:p>
        </p:txBody>
      </p:sp>
      <p:sp>
        <p:nvSpPr>
          <p:cNvPr id="6" name="Нижний колонтитул 5"/>
          <p:cNvSpPr>
            <a:spLocks noGrp="1"/>
          </p:cNvSpPr>
          <p:nvPr>
            <p:ph type="ftr" sz="quarter" idx="11"/>
          </p:nvPr>
        </p:nvSpPr>
        <p:spPr/>
        <p:txBody>
          <a:bodyPr/>
          <a:lstStyle/>
          <a:p>
            <a:r>
              <a:rPr lang="en-US" smtClean="0"/>
              <a:t>Alexey Aparin for the STC LHEP, 04.04.2024</a:t>
            </a:r>
            <a:endParaRPr lang="ru-RU"/>
          </a:p>
        </p:txBody>
      </p:sp>
      <p:sp>
        <p:nvSpPr>
          <p:cNvPr id="7" name="Номер слайда 6"/>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1178586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A6A6E83-E723-4938-B823-1CA6EC0B0A21}" type="datetime1">
              <a:rPr lang="ru-RU" smtClean="0"/>
              <a:t>14.06.2024</a:t>
            </a:fld>
            <a:endParaRPr lang="ru-RU"/>
          </a:p>
        </p:txBody>
      </p:sp>
      <p:sp>
        <p:nvSpPr>
          <p:cNvPr id="8" name="Нижний колонтитул 7"/>
          <p:cNvSpPr>
            <a:spLocks noGrp="1"/>
          </p:cNvSpPr>
          <p:nvPr>
            <p:ph type="ftr" sz="quarter" idx="11"/>
          </p:nvPr>
        </p:nvSpPr>
        <p:spPr/>
        <p:txBody>
          <a:bodyPr/>
          <a:lstStyle/>
          <a:p>
            <a:r>
              <a:rPr lang="en-US" smtClean="0"/>
              <a:t>Alexey Aparin for the STC LHEP, 04.04.2024</a:t>
            </a:r>
            <a:endParaRPr lang="ru-RU"/>
          </a:p>
        </p:txBody>
      </p:sp>
      <p:sp>
        <p:nvSpPr>
          <p:cNvPr id="9" name="Номер слайда 8"/>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90084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DE25C64-7AA1-412B-9EB7-80F273AF2262}" type="datetime1">
              <a:rPr lang="ru-RU" smtClean="0"/>
              <a:t>14.06.2024</a:t>
            </a:fld>
            <a:endParaRPr lang="ru-RU"/>
          </a:p>
        </p:txBody>
      </p:sp>
      <p:sp>
        <p:nvSpPr>
          <p:cNvPr id="4" name="Нижний колонтитул 3"/>
          <p:cNvSpPr>
            <a:spLocks noGrp="1"/>
          </p:cNvSpPr>
          <p:nvPr>
            <p:ph type="ftr" sz="quarter" idx="11"/>
          </p:nvPr>
        </p:nvSpPr>
        <p:spPr/>
        <p:txBody>
          <a:bodyPr/>
          <a:lstStyle/>
          <a:p>
            <a:r>
              <a:rPr lang="en-US" smtClean="0"/>
              <a:t>Alexey Aparin for the STC LHEP, 04.04.2024</a:t>
            </a:r>
            <a:endParaRPr lang="ru-RU"/>
          </a:p>
        </p:txBody>
      </p:sp>
      <p:sp>
        <p:nvSpPr>
          <p:cNvPr id="5" name="Номер слайда 4"/>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392409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0041D80-5F08-401D-9902-7B8A170F6449}" type="datetime1">
              <a:rPr lang="ru-RU" smtClean="0"/>
              <a:t>14.06.2024</a:t>
            </a:fld>
            <a:endParaRPr lang="ru-RU"/>
          </a:p>
        </p:txBody>
      </p:sp>
      <p:sp>
        <p:nvSpPr>
          <p:cNvPr id="3" name="Нижний колонтитул 2"/>
          <p:cNvSpPr>
            <a:spLocks noGrp="1"/>
          </p:cNvSpPr>
          <p:nvPr>
            <p:ph type="ftr" sz="quarter" idx="11"/>
          </p:nvPr>
        </p:nvSpPr>
        <p:spPr/>
        <p:txBody>
          <a:bodyPr/>
          <a:lstStyle/>
          <a:p>
            <a:r>
              <a:rPr lang="en-US" smtClean="0"/>
              <a:t>Alexey Aparin for the STC LHEP, 04.04.2024</a:t>
            </a:r>
            <a:endParaRPr lang="ru-RU"/>
          </a:p>
        </p:txBody>
      </p:sp>
      <p:sp>
        <p:nvSpPr>
          <p:cNvPr id="4" name="Номер слайда 3"/>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247540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3274E93-86C6-4099-8552-88C5B4B98299}" type="datetime1">
              <a:rPr lang="ru-RU" smtClean="0"/>
              <a:t>14.06.2024</a:t>
            </a:fld>
            <a:endParaRPr lang="ru-RU"/>
          </a:p>
        </p:txBody>
      </p:sp>
      <p:sp>
        <p:nvSpPr>
          <p:cNvPr id="6" name="Нижний колонтитул 5"/>
          <p:cNvSpPr>
            <a:spLocks noGrp="1"/>
          </p:cNvSpPr>
          <p:nvPr>
            <p:ph type="ftr" sz="quarter" idx="11"/>
          </p:nvPr>
        </p:nvSpPr>
        <p:spPr/>
        <p:txBody>
          <a:bodyPr/>
          <a:lstStyle/>
          <a:p>
            <a:r>
              <a:rPr lang="en-US" smtClean="0"/>
              <a:t>Alexey Aparin for the STC LHEP, 04.04.2024</a:t>
            </a:r>
            <a:endParaRPr lang="ru-RU"/>
          </a:p>
        </p:txBody>
      </p:sp>
      <p:sp>
        <p:nvSpPr>
          <p:cNvPr id="7" name="Номер слайда 6"/>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1547035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841ACBD-F036-4D02-84D3-2F99CB46001B}" type="datetime1">
              <a:rPr lang="ru-RU" smtClean="0"/>
              <a:t>14.06.2024</a:t>
            </a:fld>
            <a:endParaRPr lang="ru-RU"/>
          </a:p>
        </p:txBody>
      </p:sp>
      <p:sp>
        <p:nvSpPr>
          <p:cNvPr id="6" name="Нижний колонтитул 5"/>
          <p:cNvSpPr>
            <a:spLocks noGrp="1"/>
          </p:cNvSpPr>
          <p:nvPr>
            <p:ph type="ftr" sz="quarter" idx="11"/>
          </p:nvPr>
        </p:nvSpPr>
        <p:spPr/>
        <p:txBody>
          <a:bodyPr/>
          <a:lstStyle/>
          <a:p>
            <a:r>
              <a:rPr lang="en-US" smtClean="0"/>
              <a:t>Alexey Aparin for the STC LHEP, 04.04.2024</a:t>
            </a:r>
            <a:endParaRPr lang="ru-RU"/>
          </a:p>
        </p:txBody>
      </p:sp>
      <p:sp>
        <p:nvSpPr>
          <p:cNvPr id="7" name="Номер слайда 6"/>
          <p:cNvSpPr>
            <a:spLocks noGrp="1"/>
          </p:cNvSpPr>
          <p:nvPr>
            <p:ph type="sldNum" sz="quarter" idx="12"/>
          </p:nvPr>
        </p:nvSpPr>
        <p:spPr/>
        <p:txBody>
          <a:bodyPr/>
          <a:lstStyle/>
          <a:p>
            <a:fld id="{8ABFC66E-7A49-4D05-8656-CE0E17BEE19F}" type="slidenum">
              <a:rPr lang="ru-RU" smtClean="0"/>
              <a:t>‹#›</a:t>
            </a:fld>
            <a:endParaRPr lang="ru-RU"/>
          </a:p>
        </p:txBody>
      </p:sp>
    </p:spTree>
    <p:extLst>
      <p:ext uri="{BB962C8B-B14F-4D97-AF65-F5344CB8AC3E}">
        <p14:creationId xmlns:p14="http://schemas.microsoft.com/office/powerpoint/2010/main" val="356412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47EF7-E40B-4CFB-9317-11618B73DD02}" type="datetime1">
              <a:rPr lang="ru-RU" smtClean="0"/>
              <a:t>14.06.2024</a:t>
            </a:fld>
            <a:endParaRPr lang="ru-RU"/>
          </a:p>
        </p:txBody>
      </p:sp>
      <p:sp>
        <p:nvSpPr>
          <p:cNvPr id="5" name="Нижний колонтитул 4"/>
          <p:cNvSpPr>
            <a:spLocks noGrp="1"/>
          </p:cNvSpPr>
          <p:nvPr>
            <p:ph type="ftr" sz="quarter" idx="3"/>
          </p:nvPr>
        </p:nvSpPr>
        <p:spPr>
          <a:xfrm>
            <a:off x="3866605" y="6356350"/>
            <a:ext cx="4563291"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Alexey Aparin for the STC LHEP, 04.04.2024</a:t>
            </a:r>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ABFC66E-7A49-4D05-8656-CE0E17BEE19F}" type="slidenum">
              <a:rPr lang="ru-RU" smtClean="0"/>
              <a:pPr/>
              <a:t>‹#›</a:t>
            </a:fld>
            <a:endParaRPr lang="ru-RU" dirty="0"/>
          </a:p>
        </p:txBody>
      </p:sp>
      <p:cxnSp>
        <p:nvCxnSpPr>
          <p:cNvPr id="9" name="Прямая соединительная линия 8"/>
          <p:cNvCxnSpPr/>
          <p:nvPr userDrawn="1"/>
        </p:nvCxnSpPr>
        <p:spPr>
          <a:xfrm flipV="1">
            <a:off x="0" y="605245"/>
            <a:ext cx="8011886" cy="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851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jpg"/><Relationship Id="rId5" Type="http://schemas.openxmlformats.org/officeDocument/2006/relationships/image" Target="../media/image16.w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2EA1A78A-4757-4E17-B443-BA1DCA1193CB}"/>
              </a:ext>
            </a:extLst>
          </p:cNvPr>
          <p:cNvSpPr txBox="1"/>
          <p:nvPr/>
        </p:nvSpPr>
        <p:spPr>
          <a:xfrm>
            <a:off x="1063286" y="1615519"/>
            <a:ext cx="9992403" cy="4124206"/>
          </a:xfrm>
          <a:prstGeom prst="rect">
            <a:avLst/>
          </a:prstGeom>
          <a:noFill/>
        </p:spPr>
        <p:txBody>
          <a:bodyPr wrap="square" rtlCol="0">
            <a:spAutoFit/>
          </a:bodyPr>
          <a:lstStyle/>
          <a:p>
            <a:pPr algn="ctr"/>
            <a:r>
              <a:rPr lang="en-US" sz="3200" b="1" dirty="0"/>
              <a:t>STAR experiment (JINR participation</a:t>
            </a:r>
            <a:r>
              <a:rPr lang="en-US" sz="3200" b="1" dirty="0" smtClean="0"/>
              <a:t>)</a:t>
            </a:r>
          </a:p>
          <a:p>
            <a:pPr algn="ctr"/>
            <a:r>
              <a:rPr lang="en-US" sz="2000" dirty="0"/>
              <a:t> </a:t>
            </a:r>
            <a:endParaRPr lang="ru-RU" sz="2000" dirty="0"/>
          </a:p>
          <a:p>
            <a:pPr algn="ctr"/>
            <a:r>
              <a:rPr lang="en-US" b="1" dirty="0" smtClean="0"/>
              <a:t>PROJECT CODE: </a:t>
            </a:r>
            <a:r>
              <a:rPr lang="en-US" b="1" dirty="0"/>
              <a:t>02-0-1066-2007/2029-1 </a:t>
            </a:r>
            <a:endParaRPr lang="en-US" b="1" dirty="0" smtClean="0"/>
          </a:p>
          <a:p>
            <a:pPr algn="ctr"/>
            <a:endParaRPr lang="ru-RU" sz="2000" dirty="0" smtClean="0"/>
          </a:p>
          <a:p>
            <a:pPr algn="ctr"/>
            <a:r>
              <a:rPr lang="en-US" dirty="0" smtClean="0"/>
              <a:t>G.N</a:t>
            </a:r>
            <a:r>
              <a:rPr lang="en-US" dirty="0"/>
              <a:t>. </a:t>
            </a:r>
            <a:r>
              <a:rPr lang="en-US" dirty="0" err="1"/>
              <a:t>Agakishiev</a:t>
            </a:r>
            <a:r>
              <a:rPr lang="en-US" dirty="0"/>
              <a:t>, A. </a:t>
            </a:r>
            <a:r>
              <a:rPr lang="en-US" dirty="0" err="1"/>
              <a:t>Aitbaev</a:t>
            </a:r>
            <a:r>
              <a:rPr lang="en-US" dirty="0"/>
              <a:t>, A.A. </a:t>
            </a:r>
            <a:r>
              <a:rPr lang="en-US" dirty="0" err="1"/>
              <a:t>Aparin</a:t>
            </a:r>
            <a:r>
              <a:rPr lang="en-US" dirty="0"/>
              <a:t>, G.S. </a:t>
            </a:r>
            <a:r>
              <a:rPr lang="en-US" dirty="0" err="1"/>
              <a:t>Averichev</a:t>
            </a:r>
            <a:r>
              <a:rPr lang="en-US" dirty="0"/>
              <a:t>, </a:t>
            </a:r>
            <a:r>
              <a:rPr lang="en-US" dirty="0" smtClean="0"/>
              <a:t>A.S. </a:t>
            </a:r>
            <a:r>
              <a:rPr lang="en-US" dirty="0" err="1" smtClean="0"/>
              <a:t>Ayriyan</a:t>
            </a:r>
            <a:r>
              <a:rPr lang="en-US" dirty="0" smtClean="0"/>
              <a:t>, T.G</a:t>
            </a:r>
            <a:r>
              <a:rPr lang="en-US" dirty="0"/>
              <a:t>. </a:t>
            </a:r>
            <a:r>
              <a:rPr lang="en-US" dirty="0" err="1"/>
              <a:t>Dedovich</a:t>
            </a:r>
            <a:r>
              <a:rPr lang="en-US" dirty="0"/>
              <a:t>, </a:t>
            </a:r>
            <a:r>
              <a:rPr lang="en-US" dirty="0" smtClean="0"/>
              <a:t>V.B</a:t>
            </a:r>
            <a:r>
              <a:rPr lang="en-US" dirty="0"/>
              <a:t>. </a:t>
            </a:r>
            <a:r>
              <a:rPr lang="en-US" dirty="0" err="1"/>
              <a:t>Dunin</a:t>
            </a:r>
            <a:r>
              <a:rPr lang="en-US" dirty="0"/>
              <a:t>, </a:t>
            </a:r>
            <a:r>
              <a:rPr lang="en-US" dirty="0" err="1" smtClean="0"/>
              <a:t>N.Ya</a:t>
            </a:r>
            <a:r>
              <a:rPr lang="en-US" dirty="0" smtClean="0"/>
              <a:t>. </a:t>
            </a:r>
            <a:r>
              <a:rPr lang="en-US" dirty="0" err="1" smtClean="0"/>
              <a:t>Kartashov</a:t>
            </a:r>
            <a:r>
              <a:rPr lang="en-US" dirty="0" smtClean="0"/>
              <a:t>, A.O</a:t>
            </a:r>
            <a:r>
              <a:rPr lang="en-US" dirty="0"/>
              <a:t>. </a:t>
            </a:r>
            <a:r>
              <a:rPr lang="en-US" dirty="0" err="1"/>
              <a:t>Kechechian</a:t>
            </a:r>
            <a:r>
              <a:rPr lang="en-US" dirty="0"/>
              <a:t>, </a:t>
            </a:r>
            <a:r>
              <a:rPr lang="en-US" dirty="0" smtClean="0"/>
              <a:t>K.V</a:t>
            </a:r>
            <a:r>
              <a:rPr lang="en-US" dirty="0"/>
              <a:t>. </a:t>
            </a:r>
            <a:r>
              <a:rPr lang="en-US" dirty="0" err="1"/>
              <a:t>Klygina</a:t>
            </a:r>
            <a:r>
              <a:rPr lang="en-US" dirty="0"/>
              <a:t>, </a:t>
            </a:r>
            <a:r>
              <a:rPr lang="en-US" dirty="0" smtClean="0"/>
              <a:t>V.V. </a:t>
            </a:r>
            <a:r>
              <a:rPr lang="en-US" dirty="0" err="1" smtClean="0"/>
              <a:t>Korenkov</a:t>
            </a:r>
            <a:r>
              <a:rPr lang="en-US" dirty="0" smtClean="0"/>
              <a:t>, A.A</a:t>
            </a:r>
            <a:r>
              <a:rPr lang="en-US" dirty="0"/>
              <a:t>. </a:t>
            </a:r>
            <a:r>
              <a:rPr lang="en-US" dirty="0" err="1"/>
              <a:t>Korobitsyn</a:t>
            </a:r>
            <a:r>
              <a:rPr lang="en-US" dirty="0"/>
              <a:t>, </a:t>
            </a:r>
            <a:r>
              <a:rPr lang="en-US" dirty="0" err="1" smtClean="0"/>
              <a:t>A.Yu</a:t>
            </a:r>
            <a:r>
              <a:rPr lang="en-US" dirty="0" smtClean="0"/>
              <a:t>. </a:t>
            </a:r>
            <a:r>
              <a:rPr lang="en-US" dirty="0" err="1" smtClean="0"/>
              <a:t>Krayeva</a:t>
            </a:r>
            <a:r>
              <a:rPr lang="en-US" dirty="0" smtClean="0"/>
              <a:t>, R</a:t>
            </a:r>
            <a:r>
              <a:rPr lang="en-US" dirty="0"/>
              <a:t>. </a:t>
            </a:r>
            <a:r>
              <a:rPr lang="en-US" dirty="0" err="1"/>
              <a:t>Lednický</a:t>
            </a:r>
            <a:r>
              <a:rPr lang="en-US" dirty="0"/>
              <a:t>, V.V.</a:t>
            </a:r>
            <a:r>
              <a:rPr lang="ru-RU" dirty="0"/>
              <a:t> </a:t>
            </a:r>
            <a:r>
              <a:rPr lang="en-US" dirty="0" err="1"/>
              <a:t>Lyuboshitz</a:t>
            </a:r>
            <a:r>
              <a:rPr lang="en-US" dirty="0" smtClean="0"/>
              <a:t>, V. Luong, J. </a:t>
            </a:r>
            <a:r>
              <a:rPr lang="en-US" dirty="0" err="1" smtClean="0"/>
              <a:t>Miloshevich</a:t>
            </a:r>
            <a:r>
              <a:rPr lang="en-US" dirty="0" smtClean="0"/>
              <a:t>, E.V. </a:t>
            </a:r>
            <a:r>
              <a:rPr lang="en-US" dirty="0" err="1" smtClean="0"/>
              <a:t>Nedorezov</a:t>
            </a:r>
            <a:r>
              <a:rPr lang="en-US" dirty="0" smtClean="0"/>
              <a:t>, </a:t>
            </a:r>
            <a:r>
              <a:rPr lang="en-US" dirty="0" err="1" smtClean="0"/>
              <a:t>Yu.A</a:t>
            </a:r>
            <a:r>
              <a:rPr lang="en-US" dirty="0"/>
              <a:t>.</a:t>
            </a:r>
            <a:r>
              <a:rPr lang="ru-RU" dirty="0"/>
              <a:t> </a:t>
            </a:r>
            <a:r>
              <a:rPr lang="en-US" dirty="0" err="1"/>
              <a:t>Panebrattsev</a:t>
            </a:r>
            <a:r>
              <a:rPr lang="en-US" dirty="0"/>
              <a:t>, S.S. </a:t>
            </a:r>
            <a:r>
              <a:rPr lang="en-US" dirty="0" err="1"/>
              <a:t>Panyushkina</a:t>
            </a:r>
            <a:r>
              <a:rPr lang="en-US" dirty="0"/>
              <a:t>, </a:t>
            </a:r>
            <a:r>
              <a:rPr lang="en-US" dirty="0" smtClean="0"/>
              <a:t>S.</a:t>
            </a:r>
            <a:r>
              <a:rPr lang="ru-RU" dirty="0" smtClean="0"/>
              <a:t>М</a:t>
            </a:r>
            <a:r>
              <a:rPr lang="en-US" dirty="0" smtClean="0"/>
              <a:t>. </a:t>
            </a:r>
            <a:r>
              <a:rPr lang="en-US" dirty="0" err="1" smtClean="0"/>
              <a:t>Shmatov</a:t>
            </a:r>
            <a:r>
              <a:rPr lang="en-US" dirty="0" smtClean="0"/>
              <a:t>, N.E</a:t>
            </a:r>
            <a:r>
              <a:rPr lang="en-US" dirty="0"/>
              <a:t>.</a:t>
            </a:r>
            <a:r>
              <a:rPr lang="ru-RU" dirty="0"/>
              <a:t> </a:t>
            </a:r>
            <a:r>
              <a:rPr lang="en-US" dirty="0" err="1"/>
              <a:t>Sidorov</a:t>
            </a:r>
            <a:r>
              <a:rPr lang="en-US" dirty="0"/>
              <a:t>, E. </a:t>
            </a:r>
            <a:r>
              <a:rPr lang="en-US" dirty="0" err="1" smtClean="0"/>
              <a:t>Shakhaliev</a:t>
            </a:r>
            <a:r>
              <a:rPr lang="en-US" dirty="0" smtClean="0"/>
              <a:t>, A.N. </a:t>
            </a:r>
            <a:r>
              <a:rPr lang="en-US" dirty="0" err="1" smtClean="0"/>
              <a:t>Tawfik</a:t>
            </a:r>
            <a:r>
              <a:rPr lang="en-US" dirty="0" smtClean="0"/>
              <a:t>, A.A. Timofeev, M.V</a:t>
            </a:r>
            <a:r>
              <a:rPr lang="en-US" dirty="0"/>
              <a:t>. </a:t>
            </a:r>
            <a:r>
              <a:rPr lang="en-US" dirty="0" err="1" smtClean="0"/>
              <a:t>Tokarev</a:t>
            </a:r>
            <a:r>
              <a:rPr lang="en-US" dirty="0" smtClean="0"/>
              <a:t>, S. </a:t>
            </a:r>
            <a:r>
              <a:rPr lang="en-US" dirty="0" err="1" smtClean="0"/>
              <a:t>Vokal</a:t>
            </a:r>
            <a:r>
              <a:rPr lang="en-US" dirty="0" smtClean="0"/>
              <a:t>, </a:t>
            </a:r>
            <a:r>
              <a:rPr lang="en-US" dirty="0"/>
              <a:t>I. </a:t>
            </a:r>
            <a:r>
              <a:rPr lang="en-US" dirty="0" err="1" smtClean="0"/>
              <a:t>Zborovsky</a:t>
            </a:r>
            <a:r>
              <a:rPr lang="en-US" dirty="0" smtClean="0"/>
              <a:t> </a:t>
            </a:r>
          </a:p>
          <a:p>
            <a:pPr algn="ctr"/>
            <a:r>
              <a:rPr lang="en-US" sz="2000" dirty="0"/>
              <a:t> </a:t>
            </a:r>
            <a:endParaRPr lang="ru-RU" sz="2000" dirty="0"/>
          </a:p>
          <a:p>
            <a:pPr algn="ctr"/>
            <a:r>
              <a:rPr lang="en-US" sz="2000" b="1" dirty="0"/>
              <a:t>Leaders: </a:t>
            </a:r>
            <a:r>
              <a:rPr lang="en-US" sz="2000" dirty="0"/>
              <a:t>Richard </a:t>
            </a:r>
            <a:r>
              <a:rPr lang="en-US" sz="2000" dirty="0" err="1"/>
              <a:t>Lednický</a:t>
            </a:r>
            <a:r>
              <a:rPr lang="en-US" sz="2000" dirty="0"/>
              <a:t>, </a:t>
            </a:r>
            <a:r>
              <a:rPr lang="en-US" sz="2000" dirty="0" err="1"/>
              <a:t>Yury</a:t>
            </a:r>
            <a:r>
              <a:rPr lang="en-US" sz="2000" dirty="0"/>
              <a:t> </a:t>
            </a:r>
            <a:r>
              <a:rPr lang="en-US" sz="2000" dirty="0" err="1"/>
              <a:t>Panebrattsev</a:t>
            </a:r>
            <a:endParaRPr lang="ru-RU" sz="2000" dirty="0"/>
          </a:p>
          <a:p>
            <a:pPr algn="ctr"/>
            <a:r>
              <a:rPr lang="en-US" sz="2000" b="1" dirty="0" smtClean="0"/>
              <a:t>Deputy leader: </a:t>
            </a:r>
            <a:r>
              <a:rPr lang="en-US" sz="2000" dirty="0" smtClean="0"/>
              <a:t>Alexey </a:t>
            </a:r>
            <a:r>
              <a:rPr lang="en-US" sz="2000" dirty="0" err="1" smtClean="0"/>
              <a:t>Aparin</a:t>
            </a:r>
            <a:endParaRPr lang="en-US" sz="2000" dirty="0" smtClean="0"/>
          </a:p>
          <a:p>
            <a:pPr algn="ctr"/>
            <a:endParaRPr lang="ru-RU" sz="2000" dirty="0"/>
          </a:p>
          <a:p>
            <a:pPr algn="ctr"/>
            <a:r>
              <a:rPr lang="en-US" sz="2000" dirty="0" err="1"/>
              <a:t>Dubna</a:t>
            </a:r>
            <a:r>
              <a:rPr lang="en-US" sz="2000" dirty="0"/>
              <a:t>, </a:t>
            </a:r>
            <a:r>
              <a:rPr lang="en-US" sz="2000" dirty="0" smtClean="0"/>
              <a:t>202</a:t>
            </a:r>
            <a:r>
              <a:rPr lang="en-US" sz="2000" dirty="0"/>
              <a:t>4</a:t>
            </a:r>
            <a:endParaRPr lang="ru-RU" sz="2000" dirty="0"/>
          </a:p>
        </p:txBody>
      </p:sp>
      <p:sp>
        <p:nvSpPr>
          <p:cNvPr id="11" name="TextBox 10"/>
          <p:cNvSpPr txBox="1"/>
          <p:nvPr/>
        </p:nvSpPr>
        <p:spPr>
          <a:xfrm>
            <a:off x="339633" y="104503"/>
            <a:ext cx="3946337" cy="461665"/>
          </a:xfrm>
          <a:prstGeom prst="rect">
            <a:avLst/>
          </a:prstGeom>
          <a:noFill/>
        </p:spPr>
        <p:txBody>
          <a:bodyPr wrap="none" rtlCol="0">
            <a:spAutoFit/>
          </a:bodyPr>
          <a:lstStyle/>
          <a:p>
            <a:r>
              <a:rPr lang="en-US" sz="2400" dirty="0" smtClean="0">
                <a:latin typeface="Arial Nova" panose="020B0504020202020204" pitchFamily="34" charset="0"/>
              </a:rPr>
              <a:t>STAR group report for STC </a:t>
            </a:r>
            <a:endParaRPr lang="ru-RU" sz="2400" dirty="0">
              <a:latin typeface="Arial Nova" panose="020B0504020202020204" pitchFamily="34" charset="0"/>
            </a:endParaRPr>
          </a:p>
        </p:txBody>
      </p:sp>
      <p:pic>
        <p:nvPicPr>
          <p:cNvPr id="20482" name="Picture 2" descr="C:\Users\100119~1\AppData\Local\Temp\SNAGHTML6acc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575" y="6207344"/>
            <a:ext cx="9621825" cy="55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898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10</a:t>
            </a:fld>
            <a:endParaRPr lang="ru-RU"/>
          </a:p>
        </p:txBody>
      </p:sp>
      <p:sp>
        <p:nvSpPr>
          <p:cNvPr id="6" name="TextBox 5"/>
          <p:cNvSpPr txBox="1"/>
          <p:nvPr/>
        </p:nvSpPr>
        <p:spPr>
          <a:xfrm>
            <a:off x="302538" y="111797"/>
            <a:ext cx="7305205" cy="461665"/>
          </a:xfrm>
          <a:prstGeom prst="rect">
            <a:avLst/>
          </a:prstGeom>
          <a:noFill/>
        </p:spPr>
        <p:txBody>
          <a:bodyPr wrap="none" rtlCol="0">
            <a:spAutoFit/>
          </a:bodyPr>
          <a:lstStyle/>
          <a:p>
            <a:r>
              <a:rPr lang="en-US" sz="2400" dirty="0">
                <a:latin typeface="Arial Nova" panose="020B0504020202020204" pitchFamily="34" charset="0"/>
              </a:rPr>
              <a:t>High Moments of Net-Proton Multiplicity Distribution </a:t>
            </a:r>
          </a:p>
        </p:txBody>
      </p:sp>
      <p:pic>
        <p:nvPicPr>
          <p:cNvPr id="7" name="Рисунок 6" descr="P1203#yIS1">
            <a:extLst>
              <a:ext uri="{FF2B5EF4-FFF2-40B4-BE49-F238E27FC236}">
                <a16:creationId xmlns:a16="http://schemas.microsoft.com/office/drawing/2014/main" xmlns="" id="{1E20FC05-7AE9-4482-9396-18F196225E2C}"/>
              </a:ext>
            </a:extLst>
          </p:cNvPr>
          <p:cNvPicPr/>
          <p:nvPr/>
        </p:nvPicPr>
        <p:blipFill rotWithShape="1">
          <a:blip r:embed="rId2"/>
          <a:srcRect l="33169"/>
          <a:stretch/>
        </p:blipFill>
        <p:spPr>
          <a:xfrm>
            <a:off x="5054059" y="1101963"/>
            <a:ext cx="6174172" cy="3491837"/>
          </a:xfrm>
          <a:prstGeom prst="rect">
            <a:avLst/>
          </a:prstGeom>
        </p:spPr>
      </p:pic>
      <mc:AlternateContent xmlns:mc="http://schemas.openxmlformats.org/markup-compatibility/2006" xmlns:a14="http://schemas.microsoft.com/office/drawing/2010/main">
        <mc:Choice Requires="a14">
          <p:sp>
            <p:nvSpPr>
              <p:cNvPr id="8" name="Прямоугольник 7">
                <a:extLst>
                  <a:ext uri="{FF2B5EF4-FFF2-40B4-BE49-F238E27FC236}">
                    <a16:creationId xmlns:a16="http://schemas.microsoft.com/office/drawing/2014/main" xmlns="" id="{5C54090D-A8BB-4E7F-B544-9386DA26EDD3}"/>
                  </a:ext>
                </a:extLst>
              </p:cNvPr>
              <p:cNvSpPr/>
              <p:nvPr/>
            </p:nvSpPr>
            <p:spPr>
              <a:xfrm>
                <a:off x="1739008" y="4626825"/>
                <a:ext cx="8640960" cy="1709955"/>
              </a:xfrm>
              <a:prstGeom prst="rect">
                <a:avLst/>
              </a:prstGeom>
            </p:spPr>
            <p:txBody>
              <a:bodyPr wrap="square">
                <a:spAutoFit/>
              </a:bodyPr>
              <a:lstStyle/>
              <a:p>
                <a:pPr algn="ctr"/>
                <a:r>
                  <a:rPr lang="en-US" sz="1600" dirty="0" smtClean="0">
                    <a:effectLst/>
                    <a:latin typeface="Arial Nova" panose="020B0504020202020204"/>
                    <a:ea typeface="Calibri" panose="020F0502020204030204" pitchFamily="34" charset="0"/>
                  </a:rPr>
                  <a:t>(</a:t>
                </a:r>
                <a:r>
                  <a:rPr lang="en-US" sz="1600" b="1" dirty="0" smtClean="0">
                    <a:effectLst/>
                    <a:latin typeface="Arial Nova" panose="020B0504020202020204"/>
                    <a:ea typeface="Calibri" panose="020F0502020204030204" pitchFamily="34" charset="0"/>
                  </a:rPr>
                  <a:t>Left</a:t>
                </a:r>
                <a:r>
                  <a:rPr lang="en-US" sz="1600" dirty="0" smtClean="0">
                    <a:effectLst/>
                    <a:latin typeface="Arial Nova" panose="020B0504020202020204"/>
                    <a:ea typeface="Calibri" panose="020F0502020204030204" pitchFamily="34" charset="0"/>
                  </a:rPr>
                  <a:t>) The net-proton </a:t>
                </a:r>
                <a14:m>
                  <m:oMath xmlns:m="http://schemas.openxmlformats.org/officeDocument/2006/math">
                    <m:sSup>
                      <m:sSupPr>
                        <m:ctrlPr>
                          <a:rPr lang="ru-RU" sz="1600" i="1">
                            <a:effectLst/>
                            <a:latin typeface="Cambria Math" panose="02040503050406030204" pitchFamily="18" charset="0"/>
                          </a:rPr>
                        </m:ctrlPr>
                      </m:sSupPr>
                      <m:e>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κσ</m:t>
                        </m:r>
                      </m:e>
                      <m:sup>
                        <m:r>
                          <a:rPr lang="en-US" sz="160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1600" dirty="0">
                    <a:effectLst/>
                    <a:latin typeface="Arial Nova" panose="020B0504020202020204"/>
                    <a:ea typeface="Times New Roman" panose="02020603050405020304" pitchFamily="18" charset="0"/>
                  </a:rPr>
                  <a:t> </a:t>
                </a:r>
                <a:r>
                  <a:rPr lang="en-US" sz="1600" dirty="0">
                    <a:effectLst/>
                    <a:latin typeface="Arial Nova" panose="020B0504020202020204"/>
                    <a:ea typeface="Calibri" panose="020F0502020204030204" pitchFamily="34" charset="0"/>
                  </a:rPr>
                  <a:t>in most central (0–5 %) and peripheral (70–80 %) Au + Au collisions as a function of collision energy. </a:t>
                </a:r>
                <a:r>
                  <a:rPr lang="en-US" sz="1600" dirty="0">
                    <a:latin typeface="Arial Nova" panose="020B0504020202020204"/>
                  </a:rPr>
                  <a:t>The resulting ratio </a:t>
                </a:r>
                <a:r>
                  <a:rPr lang="en-US" sz="1600" i="1" dirty="0">
                    <a:latin typeface="Arial Nova" panose="020B0504020202020204"/>
                  </a:rPr>
                  <a:t>C</a:t>
                </a:r>
                <a:r>
                  <a:rPr lang="en-US" sz="1600" baseline="-25000" dirty="0">
                    <a:latin typeface="Arial Nova" panose="020B0504020202020204"/>
                  </a:rPr>
                  <a:t>2</a:t>
                </a:r>
                <a:r>
                  <a:rPr lang="en-US" sz="1600" dirty="0">
                    <a:latin typeface="Arial Nova" panose="020B0504020202020204"/>
                  </a:rPr>
                  <a:t>/</a:t>
                </a:r>
                <a:r>
                  <a:rPr lang="en-US" sz="1600" i="1" dirty="0">
                    <a:latin typeface="Arial Nova" panose="020B0504020202020204"/>
                  </a:rPr>
                  <a:t>C</a:t>
                </a:r>
                <a:r>
                  <a:rPr lang="en-US" sz="1600" baseline="-25000" dirty="0">
                    <a:latin typeface="Arial Nova" panose="020B0504020202020204"/>
                  </a:rPr>
                  <a:t>4</a:t>
                </a:r>
                <a:r>
                  <a:rPr lang="en-US" sz="1600" dirty="0">
                    <a:latin typeface="Arial Nova" panose="020B0504020202020204"/>
                  </a:rPr>
                  <a:t> at the energy </a:t>
                </a:r>
                <a14:m>
                  <m:oMath xmlns:m="http://schemas.openxmlformats.org/officeDocument/2006/math">
                    <m:r>
                      <a:rPr lang="en-US" sz="1600" i="1">
                        <a:latin typeface="Cambria Math" panose="02040503050406030204" pitchFamily="18" charset="0"/>
                      </a:rPr>
                      <m:t> </m:t>
                    </m:r>
                    <m:rad>
                      <m:radPr>
                        <m:degHide m:val="on"/>
                        <m:ctrlPr>
                          <a:rPr lang="ru-RU" sz="1600" i="1">
                            <a:latin typeface="Cambria Math" panose="02040503050406030204" pitchFamily="18" charset="0"/>
                          </a:rPr>
                        </m:ctrlPr>
                      </m:radPr>
                      <m:deg/>
                      <m:e>
                        <m:sSub>
                          <m:sSubPr>
                            <m:ctrlPr>
                              <a:rPr lang="ru-RU" sz="1600" i="1">
                                <a:latin typeface="Cambria Math" panose="02040503050406030204" pitchFamily="18" charset="0"/>
                              </a:rPr>
                            </m:ctrlPr>
                          </m:sSubPr>
                          <m:e>
                            <m:r>
                              <a:rPr lang="en-US" sz="1600" i="1">
                                <a:latin typeface="Cambria Math" panose="02040503050406030204" pitchFamily="18" charset="0"/>
                              </a:rPr>
                              <m:t>𝑠</m:t>
                            </m:r>
                          </m:e>
                          <m:sub>
                            <m:r>
                              <m:rPr>
                                <m:sty m:val="p"/>
                              </m:rPr>
                              <a:rPr lang="en-US" sz="1600">
                                <a:latin typeface="Cambria Math" panose="02040503050406030204" pitchFamily="18" charset="0"/>
                              </a:rPr>
                              <m:t>NN</m:t>
                            </m:r>
                          </m:sub>
                        </m:sSub>
                      </m:e>
                    </m:rad>
                    <m:r>
                      <a:rPr lang="en-US" sz="1600" b="0" i="0" smtClean="0">
                        <a:latin typeface="Cambria Math" panose="02040503050406030204" pitchFamily="18" charset="0"/>
                      </a:rPr>
                      <m:t> </m:t>
                    </m:r>
                  </m:oMath>
                </a14:m>
                <a:r>
                  <a:rPr lang="en-US" sz="1600" dirty="0" smtClean="0">
                    <a:latin typeface="Arial Nova" panose="020B0504020202020204"/>
                  </a:rPr>
                  <a:t>= </a:t>
                </a:r>
                <a:r>
                  <a:rPr lang="en-US" sz="1600" dirty="0">
                    <a:latin typeface="Arial Nova" panose="020B0504020202020204"/>
                  </a:rPr>
                  <a:t>3 </a:t>
                </a:r>
                <a:r>
                  <a:rPr lang="en-US" sz="1600" dirty="0" err="1">
                    <a:latin typeface="Arial Nova" panose="020B0504020202020204"/>
                  </a:rPr>
                  <a:t>GeV</a:t>
                </a:r>
                <a:r>
                  <a:rPr lang="en-US" sz="1600" dirty="0">
                    <a:latin typeface="Arial Nova" panose="020B0504020202020204"/>
                  </a:rPr>
                  <a:t> is reproduced by the hadron transport model (</a:t>
                </a:r>
                <a:r>
                  <a:rPr lang="en-US" sz="1600" dirty="0" err="1">
                    <a:latin typeface="Arial Nova" panose="020B0504020202020204"/>
                  </a:rPr>
                  <a:t>UrQMD</a:t>
                </a:r>
                <a:r>
                  <a:rPr lang="en-US" sz="1600" dirty="0">
                    <a:latin typeface="Arial Nova" panose="020B0504020202020204"/>
                  </a:rPr>
                  <a:t>)</a:t>
                </a:r>
                <a:endParaRPr lang="en-US" sz="1600" dirty="0">
                  <a:effectLst/>
                  <a:latin typeface="Arial Nova" panose="020B0504020202020204"/>
                  <a:ea typeface="Calibri" panose="020F0502020204030204" pitchFamily="34" charset="0"/>
                </a:endParaRPr>
              </a:p>
              <a:p>
                <a:pPr algn="ctr"/>
                <a:endParaRPr lang="en-US" sz="600" dirty="0">
                  <a:latin typeface="Arial Nova" panose="020B0504020202020204"/>
                  <a:ea typeface="Calibri" panose="020F0502020204030204" pitchFamily="34" charset="0"/>
                </a:endParaRPr>
              </a:p>
              <a:p>
                <a:pPr algn="ctr"/>
                <a:r>
                  <a:rPr lang="en-US" sz="1600" dirty="0">
                    <a:effectLst/>
                    <a:latin typeface="Arial Nova" panose="020B0504020202020204"/>
                    <a:ea typeface="Calibri" panose="020F0502020204030204" pitchFamily="34" charset="0"/>
                  </a:rPr>
                  <a:t>(</a:t>
                </a:r>
                <a:r>
                  <a:rPr lang="en-US" sz="1600" b="1" dirty="0">
                    <a:effectLst/>
                    <a:latin typeface="Arial Nova" panose="020B0504020202020204"/>
                    <a:ea typeface="Calibri" panose="020F0502020204030204" pitchFamily="34" charset="0"/>
                  </a:rPr>
                  <a:t>Middle/Right</a:t>
                </a:r>
                <a:r>
                  <a:rPr lang="en-US" sz="1600" dirty="0">
                    <a:effectLst/>
                    <a:latin typeface="Arial Nova" panose="020B0504020202020204"/>
                    <a:ea typeface="Calibri" panose="020F0502020204030204" pitchFamily="34" charset="0"/>
                  </a:rPr>
                  <a:t>) Proton acceptance plot </a:t>
                </a:r>
                <a14:m>
                  <m:oMath xmlns:m="http://schemas.openxmlformats.org/officeDocument/2006/math">
                    <m:sSub>
                      <m:sSubPr>
                        <m:ctrlPr>
                          <a:rPr lang="ru-RU"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𝑇</m:t>
                        </m:r>
                      </m:sub>
                    </m:sSub>
                  </m:oMath>
                </a14:m>
                <a:r>
                  <a:rPr lang="en-US" sz="1600" dirty="0">
                    <a:effectLst/>
                    <a:latin typeface="Arial Nova" panose="020B0504020202020204"/>
                    <a:ea typeface="Calibri" panose="020F0502020204030204" pitchFamily="34" charset="0"/>
                  </a:rPr>
                  <a:t> vs.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oMath>
                </a14:m>
                <a:r>
                  <a:rPr lang="en-US" sz="1600" dirty="0">
                    <a:effectLst/>
                    <a:latin typeface="Arial Nova" panose="020B0504020202020204"/>
                    <a:ea typeface="Calibri" panose="020F0502020204030204" pitchFamily="34" charset="0"/>
                  </a:rPr>
                  <a:t> in the center-of-mass frame at </a:t>
                </a:r>
                <a14:m>
                  <m:oMath xmlns:m="http://schemas.openxmlformats.org/officeDocument/2006/math">
                    <m:rad>
                      <m:radPr>
                        <m:degHide m:val="on"/>
                        <m:ctrlPr>
                          <a:rPr lang="ru-RU" sz="1600" i="1">
                            <a:effectLst/>
                            <a:latin typeface="Cambria Math" panose="02040503050406030204" pitchFamily="18" charset="0"/>
                            <a:cs typeface="Times New Roman" panose="02020603050405020304" pitchFamily="18" charset="0"/>
                          </a:rPr>
                        </m:ctrlPr>
                      </m:radPr>
                      <m:deg/>
                      <m:e>
                        <m:sSub>
                          <m:sSubPr>
                            <m:ctrlPr>
                              <a:rPr lang="ru-RU"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e>
                          <m:sub>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NN</m:t>
                            </m:r>
                          </m:sub>
                        </m:sSub>
                      </m:e>
                    </m:rad>
                    <m:r>
                      <a:rPr lang="en-US" sz="1600">
                        <a:effectLst/>
                        <a:latin typeface="Cambria Math" panose="02040503050406030204" pitchFamily="18" charset="0"/>
                        <a:ea typeface="Calibri" panose="020F0502020204030204" pitchFamily="34" charset="0"/>
                        <a:cs typeface="Times New Roman" panose="02020603050405020304" pitchFamily="18" charset="0"/>
                      </a:rPr>
                      <m:t>=3.0</m:t>
                    </m:r>
                  </m:oMath>
                </a14:m>
                <a:r>
                  <a:rPr lang="en-US" sz="1600" dirty="0">
                    <a:effectLst/>
                    <a:latin typeface="Arial Nova" panose="020B0504020202020204"/>
                    <a:ea typeface="Times New Roman" panose="02020603050405020304" pitchFamily="18" charset="0"/>
                  </a:rPr>
                  <a:t> GeV</a:t>
                </a:r>
                <a:r>
                  <a:rPr lang="en-US" sz="1600" dirty="0">
                    <a:effectLst/>
                    <a:latin typeface="Arial Nova" panose="020B0504020202020204"/>
                    <a:ea typeface="Calibri" panose="020F0502020204030204" pitchFamily="34" charset="0"/>
                  </a:rPr>
                  <a:t> and 7.7 GeV, respectively. The red curve in the middle panel indicates the acceptance boundary with </a:t>
                </a:r>
                <a:r>
                  <a:rPr lang="en-US" sz="1600" dirty="0" err="1">
                    <a:effectLst/>
                    <a:latin typeface="Arial Nova" panose="020B0504020202020204"/>
                    <a:ea typeface="Calibri" panose="020F0502020204030204" pitchFamily="34" charset="0"/>
                  </a:rPr>
                  <a:t>iTPC</a:t>
                </a:r>
                <a:r>
                  <a:rPr lang="en-US" sz="1600" dirty="0">
                    <a:effectLst/>
                    <a:latin typeface="Arial Nova" panose="020B0504020202020204"/>
                    <a:ea typeface="Calibri" panose="020F0502020204030204" pitchFamily="34" charset="0"/>
                  </a:rPr>
                  <a:t> and </a:t>
                </a:r>
                <a:r>
                  <a:rPr lang="en-US" sz="1600" dirty="0" err="1">
                    <a:effectLst/>
                    <a:latin typeface="Arial Nova" panose="020B0504020202020204"/>
                    <a:ea typeface="Calibri" panose="020F0502020204030204" pitchFamily="34" charset="0"/>
                  </a:rPr>
                  <a:t>eTOF</a:t>
                </a:r>
                <a:r>
                  <a:rPr lang="en-US" sz="1600" dirty="0">
                    <a:effectLst/>
                    <a:latin typeface="Arial Nova" panose="020B0504020202020204"/>
                    <a:ea typeface="Calibri" panose="020F0502020204030204" pitchFamily="34" charset="0"/>
                  </a:rPr>
                  <a:t>.</a:t>
                </a:r>
                <a:endParaRPr lang="en-US" sz="1600" b="1" dirty="0">
                  <a:latin typeface="Arial Nova" panose="020B0504020202020204"/>
                </a:endParaRPr>
              </a:p>
            </p:txBody>
          </p:sp>
        </mc:Choice>
        <mc:Fallback xmlns="">
          <p:sp>
            <p:nvSpPr>
              <p:cNvPr id="8" name="Прямоугольник 7">
                <a:extLst>
                  <a:ext uri="{FF2B5EF4-FFF2-40B4-BE49-F238E27FC236}">
                    <a16:creationId xmlns:a16="http://schemas.microsoft.com/office/drawing/2014/main" xmlns:a14="http://schemas.microsoft.com/office/drawing/2010/main" xmlns="" id="{5C54090D-A8BB-4E7F-B544-9386DA26EDD3}"/>
                  </a:ext>
                </a:extLst>
              </p:cNvPr>
              <p:cNvSpPr>
                <a:spLocks noRot="1" noChangeAspect="1" noMove="1" noResize="1" noEditPoints="1" noAdjustHandles="1" noChangeArrowheads="1" noChangeShapeType="1" noTextEdit="1"/>
              </p:cNvSpPr>
              <p:nvPr/>
            </p:nvSpPr>
            <p:spPr>
              <a:xfrm>
                <a:off x="1739008" y="4626825"/>
                <a:ext cx="8640960" cy="1709955"/>
              </a:xfrm>
              <a:prstGeom prst="rect">
                <a:avLst/>
              </a:prstGeom>
              <a:blipFill rotWithShape="0">
                <a:blip r:embed="rId3"/>
                <a:stretch>
                  <a:fillRect l="-353" t="-1071" r="-635" b="-3929"/>
                </a:stretch>
              </a:blipFill>
            </p:spPr>
            <p:txBody>
              <a:bodyPr/>
              <a:lstStyle/>
              <a:p>
                <a:r>
                  <a:rPr lang="ru-RU">
                    <a:noFill/>
                  </a:rPr>
                  <a:t> </a:t>
                </a:r>
              </a:p>
            </p:txBody>
          </p:sp>
        </mc:Fallback>
      </mc:AlternateContent>
      <p:pic>
        <p:nvPicPr>
          <p:cNvPr id="9" name="Рисунок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917" y="1686982"/>
            <a:ext cx="3736552" cy="2673350"/>
          </a:xfrm>
          <a:prstGeom prst="rect">
            <a:avLst/>
          </a:prstGeom>
          <a:noFill/>
        </p:spPr>
      </p:pic>
      <p:sp>
        <p:nvSpPr>
          <p:cNvPr id="10" name="Прямоугольник 9"/>
          <p:cNvSpPr/>
          <p:nvPr/>
        </p:nvSpPr>
        <p:spPr>
          <a:xfrm>
            <a:off x="4146143" y="789149"/>
            <a:ext cx="3826689" cy="369332"/>
          </a:xfrm>
          <a:prstGeom prst="rect">
            <a:avLst/>
          </a:prstGeom>
        </p:spPr>
        <p:txBody>
          <a:bodyPr wrap="none">
            <a:spAutoFit/>
          </a:bodyPr>
          <a:lstStyle/>
          <a:p>
            <a:r>
              <a:rPr lang="en-US" i="1" dirty="0">
                <a:latin typeface="Arial Nova" panose="020B0504020202020204"/>
                <a:ea typeface="Calibri" panose="020F0502020204030204" pitchFamily="34" charset="0"/>
              </a:rPr>
              <a:t>Phys. Rev. </a:t>
            </a:r>
            <a:r>
              <a:rPr lang="en-US" i="1" dirty="0" err="1">
                <a:latin typeface="Arial Nova" panose="020B0504020202020204"/>
                <a:ea typeface="Calibri" panose="020F0502020204030204" pitchFamily="34" charset="0"/>
              </a:rPr>
              <a:t>Lett</a:t>
            </a:r>
            <a:r>
              <a:rPr lang="en-US" i="1" dirty="0">
                <a:latin typeface="Arial Nova" panose="020B0504020202020204"/>
                <a:ea typeface="Calibri" panose="020F0502020204030204" pitchFamily="34" charset="0"/>
              </a:rPr>
              <a:t>. 128 (2022) 202303</a:t>
            </a:r>
            <a:endParaRPr lang="ru-RU" dirty="0"/>
          </a:p>
        </p:txBody>
      </p:sp>
      <p:sp>
        <p:nvSpPr>
          <p:cNvPr id="11"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106659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11</a:t>
            </a:fld>
            <a:endParaRPr lang="ru-RU"/>
          </a:p>
        </p:txBody>
      </p:sp>
      <p:pic>
        <p:nvPicPr>
          <p:cNvPr id="6" name="Рисунок 5"/>
          <p:cNvPicPr>
            <a:picLocks noChangeAspect="1"/>
          </p:cNvPicPr>
          <p:nvPr/>
        </p:nvPicPr>
        <p:blipFill>
          <a:blip r:embed="rId2"/>
          <a:stretch>
            <a:fillRect/>
          </a:stretch>
        </p:blipFill>
        <p:spPr>
          <a:xfrm>
            <a:off x="0" y="2861367"/>
            <a:ext cx="6200774" cy="3250683"/>
          </a:xfrm>
          <a:prstGeom prst="rect">
            <a:avLst/>
          </a:prstGeom>
        </p:spPr>
      </p:pic>
      <p:sp>
        <p:nvSpPr>
          <p:cNvPr id="7" name="Прямоугольник 6"/>
          <p:cNvSpPr/>
          <p:nvPr/>
        </p:nvSpPr>
        <p:spPr>
          <a:xfrm>
            <a:off x="6481482" y="1370313"/>
            <a:ext cx="4654801" cy="1200329"/>
          </a:xfrm>
          <a:prstGeom prst="rect">
            <a:avLst/>
          </a:prstGeom>
        </p:spPr>
        <p:txBody>
          <a:bodyPr wrap="square">
            <a:spAutoFit/>
          </a:bodyPr>
          <a:lstStyle/>
          <a:p>
            <a:r>
              <a:rPr lang="en-US" dirty="0" smtClean="0">
                <a:latin typeface="Arial Nova" panose="020B0504020202020204" pitchFamily="34" charset="0"/>
              </a:rPr>
              <a:t>The </a:t>
            </a:r>
            <a:r>
              <a:rPr lang="en-US" dirty="0">
                <a:latin typeface="Arial Nova" panose="020B0504020202020204" pitchFamily="34" charset="0"/>
              </a:rPr>
              <a:t>quark number </a:t>
            </a:r>
            <a:r>
              <a:rPr lang="en-US" dirty="0" smtClean="0">
                <a:latin typeface="Arial Nova" panose="020B0504020202020204" pitchFamily="34" charset="0"/>
              </a:rPr>
              <a:t>scaling </a:t>
            </a:r>
            <a:r>
              <a:rPr lang="en-US" dirty="0">
                <a:latin typeface="Arial Nova" panose="020B0504020202020204" pitchFamily="34" charset="0"/>
              </a:rPr>
              <a:t>has been used at higher energies as a signature of the QGP. At 3 </a:t>
            </a:r>
            <a:r>
              <a:rPr lang="en-US" dirty="0" smtClean="0">
                <a:latin typeface="Arial Nova" panose="020B0504020202020204" pitchFamily="34" charset="0"/>
              </a:rPr>
              <a:t>and 3.2 GeV, </a:t>
            </a:r>
            <a:r>
              <a:rPr lang="en-US" dirty="0">
                <a:latin typeface="Arial Nova" panose="020B0504020202020204" pitchFamily="34" charset="0"/>
              </a:rPr>
              <a:t>the scaling </a:t>
            </a:r>
            <a:r>
              <a:rPr lang="en-US" dirty="0" smtClean="0">
                <a:latin typeface="Arial Nova" panose="020B0504020202020204" pitchFamily="34" charset="0"/>
              </a:rPr>
              <a:t>is </a:t>
            </a:r>
            <a:r>
              <a:rPr lang="en-US" dirty="0">
                <a:latin typeface="Arial Nova" panose="020B0504020202020204" pitchFamily="34" charset="0"/>
              </a:rPr>
              <a:t>broken down </a:t>
            </a:r>
            <a:r>
              <a:rPr lang="en-US" dirty="0" smtClean="0">
                <a:latin typeface="Arial Nova" panose="020B0504020202020204" pitchFamily="34" charset="0"/>
              </a:rPr>
              <a:t>e.g. hadronic </a:t>
            </a:r>
            <a:r>
              <a:rPr lang="en-US" dirty="0">
                <a:latin typeface="Arial Nova" panose="020B0504020202020204" pitchFamily="34" charset="0"/>
              </a:rPr>
              <a:t>gas (not QGP</a:t>
            </a:r>
            <a:r>
              <a:rPr lang="en-US" dirty="0" smtClean="0">
                <a:latin typeface="Arial Nova" panose="020B0504020202020204" pitchFamily="34" charset="0"/>
              </a:rPr>
              <a:t>)</a:t>
            </a:r>
            <a:endParaRPr lang="en-US" dirty="0">
              <a:latin typeface="Arial Nova" panose="020B0504020202020204" pitchFamily="34" charset="0"/>
            </a:endParaRPr>
          </a:p>
        </p:txBody>
      </p:sp>
      <p:sp>
        <p:nvSpPr>
          <p:cNvPr id="8" name="TextBox 7"/>
          <p:cNvSpPr txBox="1"/>
          <p:nvPr/>
        </p:nvSpPr>
        <p:spPr>
          <a:xfrm>
            <a:off x="406774" y="51822"/>
            <a:ext cx="3841757" cy="461665"/>
          </a:xfrm>
          <a:prstGeom prst="rect">
            <a:avLst/>
          </a:prstGeom>
          <a:noFill/>
        </p:spPr>
        <p:txBody>
          <a:bodyPr wrap="none" rtlCol="0">
            <a:spAutoFit/>
          </a:bodyPr>
          <a:lstStyle/>
          <a:p>
            <a:r>
              <a:rPr lang="en-US" sz="2400" dirty="0" smtClean="0">
                <a:latin typeface="Arial Nova" panose="020B0504020202020204" pitchFamily="34" charset="0"/>
              </a:rPr>
              <a:t>Elliptic flow at low energies</a:t>
            </a:r>
            <a:endParaRPr lang="ru-RU" sz="2400" dirty="0">
              <a:latin typeface="Arial Nova" panose="020B0504020202020204" pitchFamily="34" charset="0"/>
            </a:endParaRPr>
          </a:p>
        </p:txBody>
      </p:sp>
      <p:sp>
        <p:nvSpPr>
          <p:cNvPr id="10" name="Прямоугольник 9"/>
          <p:cNvSpPr/>
          <p:nvPr/>
        </p:nvSpPr>
        <p:spPr>
          <a:xfrm>
            <a:off x="4427791" y="840011"/>
            <a:ext cx="3263394" cy="338554"/>
          </a:xfrm>
          <a:prstGeom prst="rect">
            <a:avLst/>
          </a:prstGeom>
        </p:spPr>
        <p:txBody>
          <a:bodyPr wrap="none">
            <a:spAutoFit/>
          </a:bodyPr>
          <a:lstStyle/>
          <a:p>
            <a:r>
              <a:rPr lang="en-US" sz="1600" i="1" dirty="0" smtClean="0">
                <a:solidFill>
                  <a:srgbClr val="000000"/>
                </a:solidFill>
                <a:latin typeface="Calibri" panose="020F0502020204030204" pitchFamily="34" charset="0"/>
              </a:rPr>
              <a:t>STAR Phys</a:t>
            </a:r>
            <a:r>
              <a:rPr lang="en-US" sz="1600" i="1" dirty="0">
                <a:solidFill>
                  <a:srgbClr val="000000"/>
                </a:solidFill>
                <a:latin typeface="Calibri" panose="020F0502020204030204" pitchFamily="34" charset="0"/>
              </a:rPr>
              <a:t>. Lett. B </a:t>
            </a:r>
            <a:r>
              <a:rPr lang="en-US" sz="1600" b="1" i="1" dirty="0" smtClean="0">
                <a:solidFill>
                  <a:srgbClr val="000000"/>
                </a:solidFill>
                <a:latin typeface="Calibri" panose="020F0502020204030204" pitchFamily="34" charset="0"/>
              </a:rPr>
              <a:t>827 </a:t>
            </a:r>
            <a:r>
              <a:rPr lang="en-US" sz="1600" i="1" dirty="0" smtClean="0">
                <a:solidFill>
                  <a:srgbClr val="000000"/>
                </a:solidFill>
                <a:latin typeface="Calibri" panose="020F0502020204030204" pitchFamily="34" charset="0"/>
              </a:rPr>
              <a:t>(</a:t>
            </a:r>
            <a:r>
              <a:rPr lang="en-US" sz="1600" i="1" dirty="0">
                <a:solidFill>
                  <a:srgbClr val="000000"/>
                </a:solidFill>
                <a:latin typeface="Calibri" panose="020F0502020204030204" pitchFamily="34" charset="0"/>
              </a:rPr>
              <a:t>2022) 137003</a:t>
            </a:r>
            <a:endParaRPr lang="ru-RU" sz="1600" i="1" dirty="0"/>
          </a:p>
        </p:txBody>
      </p:sp>
      <p:sp>
        <p:nvSpPr>
          <p:cNvPr id="2" name="Прямоугольник 1"/>
          <p:cNvSpPr/>
          <p:nvPr/>
        </p:nvSpPr>
        <p:spPr>
          <a:xfrm>
            <a:off x="188319" y="1370313"/>
            <a:ext cx="5558057" cy="933629"/>
          </a:xfrm>
          <a:prstGeom prst="rect">
            <a:avLst/>
          </a:prstGeom>
        </p:spPr>
        <p:txBody>
          <a:bodyPr wrap="square">
            <a:spAutoFit/>
          </a:bodyPr>
          <a:lstStyle/>
          <a:p>
            <a:r>
              <a:rPr lang="en-US" dirty="0">
                <a:solidFill>
                  <a:srgbClr val="000000"/>
                </a:solidFill>
                <a:latin typeface="Arial Nova" panose="020B0504020202020204" pitchFamily="34" charset="0"/>
              </a:rPr>
              <a:t>Elliptic flow is negative (squeeze-out) at 3 GeV, as expected from the previous AGS </a:t>
            </a:r>
            <a:r>
              <a:rPr lang="en-US" dirty="0" smtClean="0">
                <a:solidFill>
                  <a:srgbClr val="000000"/>
                </a:solidFill>
                <a:latin typeface="Arial Nova" panose="020B0504020202020204" pitchFamily="34" charset="0"/>
              </a:rPr>
              <a:t>data.</a:t>
            </a:r>
          </a:p>
          <a:p>
            <a:r>
              <a:rPr lang="en-US" dirty="0" smtClean="0">
                <a:solidFill>
                  <a:srgbClr val="000000"/>
                </a:solidFill>
                <a:latin typeface="Arial Nova" panose="020B0504020202020204" pitchFamily="34" charset="0"/>
              </a:rPr>
              <a:t>Grows rapidly with energy</a:t>
            </a:r>
            <a:endParaRPr lang="en-US" dirty="0">
              <a:solidFill>
                <a:srgbClr val="000000"/>
              </a:solidFill>
              <a:latin typeface="Arial Nova" panose="020B0504020202020204" pitchFamily="34" charset="0"/>
            </a:endParaRPr>
          </a:p>
        </p:txBody>
      </p:sp>
      <p:grpSp>
        <p:nvGrpSpPr>
          <p:cNvPr id="12" name="Группа 11"/>
          <p:cNvGrpSpPr/>
          <p:nvPr/>
        </p:nvGrpSpPr>
        <p:grpSpPr>
          <a:xfrm>
            <a:off x="7015935" y="2750932"/>
            <a:ext cx="3962758" cy="3471552"/>
            <a:chOff x="7015935" y="2606994"/>
            <a:chExt cx="3962758" cy="3471552"/>
          </a:xfrm>
        </p:grpSpPr>
        <p:pic>
          <p:nvPicPr>
            <p:cNvPr id="3" name="Рисунок 2"/>
            <p:cNvPicPr>
              <a:picLocks noChangeAspect="1"/>
            </p:cNvPicPr>
            <p:nvPr/>
          </p:nvPicPr>
          <p:blipFill>
            <a:blip r:embed="rId3"/>
            <a:stretch>
              <a:fillRect/>
            </a:stretch>
          </p:blipFill>
          <p:spPr>
            <a:xfrm>
              <a:off x="7015935" y="2606994"/>
              <a:ext cx="3962758" cy="3471552"/>
            </a:xfrm>
            <a:prstGeom prst="rect">
              <a:avLst/>
            </a:prstGeom>
          </p:spPr>
        </p:pic>
        <p:sp>
          <p:nvSpPr>
            <p:cNvPr id="9" name="TextBox 8"/>
            <p:cNvSpPr txBox="1"/>
            <p:nvPr/>
          </p:nvSpPr>
          <p:spPr>
            <a:xfrm>
              <a:off x="7901463" y="4760259"/>
              <a:ext cx="1418273" cy="307777"/>
            </a:xfrm>
            <a:prstGeom prst="rect">
              <a:avLst/>
            </a:prstGeom>
            <a:noFill/>
          </p:spPr>
          <p:txBody>
            <a:bodyPr wrap="none" rtlCol="0">
              <a:spAutoFit/>
            </a:bodyPr>
            <a:lstStyle/>
            <a:p>
              <a:r>
                <a:rPr lang="en-US" sz="1400" dirty="0" smtClean="0">
                  <a:solidFill>
                    <a:srgbClr val="FF0000"/>
                  </a:solidFill>
                </a:rPr>
                <a:t>STAR Preliminary</a:t>
              </a:r>
              <a:endParaRPr lang="ru-RU" sz="1400" dirty="0">
                <a:solidFill>
                  <a:srgbClr val="FF0000"/>
                </a:solidFill>
              </a:endParaRPr>
            </a:p>
          </p:txBody>
        </p:sp>
      </p:grpSp>
      <p:sp>
        <p:nvSpPr>
          <p:cNvPr id="13"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1620704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smtClean="0"/>
              <a:t>Alexey Aparin for the STC LHEP, 04.04.2024</a:t>
            </a:r>
            <a:endParaRPr lang="ru-RU" dirty="0"/>
          </a:p>
        </p:txBody>
      </p:sp>
      <p:sp>
        <p:nvSpPr>
          <p:cNvPr id="5" name="Номер слайда 4"/>
          <p:cNvSpPr>
            <a:spLocks noGrp="1"/>
          </p:cNvSpPr>
          <p:nvPr>
            <p:ph type="sldNum" sz="quarter" idx="12"/>
          </p:nvPr>
        </p:nvSpPr>
        <p:spPr/>
        <p:txBody>
          <a:bodyPr/>
          <a:lstStyle/>
          <a:p>
            <a:fld id="{8ABFC66E-7A49-4D05-8656-CE0E17BEE19F}" type="slidenum">
              <a:rPr lang="ru-RU" smtClean="0"/>
              <a:t>12</a:t>
            </a:fld>
            <a:endParaRPr lang="ru-RU"/>
          </a:p>
        </p:txBody>
      </p:sp>
      <p:pic>
        <p:nvPicPr>
          <p:cNvPr id="7" name="Рисунок 6"/>
          <p:cNvPicPr>
            <a:picLocks noChangeAspect="1"/>
          </p:cNvPicPr>
          <p:nvPr/>
        </p:nvPicPr>
        <p:blipFill>
          <a:blip r:embed="rId2"/>
          <a:stretch>
            <a:fillRect/>
          </a:stretch>
        </p:blipFill>
        <p:spPr>
          <a:xfrm>
            <a:off x="374117" y="1621226"/>
            <a:ext cx="8453925" cy="5106700"/>
          </a:xfrm>
          <a:prstGeom prst="rect">
            <a:avLst/>
          </a:prstGeom>
        </p:spPr>
      </p:pic>
      <p:sp>
        <p:nvSpPr>
          <p:cNvPr id="9" name="TextBox 8"/>
          <p:cNvSpPr txBox="1"/>
          <p:nvPr/>
        </p:nvSpPr>
        <p:spPr>
          <a:xfrm>
            <a:off x="191083" y="84364"/>
            <a:ext cx="6624634" cy="461665"/>
          </a:xfrm>
          <a:prstGeom prst="rect">
            <a:avLst/>
          </a:prstGeom>
          <a:noFill/>
        </p:spPr>
        <p:txBody>
          <a:bodyPr wrap="none" rtlCol="0">
            <a:spAutoFit/>
          </a:bodyPr>
          <a:lstStyle/>
          <a:p>
            <a:r>
              <a:rPr lang="en-US" sz="2400" dirty="0" smtClean="0">
                <a:latin typeface="Arial Nova" panose="020B0504020202020204" pitchFamily="34" charset="0"/>
              </a:rPr>
              <a:t>Two pion </a:t>
            </a:r>
            <a:r>
              <a:rPr lang="en-US" sz="2400" dirty="0" err="1" smtClean="0">
                <a:latin typeface="Arial Nova" panose="020B0504020202020204" pitchFamily="34" charset="0"/>
              </a:rPr>
              <a:t>femtoscopy</a:t>
            </a:r>
            <a:r>
              <a:rPr lang="en-US" sz="2400" dirty="0" smtClean="0">
                <a:latin typeface="Arial Nova" panose="020B0504020202020204" pitchFamily="34" charset="0"/>
              </a:rPr>
              <a:t> results from FXT program</a:t>
            </a:r>
            <a:endParaRPr lang="ru-RU" sz="2400" dirty="0">
              <a:latin typeface="Arial Nova" panose="020B0504020202020204" pitchFamily="34" charset="0"/>
            </a:endParaRPr>
          </a:p>
        </p:txBody>
      </p:sp>
      <p:pic>
        <p:nvPicPr>
          <p:cNvPr id="10" name="Рисунок 9"/>
          <p:cNvPicPr>
            <a:picLocks noChangeAspect="1"/>
          </p:cNvPicPr>
          <p:nvPr/>
        </p:nvPicPr>
        <p:blipFill>
          <a:blip r:embed="rId3"/>
          <a:stretch>
            <a:fillRect/>
          </a:stretch>
        </p:blipFill>
        <p:spPr>
          <a:xfrm>
            <a:off x="374117" y="647135"/>
            <a:ext cx="8585486" cy="967640"/>
          </a:xfrm>
          <a:prstGeom prst="rect">
            <a:avLst/>
          </a:prstGeom>
        </p:spPr>
      </p:pic>
      <p:pic>
        <p:nvPicPr>
          <p:cNvPr id="11" name="Рисунок 10"/>
          <p:cNvPicPr>
            <a:picLocks noChangeAspect="1"/>
          </p:cNvPicPr>
          <p:nvPr/>
        </p:nvPicPr>
        <p:blipFill>
          <a:blip r:embed="rId4"/>
          <a:stretch>
            <a:fillRect/>
          </a:stretch>
        </p:blipFill>
        <p:spPr>
          <a:xfrm>
            <a:off x="9008746" y="1207158"/>
            <a:ext cx="2780484" cy="5346155"/>
          </a:xfrm>
          <a:prstGeom prst="rect">
            <a:avLst/>
          </a:prstGeom>
        </p:spPr>
      </p:pic>
      <p:sp>
        <p:nvSpPr>
          <p:cNvPr id="2" name="Прямоугольник 1"/>
          <p:cNvSpPr/>
          <p:nvPr/>
        </p:nvSpPr>
        <p:spPr>
          <a:xfrm>
            <a:off x="8610600" y="135166"/>
            <a:ext cx="3553096" cy="1171924"/>
          </a:xfrm>
          <a:prstGeom prst="rect">
            <a:avLst/>
          </a:prstGeom>
        </p:spPr>
        <p:txBody>
          <a:bodyPr wrap="square">
            <a:spAutoFit/>
          </a:bodyPr>
          <a:lstStyle/>
          <a:p>
            <a:pPr marL="228600">
              <a:lnSpc>
                <a:spcPct val="107000"/>
              </a:lnSpc>
              <a:spcAft>
                <a:spcPts val="800"/>
              </a:spcAft>
            </a:pPr>
            <a:r>
              <a:rPr lang="en-US" sz="1500" i="1" dirty="0" smtClean="0">
                <a:latin typeface="Calibri" panose="020F0502020204030204" pitchFamily="34" charset="0"/>
                <a:ea typeface="Calibri" panose="020F0502020204030204" pitchFamily="34" charset="0"/>
                <a:cs typeface="Times New Roman" panose="02020603050405020304" pitchFamily="18" charset="0"/>
              </a:rPr>
              <a:t>A. </a:t>
            </a:r>
            <a:r>
              <a:rPr lang="en-US" sz="1500" i="1" dirty="0" err="1" smtClean="0">
                <a:latin typeface="Calibri" panose="020F0502020204030204" pitchFamily="34" charset="0"/>
                <a:ea typeface="Calibri" panose="020F0502020204030204" pitchFamily="34" charset="0"/>
                <a:cs typeface="Times New Roman" panose="02020603050405020304" pitchFamily="18" charset="0"/>
              </a:rPr>
              <a:t>Krayeva</a:t>
            </a:r>
            <a:r>
              <a:rPr lang="en-US" sz="1500" i="1" dirty="0" smtClean="0">
                <a:latin typeface="Calibri" panose="020F0502020204030204" pitchFamily="34" charset="0"/>
                <a:ea typeface="Calibri" panose="020F0502020204030204" pitchFamily="34" charset="0"/>
                <a:cs typeface="Times New Roman" panose="02020603050405020304" pitchFamily="18" charset="0"/>
              </a:rPr>
              <a:t> (for </a:t>
            </a:r>
            <a:r>
              <a:rPr lang="en-US" sz="1500" i="1" dirty="0">
                <a:latin typeface="Calibri" panose="020F0502020204030204" pitchFamily="34" charset="0"/>
                <a:ea typeface="Calibri" panose="020F0502020204030204" pitchFamily="34" charset="0"/>
                <a:cs typeface="Times New Roman" panose="02020603050405020304" pitchFamily="18" charset="0"/>
              </a:rPr>
              <a:t>STAR </a:t>
            </a:r>
            <a:r>
              <a:rPr lang="en-US" sz="1500" i="1" dirty="0" smtClean="0">
                <a:latin typeface="Calibri" panose="020F0502020204030204" pitchFamily="34" charset="0"/>
                <a:ea typeface="Calibri" panose="020F0502020204030204" pitchFamily="34" charset="0"/>
                <a:cs typeface="Times New Roman" panose="02020603050405020304" pitchFamily="18" charset="0"/>
              </a:rPr>
              <a:t>Collaboration). </a:t>
            </a:r>
            <a:r>
              <a:rPr lang="en-US" sz="1500" i="1" dirty="0">
                <a:latin typeface="Calibri" panose="020F0502020204030204" pitchFamily="34" charset="0"/>
                <a:ea typeface="Calibri" panose="020F0502020204030204" pitchFamily="34" charset="0"/>
                <a:cs typeface="Times New Roman" panose="02020603050405020304" pitchFamily="18" charset="0"/>
              </a:rPr>
              <a:t>Phys</a:t>
            </a:r>
            <a:r>
              <a:rPr lang="en-US" sz="1500" i="1" dirty="0" smtClean="0">
                <a:latin typeface="Calibri" panose="020F0502020204030204" pitchFamily="34" charset="0"/>
                <a:ea typeface="Calibri" panose="020F0502020204030204" pitchFamily="34" charset="0"/>
                <a:cs typeface="Times New Roman" panose="02020603050405020304" pitchFamily="18" charset="0"/>
              </a:rPr>
              <a:t>. Atom. </a:t>
            </a:r>
            <a:r>
              <a:rPr lang="en-US" sz="1500" i="1" dirty="0" err="1">
                <a:latin typeface="Calibri" panose="020F0502020204030204" pitchFamily="34" charset="0"/>
                <a:ea typeface="Calibri" panose="020F0502020204030204" pitchFamily="34" charset="0"/>
                <a:cs typeface="Times New Roman" panose="02020603050405020304" pitchFamily="18" charset="0"/>
              </a:rPr>
              <a:t>Nucl</a:t>
            </a:r>
            <a:r>
              <a:rPr lang="en-US" sz="1500" i="1" dirty="0">
                <a:latin typeface="Calibri" panose="020F0502020204030204" pitchFamily="34" charset="0"/>
                <a:ea typeface="Calibri" panose="020F0502020204030204" pitchFamily="34" charset="0"/>
                <a:cs typeface="Times New Roman" panose="02020603050405020304" pitchFamily="18" charset="0"/>
              </a:rPr>
              <a:t>. 86, 988-991 (2023</a:t>
            </a:r>
            <a:r>
              <a:rPr lang="en-US" sz="1500" i="1" dirty="0" smtClean="0">
                <a:latin typeface="Calibri" panose="020F0502020204030204" pitchFamily="34" charset="0"/>
                <a:ea typeface="Calibri" panose="020F0502020204030204" pitchFamily="34" charset="0"/>
                <a:cs typeface="Times New Roman" panose="02020603050405020304" pitchFamily="18" charset="0"/>
              </a:rPr>
              <a:t>)</a:t>
            </a:r>
          </a:p>
          <a:p>
            <a:pPr marL="228600">
              <a:lnSpc>
                <a:spcPct val="107000"/>
              </a:lnSpc>
              <a:spcAft>
                <a:spcPts val="800"/>
              </a:spcAft>
            </a:pPr>
            <a:r>
              <a:rPr lang="en-US" sz="1500" i="1" dirty="0">
                <a:latin typeface="Calibri" panose="020F0502020204030204" pitchFamily="34" charset="0"/>
                <a:ea typeface="Calibri" panose="020F0502020204030204" pitchFamily="34" charset="0"/>
                <a:cs typeface="Times New Roman" panose="02020603050405020304" pitchFamily="18" charset="0"/>
              </a:rPr>
              <a:t>A. </a:t>
            </a:r>
            <a:r>
              <a:rPr lang="en-US" sz="1500" i="1" dirty="0" err="1" smtClean="0">
                <a:latin typeface="Calibri" panose="020F0502020204030204" pitchFamily="34" charset="0"/>
                <a:ea typeface="Calibri" panose="020F0502020204030204" pitchFamily="34" charset="0"/>
                <a:cs typeface="Times New Roman" panose="02020603050405020304" pitchFamily="18" charset="0"/>
              </a:rPr>
              <a:t>Krayeva</a:t>
            </a:r>
            <a:r>
              <a:rPr lang="en-US" sz="1500" i="1" dirty="0">
                <a:latin typeface="Calibri" panose="020F0502020204030204" pitchFamily="34" charset="0"/>
                <a:ea typeface="Calibri" panose="020F0502020204030204" pitchFamily="34" charset="0"/>
                <a:cs typeface="Times New Roman" panose="02020603050405020304" pitchFamily="18" charset="0"/>
              </a:rPr>
              <a:t>., G. </a:t>
            </a:r>
            <a:r>
              <a:rPr lang="en-US" sz="1500" i="1" dirty="0" err="1">
                <a:latin typeface="Calibri" panose="020F0502020204030204" pitchFamily="34" charset="0"/>
                <a:ea typeface="Calibri" panose="020F0502020204030204" pitchFamily="34" charset="0"/>
                <a:cs typeface="Times New Roman" panose="02020603050405020304" pitchFamily="18" charset="0"/>
              </a:rPr>
              <a:t>Nigmatkulov</a:t>
            </a:r>
            <a:r>
              <a:rPr lang="en-US" sz="1500" i="1" dirty="0">
                <a:latin typeface="Calibri" panose="020F0502020204030204" pitchFamily="34" charset="0"/>
                <a:ea typeface="Calibri" panose="020F0502020204030204" pitchFamily="34" charset="0"/>
                <a:cs typeface="Times New Roman" panose="02020603050405020304" pitchFamily="18" charset="0"/>
              </a:rPr>
              <a:t>. Phys. Atom. </a:t>
            </a:r>
            <a:r>
              <a:rPr lang="en-US" sz="1500" i="1" dirty="0" err="1">
                <a:latin typeface="Calibri" panose="020F0502020204030204" pitchFamily="34" charset="0"/>
                <a:ea typeface="Calibri" panose="020F0502020204030204" pitchFamily="34" charset="0"/>
                <a:cs typeface="Times New Roman" panose="02020603050405020304" pitchFamily="18" charset="0"/>
              </a:rPr>
              <a:t>Nucl</a:t>
            </a:r>
            <a:r>
              <a:rPr lang="en-US" sz="1500" i="1" dirty="0">
                <a:latin typeface="Calibri" panose="020F0502020204030204" pitchFamily="34" charset="0"/>
                <a:ea typeface="Calibri" panose="020F0502020204030204" pitchFamily="34" charset="0"/>
                <a:cs typeface="Times New Roman" panose="02020603050405020304" pitchFamily="18" charset="0"/>
              </a:rPr>
              <a:t>. 86, no.5, 854-858 (2023)</a:t>
            </a:r>
            <a:endParaRPr lang="ru-RU" sz="15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250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13</a:t>
            </a:fld>
            <a:endParaRPr lang="ru-RU" dirty="0"/>
          </a:p>
        </p:txBody>
      </p:sp>
      <p:pic>
        <p:nvPicPr>
          <p:cNvPr id="9" name="Picture 4" descr="Изображение выглядит как текст, снимок экрана, диаграмма, Шрифт&#10;&#10;Автоматически созданное описание"/>
          <p:cNvPicPr/>
          <p:nvPr/>
        </p:nvPicPr>
        <p:blipFill rotWithShape="1">
          <a:blip r:embed="rId2" cstate="print">
            <a:extLst>
              <a:ext uri="{28A0092B-C50C-407E-A947-70E740481C1C}">
                <a14:useLocalDpi xmlns:a14="http://schemas.microsoft.com/office/drawing/2010/main" val="0"/>
              </a:ext>
            </a:extLst>
          </a:blip>
          <a:srcRect t="1745"/>
          <a:stretch/>
        </p:blipFill>
        <p:spPr bwMode="auto">
          <a:xfrm>
            <a:off x="4253047" y="1416630"/>
            <a:ext cx="3341553" cy="4740232"/>
          </a:xfrm>
          <a:prstGeom prst="rect">
            <a:avLst/>
          </a:prstGeom>
          <a:ln>
            <a:noFill/>
          </a:ln>
          <a:extLst>
            <a:ext uri="{53640926-AAD7-44D8-BBD7-CCE9431645EC}">
              <a14:shadowObscured xmlns:a14="http://schemas.microsoft.com/office/drawing/2010/main"/>
            </a:ext>
          </a:extLst>
        </p:spPr>
      </p:pic>
      <p:pic>
        <p:nvPicPr>
          <p:cNvPr id="10" name="Picture 1" descr="Изображение выглядит как текст, снимок экрана, Шрифт, число&#10;&#10;Автоматически созданное описание"/>
          <p:cNvPicPr/>
          <p:nvPr/>
        </p:nvPicPr>
        <p:blipFill>
          <a:blip r:embed="rId3" cstate="print">
            <a:extLst>
              <a:ext uri="{28A0092B-C50C-407E-A947-70E740481C1C}">
                <a14:useLocalDpi xmlns:a14="http://schemas.microsoft.com/office/drawing/2010/main" val="0"/>
              </a:ext>
            </a:extLst>
          </a:blip>
          <a:stretch>
            <a:fillRect/>
          </a:stretch>
        </p:blipFill>
        <p:spPr>
          <a:xfrm>
            <a:off x="607482" y="1510590"/>
            <a:ext cx="3481918" cy="4740233"/>
          </a:xfrm>
          <a:prstGeom prst="rect">
            <a:avLst/>
          </a:prstGeom>
        </p:spPr>
      </p:pic>
      <p:sp>
        <p:nvSpPr>
          <p:cNvPr id="11" name="TextBox 10"/>
          <p:cNvSpPr txBox="1"/>
          <p:nvPr/>
        </p:nvSpPr>
        <p:spPr>
          <a:xfrm>
            <a:off x="194493" y="65176"/>
            <a:ext cx="6706901" cy="461665"/>
          </a:xfrm>
          <a:prstGeom prst="rect">
            <a:avLst/>
          </a:prstGeom>
          <a:noFill/>
        </p:spPr>
        <p:txBody>
          <a:bodyPr wrap="none" rtlCol="0">
            <a:spAutoFit/>
          </a:bodyPr>
          <a:lstStyle/>
          <a:p>
            <a:r>
              <a:rPr lang="en-US" sz="2400" dirty="0" smtClean="0">
                <a:latin typeface="Arial Nova" panose="020B0504020202020204" pitchFamily="34" charset="0"/>
              </a:rPr>
              <a:t>Two pion </a:t>
            </a:r>
            <a:r>
              <a:rPr lang="en-US" sz="2400" dirty="0" err="1" smtClean="0">
                <a:latin typeface="Arial Nova" panose="020B0504020202020204" pitchFamily="34" charset="0"/>
              </a:rPr>
              <a:t>femtoscopy</a:t>
            </a:r>
            <a:r>
              <a:rPr lang="en-US" sz="2400" dirty="0" smtClean="0">
                <a:latin typeface="Arial Nova" panose="020B0504020202020204" pitchFamily="34" charset="0"/>
              </a:rPr>
              <a:t> results from FXT program</a:t>
            </a:r>
            <a:endParaRPr lang="ru-RU" sz="2400" dirty="0">
              <a:latin typeface="Arial Nova" panose="020B0504020202020204" pitchFamily="34" charset="0"/>
            </a:endParaRPr>
          </a:p>
        </p:txBody>
      </p:sp>
      <mc:AlternateContent xmlns:mc="http://schemas.openxmlformats.org/markup-compatibility/2006" xmlns:a14="http://schemas.microsoft.com/office/drawing/2010/main">
        <mc:Choice Requires="a14">
          <p:sp>
            <p:nvSpPr>
              <p:cNvPr id="7" name="Прямоугольник 6"/>
              <p:cNvSpPr/>
              <p:nvPr/>
            </p:nvSpPr>
            <p:spPr>
              <a:xfrm>
                <a:off x="8055502" y="3723558"/>
                <a:ext cx="3653395" cy="2053896"/>
              </a:xfrm>
              <a:prstGeom prst="rect">
                <a:avLst/>
              </a:prstGeom>
            </p:spPr>
            <p:txBody>
              <a:bodyPr wrap="square">
                <a:spAutoFit/>
              </a:bodyPr>
              <a:lstStyle/>
              <a:p>
                <a:pPr marL="285750" indent="-285750">
                  <a:buFontTx/>
                  <a:buChar char="−"/>
                </a:pPr>
                <a:r>
                  <a:rPr lang="en-US" dirty="0" smtClean="0">
                    <a:latin typeface="Arial Nova" panose="020B0504020202020204" pitchFamily="34" charset="0"/>
                    <a:ea typeface="SimSun" panose="02010600030101010101" pitchFamily="2" charset="-122"/>
                  </a:rPr>
                  <a:t>Difference </a:t>
                </a:r>
                <a:r>
                  <a:rPr lang="en-US" dirty="0">
                    <a:latin typeface="Arial Nova" panose="020B0504020202020204" pitchFamily="34" charset="0"/>
                    <a:ea typeface="SimSun" panose="02010600030101010101" pitchFamily="2" charset="-122"/>
                  </a:rPr>
                  <a:t>between the measured radii </a:t>
                </a:r>
                <a14:m>
                  <m:oMath xmlns:m="http://schemas.openxmlformats.org/officeDocument/2006/math">
                    <m:sSub>
                      <m:sSubPr>
                        <m:ctrlPr>
                          <a:rPr lang="ru-RU" i="1">
                            <a:effectLst/>
                            <a:latin typeface="Cambria Math" panose="02040503050406030204" pitchFamily="18" charset="0"/>
                          </a:rPr>
                        </m:ctrlPr>
                      </m:sSubPr>
                      <m:e>
                        <m:r>
                          <a:rPr lang="en-US" i="1">
                            <a:latin typeface="Cambria Math" panose="02040503050406030204" pitchFamily="18" charset="0"/>
                            <a:ea typeface="SimSun" panose="02010600030101010101" pitchFamily="2" charset="-122"/>
                            <a:cs typeface="Times New Roman" panose="02020603050405020304" pitchFamily="18" charset="0"/>
                          </a:rPr>
                          <m:t>𝑅</m:t>
                        </m:r>
                      </m:e>
                      <m:sub>
                        <m:r>
                          <a:rPr lang="en-US" i="1">
                            <a:latin typeface="Cambria Math" panose="02040503050406030204" pitchFamily="18" charset="0"/>
                            <a:ea typeface="SimSun" panose="02010600030101010101" pitchFamily="2" charset="-122"/>
                            <a:cs typeface="Times New Roman" panose="02020603050405020304" pitchFamily="18" charset="0"/>
                          </a:rPr>
                          <m:t>𝑠𝑖𝑑𝑒</m:t>
                        </m:r>
                      </m:sub>
                    </m:sSub>
                  </m:oMath>
                </a14:m>
                <a:r>
                  <a:rPr lang="en-US" dirty="0">
                    <a:latin typeface="Arial Nova" panose="020B0504020202020204" pitchFamily="34" charset="0"/>
                    <a:ea typeface="SimSun" panose="02010600030101010101" pitchFamily="2" charset="-122"/>
                  </a:rPr>
                  <a:t> and </a:t>
                </a:r>
                <a14:m>
                  <m:oMath xmlns:m="http://schemas.openxmlformats.org/officeDocument/2006/math">
                    <m:sSub>
                      <m:sSubPr>
                        <m:ctrlPr>
                          <a:rPr lang="ru-RU" i="1">
                            <a:effectLst/>
                            <a:latin typeface="Cambria Math" panose="02040503050406030204" pitchFamily="18" charset="0"/>
                          </a:rPr>
                        </m:ctrlPr>
                      </m:sSubPr>
                      <m:e>
                        <m:r>
                          <a:rPr lang="en-US" i="1">
                            <a:latin typeface="Cambria Math" panose="02040503050406030204" pitchFamily="18" charset="0"/>
                            <a:ea typeface="SimSun" panose="02010600030101010101" pitchFamily="2" charset="-122"/>
                            <a:cs typeface="Times New Roman" panose="02020603050405020304" pitchFamily="18" charset="0"/>
                          </a:rPr>
                          <m:t>𝑅</m:t>
                        </m:r>
                      </m:e>
                      <m:sub>
                        <m:r>
                          <a:rPr lang="en-US" i="1">
                            <a:latin typeface="Cambria Math" panose="02040503050406030204" pitchFamily="18" charset="0"/>
                            <a:ea typeface="SimSun" panose="02010600030101010101" pitchFamily="2" charset="-122"/>
                            <a:cs typeface="Times New Roman" panose="02020603050405020304" pitchFamily="18" charset="0"/>
                          </a:rPr>
                          <m:t>𝑙𝑜𝑛𝑔</m:t>
                        </m:r>
                      </m:sub>
                    </m:sSub>
                  </m:oMath>
                </a14:m>
                <a:r>
                  <a:rPr lang="en-US" dirty="0">
                    <a:latin typeface="Arial Nova" panose="020B0504020202020204" pitchFamily="34" charset="0"/>
                    <a:ea typeface="SimSun" panose="02010600030101010101" pitchFamily="2" charset="-122"/>
                  </a:rPr>
                  <a:t> for π−π− and π+π+ pairs. This effect is assumed</a:t>
                </a:r>
                <a:r>
                  <a:rPr lang="en-US" dirty="0">
                    <a:latin typeface="Arial Nova" panose="020B0504020202020204" pitchFamily="34" charset="0"/>
                    <a:ea typeface="Calibri" panose="020F0502020204030204" pitchFamily="34" charset="0"/>
                  </a:rPr>
                  <a:t> to be due to the Coulomb interaction between the source of particle emission and the fireball</a:t>
                </a:r>
                <a:endParaRPr lang="ru-RU" dirty="0">
                  <a:latin typeface="Arial Nova" panose="020B0504020202020204" pitchFamily="34" charset="0"/>
                </a:endParaRPr>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8055502" y="3723558"/>
                <a:ext cx="3653395" cy="2053896"/>
              </a:xfrm>
              <a:prstGeom prst="rect">
                <a:avLst/>
              </a:prstGeom>
              <a:blipFill rotWithShape="0">
                <a:blip r:embed="rId4"/>
                <a:stretch>
                  <a:fillRect l="-1833" t="-3264" r="-1167" b="-385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Прямоугольник 7"/>
              <p:cNvSpPr/>
              <p:nvPr/>
            </p:nvSpPr>
            <p:spPr>
              <a:xfrm>
                <a:off x="8055502" y="1465766"/>
                <a:ext cx="3853395" cy="2136098"/>
              </a:xfrm>
              <a:prstGeom prst="rect">
                <a:avLst/>
              </a:prstGeom>
            </p:spPr>
            <p:txBody>
              <a:bodyPr wrap="square">
                <a:spAutoFit/>
              </a:bodyPr>
              <a:lstStyle/>
              <a:p>
                <a:pPr marL="285750" lvl="0" indent="-285750" algn="just" fontAlgn="base">
                  <a:lnSpc>
                    <a:spcPct val="105000"/>
                  </a:lnSpc>
                  <a:spcAft>
                    <a:spcPts val="0"/>
                  </a:spcAft>
                  <a:buFontTx/>
                  <a:buChar char="‒"/>
                  <a:tabLst>
                    <a:tab pos="270510" algn="l"/>
                  </a:tabLst>
                </a:pPr>
                <a:r>
                  <a:rPr lang="en-US" dirty="0" smtClean="0">
                    <a:latin typeface="Arial Nova" panose="020B0504020202020204" pitchFamily="34" charset="0"/>
                    <a:ea typeface="SimSun" panose="02010600030101010101" pitchFamily="2" charset="-122"/>
                  </a:rPr>
                  <a:t>The </a:t>
                </a:r>
                <a:r>
                  <a:rPr lang="en-US" dirty="0">
                    <a:latin typeface="Arial Nova" panose="020B0504020202020204" pitchFamily="34" charset="0"/>
                    <a:ea typeface="SimSun" panose="02010600030101010101" pitchFamily="2" charset="-122"/>
                  </a:rPr>
                  <a:t>decrease in </a:t>
                </a:r>
                <a14:m>
                  <m:oMath xmlns:m="http://schemas.openxmlformats.org/officeDocument/2006/math">
                    <m:sSub>
                      <m:sSubPr>
                        <m:ctrlPr>
                          <a:rPr lang="ru-RU" i="1">
                            <a:latin typeface="Cambria Math" panose="02040503050406030204" pitchFamily="18" charset="0"/>
                            <a:ea typeface="SimSun" panose="02010600030101010101" pitchFamily="2" charset="-122"/>
                          </a:rPr>
                        </m:ctrlPr>
                      </m:sSubPr>
                      <m:e>
                        <m:r>
                          <a:rPr lang="en-US" i="1">
                            <a:latin typeface="Cambria Math" panose="02040503050406030204" pitchFamily="18" charset="0"/>
                            <a:ea typeface="SimSun" panose="02010600030101010101" pitchFamily="2" charset="-122"/>
                          </a:rPr>
                          <m:t>𝑅</m:t>
                        </m:r>
                      </m:e>
                      <m:sub>
                        <m:r>
                          <a:rPr lang="en-US" i="1">
                            <a:latin typeface="Cambria Math" panose="02040503050406030204" pitchFamily="18" charset="0"/>
                            <a:ea typeface="SimSun" panose="02010600030101010101" pitchFamily="2" charset="-122"/>
                          </a:rPr>
                          <m:t>𝑠𝑖𝑑𝑒</m:t>
                        </m:r>
                      </m:sub>
                    </m:sSub>
                  </m:oMath>
                </a14:m>
                <a:r>
                  <a:rPr lang="en-US" dirty="0">
                    <a:latin typeface="Arial Nova" panose="020B0504020202020204" pitchFamily="34" charset="0"/>
                    <a:ea typeface="SimSun" panose="02010600030101010101" pitchFamily="2" charset="-122"/>
                  </a:rPr>
                  <a:t> radius with increasing rapidity is most pronounced in central collisions at an energy </a:t>
                </a:r>
                <a14:m>
                  <m:oMath xmlns:m="http://schemas.openxmlformats.org/officeDocument/2006/math">
                    <m:rad>
                      <m:radPr>
                        <m:degHide m:val="on"/>
                        <m:ctrlPr>
                          <a:rPr lang="ru-RU" i="1">
                            <a:latin typeface="Cambria Math" panose="02040503050406030204" pitchFamily="18" charset="0"/>
                            <a:ea typeface="SimSun" panose="02010600030101010101" pitchFamily="2" charset="-122"/>
                          </a:rPr>
                        </m:ctrlPr>
                      </m:radPr>
                      <m:deg/>
                      <m:e>
                        <m:sSub>
                          <m:sSubPr>
                            <m:ctrlPr>
                              <a:rPr lang="ru-RU" i="1">
                                <a:latin typeface="Cambria Math" panose="02040503050406030204" pitchFamily="18" charset="0"/>
                                <a:ea typeface="SimSun" panose="02010600030101010101" pitchFamily="2" charset="-122"/>
                              </a:rPr>
                            </m:ctrlPr>
                          </m:sSubPr>
                          <m:e>
                            <m:r>
                              <a:rPr lang="en-US" i="1">
                                <a:latin typeface="Cambria Math" panose="02040503050406030204" pitchFamily="18" charset="0"/>
                                <a:ea typeface="SimSun" panose="02010600030101010101" pitchFamily="2" charset="-122"/>
                              </a:rPr>
                              <m:t>𝑠</m:t>
                            </m:r>
                          </m:e>
                          <m:sub>
                            <m:r>
                              <m:rPr>
                                <m:sty m:val="p"/>
                              </m:rPr>
                              <a:rPr lang="en-US">
                                <a:latin typeface="Cambria Math" panose="02040503050406030204" pitchFamily="18" charset="0"/>
                                <a:ea typeface="SimSun" panose="02010600030101010101" pitchFamily="2" charset="-122"/>
                              </a:rPr>
                              <m:t>NN</m:t>
                            </m:r>
                          </m:sub>
                        </m:sSub>
                      </m:e>
                    </m:rad>
                    <m:r>
                      <a:rPr lang="en-US">
                        <a:latin typeface="Cambria Math" panose="02040503050406030204" pitchFamily="18" charset="0"/>
                        <a:ea typeface="SimSun" panose="02010600030101010101" pitchFamily="2" charset="-122"/>
                      </a:rPr>
                      <m:t> </m:t>
                    </m:r>
                  </m:oMath>
                </a14:m>
                <a:r>
                  <a:rPr lang="en-US" dirty="0">
                    <a:latin typeface="Arial Nova" panose="020B0504020202020204" pitchFamily="34" charset="0"/>
                    <a:ea typeface="SimSun" panose="02010600030101010101" pitchFamily="2" charset="-122"/>
                  </a:rPr>
                  <a:t>= 3 GeV and is associated with a violation of the boost invariance of the source of particle emission. </a:t>
                </a:r>
                <a:endParaRPr lang="ru-RU" dirty="0">
                  <a:latin typeface="Arial Nova" panose="020B0504020202020204" pitchFamily="34" charset="0"/>
                  <a:ea typeface="SimSun" panose="02010600030101010101" pitchFamily="2" charset="-122"/>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8055502" y="1465766"/>
                <a:ext cx="3853395" cy="2136098"/>
              </a:xfrm>
              <a:prstGeom prst="rect">
                <a:avLst/>
              </a:prstGeom>
              <a:blipFill rotWithShape="0">
                <a:blip r:embed="rId5"/>
                <a:stretch>
                  <a:fillRect l="-1738" t="-3134" r="-1264" b="-2564"/>
                </a:stretch>
              </a:blipFill>
            </p:spPr>
            <p:txBody>
              <a:bodyPr/>
              <a:lstStyle/>
              <a:p>
                <a:r>
                  <a:rPr lang="ru-RU">
                    <a:noFill/>
                  </a:rPr>
                  <a:t> </a:t>
                </a:r>
              </a:p>
            </p:txBody>
          </p:sp>
        </mc:Fallback>
      </mc:AlternateContent>
      <p:sp>
        <p:nvSpPr>
          <p:cNvPr id="2" name="Прямоугольник 1"/>
          <p:cNvSpPr/>
          <p:nvPr/>
        </p:nvSpPr>
        <p:spPr>
          <a:xfrm>
            <a:off x="194493" y="726328"/>
            <a:ext cx="12142558" cy="584775"/>
          </a:xfrm>
          <a:prstGeom prst="rect">
            <a:avLst/>
          </a:prstGeom>
        </p:spPr>
        <p:txBody>
          <a:bodyPr wrap="square">
            <a:spAutoFit/>
          </a:bodyPr>
          <a:lstStyle/>
          <a:p>
            <a:pPr lvl="0"/>
            <a:r>
              <a:rPr lang="en-US" sz="1600" i="1" dirty="0"/>
              <a:t>V. B. Luong (for the STAR Collaboration). “Recent Flow Results from STAR Experiment at RHIC”, ISMD-2023, </a:t>
            </a:r>
            <a:r>
              <a:rPr lang="en-US" sz="1600" i="1" dirty="0" err="1"/>
              <a:t>Gyöngyös</a:t>
            </a:r>
            <a:r>
              <a:rPr lang="en-US" sz="1600" i="1" dirty="0"/>
              <a:t>, Hungary, </a:t>
            </a:r>
            <a:r>
              <a:rPr lang="en-US" sz="1600" i="1" dirty="0" smtClean="0"/>
              <a:t>21–26/08/2023</a:t>
            </a:r>
          </a:p>
          <a:p>
            <a:r>
              <a:rPr lang="en-US" sz="1600" i="1" dirty="0" smtClean="0"/>
              <a:t>V.B</a:t>
            </a:r>
            <a:r>
              <a:rPr lang="en-US" sz="1600" i="1" dirty="0"/>
              <a:t>. Luong. “</a:t>
            </a:r>
            <a:r>
              <a:rPr lang="en-US" sz="1600" i="1" dirty="0" err="1"/>
              <a:t>Femtoscopic</a:t>
            </a:r>
            <a:r>
              <a:rPr lang="en-US" sz="1600" i="1" dirty="0"/>
              <a:t> measurements of </a:t>
            </a:r>
            <a:r>
              <a:rPr lang="en-US" sz="1600" i="1" dirty="0" err="1"/>
              <a:t>pions</a:t>
            </a:r>
            <a:r>
              <a:rPr lang="en-US" sz="1600" i="1" dirty="0"/>
              <a:t> in FXT</a:t>
            </a:r>
            <a:r>
              <a:rPr lang="en-US" sz="1600" i="1" dirty="0" smtClean="0"/>
              <a:t>”, </a:t>
            </a:r>
            <a:r>
              <a:rPr lang="en-US" sz="1600" i="1" dirty="0"/>
              <a:t>STAR collaboration, Upton, New York, USA, September 12–16, </a:t>
            </a:r>
            <a:r>
              <a:rPr lang="en-US" sz="1600" i="1" dirty="0" smtClean="0"/>
              <a:t>2022</a:t>
            </a:r>
            <a:endParaRPr lang="en-US" sz="1600" i="1" dirty="0"/>
          </a:p>
        </p:txBody>
      </p:sp>
      <p:sp>
        <p:nvSpPr>
          <p:cNvPr id="12"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1812085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14</a:t>
            </a:fld>
            <a:endParaRPr lang="ru-RU"/>
          </a:p>
        </p:txBody>
      </p:sp>
      <p:sp>
        <p:nvSpPr>
          <p:cNvPr id="6" name="TextBox 5"/>
          <p:cNvSpPr txBox="1"/>
          <p:nvPr/>
        </p:nvSpPr>
        <p:spPr>
          <a:xfrm>
            <a:off x="335588" y="55052"/>
            <a:ext cx="4734245" cy="523220"/>
          </a:xfrm>
          <a:prstGeom prst="rect">
            <a:avLst/>
          </a:prstGeom>
          <a:noFill/>
        </p:spPr>
        <p:txBody>
          <a:bodyPr wrap="none" rtlCol="0">
            <a:spAutoFit/>
          </a:bodyPr>
          <a:lstStyle/>
          <a:p>
            <a:r>
              <a:rPr lang="en-US" sz="2800" dirty="0" smtClean="0">
                <a:latin typeface="Arial Nova" panose="020B0504020202020204" pitchFamily="34" charset="0"/>
              </a:rPr>
              <a:t>Machine learning for physics</a:t>
            </a:r>
          </a:p>
        </p:txBody>
      </p:sp>
      <p:pic>
        <p:nvPicPr>
          <p:cNvPr id="7" name="Рисунок 6"/>
          <p:cNvPicPr>
            <a:picLocks noChangeAspect="1"/>
          </p:cNvPicPr>
          <p:nvPr/>
        </p:nvPicPr>
        <p:blipFill>
          <a:blip r:embed="rId2"/>
          <a:stretch>
            <a:fillRect/>
          </a:stretch>
        </p:blipFill>
        <p:spPr>
          <a:xfrm>
            <a:off x="384594" y="1225531"/>
            <a:ext cx="11349788" cy="4660937"/>
          </a:xfrm>
          <a:prstGeom prst="rect">
            <a:avLst/>
          </a:prstGeom>
        </p:spPr>
      </p:pic>
      <p:sp>
        <p:nvSpPr>
          <p:cNvPr id="8" name="TextBox 7"/>
          <p:cNvSpPr txBox="1"/>
          <p:nvPr/>
        </p:nvSpPr>
        <p:spPr>
          <a:xfrm>
            <a:off x="1038209" y="5987018"/>
            <a:ext cx="10042557" cy="369332"/>
          </a:xfrm>
          <a:prstGeom prst="rect">
            <a:avLst/>
          </a:prstGeom>
          <a:noFill/>
        </p:spPr>
        <p:txBody>
          <a:bodyPr wrap="none" rtlCol="0">
            <a:spAutoFit/>
          </a:bodyPr>
          <a:lstStyle/>
          <a:p>
            <a:r>
              <a:rPr lang="en-US" dirty="0" smtClean="0"/>
              <a:t>ML technics demonstrates promising results for particle identification with the same detectors (TPC+TOF)</a:t>
            </a:r>
            <a:endParaRPr lang="ru-RU" dirty="0"/>
          </a:p>
        </p:txBody>
      </p:sp>
      <p:sp>
        <p:nvSpPr>
          <p:cNvPr id="2" name="Прямоугольник 1"/>
          <p:cNvSpPr/>
          <p:nvPr/>
        </p:nvSpPr>
        <p:spPr>
          <a:xfrm>
            <a:off x="2122488" y="698336"/>
            <a:ext cx="7874000" cy="685059"/>
          </a:xfrm>
          <a:prstGeom prst="rect">
            <a:avLst/>
          </a:prstGeom>
        </p:spPr>
        <p:txBody>
          <a:bodyPr wrap="square">
            <a:spAutoFit/>
          </a:bodyPr>
          <a:lstStyle/>
          <a:p>
            <a:pPr marL="228600">
              <a:lnSpc>
                <a:spcPct val="107000"/>
              </a:lnSpc>
              <a:spcAft>
                <a:spcPts val="0"/>
              </a:spcAft>
            </a:pPr>
            <a:r>
              <a:rPr lang="en-US" i="1" dirty="0" smtClean="0">
                <a:latin typeface="Calibri" panose="020F0502020204030204" pitchFamily="34" charset="0"/>
                <a:ea typeface="Calibri" panose="020F0502020204030204" pitchFamily="34" charset="0"/>
                <a:cs typeface="Times New Roman" panose="02020603050405020304" pitchFamily="18" charset="0"/>
              </a:rPr>
              <a:t>G</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err="1">
                <a:latin typeface="Calibri" panose="020F0502020204030204" pitchFamily="34" charset="0"/>
                <a:ea typeface="Calibri" panose="020F0502020204030204" pitchFamily="34" charset="0"/>
                <a:cs typeface="Times New Roman" panose="02020603050405020304" pitchFamily="18" charset="0"/>
              </a:rPr>
              <a:t>Tolkachev</a:t>
            </a:r>
            <a:r>
              <a:rPr lang="en-US" i="1" dirty="0">
                <a:latin typeface="Calibri" panose="020F0502020204030204" pitchFamily="34" charset="0"/>
                <a:ea typeface="Calibri" panose="020F0502020204030204" pitchFamily="34" charset="0"/>
                <a:cs typeface="Times New Roman" panose="02020603050405020304" pitchFamily="18" charset="0"/>
              </a:rPr>
              <a:t>, A. </a:t>
            </a:r>
            <a:r>
              <a:rPr lang="en-US" i="1" dirty="0" err="1">
                <a:latin typeface="Calibri" panose="020F0502020204030204" pitchFamily="34" charset="0"/>
                <a:ea typeface="Calibri" panose="020F0502020204030204" pitchFamily="34" charset="0"/>
                <a:cs typeface="Times New Roman" panose="02020603050405020304" pitchFamily="18" charset="0"/>
              </a:rPr>
              <a:t>Korobitsin</a:t>
            </a:r>
            <a:r>
              <a:rPr lang="en-US" i="1" dirty="0">
                <a:latin typeface="Calibri" panose="020F0502020204030204" pitchFamily="34" charset="0"/>
                <a:ea typeface="Calibri" panose="020F0502020204030204" pitchFamily="34" charset="0"/>
                <a:cs typeface="Times New Roman" panose="02020603050405020304" pitchFamily="18" charset="0"/>
              </a:rPr>
              <a:t>, A. </a:t>
            </a:r>
            <a:r>
              <a:rPr lang="en-US" i="1" dirty="0" err="1">
                <a:latin typeface="Calibri" panose="020F0502020204030204" pitchFamily="34" charset="0"/>
                <a:ea typeface="Calibri" panose="020F0502020204030204" pitchFamily="34" charset="0"/>
                <a:cs typeface="Times New Roman" panose="02020603050405020304" pitchFamily="18" charset="0"/>
              </a:rPr>
              <a:t>Aparin</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err="1">
                <a:latin typeface="Calibri" panose="020F0502020204030204" pitchFamily="34" charset="0"/>
                <a:ea typeface="Calibri" panose="020F0502020204030204" pitchFamily="34" charset="0"/>
                <a:cs typeface="Times New Roman" panose="02020603050405020304" pitchFamily="18" charset="0"/>
              </a:rPr>
              <a:t>Phys.Atom.Nucl</a:t>
            </a:r>
            <a:r>
              <a:rPr lang="en-US" i="1" dirty="0">
                <a:latin typeface="Calibri" panose="020F0502020204030204" pitchFamily="34" charset="0"/>
                <a:ea typeface="Calibri" panose="020F0502020204030204" pitchFamily="34" charset="0"/>
                <a:cs typeface="Times New Roman" panose="02020603050405020304" pitchFamily="18" charset="0"/>
              </a:rPr>
              <a:t>. 86 (2023) 5, </a:t>
            </a:r>
            <a:r>
              <a:rPr lang="en-US" i="1" dirty="0" smtClean="0">
                <a:latin typeface="Calibri" panose="020F0502020204030204" pitchFamily="34" charset="0"/>
                <a:ea typeface="Calibri" panose="020F0502020204030204" pitchFamily="34" charset="0"/>
                <a:cs typeface="Times New Roman" panose="02020603050405020304" pitchFamily="18" charset="0"/>
              </a:rPr>
              <a:t>845-849</a:t>
            </a:r>
          </a:p>
          <a:p>
            <a:pPr marL="228600">
              <a:lnSpc>
                <a:spcPct val="107000"/>
              </a:lnSpc>
              <a:spcAft>
                <a:spcPts val="0"/>
              </a:spcAft>
            </a:pPr>
            <a:r>
              <a:rPr lang="en-US" i="1" dirty="0" smtClean="0">
                <a:latin typeface="Calibri" panose="020F0502020204030204" pitchFamily="34" charset="0"/>
                <a:ea typeface="Calibri" panose="020F0502020204030204" pitchFamily="34" charset="0"/>
                <a:cs typeface="Times New Roman" panose="02020603050405020304" pitchFamily="18" charset="0"/>
              </a:rPr>
              <a:t>V. </a:t>
            </a:r>
            <a:r>
              <a:rPr lang="en-US" i="1" dirty="0" err="1">
                <a:latin typeface="Calibri" panose="020F0502020204030204" pitchFamily="34" charset="0"/>
                <a:ea typeface="Calibri" panose="020F0502020204030204" pitchFamily="34" charset="0"/>
                <a:cs typeface="Times New Roman" panose="02020603050405020304" pitchFamily="18" charset="0"/>
              </a:rPr>
              <a:t>Papoyan</a:t>
            </a:r>
            <a:r>
              <a:rPr lang="en-US" i="1" dirty="0">
                <a:latin typeface="Calibri" panose="020F0502020204030204" pitchFamily="34" charset="0"/>
                <a:ea typeface="Calibri" panose="020F0502020204030204" pitchFamily="34" charset="0"/>
                <a:cs typeface="Times New Roman" panose="02020603050405020304" pitchFamily="18" charset="0"/>
              </a:rPr>
              <a:t>, A. </a:t>
            </a:r>
            <a:r>
              <a:rPr lang="en-US" i="1" dirty="0" err="1">
                <a:latin typeface="Calibri" panose="020F0502020204030204" pitchFamily="34" charset="0"/>
                <a:ea typeface="Calibri" panose="020F0502020204030204" pitchFamily="34" charset="0"/>
                <a:cs typeface="Times New Roman" panose="02020603050405020304" pitchFamily="18" charset="0"/>
              </a:rPr>
              <a:t>Aparin</a:t>
            </a:r>
            <a:r>
              <a:rPr lang="en-US" i="1" dirty="0">
                <a:latin typeface="Calibri" panose="020F0502020204030204" pitchFamily="34" charset="0"/>
                <a:ea typeface="Calibri" panose="020F0502020204030204" pitchFamily="34" charset="0"/>
                <a:cs typeface="Times New Roman" panose="02020603050405020304" pitchFamily="18" charset="0"/>
              </a:rPr>
              <a:t>… A. </a:t>
            </a:r>
            <a:r>
              <a:rPr lang="en-US" i="1" dirty="0" err="1">
                <a:latin typeface="Calibri" panose="020F0502020204030204" pitchFamily="34" charset="0"/>
                <a:ea typeface="Calibri" panose="020F0502020204030204" pitchFamily="34" charset="0"/>
                <a:cs typeface="Times New Roman" panose="02020603050405020304" pitchFamily="18" charset="0"/>
              </a:rPr>
              <a:t>Mudrokh</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err="1">
                <a:latin typeface="Calibri" panose="020F0502020204030204" pitchFamily="34" charset="0"/>
                <a:ea typeface="Calibri" panose="020F0502020204030204" pitchFamily="34" charset="0"/>
                <a:cs typeface="Times New Roman" panose="02020603050405020304" pitchFamily="18" charset="0"/>
              </a:rPr>
              <a:t>Phys.Atom.Nucl</a:t>
            </a:r>
            <a:r>
              <a:rPr lang="en-US" i="1" dirty="0">
                <a:latin typeface="Calibri" panose="020F0502020204030204" pitchFamily="34" charset="0"/>
                <a:ea typeface="Calibri" panose="020F0502020204030204" pitchFamily="34" charset="0"/>
                <a:cs typeface="Times New Roman" panose="02020603050405020304" pitchFamily="18" charset="0"/>
              </a:rPr>
              <a:t>. 86 (2023) 5, 869-873</a:t>
            </a:r>
            <a:endParaRPr lang="ru-RU" sz="1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3367383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15</a:t>
            </a:fld>
            <a:endParaRPr lang="ru-RU"/>
          </a:p>
        </p:txBody>
      </p:sp>
      <p:pic>
        <p:nvPicPr>
          <p:cNvPr id="2" name="Рисунок 1"/>
          <p:cNvPicPr>
            <a:picLocks noChangeAspect="1"/>
          </p:cNvPicPr>
          <p:nvPr/>
        </p:nvPicPr>
        <p:blipFill>
          <a:blip r:embed="rId2"/>
          <a:stretch>
            <a:fillRect/>
          </a:stretch>
        </p:blipFill>
        <p:spPr>
          <a:xfrm>
            <a:off x="0" y="839793"/>
            <a:ext cx="12039600" cy="5516557"/>
          </a:xfrm>
          <a:prstGeom prst="rect">
            <a:avLst/>
          </a:prstGeom>
        </p:spPr>
      </p:pic>
      <p:sp>
        <p:nvSpPr>
          <p:cNvPr id="6" name="TextBox 5"/>
          <p:cNvSpPr txBox="1"/>
          <p:nvPr/>
        </p:nvSpPr>
        <p:spPr>
          <a:xfrm>
            <a:off x="335588" y="55052"/>
            <a:ext cx="4734245" cy="523220"/>
          </a:xfrm>
          <a:prstGeom prst="rect">
            <a:avLst/>
          </a:prstGeom>
          <a:noFill/>
        </p:spPr>
        <p:txBody>
          <a:bodyPr wrap="none" rtlCol="0">
            <a:spAutoFit/>
          </a:bodyPr>
          <a:lstStyle/>
          <a:p>
            <a:r>
              <a:rPr lang="en-US" sz="2800" dirty="0" smtClean="0">
                <a:latin typeface="Arial Nova" panose="020B0504020202020204" pitchFamily="34" charset="0"/>
              </a:rPr>
              <a:t>Machine learning for physics</a:t>
            </a:r>
          </a:p>
        </p:txBody>
      </p:sp>
      <p:sp>
        <p:nvSpPr>
          <p:cNvPr id="7"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1646946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16</a:t>
            </a:fld>
            <a:endParaRPr lang="ru-RU"/>
          </a:p>
        </p:txBody>
      </p:sp>
      <p:sp>
        <p:nvSpPr>
          <p:cNvPr id="6" name="TextBox 5"/>
          <p:cNvSpPr txBox="1"/>
          <p:nvPr/>
        </p:nvSpPr>
        <p:spPr>
          <a:xfrm>
            <a:off x="418012" y="113211"/>
            <a:ext cx="2579552" cy="461665"/>
          </a:xfrm>
          <a:prstGeom prst="rect">
            <a:avLst/>
          </a:prstGeom>
          <a:noFill/>
        </p:spPr>
        <p:txBody>
          <a:bodyPr wrap="none" rtlCol="0">
            <a:spAutoFit/>
          </a:bodyPr>
          <a:lstStyle/>
          <a:p>
            <a:r>
              <a:rPr lang="en-US" sz="2400" dirty="0" smtClean="0">
                <a:latin typeface="Arial Nova" panose="020B0504020202020204" pitchFamily="34" charset="0"/>
              </a:rPr>
              <a:t>Hot QCD Physics</a:t>
            </a:r>
            <a:endParaRPr lang="en-US" sz="2400" dirty="0">
              <a:latin typeface="Arial Nova" panose="020B05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F62203DB-CFEB-46E3-AB3B-D599B0F9A642}"/>
                  </a:ext>
                </a:extLst>
              </p:cNvPr>
              <p:cNvSpPr txBox="1"/>
              <p:nvPr/>
            </p:nvSpPr>
            <p:spPr>
              <a:xfrm>
                <a:off x="617996" y="1023226"/>
                <a:ext cx="10668069" cy="4530792"/>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en-US" dirty="0">
                    <a:effectLst/>
                    <a:latin typeface="Arial Nova" panose="020B0504020202020204"/>
                    <a:ea typeface="Calibri" panose="020F0502020204030204" pitchFamily="34" charset="0"/>
                  </a:rPr>
                  <a:t>What is the precise temperature dependence of the shear η/</a:t>
                </a:r>
                <a:r>
                  <a:rPr lang="en-US" i="1" dirty="0">
                    <a:effectLst/>
                    <a:latin typeface="Arial Nova" panose="020B0504020202020204"/>
                    <a:ea typeface="Calibri" panose="020F0502020204030204" pitchFamily="34" charset="0"/>
                  </a:rPr>
                  <a:t>s</a:t>
                </a:r>
                <a:r>
                  <a:rPr lang="en-US" dirty="0">
                    <a:effectLst/>
                    <a:latin typeface="Arial Nova" panose="020B0504020202020204"/>
                    <a:ea typeface="Calibri" panose="020F0502020204030204" pitchFamily="34" charset="0"/>
                  </a:rPr>
                  <a:t>, and bulk ζ/</a:t>
                </a:r>
                <a:r>
                  <a:rPr lang="en-US" i="1" dirty="0">
                    <a:effectLst/>
                    <a:latin typeface="Arial Nova" panose="020B0504020202020204"/>
                    <a:ea typeface="Calibri" panose="020F0502020204030204" pitchFamily="34" charset="0"/>
                  </a:rPr>
                  <a:t>s</a:t>
                </a:r>
                <a:r>
                  <a:rPr lang="en-US" dirty="0">
                    <a:effectLst/>
                    <a:latin typeface="Arial Nova" panose="020B0504020202020204"/>
                    <a:ea typeface="Calibri" panose="020F0502020204030204" pitchFamily="34" charset="0"/>
                  </a:rPr>
                  <a:t> viscosity?</a:t>
                </a:r>
                <a:endParaRPr lang="ru-RU"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dirty="0">
                    <a:effectLst/>
                    <a:latin typeface="Arial Nova" panose="020B0504020202020204"/>
                    <a:ea typeface="Calibri" panose="020F0502020204030204" pitchFamily="34" charset="0"/>
                  </a:rPr>
                  <a:t>What is the nature of the 3-dimensional initial state at RHIC energies? How does a twist of the event shape break longitudinal boost invariance and decorrelate the direction of an event plane?</a:t>
                </a:r>
                <a:endParaRPr lang="ru-RU"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dirty="0">
                    <a:effectLst/>
                    <a:latin typeface="Arial Nova" panose="020B0504020202020204"/>
                    <a:ea typeface="Calibri" panose="020F0502020204030204" pitchFamily="34" charset="0"/>
                  </a:rPr>
                  <a:t>How is global vorticity transferred to the spin angular momentum of particles on such short time scales? And how can the global polarization of hyperons be reconciled with the spin alignment of vector mesons?</a:t>
                </a:r>
                <a:endParaRPr lang="ru-RU"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dirty="0">
                    <a:effectLst/>
                    <a:latin typeface="Arial Nova" panose="020B0504020202020204"/>
                    <a:ea typeface="Calibri" panose="020F0502020204030204" pitchFamily="34" charset="0"/>
                  </a:rPr>
                  <a:t>What is the precise nature of the transition near µ</a:t>
                </a:r>
                <a:r>
                  <a:rPr lang="en-US" baseline="-25000" dirty="0">
                    <a:effectLst/>
                    <a:latin typeface="Arial Nova" panose="020B0504020202020204"/>
                    <a:ea typeface="Calibri" panose="020F0502020204030204" pitchFamily="34" charset="0"/>
                  </a:rPr>
                  <a:t>B</a:t>
                </a:r>
                <a:r>
                  <a:rPr lang="en-US" dirty="0">
                    <a:effectLst/>
                    <a:latin typeface="Arial Nova" panose="020B0504020202020204"/>
                    <a:ea typeface="Calibri" panose="020F0502020204030204" pitchFamily="34" charset="0"/>
                  </a:rPr>
                  <a:t> = 0, and where does the sign-change of the susceptibility ratio </a:t>
                </a:r>
                <a14:m>
                  <m:oMath xmlns:m="http://schemas.openxmlformats.org/officeDocument/2006/math">
                    <m:sSubSup>
                      <m:sSubSupPr>
                        <m:ctrlPr>
                          <a:rPr lang="ru-RU" i="1">
                            <a:effectLst/>
                            <a:latin typeface="Cambria Math" panose="02040503050406030204" pitchFamily="18" charset="0"/>
                            <a:ea typeface="Calibri" panose="020F0502020204030204" pitchFamily="34" charset="0"/>
                          </a:rPr>
                        </m:ctrlPr>
                      </m:sSubSupPr>
                      <m:e>
                        <m:r>
                          <m:rPr>
                            <m:sty m:val="p"/>
                          </m:rPr>
                          <a:rPr lang="en-US">
                            <a:effectLst/>
                            <a:latin typeface="Cambria Math" panose="02040503050406030204" pitchFamily="18" charset="0"/>
                            <a:ea typeface="Calibri" panose="020F0502020204030204" pitchFamily="34" charset="0"/>
                          </a:rPr>
                          <m:t>χ</m:t>
                        </m:r>
                      </m:e>
                      <m:sub>
                        <m:r>
                          <a:rPr lang="en-US" i="1">
                            <a:effectLst/>
                            <a:latin typeface="Cambria Math" panose="02040503050406030204" pitchFamily="18" charset="0"/>
                            <a:ea typeface="Calibri" panose="020F0502020204030204" pitchFamily="34" charset="0"/>
                          </a:rPr>
                          <m:t>6</m:t>
                        </m:r>
                      </m:sub>
                      <m:sup>
                        <m:r>
                          <a:rPr lang="en-US" i="1">
                            <a:effectLst/>
                            <a:latin typeface="Cambria Math" panose="02040503050406030204" pitchFamily="18" charset="0"/>
                            <a:ea typeface="Calibri" panose="020F0502020204030204" pitchFamily="34" charset="0"/>
                          </a:rPr>
                          <m:t>𝐵</m:t>
                        </m:r>
                      </m:sup>
                    </m:sSubSup>
                    <m:r>
                      <a:rPr lang="en-US" i="1">
                        <a:effectLst/>
                        <a:latin typeface="Cambria Math" panose="02040503050406030204" pitchFamily="18" charset="0"/>
                        <a:ea typeface="Calibri" panose="020F0502020204030204" pitchFamily="34" charset="0"/>
                      </a:rPr>
                      <m:t>/</m:t>
                    </m:r>
                    <m:sSubSup>
                      <m:sSubSupPr>
                        <m:ctrlPr>
                          <a:rPr lang="ru-RU" i="1">
                            <a:effectLst/>
                            <a:latin typeface="Cambria Math" panose="02040503050406030204" pitchFamily="18" charset="0"/>
                            <a:ea typeface="Calibri" panose="020F0502020204030204" pitchFamily="34" charset="0"/>
                          </a:rPr>
                        </m:ctrlPr>
                      </m:sSubSupPr>
                      <m:e>
                        <m:r>
                          <m:rPr>
                            <m:sty m:val="p"/>
                          </m:rPr>
                          <a:rPr lang="en-US">
                            <a:effectLst/>
                            <a:latin typeface="Cambria Math" panose="02040503050406030204" pitchFamily="18" charset="0"/>
                            <a:ea typeface="Calibri" panose="020F0502020204030204" pitchFamily="34" charset="0"/>
                          </a:rPr>
                          <m:t>χ</m:t>
                        </m:r>
                      </m:e>
                      <m:sub>
                        <m:r>
                          <a:rPr lang="en-US" i="1">
                            <a:effectLst/>
                            <a:latin typeface="Cambria Math" panose="02040503050406030204" pitchFamily="18" charset="0"/>
                            <a:ea typeface="Calibri" panose="020F0502020204030204" pitchFamily="34" charset="0"/>
                          </a:rPr>
                          <m:t>2</m:t>
                        </m:r>
                      </m:sub>
                      <m:sup>
                        <m:r>
                          <a:rPr lang="en-US" i="1">
                            <a:effectLst/>
                            <a:latin typeface="Cambria Math" panose="02040503050406030204" pitchFamily="18" charset="0"/>
                            <a:ea typeface="Calibri" panose="020F0502020204030204" pitchFamily="34" charset="0"/>
                          </a:rPr>
                          <m:t>𝐵</m:t>
                        </m:r>
                      </m:sup>
                    </m:sSubSup>
                  </m:oMath>
                </a14:m>
                <a:r>
                  <a:rPr lang="en-US" dirty="0">
                    <a:effectLst/>
                    <a:latin typeface="Arial Nova" panose="020B0504020202020204"/>
                    <a:ea typeface="Calibri" panose="020F0502020204030204" pitchFamily="34" charset="0"/>
                  </a:rPr>
                  <a:t> take place?</a:t>
                </a:r>
                <a:endParaRPr lang="ru-RU"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dirty="0">
                    <a:effectLst/>
                    <a:latin typeface="Arial Nova" panose="020B0504020202020204"/>
                    <a:ea typeface="Calibri" panose="020F0502020204030204" pitchFamily="34" charset="0"/>
                  </a:rPr>
                  <a:t>What is the electrical conductivity, and what are the chiral properties of the medium?</a:t>
                </a:r>
                <a:endParaRPr lang="ru-RU"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dirty="0">
                    <a:effectLst/>
                    <a:latin typeface="Arial Nova" panose="020B0504020202020204"/>
                    <a:ea typeface="Calibri" panose="020F0502020204030204" pitchFamily="34" charset="0"/>
                  </a:rPr>
                  <a:t>What can we learn about confinement and thermalization in a QGP from charmonium measurements?</a:t>
                </a:r>
                <a:endParaRPr lang="ru-RU"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dirty="0">
                    <a:effectLst/>
                    <a:latin typeface="Arial Nova" panose="020B0504020202020204"/>
                    <a:ea typeface="Calibri" panose="020F0502020204030204" pitchFamily="34" charset="0"/>
                  </a:rPr>
                  <a:t>What are the underlying mechanisms of jet quenching at RHIC energies?</a:t>
                </a:r>
                <a:endParaRPr lang="ru-RU" dirty="0">
                  <a:effectLst/>
                  <a:latin typeface="Arial Narrow" panose="020B060602020203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en-US" dirty="0">
                    <a:effectLst/>
                    <a:latin typeface="Arial Nova" panose="020B0504020202020204"/>
                    <a:ea typeface="Calibri" panose="020F0502020204030204" pitchFamily="34" charset="0"/>
                  </a:rPr>
                  <a:t>What do jet probes tell us about the microscopic structure of the QGP as a function of resolution scale?</a:t>
                </a:r>
                <a:endParaRPr lang="ru-RU" dirty="0">
                  <a:effectLst/>
                  <a:latin typeface="Arial Narrow" panose="020B0606020202030204" pitchFamily="34" charset="0"/>
                  <a:ea typeface="Calibri" panose="020F0502020204030204" pitchFamily="34" charset="0"/>
                </a:endParaRPr>
              </a:p>
            </p:txBody>
          </p:sp>
        </mc:Choice>
        <mc:Fallback xmlns="">
          <p:sp>
            <p:nvSpPr>
              <p:cNvPr id="7" name="TextBox 6">
                <a:extLst>
                  <a:ext uri="{FF2B5EF4-FFF2-40B4-BE49-F238E27FC236}">
                    <a16:creationId xmlns:a16="http://schemas.microsoft.com/office/drawing/2014/main" id="{F62203DB-CFEB-46E3-AB3B-D599B0F9A642}"/>
                  </a:ext>
                </a:extLst>
              </p:cNvPr>
              <p:cNvSpPr txBox="1">
                <a:spLocks noRot="1" noChangeAspect="1" noMove="1" noResize="1" noEditPoints="1" noAdjustHandles="1" noChangeArrowheads="1" noChangeShapeType="1" noTextEdit="1"/>
              </p:cNvSpPr>
              <p:nvPr/>
            </p:nvSpPr>
            <p:spPr>
              <a:xfrm>
                <a:off x="617996" y="1023226"/>
                <a:ext cx="10668069" cy="4530792"/>
              </a:xfrm>
              <a:prstGeom prst="rect">
                <a:avLst/>
              </a:prstGeom>
              <a:blipFill>
                <a:blip r:embed="rId2"/>
                <a:stretch>
                  <a:fillRect l="-343" t="-404" r="-514" b="-1346"/>
                </a:stretch>
              </a:blipFill>
            </p:spPr>
            <p:txBody>
              <a:bodyPr/>
              <a:lstStyle/>
              <a:p>
                <a:r>
                  <a:rPr lang="ru-RU">
                    <a:noFill/>
                  </a:rPr>
                  <a:t> </a:t>
                </a:r>
              </a:p>
            </p:txBody>
          </p:sp>
        </mc:Fallback>
      </mc:AlternateContent>
      <p:sp>
        <p:nvSpPr>
          <p:cNvPr id="8"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281312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17</a:t>
            </a:fld>
            <a:endParaRPr lang="ru-RU"/>
          </a:p>
        </p:txBody>
      </p:sp>
      <p:sp>
        <p:nvSpPr>
          <p:cNvPr id="6" name="TextBox 5"/>
          <p:cNvSpPr txBox="1"/>
          <p:nvPr/>
        </p:nvSpPr>
        <p:spPr>
          <a:xfrm>
            <a:off x="383177" y="68814"/>
            <a:ext cx="7144905" cy="523220"/>
          </a:xfrm>
          <a:prstGeom prst="rect">
            <a:avLst/>
          </a:prstGeom>
          <a:noFill/>
        </p:spPr>
        <p:txBody>
          <a:bodyPr wrap="none" rtlCol="0">
            <a:spAutoFit/>
          </a:bodyPr>
          <a:lstStyle/>
          <a:p>
            <a:r>
              <a:rPr lang="en-US" sz="2800" dirty="0" smtClean="0">
                <a:latin typeface="Arial Nova" panose="020B0504020202020204" pitchFamily="34" charset="0"/>
              </a:rPr>
              <a:t>STAR </a:t>
            </a:r>
            <a:r>
              <a:rPr lang="en-US" sz="2800" dirty="0">
                <a:latin typeface="Arial Nova" panose="020B0504020202020204" pitchFamily="34" charset="0"/>
              </a:rPr>
              <a:t>experimental program for 2023–2026</a:t>
            </a:r>
            <a:endParaRPr lang="ru-RU" sz="2800" dirty="0">
              <a:latin typeface="Arial Nova" panose="020B0504020202020204" pitchFamily="34" charset="0"/>
            </a:endParaRPr>
          </a:p>
        </p:txBody>
      </p:sp>
      <p:pic>
        <p:nvPicPr>
          <p:cNvPr id="8" name="Рисунок 7" descr="Изображение выглядит как промышленность, инжиниринг, стальной, труба&#10;&#10;Автоматически созданное описание"/>
          <p:cNvPicPr/>
          <p:nvPr/>
        </p:nvPicPr>
        <p:blipFill>
          <a:blip r:embed="rId2"/>
          <a:stretch>
            <a:fillRect/>
          </a:stretch>
        </p:blipFill>
        <p:spPr>
          <a:xfrm>
            <a:off x="716687" y="4144564"/>
            <a:ext cx="6299835" cy="1909445"/>
          </a:xfrm>
          <a:prstGeom prst="rect">
            <a:avLst/>
          </a:prstGeom>
        </p:spPr>
      </p:pic>
      <mc:AlternateContent xmlns:mc="http://schemas.openxmlformats.org/markup-compatibility/2006" xmlns:a14="http://schemas.microsoft.com/office/drawing/2010/main">
        <mc:Choice Requires="a14">
          <p:graphicFrame>
            <p:nvGraphicFramePr>
              <p:cNvPr id="10" name="Таблица 9"/>
              <p:cNvGraphicFramePr>
                <a:graphicFrameLocks noGrp="1"/>
              </p:cNvGraphicFramePr>
              <p:nvPr/>
            </p:nvGraphicFramePr>
            <p:xfrm>
              <a:off x="7232861" y="4144564"/>
              <a:ext cx="4434205" cy="1909444"/>
            </p:xfrm>
            <a:graphic>
              <a:graphicData uri="http://schemas.openxmlformats.org/drawingml/2006/table">
                <a:tbl>
                  <a:tblPr firstRow="1" firstCol="1" bandRow="1">
                    <a:tableStyleId>{5C22544A-7EE6-4342-B048-85BDC9FD1C3A}</a:tableStyleId>
                  </a:tblPr>
                  <a:tblGrid>
                    <a:gridCol w="799332">
                      <a:extLst>
                        <a:ext uri="{9D8B030D-6E8A-4147-A177-3AD203B41FA5}">
                          <a16:colId xmlns:a16="http://schemas.microsoft.com/office/drawing/2014/main" xmlns="" val="20000"/>
                        </a:ext>
                      </a:extLst>
                    </a:gridCol>
                    <a:gridCol w="935033">
                      <a:extLst>
                        <a:ext uri="{9D8B030D-6E8A-4147-A177-3AD203B41FA5}">
                          <a16:colId xmlns:a16="http://schemas.microsoft.com/office/drawing/2014/main" xmlns="" val="20001"/>
                        </a:ext>
                      </a:extLst>
                    </a:gridCol>
                    <a:gridCol w="1567040">
                      <a:extLst>
                        <a:ext uri="{9D8B030D-6E8A-4147-A177-3AD203B41FA5}">
                          <a16:colId xmlns:a16="http://schemas.microsoft.com/office/drawing/2014/main" xmlns="" val="20002"/>
                        </a:ext>
                      </a:extLst>
                    </a:gridCol>
                    <a:gridCol w="1132800">
                      <a:extLst>
                        <a:ext uri="{9D8B030D-6E8A-4147-A177-3AD203B41FA5}">
                          <a16:colId xmlns:a16="http://schemas.microsoft.com/office/drawing/2014/main" xmlns="" val="20003"/>
                        </a:ext>
                      </a:extLst>
                    </a:gridCol>
                  </a:tblGrid>
                  <a:tr h="723599">
                    <a:tc>
                      <a:txBody>
                        <a:bodyPr/>
                        <a:lstStyle/>
                        <a:p>
                          <a:pPr algn="ctr">
                            <a:lnSpc>
                              <a:spcPct val="105000"/>
                            </a:lnSpc>
                            <a:spcAft>
                              <a:spcPts val="0"/>
                            </a:spcAft>
                          </a:pPr>
                          <a14:m>
                            <m:oMathPara xmlns:m="http://schemas.openxmlformats.org/officeDocument/2006/math">
                              <m:oMathParaPr>
                                <m:jc m:val="centerGroup"/>
                              </m:oMathParaPr>
                              <m:oMath xmlns:m="http://schemas.openxmlformats.org/officeDocument/2006/math">
                                <m:rad>
                                  <m:radPr>
                                    <m:degHide m:val="on"/>
                                    <m:ctrlPr>
                                      <a:rPr lang="ru-RU" sz="1200" i="1">
                                        <a:effectLst/>
                                        <a:latin typeface="Cambria Math" panose="02040503050406030204" pitchFamily="18" charset="0"/>
                                      </a:rPr>
                                    </m:ctrlPr>
                                  </m:radPr>
                                  <m:deg/>
                                  <m:e>
                                    <m:sSub>
                                      <m:sSubPr>
                                        <m:ctrlPr>
                                          <a:rPr lang="ru-RU" sz="1200" i="1">
                                            <a:effectLst/>
                                            <a:latin typeface="Cambria Math" panose="02040503050406030204" pitchFamily="18" charset="0"/>
                                          </a:rPr>
                                        </m:ctrlPr>
                                      </m:sSubPr>
                                      <m:e>
                                        <m:r>
                                          <a:rPr lang="en-US" sz="1200">
                                            <a:effectLst/>
                                            <a:latin typeface="Cambria Math" panose="02040503050406030204" pitchFamily="18" charset="0"/>
                                          </a:rPr>
                                          <m:t>𝑠</m:t>
                                        </m:r>
                                      </m:e>
                                      <m:sub>
                                        <m:r>
                                          <m:rPr>
                                            <m:sty m:val="p"/>
                                          </m:rPr>
                                          <a:rPr lang="en-US" sz="1200">
                                            <a:effectLst/>
                                            <a:latin typeface="Cambria Math" panose="02040503050406030204" pitchFamily="18" charset="0"/>
                                          </a:rPr>
                                          <m:t>NN</m:t>
                                        </m:r>
                                      </m:sub>
                                    </m:sSub>
                                  </m:e>
                                </m:rad>
                              </m:oMath>
                            </m:oMathPara>
                          </a14:m>
                          <a:endParaRPr lang="ru-RU" sz="1200" dirty="0">
                            <a:effectLst/>
                          </a:endParaRPr>
                        </a:p>
                        <a:p>
                          <a:pPr algn="ctr">
                            <a:lnSpc>
                              <a:spcPct val="105000"/>
                            </a:lnSpc>
                            <a:spcAft>
                              <a:spcPts val="0"/>
                            </a:spcAft>
                          </a:pPr>
                          <a:r>
                            <a:rPr lang="en-US" sz="1200" dirty="0">
                              <a:effectLst/>
                            </a:rPr>
                            <a:t>(</a:t>
                          </a:r>
                          <a:r>
                            <a:rPr lang="en-US" sz="1200" dirty="0" err="1">
                              <a:effectLst/>
                            </a:rPr>
                            <a:t>GeV</a:t>
                          </a:r>
                          <a:r>
                            <a:rPr lang="en-US" sz="1200" dirty="0">
                              <a:effectLst/>
                            </a:rPr>
                            <a:t>)</a:t>
                          </a:r>
                          <a:endParaRPr lang="ru-RU"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dirty="0">
                              <a:effectLst/>
                            </a:rPr>
                            <a:t>Species</a:t>
                          </a:r>
                          <a:endParaRPr lang="ru-RU"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a:effectLst/>
                            </a:rPr>
                            <a:t>Number of Events/</a:t>
                          </a:r>
                          <a:endParaRPr lang="ru-RU" sz="1200">
                            <a:effectLst/>
                          </a:endParaRPr>
                        </a:p>
                        <a:p>
                          <a:pPr algn="ctr">
                            <a:lnSpc>
                              <a:spcPct val="105000"/>
                            </a:lnSpc>
                            <a:spcAft>
                              <a:spcPts val="0"/>
                            </a:spcAft>
                          </a:pPr>
                          <a:r>
                            <a:rPr lang="en-US" sz="1200">
                              <a:effectLst/>
                            </a:rPr>
                            <a:t>Sampled Luminosity</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dirty="0">
                              <a:effectLst/>
                            </a:rPr>
                            <a:t>Year</a:t>
                          </a:r>
                          <a:endParaRPr lang="ru-RU" sz="1200"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10000"/>
                      </a:ext>
                    </a:extLst>
                  </a:tr>
                  <a:tr h="352639">
                    <a:tc>
                      <a:txBody>
                        <a:bodyPr/>
                        <a:lstStyle/>
                        <a:p>
                          <a:pPr algn="ctr">
                            <a:lnSpc>
                              <a:spcPct val="105000"/>
                            </a:lnSpc>
                            <a:spcAft>
                              <a:spcPts val="0"/>
                            </a:spcAft>
                          </a:pPr>
                          <a:r>
                            <a:rPr lang="en-US" sz="1200">
                              <a:effectLst/>
                            </a:rPr>
                            <a:t>200</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err="1">
                              <a:effectLst/>
                            </a:rPr>
                            <a:t>p+p</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a:effectLst/>
                            </a:rPr>
                            <a:t>142 </a:t>
                          </a:r>
                          <a:r>
                            <a:rPr lang="en-US" sz="1200" b="1" dirty="0" err="1">
                              <a:effectLst/>
                            </a:rPr>
                            <a:t>pb</a:t>
                          </a:r>
                          <a:r>
                            <a:rPr lang="en-US" sz="1200" b="1" baseline="30000" dirty="0">
                              <a:effectLst/>
                            </a:rPr>
                            <a:t>–1</a:t>
                          </a:r>
                          <a:r>
                            <a:rPr lang="en-US" sz="1200" b="1" dirty="0">
                              <a:effectLst/>
                            </a:rPr>
                            <a:t> / 12w</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a:effectLst/>
                            </a:rPr>
                            <a:t>2024</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10001"/>
                      </a:ext>
                    </a:extLst>
                  </a:tr>
                  <a:tr h="352639">
                    <a:tc>
                      <a:txBody>
                        <a:bodyPr/>
                        <a:lstStyle/>
                        <a:p>
                          <a:pPr algn="ctr">
                            <a:lnSpc>
                              <a:spcPct val="105000"/>
                            </a:lnSpc>
                            <a:spcAft>
                              <a:spcPts val="0"/>
                            </a:spcAft>
                          </a:pPr>
                          <a:r>
                            <a:rPr lang="en-US" sz="1200">
                              <a:effectLst/>
                            </a:rPr>
                            <a:t>200</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a:effectLst/>
                            </a:rPr>
                            <a:t>p+Au</a:t>
                          </a:r>
                          <a:endParaRPr lang="ru-RU" sz="1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a:effectLst/>
                            </a:rPr>
                            <a:t>0.69 pb</a:t>
                          </a:r>
                          <a:r>
                            <a:rPr lang="en-US" sz="1200" b="1" baseline="30000">
                              <a:effectLst/>
                            </a:rPr>
                            <a:t>–1 </a:t>
                          </a:r>
                          <a:r>
                            <a:rPr lang="en-US" sz="1200" b="1">
                              <a:effectLst/>
                            </a:rPr>
                            <a:t>/ 10.5w</a:t>
                          </a:r>
                          <a:endParaRPr lang="ru-RU" sz="1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a:effectLst/>
                            </a:rPr>
                            <a:t>2024</a:t>
                          </a:r>
                          <a:endParaRPr lang="ru-RU" sz="1200" b="1">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10002"/>
                      </a:ext>
                    </a:extLst>
                  </a:tr>
                  <a:tr h="480567">
                    <a:tc>
                      <a:txBody>
                        <a:bodyPr/>
                        <a:lstStyle/>
                        <a:p>
                          <a:pPr algn="ctr">
                            <a:lnSpc>
                              <a:spcPct val="105000"/>
                            </a:lnSpc>
                            <a:spcAft>
                              <a:spcPts val="0"/>
                            </a:spcAft>
                          </a:pPr>
                          <a:r>
                            <a:rPr lang="en-US" sz="1200">
                              <a:effectLst/>
                            </a:rPr>
                            <a:t>200</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err="1">
                              <a:effectLst/>
                            </a:rPr>
                            <a:t>Au+Au</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a:effectLst/>
                            </a:rPr>
                            <a:t>18 B / 32.7 nb</a:t>
                          </a:r>
                          <a:r>
                            <a:rPr lang="en-US" sz="1200" b="1" baseline="30000">
                              <a:effectLst/>
                            </a:rPr>
                            <a:t>–1</a:t>
                          </a:r>
                          <a:r>
                            <a:rPr lang="en-US" sz="1200" b="1">
                              <a:effectLst/>
                            </a:rPr>
                            <a:t> / 40w</a:t>
                          </a:r>
                          <a:endParaRPr lang="ru-RU" sz="1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a:effectLst/>
                            </a:rPr>
                            <a:t>2023+2025</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10003"/>
                      </a:ext>
                    </a:extLst>
                  </a:tr>
                </a:tbl>
              </a:graphicData>
            </a:graphic>
          </p:graphicFrame>
        </mc:Choice>
        <mc:Fallback xmlns="">
          <p:graphicFrame>
            <p:nvGraphicFramePr>
              <p:cNvPr id="10" name="Таблица 9"/>
              <p:cNvGraphicFramePr>
                <a:graphicFrameLocks noGrp="1"/>
              </p:cNvGraphicFramePr>
              <p:nvPr/>
            </p:nvGraphicFramePr>
            <p:xfrm>
              <a:off x="7232861" y="4144564"/>
              <a:ext cx="4434205" cy="1909444"/>
            </p:xfrm>
            <a:graphic>
              <a:graphicData uri="http://schemas.openxmlformats.org/drawingml/2006/table">
                <a:tbl>
                  <a:tblPr firstRow="1" firstCol="1" bandRow="1">
                    <a:tableStyleId>{5C22544A-7EE6-4342-B048-85BDC9FD1C3A}</a:tableStyleId>
                  </a:tblPr>
                  <a:tblGrid>
                    <a:gridCol w="799332"/>
                    <a:gridCol w="935033"/>
                    <a:gridCol w="1567040"/>
                    <a:gridCol w="1132800"/>
                  </a:tblGrid>
                  <a:tr h="723599">
                    <a:tc>
                      <a:txBody>
                        <a:bodyPr/>
                        <a:lstStyle/>
                        <a:p>
                          <a:endParaRPr lang="ru-RU"/>
                        </a:p>
                      </a:txBody>
                      <a:tcPr marL="68580" marR="68580" marT="0" marB="0" anchor="ctr">
                        <a:blipFill rotWithShape="0">
                          <a:blip r:embed="rId3"/>
                          <a:stretch>
                            <a:fillRect l="-763" t="-840" r="-459542" b="-166387"/>
                          </a:stretch>
                        </a:blipFill>
                      </a:tcPr>
                    </a:tc>
                    <a:tc>
                      <a:txBody>
                        <a:bodyPr/>
                        <a:lstStyle/>
                        <a:p>
                          <a:pPr algn="ctr">
                            <a:lnSpc>
                              <a:spcPct val="105000"/>
                            </a:lnSpc>
                            <a:spcAft>
                              <a:spcPts val="0"/>
                            </a:spcAft>
                          </a:pPr>
                          <a:r>
                            <a:rPr lang="en-US" sz="1200" dirty="0">
                              <a:effectLst/>
                            </a:rPr>
                            <a:t>Species</a:t>
                          </a:r>
                          <a:endParaRPr lang="ru-RU"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a:effectLst/>
                            </a:rPr>
                            <a:t>Number of Events/</a:t>
                          </a:r>
                          <a:endParaRPr lang="ru-RU" sz="1200">
                            <a:effectLst/>
                          </a:endParaRPr>
                        </a:p>
                        <a:p>
                          <a:pPr algn="ctr">
                            <a:lnSpc>
                              <a:spcPct val="105000"/>
                            </a:lnSpc>
                            <a:spcAft>
                              <a:spcPts val="0"/>
                            </a:spcAft>
                          </a:pPr>
                          <a:r>
                            <a:rPr lang="en-US" sz="1200">
                              <a:effectLst/>
                            </a:rPr>
                            <a:t>Sampled Luminosity</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dirty="0">
                              <a:effectLst/>
                            </a:rPr>
                            <a:t>Year</a:t>
                          </a:r>
                          <a:endParaRPr lang="ru-RU" sz="1200" dirty="0">
                            <a:effectLst/>
                            <a:latin typeface="Times New Roman" panose="02020603050405020304" pitchFamily="18" charset="0"/>
                            <a:ea typeface="Calibri" panose="020F0502020204030204" pitchFamily="34" charset="0"/>
                          </a:endParaRPr>
                        </a:p>
                      </a:txBody>
                      <a:tcPr marL="68580" marR="68580" marT="0" marB="0" anchor="ctr"/>
                    </a:tc>
                  </a:tr>
                  <a:tr h="352639">
                    <a:tc>
                      <a:txBody>
                        <a:bodyPr/>
                        <a:lstStyle/>
                        <a:p>
                          <a:pPr algn="ctr">
                            <a:lnSpc>
                              <a:spcPct val="105000"/>
                            </a:lnSpc>
                            <a:spcAft>
                              <a:spcPts val="0"/>
                            </a:spcAft>
                          </a:pPr>
                          <a:r>
                            <a:rPr lang="en-US" sz="1200">
                              <a:effectLst/>
                            </a:rPr>
                            <a:t>200</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err="1">
                              <a:effectLst/>
                            </a:rPr>
                            <a:t>p+p</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a:effectLst/>
                            </a:rPr>
                            <a:t>142 </a:t>
                          </a:r>
                          <a:r>
                            <a:rPr lang="en-US" sz="1200" b="1" dirty="0" err="1">
                              <a:effectLst/>
                            </a:rPr>
                            <a:t>pb</a:t>
                          </a:r>
                          <a:r>
                            <a:rPr lang="en-US" sz="1200" b="1" baseline="30000" dirty="0">
                              <a:effectLst/>
                            </a:rPr>
                            <a:t>–1</a:t>
                          </a:r>
                          <a:r>
                            <a:rPr lang="en-US" sz="1200" b="1" dirty="0">
                              <a:effectLst/>
                            </a:rPr>
                            <a:t> / 12w</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a:effectLst/>
                            </a:rPr>
                            <a:t>2024</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tr>
                  <a:tr h="352639">
                    <a:tc>
                      <a:txBody>
                        <a:bodyPr/>
                        <a:lstStyle/>
                        <a:p>
                          <a:pPr algn="ctr">
                            <a:lnSpc>
                              <a:spcPct val="105000"/>
                            </a:lnSpc>
                            <a:spcAft>
                              <a:spcPts val="0"/>
                            </a:spcAft>
                          </a:pPr>
                          <a:r>
                            <a:rPr lang="en-US" sz="1200">
                              <a:effectLst/>
                            </a:rPr>
                            <a:t>200</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a:effectLst/>
                            </a:rPr>
                            <a:t>p+Au</a:t>
                          </a:r>
                          <a:endParaRPr lang="ru-RU" sz="1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a:effectLst/>
                            </a:rPr>
                            <a:t>0.69 pb</a:t>
                          </a:r>
                          <a:r>
                            <a:rPr lang="en-US" sz="1200" b="1" baseline="30000">
                              <a:effectLst/>
                            </a:rPr>
                            <a:t>–1 </a:t>
                          </a:r>
                          <a:r>
                            <a:rPr lang="en-US" sz="1200" b="1">
                              <a:effectLst/>
                            </a:rPr>
                            <a:t>/ 10.5w</a:t>
                          </a:r>
                          <a:endParaRPr lang="ru-RU" sz="1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a:effectLst/>
                            </a:rPr>
                            <a:t>2024</a:t>
                          </a:r>
                          <a:endParaRPr lang="ru-RU" sz="1200" b="1">
                            <a:effectLst/>
                            <a:latin typeface="Times New Roman" panose="02020603050405020304" pitchFamily="18" charset="0"/>
                            <a:ea typeface="Calibri" panose="020F0502020204030204" pitchFamily="34" charset="0"/>
                          </a:endParaRPr>
                        </a:p>
                      </a:txBody>
                      <a:tcPr marL="68580" marR="68580" marT="0" marB="0" anchor="ctr"/>
                    </a:tc>
                  </a:tr>
                  <a:tr h="480567">
                    <a:tc>
                      <a:txBody>
                        <a:bodyPr/>
                        <a:lstStyle/>
                        <a:p>
                          <a:pPr algn="ctr">
                            <a:lnSpc>
                              <a:spcPct val="105000"/>
                            </a:lnSpc>
                            <a:spcAft>
                              <a:spcPts val="0"/>
                            </a:spcAft>
                          </a:pPr>
                          <a:r>
                            <a:rPr lang="en-US" sz="1200">
                              <a:effectLst/>
                            </a:rPr>
                            <a:t>200</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err="1">
                              <a:effectLst/>
                            </a:rPr>
                            <a:t>Au+Au</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a:effectLst/>
                            </a:rPr>
                            <a:t>18 B / 32.7 nb</a:t>
                          </a:r>
                          <a:r>
                            <a:rPr lang="en-US" sz="1200" b="1" baseline="30000">
                              <a:effectLst/>
                            </a:rPr>
                            <a:t>–1</a:t>
                          </a:r>
                          <a:r>
                            <a:rPr lang="en-US" sz="1200" b="1">
                              <a:effectLst/>
                            </a:rPr>
                            <a:t> / 40w</a:t>
                          </a:r>
                          <a:endParaRPr lang="ru-RU" sz="1200" b="1">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US" sz="1200" b="1" dirty="0">
                              <a:effectLst/>
                            </a:rPr>
                            <a:t>2023+2025</a:t>
                          </a:r>
                          <a:endParaRPr lang="ru-RU" sz="1200" b="1"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mc:Fallback>
      </mc:AlternateContent>
      <p:pic>
        <p:nvPicPr>
          <p:cNvPr id="11" name="Рисунок 10" descr="Изображение выглядит как текст, снимок экрана, Шрифт, число&#10;&#10;Автоматически созданное описание"/>
          <p:cNvPicPr/>
          <p:nvPr/>
        </p:nvPicPr>
        <p:blipFill>
          <a:blip r:embed="rId4"/>
          <a:stretch>
            <a:fillRect/>
          </a:stretch>
        </p:blipFill>
        <p:spPr>
          <a:xfrm>
            <a:off x="7101189" y="2023533"/>
            <a:ext cx="4487332" cy="1405467"/>
          </a:xfrm>
          <a:prstGeom prst="rect">
            <a:avLst/>
          </a:prstGeom>
        </p:spPr>
      </p:pic>
      <p:pic>
        <p:nvPicPr>
          <p:cNvPr id="14" name="Рисунок 13"/>
          <p:cNvPicPr>
            <a:picLocks noChangeAspect="1"/>
          </p:cNvPicPr>
          <p:nvPr/>
        </p:nvPicPr>
        <p:blipFill>
          <a:blip r:embed="rId5"/>
          <a:stretch>
            <a:fillRect/>
          </a:stretch>
        </p:blipFill>
        <p:spPr>
          <a:xfrm>
            <a:off x="632021" y="817495"/>
            <a:ext cx="5751846" cy="3340251"/>
          </a:xfrm>
          <a:prstGeom prst="rect">
            <a:avLst/>
          </a:prstGeom>
        </p:spPr>
      </p:pic>
      <p:sp>
        <p:nvSpPr>
          <p:cNvPr id="17" name="TextBox 16"/>
          <p:cNvSpPr txBox="1"/>
          <p:nvPr/>
        </p:nvSpPr>
        <p:spPr>
          <a:xfrm>
            <a:off x="7016522" y="965200"/>
            <a:ext cx="4337278" cy="830997"/>
          </a:xfrm>
          <a:prstGeom prst="rect">
            <a:avLst/>
          </a:prstGeom>
          <a:noFill/>
        </p:spPr>
        <p:txBody>
          <a:bodyPr wrap="square" rtlCol="0">
            <a:spAutoFit/>
          </a:bodyPr>
          <a:lstStyle/>
          <a:p>
            <a:pPr algn="ctr"/>
            <a:r>
              <a:rPr lang="en-US" sz="2400" dirty="0" smtClean="0"/>
              <a:t>Hot QCD Physics &amp; </a:t>
            </a:r>
          </a:p>
          <a:p>
            <a:pPr algn="ctr"/>
            <a:r>
              <a:rPr lang="en-US" sz="2400" dirty="0" smtClean="0"/>
              <a:t>Cold QCD Physics</a:t>
            </a:r>
            <a:endParaRPr lang="ru-RU" sz="2400" dirty="0"/>
          </a:p>
        </p:txBody>
      </p:sp>
      <p:sp>
        <p:nvSpPr>
          <p:cNvPr id="12"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372577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18</a:t>
            </a:fld>
            <a:endParaRPr lang="ru-RU"/>
          </a:p>
        </p:txBody>
      </p:sp>
      <p:sp>
        <p:nvSpPr>
          <p:cNvPr id="6" name="TextBox 5"/>
          <p:cNvSpPr txBox="1"/>
          <p:nvPr/>
        </p:nvSpPr>
        <p:spPr>
          <a:xfrm>
            <a:off x="418012" y="113211"/>
            <a:ext cx="2735044" cy="461665"/>
          </a:xfrm>
          <a:prstGeom prst="rect">
            <a:avLst/>
          </a:prstGeom>
          <a:noFill/>
        </p:spPr>
        <p:txBody>
          <a:bodyPr wrap="none" rtlCol="0">
            <a:spAutoFit/>
          </a:bodyPr>
          <a:lstStyle/>
          <a:p>
            <a:r>
              <a:rPr lang="en-US" sz="2400" dirty="0" smtClean="0">
                <a:latin typeface="Arial Nova" panose="020B0504020202020204" pitchFamily="34" charset="0"/>
              </a:rPr>
              <a:t>Cold QCD Physics</a:t>
            </a:r>
            <a:endParaRPr lang="en-US" sz="2400" dirty="0">
              <a:latin typeface="Arial Nova" panose="020B0504020202020204" pitchFamily="34" charset="0"/>
            </a:endParaRPr>
          </a:p>
        </p:txBody>
      </p:sp>
      <p:sp>
        <p:nvSpPr>
          <p:cNvPr id="7" name="TextBox 6">
            <a:extLst>
              <a:ext uri="{FF2B5EF4-FFF2-40B4-BE49-F238E27FC236}">
                <a16:creationId xmlns:a16="http://schemas.microsoft.com/office/drawing/2014/main" xmlns="" id="{C714541C-0F12-40E6-97B7-6D9F49F6FC10}"/>
              </a:ext>
            </a:extLst>
          </p:cNvPr>
          <p:cNvSpPr txBox="1"/>
          <p:nvPr/>
        </p:nvSpPr>
        <p:spPr>
          <a:xfrm>
            <a:off x="814443" y="1495937"/>
            <a:ext cx="5503672" cy="1015663"/>
          </a:xfrm>
          <a:prstGeom prst="rect">
            <a:avLst/>
          </a:prstGeom>
          <a:noFill/>
        </p:spPr>
        <p:txBody>
          <a:bodyPr wrap="square" rtlCol="0">
            <a:spAutoFit/>
          </a:bodyPr>
          <a:lstStyle/>
          <a:p>
            <a:pPr marL="285750" indent="-285750">
              <a:buFont typeface="Wingdings" panose="05000000000000000000" pitchFamily="2" charset="2"/>
              <a:buChar char="§"/>
            </a:pPr>
            <a:r>
              <a:rPr lang="en-US" sz="2000" dirty="0">
                <a:latin typeface="Arial Nova" panose="020B0504020202020204"/>
              </a:rPr>
              <a:t>Wide η range up to 4.2.</a:t>
            </a:r>
            <a:endParaRPr lang="en-US" sz="1050" dirty="0">
              <a:latin typeface="Arial Nova" panose="020B0504020202020204"/>
            </a:endParaRPr>
          </a:p>
          <a:p>
            <a:pPr marL="285750" indent="-285750">
              <a:buFont typeface="Wingdings" panose="05000000000000000000" pitchFamily="2" charset="2"/>
              <a:buChar char="§"/>
            </a:pPr>
            <a:r>
              <a:rPr lang="en-US" sz="2000" dirty="0">
                <a:latin typeface="Arial Nova" panose="020B0504020202020204"/>
              </a:rPr>
              <a:t>Probe down to </a:t>
            </a:r>
            <a:r>
              <a:rPr lang="en-US" sz="2000" i="1" dirty="0">
                <a:latin typeface="Arial Nova" panose="020B0504020202020204"/>
              </a:rPr>
              <a:t>x</a:t>
            </a:r>
            <a:r>
              <a:rPr lang="en-US" sz="2000" dirty="0">
                <a:latin typeface="Arial Nova" panose="020B0504020202020204"/>
              </a:rPr>
              <a:t> ~ 2·10</a:t>
            </a:r>
            <a:r>
              <a:rPr lang="en-US" sz="2000" baseline="30000" dirty="0">
                <a:latin typeface="Arial Nova" panose="020B0504020202020204"/>
              </a:rPr>
              <a:t>–3</a:t>
            </a:r>
            <a:r>
              <a:rPr lang="en-US" sz="2000" dirty="0">
                <a:latin typeface="Arial Nova" panose="020B0504020202020204"/>
              </a:rPr>
              <a:t> for gluons.</a:t>
            </a:r>
            <a:endParaRPr lang="en-US" sz="1050" dirty="0">
              <a:latin typeface="Arial Nova" panose="020B0504020202020204"/>
            </a:endParaRPr>
          </a:p>
          <a:p>
            <a:pPr marL="285750" indent="-285750">
              <a:buFont typeface="Wingdings" panose="05000000000000000000" pitchFamily="2" charset="2"/>
              <a:buChar char="§"/>
            </a:pPr>
            <a:r>
              <a:rPr lang="en-US" sz="2000" dirty="0">
                <a:latin typeface="Arial Nova" panose="020B0504020202020204"/>
              </a:rPr>
              <a:t>Probe down to </a:t>
            </a:r>
            <a:r>
              <a:rPr lang="en-US" sz="2000" i="1" dirty="0">
                <a:latin typeface="Arial Nova" panose="020B0504020202020204"/>
              </a:rPr>
              <a:t>x</a:t>
            </a:r>
            <a:r>
              <a:rPr lang="en-US" sz="2000" dirty="0">
                <a:latin typeface="Arial Nova" panose="020B0504020202020204"/>
              </a:rPr>
              <a:t> ~ 0.5 for valence quarks.</a:t>
            </a:r>
          </a:p>
        </p:txBody>
      </p:sp>
      <p:sp>
        <p:nvSpPr>
          <p:cNvPr id="8" name="TextBox 7">
            <a:extLst>
              <a:ext uri="{FF2B5EF4-FFF2-40B4-BE49-F238E27FC236}">
                <a16:creationId xmlns:a16="http://schemas.microsoft.com/office/drawing/2014/main" xmlns="" id="{D0F19525-43B8-46C3-945F-C19A81962F8C}"/>
              </a:ext>
            </a:extLst>
          </p:cNvPr>
          <p:cNvSpPr txBox="1"/>
          <p:nvPr/>
        </p:nvSpPr>
        <p:spPr>
          <a:xfrm>
            <a:off x="323527" y="2623451"/>
            <a:ext cx="9413139" cy="3385542"/>
          </a:xfrm>
          <a:prstGeom prst="rect">
            <a:avLst/>
          </a:prstGeom>
          <a:noFill/>
        </p:spPr>
        <p:txBody>
          <a:bodyPr wrap="square">
            <a:spAutoFit/>
          </a:bodyPr>
          <a:lstStyle/>
          <a:p>
            <a:pPr marL="228600"/>
            <a:r>
              <a:rPr lang="en-GB" sz="2000" b="1" dirty="0">
                <a:effectLst/>
                <a:latin typeface="Arial Nova" panose="020B0504020202020204"/>
                <a:ea typeface="MS Mincho" panose="02020609040205080304" pitchFamily="49" charset="-128"/>
              </a:rPr>
              <a:t>C</a:t>
            </a:r>
            <a:r>
              <a:rPr lang="en-US" sz="2000" b="1" dirty="0">
                <a:effectLst/>
                <a:latin typeface="Arial Nova" panose="020B0504020202020204"/>
                <a:ea typeface="MS Mincho" panose="02020609040205080304" pitchFamily="49" charset="-128"/>
              </a:rPr>
              <a:t>old QCD Physics with </a:t>
            </a:r>
            <a:r>
              <a:rPr lang="en-US" sz="2000" b="1" i="1" dirty="0">
                <a:effectLst/>
                <a:latin typeface="Arial Nova" panose="020B0504020202020204"/>
                <a:ea typeface="MS Mincho" panose="02020609040205080304" pitchFamily="49" charset="-128"/>
              </a:rPr>
              <a:t>p</a:t>
            </a:r>
            <a:r>
              <a:rPr lang="en-US" sz="2000" b="1" dirty="0">
                <a:effectLst/>
                <a:latin typeface="Arial Nova" panose="020B0504020202020204"/>
                <a:ea typeface="MS Mincho" panose="02020609040205080304" pitchFamily="49" charset="-128"/>
              </a:rPr>
              <a:t>↑ + </a:t>
            </a:r>
            <a:r>
              <a:rPr lang="en-US" sz="2000" b="1" i="1" dirty="0">
                <a:effectLst/>
                <a:latin typeface="Arial Nova" panose="020B0504020202020204"/>
                <a:ea typeface="MS Mincho" panose="02020609040205080304" pitchFamily="49" charset="-128"/>
              </a:rPr>
              <a:t>p</a:t>
            </a:r>
            <a:r>
              <a:rPr lang="en-US" sz="2000" b="1" dirty="0">
                <a:effectLst/>
                <a:latin typeface="Arial Nova" panose="020B0504020202020204"/>
                <a:ea typeface="MS Mincho" panose="02020609040205080304" pitchFamily="49" charset="-128"/>
              </a:rPr>
              <a:t>↑ Collisions at 510 GeV:</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a:effectLst/>
                <a:latin typeface="Arial Nova" panose="020B0504020202020204"/>
                <a:ea typeface="MS Mincho" panose="02020609040205080304" pitchFamily="49" charset="-128"/>
              </a:rPr>
              <a:t>inclusive transverse spin asymmetries at forward </a:t>
            </a:r>
            <a:r>
              <a:rPr lang="en-US" sz="2000" dirty="0" err="1">
                <a:effectLst/>
                <a:latin typeface="Arial Nova" panose="020B0504020202020204"/>
                <a:ea typeface="MS Mincho" panose="02020609040205080304" pitchFamily="49" charset="-128"/>
              </a:rPr>
              <a:t>rapidities</a:t>
            </a:r>
            <a:r>
              <a:rPr lang="en-US" sz="2000" dirty="0">
                <a:effectLst/>
                <a:latin typeface="Arial Nova" panose="020B0504020202020204"/>
                <a:ea typeface="MS Mincho" panose="02020609040205080304" pitchFamily="49" charset="-128"/>
              </a:rPr>
              <a:t>;</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err="1">
                <a:effectLst/>
                <a:latin typeface="Arial Nova" panose="020B0504020202020204"/>
                <a:ea typeface="MS Mincho" panose="02020609040205080304" pitchFamily="49" charset="-128"/>
              </a:rPr>
              <a:t>transversity</a:t>
            </a:r>
            <a:r>
              <a:rPr lang="en-US" sz="2000" dirty="0">
                <a:effectLst/>
                <a:latin typeface="Arial Nova" panose="020B0504020202020204"/>
                <a:ea typeface="MS Mincho" panose="02020609040205080304" pitchFamily="49" charset="-128"/>
              </a:rPr>
              <a:t>, Collins function and interference fragmentation function;</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err="1">
                <a:effectLst/>
                <a:latin typeface="Arial Nova" panose="020B0504020202020204"/>
                <a:ea typeface="MS Mincho" panose="02020609040205080304" pitchFamily="49" charset="-128"/>
              </a:rPr>
              <a:t>Sivers</a:t>
            </a:r>
            <a:r>
              <a:rPr lang="en-US" sz="2000" dirty="0">
                <a:effectLst/>
                <a:latin typeface="Arial Nova" panose="020B0504020202020204"/>
                <a:ea typeface="MS Mincho" panose="02020609040205080304" pitchFamily="49" charset="-128"/>
              </a:rPr>
              <a:t> and </a:t>
            </a:r>
            <a:r>
              <a:rPr lang="en-US" sz="2000" dirty="0" err="1">
                <a:effectLst/>
                <a:latin typeface="Arial Nova" panose="020B0504020202020204"/>
                <a:ea typeface="MS Mincho" panose="02020609040205080304" pitchFamily="49" charset="-128"/>
              </a:rPr>
              <a:t>Efremov-Teryaev-Qiu-Sterman</a:t>
            </a:r>
            <a:r>
              <a:rPr lang="en-US" sz="2000" dirty="0">
                <a:effectLst/>
                <a:latin typeface="Arial Nova" panose="020B0504020202020204"/>
                <a:ea typeface="MS Mincho" panose="02020609040205080304" pitchFamily="49" charset="-128"/>
              </a:rPr>
              <a:t> function.</a:t>
            </a:r>
            <a:endParaRPr lang="ru-RU" sz="2000" dirty="0">
              <a:effectLst/>
              <a:latin typeface="Arial Narrow" panose="020B0606020202030204" pitchFamily="34" charset="0"/>
              <a:ea typeface="MS Mincho" panose="02020609040205080304" pitchFamily="49" charset="-128"/>
            </a:endParaRPr>
          </a:p>
          <a:p>
            <a:pPr marL="228600">
              <a:spcBef>
                <a:spcPts val="1200"/>
              </a:spcBef>
              <a:spcAft>
                <a:spcPts val="0"/>
              </a:spcAft>
            </a:pPr>
            <a:r>
              <a:rPr lang="en-US" sz="2000" b="1" dirty="0">
                <a:effectLst/>
                <a:latin typeface="Arial Nova" panose="020B0504020202020204"/>
                <a:ea typeface="MS Mincho" panose="02020609040205080304" pitchFamily="49" charset="-128"/>
              </a:rPr>
              <a:t>Polarized </a:t>
            </a:r>
            <a:r>
              <a:rPr lang="en-US" sz="2000" b="1" i="1" dirty="0">
                <a:effectLst/>
                <a:latin typeface="Arial Nova" panose="020B0504020202020204"/>
                <a:ea typeface="MS Mincho" panose="02020609040205080304" pitchFamily="49" charset="-128"/>
              </a:rPr>
              <a:t>p</a:t>
            </a:r>
            <a:r>
              <a:rPr lang="en-US" sz="2000" b="1" dirty="0">
                <a:effectLst/>
                <a:latin typeface="Arial Nova" panose="020B0504020202020204"/>
                <a:ea typeface="MS Mincho" panose="02020609040205080304" pitchFamily="49" charset="-128"/>
              </a:rPr>
              <a:t>↑ + </a:t>
            </a:r>
            <a:r>
              <a:rPr lang="en-US" sz="2000" b="1" i="1" dirty="0">
                <a:effectLst/>
                <a:latin typeface="Arial Nova" panose="020B0504020202020204"/>
                <a:ea typeface="MS Mincho" panose="02020609040205080304" pitchFamily="49" charset="-128"/>
              </a:rPr>
              <a:t>p</a:t>
            </a:r>
            <a:r>
              <a:rPr lang="en-US" sz="2000" b="1" dirty="0">
                <a:effectLst/>
                <a:latin typeface="Arial Nova" panose="020B0504020202020204"/>
                <a:ea typeface="MS Mincho" panose="02020609040205080304" pitchFamily="49" charset="-128"/>
              </a:rPr>
              <a:t> and </a:t>
            </a:r>
            <a:r>
              <a:rPr lang="en-US" sz="2000" b="1" i="1" dirty="0">
                <a:effectLst/>
                <a:latin typeface="Arial Nova" panose="020B0504020202020204"/>
                <a:ea typeface="MS Mincho" panose="02020609040205080304" pitchFamily="49" charset="-128"/>
              </a:rPr>
              <a:t>p</a:t>
            </a:r>
            <a:r>
              <a:rPr lang="en-US" sz="2000" b="1" dirty="0">
                <a:effectLst/>
                <a:latin typeface="Arial Nova" panose="020B0504020202020204"/>
                <a:ea typeface="MS Mincho" panose="02020609040205080304" pitchFamily="49" charset="-128"/>
              </a:rPr>
              <a:t>↑ + A collisions at 200 GeV:</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a:effectLst/>
                <a:latin typeface="Arial Nova" panose="020B0504020202020204"/>
                <a:ea typeface="MS Mincho" panose="02020609040205080304" pitchFamily="49" charset="-128"/>
              </a:rPr>
              <a:t>forward transverse spin asymmetries;</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buFont typeface="Symbol" panose="05050102010706020507" pitchFamily="18" charset="2"/>
              <a:buChar char=""/>
            </a:pPr>
            <a:r>
              <a:rPr lang="en-US" sz="2000" dirty="0" err="1">
                <a:effectLst/>
                <a:latin typeface="Arial Nova" panose="020B0504020202020204"/>
                <a:ea typeface="MS Mincho" panose="02020609040205080304" pitchFamily="49" charset="-128"/>
              </a:rPr>
              <a:t>Sivers</a:t>
            </a:r>
            <a:r>
              <a:rPr lang="en-US" sz="2000" dirty="0">
                <a:effectLst/>
                <a:latin typeface="Arial Nova" panose="020B0504020202020204"/>
                <a:ea typeface="MS Mincho" panose="02020609040205080304" pitchFamily="49" charset="-128"/>
              </a:rPr>
              <a:t> effect;</a:t>
            </a:r>
            <a:endParaRPr lang="ru-RU" sz="2000" dirty="0">
              <a:effectLst/>
              <a:latin typeface="Arial Narrow" panose="020B0606020202030204" pitchFamily="34" charset="0"/>
              <a:ea typeface="MS Mincho" panose="02020609040205080304" pitchFamily="49" charset="-128"/>
            </a:endParaRPr>
          </a:p>
          <a:p>
            <a:pPr marL="800100" lvl="1" indent="-342900" algn="just">
              <a:lnSpc>
                <a:spcPct val="115000"/>
              </a:lnSpc>
              <a:spcAft>
                <a:spcPts val="1200"/>
              </a:spcAft>
              <a:buFont typeface="Symbol" panose="05050102010706020507" pitchFamily="18" charset="2"/>
              <a:buChar char=""/>
            </a:pPr>
            <a:r>
              <a:rPr lang="en-US" sz="2000" dirty="0" err="1">
                <a:effectLst/>
                <a:latin typeface="Arial Nova" panose="020B0504020202020204"/>
                <a:ea typeface="MS Mincho" panose="02020609040205080304" pitchFamily="49" charset="-128"/>
              </a:rPr>
              <a:t>transversity</a:t>
            </a:r>
            <a:r>
              <a:rPr lang="en-US" sz="2000" dirty="0">
                <a:effectLst/>
                <a:latin typeface="Arial Nova" panose="020B0504020202020204"/>
                <a:ea typeface="MS Mincho" panose="02020609040205080304" pitchFamily="49" charset="-128"/>
              </a:rPr>
              <a:t> and related quantities.</a:t>
            </a:r>
            <a:endParaRPr lang="ru-RU" sz="2000" dirty="0">
              <a:effectLst/>
              <a:latin typeface="Arial Narrow" panose="020B0606020202030204" pitchFamily="34" charset="0"/>
              <a:ea typeface="MS Mincho" panose="02020609040205080304" pitchFamily="49" charset="-128"/>
            </a:endParaRPr>
          </a:p>
          <a:p>
            <a:pPr marL="342900" indent="-342900" algn="just">
              <a:spcAft>
                <a:spcPts val="300"/>
              </a:spcAft>
              <a:buFont typeface="+mj-lt"/>
              <a:buAutoNum type="arabicPeriod"/>
            </a:pPr>
            <a:endParaRPr lang="en-US" sz="1600" dirty="0">
              <a:solidFill>
                <a:srgbClr val="000000"/>
              </a:solidFill>
              <a:uFill>
                <a:solidFill>
                  <a:srgbClr val="000000"/>
                </a:solidFill>
              </a:uFill>
              <a:latin typeface="Arial Nova" panose="020B0504020202020204"/>
              <a:ea typeface="Cambria" panose="02040503050406030204" pitchFamily="18" charset="0"/>
              <a:cs typeface="Cambria" panose="02040503050406030204" pitchFamily="18" charset="0"/>
            </a:endParaRPr>
          </a:p>
        </p:txBody>
      </p:sp>
      <p:sp>
        <p:nvSpPr>
          <p:cNvPr id="9" name="TextBox 8">
            <a:extLst>
              <a:ext uri="{FF2B5EF4-FFF2-40B4-BE49-F238E27FC236}">
                <a16:creationId xmlns:a16="http://schemas.microsoft.com/office/drawing/2014/main" xmlns="" id="{42C70D7C-C335-47DB-A3DA-88E39C2D90AD}"/>
              </a:ext>
            </a:extLst>
          </p:cNvPr>
          <p:cNvSpPr txBox="1"/>
          <p:nvPr/>
        </p:nvSpPr>
        <p:spPr>
          <a:xfrm>
            <a:off x="517945" y="1016652"/>
            <a:ext cx="9608188" cy="400110"/>
          </a:xfrm>
          <a:prstGeom prst="rect">
            <a:avLst/>
          </a:prstGeom>
          <a:noFill/>
        </p:spPr>
        <p:txBody>
          <a:bodyPr wrap="square">
            <a:spAutoFit/>
          </a:bodyPr>
          <a:lstStyle/>
          <a:p>
            <a:r>
              <a:rPr lang="en-US" sz="2000" b="1" dirty="0">
                <a:latin typeface="Arial Nova" panose="020B0504020202020204"/>
              </a:rPr>
              <a:t>Transversely</a:t>
            </a:r>
            <a:r>
              <a:rPr lang="ru-RU" sz="2000" b="1" dirty="0">
                <a:latin typeface="Arial Narrow" panose="020B0606020202030204" pitchFamily="34" charset="0"/>
              </a:rPr>
              <a:t> </a:t>
            </a:r>
            <a:r>
              <a:rPr lang="en-US" sz="2000" b="1" dirty="0">
                <a:latin typeface="Arial Nova" panose="020B0504020202020204"/>
              </a:rPr>
              <a:t>polarized proton beams in </a:t>
            </a:r>
            <a:r>
              <a:rPr lang="en-US" sz="2000" b="1" i="1" dirty="0">
                <a:latin typeface="Arial Nova" panose="020B0504020202020204"/>
              </a:rPr>
              <a:t>p</a:t>
            </a:r>
            <a:r>
              <a:rPr lang="en-US" sz="2000" b="1" dirty="0">
                <a:latin typeface="Arial Nova" panose="020B0504020202020204"/>
              </a:rPr>
              <a:t>↑ + </a:t>
            </a:r>
            <a:r>
              <a:rPr lang="en-US" sz="2000" b="1" i="1" dirty="0">
                <a:latin typeface="Arial Nova" panose="020B0504020202020204"/>
              </a:rPr>
              <a:t>p</a:t>
            </a:r>
            <a:r>
              <a:rPr lang="en-US" sz="2000" b="1" dirty="0">
                <a:latin typeface="Arial Nova" panose="020B0504020202020204"/>
              </a:rPr>
              <a:t>↑ collisions at 510 and 200 GeV </a:t>
            </a:r>
            <a:endParaRPr lang="ru-RU" sz="2000" b="1" dirty="0">
              <a:latin typeface="Arial Narrow" panose="020B0606020202030204" pitchFamily="34" charset="0"/>
            </a:endParaRPr>
          </a:p>
        </p:txBody>
      </p:sp>
      <p:sp>
        <p:nvSpPr>
          <p:cNvPr id="10"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3845617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19</a:t>
            </a:fld>
            <a:endParaRPr lang="ru-RU"/>
          </a:p>
        </p:txBody>
      </p:sp>
      <p:pic>
        <p:nvPicPr>
          <p:cNvPr id="7" name="Рисунок 6"/>
          <p:cNvPicPr>
            <a:picLocks noChangeAspect="1"/>
          </p:cNvPicPr>
          <p:nvPr/>
        </p:nvPicPr>
        <p:blipFill>
          <a:blip r:embed="rId2"/>
          <a:stretch>
            <a:fillRect/>
          </a:stretch>
        </p:blipFill>
        <p:spPr>
          <a:xfrm>
            <a:off x="857067" y="3623609"/>
            <a:ext cx="1621650" cy="1710913"/>
          </a:xfrm>
          <a:prstGeom prst="rect">
            <a:avLst/>
          </a:prstGeom>
        </p:spPr>
      </p:pic>
      <p:pic>
        <p:nvPicPr>
          <p:cNvPr id="9" name="Рисунок 8"/>
          <p:cNvPicPr>
            <a:picLocks noChangeAspect="1"/>
          </p:cNvPicPr>
          <p:nvPr/>
        </p:nvPicPr>
        <p:blipFill>
          <a:blip r:embed="rId3"/>
          <a:stretch>
            <a:fillRect/>
          </a:stretch>
        </p:blipFill>
        <p:spPr>
          <a:xfrm>
            <a:off x="8020324" y="2411619"/>
            <a:ext cx="3923752" cy="3608918"/>
          </a:xfrm>
          <a:prstGeom prst="rect">
            <a:avLst/>
          </a:prstGeom>
        </p:spPr>
      </p:pic>
      <p:pic>
        <p:nvPicPr>
          <p:cNvPr id="10" name="Рисунок 9"/>
          <p:cNvPicPr>
            <a:picLocks noChangeAspect="1"/>
          </p:cNvPicPr>
          <p:nvPr/>
        </p:nvPicPr>
        <p:blipFill>
          <a:blip r:embed="rId4"/>
          <a:stretch>
            <a:fillRect/>
          </a:stretch>
        </p:blipFill>
        <p:spPr>
          <a:xfrm>
            <a:off x="2810735" y="3298607"/>
            <a:ext cx="3912993" cy="2721930"/>
          </a:xfrm>
          <a:prstGeom prst="rect">
            <a:avLst/>
          </a:prstGeom>
        </p:spPr>
      </p:pic>
      <p:sp>
        <p:nvSpPr>
          <p:cNvPr id="12" name="Прямоугольник 11"/>
          <p:cNvSpPr/>
          <p:nvPr/>
        </p:nvSpPr>
        <p:spPr>
          <a:xfrm>
            <a:off x="9378164" y="6092431"/>
            <a:ext cx="1465466" cy="307777"/>
          </a:xfrm>
          <a:prstGeom prst="rect">
            <a:avLst/>
          </a:prstGeom>
        </p:spPr>
        <p:txBody>
          <a:bodyPr wrap="none">
            <a:spAutoFit/>
          </a:bodyPr>
          <a:lstStyle/>
          <a:p>
            <a:r>
              <a:rPr lang="en-US" sz="1400" dirty="0"/>
              <a:t>arXiv:2302.00605</a:t>
            </a:r>
            <a:endParaRPr lang="ru-RU" sz="1400" dirty="0"/>
          </a:p>
        </p:txBody>
      </p:sp>
      <p:sp>
        <p:nvSpPr>
          <p:cNvPr id="14" name="Прямоугольник 13"/>
          <p:cNvSpPr/>
          <p:nvPr/>
        </p:nvSpPr>
        <p:spPr>
          <a:xfrm>
            <a:off x="1291468" y="2702355"/>
            <a:ext cx="6062429" cy="369332"/>
          </a:xfrm>
          <a:prstGeom prst="rect">
            <a:avLst/>
          </a:prstGeom>
        </p:spPr>
        <p:txBody>
          <a:bodyPr wrap="none">
            <a:spAutoFit/>
          </a:bodyPr>
          <a:lstStyle/>
          <a:p>
            <a:r>
              <a:rPr lang="en-US" b="1" dirty="0">
                <a:latin typeface="Arial Nova" panose="020B0504020202020204" pitchFamily="34" charset="0"/>
              </a:rPr>
              <a:t>DSSV global fit including up-to-date jet, </a:t>
            </a:r>
            <a:r>
              <a:rPr lang="en-US" b="1" dirty="0" err="1">
                <a:latin typeface="Arial Nova" panose="020B0504020202020204" pitchFamily="34" charset="0"/>
              </a:rPr>
              <a:t>dijet</a:t>
            </a:r>
            <a:r>
              <a:rPr lang="en-US" b="1" dirty="0">
                <a:latin typeface="Arial Nova" panose="020B0504020202020204" pitchFamily="34" charset="0"/>
              </a:rPr>
              <a:t>, pion, W data</a:t>
            </a:r>
            <a:endParaRPr lang="ru-RU" b="1" dirty="0">
              <a:latin typeface="Arial Nova" panose="020B0504020202020204" pitchFamily="34" charset="0"/>
            </a:endParaRPr>
          </a:p>
        </p:txBody>
      </p:sp>
      <p:sp>
        <p:nvSpPr>
          <p:cNvPr id="15" name="TextBox 14"/>
          <p:cNvSpPr txBox="1"/>
          <p:nvPr/>
        </p:nvSpPr>
        <p:spPr>
          <a:xfrm>
            <a:off x="238707" y="86309"/>
            <a:ext cx="5677645" cy="461665"/>
          </a:xfrm>
          <a:prstGeom prst="rect">
            <a:avLst/>
          </a:prstGeom>
          <a:noFill/>
        </p:spPr>
        <p:txBody>
          <a:bodyPr wrap="none" rtlCol="0">
            <a:spAutoFit/>
          </a:bodyPr>
          <a:lstStyle/>
          <a:p>
            <a:r>
              <a:rPr lang="en-US" sz="2400" dirty="0" smtClean="0">
                <a:latin typeface="Arial Nova" panose="020B0504020202020204" pitchFamily="34" charset="0"/>
              </a:rPr>
              <a:t>Gluon polarization impact on proton spin</a:t>
            </a:r>
            <a:endParaRPr lang="ru-RU" sz="2400" dirty="0">
              <a:latin typeface="Arial Nova" panose="020B0504020202020204" pitchFamily="34" charset="0"/>
            </a:endParaRPr>
          </a:p>
        </p:txBody>
      </p:sp>
      <p:sp>
        <p:nvSpPr>
          <p:cNvPr id="13"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
        <p:nvSpPr>
          <p:cNvPr id="16" name="Прямоугольник 15"/>
          <p:cNvSpPr/>
          <p:nvPr/>
        </p:nvSpPr>
        <p:spPr>
          <a:xfrm>
            <a:off x="238707" y="640801"/>
            <a:ext cx="11224829" cy="1908728"/>
          </a:xfrm>
          <a:prstGeom prst="rect">
            <a:avLst/>
          </a:prstGeom>
        </p:spPr>
        <p:txBody>
          <a:bodyPr wrap="square">
            <a:spAutoFit/>
          </a:bodyPr>
          <a:lstStyle/>
          <a:p>
            <a:pPr algn="just">
              <a:lnSpc>
                <a:spcPct val="107000"/>
              </a:lnSpc>
              <a:spcAft>
                <a:spcPts val="600"/>
              </a:spcAft>
            </a:pPr>
            <a:r>
              <a:rPr lang="en-US" dirty="0">
                <a:latin typeface="Arial Nova" panose="020B0504020202020204"/>
                <a:ea typeface="Calibri" panose="020F0502020204030204" pitchFamily="34" charset="0"/>
                <a:cs typeface="Times New Roman" panose="02020603050405020304" pitchFamily="18" charset="0"/>
              </a:rPr>
              <a:t>The exploration of the fundamental structure of strongly interacting matter has always thrived on the complementarity of lepton scattering and purely </a:t>
            </a:r>
            <a:r>
              <a:rPr lang="en-US" dirty="0" err="1">
                <a:latin typeface="Arial Nova" panose="020B0504020202020204"/>
                <a:ea typeface="Calibri" panose="020F0502020204030204" pitchFamily="34" charset="0"/>
                <a:cs typeface="Times New Roman" panose="02020603050405020304" pitchFamily="18" charset="0"/>
              </a:rPr>
              <a:t>hadronic</a:t>
            </a:r>
            <a:r>
              <a:rPr lang="en-US" dirty="0">
                <a:latin typeface="Arial Nova" panose="020B0504020202020204"/>
                <a:ea typeface="Calibri" panose="020F0502020204030204" pitchFamily="34" charset="0"/>
                <a:cs typeface="Times New Roman" panose="02020603050405020304" pitchFamily="18" charset="0"/>
              </a:rPr>
              <a:t> probes. As the community eagerly anticipates the future Electron Ion Collider, an outstanding scientific opportunity remains to complete “must-do” measurements in </a:t>
            </a:r>
            <a:r>
              <a:rPr lang="en-US" i="1" dirty="0" err="1">
                <a:latin typeface="Arial Nova" panose="020B0504020202020204"/>
                <a:ea typeface="Calibri" panose="020F0502020204030204" pitchFamily="34" charset="0"/>
                <a:cs typeface="Times New Roman" panose="02020603050405020304" pitchFamily="18" charset="0"/>
              </a:rPr>
              <a:t>p+p</a:t>
            </a:r>
            <a:r>
              <a:rPr lang="en-US" dirty="0">
                <a:latin typeface="Arial Nova" panose="020B0504020202020204"/>
                <a:ea typeface="Calibri" panose="020F0502020204030204" pitchFamily="34" charset="0"/>
                <a:cs typeface="Times New Roman" panose="02020603050405020304" pitchFamily="18" charset="0"/>
              </a:rPr>
              <a:t> and </a:t>
            </a:r>
            <a:r>
              <a:rPr lang="en-US" i="1" dirty="0" err="1">
                <a:latin typeface="Arial Nova" panose="020B0504020202020204"/>
                <a:ea typeface="Calibri" panose="020F0502020204030204" pitchFamily="34" charset="0"/>
                <a:cs typeface="Times New Roman" panose="02020603050405020304" pitchFamily="18" charset="0"/>
              </a:rPr>
              <a:t>p+A</a:t>
            </a:r>
            <a:r>
              <a:rPr lang="en-US" dirty="0">
                <a:latin typeface="Arial Nova" panose="020B0504020202020204"/>
                <a:ea typeface="Calibri" panose="020F0502020204030204" pitchFamily="34" charset="0"/>
                <a:cs typeface="Times New Roman" panose="02020603050405020304" pitchFamily="18" charset="0"/>
              </a:rPr>
              <a:t> physics during the final years of RHIC</a:t>
            </a:r>
            <a:r>
              <a:rPr lang="en-US" dirty="0" smtClean="0">
                <a:latin typeface="Arial Nova" panose="020B0504020202020204"/>
                <a:ea typeface="Calibri" panose="020F0502020204030204" pitchFamily="34" charset="0"/>
                <a:cs typeface="Times New Roman" panose="02020603050405020304" pitchFamily="18" charset="0"/>
              </a:rPr>
              <a:t>. </a:t>
            </a:r>
          </a:p>
          <a:p>
            <a:pPr algn="just"/>
            <a:r>
              <a:rPr lang="en-US" dirty="0" smtClean="0">
                <a:latin typeface="Arial Nova" panose="020B0504020202020204"/>
              </a:rPr>
              <a:t>STAR </a:t>
            </a:r>
            <a:r>
              <a:rPr lang="en-US" dirty="0">
                <a:latin typeface="Arial Nova" panose="020B0504020202020204"/>
              </a:rPr>
              <a:t>provides a lot of unique data with polarized proton beams. These data can be useful for training young scientists who will </a:t>
            </a:r>
            <a:r>
              <a:rPr lang="en-US" dirty="0" smtClean="0">
                <a:latin typeface="Arial Nova" panose="020B0504020202020204"/>
              </a:rPr>
              <a:t>work </a:t>
            </a:r>
            <a:r>
              <a:rPr lang="en-US" dirty="0">
                <a:latin typeface="Arial Nova" panose="020B0504020202020204"/>
              </a:rPr>
              <a:t>on </a:t>
            </a:r>
            <a:r>
              <a:rPr lang="en-US" dirty="0" smtClean="0">
                <a:latin typeface="Arial Nova" panose="020B0504020202020204"/>
              </a:rPr>
              <a:t>realization of NICA/SPD </a:t>
            </a:r>
            <a:r>
              <a:rPr lang="en-US" dirty="0">
                <a:latin typeface="Arial Nova" panose="020B0504020202020204"/>
              </a:rPr>
              <a:t>polarized program.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471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
        <p:nvSpPr>
          <p:cNvPr id="5" name="Номер слайда 4"/>
          <p:cNvSpPr>
            <a:spLocks noGrp="1"/>
          </p:cNvSpPr>
          <p:nvPr>
            <p:ph type="sldNum" sz="quarter" idx="12"/>
          </p:nvPr>
        </p:nvSpPr>
        <p:spPr>
          <a:xfrm>
            <a:off x="8697686" y="6408602"/>
            <a:ext cx="2743200" cy="365125"/>
          </a:xfrm>
        </p:spPr>
        <p:txBody>
          <a:bodyPr/>
          <a:lstStyle/>
          <a:p>
            <a:fld id="{8ABFC66E-7A49-4D05-8656-CE0E17BEE19F}" type="slidenum">
              <a:rPr lang="ru-RU" smtClean="0"/>
              <a:t>2</a:t>
            </a:fld>
            <a:endParaRPr lang="ru-RU"/>
          </a:p>
        </p:txBody>
      </p:sp>
      <p:sp>
        <p:nvSpPr>
          <p:cNvPr id="6" name="TextBox 5"/>
          <p:cNvSpPr txBox="1"/>
          <p:nvPr/>
        </p:nvSpPr>
        <p:spPr>
          <a:xfrm>
            <a:off x="304801" y="148046"/>
            <a:ext cx="3565079" cy="461665"/>
          </a:xfrm>
          <a:prstGeom prst="rect">
            <a:avLst/>
          </a:prstGeom>
          <a:noFill/>
        </p:spPr>
        <p:txBody>
          <a:bodyPr wrap="none" rtlCol="0">
            <a:spAutoFit/>
          </a:bodyPr>
          <a:lstStyle/>
          <a:p>
            <a:r>
              <a:rPr lang="en-US" sz="2400" dirty="0" smtClean="0">
                <a:latin typeface="Arial Nova" panose="020B0504020202020204" pitchFamily="34" charset="0"/>
              </a:rPr>
              <a:t>International cooperation</a:t>
            </a:r>
            <a:endParaRPr lang="ru-RU" sz="2400" dirty="0">
              <a:latin typeface="Arial Nova" panose="020B0504020202020204" pitchFamily="34" charset="0"/>
            </a:endParaRPr>
          </a:p>
        </p:txBody>
      </p:sp>
      <p:graphicFrame>
        <p:nvGraphicFramePr>
          <p:cNvPr id="2" name="Таблица 1"/>
          <p:cNvGraphicFramePr>
            <a:graphicFrameLocks noGrp="1"/>
          </p:cNvGraphicFramePr>
          <p:nvPr>
            <p:extLst/>
          </p:nvPr>
        </p:nvGraphicFramePr>
        <p:xfrm>
          <a:off x="224637" y="807902"/>
          <a:ext cx="5179385" cy="4949837"/>
        </p:xfrm>
        <a:graphic>
          <a:graphicData uri="http://schemas.openxmlformats.org/drawingml/2006/table">
            <a:tbl>
              <a:tblPr>
                <a:tableStyleId>{5C22544A-7EE6-4342-B048-85BDC9FD1C3A}</a:tableStyleId>
              </a:tblPr>
              <a:tblGrid>
                <a:gridCol w="2378520">
                  <a:extLst>
                    <a:ext uri="{9D8B030D-6E8A-4147-A177-3AD203B41FA5}">
                      <a16:colId xmlns:a16="http://schemas.microsoft.com/office/drawing/2014/main" xmlns="" val="20000"/>
                    </a:ext>
                  </a:extLst>
                </a:gridCol>
                <a:gridCol w="1178011">
                  <a:extLst>
                    <a:ext uri="{9D8B030D-6E8A-4147-A177-3AD203B41FA5}">
                      <a16:colId xmlns:a16="http://schemas.microsoft.com/office/drawing/2014/main" xmlns="" val="20001"/>
                    </a:ext>
                  </a:extLst>
                </a:gridCol>
                <a:gridCol w="1622854">
                  <a:extLst>
                    <a:ext uri="{9D8B030D-6E8A-4147-A177-3AD203B41FA5}">
                      <a16:colId xmlns:a16="http://schemas.microsoft.com/office/drawing/2014/main" xmlns="" val="20002"/>
                    </a:ext>
                  </a:extLst>
                </a:gridCol>
              </a:tblGrid>
              <a:tr h="120100">
                <a:tc>
                  <a:txBody>
                    <a:bodyPr/>
                    <a:lstStyle/>
                    <a:p>
                      <a:pPr algn="ctr">
                        <a:lnSpc>
                          <a:spcPct val="105000"/>
                        </a:lnSpc>
                        <a:spcBef>
                          <a:spcPts val="855"/>
                        </a:spcBef>
                        <a:spcAft>
                          <a:spcPts val="855"/>
                        </a:spcAft>
                      </a:pPr>
                      <a:r>
                        <a:rPr lang="en-US" sz="1400" b="1" dirty="0" err="1">
                          <a:effectLst/>
                        </a:rPr>
                        <a:t>Organizatio</a:t>
                      </a:r>
                      <a:r>
                        <a:rPr lang="ru-RU" sz="1400" b="1" dirty="0">
                          <a:effectLst/>
                        </a:rPr>
                        <a:t>n</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Bef>
                          <a:spcPts val="855"/>
                        </a:spcBef>
                        <a:spcAft>
                          <a:spcPts val="855"/>
                        </a:spcAft>
                      </a:pPr>
                      <a:r>
                        <a:rPr lang="ru-RU" sz="1400" b="1" dirty="0" err="1">
                          <a:effectLst/>
                        </a:rPr>
                        <a:t>Country</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ru-RU" sz="1400" b="1" dirty="0" err="1">
                          <a:effectLst/>
                        </a:rPr>
                        <a:t>City</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nchor="ctr"/>
                </a:tc>
                <a:extLst>
                  <a:ext uri="{0D108BD9-81ED-4DB2-BD59-A6C34878D82A}">
                    <a16:rowId xmlns:a16="http://schemas.microsoft.com/office/drawing/2014/main" xmlns="" val="10000"/>
                  </a:ext>
                </a:extLst>
              </a:tr>
              <a:tr h="245249">
                <a:tc>
                  <a:txBody>
                    <a:bodyPr/>
                    <a:lstStyle/>
                    <a:p>
                      <a:pPr algn="ctr">
                        <a:lnSpc>
                          <a:spcPct val="105000"/>
                        </a:lnSpc>
                        <a:spcAft>
                          <a:spcPts val="800"/>
                        </a:spcAft>
                      </a:pPr>
                      <a:r>
                        <a:rPr lang="en-US" sz="1400" dirty="0">
                          <a:effectLst/>
                        </a:rPr>
                        <a:t>A. </a:t>
                      </a:r>
                      <a:r>
                        <a:rPr lang="en-US" sz="1400" dirty="0" err="1">
                          <a:effectLst/>
                        </a:rPr>
                        <a:t>Alikhanyan</a:t>
                      </a:r>
                      <a:r>
                        <a:rPr lang="en-US" sz="1400" dirty="0">
                          <a:effectLst/>
                        </a:rPr>
                        <a:t> national scientific laboratory (AANL)</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Armenia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Yerevan</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1"/>
                  </a:ext>
                </a:extLst>
              </a:tr>
              <a:tr h="120100">
                <a:tc>
                  <a:txBody>
                    <a:bodyPr/>
                    <a:lstStyle/>
                    <a:p>
                      <a:pPr algn="ctr">
                        <a:lnSpc>
                          <a:spcPct val="105000"/>
                        </a:lnSpc>
                        <a:spcAft>
                          <a:spcPts val="800"/>
                        </a:spcAft>
                      </a:pPr>
                      <a:r>
                        <a:rPr lang="en-US" sz="1400" dirty="0">
                          <a:effectLst/>
                        </a:rPr>
                        <a:t>IRP ANAS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Azerbaijan</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Baku</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2"/>
                  </a:ext>
                </a:extLst>
              </a:tr>
              <a:tr h="120100">
                <a:tc>
                  <a:txBody>
                    <a:bodyPr/>
                    <a:lstStyle/>
                    <a:p>
                      <a:pPr algn="ctr">
                        <a:lnSpc>
                          <a:spcPct val="105000"/>
                        </a:lnSpc>
                        <a:spcAft>
                          <a:spcPts val="800"/>
                        </a:spcAft>
                      </a:pPr>
                      <a:r>
                        <a:rPr lang="en-US" sz="1400">
                          <a:effectLst/>
                        </a:rPr>
                        <a:t>INRNE BAS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Bulgaria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Sofia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3"/>
                  </a:ext>
                </a:extLst>
              </a:tr>
              <a:tr h="120100">
                <a:tc>
                  <a:txBody>
                    <a:bodyPr/>
                    <a:lstStyle/>
                    <a:p>
                      <a:pPr algn="ctr">
                        <a:lnSpc>
                          <a:spcPct val="105000"/>
                        </a:lnSpc>
                        <a:spcAft>
                          <a:spcPts val="800"/>
                        </a:spcAft>
                      </a:pPr>
                      <a:r>
                        <a:rPr lang="en-US" sz="1400" dirty="0">
                          <a:effectLst/>
                        </a:rPr>
                        <a:t>SU</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Bulgaria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Sofia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4"/>
                  </a:ext>
                </a:extLst>
              </a:tr>
              <a:tr h="120100">
                <a:tc>
                  <a:txBody>
                    <a:bodyPr/>
                    <a:lstStyle/>
                    <a:p>
                      <a:pPr algn="ctr">
                        <a:lnSpc>
                          <a:spcPct val="105000"/>
                        </a:lnSpc>
                        <a:spcAft>
                          <a:spcPts val="800"/>
                        </a:spcAft>
                      </a:pPr>
                      <a:r>
                        <a:rPr lang="en-US" sz="1400" dirty="0">
                          <a:effectLst/>
                        </a:rPr>
                        <a:t>CCNU</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China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Wuhan</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5"/>
                  </a:ext>
                </a:extLst>
              </a:tr>
              <a:tr h="245249">
                <a:tc>
                  <a:txBody>
                    <a:bodyPr/>
                    <a:lstStyle/>
                    <a:p>
                      <a:pPr algn="ctr">
                        <a:lnSpc>
                          <a:spcPct val="105000"/>
                        </a:lnSpc>
                        <a:spcAft>
                          <a:spcPts val="800"/>
                        </a:spcAft>
                      </a:pPr>
                      <a:r>
                        <a:rPr lang="en-US" sz="1400">
                          <a:effectLst/>
                        </a:rPr>
                        <a:t>High Intensity Heavy-ion Accelerator Facility (HIAF)</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China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Lanzhou</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6"/>
                  </a:ext>
                </a:extLst>
              </a:tr>
              <a:tr h="120100">
                <a:tc>
                  <a:txBody>
                    <a:bodyPr/>
                    <a:lstStyle/>
                    <a:p>
                      <a:pPr algn="ctr">
                        <a:lnSpc>
                          <a:spcPct val="105000"/>
                        </a:lnSpc>
                        <a:spcAft>
                          <a:spcPts val="800"/>
                        </a:spcAft>
                      </a:pPr>
                      <a:r>
                        <a:rPr lang="en-US" sz="1400" dirty="0" err="1">
                          <a:effectLst/>
                        </a:rPr>
                        <a:t>InSTEC</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Cuba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Havana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7"/>
                  </a:ext>
                </a:extLst>
              </a:tr>
              <a:tr h="120100">
                <a:tc>
                  <a:txBody>
                    <a:bodyPr/>
                    <a:lstStyle/>
                    <a:p>
                      <a:pPr algn="ctr">
                        <a:lnSpc>
                          <a:spcPct val="105000"/>
                        </a:lnSpc>
                        <a:spcAft>
                          <a:spcPts val="800"/>
                        </a:spcAft>
                      </a:pPr>
                      <a:r>
                        <a:rPr lang="en-US" sz="1400">
                          <a:effectLst/>
                        </a:rPr>
                        <a:t>NPI CAS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Czech Republic</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Rez</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8"/>
                  </a:ext>
                </a:extLst>
              </a:tr>
              <a:tr h="120100">
                <a:tc>
                  <a:txBody>
                    <a:bodyPr/>
                    <a:lstStyle/>
                    <a:p>
                      <a:pPr algn="ctr">
                        <a:lnSpc>
                          <a:spcPct val="105000"/>
                        </a:lnSpc>
                        <a:spcAft>
                          <a:spcPts val="800"/>
                        </a:spcAft>
                      </a:pPr>
                      <a:r>
                        <a:rPr lang="en-US" sz="1400">
                          <a:effectLst/>
                        </a:rPr>
                        <a:t>American University of Cairo</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Egypt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Cairo</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9"/>
                  </a:ext>
                </a:extLst>
              </a:tr>
              <a:tr h="120100">
                <a:tc>
                  <a:txBody>
                    <a:bodyPr/>
                    <a:lstStyle/>
                    <a:p>
                      <a:pPr algn="ctr">
                        <a:lnSpc>
                          <a:spcPct val="105000"/>
                        </a:lnSpc>
                        <a:spcAft>
                          <a:spcPts val="800"/>
                        </a:spcAft>
                      </a:pPr>
                      <a:r>
                        <a:rPr lang="en-US" sz="1400">
                          <a:effectLst/>
                        </a:rPr>
                        <a:t>Niele University</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Egypt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Giza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0"/>
                  </a:ext>
                </a:extLst>
              </a:tr>
              <a:tr h="120100">
                <a:tc>
                  <a:txBody>
                    <a:bodyPr/>
                    <a:lstStyle/>
                    <a:p>
                      <a:pPr algn="ctr">
                        <a:lnSpc>
                          <a:spcPct val="105000"/>
                        </a:lnSpc>
                        <a:spcAft>
                          <a:spcPts val="800"/>
                        </a:spcAft>
                      </a:pPr>
                      <a:r>
                        <a:rPr lang="en-US" sz="1400">
                          <a:effectLst/>
                        </a:rPr>
                        <a:t>SUBATECH</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France</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Nantes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1"/>
                  </a:ext>
                </a:extLst>
              </a:tr>
              <a:tr h="120100">
                <a:tc>
                  <a:txBody>
                    <a:bodyPr/>
                    <a:lstStyle/>
                    <a:p>
                      <a:pPr algn="ctr">
                        <a:lnSpc>
                          <a:spcPct val="105000"/>
                        </a:lnSpc>
                        <a:spcAft>
                          <a:spcPts val="800"/>
                        </a:spcAft>
                      </a:pPr>
                      <a:r>
                        <a:rPr lang="en-US" sz="1400">
                          <a:effectLst/>
                        </a:rPr>
                        <a:t>University of the Punjab</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India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Punjab</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2"/>
                  </a:ext>
                </a:extLst>
              </a:tr>
              <a:tr h="120100">
                <a:tc>
                  <a:txBody>
                    <a:bodyPr/>
                    <a:lstStyle/>
                    <a:p>
                      <a:pPr algn="ctr">
                        <a:lnSpc>
                          <a:spcPct val="105000"/>
                        </a:lnSpc>
                        <a:spcAft>
                          <a:spcPts val="800"/>
                        </a:spcAft>
                      </a:pPr>
                      <a:r>
                        <a:rPr lang="en-US" sz="1400">
                          <a:effectLst/>
                        </a:rPr>
                        <a:t>University of Jammu</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India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Jammu</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3"/>
                  </a:ext>
                </a:extLst>
              </a:tr>
              <a:tr h="370399">
                <a:tc>
                  <a:txBody>
                    <a:bodyPr/>
                    <a:lstStyle/>
                    <a:p>
                      <a:pPr algn="ctr">
                        <a:lnSpc>
                          <a:spcPct val="105000"/>
                        </a:lnSpc>
                        <a:spcAft>
                          <a:spcPts val="800"/>
                        </a:spcAft>
                      </a:pPr>
                      <a:r>
                        <a:rPr lang="en-US" sz="1400" dirty="0">
                          <a:effectLst/>
                        </a:rPr>
                        <a:t>Indian Institute of Science Education and Research (IISER) </a:t>
                      </a:r>
                      <a:r>
                        <a:rPr lang="en-US" sz="1400" dirty="0" err="1">
                          <a:effectLst/>
                        </a:rPr>
                        <a:t>Tirupati</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India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err="1">
                          <a:effectLst/>
                        </a:rPr>
                        <a:t>Tirupati</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4"/>
                  </a:ext>
                </a:extLst>
              </a:tr>
              <a:tr h="245249">
                <a:tc>
                  <a:txBody>
                    <a:bodyPr/>
                    <a:lstStyle/>
                    <a:p>
                      <a:pPr algn="ctr">
                        <a:lnSpc>
                          <a:spcPct val="105000"/>
                        </a:lnSpc>
                        <a:spcAft>
                          <a:spcPts val="800"/>
                        </a:spcAft>
                      </a:pPr>
                      <a:r>
                        <a:rPr lang="en-US" sz="1400" dirty="0">
                          <a:effectLst/>
                        </a:rPr>
                        <a:t>Institute of Nuclear Physics (INP)</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Kazakhstan</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Almaty</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5"/>
                  </a:ext>
                </a:extLst>
              </a:tr>
              <a:tr h="245249">
                <a:tc>
                  <a:txBody>
                    <a:bodyPr/>
                    <a:lstStyle/>
                    <a:p>
                      <a:pPr algn="ctr">
                        <a:lnSpc>
                          <a:spcPct val="105000"/>
                        </a:lnSpc>
                        <a:spcAft>
                          <a:spcPts val="800"/>
                        </a:spcAft>
                      </a:pPr>
                      <a:r>
                        <a:rPr lang="en-US" sz="1400" dirty="0">
                          <a:effectLst/>
                        </a:rPr>
                        <a:t>UNAM</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Mexico</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Mexico City</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6"/>
                  </a:ext>
                </a:extLst>
              </a:tr>
            </a:tbl>
          </a:graphicData>
        </a:graphic>
      </p:graphicFrame>
      <p:graphicFrame>
        <p:nvGraphicFramePr>
          <p:cNvPr id="8" name="Таблица 7"/>
          <p:cNvGraphicFramePr>
            <a:graphicFrameLocks noGrp="1"/>
          </p:cNvGraphicFramePr>
          <p:nvPr>
            <p:extLst/>
          </p:nvPr>
        </p:nvGraphicFramePr>
        <p:xfrm>
          <a:off x="5906530" y="800871"/>
          <a:ext cx="5774724" cy="4709980"/>
        </p:xfrm>
        <a:graphic>
          <a:graphicData uri="http://schemas.openxmlformats.org/drawingml/2006/table">
            <a:tbl>
              <a:tblPr>
                <a:tableStyleId>{5C22544A-7EE6-4342-B048-85BDC9FD1C3A}</a:tableStyleId>
              </a:tblPr>
              <a:tblGrid>
                <a:gridCol w="1967063">
                  <a:extLst>
                    <a:ext uri="{9D8B030D-6E8A-4147-A177-3AD203B41FA5}">
                      <a16:colId xmlns:a16="http://schemas.microsoft.com/office/drawing/2014/main" xmlns="" val="20000"/>
                    </a:ext>
                  </a:extLst>
                </a:gridCol>
                <a:gridCol w="1928494">
                  <a:extLst>
                    <a:ext uri="{9D8B030D-6E8A-4147-A177-3AD203B41FA5}">
                      <a16:colId xmlns:a16="http://schemas.microsoft.com/office/drawing/2014/main" xmlns="" val="20001"/>
                    </a:ext>
                  </a:extLst>
                </a:gridCol>
                <a:gridCol w="1879167">
                  <a:extLst>
                    <a:ext uri="{9D8B030D-6E8A-4147-A177-3AD203B41FA5}">
                      <a16:colId xmlns:a16="http://schemas.microsoft.com/office/drawing/2014/main" xmlns="" val="20002"/>
                    </a:ext>
                  </a:extLst>
                </a:gridCol>
              </a:tblGrid>
              <a:tr h="222056">
                <a:tc>
                  <a:txBody>
                    <a:bodyPr/>
                    <a:lstStyle/>
                    <a:p>
                      <a:pPr algn="ctr">
                        <a:lnSpc>
                          <a:spcPct val="105000"/>
                        </a:lnSpc>
                        <a:spcBef>
                          <a:spcPts val="855"/>
                        </a:spcBef>
                        <a:spcAft>
                          <a:spcPts val="855"/>
                        </a:spcAft>
                      </a:pPr>
                      <a:r>
                        <a:rPr lang="en-US" sz="1400" b="1" dirty="0" err="1">
                          <a:effectLst/>
                        </a:rPr>
                        <a:t>Organizatio</a:t>
                      </a:r>
                      <a:r>
                        <a:rPr lang="ru-RU" sz="1400" b="1" dirty="0">
                          <a:effectLst/>
                        </a:rPr>
                        <a:t>n</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Bef>
                          <a:spcPts val="855"/>
                        </a:spcBef>
                        <a:spcAft>
                          <a:spcPts val="855"/>
                        </a:spcAft>
                      </a:pPr>
                      <a:r>
                        <a:rPr lang="ru-RU" sz="1400" b="1" dirty="0" err="1">
                          <a:effectLst/>
                        </a:rPr>
                        <a:t>Country</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ru-RU" sz="1400" b="1" dirty="0" err="1">
                          <a:effectLst/>
                        </a:rPr>
                        <a:t>City</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nchor="ctr"/>
                </a:tc>
                <a:extLst>
                  <a:ext uri="{0D108BD9-81ED-4DB2-BD59-A6C34878D82A}">
                    <a16:rowId xmlns:a16="http://schemas.microsoft.com/office/drawing/2014/main" xmlns="" val="10000"/>
                  </a:ext>
                </a:extLst>
              </a:tr>
              <a:tr h="222056">
                <a:tc>
                  <a:txBody>
                    <a:bodyPr/>
                    <a:lstStyle/>
                    <a:p>
                      <a:pPr algn="ctr">
                        <a:lnSpc>
                          <a:spcPct val="105000"/>
                        </a:lnSpc>
                        <a:spcAft>
                          <a:spcPts val="800"/>
                        </a:spcAft>
                      </a:pPr>
                      <a:r>
                        <a:rPr lang="en-US" sz="1400" dirty="0">
                          <a:effectLst/>
                        </a:rPr>
                        <a:t>MNUE</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Mongolia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Ulaanbaatar</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1"/>
                  </a:ext>
                </a:extLst>
              </a:tr>
              <a:tr h="170632">
                <a:tc>
                  <a:txBody>
                    <a:bodyPr/>
                    <a:lstStyle/>
                    <a:p>
                      <a:pPr algn="ctr">
                        <a:lnSpc>
                          <a:spcPct val="105000"/>
                        </a:lnSpc>
                        <a:spcAft>
                          <a:spcPts val="800"/>
                        </a:spcAft>
                      </a:pPr>
                      <a:r>
                        <a:rPr lang="en-US" sz="1400" dirty="0">
                          <a:effectLst/>
                        </a:rPr>
                        <a:t>ITEP</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Russia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Moscow</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2"/>
                  </a:ext>
                </a:extLst>
              </a:tr>
              <a:tr h="222056">
                <a:tc>
                  <a:txBody>
                    <a:bodyPr/>
                    <a:lstStyle/>
                    <a:p>
                      <a:pPr algn="ctr">
                        <a:lnSpc>
                          <a:spcPct val="105000"/>
                        </a:lnSpc>
                        <a:spcAft>
                          <a:spcPts val="800"/>
                        </a:spcAft>
                      </a:pPr>
                      <a:r>
                        <a:rPr lang="en-US" sz="1400">
                          <a:effectLst/>
                        </a:rPr>
                        <a:t>NNRU “MEPhI”</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Russia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Moscow</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3"/>
                  </a:ext>
                </a:extLst>
              </a:tr>
              <a:tr h="222056">
                <a:tc>
                  <a:txBody>
                    <a:bodyPr/>
                    <a:lstStyle/>
                    <a:p>
                      <a:pPr algn="ctr">
                        <a:lnSpc>
                          <a:spcPct val="105000"/>
                        </a:lnSpc>
                        <a:spcAft>
                          <a:spcPts val="800"/>
                        </a:spcAft>
                      </a:pPr>
                      <a:r>
                        <a:rPr lang="en-US" sz="1400" dirty="0">
                          <a:effectLst/>
                        </a:rPr>
                        <a:t>IHEP</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Russia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Protvino</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4"/>
                  </a:ext>
                </a:extLst>
              </a:tr>
              <a:tr h="222056">
                <a:tc>
                  <a:txBody>
                    <a:bodyPr/>
                    <a:lstStyle/>
                    <a:p>
                      <a:pPr algn="ctr">
                        <a:lnSpc>
                          <a:spcPct val="105000"/>
                        </a:lnSpc>
                        <a:spcAft>
                          <a:spcPts val="800"/>
                        </a:spcAft>
                      </a:pPr>
                      <a:r>
                        <a:rPr lang="en-US" sz="1400" dirty="0" err="1">
                          <a:effectLst/>
                        </a:rPr>
                        <a:t>SPbSU</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Russia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St. Petersburg</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5"/>
                  </a:ext>
                </a:extLst>
              </a:tr>
              <a:tr h="222056">
                <a:tc>
                  <a:txBody>
                    <a:bodyPr/>
                    <a:lstStyle/>
                    <a:p>
                      <a:pPr algn="ctr">
                        <a:lnSpc>
                          <a:spcPct val="105000"/>
                        </a:lnSpc>
                        <a:spcAft>
                          <a:spcPts val="800"/>
                        </a:spcAft>
                      </a:pPr>
                      <a:r>
                        <a:rPr lang="en-US" sz="1400" dirty="0">
                          <a:effectLst/>
                        </a:rPr>
                        <a:t>MIPT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Russia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Dolgoprudny</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6"/>
                  </a:ext>
                </a:extLst>
              </a:tr>
              <a:tr h="222056">
                <a:tc>
                  <a:txBody>
                    <a:bodyPr/>
                    <a:lstStyle/>
                    <a:p>
                      <a:pPr algn="ctr">
                        <a:lnSpc>
                          <a:spcPct val="105000"/>
                        </a:lnSpc>
                        <a:spcAft>
                          <a:spcPts val="800"/>
                        </a:spcAft>
                      </a:pPr>
                      <a:r>
                        <a:rPr lang="en-US" sz="1400">
                          <a:effectLst/>
                        </a:rPr>
                        <a:t>UNS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Serbia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Novi Sad</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7"/>
                  </a:ext>
                </a:extLst>
              </a:tr>
              <a:tr h="222056">
                <a:tc>
                  <a:txBody>
                    <a:bodyPr/>
                    <a:lstStyle/>
                    <a:p>
                      <a:pPr algn="ctr">
                        <a:lnSpc>
                          <a:spcPct val="105000"/>
                        </a:lnSpc>
                        <a:spcAft>
                          <a:spcPts val="800"/>
                        </a:spcAft>
                      </a:pPr>
                      <a:r>
                        <a:rPr lang="en-US" sz="1400">
                          <a:effectLst/>
                        </a:rPr>
                        <a:t>INS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Serbia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Belgrad</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8"/>
                  </a:ext>
                </a:extLst>
              </a:tr>
              <a:tr h="222056">
                <a:tc>
                  <a:txBody>
                    <a:bodyPr/>
                    <a:lstStyle/>
                    <a:p>
                      <a:pPr algn="ctr">
                        <a:lnSpc>
                          <a:spcPct val="105000"/>
                        </a:lnSpc>
                        <a:spcAft>
                          <a:spcPts val="800"/>
                        </a:spcAft>
                      </a:pPr>
                      <a:r>
                        <a:rPr lang="en-US" sz="1400">
                          <a:effectLst/>
                        </a:rPr>
                        <a:t>UPJS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Slovakia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Kosice</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09"/>
                  </a:ext>
                </a:extLst>
              </a:tr>
              <a:tr h="222056">
                <a:tc>
                  <a:txBody>
                    <a:bodyPr/>
                    <a:lstStyle/>
                    <a:p>
                      <a:pPr algn="ctr">
                        <a:lnSpc>
                          <a:spcPct val="105000"/>
                        </a:lnSpc>
                        <a:spcAft>
                          <a:spcPts val="800"/>
                        </a:spcAft>
                      </a:pPr>
                      <a:r>
                        <a:rPr lang="en-US" sz="1400">
                          <a:effectLst/>
                        </a:rPr>
                        <a:t>IP SAS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Slovakia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Bratislava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0"/>
                  </a:ext>
                </a:extLst>
              </a:tr>
              <a:tr h="222056">
                <a:tc>
                  <a:txBody>
                    <a:bodyPr/>
                    <a:lstStyle/>
                    <a:p>
                      <a:pPr algn="ctr">
                        <a:lnSpc>
                          <a:spcPct val="105000"/>
                        </a:lnSpc>
                        <a:spcAft>
                          <a:spcPts val="800"/>
                        </a:spcAft>
                      </a:pPr>
                      <a:r>
                        <a:rPr lang="en-US" sz="1400">
                          <a:effectLst/>
                        </a:rPr>
                        <a:t>BNL</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USA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Upton</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1"/>
                  </a:ext>
                </a:extLst>
              </a:tr>
              <a:tr h="222056">
                <a:tc>
                  <a:txBody>
                    <a:bodyPr/>
                    <a:lstStyle/>
                    <a:p>
                      <a:pPr algn="ctr">
                        <a:lnSpc>
                          <a:spcPct val="105000"/>
                        </a:lnSpc>
                        <a:spcAft>
                          <a:spcPts val="800"/>
                        </a:spcAft>
                      </a:pPr>
                      <a:r>
                        <a:rPr lang="en-US" sz="1400" dirty="0">
                          <a:effectLst/>
                        </a:rPr>
                        <a:t>Berkeley Lab</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USA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Berkeley</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2"/>
                  </a:ext>
                </a:extLst>
              </a:tr>
              <a:tr h="222056">
                <a:tc>
                  <a:txBody>
                    <a:bodyPr/>
                    <a:lstStyle/>
                    <a:p>
                      <a:pPr algn="ctr">
                        <a:lnSpc>
                          <a:spcPct val="105000"/>
                        </a:lnSpc>
                        <a:spcAft>
                          <a:spcPts val="800"/>
                        </a:spcAft>
                      </a:pPr>
                      <a:r>
                        <a:rPr lang="en-US" sz="1400">
                          <a:effectLst/>
                        </a:rPr>
                        <a:t>IU</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USA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Bloomington</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3"/>
                  </a:ext>
                </a:extLst>
              </a:tr>
              <a:tr h="222056">
                <a:tc>
                  <a:txBody>
                    <a:bodyPr/>
                    <a:lstStyle/>
                    <a:p>
                      <a:pPr algn="ctr">
                        <a:lnSpc>
                          <a:spcPct val="105000"/>
                        </a:lnSpc>
                        <a:spcAft>
                          <a:spcPts val="800"/>
                        </a:spcAft>
                      </a:pPr>
                      <a:r>
                        <a:rPr lang="en-US" sz="1400">
                          <a:effectLst/>
                        </a:rPr>
                        <a:t>ANL</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USA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Lemont</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4"/>
                  </a:ext>
                </a:extLst>
              </a:tr>
              <a:tr h="222056">
                <a:tc>
                  <a:txBody>
                    <a:bodyPr/>
                    <a:lstStyle/>
                    <a:p>
                      <a:pPr algn="ctr">
                        <a:lnSpc>
                          <a:spcPct val="105000"/>
                        </a:lnSpc>
                        <a:spcAft>
                          <a:spcPts val="800"/>
                        </a:spcAft>
                      </a:pPr>
                      <a:r>
                        <a:rPr lang="en-US" sz="1400">
                          <a:effectLst/>
                        </a:rPr>
                        <a:t>Yale Univ.</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USA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New Haven</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5"/>
                  </a:ext>
                </a:extLst>
              </a:tr>
              <a:tr h="222056">
                <a:tc>
                  <a:txBody>
                    <a:bodyPr/>
                    <a:lstStyle/>
                    <a:p>
                      <a:pPr algn="ctr">
                        <a:lnSpc>
                          <a:spcPct val="105000"/>
                        </a:lnSpc>
                        <a:spcAft>
                          <a:spcPts val="800"/>
                        </a:spcAft>
                      </a:pPr>
                      <a:r>
                        <a:rPr lang="en-US" sz="1400" dirty="0">
                          <a:effectLst/>
                        </a:rPr>
                        <a:t>SUNY</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USA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Stony Brook</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6"/>
                  </a:ext>
                </a:extLst>
              </a:tr>
              <a:tr h="222056">
                <a:tc>
                  <a:txBody>
                    <a:bodyPr/>
                    <a:lstStyle/>
                    <a:p>
                      <a:pPr algn="ctr">
                        <a:lnSpc>
                          <a:spcPct val="105000"/>
                        </a:lnSpc>
                        <a:spcAft>
                          <a:spcPts val="800"/>
                        </a:spcAft>
                      </a:pPr>
                      <a:r>
                        <a:rPr lang="en-US" sz="1400">
                          <a:effectLst/>
                        </a:rPr>
                        <a:t>UIC</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USA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Chicago</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7"/>
                  </a:ext>
                </a:extLst>
              </a:tr>
              <a:tr h="222056">
                <a:tc>
                  <a:txBody>
                    <a:bodyPr/>
                    <a:lstStyle/>
                    <a:p>
                      <a:pPr algn="ctr">
                        <a:lnSpc>
                          <a:spcPct val="105000"/>
                        </a:lnSpc>
                        <a:spcAft>
                          <a:spcPts val="800"/>
                        </a:spcAft>
                      </a:pPr>
                      <a:r>
                        <a:rPr lang="en-US" sz="1400">
                          <a:effectLst/>
                        </a:rPr>
                        <a:t>Penn State</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USA</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a:effectLst/>
                        </a:rPr>
                        <a:t>University Park</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8"/>
                  </a:ext>
                </a:extLst>
              </a:tr>
              <a:tr h="453448">
                <a:tc>
                  <a:txBody>
                    <a:bodyPr/>
                    <a:lstStyle/>
                    <a:p>
                      <a:pPr algn="ctr">
                        <a:lnSpc>
                          <a:spcPct val="105000"/>
                        </a:lnSpc>
                        <a:spcAft>
                          <a:spcPts val="800"/>
                        </a:spcAft>
                      </a:pPr>
                      <a:r>
                        <a:rPr lang="en-US" sz="1400">
                          <a:effectLst/>
                        </a:rPr>
                        <a:t>Dalat Nuclear Research Institute (DNRI)</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a:effectLst/>
                        </a:rPr>
                        <a:t>Vietnam</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tc>
                  <a:txBody>
                    <a:bodyPr/>
                    <a:lstStyle/>
                    <a:p>
                      <a:pPr algn="ctr">
                        <a:lnSpc>
                          <a:spcPct val="105000"/>
                        </a:lnSpc>
                        <a:spcAft>
                          <a:spcPts val="800"/>
                        </a:spcAft>
                      </a:pPr>
                      <a:r>
                        <a:rPr lang="en-US" sz="1400" dirty="0" err="1">
                          <a:effectLst/>
                        </a:rPr>
                        <a:t>Dalat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2376" marR="32376" marT="0" marB="0"/>
                </a:tc>
                <a:extLst>
                  <a:ext uri="{0D108BD9-81ED-4DB2-BD59-A6C34878D82A}">
                    <a16:rowId xmlns:a16="http://schemas.microsoft.com/office/drawing/2014/main" xmlns="" val="10019"/>
                  </a:ext>
                </a:extLst>
              </a:tr>
            </a:tbl>
          </a:graphicData>
        </a:graphic>
      </p:graphicFrame>
      <p:sp>
        <p:nvSpPr>
          <p:cNvPr id="3" name="TextBox 2"/>
          <p:cNvSpPr txBox="1"/>
          <p:nvPr/>
        </p:nvSpPr>
        <p:spPr>
          <a:xfrm>
            <a:off x="237068" y="5850464"/>
            <a:ext cx="11430000" cy="646331"/>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The STAR program is a part the 7-years plan. </a:t>
            </a:r>
          </a:p>
          <a:p>
            <a:pPr marL="285750" indent="-285750">
              <a:buFont typeface="Wingdings" panose="05000000000000000000" pitchFamily="2" charset="2"/>
              <a:buChar char="§"/>
            </a:pPr>
            <a:r>
              <a:rPr lang="en-US" dirty="0" smtClean="0"/>
              <a:t>US DOE/ BNL have proposed to prolong the existing the BNL – JINR Agreement for the next 5 years.</a:t>
            </a:r>
            <a:endParaRPr lang="ru-RU" dirty="0"/>
          </a:p>
        </p:txBody>
      </p:sp>
    </p:spTree>
    <p:extLst>
      <p:ext uri="{BB962C8B-B14F-4D97-AF65-F5344CB8AC3E}">
        <p14:creationId xmlns:p14="http://schemas.microsoft.com/office/powerpoint/2010/main" val="40456049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DFAFD10-A546-BF19-E1E7-ABE6E4C34B31}"/>
              </a:ext>
            </a:extLst>
          </p:cNvPr>
          <p:cNvSpPr>
            <a:spLocks noGrp="1"/>
          </p:cNvSpPr>
          <p:nvPr>
            <p:ph type="sldNum" sz="quarter" idx="12"/>
          </p:nvPr>
        </p:nvSpPr>
        <p:spPr/>
        <p:txBody>
          <a:bodyPr/>
          <a:lstStyle/>
          <a:p>
            <a:fld id="{893C5830-40F3-F04E-B2E3-10E6672BA8FF}" type="slidenum">
              <a:rPr lang="en-US" smtClean="0"/>
              <a:pPr/>
              <a:t>20</a:t>
            </a:fld>
            <a:endParaRPr lang="en-US" dirty="0"/>
          </a:p>
        </p:txBody>
      </p:sp>
      <p:pic>
        <p:nvPicPr>
          <p:cNvPr id="26" name="Picture 25" descr="Diagram&#10;&#10;Description automatically generated">
            <a:extLst>
              <a:ext uri="{FF2B5EF4-FFF2-40B4-BE49-F238E27FC236}">
                <a16:creationId xmlns:a16="http://schemas.microsoft.com/office/drawing/2014/main" xmlns="" id="{0D3393D3-19A6-FA41-A9E0-B5FE8422FAD8}"/>
              </a:ext>
            </a:extLst>
          </p:cNvPr>
          <p:cNvPicPr>
            <a:picLocks noChangeAspect="1"/>
          </p:cNvPicPr>
          <p:nvPr/>
        </p:nvPicPr>
        <p:blipFill>
          <a:blip r:embed="rId2"/>
          <a:stretch>
            <a:fillRect/>
          </a:stretch>
        </p:blipFill>
        <p:spPr>
          <a:xfrm>
            <a:off x="6765105" y="741041"/>
            <a:ext cx="4442826" cy="5738650"/>
          </a:xfrm>
          <a:prstGeom prst="rect">
            <a:avLst/>
          </a:prstGeom>
        </p:spPr>
      </p:pic>
      <p:sp>
        <p:nvSpPr>
          <p:cNvPr id="30" name="TextBox 29">
            <a:extLst>
              <a:ext uri="{FF2B5EF4-FFF2-40B4-BE49-F238E27FC236}">
                <a16:creationId xmlns:a16="http://schemas.microsoft.com/office/drawing/2014/main" xmlns="" id="{EDAA4C80-BC4F-E14F-9663-ADDE8D34C021}"/>
              </a:ext>
            </a:extLst>
          </p:cNvPr>
          <p:cNvSpPr txBox="1"/>
          <p:nvPr/>
        </p:nvSpPr>
        <p:spPr>
          <a:xfrm>
            <a:off x="7560677" y="2661889"/>
            <a:ext cx="587019" cy="369332"/>
          </a:xfrm>
          <a:prstGeom prst="rect">
            <a:avLst/>
          </a:prstGeom>
          <a:solidFill>
            <a:schemeClr val="accent6">
              <a:lumMod val="20000"/>
              <a:lumOff val="80000"/>
            </a:schemeClr>
          </a:solidFill>
        </p:spPr>
        <p:txBody>
          <a:bodyPr wrap="none" rtlCol="0">
            <a:spAutoFit/>
          </a:bodyPr>
          <a:lstStyle/>
          <a:p>
            <a:pPr algn="ctr"/>
            <a:r>
              <a:rPr lang="en-US" sz="600" dirty="0">
                <a:solidFill>
                  <a:srgbClr val="0000FF"/>
                </a:solidFill>
                <a:latin typeface="+mj-lt"/>
              </a:rPr>
              <a:t>Possible</a:t>
            </a:r>
          </a:p>
          <a:p>
            <a:pPr algn="ctr"/>
            <a:r>
              <a:rPr lang="en-US" sz="600" dirty="0">
                <a:solidFill>
                  <a:srgbClr val="0000FF"/>
                </a:solidFill>
                <a:latin typeface="+mj-lt"/>
              </a:rPr>
              <a:t>2</a:t>
            </a:r>
            <a:r>
              <a:rPr lang="en-US" sz="600" baseline="30000" dirty="0">
                <a:solidFill>
                  <a:srgbClr val="0000FF"/>
                </a:solidFill>
                <a:latin typeface="+mj-lt"/>
              </a:rPr>
              <a:t>nd</a:t>
            </a:r>
            <a:r>
              <a:rPr lang="en-US" sz="600" dirty="0">
                <a:solidFill>
                  <a:srgbClr val="0000FF"/>
                </a:solidFill>
                <a:latin typeface="+mj-lt"/>
              </a:rPr>
              <a:t> Detector </a:t>
            </a:r>
          </a:p>
          <a:p>
            <a:pPr algn="ctr"/>
            <a:r>
              <a:rPr lang="en-US" sz="600" dirty="0">
                <a:solidFill>
                  <a:srgbClr val="0000FF"/>
                </a:solidFill>
                <a:latin typeface="+mj-lt"/>
              </a:rPr>
              <a:t>Location</a:t>
            </a:r>
          </a:p>
        </p:txBody>
      </p:sp>
      <p:sp>
        <p:nvSpPr>
          <p:cNvPr id="31" name="TextBox 30">
            <a:extLst>
              <a:ext uri="{FF2B5EF4-FFF2-40B4-BE49-F238E27FC236}">
                <a16:creationId xmlns:a16="http://schemas.microsoft.com/office/drawing/2014/main" xmlns="" id="{1284CDA4-0933-674C-8FB9-05CF4856DEE7}"/>
              </a:ext>
            </a:extLst>
          </p:cNvPr>
          <p:cNvSpPr txBox="1"/>
          <p:nvPr/>
        </p:nvSpPr>
        <p:spPr>
          <a:xfrm>
            <a:off x="8212369" y="3153441"/>
            <a:ext cx="476412" cy="369332"/>
          </a:xfrm>
          <a:prstGeom prst="rect">
            <a:avLst/>
          </a:prstGeom>
          <a:solidFill>
            <a:schemeClr val="accent6">
              <a:lumMod val="20000"/>
              <a:lumOff val="80000"/>
            </a:schemeClr>
          </a:solidFill>
        </p:spPr>
        <p:txBody>
          <a:bodyPr wrap="none" rtlCol="0">
            <a:spAutoFit/>
          </a:bodyPr>
          <a:lstStyle/>
          <a:p>
            <a:pPr algn="ctr"/>
            <a:r>
              <a:rPr lang="en-US" sz="600" dirty="0">
                <a:solidFill>
                  <a:srgbClr val="0000FF"/>
                </a:solidFill>
                <a:latin typeface="+mj-lt"/>
              </a:rPr>
              <a:t>Project </a:t>
            </a:r>
          </a:p>
          <a:p>
            <a:pPr algn="ctr"/>
            <a:r>
              <a:rPr lang="en-US" sz="600" dirty="0">
                <a:solidFill>
                  <a:srgbClr val="0000FF"/>
                </a:solidFill>
                <a:latin typeface="+mj-lt"/>
              </a:rPr>
              <a:t>Detector </a:t>
            </a:r>
          </a:p>
          <a:p>
            <a:pPr algn="ctr"/>
            <a:r>
              <a:rPr lang="en-US" sz="600" dirty="0">
                <a:solidFill>
                  <a:srgbClr val="0000FF"/>
                </a:solidFill>
                <a:latin typeface="+mj-lt"/>
              </a:rPr>
              <a:t>Location</a:t>
            </a:r>
          </a:p>
        </p:txBody>
      </p:sp>
      <p:pic>
        <p:nvPicPr>
          <p:cNvPr id="32" name="Picture 31" descr="Logo&#10;&#10;Description automatically generated">
            <a:extLst>
              <a:ext uri="{FF2B5EF4-FFF2-40B4-BE49-F238E27FC236}">
                <a16:creationId xmlns:a16="http://schemas.microsoft.com/office/drawing/2014/main" xmlns="" id="{3A27C06B-1C5C-B048-A592-D6447776D4B8}"/>
              </a:ext>
            </a:extLst>
          </p:cNvPr>
          <p:cNvPicPr>
            <a:picLocks noChangeAspect="1"/>
          </p:cNvPicPr>
          <p:nvPr/>
        </p:nvPicPr>
        <p:blipFill>
          <a:blip r:embed="rId3"/>
          <a:stretch>
            <a:fillRect/>
          </a:stretch>
        </p:blipFill>
        <p:spPr>
          <a:xfrm>
            <a:off x="8266607" y="3528613"/>
            <a:ext cx="367937" cy="264160"/>
          </a:xfrm>
          <a:prstGeom prst="rect">
            <a:avLst/>
          </a:prstGeom>
        </p:spPr>
      </p:pic>
      <p:sp>
        <p:nvSpPr>
          <p:cNvPr id="5" name="TextBox 4">
            <a:extLst>
              <a:ext uri="{FF2B5EF4-FFF2-40B4-BE49-F238E27FC236}">
                <a16:creationId xmlns:a16="http://schemas.microsoft.com/office/drawing/2014/main" xmlns="" id="{352A6A4D-8686-264A-96F7-C93460E73A20}"/>
              </a:ext>
            </a:extLst>
          </p:cNvPr>
          <p:cNvSpPr txBox="1"/>
          <p:nvPr/>
        </p:nvSpPr>
        <p:spPr>
          <a:xfrm>
            <a:off x="8089156" y="3790948"/>
            <a:ext cx="510076" cy="338554"/>
          </a:xfrm>
          <a:prstGeom prst="rect">
            <a:avLst/>
          </a:prstGeom>
          <a:noFill/>
        </p:spPr>
        <p:txBody>
          <a:bodyPr wrap="none" rtlCol="0">
            <a:spAutoFit/>
          </a:bodyPr>
          <a:lstStyle/>
          <a:p>
            <a:pPr algn="l"/>
            <a:r>
              <a:rPr lang="en-US" sz="1600" dirty="0">
                <a:solidFill>
                  <a:srgbClr val="0000FF"/>
                </a:solidFill>
                <a:latin typeface="+mj-lt"/>
              </a:rPr>
              <a:t>IR-6</a:t>
            </a:r>
          </a:p>
        </p:txBody>
      </p:sp>
      <p:sp>
        <p:nvSpPr>
          <p:cNvPr id="33" name="TextBox 32">
            <a:extLst>
              <a:ext uri="{FF2B5EF4-FFF2-40B4-BE49-F238E27FC236}">
                <a16:creationId xmlns:a16="http://schemas.microsoft.com/office/drawing/2014/main" xmlns="" id="{F770F490-51B8-E14A-91FD-B411BC9EFEE8}"/>
              </a:ext>
            </a:extLst>
          </p:cNvPr>
          <p:cNvSpPr txBox="1"/>
          <p:nvPr/>
        </p:nvSpPr>
        <p:spPr>
          <a:xfrm>
            <a:off x="6822408" y="3109416"/>
            <a:ext cx="510076" cy="338554"/>
          </a:xfrm>
          <a:prstGeom prst="rect">
            <a:avLst/>
          </a:prstGeom>
          <a:noFill/>
        </p:spPr>
        <p:txBody>
          <a:bodyPr wrap="none" rtlCol="0">
            <a:spAutoFit/>
          </a:bodyPr>
          <a:lstStyle/>
          <a:p>
            <a:pPr algn="l"/>
            <a:r>
              <a:rPr lang="en-US" sz="1600" dirty="0">
                <a:solidFill>
                  <a:srgbClr val="0000FF"/>
                </a:solidFill>
                <a:latin typeface="+mj-lt"/>
              </a:rPr>
              <a:t>IR-8</a:t>
            </a:r>
          </a:p>
        </p:txBody>
      </p:sp>
      <p:sp>
        <p:nvSpPr>
          <p:cNvPr id="3" name="TextBox 2">
            <a:extLst>
              <a:ext uri="{FF2B5EF4-FFF2-40B4-BE49-F238E27FC236}">
                <a16:creationId xmlns:a16="http://schemas.microsoft.com/office/drawing/2014/main" xmlns="" id="{F2A36915-F580-56D5-878F-4FB63025CA31}"/>
              </a:ext>
            </a:extLst>
          </p:cNvPr>
          <p:cNvSpPr txBox="1"/>
          <p:nvPr/>
        </p:nvSpPr>
        <p:spPr>
          <a:xfrm>
            <a:off x="641929" y="601234"/>
            <a:ext cx="5226942" cy="1000274"/>
          </a:xfrm>
          <a:prstGeom prst="rect">
            <a:avLst/>
          </a:prstGeom>
          <a:noFill/>
        </p:spPr>
        <p:txBody>
          <a:bodyPr wrap="square" rtlCol="0">
            <a:spAutoFit/>
          </a:bodyPr>
          <a:lstStyle/>
          <a:p>
            <a:pPr algn="ctr"/>
            <a:r>
              <a:rPr lang="en-US" sz="2000" b="1" dirty="0">
                <a:solidFill>
                  <a:srgbClr val="0000FF"/>
                </a:solidFill>
                <a:latin typeface="Arial Nova" panose="020B0504020202020204" pitchFamily="34" charset="0"/>
                <a:ea typeface="Comic Sans MS" charset="0"/>
                <a:cs typeface="Comic Sans MS" charset="0"/>
              </a:rPr>
              <a:t>What is the EIC:</a:t>
            </a:r>
          </a:p>
          <a:p>
            <a:pPr algn="ctr"/>
            <a:endParaRPr lang="en-US" sz="700" dirty="0">
              <a:solidFill>
                <a:srgbClr val="0000FF"/>
              </a:solidFill>
              <a:latin typeface="Arial Nova" panose="020B0504020202020204" pitchFamily="34" charset="0"/>
              <a:ea typeface="Comic Sans MS" charset="0"/>
              <a:cs typeface="Comic Sans MS" charset="0"/>
            </a:endParaRPr>
          </a:p>
          <a:p>
            <a:pPr algn="ctr"/>
            <a:r>
              <a:rPr lang="en-US" sz="1600" dirty="0">
                <a:latin typeface="Arial Nova" panose="020B0504020202020204" pitchFamily="34" charset="0"/>
                <a:ea typeface="Comic Sans MS" charset="0"/>
                <a:cs typeface="Comic Sans MS" charset="0"/>
              </a:rPr>
              <a:t>A high luminosity (10</a:t>
            </a:r>
            <a:r>
              <a:rPr lang="en-US" sz="1600" baseline="30000" dirty="0">
                <a:latin typeface="Arial Nova" panose="020B0504020202020204" pitchFamily="34" charset="0"/>
                <a:ea typeface="Comic Sans MS" charset="0"/>
                <a:cs typeface="Comic Sans MS" charset="0"/>
              </a:rPr>
              <a:t>33</a:t>
            </a:r>
            <a:r>
              <a:rPr lang="en-US" sz="1600" dirty="0">
                <a:latin typeface="Arial Nova" panose="020B0504020202020204" pitchFamily="34" charset="0"/>
                <a:ea typeface="Comic Sans MS" charset="0"/>
                <a:cs typeface="Comic Sans MS" charset="0"/>
              </a:rPr>
              <a:t> – 10</a:t>
            </a:r>
            <a:r>
              <a:rPr lang="en-US" sz="1600" baseline="30000" dirty="0">
                <a:latin typeface="Arial Nova" panose="020B0504020202020204" pitchFamily="34" charset="0"/>
                <a:ea typeface="Comic Sans MS" charset="0"/>
                <a:cs typeface="Comic Sans MS" charset="0"/>
              </a:rPr>
              <a:t>34</a:t>
            </a:r>
            <a:r>
              <a:rPr lang="en-US" sz="1600" dirty="0">
                <a:latin typeface="Arial Nova" panose="020B0504020202020204" pitchFamily="34" charset="0"/>
                <a:ea typeface="Comic Sans MS" charset="0"/>
                <a:cs typeface="Comic Sans MS" charset="0"/>
              </a:rPr>
              <a:t> cm</a:t>
            </a:r>
            <a:r>
              <a:rPr lang="en-US" sz="1600" baseline="30000" dirty="0">
                <a:latin typeface="Arial Nova" panose="020B0504020202020204" pitchFamily="34" charset="0"/>
                <a:ea typeface="Comic Sans MS" charset="0"/>
                <a:cs typeface="Comic Sans MS" charset="0"/>
              </a:rPr>
              <a:t>-2</a:t>
            </a:r>
            <a:r>
              <a:rPr lang="en-US" sz="1600" dirty="0">
                <a:latin typeface="Arial Nova" panose="020B0504020202020204" pitchFamily="34" charset="0"/>
                <a:ea typeface="Comic Sans MS" charset="0"/>
                <a:cs typeface="Comic Sans MS" charset="0"/>
              </a:rPr>
              <a:t>s</a:t>
            </a:r>
            <a:r>
              <a:rPr lang="en-US" sz="1600" baseline="30000" dirty="0">
                <a:latin typeface="Arial Nova" panose="020B0504020202020204" pitchFamily="34" charset="0"/>
                <a:ea typeface="Comic Sans MS" charset="0"/>
                <a:cs typeface="Comic Sans MS" charset="0"/>
              </a:rPr>
              <a:t>-1</a:t>
            </a:r>
            <a:r>
              <a:rPr lang="en-US" sz="1600" dirty="0">
                <a:latin typeface="Arial Nova" panose="020B0504020202020204" pitchFamily="34" charset="0"/>
                <a:ea typeface="Comic Sans MS" charset="0"/>
                <a:cs typeface="Comic Sans MS" charset="0"/>
              </a:rPr>
              <a:t>) polarized </a:t>
            </a:r>
            <a:r>
              <a:rPr lang="en-US" sz="1600" dirty="0">
                <a:solidFill>
                  <a:srgbClr val="0000FF"/>
                </a:solidFill>
                <a:latin typeface="Arial Nova" panose="020B0504020202020204" pitchFamily="34" charset="0"/>
                <a:ea typeface="Comic Sans MS" charset="0"/>
                <a:cs typeface="Comic Sans MS" charset="0"/>
              </a:rPr>
              <a:t>e</a:t>
            </a:r>
            <a:r>
              <a:rPr lang="en-US" sz="1600" dirty="0">
                <a:latin typeface="Arial Nova" panose="020B0504020202020204" pitchFamily="34" charset="0"/>
                <a:ea typeface="Comic Sans MS" charset="0"/>
                <a:cs typeface="Comic Sans MS" charset="0"/>
              </a:rPr>
              <a:t>lectron proton / </a:t>
            </a:r>
            <a:r>
              <a:rPr lang="en-US" sz="1600" dirty="0">
                <a:solidFill>
                  <a:srgbClr val="0000FF"/>
                </a:solidFill>
                <a:latin typeface="Arial Nova" panose="020B0504020202020204" pitchFamily="34" charset="0"/>
                <a:ea typeface="Comic Sans MS" charset="0"/>
                <a:cs typeface="Comic Sans MS" charset="0"/>
              </a:rPr>
              <a:t>i</a:t>
            </a:r>
            <a:r>
              <a:rPr lang="en-US" sz="1600" dirty="0">
                <a:latin typeface="Arial Nova" panose="020B0504020202020204" pitchFamily="34" charset="0"/>
                <a:ea typeface="Comic Sans MS" charset="0"/>
                <a:cs typeface="Comic Sans MS" charset="0"/>
              </a:rPr>
              <a:t>on </a:t>
            </a:r>
            <a:r>
              <a:rPr lang="en-US" sz="1600" dirty="0">
                <a:solidFill>
                  <a:srgbClr val="0000FF"/>
                </a:solidFill>
                <a:latin typeface="Arial Nova" panose="020B0504020202020204" pitchFamily="34" charset="0"/>
                <a:ea typeface="Comic Sans MS" charset="0"/>
                <a:cs typeface="Comic Sans MS" charset="0"/>
              </a:rPr>
              <a:t>c</a:t>
            </a:r>
            <a:r>
              <a:rPr lang="en-US" sz="1600" dirty="0">
                <a:latin typeface="Arial Nova" panose="020B0504020202020204" pitchFamily="34" charset="0"/>
                <a:ea typeface="Comic Sans MS" charset="0"/>
                <a:cs typeface="Comic Sans MS" charset="0"/>
              </a:rPr>
              <a:t>ollider with √</a:t>
            </a:r>
            <a:r>
              <a:rPr lang="en-US" sz="1600" dirty="0" err="1">
                <a:latin typeface="Arial Nova" panose="020B0504020202020204" pitchFamily="34" charset="0"/>
                <a:ea typeface="Comic Sans MS" charset="0"/>
                <a:cs typeface="Comic Sans MS" charset="0"/>
              </a:rPr>
              <a:t>s</a:t>
            </a:r>
            <a:r>
              <a:rPr lang="en-US" sz="1600" baseline="-25000" dirty="0" err="1">
                <a:latin typeface="Arial Nova" panose="020B0504020202020204" pitchFamily="34" charset="0"/>
                <a:ea typeface="Comic Sans MS" charset="0"/>
                <a:cs typeface="Comic Sans MS" charset="0"/>
              </a:rPr>
              <a:t>ep</a:t>
            </a:r>
            <a:r>
              <a:rPr lang="en-US" sz="1600" dirty="0">
                <a:latin typeface="Arial Nova" panose="020B0504020202020204" pitchFamily="34" charset="0"/>
                <a:ea typeface="Comic Sans MS" charset="0"/>
                <a:cs typeface="Comic Sans MS" charset="0"/>
              </a:rPr>
              <a:t> = 28 – 140 GeV</a:t>
            </a:r>
          </a:p>
        </p:txBody>
      </p:sp>
      <p:sp>
        <p:nvSpPr>
          <p:cNvPr id="6" name="TextBox 5">
            <a:extLst>
              <a:ext uri="{FF2B5EF4-FFF2-40B4-BE49-F238E27FC236}">
                <a16:creationId xmlns:a16="http://schemas.microsoft.com/office/drawing/2014/main" xmlns="" id="{111FE9DD-E843-773B-5890-623AAB2B9C45}"/>
              </a:ext>
            </a:extLst>
          </p:cNvPr>
          <p:cNvSpPr txBox="1"/>
          <p:nvPr/>
        </p:nvSpPr>
        <p:spPr>
          <a:xfrm>
            <a:off x="406091" y="1549958"/>
            <a:ext cx="5681200" cy="5216813"/>
          </a:xfrm>
          <a:prstGeom prst="rect">
            <a:avLst/>
          </a:prstGeom>
          <a:noFill/>
        </p:spPr>
        <p:txBody>
          <a:bodyPr wrap="square" rtlCol="0">
            <a:spAutoFit/>
          </a:bodyPr>
          <a:lstStyle/>
          <a:p>
            <a:pPr algn="ctr"/>
            <a:r>
              <a:rPr lang="en-US" sz="2000" b="1" dirty="0">
                <a:solidFill>
                  <a:srgbClr val="0000FF"/>
                </a:solidFill>
                <a:latin typeface="Arial Nova" panose="020B0504020202020204" pitchFamily="34" charset="0"/>
                <a:ea typeface="Comic Sans MS" charset="0"/>
                <a:cs typeface="Comic Sans MS" charset="0"/>
              </a:rPr>
              <a:t>What is special:</a:t>
            </a:r>
          </a:p>
          <a:p>
            <a:pPr algn="ctr"/>
            <a:endParaRPr lang="en-US" sz="700" dirty="0">
              <a:solidFill>
                <a:srgbClr val="0000FF"/>
              </a:solidFill>
              <a:latin typeface="Arial Nova" panose="020B0504020202020204" pitchFamily="34" charset="0"/>
              <a:ea typeface="Comic Sans MS" charset="0"/>
              <a:cs typeface="Comic Sans MS" charset="0"/>
            </a:endParaRPr>
          </a:p>
          <a:p>
            <a:pPr algn="ctr"/>
            <a:r>
              <a:rPr lang="en-US" sz="1600" dirty="0">
                <a:latin typeface="Arial Nova" panose="020B0504020202020204" pitchFamily="34" charset="0"/>
                <a:cs typeface="Arial" panose="020B0604020202020204" pitchFamily="34" charset="0"/>
              </a:rPr>
              <a:t>EIC is the ONLY new collider in foreseeable future. Allows to remain at frontier of Accelerator S&amp;T.</a:t>
            </a:r>
          </a:p>
          <a:p>
            <a:pPr algn="ctr"/>
            <a:endParaRPr lang="en-US" sz="1000" dirty="0">
              <a:latin typeface="Arial Nova" panose="020B0504020202020204" pitchFamily="34" charset="0"/>
              <a:cs typeface="Arial" panose="020B0604020202020204" pitchFamily="34" charset="0"/>
            </a:endParaRPr>
          </a:p>
          <a:p>
            <a:pPr algn="ctr"/>
            <a:r>
              <a:rPr lang="en-US" sz="1600" dirty="0">
                <a:latin typeface="Arial Nova" panose="020B0504020202020204" pitchFamily="34" charset="0"/>
                <a:ea typeface="Comic Sans MS" charset="0"/>
                <a:cs typeface="Arial" panose="020B0604020202020204" pitchFamily="34" charset="0"/>
                <a:sym typeface="Wingdings"/>
              </a:rPr>
              <a:t>factor 100 to 1000 higher luminosity as HERA</a:t>
            </a:r>
          </a:p>
          <a:p>
            <a:pPr algn="ctr"/>
            <a:r>
              <a:rPr lang="en-US" sz="1600" dirty="0">
                <a:latin typeface="Arial Nova" panose="020B0504020202020204" pitchFamily="34" charset="0"/>
                <a:ea typeface="Comic Sans MS" charset="0"/>
                <a:cs typeface="Arial" panose="020B0604020202020204" pitchFamily="34" charset="0"/>
                <a:sym typeface="Wingdings"/>
              </a:rPr>
              <a:t>        both electrons and protons / light nuclei polarized, </a:t>
            </a:r>
          </a:p>
          <a:p>
            <a:pPr algn="ctr"/>
            <a:r>
              <a:rPr lang="en-US" sz="1600" dirty="0">
                <a:latin typeface="Arial Nova" panose="020B0504020202020204" pitchFamily="34" charset="0"/>
                <a:ea typeface="Comic Sans MS" charset="0"/>
                <a:cs typeface="Arial" panose="020B0604020202020204" pitchFamily="34" charset="0"/>
                <a:sym typeface="Wingdings"/>
              </a:rPr>
              <a:t>nuclear beams: d to U</a:t>
            </a:r>
          </a:p>
          <a:p>
            <a:pPr algn="ctr"/>
            <a:r>
              <a:rPr lang="en-US" sz="1600" dirty="0">
                <a:solidFill>
                  <a:srgbClr val="0000FF"/>
                </a:solidFill>
                <a:latin typeface="Arial Nova" panose="020B0504020202020204" pitchFamily="34" charset="0"/>
                <a:ea typeface="Comic Sans MS" charset="0"/>
                <a:cs typeface="Arial" panose="020B0604020202020204" pitchFamily="34" charset="0"/>
                <a:sym typeface="Wingdings"/>
              </a:rPr>
              <a:t>Fixed Target Facilities i.e.:</a:t>
            </a:r>
            <a:endParaRPr lang="en-US" sz="1600" dirty="0">
              <a:latin typeface="Arial Nova" panose="020B0504020202020204" pitchFamily="34" charset="0"/>
              <a:ea typeface="Comic Sans MS" charset="0"/>
              <a:cs typeface="Arial" panose="020B0604020202020204" pitchFamily="34" charset="0"/>
              <a:sym typeface="Wingdings"/>
            </a:endParaRPr>
          </a:p>
          <a:p>
            <a:pPr algn="ctr"/>
            <a:r>
              <a:rPr lang="en-US" sz="1600" dirty="0">
                <a:solidFill>
                  <a:srgbClr val="322F31"/>
                </a:solidFill>
                <a:latin typeface="Arial Nova" panose="020B0504020202020204" pitchFamily="34" charset="0"/>
                <a:ea typeface="Comic Sans MS" charset="0"/>
                <a:cs typeface="Arial" panose="020B0604020202020204" pitchFamily="34" charset="0"/>
                <a:sym typeface="Wingdings"/>
              </a:rPr>
              <a:t>at minimum &gt; 2 decades increase in kinematic coverage in x and Q</a:t>
            </a:r>
            <a:r>
              <a:rPr lang="en-US" sz="1600" baseline="30000" dirty="0">
                <a:solidFill>
                  <a:srgbClr val="322F31"/>
                </a:solidFill>
                <a:latin typeface="Arial Nova" panose="020B0504020202020204" pitchFamily="34" charset="0"/>
                <a:ea typeface="Comic Sans MS" charset="0"/>
                <a:cs typeface="Arial" panose="020B0604020202020204" pitchFamily="34" charset="0"/>
                <a:sym typeface="Wingdings"/>
              </a:rPr>
              <a:t>2</a:t>
            </a:r>
            <a:endParaRPr lang="en-US" sz="1600" dirty="0">
              <a:latin typeface="Arial Nova" panose="020B0504020202020204" pitchFamily="34" charset="0"/>
              <a:cs typeface="Arial" panose="020B0604020202020204" pitchFamily="34" charset="0"/>
            </a:endParaRPr>
          </a:p>
          <a:p>
            <a:pPr algn="ctr"/>
            <a:endParaRPr lang="en-US" sz="1200" dirty="0">
              <a:latin typeface="Arial Nova" panose="020B0504020202020204" pitchFamily="34" charset="0"/>
              <a:cs typeface="Arial" panose="020B0604020202020204" pitchFamily="34" charset="0"/>
            </a:endParaRPr>
          </a:p>
          <a:p>
            <a:pPr lvl="0" algn="ctr">
              <a:defRPr/>
            </a:pPr>
            <a:r>
              <a:rPr lang="en-US" sz="1600" b="1" dirty="0">
                <a:solidFill>
                  <a:srgbClr val="0432FF"/>
                </a:solidFill>
                <a:latin typeface="Arial Nova" panose="020B0504020202020204" pitchFamily="34" charset="0"/>
                <a:cs typeface="Arial" panose="020B0604020202020204" pitchFamily="34" charset="0"/>
              </a:rPr>
              <a:t>Science Program: </a:t>
            </a:r>
          </a:p>
          <a:p>
            <a:pPr lvl="0">
              <a:defRPr/>
            </a:pPr>
            <a:r>
              <a:rPr lang="en-US" sz="1600" dirty="0">
                <a:solidFill>
                  <a:prstClr val="black"/>
                </a:solidFill>
                <a:latin typeface="Arial Nova" panose="020B0504020202020204" pitchFamily="34" charset="0"/>
                <a:cs typeface="Arial" panose="020B0604020202020204" pitchFamily="34" charset="0"/>
              </a:rPr>
              <a:t>“An EIC can uniquely address three profound questions </a:t>
            </a:r>
          </a:p>
          <a:p>
            <a:pPr lvl="0">
              <a:defRPr/>
            </a:pPr>
            <a:r>
              <a:rPr lang="en-US" sz="1600" dirty="0">
                <a:solidFill>
                  <a:prstClr val="black"/>
                </a:solidFill>
                <a:latin typeface="Arial Nova" panose="020B0504020202020204" pitchFamily="34" charset="0"/>
                <a:cs typeface="Arial" panose="020B0604020202020204" pitchFamily="34" charset="0"/>
              </a:rPr>
              <a:t>About nucleons—neutrons and protons—and how they </a:t>
            </a:r>
          </a:p>
          <a:p>
            <a:pPr lvl="0">
              <a:defRPr/>
            </a:pPr>
            <a:r>
              <a:rPr lang="en-US" sz="1600" dirty="0">
                <a:solidFill>
                  <a:prstClr val="black"/>
                </a:solidFill>
                <a:latin typeface="Arial Nova" panose="020B0504020202020204" pitchFamily="34" charset="0"/>
                <a:cs typeface="Arial" panose="020B0604020202020204" pitchFamily="34" charset="0"/>
              </a:rPr>
              <a:t>are assembled to form the nuclei of atoms:</a:t>
            </a:r>
            <a:endParaRPr lang="en-US" sz="1050" dirty="0">
              <a:solidFill>
                <a:prstClr val="black"/>
              </a:solidFill>
              <a:latin typeface="Arial Nova" panose="020B0504020202020204" pitchFamily="34" charset="0"/>
              <a:cs typeface="Arial" panose="020B0604020202020204" pitchFamily="34" charset="0"/>
            </a:endParaRPr>
          </a:p>
          <a:p>
            <a:pPr lvl="0">
              <a:defRPr/>
            </a:pPr>
            <a:r>
              <a:rPr lang="en-US" sz="1600" dirty="0">
                <a:solidFill>
                  <a:prstClr val="black"/>
                </a:solidFill>
                <a:latin typeface="Arial Nova" panose="020B0504020202020204" pitchFamily="34" charset="0"/>
                <a:cs typeface="Arial" panose="020B0604020202020204" pitchFamily="34" charset="0"/>
              </a:rPr>
              <a:t>• How does the mass of the nucleon arise?</a:t>
            </a:r>
          </a:p>
          <a:p>
            <a:pPr lvl="0">
              <a:defRPr/>
            </a:pPr>
            <a:r>
              <a:rPr lang="en-US" sz="1600" dirty="0">
                <a:solidFill>
                  <a:prstClr val="black"/>
                </a:solidFill>
                <a:latin typeface="Arial Nova" panose="020B0504020202020204" pitchFamily="34" charset="0"/>
                <a:cs typeface="Arial" panose="020B0604020202020204" pitchFamily="34" charset="0"/>
              </a:rPr>
              <a:t>• How does the spin of the nucleon arise?</a:t>
            </a:r>
          </a:p>
          <a:p>
            <a:pPr lvl="0">
              <a:defRPr/>
            </a:pPr>
            <a:r>
              <a:rPr lang="en-US" sz="1600" dirty="0">
                <a:solidFill>
                  <a:prstClr val="black"/>
                </a:solidFill>
                <a:latin typeface="Arial Nova" panose="020B0504020202020204" pitchFamily="34" charset="0"/>
                <a:cs typeface="Arial" panose="020B0604020202020204" pitchFamily="34" charset="0"/>
              </a:rPr>
              <a:t>• What are the emergent properties of dense systems of gluons?”</a:t>
            </a:r>
            <a:endParaRPr lang="en-US" sz="1600" dirty="0">
              <a:solidFill>
                <a:srgbClr val="000000"/>
              </a:solidFill>
              <a:latin typeface="Arial Nova" panose="020B0504020202020204" pitchFamily="34" charset="0"/>
              <a:cs typeface="Arial" panose="020B0604020202020204" pitchFamily="34" charset="0"/>
            </a:endParaRPr>
          </a:p>
          <a:p>
            <a:pPr algn="ctr"/>
            <a:endParaRPr lang="en-US" sz="1200" dirty="0">
              <a:latin typeface="Arial Nova" panose="020B0504020202020204" pitchFamily="34" charset="0"/>
              <a:cs typeface="Arial" panose="020B0604020202020204" pitchFamily="34" charset="0"/>
            </a:endParaRPr>
          </a:p>
          <a:p>
            <a:pPr algn="ctr"/>
            <a:r>
              <a:rPr lang="en-US" sz="1600" dirty="0">
                <a:latin typeface="Arial Nova" panose="020B0504020202020204" pitchFamily="34" charset="0"/>
                <a:cs typeface="Arial" panose="020B0604020202020204" pitchFamily="34" charset="0"/>
              </a:rPr>
              <a:t>State of the art general purpose collider detector</a:t>
            </a:r>
          </a:p>
        </p:txBody>
      </p:sp>
      <p:sp>
        <p:nvSpPr>
          <p:cNvPr id="7" name="TextBox 6"/>
          <p:cNvSpPr txBox="1"/>
          <p:nvPr/>
        </p:nvSpPr>
        <p:spPr>
          <a:xfrm>
            <a:off x="322217" y="113211"/>
            <a:ext cx="3708516" cy="523220"/>
          </a:xfrm>
          <a:prstGeom prst="rect">
            <a:avLst/>
          </a:prstGeom>
          <a:noFill/>
        </p:spPr>
        <p:txBody>
          <a:bodyPr wrap="none" rtlCol="0">
            <a:spAutoFit/>
          </a:bodyPr>
          <a:lstStyle/>
          <a:p>
            <a:r>
              <a:rPr lang="en-US" sz="2800" dirty="0" smtClean="0">
                <a:latin typeface="Arial Nova" panose="020B0504020202020204" pitchFamily="34" charset="0"/>
              </a:rPr>
              <a:t>What is the EIC facility</a:t>
            </a:r>
            <a:endParaRPr lang="ru-RU" sz="2800" dirty="0">
              <a:latin typeface="Arial Nova" panose="020B0504020202020204" pitchFamily="34" charset="0"/>
            </a:endParaRPr>
          </a:p>
        </p:txBody>
      </p:sp>
      <p:sp>
        <p:nvSpPr>
          <p:cNvPr id="14" name="Нижний колонтитул 3"/>
          <p:cNvSpPr>
            <a:spLocks noGrp="1"/>
          </p:cNvSpPr>
          <p:nvPr>
            <p:ph type="ftr" sz="quarter" idx="11"/>
          </p:nvPr>
        </p:nvSpPr>
        <p:spPr>
          <a:xfrm>
            <a:off x="6908557" y="6492875"/>
            <a:ext cx="4563291" cy="365125"/>
          </a:xfrm>
        </p:spPr>
        <p:txBody>
          <a:bodyPr/>
          <a:lstStyle/>
          <a:p>
            <a:r>
              <a:rPr lang="en-US" sz="1200" dirty="0" smtClean="0"/>
              <a:t>Alexey </a:t>
            </a:r>
            <a:r>
              <a:rPr lang="en-US" sz="1200" dirty="0" err="1" smtClean="0"/>
              <a:t>Aparin</a:t>
            </a:r>
            <a:r>
              <a:rPr lang="en-US" sz="1200" dirty="0" smtClean="0"/>
              <a:t> for the </a:t>
            </a:r>
            <a:r>
              <a:rPr lang="en-US" sz="1200" dirty="0" smtClean="0"/>
              <a:t>JINR PAC</a:t>
            </a:r>
            <a:r>
              <a:rPr lang="en-US" sz="1200" dirty="0" smtClean="0"/>
              <a:t>, 17.06.2024</a:t>
            </a:r>
            <a:endParaRPr lang="ru-RU" sz="1200" dirty="0"/>
          </a:p>
        </p:txBody>
      </p:sp>
    </p:spTree>
    <p:extLst>
      <p:ext uri="{BB962C8B-B14F-4D97-AF65-F5344CB8AC3E}">
        <p14:creationId xmlns:p14="http://schemas.microsoft.com/office/powerpoint/2010/main" val="185889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21</a:t>
            </a:fld>
            <a:endParaRPr lang="ru-RU"/>
          </a:p>
        </p:txBody>
      </p:sp>
      <p:pic>
        <p:nvPicPr>
          <p:cNvPr id="2" name="Рисунок 1"/>
          <p:cNvPicPr>
            <a:picLocks noChangeAspect="1"/>
          </p:cNvPicPr>
          <p:nvPr/>
        </p:nvPicPr>
        <p:blipFill>
          <a:blip r:embed="rId2"/>
          <a:stretch>
            <a:fillRect/>
          </a:stretch>
        </p:blipFill>
        <p:spPr>
          <a:xfrm>
            <a:off x="618308" y="721535"/>
            <a:ext cx="10735491" cy="5537981"/>
          </a:xfrm>
          <a:prstGeom prst="rect">
            <a:avLst/>
          </a:prstGeom>
        </p:spPr>
      </p:pic>
      <p:sp>
        <p:nvSpPr>
          <p:cNvPr id="6" name="TextBox 5"/>
          <p:cNvSpPr txBox="1"/>
          <p:nvPr/>
        </p:nvSpPr>
        <p:spPr>
          <a:xfrm>
            <a:off x="335588" y="55052"/>
            <a:ext cx="6019597" cy="523220"/>
          </a:xfrm>
          <a:prstGeom prst="rect">
            <a:avLst/>
          </a:prstGeom>
          <a:noFill/>
        </p:spPr>
        <p:txBody>
          <a:bodyPr wrap="none" rtlCol="0">
            <a:spAutoFit/>
          </a:bodyPr>
          <a:lstStyle/>
          <a:p>
            <a:r>
              <a:rPr lang="en-US" sz="2800" dirty="0" smtClean="0">
                <a:latin typeface="Arial Nova" panose="020B0504020202020204" pitchFamily="34" charset="0"/>
              </a:rPr>
              <a:t>Proton tomography at RHIC and </a:t>
            </a:r>
            <a:r>
              <a:rPr lang="en-US" sz="2800" dirty="0">
                <a:latin typeface="Arial Nova" panose="020B0504020202020204" pitchFamily="34" charset="0"/>
              </a:rPr>
              <a:t>EIC</a:t>
            </a:r>
            <a:endParaRPr lang="en-US" sz="2800" dirty="0" smtClean="0">
              <a:latin typeface="Arial Nova" panose="020B0504020202020204" pitchFamily="34" charset="0"/>
            </a:endParaRPr>
          </a:p>
        </p:txBody>
      </p:sp>
      <p:sp>
        <p:nvSpPr>
          <p:cNvPr id="7" name="Нижний колонтитул 3"/>
          <p:cNvSpPr>
            <a:spLocks noGrp="1"/>
          </p:cNvSpPr>
          <p:nvPr>
            <p:ph type="ftr" sz="quarter" idx="11"/>
          </p:nvPr>
        </p:nvSpPr>
        <p:spPr>
          <a:xfrm>
            <a:off x="3953691" y="6408602"/>
            <a:ext cx="4563291" cy="365125"/>
          </a:xfrm>
        </p:spPr>
        <p:txBody>
          <a:bodyPr/>
          <a:lstStyle/>
          <a:p>
            <a:r>
              <a:rPr lang="en-US" sz="1200" dirty="0" smtClean="0"/>
              <a:t>Alexey </a:t>
            </a:r>
            <a:r>
              <a:rPr lang="en-US" sz="1200" dirty="0" err="1" smtClean="0"/>
              <a:t>Aparin</a:t>
            </a:r>
            <a:r>
              <a:rPr lang="en-US" sz="1200" dirty="0" smtClean="0"/>
              <a:t> for the </a:t>
            </a:r>
            <a:r>
              <a:rPr lang="en-US" sz="1200" dirty="0" smtClean="0"/>
              <a:t>JINR PAC</a:t>
            </a:r>
            <a:r>
              <a:rPr lang="en-US" sz="1200" dirty="0" smtClean="0"/>
              <a:t>, 17.06.2024</a:t>
            </a:r>
            <a:endParaRPr lang="ru-RU" sz="1200" dirty="0"/>
          </a:p>
        </p:txBody>
      </p:sp>
    </p:spTree>
    <p:extLst>
      <p:ext uri="{BB962C8B-B14F-4D97-AF65-F5344CB8AC3E}">
        <p14:creationId xmlns:p14="http://schemas.microsoft.com/office/powerpoint/2010/main" val="1725625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22</a:t>
            </a:fld>
            <a:endParaRPr lang="ru-RU"/>
          </a:p>
        </p:txBody>
      </p:sp>
      <p:sp>
        <p:nvSpPr>
          <p:cNvPr id="2" name="TextBox 1"/>
          <p:cNvSpPr txBox="1"/>
          <p:nvPr/>
        </p:nvSpPr>
        <p:spPr>
          <a:xfrm>
            <a:off x="357052" y="95794"/>
            <a:ext cx="2541401" cy="461665"/>
          </a:xfrm>
          <a:prstGeom prst="rect">
            <a:avLst/>
          </a:prstGeom>
          <a:noFill/>
        </p:spPr>
        <p:txBody>
          <a:bodyPr wrap="none" rtlCol="0">
            <a:spAutoFit/>
          </a:bodyPr>
          <a:lstStyle/>
          <a:p>
            <a:r>
              <a:rPr lang="en-US" sz="2400" dirty="0" smtClean="0">
                <a:latin typeface="Arial Nova" panose="020B0504020202020204" pitchFamily="34" charset="0"/>
              </a:rPr>
              <a:t>Published papers</a:t>
            </a:r>
            <a:endParaRPr lang="ru-RU" sz="2400" dirty="0">
              <a:latin typeface="Arial Nova" panose="020B05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471488" y="1001038"/>
                <a:ext cx="11176000" cy="5418791"/>
              </a:xfrm>
              <a:prstGeom prst="rect">
                <a:avLst/>
              </a:prstGeom>
              <a:noFill/>
            </p:spPr>
            <p:txBody>
              <a:bodyPr wrap="square" rtlCol="0">
                <a:spAutoFit/>
              </a:bodyPr>
              <a:lstStyle/>
              <a:p>
                <a:pPr marL="342900" lvl="0" indent="-342900">
                  <a:buFont typeface="+mj-lt"/>
                  <a:buAutoNum type="arabicPeriod"/>
                </a:pPr>
                <a:r>
                  <a:rPr lang="en-US" dirty="0"/>
                  <a:t>“</a:t>
                </a:r>
                <a:r>
                  <a:rPr lang="en-US" dirty="0">
                    <a:solidFill>
                      <a:srgbClr val="0070C0"/>
                    </a:solidFill>
                  </a:rPr>
                  <a:t>Investigation of the beam energy dependence of particle production in gold-gold collisions performed at NICA energy range</a:t>
                </a:r>
                <a:r>
                  <a:rPr lang="en-US" dirty="0"/>
                  <a:t>” </a:t>
                </a:r>
                <a:endParaRPr lang="ru-RU" dirty="0"/>
              </a:p>
              <a:p>
                <a:r>
                  <a:rPr lang="ru-RU" dirty="0" smtClean="0"/>
                  <a:t>       </a:t>
                </a:r>
                <a:r>
                  <a:rPr lang="en-US" dirty="0" smtClean="0"/>
                  <a:t>E</a:t>
                </a:r>
                <a:r>
                  <a:rPr lang="en-US" dirty="0"/>
                  <a:t>. </a:t>
                </a:r>
                <a:r>
                  <a:rPr lang="en-US" dirty="0" err="1"/>
                  <a:t>Pervyshina</a:t>
                </a:r>
                <a:r>
                  <a:rPr lang="en-US" dirty="0"/>
                  <a:t>, A. </a:t>
                </a:r>
                <a:r>
                  <a:rPr lang="en-US" dirty="0" err="1"/>
                  <a:t>Aparin</a:t>
                </a:r>
                <a:r>
                  <a:rPr lang="en-US" dirty="0"/>
                  <a:t>, </a:t>
                </a:r>
                <a:r>
                  <a:rPr lang="en-US" i="1" dirty="0"/>
                  <a:t>AIP </a:t>
                </a:r>
                <a:r>
                  <a:rPr lang="en-US" i="1" dirty="0" err="1"/>
                  <a:t>Conf.Proc</a:t>
                </a:r>
                <a:r>
                  <a:rPr lang="en-US" i="1" dirty="0"/>
                  <a:t>.</a:t>
                </a:r>
                <a:r>
                  <a:rPr lang="en-US" dirty="0"/>
                  <a:t> 2377 (2021) 1, 030012</a:t>
                </a:r>
                <a:endParaRPr lang="ru-RU" dirty="0"/>
              </a:p>
              <a:p>
                <a:pPr marL="342900" lvl="0" indent="-342900">
                  <a:buFont typeface="+mj-lt"/>
                  <a:buAutoNum type="arabicPeriod" startAt="2"/>
                </a:pPr>
                <a:r>
                  <a:rPr lang="en-US" dirty="0"/>
                  <a:t>“</a:t>
                </a:r>
                <a:r>
                  <a:rPr lang="en-US" dirty="0">
                    <a:solidFill>
                      <a:srgbClr val="0070C0"/>
                    </a:solidFill>
                  </a:rPr>
                  <a:t>STAR Recent Results on Heavy Ion Collisions</a:t>
                </a:r>
                <a:r>
                  <a:rPr lang="en-US" dirty="0"/>
                  <a:t>”</a:t>
                </a:r>
                <a:endParaRPr lang="ru-RU" dirty="0"/>
              </a:p>
              <a:p>
                <a:r>
                  <a:rPr lang="ru-RU" dirty="0" smtClean="0"/>
                  <a:t>       </a:t>
                </a:r>
                <a:r>
                  <a:rPr lang="en-US" dirty="0" smtClean="0"/>
                  <a:t>A</a:t>
                </a:r>
                <a:r>
                  <a:rPr lang="en-US" dirty="0"/>
                  <a:t>. </a:t>
                </a:r>
                <a:r>
                  <a:rPr lang="en-US" dirty="0" err="1"/>
                  <a:t>Aparin</a:t>
                </a:r>
                <a:r>
                  <a:rPr lang="en-US" dirty="0"/>
                  <a:t> (for the STAR collaboration) </a:t>
                </a:r>
                <a:r>
                  <a:rPr lang="en-US" i="1" dirty="0" err="1"/>
                  <a:t>Phys.Part.Nucl</a:t>
                </a:r>
                <a:r>
                  <a:rPr lang="en-US" i="1" dirty="0"/>
                  <a:t>.</a:t>
                </a:r>
                <a:r>
                  <a:rPr lang="en-US" dirty="0"/>
                  <a:t> 53 (2022) 2, 127-134</a:t>
                </a:r>
                <a:endParaRPr lang="ru-RU" dirty="0"/>
              </a:p>
              <a:p>
                <a:pPr marL="342900" lvl="0" indent="-342900">
                  <a:buFont typeface="+mj-lt"/>
                  <a:buAutoNum type="arabicPeriod" startAt="3"/>
                </a:pPr>
                <a:r>
                  <a:rPr lang="en-US" dirty="0" smtClean="0"/>
                  <a:t>“</a:t>
                </a:r>
                <a:r>
                  <a:rPr lang="en-US" dirty="0" smtClean="0">
                    <a:solidFill>
                      <a:srgbClr val="0070C0"/>
                    </a:solidFill>
                  </a:rPr>
                  <a:t>Measurements of Proton High-Order </a:t>
                </a:r>
                <a:r>
                  <a:rPr lang="en-US" dirty="0" err="1">
                    <a:solidFill>
                      <a:srgbClr val="0070C0"/>
                    </a:solidFill>
                  </a:rPr>
                  <a:t>Cumulants</a:t>
                </a:r>
                <a:r>
                  <a:rPr lang="en-US" dirty="0">
                    <a:solidFill>
                      <a:srgbClr val="0070C0"/>
                    </a:solidFill>
                  </a:rPr>
                  <a:t> in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oMath>
                </a14:m>
                <a:r>
                  <a:rPr lang="en-US" dirty="0">
                    <a:solidFill>
                      <a:srgbClr val="0070C0"/>
                    </a:solidFill>
                  </a:rPr>
                  <a:t> = 3 GeV </a:t>
                </a:r>
                <a:r>
                  <a:rPr lang="en-US" dirty="0" err="1">
                    <a:solidFill>
                      <a:srgbClr val="0070C0"/>
                    </a:solidFill>
                  </a:rPr>
                  <a:t>Au+Au</a:t>
                </a:r>
                <a:r>
                  <a:rPr lang="en-US" dirty="0">
                    <a:solidFill>
                      <a:srgbClr val="0070C0"/>
                    </a:solidFill>
                  </a:rPr>
                  <a:t> Collisions and Implications for the QCD Critical Point</a:t>
                </a:r>
                <a:r>
                  <a:rPr lang="en-US" dirty="0"/>
                  <a:t>”</a:t>
                </a:r>
                <a:endParaRPr lang="ru-RU" dirty="0"/>
              </a:p>
              <a:p>
                <a:r>
                  <a:rPr lang="ru-RU" dirty="0" smtClean="0"/>
                  <a:t>       </a:t>
                </a:r>
                <a:r>
                  <a:rPr lang="en-US" dirty="0" smtClean="0"/>
                  <a:t>M</a:t>
                </a:r>
                <a:r>
                  <a:rPr lang="en-US" dirty="0"/>
                  <a:t>. S. Abdallah et al. (STAR Collaboration). </a:t>
                </a:r>
                <a:r>
                  <a:rPr lang="en-US" i="1" dirty="0"/>
                  <a:t>Phys</a:t>
                </a:r>
                <a:r>
                  <a:rPr lang="en-US" dirty="0"/>
                  <a:t>.</a:t>
                </a:r>
                <a:r>
                  <a:rPr lang="en-US" i="1" dirty="0"/>
                  <a:t> Rev</a:t>
                </a:r>
                <a:r>
                  <a:rPr lang="en-US" dirty="0"/>
                  <a:t>.</a:t>
                </a:r>
                <a:r>
                  <a:rPr lang="en-US" i="1" dirty="0"/>
                  <a:t> Lett</a:t>
                </a:r>
                <a:r>
                  <a:rPr lang="en-US" dirty="0"/>
                  <a:t>. 128, 202303 – Published 20 May 2022</a:t>
                </a:r>
                <a:endParaRPr lang="ru-RU" dirty="0"/>
              </a:p>
              <a:p>
                <a:pPr marL="342900" lvl="0" indent="-342900">
                  <a:buFont typeface="+mj-lt"/>
                  <a:buAutoNum type="arabicPeriod" startAt="4"/>
                </a:pPr>
                <a:r>
                  <a:rPr lang="en-US" dirty="0"/>
                  <a:t>“</a:t>
                </a:r>
                <a:r>
                  <a:rPr lang="en-US" dirty="0" smtClean="0">
                    <a:solidFill>
                      <a:srgbClr val="0070C0"/>
                    </a:solidFill>
                  </a:rPr>
                  <a:t>Disappearance of </a:t>
                </a:r>
                <a:r>
                  <a:rPr lang="en-US" dirty="0" err="1">
                    <a:solidFill>
                      <a:srgbClr val="0070C0"/>
                    </a:solidFill>
                  </a:rPr>
                  <a:t>partonic</a:t>
                </a:r>
                <a:r>
                  <a:rPr lang="en-US" dirty="0">
                    <a:solidFill>
                      <a:srgbClr val="0070C0"/>
                    </a:solidFill>
                  </a:rPr>
                  <a:t> collectivity in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oMath>
                </a14:m>
                <a:r>
                  <a:rPr lang="en-US" dirty="0">
                    <a:solidFill>
                      <a:srgbClr val="0070C0"/>
                    </a:solidFill>
                  </a:rPr>
                  <a:t> = 3 GeV </a:t>
                </a:r>
                <a:r>
                  <a:rPr lang="en-US" dirty="0" err="1">
                    <a:solidFill>
                      <a:srgbClr val="0070C0"/>
                    </a:solidFill>
                  </a:rPr>
                  <a:t>GeV</a:t>
                </a:r>
                <a:r>
                  <a:rPr lang="en-US" dirty="0">
                    <a:solidFill>
                      <a:srgbClr val="0070C0"/>
                    </a:solidFill>
                  </a:rPr>
                  <a:t> </a:t>
                </a:r>
                <a:r>
                  <a:rPr lang="en-US" dirty="0" err="1">
                    <a:solidFill>
                      <a:srgbClr val="0070C0"/>
                    </a:solidFill>
                  </a:rPr>
                  <a:t>Au+Au</a:t>
                </a:r>
                <a:r>
                  <a:rPr lang="en-US" dirty="0">
                    <a:solidFill>
                      <a:srgbClr val="0070C0"/>
                    </a:solidFill>
                  </a:rPr>
                  <a:t> collisions at RHIC</a:t>
                </a:r>
                <a:r>
                  <a:rPr lang="en-US" dirty="0"/>
                  <a:t>”</a:t>
                </a:r>
                <a:endParaRPr lang="ru-RU" dirty="0"/>
              </a:p>
              <a:p>
                <a:r>
                  <a:rPr lang="ru-RU" dirty="0" smtClean="0"/>
                  <a:t>       </a:t>
                </a:r>
                <a:r>
                  <a:rPr lang="en-US" dirty="0" smtClean="0"/>
                  <a:t>M</a:t>
                </a:r>
                <a:r>
                  <a:rPr lang="en-US" dirty="0"/>
                  <a:t>. S. Abdallah et al. (STAR Collaboration). </a:t>
                </a:r>
                <a:r>
                  <a:rPr lang="en-US" i="1" dirty="0"/>
                  <a:t>Phys</a:t>
                </a:r>
                <a:r>
                  <a:rPr lang="en-US" dirty="0"/>
                  <a:t>. </a:t>
                </a:r>
                <a:r>
                  <a:rPr lang="en-US" i="1" dirty="0"/>
                  <a:t>Lett</a:t>
                </a:r>
                <a:r>
                  <a:rPr lang="en-US" dirty="0"/>
                  <a:t>. B 827 (2022) 137003</a:t>
                </a:r>
                <a:endParaRPr lang="ru-RU" dirty="0"/>
              </a:p>
              <a:p>
                <a:pPr marL="342900" lvl="0" indent="-342900">
                  <a:buFont typeface="+mj-lt"/>
                  <a:buAutoNum type="arabicPeriod" startAt="5"/>
                </a:pPr>
                <a:r>
                  <a:rPr lang="en-US" dirty="0"/>
                  <a:t>“</a:t>
                </a:r>
                <a:r>
                  <a:rPr lang="en-US" dirty="0" smtClean="0">
                    <a:solidFill>
                      <a:srgbClr val="0070C0"/>
                    </a:solidFill>
                  </a:rPr>
                  <a:t>Elliptic Flow and Its Fluctuations from Transport Models for </a:t>
                </a:r>
                <a:r>
                  <a:rPr lang="en-US" dirty="0" err="1">
                    <a:solidFill>
                      <a:srgbClr val="0070C0"/>
                    </a:solidFill>
                  </a:rPr>
                  <a:t>Au+Au</a:t>
                </a:r>
                <a:r>
                  <a:rPr lang="en-US" dirty="0">
                    <a:solidFill>
                      <a:srgbClr val="0070C0"/>
                    </a:solidFill>
                  </a:rPr>
                  <a:t> Collisions at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oMath>
                </a14:m>
                <a:r>
                  <a:rPr lang="en-US" dirty="0">
                    <a:solidFill>
                      <a:srgbClr val="0070C0"/>
                    </a:solidFill>
                  </a:rPr>
                  <a:t> = 7.7 and 11.5 GeV</a:t>
                </a:r>
                <a:r>
                  <a:rPr lang="en-US" dirty="0"/>
                  <a:t>”</a:t>
                </a:r>
                <a:endParaRPr lang="ru-RU" dirty="0"/>
              </a:p>
              <a:p>
                <a:r>
                  <a:rPr lang="ru-RU" dirty="0" smtClean="0"/>
                  <a:t>       </a:t>
                </a:r>
                <a:r>
                  <a:rPr lang="en-US" dirty="0" err="1" smtClean="0"/>
                  <a:t>Vinh</a:t>
                </a:r>
                <a:r>
                  <a:rPr lang="en-US" dirty="0" smtClean="0"/>
                  <a:t> </a:t>
                </a:r>
                <a:r>
                  <a:rPr lang="en-US" dirty="0"/>
                  <a:t>Ba Luong, Dim </a:t>
                </a:r>
                <a:r>
                  <a:rPr lang="en-US" dirty="0" err="1"/>
                  <a:t>Idrisov</a:t>
                </a:r>
                <a:r>
                  <a:rPr lang="en-US" dirty="0"/>
                  <a:t>, Petr </a:t>
                </a:r>
                <a:r>
                  <a:rPr lang="en-US" dirty="0" err="1"/>
                  <a:t>Parfenov</a:t>
                </a:r>
                <a:r>
                  <a:rPr lang="en-US" dirty="0"/>
                  <a:t> and </a:t>
                </a:r>
                <a:r>
                  <a:rPr lang="en-US" dirty="0" err="1"/>
                  <a:t>Arkadiy</a:t>
                </a:r>
                <a:r>
                  <a:rPr lang="en-US" dirty="0"/>
                  <a:t> </a:t>
                </a:r>
                <a:r>
                  <a:rPr lang="en-US" dirty="0" err="1"/>
                  <a:t>Taranenko</a:t>
                </a:r>
                <a:r>
                  <a:rPr lang="en-US" dirty="0"/>
                  <a:t>. </a:t>
                </a:r>
                <a:r>
                  <a:rPr lang="en-US" i="1" dirty="0"/>
                  <a:t>Particles </a:t>
                </a:r>
                <a:r>
                  <a:rPr lang="en-US" dirty="0"/>
                  <a:t>6 (1), 17-29 (2023)</a:t>
                </a:r>
                <a:endParaRPr lang="ru-RU" dirty="0"/>
              </a:p>
              <a:p>
                <a:pPr marL="342900" lvl="0" indent="-342900">
                  <a:buFont typeface="+mj-lt"/>
                  <a:buAutoNum type="arabicPeriod" startAt="6"/>
                </a:pPr>
                <a:r>
                  <a:rPr lang="en-US" dirty="0"/>
                  <a:t>“</a:t>
                </a:r>
                <a:r>
                  <a:rPr lang="en-US" dirty="0" smtClean="0">
                    <a:solidFill>
                      <a:srgbClr val="0070C0"/>
                    </a:solidFill>
                  </a:rPr>
                  <a:t>Self-similarity of </a:t>
                </a:r>
                <a14:m>
                  <m:oMath xmlns:m="http://schemas.openxmlformats.org/officeDocument/2006/math">
                    <m:sSubSup>
                      <m:sSubSupPr>
                        <m:ctrlPr>
                          <a:rPr lang="ru-RU" i="1">
                            <a:solidFill>
                              <a:srgbClr val="0070C0"/>
                            </a:solidFill>
                            <a:latin typeface="Cambria Math" panose="02040503050406030204" pitchFamily="18" charset="0"/>
                          </a:rPr>
                        </m:ctrlPr>
                      </m:sSubSupPr>
                      <m:e>
                        <m:r>
                          <a:rPr lang="en-US" i="1">
                            <a:solidFill>
                              <a:srgbClr val="0070C0"/>
                            </a:solidFill>
                            <a:latin typeface="Cambria Math" panose="02040503050406030204" pitchFamily="18" charset="0"/>
                          </a:rPr>
                          <m:t>𝐾</m:t>
                        </m:r>
                      </m:e>
                      <m:sub>
                        <m:r>
                          <a:rPr lang="en-US" i="1">
                            <a:solidFill>
                              <a:srgbClr val="0070C0"/>
                            </a:solidFill>
                            <a:latin typeface="Cambria Math" panose="02040503050406030204" pitchFamily="18" charset="0"/>
                          </a:rPr>
                          <m:t>𝑆</m:t>
                        </m:r>
                      </m:sub>
                      <m:sup>
                        <m:r>
                          <a:rPr lang="en-US" i="1">
                            <a:solidFill>
                              <a:srgbClr val="0070C0"/>
                            </a:solidFill>
                            <a:latin typeface="Cambria Math" panose="02040503050406030204" pitchFamily="18" charset="0"/>
                          </a:rPr>
                          <m:t>0</m:t>
                        </m:r>
                      </m:sup>
                    </m:sSubSup>
                  </m:oMath>
                </a14:m>
                <a:r>
                  <a:rPr lang="en-US" dirty="0">
                    <a:solidFill>
                      <a:srgbClr val="0070C0"/>
                    </a:solidFill>
                  </a:rPr>
                  <a:t>-meson production in Au +Au collisions from BES-I at STAR and anomaly of “specific heat” and entropy</a:t>
                </a:r>
                <a:r>
                  <a:rPr lang="en-US" dirty="0"/>
                  <a:t>”</a:t>
                </a:r>
                <a:endParaRPr lang="ru-RU" dirty="0"/>
              </a:p>
              <a:p>
                <a:r>
                  <a:rPr lang="ru-RU" dirty="0" smtClean="0"/>
                  <a:t>       </a:t>
                </a:r>
                <a:r>
                  <a:rPr lang="en-US" dirty="0" smtClean="0"/>
                  <a:t>M</a:t>
                </a:r>
                <a:r>
                  <a:rPr lang="en-US" dirty="0"/>
                  <a:t>. </a:t>
                </a:r>
                <a:r>
                  <a:rPr lang="en-US" dirty="0" err="1"/>
                  <a:t>Tokarev</a:t>
                </a:r>
                <a:r>
                  <a:rPr lang="en-US" dirty="0"/>
                  <a:t>, I. </a:t>
                </a:r>
                <a:r>
                  <a:rPr lang="en-US" dirty="0" err="1"/>
                  <a:t>Zborovský</a:t>
                </a:r>
                <a:r>
                  <a:rPr lang="en-US" dirty="0"/>
                  <a:t>, </a:t>
                </a:r>
                <a:r>
                  <a:rPr lang="en-US" i="1" dirty="0"/>
                  <a:t>Nuclear Physics</a:t>
                </a:r>
                <a:r>
                  <a:rPr lang="en-US" dirty="0"/>
                  <a:t> A 1025 (2022) 122492</a:t>
                </a:r>
                <a:endParaRPr lang="ru-RU" dirty="0"/>
              </a:p>
              <a:p>
                <a:pPr marL="342900" lvl="0" indent="-342900">
                  <a:buFont typeface="+mj-lt"/>
                  <a:buAutoNum type="arabicPeriod" startAt="7"/>
                </a:pPr>
                <a:r>
                  <a:rPr lang="en-US" dirty="0"/>
                  <a:t>“</a:t>
                </a:r>
                <a:r>
                  <a:rPr lang="en-US" dirty="0">
                    <a:solidFill>
                      <a:srgbClr val="0070C0"/>
                    </a:solidFill>
                  </a:rPr>
                  <a:t>Comparison of Methods for Elliptic Flow Measurements at NICA Energy Range</a:t>
                </a:r>
                <a:r>
                  <a:rPr lang="en-US" dirty="0"/>
                  <a:t>”</a:t>
                </a:r>
                <a:endParaRPr lang="ru-RU" dirty="0"/>
              </a:p>
              <a:p>
                <a:r>
                  <a:rPr lang="ru-RU" dirty="0" smtClean="0"/>
                  <a:t>       </a:t>
                </a:r>
                <a:r>
                  <a:rPr lang="en-US" dirty="0" err="1" smtClean="0"/>
                  <a:t>Vinh</a:t>
                </a:r>
                <a:r>
                  <a:rPr lang="en-US" dirty="0" smtClean="0"/>
                  <a:t> </a:t>
                </a:r>
                <a:r>
                  <a:rPr lang="en-US" dirty="0"/>
                  <a:t>Ba Luong for the MPD Collaboration. </a:t>
                </a:r>
                <a:r>
                  <a:rPr lang="en-US" i="1" dirty="0"/>
                  <a:t>Moscow University Physics Bulletin</a:t>
                </a:r>
                <a:r>
                  <a:rPr lang="en-US" dirty="0"/>
                  <a:t>, 2022, Vol. 77, No. 2, pp. 237-238</a:t>
                </a:r>
                <a:endParaRPr lang="ru-RU" dirty="0"/>
              </a:p>
              <a:p>
                <a:pPr marL="342900" lvl="0" indent="-342900">
                  <a:buFont typeface="+mj-lt"/>
                  <a:buAutoNum type="arabicPeriod" startAt="8"/>
                </a:pPr>
                <a:r>
                  <a:rPr lang="en-US" dirty="0"/>
                  <a:t>“</a:t>
                </a:r>
                <a:r>
                  <a:rPr lang="en-US" dirty="0" smtClean="0">
                    <a:solidFill>
                      <a:srgbClr val="0070C0"/>
                    </a:solidFill>
                  </a:rPr>
                  <a:t>Self-Similarity of </a:t>
                </a:r>
                <a14:m>
                  <m:oMath xmlns:m="http://schemas.openxmlformats.org/officeDocument/2006/math">
                    <m:sSubSup>
                      <m:sSubSupPr>
                        <m:ctrlPr>
                          <a:rPr lang="ru-RU" i="1">
                            <a:solidFill>
                              <a:srgbClr val="0070C0"/>
                            </a:solidFill>
                            <a:latin typeface="Cambria Math" panose="02040503050406030204" pitchFamily="18" charset="0"/>
                          </a:rPr>
                        </m:ctrlPr>
                      </m:sSubSupPr>
                      <m:e>
                        <m:r>
                          <a:rPr lang="en-US" i="1">
                            <a:solidFill>
                              <a:srgbClr val="0070C0"/>
                            </a:solidFill>
                            <a:latin typeface="Cambria Math" panose="02040503050406030204" pitchFamily="18" charset="0"/>
                          </a:rPr>
                          <m:t>𝐾</m:t>
                        </m:r>
                      </m:e>
                      <m:sub>
                        <m:r>
                          <a:rPr lang="en-US" i="1">
                            <a:solidFill>
                              <a:srgbClr val="0070C0"/>
                            </a:solidFill>
                            <a:latin typeface="Cambria Math" panose="02040503050406030204" pitchFamily="18" charset="0"/>
                          </a:rPr>
                          <m:t>𝑆</m:t>
                        </m:r>
                      </m:sub>
                      <m:sup>
                        <m:r>
                          <a:rPr lang="en-US" i="1">
                            <a:solidFill>
                              <a:srgbClr val="0070C0"/>
                            </a:solidFill>
                            <a:latin typeface="Cambria Math" panose="02040503050406030204" pitchFamily="18" charset="0"/>
                          </a:rPr>
                          <m:t>0</m:t>
                        </m:r>
                      </m:sup>
                    </m:sSubSup>
                  </m:oMath>
                </a14:m>
                <a:r>
                  <a:rPr lang="en-US" dirty="0">
                    <a:solidFill>
                      <a:srgbClr val="0070C0"/>
                    </a:solidFill>
                  </a:rPr>
                  <a:t>-Meson Production in Au + Au Collisions at RHIC</a:t>
                </a:r>
                <a:r>
                  <a:rPr lang="en-US" dirty="0"/>
                  <a:t>”</a:t>
                </a:r>
                <a:endParaRPr lang="ru-RU" dirty="0"/>
              </a:p>
              <a:p>
                <a:r>
                  <a:rPr lang="ru-RU" dirty="0" smtClean="0"/>
                  <a:t>       </a:t>
                </a:r>
                <a:r>
                  <a:rPr lang="en-US" dirty="0" smtClean="0"/>
                  <a:t>M</a:t>
                </a:r>
                <a:r>
                  <a:rPr lang="en-US" dirty="0"/>
                  <a:t>. </a:t>
                </a:r>
                <a:r>
                  <a:rPr lang="en-US" dirty="0" err="1"/>
                  <a:t>Tokarev</a:t>
                </a:r>
                <a:r>
                  <a:rPr lang="en-US" dirty="0"/>
                  <a:t>, I. </a:t>
                </a:r>
                <a:r>
                  <a:rPr lang="en-US" dirty="0" err="1"/>
                  <a:t>Zborovský</a:t>
                </a:r>
                <a:r>
                  <a:rPr lang="en-US" dirty="0"/>
                  <a:t>. </a:t>
                </a:r>
                <a:r>
                  <a:rPr lang="en-US" i="1" dirty="0"/>
                  <a:t>Moscow University Physics Bulletin</a:t>
                </a:r>
                <a:r>
                  <a:rPr lang="en-US" dirty="0"/>
                  <a:t>, 2022, Vol. 77, No. 2, pp. </a:t>
                </a:r>
                <a:r>
                  <a:rPr lang="en-US" dirty="0" smtClean="0"/>
                  <a:t>260-262</a:t>
                </a:r>
                <a:endParaRPr lang="ru-RU" dirty="0"/>
              </a:p>
            </p:txBody>
          </p:sp>
        </mc:Choice>
        <mc:Fallback xmlns="">
          <p:sp>
            <p:nvSpPr>
              <p:cNvPr id="6" name="TextBox 5"/>
              <p:cNvSpPr txBox="1">
                <a:spLocks noRot="1" noChangeAspect="1" noMove="1" noResize="1" noEditPoints="1" noAdjustHandles="1" noChangeArrowheads="1" noChangeShapeType="1" noTextEdit="1"/>
              </p:cNvSpPr>
              <p:nvPr/>
            </p:nvSpPr>
            <p:spPr>
              <a:xfrm>
                <a:off x="471488" y="1001038"/>
                <a:ext cx="11176000" cy="5418791"/>
              </a:xfrm>
              <a:prstGeom prst="rect">
                <a:avLst/>
              </a:prstGeom>
              <a:blipFill rotWithShape="0">
                <a:blip r:embed="rId2"/>
                <a:stretch>
                  <a:fillRect l="-436" t="-562" r="-654" b="-450"/>
                </a:stretch>
              </a:blipFill>
            </p:spPr>
            <p:txBody>
              <a:bodyPr/>
              <a:lstStyle/>
              <a:p>
                <a:r>
                  <a:rPr lang="ru-RU">
                    <a:noFill/>
                  </a:rPr>
                  <a:t> </a:t>
                </a:r>
              </a:p>
            </p:txBody>
          </p:sp>
        </mc:Fallback>
      </mc:AlternateContent>
      <p:sp>
        <p:nvSpPr>
          <p:cNvPr id="7"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2262117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23</a:t>
            </a:fld>
            <a:endParaRPr lang="ru-RU"/>
          </a:p>
        </p:txBody>
      </p:sp>
      <p:sp>
        <p:nvSpPr>
          <p:cNvPr id="2" name="TextBox 1"/>
          <p:cNvSpPr txBox="1"/>
          <p:nvPr/>
        </p:nvSpPr>
        <p:spPr>
          <a:xfrm>
            <a:off x="357052" y="95794"/>
            <a:ext cx="2541401" cy="461665"/>
          </a:xfrm>
          <a:prstGeom prst="rect">
            <a:avLst/>
          </a:prstGeom>
          <a:noFill/>
        </p:spPr>
        <p:txBody>
          <a:bodyPr wrap="none" rtlCol="0">
            <a:spAutoFit/>
          </a:bodyPr>
          <a:lstStyle/>
          <a:p>
            <a:r>
              <a:rPr lang="en-US" sz="2400" dirty="0" smtClean="0">
                <a:latin typeface="Arial Nova" panose="020B0504020202020204" pitchFamily="34" charset="0"/>
              </a:rPr>
              <a:t>Published papers</a:t>
            </a:r>
            <a:endParaRPr lang="ru-RU" sz="2400" dirty="0">
              <a:latin typeface="Arial Nova" panose="020B05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471488" y="1001038"/>
                <a:ext cx="11176000" cy="5149230"/>
              </a:xfrm>
              <a:prstGeom prst="rect">
                <a:avLst/>
              </a:prstGeom>
              <a:noFill/>
            </p:spPr>
            <p:txBody>
              <a:bodyPr wrap="square" rtlCol="0">
                <a:spAutoFit/>
              </a:bodyPr>
              <a:lstStyle/>
              <a:p>
                <a:pPr marL="342900" lvl="0" indent="-342900">
                  <a:buFont typeface="+mj-lt"/>
                  <a:buAutoNum type="arabicPeriod" startAt="9"/>
                </a:pPr>
                <a:r>
                  <a:rPr lang="en-US" dirty="0"/>
                  <a:t>“</a:t>
                </a:r>
                <a:r>
                  <a:rPr lang="en-US" dirty="0">
                    <a:solidFill>
                      <a:srgbClr val="0070C0"/>
                    </a:solidFill>
                  </a:rPr>
                  <a:t>First indication on self-similarity of strangeness production in </a:t>
                </a:r>
                <a:r>
                  <a:rPr lang="en-US" dirty="0" err="1">
                    <a:solidFill>
                      <a:srgbClr val="0070C0"/>
                    </a:solidFill>
                  </a:rPr>
                  <a:t>Au+Au</a:t>
                </a:r>
                <a:r>
                  <a:rPr lang="en-US" dirty="0">
                    <a:solidFill>
                      <a:srgbClr val="0070C0"/>
                    </a:solidFill>
                  </a:rPr>
                  <a:t> collisions at RHIC: Search for signature of phase transition in nuclear matter</a:t>
                </a:r>
                <a:r>
                  <a:rPr lang="en-US" dirty="0"/>
                  <a:t>”</a:t>
                </a:r>
                <a:endParaRPr lang="ru-RU" dirty="0"/>
              </a:p>
              <a:p>
                <a:r>
                  <a:rPr lang="ru-RU" dirty="0" smtClean="0"/>
                  <a:t>       </a:t>
                </a:r>
                <a:r>
                  <a:rPr lang="en-US" dirty="0" smtClean="0"/>
                  <a:t>M</a:t>
                </a:r>
                <a:r>
                  <a:rPr lang="en-US" dirty="0"/>
                  <a:t>. </a:t>
                </a:r>
                <a:r>
                  <a:rPr lang="en-US" dirty="0" err="1"/>
                  <a:t>Tokarev</a:t>
                </a:r>
                <a:r>
                  <a:rPr lang="en-US" dirty="0"/>
                  <a:t>, I. </a:t>
                </a:r>
                <a:r>
                  <a:rPr lang="en-US" dirty="0" err="1"/>
                  <a:t>Zborovský</a:t>
                </a:r>
                <a:r>
                  <a:rPr lang="en-US" dirty="0"/>
                  <a:t>. </a:t>
                </a:r>
                <a:r>
                  <a:rPr lang="en-US" i="1" dirty="0" err="1"/>
                  <a:t>SciPost</a:t>
                </a:r>
                <a:r>
                  <a:rPr lang="en-US" i="1" dirty="0"/>
                  <a:t> Phys</a:t>
                </a:r>
                <a:r>
                  <a:rPr lang="en-US" dirty="0"/>
                  <a:t>. </a:t>
                </a:r>
                <a:r>
                  <a:rPr lang="en-US" i="1" dirty="0"/>
                  <a:t>Proc</a:t>
                </a:r>
                <a:r>
                  <a:rPr lang="en-US" dirty="0"/>
                  <a:t>. 10, 035 (2022)</a:t>
                </a:r>
                <a:endParaRPr lang="ru-RU" dirty="0"/>
              </a:p>
              <a:p>
                <a:pPr marL="342900" lvl="0" indent="-342900">
                  <a:buFont typeface="+mj-lt"/>
                  <a:buAutoNum type="arabicPeriod" startAt="10"/>
                </a:pPr>
                <a:r>
                  <a:rPr lang="en-US" dirty="0"/>
                  <a:t>“</a:t>
                </a:r>
                <a:r>
                  <a:rPr lang="en-US" dirty="0" smtClean="0">
                    <a:solidFill>
                      <a:srgbClr val="0070C0"/>
                    </a:solidFill>
                  </a:rPr>
                  <a:t>Specific Heat of Nuclear Medium Probed by </a:t>
                </a:r>
                <a14:m>
                  <m:oMath xmlns:m="http://schemas.openxmlformats.org/officeDocument/2006/math">
                    <m:sSubSup>
                      <m:sSubSupPr>
                        <m:ctrlPr>
                          <a:rPr lang="ru-RU" i="1">
                            <a:solidFill>
                              <a:srgbClr val="0070C0"/>
                            </a:solidFill>
                            <a:latin typeface="Cambria Math" panose="02040503050406030204" pitchFamily="18" charset="0"/>
                          </a:rPr>
                        </m:ctrlPr>
                      </m:sSubSupPr>
                      <m:e>
                        <m:r>
                          <a:rPr lang="en-US" i="1">
                            <a:solidFill>
                              <a:srgbClr val="0070C0"/>
                            </a:solidFill>
                            <a:latin typeface="Cambria Math" panose="02040503050406030204" pitchFamily="18" charset="0"/>
                          </a:rPr>
                          <m:t>𝐾</m:t>
                        </m:r>
                      </m:e>
                      <m:sub>
                        <m:r>
                          <a:rPr lang="en-US" i="1">
                            <a:solidFill>
                              <a:srgbClr val="0070C0"/>
                            </a:solidFill>
                            <a:latin typeface="Cambria Math" panose="02040503050406030204" pitchFamily="18" charset="0"/>
                          </a:rPr>
                          <m:t>𝑆</m:t>
                        </m:r>
                      </m:sub>
                      <m:sup>
                        <m:r>
                          <a:rPr lang="en-US" i="1">
                            <a:solidFill>
                              <a:srgbClr val="0070C0"/>
                            </a:solidFill>
                            <a:latin typeface="Cambria Math" panose="02040503050406030204" pitchFamily="18" charset="0"/>
                          </a:rPr>
                          <m:t>0</m:t>
                        </m:r>
                      </m:sup>
                    </m:sSubSup>
                  </m:oMath>
                </a14:m>
                <a:r>
                  <a:rPr lang="en-US" dirty="0">
                    <a:solidFill>
                      <a:srgbClr val="0070C0"/>
                    </a:solidFill>
                  </a:rPr>
                  <a:t> Mesons Produced in </a:t>
                </a:r>
                <a:r>
                  <a:rPr lang="en-US" dirty="0" err="1">
                    <a:solidFill>
                      <a:srgbClr val="0070C0"/>
                    </a:solidFill>
                  </a:rPr>
                  <a:t>Au+Au</a:t>
                </a:r>
                <a:r>
                  <a:rPr lang="en-US" dirty="0">
                    <a:solidFill>
                      <a:srgbClr val="0070C0"/>
                    </a:solidFill>
                  </a:rPr>
                  <a:t> Collisions at RHIC</a:t>
                </a:r>
                <a:r>
                  <a:rPr lang="en-US" dirty="0"/>
                  <a:t>”</a:t>
                </a:r>
                <a:endParaRPr lang="ru-RU" dirty="0"/>
              </a:p>
              <a:p>
                <a:r>
                  <a:rPr lang="ru-RU" dirty="0" smtClean="0"/>
                  <a:t>       </a:t>
                </a:r>
                <a:r>
                  <a:rPr lang="en-US" dirty="0" smtClean="0"/>
                  <a:t>M</a:t>
                </a:r>
                <a:r>
                  <a:rPr lang="en-US" dirty="0"/>
                  <a:t>. </a:t>
                </a:r>
                <a:r>
                  <a:rPr lang="en-US" dirty="0" err="1"/>
                  <a:t>Tokarev</a:t>
                </a:r>
                <a:r>
                  <a:rPr lang="en-US" dirty="0"/>
                  <a:t>, I. </a:t>
                </a:r>
                <a:r>
                  <a:rPr lang="en-US" dirty="0" err="1"/>
                  <a:t>Zborovský</a:t>
                </a:r>
                <a:r>
                  <a:rPr lang="en-US" dirty="0"/>
                  <a:t>. </a:t>
                </a:r>
                <a:r>
                  <a:rPr lang="en-US" i="1" dirty="0"/>
                  <a:t>Physics of Atomic Nuclei</a:t>
                </a:r>
                <a:r>
                  <a:rPr lang="en-US" dirty="0"/>
                  <a:t>, 2022, Vol. 85, No. 6, pp. 981–987</a:t>
                </a:r>
                <a:endParaRPr lang="ru-RU" dirty="0"/>
              </a:p>
              <a:p>
                <a:pPr marL="342900" lvl="0" indent="-342900">
                  <a:buFont typeface="+mj-lt"/>
                  <a:buAutoNum type="arabicPeriod" startAt="11"/>
                </a:pPr>
                <a:r>
                  <a:rPr lang="en-US" dirty="0"/>
                  <a:t>“</a:t>
                </a:r>
                <a:r>
                  <a:rPr lang="en-US" dirty="0" smtClean="0">
                    <a:solidFill>
                      <a:srgbClr val="0070C0"/>
                    </a:solidFill>
                  </a:rPr>
                  <a:t>Fractal Analysis of Monte Carlo </a:t>
                </a:r>
                <a:r>
                  <a:rPr lang="en-US" dirty="0" err="1">
                    <a:solidFill>
                      <a:srgbClr val="0070C0"/>
                    </a:solidFill>
                  </a:rPr>
                  <a:t>AuAu</a:t>
                </a:r>
                <a:r>
                  <a:rPr lang="en-US" dirty="0">
                    <a:solidFill>
                      <a:srgbClr val="0070C0"/>
                    </a:solidFill>
                  </a:rPr>
                  <a:t> Events at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oMath>
                </a14:m>
                <a:r>
                  <a:rPr lang="en-US" dirty="0">
                    <a:solidFill>
                      <a:srgbClr val="0070C0"/>
                    </a:solidFill>
                  </a:rPr>
                  <a:t> = 200 GeV</a:t>
                </a:r>
                <a:r>
                  <a:rPr lang="en-US" dirty="0"/>
                  <a:t>”</a:t>
                </a:r>
                <a:endParaRPr lang="ru-RU" dirty="0"/>
              </a:p>
              <a:p>
                <a:r>
                  <a:rPr lang="ru-RU" dirty="0" smtClean="0"/>
                  <a:t>       </a:t>
                </a:r>
                <a:r>
                  <a:rPr lang="en-US" dirty="0" smtClean="0"/>
                  <a:t>T</a:t>
                </a:r>
                <a:r>
                  <a:rPr lang="en-US" dirty="0"/>
                  <a:t>. G. </a:t>
                </a:r>
                <a:r>
                  <a:rPr lang="en-US" dirty="0" err="1"/>
                  <a:t>Dedovich</a:t>
                </a:r>
                <a:r>
                  <a:rPr lang="en-US" dirty="0"/>
                  <a:t>, M. V. </a:t>
                </a:r>
                <a:r>
                  <a:rPr lang="en-US" dirty="0" err="1"/>
                  <a:t>Tokarev</a:t>
                </a:r>
                <a:r>
                  <a:rPr lang="en-US" dirty="0"/>
                  <a:t>. </a:t>
                </a:r>
                <a:r>
                  <a:rPr lang="en-US" i="1" dirty="0"/>
                  <a:t>Physics of Atomic Nuclei</a:t>
                </a:r>
                <a:r>
                  <a:rPr lang="en-US" dirty="0"/>
                  <a:t>, 2022, Vol. 85, No. 6, pp. 1045–1052</a:t>
                </a:r>
                <a:endParaRPr lang="ru-RU" dirty="0"/>
              </a:p>
              <a:p>
                <a:pPr marL="342900" lvl="0" indent="-342900">
                  <a:buFont typeface="+mj-lt"/>
                  <a:buAutoNum type="arabicPeriod" startAt="12"/>
                </a:pPr>
                <a:r>
                  <a:rPr lang="en-US" dirty="0"/>
                  <a:t>“</a:t>
                </a:r>
                <a:r>
                  <a:rPr lang="en-US" dirty="0" smtClean="0">
                    <a:solidFill>
                      <a:srgbClr val="0070C0"/>
                    </a:solidFill>
                  </a:rPr>
                  <a:t>Fractal Entropy of Nuclear Medium Probed by </a:t>
                </a:r>
                <a14:m>
                  <m:oMath xmlns:m="http://schemas.openxmlformats.org/officeDocument/2006/math">
                    <m:sSubSup>
                      <m:sSubSupPr>
                        <m:ctrlPr>
                          <a:rPr lang="ru-RU" i="1">
                            <a:solidFill>
                              <a:srgbClr val="0070C0"/>
                            </a:solidFill>
                            <a:latin typeface="Cambria Math" panose="02040503050406030204" pitchFamily="18" charset="0"/>
                          </a:rPr>
                        </m:ctrlPr>
                      </m:sSubSupPr>
                      <m:e>
                        <m:r>
                          <a:rPr lang="en-US" i="1">
                            <a:solidFill>
                              <a:srgbClr val="0070C0"/>
                            </a:solidFill>
                            <a:latin typeface="Cambria Math" panose="02040503050406030204" pitchFamily="18" charset="0"/>
                          </a:rPr>
                          <m:t>𝐾</m:t>
                        </m:r>
                      </m:e>
                      <m:sub>
                        <m:r>
                          <a:rPr lang="en-US" i="1">
                            <a:solidFill>
                              <a:srgbClr val="0070C0"/>
                            </a:solidFill>
                            <a:latin typeface="Cambria Math" panose="02040503050406030204" pitchFamily="18" charset="0"/>
                          </a:rPr>
                          <m:t>𝑆</m:t>
                        </m:r>
                      </m:sub>
                      <m:sup>
                        <m:r>
                          <a:rPr lang="en-US" i="1">
                            <a:solidFill>
                              <a:srgbClr val="0070C0"/>
                            </a:solidFill>
                            <a:latin typeface="Cambria Math" panose="02040503050406030204" pitchFamily="18" charset="0"/>
                          </a:rPr>
                          <m:t>0</m:t>
                        </m:r>
                      </m:sup>
                    </m:sSubSup>
                    <m:r>
                      <a:rPr lang="en-US" i="1">
                        <a:solidFill>
                          <a:srgbClr val="0070C0"/>
                        </a:solidFill>
                        <a:latin typeface="Cambria Math" panose="02040503050406030204" pitchFamily="18" charset="0"/>
                      </a:rPr>
                      <m:t> </m:t>
                    </m:r>
                  </m:oMath>
                </a14:m>
                <a:r>
                  <a:rPr lang="en-US" dirty="0">
                    <a:solidFill>
                      <a:srgbClr val="0070C0"/>
                    </a:solidFill>
                  </a:rPr>
                  <a:t>Mesons Produced in </a:t>
                </a:r>
                <a:r>
                  <a:rPr lang="en-US" dirty="0" err="1">
                    <a:solidFill>
                      <a:srgbClr val="0070C0"/>
                    </a:solidFill>
                  </a:rPr>
                  <a:t>AuAu</a:t>
                </a:r>
                <a:r>
                  <a:rPr lang="en-US" dirty="0">
                    <a:solidFill>
                      <a:srgbClr val="0070C0"/>
                    </a:solidFill>
                  </a:rPr>
                  <a:t> Collisions at RHIC</a:t>
                </a:r>
                <a:r>
                  <a:rPr lang="en-US" dirty="0"/>
                  <a:t>”</a:t>
                </a:r>
                <a:endParaRPr lang="ru-RU" dirty="0"/>
              </a:p>
              <a:p>
                <a:r>
                  <a:rPr lang="ru-RU" dirty="0" smtClean="0"/>
                  <a:t>       </a:t>
                </a:r>
                <a:r>
                  <a:rPr lang="en-US" dirty="0" smtClean="0"/>
                  <a:t>M</a:t>
                </a:r>
                <a:r>
                  <a:rPr lang="en-US" dirty="0"/>
                  <a:t>. </a:t>
                </a:r>
                <a:r>
                  <a:rPr lang="en-US" dirty="0" err="1"/>
                  <a:t>Tokarev</a:t>
                </a:r>
                <a:r>
                  <a:rPr lang="en-US" dirty="0"/>
                  <a:t>, I. </a:t>
                </a:r>
                <a:r>
                  <a:rPr lang="en-US" dirty="0" err="1"/>
                  <a:t>Zborovský</a:t>
                </a:r>
                <a:r>
                  <a:rPr lang="en-US" dirty="0"/>
                  <a:t>. </a:t>
                </a:r>
                <a:r>
                  <a:rPr lang="en-US" i="1" dirty="0"/>
                  <a:t>Physics</a:t>
                </a:r>
                <a:r>
                  <a:rPr lang="en-US" dirty="0"/>
                  <a:t> 2023, v.5(2), </a:t>
                </a:r>
                <a:r>
                  <a:rPr lang="en-US" dirty="0" smtClean="0"/>
                  <a:t>pp.537–546</a:t>
                </a:r>
                <a:endParaRPr lang="ru-RU" dirty="0"/>
              </a:p>
              <a:p>
                <a:pPr marL="342900" indent="-342900">
                  <a:buFont typeface="+mj-lt"/>
                  <a:buAutoNum type="arabicPeriod" startAt="13"/>
                </a:pPr>
                <a:r>
                  <a:rPr lang="en-US" dirty="0" smtClean="0"/>
                  <a:t>“</a:t>
                </a:r>
                <a:r>
                  <a:rPr lang="en-US" dirty="0" smtClean="0">
                    <a:solidFill>
                      <a:srgbClr val="0070C0"/>
                    </a:solidFill>
                  </a:rPr>
                  <a:t>Bose–Einstein </a:t>
                </a:r>
                <a:r>
                  <a:rPr lang="en-US" dirty="0">
                    <a:solidFill>
                      <a:srgbClr val="0070C0"/>
                    </a:solidFill>
                  </a:rPr>
                  <a:t>Correlations of Charged </a:t>
                </a:r>
                <a:r>
                  <a:rPr lang="en-US" dirty="0" err="1">
                    <a:solidFill>
                      <a:srgbClr val="0070C0"/>
                    </a:solidFill>
                  </a:rPr>
                  <a:t>Pions</a:t>
                </a:r>
                <a:r>
                  <a:rPr lang="en-US" dirty="0">
                    <a:solidFill>
                      <a:srgbClr val="0070C0"/>
                    </a:solidFill>
                  </a:rPr>
                  <a:t> in </a:t>
                </a:r>
                <a:r>
                  <a:rPr lang="en-US" dirty="0" err="1">
                    <a:solidFill>
                      <a:srgbClr val="0070C0"/>
                    </a:solidFill>
                  </a:rPr>
                  <a:t>Au+Au</a:t>
                </a:r>
                <a:r>
                  <a:rPr lang="en-US" dirty="0">
                    <a:solidFill>
                      <a:srgbClr val="0070C0"/>
                    </a:solidFill>
                  </a:rPr>
                  <a:t> Collisions at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oMath>
                </a14:m>
                <a:r>
                  <a:rPr lang="en-US" dirty="0">
                    <a:solidFill>
                      <a:srgbClr val="0070C0"/>
                    </a:solidFill>
                  </a:rPr>
                  <a:t> = 3 GeV from </a:t>
                </a:r>
                <a:r>
                  <a:rPr lang="en-US" dirty="0" err="1">
                    <a:solidFill>
                      <a:srgbClr val="0070C0"/>
                    </a:solidFill>
                  </a:rPr>
                  <a:t>UrQMD</a:t>
                </a:r>
                <a:r>
                  <a:rPr lang="en-US" dirty="0"/>
                  <a:t>”</a:t>
                </a:r>
                <a:endParaRPr lang="ru-RU" dirty="0"/>
              </a:p>
              <a:p>
                <a:r>
                  <a:rPr lang="ru-RU" dirty="0" smtClean="0"/>
                  <a:t>       </a:t>
                </a:r>
                <a:r>
                  <a:rPr lang="en-US" dirty="0" smtClean="0"/>
                  <a:t>A</a:t>
                </a:r>
                <a:r>
                  <a:rPr lang="en-US" dirty="0"/>
                  <a:t>. </a:t>
                </a:r>
                <a:r>
                  <a:rPr lang="en-US" dirty="0" err="1"/>
                  <a:t>Krayeva</a:t>
                </a:r>
                <a:r>
                  <a:rPr lang="en-US" dirty="0"/>
                  <a:t>., G. </a:t>
                </a:r>
                <a:r>
                  <a:rPr lang="en-US" dirty="0" err="1"/>
                  <a:t>Nigmatkulov</a:t>
                </a:r>
                <a:r>
                  <a:rPr lang="en-US" dirty="0"/>
                  <a:t>. </a:t>
                </a:r>
                <a:r>
                  <a:rPr lang="en-US" i="1" dirty="0"/>
                  <a:t>Phys</a:t>
                </a:r>
                <a:r>
                  <a:rPr lang="en-US" dirty="0"/>
                  <a:t>.</a:t>
                </a:r>
                <a:r>
                  <a:rPr lang="en-US" i="1" dirty="0"/>
                  <a:t> Atom</a:t>
                </a:r>
                <a:r>
                  <a:rPr lang="en-US" dirty="0"/>
                  <a:t>.</a:t>
                </a:r>
                <a:r>
                  <a:rPr lang="en-US" i="1" dirty="0"/>
                  <a:t> </a:t>
                </a:r>
                <a:r>
                  <a:rPr lang="en-US" i="1" dirty="0" err="1"/>
                  <a:t>Nucl</a:t>
                </a:r>
                <a:r>
                  <a:rPr lang="en-US" dirty="0"/>
                  <a:t>. 86, no.5, 854-858 (2023)</a:t>
                </a:r>
                <a:endParaRPr lang="ru-RU" dirty="0"/>
              </a:p>
              <a:p>
                <a:pPr marL="342900" lvl="0" indent="-342900">
                  <a:buFont typeface="+mj-lt"/>
                  <a:buAutoNum type="arabicPeriod" startAt="14"/>
                </a:pPr>
                <a:r>
                  <a:rPr lang="en-US" dirty="0"/>
                  <a:t>“</a:t>
                </a:r>
                <a:r>
                  <a:rPr lang="en-US" dirty="0" smtClean="0">
                    <a:solidFill>
                      <a:srgbClr val="0070C0"/>
                    </a:solidFill>
                  </a:rPr>
                  <a:t>Pion </a:t>
                </a:r>
                <a:r>
                  <a:rPr lang="en-US" dirty="0" err="1">
                    <a:solidFill>
                      <a:srgbClr val="0070C0"/>
                    </a:solidFill>
                  </a:rPr>
                  <a:t>Femtoscopy</a:t>
                </a:r>
                <a:r>
                  <a:rPr lang="en-US" dirty="0">
                    <a:solidFill>
                      <a:srgbClr val="0070C0"/>
                    </a:solidFill>
                  </a:rPr>
                  <a:t> in </a:t>
                </a:r>
                <a:r>
                  <a:rPr lang="en-US" dirty="0" err="1">
                    <a:solidFill>
                      <a:srgbClr val="0070C0"/>
                    </a:solidFill>
                  </a:rPr>
                  <a:t>Au+Au</a:t>
                </a:r>
                <a:r>
                  <a:rPr lang="en-US" dirty="0">
                    <a:solidFill>
                      <a:srgbClr val="0070C0"/>
                    </a:solidFill>
                  </a:rPr>
                  <a:t> Collisions at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oMath>
                </a14:m>
                <a:r>
                  <a:rPr lang="en-US" dirty="0">
                    <a:solidFill>
                      <a:srgbClr val="0070C0"/>
                    </a:solidFill>
                  </a:rPr>
                  <a:t> = 3 GeV in the STAR Experiment</a:t>
                </a:r>
                <a:r>
                  <a:rPr lang="en-US" dirty="0"/>
                  <a:t>”</a:t>
                </a:r>
                <a:endParaRPr lang="ru-RU" dirty="0"/>
              </a:p>
              <a:p>
                <a:r>
                  <a:rPr lang="ru-RU" dirty="0" smtClean="0"/>
                  <a:t>       </a:t>
                </a:r>
                <a:r>
                  <a:rPr lang="en-US" dirty="0" smtClean="0"/>
                  <a:t>A</a:t>
                </a:r>
                <a:r>
                  <a:rPr lang="en-US" dirty="0"/>
                  <a:t>. </a:t>
                </a:r>
                <a:r>
                  <a:rPr lang="en-US" dirty="0" err="1"/>
                  <a:t>Krayeva</a:t>
                </a:r>
                <a:r>
                  <a:rPr lang="en-US" dirty="0"/>
                  <a:t> &amp; the STAR Collaboration. </a:t>
                </a:r>
                <a:r>
                  <a:rPr lang="en-US" i="1" dirty="0"/>
                  <a:t>Phys</a:t>
                </a:r>
                <a:r>
                  <a:rPr lang="en-US" dirty="0"/>
                  <a:t>. </a:t>
                </a:r>
                <a:r>
                  <a:rPr lang="en-US" i="1" dirty="0"/>
                  <a:t>Atom</a:t>
                </a:r>
                <a:r>
                  <a:rPr lang="en-US" dirty="0"/>
                  <a:t>. </a:t>
                </a:r>
                <a:r>
                  <a:rPr lang="en-US" i="1" dirty="0" err="1"/>
                  <a:t>Nucl</a:t>
                </a:r>
                <a:r>
                  <a:rPr lang="en-US" dirty="0"/>
                  <a:t>. 86, 988-991 (2023)</a:t>
                </a:r>
                <a:endParaRPr lang="ru-RU" dirty="0"/>
              </a:p>
              <a:p>
                <a:pPr marL="342900" lvl="0" indent="-342900">
                  <a:buFont typeface="+mj-lt"/>
                  <a:buAutoNum type="arabicPeriod" startAt="15"/>
                </a:pPr>
                <a:r>
                  <a:rPr lang="en-US" dirty="0"/>
                  <a:t>“</a:t>
                </a:r>
                <a:r>
                  <a:rPr lang="en-US" dirty="0" smtClean="0">
                    <a:solidFill>
                      <a:srgbClr val="0070C0"/>
                    </a:solidFill>
                  </a:rPr>
                  <a:t>Background Suppression Criteria in a Fractal Analysis of Monte Carlo </a:t>
                </a:r>
                <a:r>
                  <a:rPr lang="en-US" dirty="0" err="1">
                    <a:solidFill>
                      <a:srgbClr val="0070C0"/>
                    </a:solidFill>
                  </a:rPr>
                  <a:t>AuAu</a:t>
                </a:r>
                <a:r>
                  <a:rPr lang="en-US" dirty="0">
                    <a:solidFill>
                      <a:srgbClr val="0070C0"/>
                    </a:solidFill>
                  </a:rPr>
                  <a:t> Events at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oMath>
                </a14:m>
                <a:r>
                  <a:rPr lang="en-US" dirty="0">
                    <a:solidFill>
                      <a:srgbClr val="0070C0"/>
                    </a:solidFill>
                  </a:rPr>
                  <a:t> = 200 GeV</a:t>
                </a:r>
                <a:r>
                  <a:rPr lang="en-US" dirty="0"/>
                  <a:t>”</a:t>
                </a:r>
                <a:endParaRPr lang="ru-RU" dirty="0"/>
              </a:p>
              <a:p>
                <a:r>
                  <a:rPr lang="ru-RU" dirty="0" smtClean="0"/>
                  <a:t>       </a:t>
                </a:r>
                <a:r>
                  <a:rPr lang="en-US" dirty="0" smtClean="0"/>
                  <a:t>T</a:t>
                </a:r>
                <a:r>
                  <a:rPr lang="en-US" dirty="0"/>
                  <a:t>. G. </a:t>
                </a:r>
                <a:r>
                  <a:rPr lang="en-US" dirty="0" err="1"/>
                  <a:t>Dedovich</a:t>
                </a:r>
                <a:r>
                  <a:rPr lang="en-US" dirty="0"/>
                  <a:t>, M. V. </a:t>
                </a:r>
                <a:r>
                  <a:rPr lang="en-US" dirty="0" err="1"/>
                  <a:t>Tokarev</a:t>
                </a:r>
                <a:r>
                  <a:rPr lang="en-US" dirty="0"/>
                  <a:t>. </a:t>
                </a:r>
                <a:r>
                  <a:rPr lang="en-US" i="1" dirty="0"/>
                  <a:t>Physics of Particles and Nuclei Letters</a:t>
                </a:r>
                <a:r>
                  <a:rPr lang="en-US" dirty="0"/>
                  <a:t>, 2023, v. 20, no. 4, pp. </a:t>
                </a:r>
                <a:r>
                  <a:rPr lang="en-US" dirty="0" smtClean="0"/>
                  <a:t>675–682</a:t>
                </a:r>
                <a:endParaRPr lang="ru-RU" dirty="0" smtClean="0"/>
              </a:p>
              <a:p>
                <a:pPr marL="342900" indent="-342900">
                  <a:buFont typeface="+mj-lt"/>
                  <a:buAutoNum type="arabicPeriod" startAt="16"/>
                </a:pPr>
                <a:r>
                  <a:rPr lang="en-US" dirty="0" smtClean="0"/>
                  <a:t>“</a:t>
                </a:r>
                <a:r>
                  <a:rPr lang="en-US" dirty="0">
                    <a:solidFill>
                      <a:srgbClr val="0070C0"/>
                    </a:solidFill>
                  </a:rPr>
                  <a:t>Multilayer Perceptron Neural Model for Particle Identification in MPD</a:t>
                </a:r>
                <a:r>
                  <a:rPr lang="en-US" dirty="0"/>
                  <a:t>”</a:t>
                </a:r>
              </a:p>
              <a:p>
                <a:r>
                  <a:rPr lang="ru-RU" dirty="0" smtClean="0"/>
                  <a:t>       </a:t>
                </a:r>
                <a:r>
                  <a:rPr lang="en-US" dirty="0" smtClean="0"/>
                  <a:t>G</a:t>
                </a:r>
                <a:r>
                  <a:rPr lang="en-US" dirty="0"/>
                  <a:t>. </a:t>
                </a:r>
                <a:r>
                  <a:rPr lang="en-US" dirty="0" err="1"/>
                  <a:t>Tolkachev</a:t>
                </a:r>
                <a:r>
                  <a:rPr lang="en-US" dirty="0"/>
                  <a:t>, A. </a:t>
                </a:r>
                <a:r>
                  <a:rPr lang="en-US" dirty="0" err="1"/>
                  <a:t>Korobitsin</a:t>
                </a:r>
                <a:r>
                  <a:rPr lang="en-US" dirty="0"/>
                  <a:t>, A. </a:t>
                </a:r>
                <a:r>
                  <a:rPr lang="en-US" dirty="0" err="1"/>
                  <a:t>Aparin</a:t>
                </a:r>
                <a:r>
                  <a:rPr lang="en-US" dirty="0"/>
                  <a:t>. </a:t>
                </a:r>
                <a:r>
                  <a:rPr lang="en-US" dirty="0" err="1"/>
                  <a:t>Phys.Atom.Nucl</a:t>
                </a:r>
                <a:r>
                  <a:rPr lang="en-US" dirty="0"/>
                  <a:t>. 86 (2023) 5, </a:t>
                </a:r>
                <a:r>
                  <a:rPr lang="en-US" dirty="0" smtClean="0"/>
                  <a:t>845-849</a:t>
                </a:r>
                <a:endParaRPr lang="ru-RU" dirty="0" smtClean="0"/>
              </a:p>
              <a:p>
                <a:endParaRPr lang="ru-RU" dirty="0"/>
              </a:p>
            </p:txBody>
          </p:sp>
        </mc:Choice>
        <mc:Fallback xmlns="">
          <p:sp>
            <p:nvSpPr>
              <p:cNvPr id="6" name="TextBox 5"/>
              <p:cNvSpPr txBox="1">
                <a:spLocks noRot="1" noChangeAspect="1" noMove="1" noResize="1" noEditPoints="1" noAdjustHandles="1" noChangeArrowheads="1" noChangeShapeType="1" noTextEdit="1"/>
              </p:cNvSpPr>
              <p:nvPr/>
            </p:nvSpPr>
            <p:spPr>
              <a:xfrm>
                <a:off x="471488" y="1001038"/>
                <a:ext cx="11176000" cy="5149230"/>
              </a:xfrm>
              <a:prstGeom prst="rect">
                <a:avLst/>
              </a:prstGeom>
              <a:blipFill rotWithShape="0">
                <a:blip r:embed="rId2"/>
                <a:stretch>
                  <a:fillRect l="-436" t="-592"/>
                </a:stretch>
              </a:blipFill>
            </p:spPr>
            <p:txBody>
              <a:bodyPr/>
              <a:lstStyle/>
              <a:p>
                <a:r>
                  <a:rPr lang="ru-RU">
                    <a:noFill/>
                  </a:rPr>
                  <a:t> </a:t>
                </a:r>
              </a:p>
            </p:txBody>
          </p:sp>
        </mc:Fallback>
      </mc:AlternateContent>
      <p:sp>
        <p:nvSpPr>
          <p:cNvPr id="7"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578549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24</a:t>
            </a:fld>
            <a:endParaRPr lang="ru-RU"/>
          </a:p>
        </p:txBody>
      </p:sp>
      <p:sp>
        <p:nvSpPr>
          <p:cNvPr id="2" name="TextBox 1"/>
          <p:cNvSpPr txBox="1"/>
          <p:nvPr/>
        </p:nvSpPr>
        <p:spPr>
          <a:xfrm>
            <a:off x="357052" y="95794"/>
            <a:ext cx="2541401" cy="461665"/>
          </a:xfrm>
          <a:prstGeom prst="rect">
            <a:avLst/>
          </a:prstGeom>
          <a:noFill/>
        </p:spPr>
        <p:txBody>
          <a:bodyPr wrap="none" rtlCol="0">
            <a:spAutoFit/>
          </a:bodyPr>
          <a:lstStyle/>
          <a:p>
            <a:r>
              <a:rPr lang="en-US" sz="2400" dirty="0" smtClean="0">
                <a:latin typeface="Arial Nova" panose="020B0504020202020204" pitchFamily="34" charset="0"/>
              </a:rPr>
              <a:t>Published papers</a:t>
            </a:r>
            <a:endParaRPr lang="ru-RU" sz="2400" dirty="0">
              <a:latin typeface="Arial Nova" panose="020B0504020202020204" pitchFamily="34" charset="0"/>
            </a:endParaRPr>
          </a:p>
        </p:txBody>
      </p:sp>
      <mc:AlternateContent xmlns:mc="http://schemas.openxmlformats.org/markup-compatibility/2006">
        <mc:Choice xmlns:a14="http://schemas.microsoft.com/office/drawing/2010/main" Requires="a14">
          <p:sp>
            <p:nvSpPr>
              <p:cNvPr id="6" name="TextBox 5"/>
              <p:cNvSpPr txBox="1"/>
              <p:nvPr/>
            </p:nvSpPr>
            <p:spPr>
              <a:xfrm>
                <a:off x="471488" y="1001038"/>
                <a:ext cx="11176000" cy="3154197"/>
              </a:xfrm>
              <a:prstGeom prst="rect">
                <a:avLst/>
              </a:prstGeom>
              <a:noFill/>
            </p:spPr>
            <p:txBody>
              <a:bodyPr wrap="square" rtlCol="0">
                <a:spAutoFit/>
              </a:bodyPr>
              <a:lstStyle/>
              <a:p>
                <a:pPr marL="342900" lvl="0" indent="-342900">
                  <a:buFont typeface="+mj-lt"/>
                  <a:buAutoNum type="arabicPeriod" startAt="17"/>
                </a:pPr>
                <a:r>
                  <a:rPr lang="en-US" dirty="0"/>
                  <a:t>“</a:t>
                </a:r>
                <a:r>
                  <a:rPr lang="en-US" dirty="0">
                    <a:solidFill>
                      <a:srgbClr val="0070C0"/>
                    </a:solidFill>
                  </a:rPr>
                  <a:t>Machine Learning Application for Particle Identification in MPD</a:t>
                </a:r>
                <a:r>
                  <a:rPr lang="en-US" dirty="0"/>
                  <a:t>”</a:t>
                </a:r>
                <a:endParaRPr lang="ru-RU" dirty="0"/>
              </a:p>
              <a:p>
                <a:r>
                  <a:rPr lang="ru-RU" dirty="0" smtClean="0"/>
                  <a:t>       </a:t>
                </a:r>
                <a:r>
                  <a:rPr lang="en-US" dirty="0" smtClean="0"/>
                  <a:t>V</a:t>
                </a:r>
                <a:r>
                  <a:rPr lang="en-US" dirty="0"/>
                  <a:t>. </a:t>
                </a:r>
                <a:r>
                  <a:rPr lang="en-US" dirty="0" err="1"/>
                  <a:t>Papoyan</a:t>
                </a:r>
                <a:r>
                  <a:rPr lang="en-US" dirty="0"/>
                  <a:t>, A. </a:t>
                </a:r>
                <a:r>
                  <a:rPr lang="en-US" dirty="0" err="1"/>
                  <a:t>Aparin</a:t>
                </a:r>
                <a:r>
                  <a:rPr lang="en-US" dirty="0"/>
                  <a:t>… A. </a:t>
                </a:r>
                <a:r>
                  <a:rPr lang="en-US" dirty="0" err="1"/>
                  <a:t>Mudrokh</a:t>
                </a:r>
                <a:r>
                  <a:rPr lang="en-US" dirty="0"/>
                  <a:t>. </a:t>
                </a:r>
                <a:r>
                  <a:rPr lang="en-US" i="1" dirty="0" err="1"/>
                  <a:t>Phys</a:t>
                </a:r>
                <a:r>
                  <a:rPr lang="en-US" dirty="0" err="1"/>
                  <a:t>.</a:t>
                </a:r>
                <a:r>
                  <a:rPr lang="en-US" i="1" dirty="0" err="1"/>
                  <a:t>Atom</a:t>
                </a:r>
                <a:r>
                  <a:rPr lang="en-US" dirty="0" err="1"/>
                  <a:t>.</a:t>
                </a:r>
                <a:r>
                  <a:rPr lang="en-US" i="1" dirty="0" err="1"/>
                  <a:t>Nucl</a:t>
                </a:r>
                <a:r>
                  <a:rPr lang="en-US" dirty="0"/>
                  <a:t>. 86 (2023) 5, 869-873</a:t>
                </a:r>
                <a:endParaRPr lang="ru-RU" dirty="0"/>
              </a:p>
              <a:p>
                <a:pPr marL="342900" lvl="0" indent="-342900">
                  <a:buFont typeface="+mj-lt"/>
                  <a:buAutoNum type="arabicPeriod" startAt="18"/>
                </a:pPr>
                <a:r>
                  <a:rPr lang="en-US" dirty="0"/>
                  <a:t>“</a:t>
                </a:r>
                <a:r>
                  <a:rPr lang="en-US" i="1" dirty="0">
                    <a:solidFill>
                      <a:srgbClr val="0070C0"/>
                    </a:solidFill>
                  </a:rPr>
                  <a:t>z</a:t>
                </a:r>
                <a:r>
                  <a:rPr lang="en-US" dirty="0">
                    <a:solidFill>
                      <a:srgbClr val="0070C0"/>
                    </a:solidFill>
                  </a:rPr>
                  <a:t>-Scaling: Search for Signatures of Phase Transition in Nuclear Matter</a:t>
                </a:r>
                <a:r>
                  <a:rPr lang="en-US" dirty="0"/>
                  <a:t>”</a:t>
                </a:r>
                <a:endParaRPr lang="ru-RU" dirty="0"/>
              </a:p>
              <a:p>
                <a:r>
                  <a:rPr lang="ru-RU" dirty="0" smtClean="0"/>
                  <a:t>       </a:t>
                </a:r>
                <a:r>
                  <a:rPr lang="en-US" dirty="0" smtClean="0"/>
                  <a:t>M</a:t>
                </a:r>
                <a:r>
                  <a:rPr lang="en-US" dirty="0"/>
                  <a:t>. </a:t>
                </a:r>
                <a:r>
                  <a:rPr lang="en-US" dirty="0" err="1"/>
                  <a:t>Tokarev</a:t>
                </a:r>
                <a:r>
                  <a:rPr lang="en-US" dirty="0"/>
                  <a:t>, I. </a:t>
                </a:r>
                <a:r>
                  <a:rPr lang="en-US" dirty="0" err="1"/>
                  <a:t>Zborovský</a:t>
                </a:r>
                <a:r>
                  <a:rPr lang="en-US" dirty="0"/>
                  <a:t>. </a:t>
                </a:r>
                <a:r>
                  <a:rPr lang="en-US" i="1" dirty="0"/>
                  <a:t>Physics of Particles and Nuclei</a:t>
                </a:r>
                <a:r>
                  <a:rPr lang="en-US" dirty="0"/>
                  <a:t>, 2023, v.54, №4, pp.640-646 </a:t>
                </a:r>
                <a:endParaRPr lang="ru-RU" dirty="0"/>
              </a:p>
              <a:p>
                <a:pPr marL="342900" lvl="0" indent="-342900">
                  <a:buFont typeface="+mj-lt"/>
                  <a:buAutoNum type="arabicPeriod" startAt="19"/>
                </a:pPr>
                <a:r>
                  <a:rPr lang="en-US" dirty="0"/>
                  <a:t>“</a:t>
                </a:r>
                <a:r>
                  <a:rPr lang="en-US" dirty="0">
                    <a:solidFill>
                      <a:srgbClr val="0070C0"/>
                    </a:solidFill>
                  </a:rPr>
                  <a:t>Description of charged particle dependence of transverse momentum with </a:t>
                </a:r>
                <a:r>
                  <a:rPr lang="en-US" dirty="0" err="1">
                    <a:solidFill>
                      <a:srgbClr val="0070C0"/>
                    </a:solidFill>
                  </a:rPr>
                  <a:t>Tsallis</a:t>
                </a:r>
                <a:r>
                  <a:rPr lang="en-US" dirty="0">
                    <a:solidFill>
                      <a:srgbClr val="0070C0"/>
                    </a:solidFill>
                  </a:rPr>
                  <a:t>-like distribution</a:t>
                </a:r>
                <a:r>
                  <a:rPr lang="en-US" dirty="0"/>
                  <a:t>”</a:t>
                </a:r>
                <a:endParaRPr lang="ru-RU" dirty="0"/>
              </a:p>
              <a:p>
                <a:r>
                  <a:rPr lang="ru-RU" dirty="0" smtClean="0"/>
                  <a:t>       </a:t>
                </a:r>
                <a:r>
                  <a:rPr lang="en-US" dirty="0" smtClean="0"/>
                  <a:t>E</a:t>
                </a:r>
                <a:r>
                  <a:rPr lang="en-US" dirty="0"/>
                  <a:t>. </a:t>
                </a:r>
                <a:r>
                  <a:rPr lang="en-US" dirty="0" err="1"/>
                  <a:t>Nedorezov</a:t>
                </a:r>
                <a:r>
                  <a:rPr lang="en-US" dirty="0" smtClean="0"/>
                  <a:t>. A. </a:t>
                </a:r>
                <a:r>
                  <a:rPr lang="en-US" dirty="0" err="1" smtClean="0"/>
                  <a:t>Aparin</a:t>
                </a:r>
                <a:r>
                  <a:rPr lang="en-US" dirty="0" smtClean="0"/>
                  <a:t>, A. </a:t>
                </a:r>
                <a:r>
                  <a:rPr lang="en-US" dirty="0" err="1" smtClean="0"/>
                  <a:t>Parvan</a:t>
                </a:r>
                <a:r>
                  <a:rPr lang="en-US" dirty="0" smtClean="0"/>
                  <a:t>, </a:t>
                </a:r>
                <a:r>
                  <a:rPr lang="en-US" i="1" dirty="0" smtClean="0"/>
                  <a:t>PEPAN</a:t>
                </a:r>
                <a:r>
                  <a:rPr lang="en-US" dirty="0"/>
                  <a:t>, Vol. 55, 4, 2024</a:t>
                </a:r>
                <a:endParaRPr lang="ru-RU" dirty="0"/>
              </a:p>
              <a:p>
                <a:pPr marL="342900" lvl="0" indent="-342900">
                  <a:buFont typeface="+mj-lt"/>
                  <a:buAutoNum type="arabicPeriod" startAt="20"/>
                </a:pPr>
                <a:r>
                  <a:rPr lang="en-US" dirty="0"/>
                  <a:t>“</a:t>
                </a:r>
                <a:r>
                  <a:rPr lang="en-US" dirty="0" smtClean="0">
                    <a:solidFill>
                      <a:srgbClr val="0070C0"/>
                    </a:solidFill>
                  </a:rPr>
                  <a:t>Nuclear Modification Factor of Inclusive Charged Particles in </a:t>
                </a:r>
                <a:r>
                  <a:rPr lang="en-US" dirty="0" err="1">
                    <a:solidFill>
                      <a:srgbClr val="0070C0"/>
                    </a:solidFill>
                  </a:rPr>
                  <a:t>Au+Au</a:t>
                </a:r>
                <a:r>
                  <a:rPr lang="en-US" dirty="0">
                    <a:solidFill>
                      <a:srgbClr val="0070C0"/>
                    </a:solidFill>
                  </a:rPr>
                  <a:t> Collisions at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r>
                      <a:rPr lang="en-US" i="1">
                        <a:solidFill>
                          <a:srgbClr val="0070C0"/>
                        </a:solidFill>
                        <a:latin typeface="Cambria Math" panose="02040503050406030204" pitchFamily="18" charset="0"/>
                      </a:rPr>
                      <m:t> </m:t>
                    </m:r>
                  </m:oMath>
                </a14:m>
                <a:r>
                  <a:rPr lang="en-US" dirty="0">
                    <a:solidFill>
                      <a:srgbClr val="0070C0"/>
                    </a:solidFill>
                  </a:rPr>
                  <a:t>= 27 GeV with the STAR Experiment</a:t>
                </a:r>
                <a:r>
                  <a:rPr lang="en-US" dirty="0"/>
                  <a:t>”</a:t>
                </a:r>
                <a:endParaRPr lang="ru-RU" dirty="0"/>
              </a:p>
              <a:p>
                <a:r>
                  <a:rPr lang="ru-RU" dirty="0" smtClean="0"/>
                  <a:t>      </a:t>
                </a:r>
                <a:r>
                  <a:rPr lang="en-US" dirty="0" smtClean="0"/>
                  <a:t>A</a:t>
                </a:r>
                <a:r>
                  <a:rPr lang="en-US" dirty="0"/>
                  <a:t>. </a:t>
                </a:r>
                <a:r>
                  <a:rPr lang="en-US" dirty="0" err="1"/>
                  <a:t>Aitbayev</a:t>
                </a:r>
                <a:r>
                  <a:rPr lang="en-US" dirty="0"/>
                  <a:t> on behalf of STAR Collaboration. </a:t>
                </a:r>
                <a:r>
                  <a:rPr lang="en-US" i="1" dirty="0"/>
                  <a:t>Universe </a:t>
                </a:r>
                <a:r>
                  <a:rPr lang="en-US" dirty="0"/>
                  <a:t>2024, 10(3), </a:t>
                </a:r>
                <a:r>
                  <a:rPr lang="en-US" dirty="0" smtClean="0"/>
                  <a:t>139</a:t>
                </a:r>
              </a:p>
              <a:p>
                <a:r>
                  <a:rPr lang="en-US" dirty="0" smtClean="0"/>
                  <a:t>21</a:t>
                </a:r>
                <a:r>
                  <a:rPr lang="en-US" dirty="0"/>
                  <a:t>. “</a:t>
                </a:r>
                <a:r>
                  <a:rPr lang="en-US" dirty="0" smtClean="0">
                    <a:solidFill>
                      <a:srgbClr val="0070C0"/>
                    </a:solidFill>
                  </a:rPr>
                  <a:t>Two-Pion Bose–Einstein Correlations in </a:t>
                </a:r>
                <a:r>
                  <a:rPr lang="en-US" dirty="0" err="1">
                    <a:solidFill>
                      <a:srgbClr val="0070C0"/>
                    </a:solidFill>
                  </a:rPr>
                  <a:t>Au+Au</a:t>
                </a:r>
                <a:r>
                  <a:rPr lang="en-US" dirty="0">
                    <a:solidFill>
                      <a:srgbClr val="0070C0"/>
                    </a:solidFill>
                  </a:rPr>
                  <a:t> Collisions at </a:t>
                </a:r>
                <a14:m>
                  <m:oMath xmlns:m="http://schemas.openxmlformats.org/officeDocument/2006/math">
                    <m:rad>
                      <m:radPr>
                        <m:degHide m:val="on"/>
                        <m:ctrlPr>
                          <a:rPr lang="ru-RU" i="1">
                            <a:solidFill>
                              <a:srgbClr val="0070C0"/>
                            </a:solidFill>
                            <a:latin typeface="Cambria Math" panose="02040503050406030204" pitchFamily="18" charset="0"/>
                          </a:rPr>
                        </m:ctrlPr>
                      </m:radPr>
                      <m:deg/>
                      <m:e>
                        <m:sSub>
                          <m:sSubPr>
                            <m:ctrlPr>
                              <a:rPr lang="ru-RU"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m:rPr>
                                <m:sty m:val="p"/>
                              </m:rPr>
                              <a:rPr lang="en-US">
                                <a:solidFill>
                                  <a:srgbClr val="0070C0"/>
                                </a:solidFill>
                                <a:latin typeface="Cambria Math" panose="02040503050406030204" pitchFamily="18" charset="0"/>
                              </a:rPr>
                              <m:t>NN</m:t>
                            </m:r>
                          </m:sub>
                        </m:sSub>
                      </m:e>
                    </m:rad>
                    <m:r>
                      <a:rPr lang="en-US" i="1">
                        <a:solidFill>
                          <a:srgbClr val="0070C0"/>
                        </a:solidFill>
                        <a:latin typeface="Cambria Math" panose="02040503050406030204" pitchFamily="18" charset="0"/>
                      </a:rPr>
                      <m:t> </m:t>
                    </m:r>
                  </m:oMath>
                </a14:m>
                <a:r>
                  <a:rPr lang="en-US" dirty="0" smtClean="0">
                    <a:solidFill>
                      <a:srgbClr val="0070C0"/>
                    </a:solidFill>
                  </a:rPr>
                  <a:t>= </a:t>
                </a:r>
                <a:r>
                  <a:rPr lang="en-US" dirty="0">
                    <a:solidFill>
                      <a:srgbClr val="0070C0"/>
                    </a:solidFill>
                  </a:rPr>
                  <a:t>3 </a:t>
                </a:r>
                <a:r>
                  <a:rPr lang="en-US" dirty="0" err="1">
                    <a:solidFill>
                      <a:srgbClr val="0070C0"/>
                    </a:solidFill>
                  </a:rPr>
                  <a:t>GeV</a:t>
                </a:r>
                <a:r>
                  <a:rPr lang="en-US" dirty="0">
                    <a:solidFill>
                      <a:srgbClr val="0070C0"/>
                    </a:solidFill>
                  </a:rPr>
                  <a:t> in the STAR </a:t>
                </a:r>
                <a:r>
                  <a:rPr lang="en-US" dirty="0" smtClean="0">
                    <a:solidFill>
                      <a:srgbClr val="0070C0"/>
                    </a:solidFill>
                  </a:rPr>
                  <a:t>Experiment</a:t>
                </a:r>
                <a:r>
                  <a:rPr lang="en-US" dirty="0" smtClean="0"/>
                  <a:t>”</a:t>
                </a:r>
              </a:p>
              <a:p>
                <a:r>
                  <a:rPr lang="en-US" dirty="0"/>
                  <a:t> </a:t>
                </a:r>
                <a:r>
                  <a:rPr lang="en-US" dirty="0" smtClean="0"/>
                  <a:t>       A. </a:t>
                </a:r>
                <a:r>
                  <a:rPr lang="en-US" dirty="0" err="1" smtClean="0"/>
                  <a:t>Kraeva</a:t>
                </a:r>
                <a:r>
                  <a:rPr lang="en-US" dirty="0"/>
                  <a:t> on behalf of STAR Collaboration.</a:t>
                </a:r>
                <a:r>
                  <a:rPr lang="en-US" dirty="0" smtClean="0"/>
                  <a:t> </a:t>
                </a:r>
                <a:r>
                  <a:rPr lang="en-US" i="1" dirty="0"/>
                  <a:t>Universe</a:t>
                </a:r>
                <a:r>
                  <a:rPr lang="en-US" dirty="0"/>
                  <a:t> 2024, 10(4), 188</a:t>
                </a:r>
                <a:endParaRPr lang="ru-RU" dirty="0"/>
              </a:p>
            </p:txBody>
          </p:sp>
        </mc:Choice>
        <mc:Fallback>
          <p:sp>
            <p:nvSpPr>
              <p:cNvPr id="6" name="TextBox 5"/>
              <p:cNvSpPr txBox="1">
                <a:spLocks noRot="1" noChangeAspect="1" noMove="1" noResize="1" noEditPoints="1" noAdjustHandles="1" noChangeArrowheads="1" noChangeShapeType="1" noTextEdit="1"/>
              </p:cNvSpPr>
              <p:nvPr/>
            </p:nvSpPr>
            <p:spPr>
              <a:xfrm>
                <a:off x="471488" y="1001038"/>
                <a:ext cx="11176000" cy="3154197"/>
              </a:xfrm>
              <a:prstGeom prst="rect">
                <a:avLst/>
              </a:prstGeom>
              <a:blipFill rotWithShape="0">
                <a:blip r:embed="rId2"/>
                <a:stretch>
                  <a:fillRect l="-436" t="-965" b="-2124"/>
                </a:stretch>
              </a:blipFill>
            </p:spPr>
            <p:txBody>
              <a:bodyPr/>
              <a:lstStyle/>
              <a:p>
                <a:r>
                  <a:rPr lang="ru-RU">
                    <a:noFill/>
                  </a:rPr>
                  <a:t> </a:t>
                </a:r>
              </a:p>
            </p:txBody>
          </p:sp>
        </mc:Fallback>
      </mc:AlternateContent>
      <p:sp>
        <p:nvSpPr>
          <p:cNvPr id="7"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3037228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25</a:t>
            </a:fld>
            <a:endParaRPr lang="ru-RU"/>
          </a:p>
        </p:txBody>
      </p:sp>
      <p:sp>
        <p:nvSpPr>
          <p:cNvPr id="2" name="TextBox 1"/>
          <p:cNvSpPr txBox="1"/>
          <p:nvPr/>
        </p:nvSpPr>
        <p:spPr>
          <a:xfrm>
            <a:off x="357052" y="87085"/>
            <a:ext cx="3542829" cy="461665"/>
          </a:xfrm>
          <a:prstGeom prst="rect">
            <a:avLst/>
          </a:prstGeom>
          <a:noFill/>
        </p:spPr>
        <p:txBody>
          <a:bodyPr wrap="none" rtlCol="0">
            <a:spAutoFit/>
          </a:bodyPr>
          <a:lstStyle/>
          <a:p>
            <a:r>
              <a:rPr lang="en-US" sz="2400" dirty="0" smtClean="0">
                <a:latin typeface="Arial Nova" panose="020B0504020202020204" pitchFamily="34" charset="0"/>
              </a:rPr>
              <a:t>Conference participation</a:t>
            </a:r>
            <a:endParaRPr lang="ru-RU" sz="2400" dirty="0">
              <a:latin typeface="Arial Nova" panose="020B0504020202020204" pitchFamily="34" charset="0"/>
            </a:endParaRPr>
          </a:p>
        </p:txBody>
      </p:sp>
      <mc:AlternateContent xmlns:mc="http://schemas.openxmlformats.org/markup-compatibility/2006">
        <mc:Choice xmlns:a14="http://schemas.microsoft.com/office/drawing/2010/main" Requires="a14">
          <p:sp>
            <p:nvSpPr>
              <p:cNvPr id="3" name="TextBox 2"/>
              <p:cNvSpPr txBox="1"/>
              <p:nvPr/>
            </p:nvSpPr>
            <p:spPr>
              <a:xfrm>
                <a:off x="471488" y="1001038"/>
                <a:ext cx="11176000" cy="5364289"/>
              </a:xfrm>
              <a:prstGeom prst="rect">
                <a:avLst/>
              </a:prstGeom>
              <a:noFill/>
            </p:spPr>
            <p:txBody>
              <a:bodyPr wrap="square" rtlCol="0">
                <a:spAutoFit/>
              </a:bodyPr>
              <a:lstStyle/>
              <a:p>
                <a:pPr marL="342900" lvl="0" indent="-342900">
                  <a:buFont typeface="+mj-lt"/>
                  <a:buAutoNum type="arabicPeriod"/>
                </a:pPr>
                <a:r>
                  <a:rPr lang="en-US" dirty="0" smtClean="0">
                    <a:solidFill>
                      <a:srgbClr val="0070C0"/>
                    </a:solidFill>
                  </a:rPr>
                  <a:t>V.B</a:t>
                </a:r>
                <a:r>
                  <a:rPr lang="en-US" dirty="0">
                    <a:solidFill>
                      <a:srgbClr val="0070C0"/>
                    </a:solidFill>
                  </a:rPr>
                  <a:t>. Luong. </a:t>
                </a:r>
                <a:r>
                  <a:rPr lang="en-US" dirty="0"/>
                  <a:t>“Alushta-2022”, OMUS JINR, </a:t>
                </a:r>
                <a:r>
                  <a:rPr lang="en-US" dirty="0" err="1"/>
                  <a:t>Alushta</a:t>
                </a:r>
                <a:r>
                  <a:rPr lang="en-US" dirty="0"/>
                  <a:t>, June 5–12, 2022, report: “Elliptic flow fluctuations at NICA energy regime”.</a:t>
                </a:r>
              </a:p>
              <a:p>
                <a:pPr marL="342900" lvl="0" indent="-342900">
                  <a:buFont typeface="+mj-lt"/>
                  <a:buAutoNum type="arabicPeriod"/>
                </a:pPr>
                <a:r>
                  <a:rPr lang="en-US" dirty="0" smtClean="0"/>
                  <a:t>M.V</a:t>
                </a:r>
                <a:r>
                  <a:rPr lang="en-US" dirty="0"/>
                  <a:t>. </a:t>
                </a:r>
                <a:r>
                  <a:rPr lang="en-US" dirty="0" err="1"/>
                  <a:t>Tokarev</a:t>
                </a:r>
                <a:r>
                  <a:rPr lang="en-US" dirty="0"/>
                  <a:t>. International conference “NUCLEUS’22”, Moscow, Russia, 11–16 July, 2022, report “Specific heat of nuclear medium probed by   mesons probed in </a:t>
                </a:r>
                <a:r>
                  <a:rPr lang="en-US" dirty="0" err="1"/>
                  <a:t>Au+Au</a:t>
                </a:r>
                <a:r>
                  <a:rPr lang="en-US" dirty="0"/>
                  <a:t> collisions RHIC”.</a:t>
                </a:r>
              </a:p>
              <a:p>
                <a:pPr marL="342900" lvl="0" indent="-342900">
                  <a:buFont typeface="+mj-lt"/>
                  <a:buAutoNum type="arabicPeriod"/>
                </a:pPr>
                <a:r>
                  <a:rPr lang="en-US" dirty="0" smtClean="0"/>
                  <a:t>T.G</a:t>
                </a:r>
                <a:r>
                  <a:rPr lang="en-US" dirty="0"/>
                  <a:t>. </a:t>
                </a:r>
                <a:r>
                  <a:rPr lang="en-US" dirty="0" err="1"/>
                  <a:t>Dedovich</a:t>
                </a:r>
                <a:r>
                  <a:rPr lang="en-US" dirty="0"/>
                  <a:t>. “LXXII International conference “Nucleus-2022: Fundamental problems and applications”, Moscow State University, Moscow, July 11–16, 2022, report “Fractal analysis of Monte Carlo </a:t>
                </a:r>
                <a:r>
                  <a:rPr lang="en-US" dirty="0" err="1"/>
                  <a:t>Au+Au</a:t>
                </a:r>
                <a:r>
                  <a:rPr lang="en-US" dirty="0"/>
                  <a:t> events at 200 </a:t>
                </a:r>
                <a:r>
                  <a:rPr lang="en-US" dirty="0" err="1"/>
                  <a:t>GeV</a:t>
                </a:r>
                <a:r>
                  <a:rPr lang="en-US" dirty="0"/>
                  <a:t>/</a:t>
                </a:r>
                <a:r>
                  <a:rPr lang="en-US" i="1" dirty="0"/>
                  <a:t>c</a:t>
                </a:r>
                <a:r>
                  <a:rPr lang="en-US" dirty="0"/>
                  <a:t>”.</a:t>
                </a:r>
              </a:p>
              <a:p>
                <a:pPr marL="342900" lvl="0" indent="-342900">
                  <a:buFont typeface="+mj-lt"/>
                  <a:buAutoNum type="arabicPeriod"/>
                </a:pPr>
                <a:r>
                  <a:rPr lang="en-US" dirty="0" err="1" smtClean="0">
                    <a:solidFill>
                      <a:srgbClr val="0070C0"/>
                    </a:solidFill>
                  </a:rPr>
                  <a:t>A.Yu</a:t>
                </a:r>
                <a:r>
                  <a:rPr lang="en-US" dirty="0">
                    <a:solidFill>
                      <a:srgbClr val="0070C0"/>
                    </a:solidFill>
                  </a:rPr>
                  <a:t>. </a:t>
                </a:r>
                <a:r>
                  <a:rPr lang="en-US" dirty="0" err="1">
                    <a:solidFill>
                      <a:srgbClr val="0070C0"/>
                    </a:solidFill>
                  </a:rPr>
                  <a:t>Kraeva</a:t>
                </a:r>
                <a:r>
                  <a:rPr lang="en-US" dirty="0">
                    <a:solidFill>
                      <a:srgbClr val="0070C0"/>
                    </a:solidFill>
                  </a:rPr>
                  <a:t>, V.B. Luong. </a:t>
                </a:r>
                <a:r>
                  <a:rPr lang="en-US" dirty="0"/>
                  <a:t>“STAR Collaboration Meeting – September 2022”, STAR collaboration, Upton, New York, USA, September 12–16, 2022, report: “</a:t>
                </a:r>
                <a:r>
                  <a:rPr lang="en-US" dirty="0" err="1"/>
                  <a:t>Femtoscopic</a:t>
                </a:r>
                <a:r>
                  <a:rPr lang="en-US" dirty="0"/>
                  <a:t> measurements of </a:t>
                </a:r>
                <a:r>
                  <a:rPr lang="en-US" dirty="0" err="1"/>
                  <a:t>pions</a:t>
                </a:r>
                <a:r>
                  <a:rPr lang="en-US" dirty="0"/>
                  <a:t> in FXT”.</a:t>
                </a:r>
              </a:p>
              <a:p>
                <a:pPr marL="342900" lvl="0" indent="-342900">
                  <a:buFont typeface="+mj-lt"/>
                  <a:buAutoNum type="arabicPeriod"/>
                </a:pPr>
                <a:r>
                  <a:rPr lang="en-US" dirty="0" smtClean="0">
                    <a:solidFill>
                      <a:srgbClr val="0070C0"/>
                    </a:solidFill>
                  </a:rPr>
                  <a:t>V.B</a:t>
                </a:r>
                <a:r>
                  <a:rPr lang="en-US" dirty="0">
                    <a:solidFill>
                      <a:srgbClr val="0070C0"/>
                    </a:solidFill>
                  </a:rPr>
                  <a:t>. Luong. </a:t>
                </a:r>
                <a:r>
                  <a:rPr lang="en-US" dirty="0"/>
                  <a:t>“The 16th International Symposium on Origin of Matter and Evolution of Galaxies”, Vietnam Academy of Science and Technology, Hanoi, Vietnam, October 25–28, 2022, report: “Prospects for anisotropic flow measurements in the MPD experiment at NICA collider”.</a:t>
                </a:r>
              </a:p>
              <a:p>
                <a:pPr marL="342900" lvl="0" indent="-342900">
                  <a:buFont typeface="+mj-lt"/>
                  <a:buAutoNum type="arabicPeriod"/>
                </a:pPr>
                <a:r>
                  <a:rPr lang="en-US" dirty="0" smtClean="0">
                    <a:solidFill>
                      <a:srgbClr val="0070C0"/>
                    </a:solidFill>
                  </a:rPr>
                  <a:t>V.B</a:t>
                </a:r>
                <a:r>
                  <a:rPr lang="en-US" dirty="0">
                    <a:solidFill>
                      <a:srgbClr val="0070C0"/>
                    </a:solidFill>
                  </a:rPr>
                  <a:t>. Luong. </a:t>
                </a:r>
                <a:r>
                  <a:rPr lang="en-US" dirty="0"/>
                  <a:t>“Nuclear physics and its wide applications in emerging sciences &amp; technologies: Potential contributions of Vietnam – a founding member of JINR”, University of Science and Technology of Hanoi, Hanoi, Vietnam, October 27, 2022, report: “Activities of Vietnamese researchers at Joint Institute for Nuclear Research".</a:t>
                </a:r>
              </a:p>
              <a:p>
                <a:pPr marL="342900" lvl="0" indent="-342900">
                  <a:buFont typeface="+mj-lt"/>
                  <a:buAutoNum type="arabicPeriod"/>
                </a:pPr>
                <a:r>
                  <a:rPr lang="en-US" dirty="0" smtClean="0"/>
                  <a:t>A</a:t>
                </a:r>
                <a:r>
                  <a:rPr lang="en-US" dirty="0"/>
                  <a:t>. </a:t>
                </a:r>
                <a:r>
                  <a:rPr lang="en-US" dirty="0" err="1"/>
                  <a:t>Kechechyan</a:t>
                </a:r>
                <a:r>
                  <a:rPr lang="en-US" dirty="0"/>
                  <a:t>, V.V. </a:t>
                </a:r>
                <a:r>
                  <a:rPr lang="en-US" dirty="0" err="1"/>
                  <a:t>Tokarev</a:t>
                </a:r>
                <a:r>
                  <a:rPr lang="en-US" dirty="0"/>
                  <a:t>. International conference “The 6th International Conference on Particle Physics and Astrophysics” ICPPA’22, </a:t>
                </a:r>
                <a:r>
                  <a:rPr lang="en-US" dirty="0" err="1"/>
                  <a:t>MEPhI</a:t>
                </a:r>
                <a:r>
                  <a:rPr lang="en-US" dirty="0"/>
                  <a:t>, Moscow, 29 November – 2 December 2022, report “Fractal Entropy of Nuclear Medium Probed by </a:t>
                </a:r>
                <a14:m>
                  <m:oMath xmlns:m="http://schemas.openxmlformats.org/officeDocument/2006/math">
                    <m:sSubSup>
                      <m:sSubSupPr>
                        <m:ctrlPr>
                          <a:rPr lang="en-US" i="1" dirty="0" smtClean="0">
                            <a:latin typeface="Cambria Math" panose="02040503050406030204" pitchFamily="18" charset="0"/>
                          </a:rPr>
                        </m:ctrlPr>
                      </m:sSubSupPr>
                      <m:e>
                        <m:r>
                          <a:rPr lang="en-US" b="0" i="1" dirty="0" smtClean="0">
                            <a:latin typeface="Cambria Math" panose="02040503050406030204" pitchFamily="18" charset="0"/>
                          </a:rPr>
                          <m:t>𝐾</m:t>
                        </m:r>
                      </m:e>
                      <m:sub>
                        <m:r>
                          <a:rPr lang="en-US" b="0" i="1" dirty="0" smtClean="0">
                            <a:latin typeface="Cambria Math" panose="02040503050406030204" pitchFamily="18" charset="0"/>
                          </a:rPr>
                          <m:t>𝑆</m:t>
                        </m:r>
                      </m:sub>
                      <m:sup>
                        <m:r>
                          <a:rPr lang="en-US" b="0" i="1" dirty="0" smtClean="0">
                            <a:latin typeface="Cambria Math" panose="02040503050406030204" pitchFamily="18" charset="0"/>
                          </a:rPr>
                          <m:t>0</m:t>
                        </m:r>
                      </m:sup>
                    </m:sSubSup>
                  </m:oMath>
                </a14:m>
                <a:r>
                  <a:rPr lang="en-US" dirty="0" smtClean="0"/>
                  <a:t> Mesons </a:t>
                </a:r>
                <a:r>
                  <a:rPr lang="en-US" dirty="0"/>
                  <a:t>Produced in </a:t>
                </a:r>
                <a:r>
                  <a:rPr lang="en-US" dirty="0" err="1"/>
                  <a:t>Au+Au</a:t>
                </a:r>
                <a:r>
                  <a:rPr lang="en-US" dirty="0"/>
                  <a:t> Collisions at RHIC”.</a:t>
                </a:r>
              </a:p>
              <a:p>
                <a:pPr marL="342900" lvl="0" indent="-342900">
                  <a:buFont typeface="+mj-lt"/>
                  <a:buAutoNum type="arabicPeriod"/>
                </a:pPr>
                <a:r>
                  <a:rPr lang="en-US" dirty="0" smtClean="0">
                    <a:solidFill>
                      <a:srgbClr val="0070C0"/>
                    </a:solidFill>
                  </a:rPr>
                  <a:t>V</a:t>
                </a:r>
                <a:r>
                  <a:rPr lang="en-US" dirty="0">
                    <a:solidFill>
                      <a:srgbClr val="0070C0"/>
                    </a:solidFill>
                  </a:rPr>
                  <a:t>. B. Luong</a:t>
                </a:r>
                <a:r>
                  <a:rPr lang="en-US" dirty="0"/>
                  <a:t> (for the STAR Collaboration). “Recent Flow Results from STAR Experiment at RHIC”, ISMD-2023, </a:t>
                </a:r>
                <a:r>
                  <a:rPr lang="en-US" dirty="0" err="1"/>
                  <a:t>Gyöngyös</a:t>
                </a:r>
                <a:r>
                  <a:rPr lang="en-US" dirty="0"/>
                  <a:t>, Hungary, 21–26/08/2023</a:t>
                </a:r>
                <a:r>
                  <a:rPr lang="en-US" dirty="0" smtClean="0"/>
                  <a:t>.</a:t>
                </a:r>
                <a:endParaRPr lang="ru-RU" dirty="0"/>
              </a:p>
            </p:txBody>
          </p:sp>
        </mc:Choice>
        <mc:Fallback>
          <p:sp>
            <p:nvSpPr>
              <p:cNvPr id="3" name="TextBox 2"/>
              <p:cNvSpPr txBox="1">
                <a:spLocks noRot="1" noChangeAspect="1" noMove="1" noResize="1" noEditPoints="1" noAdjustHandles="1" noChangeArrowheads="1" noChangeShapeType="1" noTextEdit="1"/>
              </p:cNvSpPr>
              <p:nvPr/>
            </p:nvSpPr>
            <p:spPr>
              <a:xfrm>
                <a:off x="471488" y="1001038"/>
                <a:ext cx="11176000" cy="5364289"/>
              </a:xfrm>
              <a:prstGeom prst="rect">
                <a:avLst/>
              </a:prstGeom>
              <a:blipFill rotWithShape="0">
                <a:blip r:embed="rId2"/>
                <a:stretch>
                  <a:fillRect l="-436" t="-568" r="-600" b="-909"/>
                </a:stretch>
              </a:blipFill>
            </p:spPr>
            <p:txBody>
              <a:bodyPr/>
              <a:lstStyle/>
              <a:p>
                <a:r>
                  <a:rPr lang="ru-RU">
                    <a:noFill/>
                  </a:rPr>
                  <a:t> </a:t>
                </a:r>
              </a:p>
            </p:txBody>
          </p:sp>
        </mc:Fallback>
      </mc:AlternateContent>
      <p:sp>
        <p:nvSpPr>
          <p:cNvPr id="7"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2317084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26</a:t>
            </a:fld>
            <a:endParaRPr lang="ru-RU"/>
          </a:p>
        </p:txBody>
      </p:sp>
      <p:sp>
        <p:nvSpPr>
          <p:cNvPr id="2" name="TextBox 1"/>
          <p:cNvSpPr txBox="1"/>
          <p:nvPr/>
        </p:nvSpPr>
        <p:spPr>
          <a:xfrm>
            <a:off x="357052" y="87085"/>
            <a:ext cx="3542829" cy="461665"/>
          </a:xfrm>
          <a:prstGeom prst="rect">
            <a:avLst/>
          </a:prstGeom>
          <a:noFill/>
        </p:spPr>
        <p:txBody>
          <a:bodyPr wrap="none" rtlCol="0">
            <a:spAutoFit/>
          </a:bodyPr>
          <a:lstStyle/>
          <a:p>
            <a:r>
              <a:rPr lang="en-US" sz="2400" dirty="0" smtClean="0">
                <a:latin typeface="Arial Nova" panose="020B0504020202020204" pitchFamily="34" charset="0"/>
              </a:rPr>
              <a:t>Conference participation</a:t>
            </a:r>
            <a:endParaRPr lang="ru-RU" sz="2400" dirty="0">
              <a:latin typeface="Arial Nova" panose="020B05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471488" y="906601"/>
                <a:ext cx="11176000" cy="5413726"/>
              </a:xfrm>
              <a:prstGeom prst="rect">
                <a:avLst/>
              </a:prstGeom>
              <a:noFill/>
            </p:spPr>
            <p:txBody>
              <a:bodyPr wrap="square" rtlCol="0">
                <a:spAutoFit/>
              </a:bodyPr>
              <a:lstStyle/>
              <a:p>
                <a:pPr marL="342900" lvl="0" indent="-342900">
                  <a:buFont typeface="+mj-lt"/>
                  <a:buAutoNum type="arabicPeriod" startAt="9"/>
                </a:pPr>
                <a:r>
                  <a:rPr lang="en-US" dirty="0" smtClean="0"/>
                  <a:t>A</a:t>
                </a:r>
                <a:r>
                  <a:rPr lang="en-US" dirty="0"/>
                  <a:t>. </a:t>
                </a:r>
                <a:r>
                  <a:rPr lang="en-US" dirty="0" err="1"/>
                  <a:t>Aparin</a:t>
                </a:r>
                <a:r>
                  <a:rPr lang="en-US" dirty="0"/>
                  <a:t> (for the STAR collaboration), CHEP-2023, Yerevan, “Recent results from the STAR experiment”, 11 014 September, 2023.</a:t>
                </a:r>
              </a:p>
              <a:p>
                <a:pPr marL="342900" lvl="0" indent="-342900">
                  <a:buFont typeface="+mj-lt"/>
                  <a:buAutoNum type="arabicPeriod" startAt="9"/>
                </a:pPr>
                <a:r>
                  <a:rPr lang="en-US" dirty="0" smtClean="0">
                    <a:solidFill>
                      <a:srgbClr val="0070C0"/>
                    </a:solidFill>
                  </a:rPr>
                  <a:t>A</a:t>
                </a:r>
                <a:r>
                  <a:rPr lang="en-US" dirty="0">
                    <a:solidFill>
                      <a:srgbClr val="0070C0"/>
                    </a:solidFill>
                  </a:rPr>
                  <a:t>. </a:t>
                </a:r>
                <a:r>
                  <a:rPr lang="en-US" dirty="0" err="1">
                    <a:solidFill>
                      <a:srgbClr val="0070C0"/>
                    </a:solidFill>
                  </a:rPr>
                  <a:t>Korobitsin</a:t>
                </a:r>
                <a:r>
                  <a:rPr lang="en-US" dirty="0">
                    <a:solidFill>
                      <a:srgbClr val="0070C0"/>
                    </a:solidFill>
                  </a:rPr>
                  <a:t> </a:t>
                </a:r>
                <a:r>
                  <a:rPr lang="en-US" dirty="0"/>
                  <a:t>(for the STAR collaboration), ISHEPP-2023, </a:t>
                </a:r>
                <a:r>
                  <a:rPr lang="en-US" dirty="0" err="1"/>
                  <a:t>Dubna</a:t>
                </a:r>
                <a:r>
                  <a:rPr lang="en-US" dirty="0"/>
                  <a:t>, “STAR experiment results from BES program”, 18–23 September, 2023.</a:t>
                </a:r>
              </a:p>
              <a:p>
                <a:pPr marL="342900" lvl="0" indent="-342900">
                  <a:buFont typeface="+mj-lt"/>
                  <a:buAutoNum type="arabicPeriod" startAt="9"/>
                </a:pPr>
                <a:r>
                  <a:rPr lang="en-US" dirty="0" smtClean="0">
                    <a:solidFill>
                      <a:srgbClr val="0070C0"/>
                    </a:solidFill>
                  </a:rPr>
                  <a:t>A</a:t>
                </a:r>
                <a:r>
                  <a:rPr lang="en-US" dirty="0">
                    <a:solidFill>
                      <a:srgbClr val="0070C0"/>
                    </a:solidFill>
                  </a:rPr>
                  <a:t>. </a:t>
                </a:r>
                <a:r>
                  <a:rPr lang="en-US" dirty="0" err="1">
                    <a:solidFill>
                      <a:srgbClr val="0070C0"/>
                    </a:solidFill>
                  </a:rPr>
                  <a:t>Kraeva</a:t>
                </a:r>
                <a:r>
                  <a:rPr lang="en-US" dirty="0">
                    <a:solidFill>
                      <a:srgbClr val="0070C0"/>
                    </a:solidFill>
                  </a:rPr>
                  <a:t> </a:t>
                </a:r>
                <a:r>
                  <a:rPr lang="en-US" dirty="0"/>
                  <a:t>(for the STAR collaboration), ISHEPP-2023, </a:t>
                </a:r>
                <a:r>
                  <a:rPr lang="en-US" dirty="0" err="1"/>
                  <a:t>Dubna</a:t>
                </a:r>
                <a:r>
                  <a:rPr lang="en-US" dirty="0"/>
                  <a:t>, “Two-Pion </a:t>
                </a:r>
                <a:r>
                  <a:rPr lang="en-US" dirty="0" err="1"/>
                  <a:t>Femtoscopic</a:t>
                </a:r>
                <a:r>
                  <a:rPr lang="en-US" dirty="0"/>
                  <a:t> Correlations in </a:t>
                </a:r>
                <a:r>
                  <a:rPr lang="en-US" dirty="0" err="1"/>
                  <a:t>Au+Au</a:t>
                </a:r>
                <a:r>
                  <a:rPr lang="en-US" dirty="0"/>
                  <a:t> Collisions at 3 </a:t>
                </a:r>
                <a:r>
                  <a:rPr lang="en-US" dirty="0" err="1"/>
                  <a:t>GeV</a:t>
                </a:r>
                <a:r>
                  <a:rPr lang="en-US" dirty="0"/>
                  <a:t> from STAR”, 18–23 September, 2023.</a:t>
                </a:r>
              </a:p>
              <a:p>
                <a:pPr marL="342900" lvl="0" indent="-342900">
                  <a:buFont typeface="+mj-lt"/>
                  <a:buAutoNum type="arabicPeriod" startAt="9"/>
                </a:pPr>
                <a:r>
                  <a:rPr lang="en-US" dirty="0" smtClean="0">
                    <a:solidFill>
                      <a:srgbClr val="0070C0"/>
                    </a:solidFill>
                  </a:rPr>
                  <a:t>V</a:t>
                </a:r>
                <a:r>
                  <a:rPr lang="en-US" dirty="0">
                    <a:solidFill>
                      <a:srgbClr val="0070C0"/>
                    </a:solidFill>
                  </a:rPr>
                  <a:t>. B. Luong </a:t>
                </a:r>
                <a:r>
                  <a:rPr lang="en-US" dirty="0"/>
                  <a:t>(for the STAR Collaboration). ISHEPP, </a:t>
                </a:r>
                <a:r>
                  <a:rPr lang="en-US" dirty="0" err="1"/>
                  <a:t>Dubna</a:t>
                </a:r>
                <a:r>
                  <a:rPr lang="en-US" dirty="0"/>
                  <a:t>, “Identical Pion Interferometry from </a:t>
                </a:r>
                <a:r>
                  <a:rPr lang="en-US" dirty="0" err="1"/>
                  <a:t>Au+Au</a:t>
                </a:r>
                <a:r>
                  <a:rPr lang="en-US" dirty="0"/>
                  <a:t> Collisions at </a:t>
                </a:r>
                <a14:m>
                  <m:oMath xmlns:m="http://schemas.openxmlformats.org/officeDocument/2006/math">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m:rPr>
                                <m:sty m:val="p"/>
                              </m:rPr>
                              <a:rPr lang="en-US" b="0" i="0" smtClean="0">
                                <a:latin typeface="Cambria Math" panose="02040503050406030204" pitchFamily="18" charset="0"/>
                              </a:rPr>
                              <m:t>NN</m:t>
                            </m:r>
                          </m:sub>
                        </m:sSub>
                      </m:e>
                    </m:rad>
                  </m:oMath>
                </a14:m>
                <a:r>
                  <a:rPr lang="en-US" dirty="0" smtClean="0"/>
                  <a:t>= </a:t>
                </a:r>
                <a:r>
                  <a:rPr lang="en-US" dirty="0"/>
                  <a:t>3.2, 3.5, and 3.9 </a:t>
                </a:r>
                <a:r>
                  <a:rPr lang="en-US" dirty="0" err="1"/>
                  <a:t>GeV</a:t>
                </a:r>
                <a:r>
                  <a:rPr lang="en-US" dirty="0"/>
                  <a:t> in the STAR Experiment at RHIC”, 18–23 September, 2023.</a:t>
                </a:r>
              </a:p>
              <a:p>
                <a:pPr marL="342900" lvl="0" indent="-342900">
                  <a:buFont typeface="+mj-lt"/>
                  <a:buAutoNum type="arabicPeriod" startAt="9"/>
                </a:pPr>
                <a:r>
                  <a:rPr lang="en-US" dirty="0" smtClean="0">
                    <a:solidFill>
                      <a:srgbClr val="0070C0"/>
                    </a:solidFill>
                  </a:rPr>
                  <a:t>E</a:t>
                </a:r>
                <a:r>
                  <a:rPr lang="en-US" dirty="0">
                    <a:solidFill>
                      <a:srgbClr val="0070C0"/>
                    </a:solidFill>
                  </a:rPr>
                  <a:t>. </a:t>
                </a:r>
                <a:r>
                  <a:rPr lang="en-US" dirty="0" err="1">
                    <a:solidFill>
                      <a:srgbClr val="0070C0"/>
                    </a:solidFill>
                  </a:rPr>
                  <a:t>Nedorezov</a:t>
                </a:r>
                <a:r>
                  <a:rPr lang="en-US" dirty="0"/>
                  <a:t>, ISHEPP-2023, </a:t>
                </a:r>
                <a:r>
                  <a:rPr lang="en-US" dirty="0" err="1"/>
                  <a:t>Dubna</a:t>
                </a:r>
                <a:r>
                  <a:rPr lang="en-US" dirty="0"/>
                  <a:t>, “Description of charged particle dependence on transverse momentum with </a:t>
                </a:r>
                <a:r>
                  <a:rPr lang="en-US" dirty="0" err="1"/>
                  <a:t>Tsallis</a:t>
                </a:r>
                <a:r>
                  <a:rPr lang="en-US" dirty="0"/>
                  <a:t>-like distribution”, 18–23 September, 2023.</a:t>
                </a:r>
              </a:p>
              <a:p>
                <a:pPr marL="342900" lvl="0" indent="-342900">
                  <a:buFont typeface="+mj-lt"/>
                  <a:buAutoNum type="arabicPeriod" startAt="9"/>
                </a:pPr>
                <a:r>
                  <a:rPr lang="en-US" dirty="0" smtClean="0">
                    <a:solidFill>
                      <a:srgbClr val="0070C0"/>
                    </a:solidFill>
                  </a:rPr>
                  <a:t>A</a:t>
                </a:r>
                <a:r>
                  <a:rPr lang="en-US" dirty="0">
                    <a:solidFill>
                      <a:srgbClr val="0070C0"/>
                    </a:solidFill>
                  </a:rPr>
                  <a:t>. </a:t>
                </a:r>
                <a:r>
                  <a:rPr lang="en-US" dirty="0" err="1">
                    <a:solidFill>
                      <a:srgbClr val="0070C0"/>
                    </a:solidFill>
                  </a:rPr>
                  <a:t>Kraeva</a:t>
                </a:r>
                <a:r>
                  <a:rPr lang="en-US" dirty="0">
                    <a:solidFill>
                      <a:srgbClr val="0070C0"/>
                    </a:solidFill>
                  </a:rPr>
                  <a:t> </a:t>
                </a:r>
                <a:r>
                  <a:rPr lang="en-US" dirty="0"/>
                  <a:t>(for the STAR collaboration), NUCLEUS-2023, </a:t>
                </a:r>
                <a:r>
                  <a:rPr lang="en-US" dirty="0" err="1"/>
                  <a:t>Sarov</a:t>
                </a:r>
                <a:r>
                  <a:rPr lang="en-US" dirty="0"/>
                  <a:t>, “Estimation of pion emission source characteristics in </a:t>
                </a:r>
                <a:r>
                  <a:rPr lang="en-US" dirty="0" err="1"/>
                  <a:t>Au+Au</a:t>
                </a:r>
                <a:r>
                  <a:rPr lang="en-US" dirty="0"/>
                  <a:t> collisions at 3 </a:t>
                </a:r>
                <a:r>
                  <a:rPr lang="en-US" dirty="0" err="1"/>
                  <a:t>GeV</a:t>
                </a:r>
                <a:r>
                  <a:rPr lang="en-US" dirty="0"/>
                  <a:t> in the STAR experiment”, October 9–13, 2023. </a:t>
                </a:r>
              </a:p>
              <a:p>
                <a:pPr marL="342900" lvl="0" indent="-342900">
                  <a:buFont typeface="+mj-lt"/>
                  <a:buAutoNum type="arabicPeriod" startAt="9"/>
                </a:pPr>
                <a:r>
                  <a:rPr lang="en-US" dirty="0" smtClean="0">
                    <a:solidFill>
                      <a:srgbClr val="0070C0"/>
                    </a:solidFill>
                  </a:rPr>
                  <a:t>A</a:t>
                </a:r>
                <a:r>
                  <a:rPr lang="en-US" dirty="0">
                    <a:solidFill>
                      <a:srgbClr val="0070C0"/>
                    </a:solidFill>
                  </a:rPr>
                  <a:t>. </a:t>
                </a:r>
                <a:r>
                  <a:rPr lang="en-US" dirty="0" err="1">
                    <a:solidFill>
                      <a:srgbClr val="0070C0"/>
                    </a:solidFill>
                  </a:rPr>
                  <a:t>Korobitsin</a:t>
                </a:r>
                <a:r>
                  <a:rPr lang="en-US" dirty="0"/>
                  <a:t>, NUCLEUS-2023, </a:t>
                </a:r>
                <a:r>
                  <a:rPr lang="en-US" dirty="0" err="1"/>
                  <a:t>Sarov</a:t>
                </a:r>
                <a:r>
                  <a:rPr lang="en-US" dirty="0"/>
                  <a:t>, “Investigation of the symmetric and asymmetric helium </a:t>
                </a:r>
                <a:r>
                  <a:rPr lang="en-US" dirty="0" smtClean="0"/>
                  <a:t>three-atomic </a:t>
                </a:r>
                <a:r>
                  <a:rPr lang="en-US" dirty="0"/>
                  <a:t>systems”, October 9–13, 2023.</a:t>
                </a:r>
              </a:p>
              <a:p>
                <a:pPr marL="342900" lvl="0" indent="-342900">
                  <a:buFont typeface="+mj-lt"/>
                  <a:buAutoNum type="arabicPeriod" startAt="9"/>
                </a:pPr>
                <a:r>
                  <a:rPr lang="en-US" dirty="0" smtClean="0"/>
                  <a:t>M.V</a:t>
                </a:r>
                <a:r>
                  <a:rPr lang="en-US" dirty="0"/>
                  <a:t>. </a:t>
                </a:r>
                <a:r>
                  <a:rPr lang="en-US" dirty="0" err="1"/>
                  <a:t>Tokarev</a:t>
                </a:r>
                <a:r>
                  <a:rPr lang="en-US" dirty="0"/>
                  <a:t>. The XXV International </a:t>
                </a:r>
                <a:r>
                  <a:rPr lang="en-US" dirty="0" err="1"/>
                  <a:t>Baldin</a:t>
                </a:r>
                <a:r>
                  <a:rPr lang="en-US" dirty="0"/>
                  <a:t> Seminar on Problems of High Energy Physics “Relativistic Nuclear Physics and Quantum </a:t>
                </a:r>
                <a:r>
                  <a:rPr lang="en-US" dirty="0" err="1"/>
                  <a:t>Chromodynamics</a:t>
                </a:r>
                <a:r>
                  <a:rPr lang="en-US" dirty="0"/>
                  <a:t>”, </a:t>
                </a:r>
                <a:r>
                  <a:rPr lang="en-US" dirty="0" err="1"/>
                  <a:t>Dubna</a:t>
                </a:r>
                <a:r>
                  <a:rPr lang="en-US" dirty="0"/>
                  <a:t>, JINR, September 18–23, 2023, accepted for publication in the form of an article in the journal “ECHAYA”, 2024, report “On a signature of phase transition in heavy ion nuclear matter”.</a:t>
                </a:r>
              </a:p>
              <a:p>
                <a:pPr marL="342900" lvl="0" indent="-342900">
                  <a:buFont typeface="+mj-lt"/>
                  <a:buAutoNum type="arabicPeriod" startAt="9"/>
                </a:pPr>
                <a:endParaRPr lang="ru-RU" dirty="0"/>
              </a:p>
            </p:txBody>
          </p:sp>
        </mc:Choice>
        <mc:Fallback xmlns="">
          <p:sp>
            <p:nvSpPr>
              <p:cNvPr id="3" name="TextBox 2"/>
              <p:cNvSpPr txBox="1">
                <a:spLocks noRot="1" noChangeAspect="1" noMove="1" noResize="1" noEditPoints="1" noAdjustHandles="1" noChangeArrowheads="1" noChangeShapeType="1" noTextEdit="1"/>
              </p:cNvSpPr>
              <p:nvPr/>
            </p:nvSpPr>
            <p:spPr>
              <a:xfrm>
                <a:off x="471488" y="906601"/>
                <a:ext cx="11176000" cy="5413726"/>
              </a:xfrm>
              <a:prstGeom prst="rect">
                <a:avLst/>
              </a:prstGeom>
              <a:blipFill>
                <a:blip r:embed="rId2"/>
                <a:stretch>
                  <a:fillRect l="-436" t="-676" r="-818"/>
                </a:stretch>
              </a:blipFill>
            </p:spPr>
            <p:txBody>
              <a:bodyPr/>
              <a:lstStyle/>
              <a:p>
                <a:r>
                  <a:rPr lang="ru-RU">
                    <a:noFill/>
                  </a:rPr>
                  <a:t> </a:t>
                </a:r>
              </a:p>
            </p:txBody>
          </p:sp>
        </mc:Fallback>
      </mc:AlternateContent>
      <p:sp>
        <p:nvSpPr>
          <p:cNvPr id="6"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2466005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27</a:t>
            </a:fld>
            <a:endParaRPr lang="ru-RU"/>
          </a:p>
        </p:txBody>
      </p:sp>
      <p:sp>
        <p:nvSpPr>
          <p:cNvPr id="2" name="TextBox 1"/>
          <p:cNvSpPr txBox="1"/>
          <p:nvPr/>
        </p:nvSpPr>
        <p:spPr>
          <a:xfrm>
            <a:off x="357052" y="87085"/>
            <a:ext cx="3542829" cy="461665"/>
          </a:xfrm>
          <a:prstGeom prst="rect">
            <a:avLst/>
          </a:prstGeom>
          <a:noFill/>
        </p:spPr>
        <p:txBody>
          <a:bodyPr wrap="none" rtlCol="0">
            <a:spAutoFit/>
          </a:bodyPr>
          <a:lstStyle/>
          <a:p>
            <a:r>
              <a:rPr lang="en-US" sz="2400" dirty="0" smtClean="0">
                <a:latin typeface="Arial Nova" panose="020B0504020202020204" pitchFamily="34" charset="0"/>
              </a:rPr>
              <a:t>Conference participation</a:t>
            </a:r>
            <a:endParaRPr lang="ru-RU" sz="2400" dirty="0">
              <a:latin typeface="Arial Nova" panose="020B05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471488" y="1144226"/>
                <a:ext cx="11176000" cy="3693319"/>
              </a:xfrm>
              <a:prstGeom prst="rect">
                <a:avLst/>
              </a:prstGeom>
              <a:noFill/>
            </p:spPr>
            <p:txBody>
              <a:bodyPr wrap="square" rtlCol="0">
                <a:spAutoFit/>
              </a:bodyPr>
              <a:lstStyle/>
              <a:p>
                <a:pPr marL="342900" lvl="0" indent="-342900">
                  <a:buFont typeface="+mj-lt"/>
                  <a:buAutoNum type="arabicPeriod" startAt="17"/>
                </a:pPr>
                <a:r>
                  <a:rPr lang="en-US" dirty="0" smtClean="0"/>
                  <a:t>M.V</a:t>
                </a:r>
                <a:r>
                  <a:rPr lang="en-US" dirty="0"/>
                  <a:t>. </a:t>
                </a:r>
                <a:r>
                  <a:rPr lang="en-US" dirty="0" err="1"/>
                  <a:t>Tokarev</a:t>
                </a:r>
                <a:r>
                  <a:rPr lang="en-US" dirty="0"/>
                  <a:t>. The XIX </a:t>
                </a:r>
                <a:r>
                  <a:rPr lang="en-US" dirty="0" err="1"/>
                  <a:t>Dubna</a:t>
                </a:r>
                <a:r>
                  <a:rPr lang="en-US" dirty="0"/>
                  <a:t> meeting on high-energy spin physics, dedicated to the 90th anniversary of the birth of Anatoly </a:t>
                </a:r>
                <a:r>
                  <a:rPr lang="en-US" dirty="0" err="1"/>
                  <a:t>Efremov</a:t>
                </a:r>
                <a:r>
                  <a:rPr lang="en-US" dirty="0"/>
                  <a:t>, September 4–8, 2023 </a:t>
                </a:r>
                <a:r>
                  <a:rPr lang="en-US" dirty="0" err="1"/>
                  <a:t>Dubna</a:t>
                </a:r>
                <a:r>
                  <a:rPr lang="en-US" dirty="0"/>
                  <a:t>, JINR, accepted for publication as an article in the journal “Nuclear Physics”, 2024, report “Search for new symmetries of hadron production in high energy collisions of protons and nuclei”.</a:t>
                </a:r>
              </a:p>
              <a:p>
                <a:pPr marL="342900" lvl="0" indent="-342900">
                  <a:buFont typeface="+mj-lt"/>
                  <a:buAutoNum type="arabicPeriod" startAt="17"/>
                </a:pPr>
                <a:r>
                  <a:rPr lang="en-US" dirty="0" smtClean="0"/>
                  <a:t>T.G</a:t>
                </a:r>
                <a:r>
                  <a:rPr lang="en-US" dirty="0"/>
                  <a:t>. </a:t>
                </a:r>
                <a:r>
                  <a:rPr lang="en-US" dirty="0" err="1"/>
                  <a:t>Dedovich</a:t>
                </a:r>
                <a:r>
                  <a:rPr lang="en-US" dirty="0"/>
                  <a:t>. The XXV International </a:t>
                </a:r>
                <a:r>
                  <a:rPr lang="en-US" dirty="0" err="1"/>
                  <a:t>Baldin</a:t>
                </a:r>
                <a:r>
                  <a:rPr lang="en-US" dirty="0"/>
                  <a:t> Seminar on Problems of High Energy Physics “Relativistic Nuclear Physics and Quantum </a:t>
                </a:r>
                <a:r>
                  <a:rPr lang="en-US" dirty="0" err="1"/>
                  <a:t>Chromodynamics</a:t>
                </a:r>
                <a:r>
                  <a:rPr lang="en-US" dirty="0"/>
                  <a:t>”, </a:t>
                </a:r>
                <a:r>
                  <a:rPr lang="en-US" dirty="0" err="1"/>
                  <a:t>Dubna</a:t>
                </a:r>
                <a:r>
                  <a:rPr lang="en-US" dirty="0"/>
                  <a:t>, JINR, September 18–23, 2023, report “Search for fractal structures in Monte Carlo </a:t>
                </a:r>
                <a:r>
                  <a:rPr lang="en-US" dirty="0" err="1"/>
                  <a:t>Au+Au</a:t>
                </a:r>
                <a:r>
                  <a:rPr lang="en-US" dirty="0"/>
                  <a:t> events at an energy of 200 </a:t>
                </a:r>
                <a:r>
                  <a:rPr lang="en-US" dirty="0" err="1"/>
                  <a:t>GeV</a:t>
                </a:r>
                <a:r>
                  <a:rPr lang="en-US" dirty="0"/>
                  <a:t> using the </a:t>
                </a:r>
                <a:r>
                  <a:rPr lang="en-US" dirty="0" err="1"/>
                  <a:t>SePaC</a:t>
                </a:r>
                <a:r>
                  <a:rPr lang="en-US" dirty="0"/>
                  <a:t> method” in the journal “ECHAYA” in 2024.</a:t>
                </a:r>
              </a:p>
              <a:p>
                <a:pPr marL="342900" lvl="0" indent="-342900">
                  <a:buFont typeface="+mj-lt"/>
                  <a:buAutoNum type="arabicPeriod" startAt="17"/>
                </a:pPr>
                <a:r>
                  <a:rPr lang="en-US" dirty="0" smtClean="0"/>
                  <a:t>A</a:t>
                </a:r>
                <a:r>
                  <a:rPr lang="en-US" dirty="0"/>
                  <a:t>. </a:t>
                </a:r>
                <a:r>
                  <a:rPr lang="en-US" dirty="0" err="1"/>
                  <a:t>Kechechyan</a:t>
                </a:r>
                <a:r>
                  <a:rPr lang="en-US" dirty="0"/>
                  <a:t>, M.V. </a:t>
                </a:r>
                <a:r>
                  <a:rPr lang="en-US" dirty="0" err="1"/>
                  <a:t>Tokarev</a:t>
                </a:r>
                <a:r>
                  <a:rPr lang="en-US" dirty="0"/>
                  <a:t>. The 21st </a:t>
                </a:r>
                <a:r>
                  <a:rPr lang="en-US" dirty="0" err="1"/>
                  <a:t>Lomonosov</a:t>
                </a:r>
                <a:r>
                  <a:rPr lang="en-US" dirty="0"/>
                  <a:t> Conference on Elementary Particle Physics, Moscow State University, August 24–30, 2023, accepted for publication in the form of an article in the journal “Moscow University Physics Bulletin”, 2024, report “Statistical properties of fractal entropy of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𝐾</m:t>
                        </m:r>
                      </m:e>
                      <m:sub>
                        <m:r>
                          <a:rPr lang="en-US" b="0" i="1" dirty="0" smtClean="0">
                            <a:latin typeface="Cambria Math" panose="02040503050406030204" pitchFamily="18" charset="0"/>
                          </a:rPr>
                          <m:t>𝑆</m:t>
                        </m:r>
                      </m:sub>
                      <m:sup>
                        <m:r>
                          <a:rPr lang="en-US" b="0" i="1" dirty="0" smtClean="0">
                            <a:latin typeface="Cambria Math" panose="02040503050406030204" pitchFamily="18" charset="0"/>
                          </a:rPr>
                          <m:t>0</m:t>
                        </m:r>
                      </m:sup>
                    </m:sSubSup>
                  </m:oMath>
                </a14:m>
                <a:r>
                  <a:rPr lang="en-US" dirty="0"/>
                  <a:t> meson production in </a:t>
                </a:r>
                <a:r>
                  <a:rPr lang="en-US" dirty="0" err="1"/>
                  <a:t>Au+Au</a:t>
                </a:r>
                <a:r>
                  <a:rPr lang="en-US" dirty="0"/>
                  <a:t> collisions at RHIC”.</a:t>
                </a:r>
              </a:p>
              <a:p>
                <a:pPr marL="342900" lvl="0" indent="-342900">
                  <a:buFont typeface="+mj-lt"/>
                  <a:buAutoNum type="arabicPeriod" startAt="17"/>
                </a:pPr>
                <a:endParaRPr lang="ru-RU" dirty="0"/>
              </a:p>
            </p:txBody>
          </p:sp>
        </mc:Choice>
        <mc:Fallback xmlns="">
          <p:sp>
            <p:nvSpPr>
              <p:cNvPr id="3" name="TextBox 2"/>
              <p:cNvSpPr txBox="1">
                <a:spLocks noRot="1" noChangeAspect="1" noMove="1" noResize="1" noEditPoints="1" noAdjustHandles="1" noChangeArrowheads="1" noChangeShapeType="1" noTextEdit="1"/>
              </p:cNvSpPr>
              <p:nvPr/>
            </p:nvSpPr>
            <p:spPr>
              <a:xfrm>
                <a:off x="471488" y="1144226"/>
                <a:ext cx="11176000" cy="3693319"/>
              </a:xfrm>
              <a:prstGeom prst="rect">
                <a:avLst/>
              </a:prstGeom>
              <a:blipFill rotWithShape="0">
                <a:blip r:embed="rId2"/>
                <a:stretch>
                  <a:fillRect l="-436" t="-990" r="-818"/>
                </a:stretch>
              </a:blipFill>
            </p:spPr>
            <p:txBody>
              <a:bodyPr/>
              <a:lstStyle/>
              <a:p>
                <a:r>
                  <a:rPr lang="ru-RU">
                    <a:noFill/>
                  </a:rPr>
                  <a:t> </a:t>
                </a:r>
              </a:p>
            </p:txBody>
          </p:sp>
        </mc:Fallback>
      </mc:AlternateContent>
      <p:sp>
        <p:nvSpPr>
          <p:cNvPr id="6"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116341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28</a:t>
            </a:fld>
            <a:endParaRPr lang="ru-RU"/>
          </a:p>
        </p:txBody>
      </p:sp>
      <p:sp>
        <p:nvSpPr>
          <p:cNvPr id="2" name="TextBox 1"/>
          <p:cNvSpPr txBox="1"/>
          <p:nvPr/>
        </p:nvSpPr>
        <p:spPr>
          <a:xfrm>
            <a:off x="409304" y="69669"/>
            <a:ext cx="2993127" cy="461665"/>
          </a:xfrm>
          <a:prstGeom prst="rect">
            <a:avLst/>
          </a:prstGeom>
          <a:noFill/>
        </p:spPr>
        <p:txBody>
          <a:bodyPr wrap="none" rtlCol="0">
            <a:spAutoFit/>
          </a:bodyPr>
          <a:lstStyle/>
          <a:p>
            <a:r>
              <a:rPr lang="en-US" sz="2400" dirty="0" smtClean="0">
                <a:latin typeface="Arial Nova" panose="020B0504020202020204" pitchFamily="34" charset="0"/>
              </a:rPr>
              <a:t>Student participation</a:t>
            </a:r>
            <a:endParaRPr lang="ru-RU" sz="2400" dirty="0">
              <a:latin typeface="Arial Nova" panose="020B0504020202020204" pitchFamily="34" charset="0"/>
            </a:endParaRPr>
          </a:p>
        </p:txBody>
      </p:sp>
      <p:sp>
        <p:nvSpPr>
          <p:cNvPr id="3" name="TextBox 2"/>
          <p:cNvSpPr txBox="1"/>
          <p:nvPr/>
        </p:nvSpPr>
        <p:spPr>
          <a:xfrm>
            <a:off x="494476" y="683012"/>
            <a:ext cx="3877985" cy="2169825"/>
          </a:xfrm>
          <a:prstGeom prst="rect">
            <a:avLst/>
          </a:prstGeom>
          <a:noFill/>
        </p:spPr>
        <p:txBody>
          <a:bodyPr wrap="none" rtlCol="0">
            <a:spAutoFit/>
          </a:bodyPr>
          <a:lstStyle/>
          <a:p>
            <a:r>
              <a:rPr lang="en-US" b="1" dirty="0" smtClean="0">
                <a:latin typeface="Arial Nova" panose="020B0504020202020204" pitchFamily="34" charset="0"/>
              </a:rPr>
              <a:t>Student diplomas since </a:t>
            </a:r>
            <a:r>
              <a:rPr lang="en-US" b="1" dirty="0" smtClean="0">
                <a:latin typeface="Arial Nova" panose="020B0504020202020204" pitchFamily="34" charset="0"/>
              </a:rPr>
              <a:t>2021</a:t>
            </a:r>
            <a:endParaRPr lang="en-US" b="1" dirty="0" smtClean="0">
              <a:latin typeface="Arial Nova" panose="020B0504020202020204" pitchFamily="34" charset="0"/>
            </a:endParaRPr>
          </a:p>
          <a:p>
            <a:r>
              <a:rPr lang="en-US" dirty="0" smtClean="0">
                <a:latin typeface="Arial Nova" panose="020B0504020202020204" pitchFamily="34" charset="0"/>
              </a:rPr>
              <a:t>MSU - 5</a:t>
            </a:r>
          </a:p>
          <a:p>
            <a:r>
              <a:rPr lang="en-US" dirty="0" err="1" smtClean="0">
                <a:latin typeface="Arial Nova" panose="020B0504020202020204" pitchFamily="34" charset="0"/>
              </a:rPr>
              <a:t>Dubna</a:t>
            </a:r>
            <a:r>
              <a:rPr lang="en-US" dirty="0" smtClean="0">
                <a:latin typeface="Arial Nova" panose="020B0504020202020204" pitchFamily="34" charset="0"/>
              </a:rPr>
              <a:t> </a:t>
            </a:r>
            <a:r>
              <a:rPr lang="en-US" dirty="0" err="1" smtClean="0">
                <a:latin typeface="Arial Nova" panose="020B0504020202020204" pitchFamily="34" charset="0"/>
              </a:rPr>
              <a:t>uni</a:t>
            </a:r>
            <a:r>
              <a:rPr lang="en-US" dirty="0" smtClean="0">
                <a:latin typeface="Arial Nova" panose="020B0504020202020204" pitchFamily="34" charset="0"/>
              </a:rPr>
              <a:t> </a:t>
            </a:r>
            <a:r>
              <a:rPr lang="en-US" dirty="0" smtClean="0">
                <a:latin typeface="Arial Nova" panose="020B0504020202020204" pitchFamily="34" charset="0"/>
              </a:rPr>
              <a:t>– 4</a:t>
            </a:r>
          </a:p>
          <a:p>
            <a:r>
              <a:rPr lang="en-US" dirty="0" smtClean="0">
                <a:latin typeface="Arial Nova" panose="020B0504020202020204" pitchFamily="34" charset="0"/>
              </a:rPr>
              <a:t>NRNU MEPHI – 1</a:t>
            </a:r>
            <a:endParaRPr lang="en-US" dirty="0" smtClean="0">
              <a:latin typeface="Arial Nova" panose="020B0504020202020204" pitchFamily="34" charset="0"/>
            </a:endParaRPr>
          </a:p>
          <a:p>
            <a:r>
              <a:rPr lang="en-US" dirty="0" err="1" smtClean="0">
                <a:latin typeface="Arial Nova" panose="020B0504020202020204" pitchFamily="34" charset="0"/>
              </a:rPr>
              <a:t>UrFU</a:t>
            </a:r>
            <a:r>
              <a:rPr lang="en-US" dirty="0" smtClean="0">
                <a:latin typeface="Arial Nova" panose="020B0504020202020204" pitchFamily="34" charset="0"/>
              </a:rPr>
              <a:t> – 1</a:t>
            </a:r>
          </a:p>
          <a:p>
            <a:endParaRPr lang="en-US" sz="900" dirty="0">
              <a:latin typeface="Arial Nova" panose="020B0504020202020204" pitchFamily="34" charset="0"/>
            </a:endParaRPr>
          </a:p>
          <a:p>
            <a:r>
              <a:rPr lang="en-US" dirty="0" smtClean="0">
                <a:latin typeface="Arial Nova" panose="020B0504020202020204" pitchFamily="34" charset="0"/>
              </a:rPr>
              <a:t>3 PhD currently in preparation</a:t>
            </a:r>
          </a:p>
          <a:p>
            <a:r>
              <a:rPr lang="en-US" dirty="0" smtClean="0">
                <a:latin typeface="Arial Nova" panose="020B0504020202020204" pitchFamily="34" charset="0"/>
              </a:rPr>
              <a:t>2 </a:t>
            </a:r>
            <a:r>
              <a:rPr lang="en-US" dirty="0" err="1" smtClean="0">
                <a:latin typeface="Arial Nova" panose="020B0504020202020204" pitchFamily="34" charset="0"/>
              </a:rPr>
              <a:t>PostDoc</a:t>
            </a:r>
            <a:r>
              <a:rPr lang="en-US" dirty="0" smtClean="0">
                <a:latin typeface="Arial Nova" panose="020B0504020202020204" pitchFamily="34" charset="0"/>
              </a:rPr>
              <a:t> positions opened in 2024</a:t>
            </a:r>
            <a:endParaRPr lang="ru-RU" dirty="0">
              <a:latin typeface="Arial Nova" panose="020B0504020202020204" pitchFamily="34" charset="0"/>
            </a:endParaRPr>
          </a:p>
        </p:txBody>
      </p:sp>
      <p:sp>
        <p:nvSpPr>
          <p:cNvPr id="6" name="TextBox 5"/>
          <p:cNvSpPr txBox="1"/>
          <p:nvPr/>
        </p:nvSpPr>
        <p:spPr>
          <a:xfrm>
            <a:off x="5634566" y="683012"/>
            <a:ext cx="5952068" cy="1615827"/>
          </a:xfrm>
          <a:prstGeom prst="rect">
            <a:avLst/>
          </a:prstGeom>
          <a:noFill/>
        </p:spPr>
        <p:txBody>
          <a:bodyPr wrap="square" rtlCol="0">
            <a:spAutoFit/>
          </a:bodyPr>
          <a:lstStyle/>
          <a:p>
            <a:r>
              <a:rPr lang="en-US" b="1" dirty="0" smtClean="0">
                <a:latin typeface="Arial Nova" panose="020B0504020202020204" pitchFamily="34" charset="0"/>
              </a:rPr>
              <a:t>Short practice at JINR since 2021</a:t>
            </a:r>
          </a:p>
          <a:p>
            <a:r>
              <a:rPr lang="en-US" dirty="0" smtClean="0">
                <a:latin typeface="Arial Nova" panose="020B0504020202020204" pitchFamily="34" charset="0"/>
              </a:rPr>
              <a:t>From 8 to 12 students each year are hosted at STAR JINR group </a:t>
            </a:r>
          </a:p>
          <a:p>
            <a:endParaRPr lang="en-US" sz="900" dirty="0" smtClean="0">
              <a:latin typeface="Arial Nova" panose="020B0504020202020204" pitchFamily="34" charset="0"/>
            </a:endParaRPr>
          </a:p>
          <a:p>
            <a:r>
              <a:rPr lang="en-US" dirty="0" smtClean="0">
                <a:latin typeface="Arial Nova" panose="020B0504020202020204" pitchFamily="34" charset="0"/>
              </a:rPr>
              <a:t>Students from Russian institutes and from collaborating countries (Cuba, Mexico, Armenia, India, Egypt) </a:t>
            </a:r>
            <a:endParaRPr lang="ru-RU" dirty="0">
              <a:latin typeface="Arial Nova" panose="020B0504020202020204" pitchFamily="34" charset="0"/>
            </a:endParaRPr>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t="8838" b="1482"/>
          <a:stretch/>
        </p:blipFill>
        <p:spPr>
          <a:xfrm>
            <a:off x="381386" y="2945624"/>
            <a:ext cx="4524415" cy="3043101"/>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4566" y="2945624"/>
            <a:ext cx="6223867" cy="3025491"/>
          </a:xfrm>
          <a:prstGeom prst="rect">
            <a:avLst/>
          </a:prstGeom>
        </p:spPr>
      </p:pic>
      <p:sp>
        <p:nvSpPr>
          <p:cNvPr id="9" name="TextBox 8"/>
          <p:cNvSpPr txBox="1"/>
          <p:nvPr/>
        </p:nvSpPr>
        <p:spPr>
          <a:xfrm>
            <a:off x="2643593" y="6062177"/>
            <a:ext cx="6439008" cy="646331"/>
          </a:xfrm>
          <a:prstGeom prst="rect">
            <a:avLst/>
          </a:prstGeom>
          <a:noFill/>
        </p:spPr>
        <p:txBody>
          <a:bodyPr wrap="square" rtlCol="0">
            <a:spAutoFit/>
          </a:bodyPr>
          <a:lstStyle/>
          <a:p>
            <a:r>
              <a:rPr lang="en-US" dirty="0" smtClean="0"/>
              <a:t>Active participation of young scientists in internal grant programs: RSF grant 22-72-10028 and Kazakhstan ME grant </a:t>
            </a:r>
            <a:r>
              <a:rPr lang="ru-RU" dirty="0"/>
              <a:t>BR21881941</a:t>
            </a:r>
            <a:r>
              <a:rPr lang="en-US" dirty="0" smtClean="0"/>
              <a:t> </a:t>
            </a:r>
            <a:endParaRPr lang="ru-RU" dirty="0"/>
          </a:p>
        </p:txBody>
      </p:sp>
    </p:spTree>
    <p:extLst>
      <p:ext uri="{BB962C8B-B14F-4D97-AF65-F5344CB8AC3E}">
        <p14:creationId xmlns:p14="http://schemas.microsoft.com/office/powerpoint/2010/main" val="6779938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29</a:t>
            </a:fld>
            <a:endParaRPr lang="ru-RU"/>
          </a:p>
        </p:txBody>
      </p:sp>
      <p:sp>
        <p:nvSpPr>
          <p:cNvPr id="2" name="TextBox 1"/>
          <p:cNvSpPr txBox="1"/>
          <p:nvPr/>
        </p:nvSpPr>
        <p:spPr>
          <a:xfrm>
            <a:off x="409304" y="69669"/>
            <a:ext cx="4174541" cy="461665"/>
          </a:xfrm>
          <a:prstGeom prst="rect">
            <a:avLst/>
          </a:prstGeom>
          <a:noFill/>
        </p:spPr>
        <p:txBody>
          <a:bodyPr wrap="none" rtlCol="0">
            <a:spAutoFit/>
          </a:bodyPr>
          <a:lstStyle/>
          <a:p>
            <a:r>
              <a:rPr lang="en-US" sz="2400" dirty="0" smtClean="0">
                <a:latin typeface="Arial Nova" panose="020B0504020202020204" pitchFamily="34" charset="0"/>
              </a:rPr>
              <a:t>Young scientists </a:t>
            </a:r>
            <a:r>
              <a:rPr lang="en-US" sz="2400" dirty="0" smtClean="0">
                <a:latin typeface="Arial Nova" panose="020B0504020202020204" pitchFamily="34" charset="0"/>
              </a:rPr>
              <a:t>participation</a:t>
            </a:r>
            <a:endParaRPr lang="ru-RU" sz="2400" dirty="0">
              <a:latin typeface="Arial Nova" panose="020B0504020202020204" pitchFamily="34" charset="0"/>
            </a:endParaRPr>
          </a:p>
        </p:txBody>
      </p:sp>
      <mc:AlternateContent xmlns:mc="http://schemas.openxmlformats.org/markup-compatibility/2006">
        <mc:Choice xmlns:a14="http://schemas.microsoft.com/office/drawing/2010/main" Requires="a14">
          <p:sp>
            <p:nvSpPr>
              <p:cNvPr id="3" name="TextBox 2"/>
              <p:cNvSpPr txBox="1"/>
              <p:nvPr/>
            </p:nvSpPr>
            <p:spPr>
              <a:xfrm>
                <a:off x="310551" y="803782"/>
                <a:ext cx="11491982" cy="6888232"/>
              </a:xfrm>
              <a:prstGeom prst="rect">
                <a:avLst/>
              </a:prstGeom>
              <a:noFill/>
            </p:spPr>
            <p:txBody>
              <a:bodyPr wrap="square" rtlCol="0">
                <a:spAutoFit/>
              </a:bodyPr>
              <a:lstStyle/>
              <a:p>
                <a:r>
                  <a:rPr lang="en-US" sz="2000" b="1" dirty="0"/>
                  <a:t>3 PhD dissertations </a:t>
                </a:r>
                <a:r>
                  <a:rPr lang="en-US" sz="2000" dirty="0"/>
                  <a:t>are currently in preparation: </a:t>
                </a:r>
                <a:endParaRPr lang="ru-RU" sz="2000" dirty="0"/>
              </a:p>
              <a:p>
                <a:pPr marL="285750" lvl="0" indent="-285750">
                  <a:buFont typeface="Wingdings" panose="05000000000000000000" pitchFamily="2" charset="2"/>
                  <a:buChar char="§"/>
                </a:pPr>
                <a:r>
                  <a:rPr lang="en-US" sz="2000" dirty="0"/>
                  <a:t>Anna </a:t>
                </a:r>
                <a:r>
                  <a:rPr lang="en-US" sz="2000" dirty="0" err="1"/>
                  <a:t>Krayeva</a:t>
                </a:r>
                <a:r>
                  <a:rPr lang="en-US" sz="2000" dirty="0"/>
                  <a:t> (Study of Bose-Einstein correlations of charged </a:t>
                </a:r>
                <a:r>
                  <a:rPr lang="en-US" sz="2000" dirty="0" err="1"/>
                  <a:t>pions</a:t>
                </a:r>
                <a:r>
                  <a:rPr lang="en-US" sz="2000" dirty="0"/>
                  <a:t> in gold-gold collisions at </a:t>
                </a:r>
                <a14:m>
                  <m:oMath xmlns:m="http://schemas.openxmlformats.org/officeDocument/2006/math">
                    <m:rad>
                      <m:radPr>
                        <m:degHide m:val="on"/>
                        <m:ctrlPr>
                          <a:rPr lang="ru-RU" sz="2000" i="1"/>
                        </m:ctrlPr>
                      </m:radPr>
                      <m:deg/>
                      <m:e>
                        <m:sSub>
                          <m:sSubPr>
                            <m:ctrlPr>
                              <a:rPr lang="ru-RU" sz="2000" i="1"/>
                            </m:ctrlPr>
                          </m:sSubPr>
                          <m:e>
                            <m:r>
                              <a:rPr lang="en-US" sz="2000" i="1"/>
                              <m:t>𝑠</m:t>
                            </m:r>
                          </m:e>
                          <m:sub>
                            <m:r>
                              <m:rPr>
                                <m:sty m:val="p"/>
                              </m:rPr>
                              <a:rPr lang="en-US" sz="2000"/>
                              <m:t>NN</m:t>
                            </m:r>
                          </m:sub>
                        </m:sSub>
                      </m:e>
                    </m:rad>
                    <m:r>
                      <a:rPr lang="en-US" sz="2000" i="1"/>
                      <m:t> </m:t>
                    </m:r>
                  </m:oMath>
                </a14:m>
                <a:r>
                  <a:rPr lang="en-US" sz="2000" dirty="0"/>
                  <a:t>= 3 </a:t>
                </a:r>
                <a:r>
                  <a:rPr lang="en-US" sz="2000" dirty="0" err="1"/>
                  <a:t>GeV</a:t>
                </a:r>
                <a:r>
                  <a:rPr lang="en-US" sz="2000" dirty="0"/>
                  <a:t> in the STAR experiment)</a:t>
                </a:r>
                <a:endParaRPr lang="ru-RU" sz="2000" dirty="0"/>
              </a:p>
              <a:p>
                <a:pPr marL="285750" lvl="0" indent="-285750">
                  <a:buFont typeface="Wingdings" panose="05000000000000000000" pitchFamily="2" charset="2"/>
                  <a:buChar char="§"/>
                </a:pPr>
                <a:r>
                  <a:rPr lang="en-US" sz="2000" dirty="0" err="1"/>
                  <a:t>Vinh</a:t>
                </a:r>
                <a:r>
                  <a:rPr lang="en-US" sz="2000" dirty="0"/>
                  <a:t> Ba Luong (Study of </a:t>
                </a:r>
                <a:r>
                  <a:rPr lang="en-US" sz="2000" dirty="0" err="1"/>
                  <a:t>femptoscopic</a:t>
                </a:r>
                <a:r>
                  <a:rPr lang="en-US" sz="2000" dirty="0"/>
                  <a:t> correlations of identical </a:t>
                </a:r>
                <a:r>
                  <a:rPr lang="en-US" sz="2000" dirty="0" err="1"/>
                  <a:t>pions</a:t>
                </a:r>
                <a:r>
                  <a:rPr lang="en-US" sz="2000" dirty="0"/>
                  <a:t> and anisotropic collective flows in </a:t>
                </a:r>
                <a:r>
                  <a:rPr lang="en-US" sz="2000" dirty="0" err="1"/>
                  <a:t>Au+Au</a:t>
                </a:r>
                <a:r>
                  <a:rPr lang="en-US" sz="2000" dirty="0"/>
                  <a:t> collisions at </a:t>
                </a:r>
                <a14:m>
                  <m:oMath xmlns:m="http://schemas.openxmlformats.org/officeDocument/2006/math">
                    <m:rad>
                      <m:radPr>
                        <m:degHide m:val="on"/>
                        <m:ctrlPr>
                          <a:rPr lang="ru-RU" sz="2000" i="1"/>
                        </m:ctrlPr>
                      </m:radPr>
                      <m:deg/>
                      <m:e>
                        <m:sSub>
                          <m:sSubPr>
                            <m:ctrlPr>
                              <a:rPr lang="ru-RU" sz="2000" i="1"/>
                            </m:ctrlPr>
                          </m:sSubPr>
                          <m:e>
                            <m:r>
                              <a:rPr lang="en-US" sz="2000" i="1"/>
                              <m:t>𝑠</m:t>
                            </m:r>
                          </m:e>
                          <m:sub>
                            <m:r>
                              <m:rPr>
                                <m:sty m:val="p"/>
                              </m:rPr>
                              <a:rPr lang="en-US" sz="2000"/>
                              <m:t>NN</m:t>
                            </m:r>
                          </m:sub>
                        </m:sSub>
                      </m:e>
                    </m:rad>
                    <m:r>
                      <a:rPr lang="en-US" sz="2000" i="1"/>
                      <m:t> </m:t>
                    </m:r>
                  </m:oMath>
                </a14:m>
                <a:r>
                  <a:rPr lang="en-US" sz="2000" dirty="0"/>
                  <a:t>= 3.2–11.5 </a:t>
                </a:r>
                <a:r>
                  <a:rPr lang="en-US" sz="2000" dirty="0" err="1"/>
                  <a:t>GeV</a:t>
                </a:r>
                <a:r>
                  <a:rPr lang="en-US" sz="2000" dirty="0"/>
                  <a:t>/nucleon)</a:t>
                </a:r>
                <a:endParaRPr lang="ru-RU" sz="2000" dirty="0"/>
              </a:p>
              <a:p>
                <a:pPr marL="285750" lvl="0" indent="-285750">
                  <a:buFont typeface="Wingdings" panose="05000000000000000000" pitchFamily="2" charset="2"/>
                  <a:buChar char="§"/>
                </a:pPr>
                <a:r>
                  <a:rPr lang="en-US" sz="2000" dirty="0" err="1"/>
                  <a:t>Alisher</a:t>
                </a:r>
                <a:r>
                  <a:rPr lang="en-US" sz="2000" dirty="0"/>
                  <a:t> </a:t>
                </a:r>
                <a:r>
                  <a:rPr lang="en-US" sz="2000" dirty="0" err="1"/>
                  <a:t>Aitbayev</a:t>
                </a:r>
                <a:r>
                  <a:rPr lang="en-US" sz="2000" dirty="0"/>
                  <a:t> (Nuclear Modification Factor of Inclusive Charged Particles in </a:t>
                </a:r>
                <a:r>
                  <a:rPr lang="en-US" sz="2000" dirty="0" err="1"/>
                  <a:t>Au+Au</a:t>
                </a:r>
                <a:r>
                  <a:rPr lang="en-US" sz="2000" dirty="0"/>
                  <a:t> Collisions at </a:t>
                </a:r>
                <a14:m>
                  <m:oMath xmlns:m="http://schemas.openxmlformats.org/officeDocument/2006/math">
                    <m:rad>
                      <m:radPr>
                        <m:degHide m:val="on"/>
                        <m:ctrlPr>
                          <a:rPr lang="ru-RU" sz="2000" i="1"/>
                        </m:ctrlPr>
                      </m:radPr>
                      <m:deg/>
                      <m:e>
                        <m:sSub>
                          <m:sSubPr>
                            <m:ctrlPr>
                              <a:rPr lang="ru-RU" sz="2000" i="1"/>
                            </m:ctrlPr>
                          </m:sSubPr>
                          <m:e>
                            <m:r>
                              <a:rPr lang="en-US" sz="2000" i="1"/>
                              <m:t>𝑠</m:t>
                            </m:r>
                          </m:e>
                          <m:sub>
                            <m:r>
                              <m:rPr>
                                <m:sty m:val="p"/>
                              </m:rPr>
                              <a:rPr lang="en-US" sz="2000"/>
                              <m:t>NN</m:t>
                            </m:r>
                          </m:sub>
                        </m:sSub>
                      </m:e>
                    </m:rad>
                    <m:r>
                      <a:rPr lang="en-US" sz="2000" i="1"/>
                      <m:t> </m:t>
                    </m:r>
                  </m:oMath>
                </a14:m>
                <a:r>
                  <a:rPr lang="en-US" sz="2000" dirty="0"/>
                  <a:t>= 27 </a:t>
                </a:r>
                <a:r>
                  <a:rPr lang="en-US" sz="2000" dirty="0" err="1"/>
                  <a:t>GeV</a:t>
                </a:r>
                <a:r>
                  <a:rPr lang="en-US" sz="2000" dirty="0"/>
                  <a:t> with the STAR Experiment</a:t>
                </a:r>
                <a:r>
                  <a:rPr lang="en-US" sz="2000" dirty="0" smtClean="0"/>
                  <a:t>)</a:t>
                </a:r>
              </a:p>
              <a:p>
                <a:pPr lvl="0"/>
                <a:endParaRPr lang="en-US" sz="1600" dirty="0"/>
              </a:p>
              <a:p>
                <a:r>
                  <a:rPr lang="en-US" sz="2000" b="1" dirty="0" smtClean="0"/>
                  <a:t>Grants and scholarships</a:t>
                </a:r>
                <a:r>
                  <a:rPr lang="en-US" sz="2000" dirty="0" smtClean="0"/>
                  <a:t>:</a:t>
                </a:r>
                <a:endParaRPr lang="ru-RU" sz="2000" dirty="0"/>
              </a:p>
              <a:p>
                <a:pPr marL="342900" lvl="0" indent="-342900">
                  <a:buFont typeface="Wingdings" panose="05000000000000000000" pitchFamily="2" charset="2"/>
                  <a:buChar char="§"/>
                </a:pPr>
                <a:r>
                  <a:rPr lang="en-US" sz="2000" dirty="0"/>
                  <a:t>Anna </a:t>
                </a:r>
                <a:r>
                  <a:rPr lang="en-US" sz="2000" dirty="0" err="1"/>
                  <a:t>Krayeva</a:t>
                </a:r>
                <a:r>
                  <a:rPr lang="en-US" sz="2000" dirty="0"/>
                  <a:t> and </a:t>
                </a:r>
                <a:r>
                  <a:rPr lang="en-US" sz="2000" dirty="0" err="1"/>
                  <a:t>Vinh</a:t>
                </a:r>
                <a:r>
                  <a:rPr lang="en-US" sz="2000" dirty="0"/>
                  <a:t> Ba Luong received the scholarship of academician A.M. </a:t>
                </a:r>
                <a:r>
                  <a:rPr lang="en-US" sz="2000" dirty="0" err="1"/>
                  <a:t>Baldin</a:t>
                </a:r>
                <a:r>
                  <a:rPr lang="en-US" sz="2000" dirty="0"/>
                  <a:t> for young scientists and specialists of the Laboratory of High Energy Physics. </a:t>
                </a:r>
                <a:endParaRPr lang="ru-RU" sz="2000" dirty="0"/>
              </a:p>
              <a:p>
                <a:pPr marL="342900" lvl="0" indent="-342900">
                  <a:buFont typeface="Wingdings" panose="05000000000000000000" pitchFamily="2" charset="2"/>
                  <a:buChar char="§"/>
                </a:pPr>
                <a:r>
                  <a:rPr lang="en-US" sz="2000" dirty="0" err="1"/>
                  <a:t>Alisher</a:t>
                </a:r>
                <a:r>
                  <a:rPr lang="en-US" sz="2000" dirty="0"/>
                  <a:t> </a:t>
                </a:r>
                <a:r>
                  <a:rPr lang="en-US" sz="2000" dirty="0" err="1"/>
                  <a:t>Aitbayev</a:t>
                </a:r>
                <a:r>
                  <a:rPr lang="en-US" sz="2000" dirty="0"/>
                  <a:t> received the Kazakhstan ME grant BR21881941.</a:t>
                </a:r>
                <a:endParaRPr lang="ru-RU" sz="2000" dirty="0"/>
              </a:p>
              <a:p>
                <a:pPr marL="342900" lvl="0" indent="-342900">
                  <a:buFont typeface="Wingdings" panose="05000000000000000000" pitchFamily="2" charset="2"/>
                  <a:buChar char="§"/>
                </a:pPr>
                <a:r>
                  <a:rPr lang="en-US" sz="2000" dirty="0"/>
                  <a:t>Alexey </a:t>
                </a:r>
                <a:r>
                  <a:rPr lang="en-US" sz="2000" dirty="0" err="1"/>
                  <a:t>Aparin</a:t>
                </a:r>
                <a:r>
                  <a:rPr lang="en-US" sz="2000" dirty="0"/>
                  <a:t>, </a:t>
                </a:r>
                <a:r>
                  <a:rPr lang="en-US" sz="2000" dirty="0" err="1"/>
                  <a:t>Egor</a:t>
                </a:r>
                <a:r>
                  <a:rPr lang="en-US" sz="2000" dirty="0"/>
                  <a:t> </a:t>
                </a:r>
                <a:r>
                  <a:rPr lang="en-US" sz="2000" dirty="0" err="1"/>
                  <a:t>Nedorezov</a:t>
                </a:r>
                <a:r>
                  <a:rPr lang="en-US" sz="2000" dirty="0"/>
                  <a:t>, Anna </a:t>
                </a:r>
                <a:r>
                  <a:rPr lang="en-US" sz="2000" dirty="0" err="1"/>
                  <a:t>Kraeva</a:t>
                </a:r>
                <a:r>
                  <a:rPr lang="en-US" sz="2000" dirty="0"/>
                  <a:t>, </a:t>
                </a:r>
                <a:r>
                  <a:rPr lang="en-US" sz="2000" dirty="0" err="1"/>
                  <a:t>Artem</a:t>
                </a:r>
                <a:r>
                  <a:rPr lang="en-US" sz="2000" dirty="0"/>
                  <a:t> </a:t>
                </a:r>
                <a:r>
                  <a:rPr lang="en-US" sz="2000" dirty="0" err="1"/>
                  <a:t>Korobitsyn</a:t>
                </a:r>
                <a:r>
                  <a:rPr lang="en-US" sz="2000" dirty="0"/>
                  <a:t> received the RSF grant 22-72-10028 for young scientists</a:t>
                </a:r>
                <a:r>
                  <a:rPr lang="en-US" sz="2000" dirty="0" smtClean="0"/>
                  <a:t>.</a:t>
                </a:r>
              </a:p>
              <a:p>
                <a:pPr lvl="0"/>
                <a:endParaRPr lang="en-US" sz="1600" dirty="0" smtClean="0"/>
              </a:p>
              <a:p>
                <a:r>
                  <a:rPr lang="en-US" sz="2000" b="1" dirty="0"/>
                  <a:t>Awards and </a:t>
                </a:r>
                <a:r>
                  <a:rPr lang="en-US" sz="2000" b="1" dirty="0" smtClean="0"/>
                  <a:t>prizes:</a:t>
                </a:r>
                <a:endParaRPr lang="ru-RU" sz="2000" b="1" dirty="0"/>
              </a:p>
              <a:p>
                <a:r>
                  <a:rPr lang="en-US" sz="2000" dirty="0"/>
                  <a:t>The project participants (A. </a:t>
                </a:r>
                <a:r>
                  <a:rPr lang="en-US" sz="2000" dirty="0" err="1"/>
                  <a:t>Aparin</a:t>
                </a:r>
                <a:r>
                  <a:rPr lang="en-US" sz="2000" dirty="0"/>
                  <a:t>, A. </a:t>
                </a:r>
                <a:r>
                  <a:rPr lang="en-US" sz="2000" dirty="0" err="1"/>
                  <a:t>Korobitsyn</a:t>
                </a:r>
                <a:r>
                  <a:rPr lang="en-US" sz="2000" dirty="0"/>
                  <a:t>) participated and took first place in the </a:t>
                </a:r>
                <a:r>
                  <a:rPr lang="en-US" sz="2000" dirty="0" err="1"/>
                  <a:t>hackathon</a:t>
                </a:r>
                <a:r>
                  <a:rPr lang="en-US" sz="2000" dirty="0"/>
                  <a:t> on the application of machine learning methods in particle identification problems. The </a:t>
                </a:r>
                <a:r>
                  <a:rPr lang="en-US" sz="2000" dirty="0" err="1"/>
                  <a:t>hackathon</a:t>
                </a:r>
                <a:r>
                  <a:rPr lang="en-US" sz="2000" dirty="0"/>
                  <a:t> was held as a part of the 2nd AI4EIC-exp Workshop on Artificial Intelligence for the Electron-Ion Collider (BNL, USA). </a:t>
                </a:r>
                <a:endParaRPr lang="ru-RU" sz="2000" dirty="0"/>
              </a:p>
              <a:p>
                <a:pPr lvl="0"/>
                <a:endParaRPr lang="ru-RU" sz="2000" dirty="0"/>
              </a:p>
              <a:p>
                <a:pPr lvl="0"/>
                <a:endParaRPr lang="en-US" sz="2000" b="1" dirty="0" smtClean="0"/>
              </a:p>
              <a:p>
                <a:pPr lvl="0"/>
                <a:endParaRPr lang="ru-RU" sz="2000" b="1" dirty="0"/>
              </a:p>
            </p:txBody>
          </p:sp>
        </mc:Choice>
        <mc:Fallback>
          <p:sp>
            <p:nvSpPr>
              <p:cNvPr id="3" name="TextBox 2"/>
              <p:cNvSpPr txBox="1">
                <a:spLocks noRot="1" noChangeAspect="1" noMove="1" noResize="1" noEditPoints="1" noAdjustHandles="1" noChangeArrowheads="1" noChangeShapeType="1" noTextEdit="1"/>
              </p:cNvSpPr>
              <p:nvPr/>
            </p:nvSpPr>
            <p:spPr>
              <a:xfrm>
                <a:off x="310551" y="803782"/>
                <a:ext cx="11491982" cy="6888232"/>
              </a:xfrm>
              <a:prstGeom prst="rect">
                <a:avLst/>
              </a:prstGeom>
              <a:blipFill rotWithShape="0">
                <a:blip r:embed="rId2"/>
                <a:stretch>
                  <a:fillRect l="-584" t="-531"/>
                </a:stretch>
              </a:blipFill>
            </p:spPr>
            <p:txBody>
              <a:bodyPr/>
              <a:lstStyle/>
              <a:p>
                <a:r>
                  <a:rPr lang="ru-RU">
                    <a:noFill/>
                  </a:rPr>
                  <a:t> </a:t>
                </a:r>
              </a:p>
            </p:txBody>
          </p:sp>
        </mc:Fallback>
      </mc:AlternateContent>
    </p:spTree>
    <p:extLst>
      <p:ext uri="{BB962C8B-B14F-4D97-AF65-F5344CB8AC3E}">
        <p14:creationId xmlns:p14="http://schemas.microsoft.com/office/powerpoint/2010/main" val="2807702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4470" b="1"/>
          <a:stretch/>
        </p:blipFill>
        <p:spPr>
          <a:xfrm>
            <a:off x="600461" y="700644"/>
            <a:ext cx="10918053" cy="5746712"/>
          </a:xfrm>
          <a:prstGeom prst="rect">
            <a:avLst/>
          </a:prstGeom>
        </p:spPr>
      </p:pic>
      <p:sp>
        <p:nvSpPr>
          <p:cNvPr id="5" name="Номер слайда 4"/>
          <p:cNvSpPr>
            <a:spLocks noGrp="1"/>
          </p:cNvSpPr>
          <p:nvPr>
            <p:ph type="sldNum" sz="quarter" idx="12"/>
          </p:nvPr>
        </p:nvSpPr>
        <p:spPr/>
        <p:txBody>
          <a:bodyPr/>
          <a:lstStyle/>
          <a:p>
            <a:fld id="{8ABFC66E-7A49-4D05-8656-CE0E17BEE19F}" type="slidenum">
              <a:rPr lang="ru-RU" smtClean="0"/>
              <a:t>3</a:t>
            </a:fld>
            <a:endParaRPr lang="ru-RU"/>
          </a:p>
        </p:txBody>
      </p:sp>
      <p:sp>
        <p:nvSpPr>
          <p:cNvPr id="33" name="TextBox 32"/>
          <p:cNvSpPr txBox="1"/>
          <p:nvPr/>
        </p:nvSpPr>
        <p:spPr>
          <a:xfrm>
            <a:off x="302538" y="111797"/>
            <a:ext cx="5827236" cy="461665"/>
          </a:xfrm>
          <a:prstGeom prst="rect">
            <a:avLst/>
          </a:prstGeom>
          <a:noFill/>
        </p:spPr>
        <p:txBody>
          <a:bodyPr wrap="none" rtlCol="0">
            <a:spAutoFit/>
          </a:bodyPr>
          <a:lstStyle/>
          <a:p>
            <a:r>
              <a:rPr lang="en-US" sz="2400" dirty="0" smtClean="0">
                <a:latin typeface="Arial Nova" panose="020B0504020202020204" pitchFamily="34" charset="0"/>
              </a:rPr>
              <a:t>STAR detector</a:t>
            </a:r>
            <a:r>
              <a:rPr lang="ru-RU" sz="2400" dirty="0" smtClean="0">
                <a:latin typeface="Arial Nova" panose="020B0504020202020204" pitchFamily="34" charset="0"/>
              </a:rPr>
              <a:t> </a:t>
            </a:r>
            <a:r>
              <a:rPr lang="en-US" sz="2400" dirty="0" smtClean="0">
                <a:latin typeface="Arial Nova" panose="020B0504020202020204" pitchFamily="34" charset="0"/>
              </a:rPr>
              <a:t>for BES-II measurements </a:t>
            </a:r>
            <a:endParaRPr lang="ru-RU" sz="2400" dirty="0">
              <a:latin typeface="Arial Nova" panose="020B0504020202020204" pitchFamily="34" charset="0"/>
            </a:endParaRPr>
          </a:p>
        </p:txBody>
      </p:sp>
      <p:sp>
        <p:nvSpPr>
          <p:cNvPr id="6"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1270417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smtClean="0"/>
              <a:t>Alexey Aparin for the STC LHEP, 04.04.2024</a:t>
            </a:r>
            <a:endParaRPr lang="ru-RU" dirty="0"/>
          </a:p>
        </p:txBody>
      </p:sp>
      <p:sp>
        <p:nvSpPr>
          <p:cNvPr id="5" name="Номер слайда 4"/>
          <p:cNvSpPr>
            <a:spLocks noGrp="1"/>
          </p:cNvSpPr>
          <p:nvPr>
            <p:ph type="sldNum" sz="quarter" idx="12"/>
          </p:nvPr>
        </p:nvSpPr>
        <p:spPr/>
        <p:txBody>
          <a:bodyPr/>
          <a:lstStyle/>
          <a:p>
            <a:fld id="{8ABFC66E-7A49-4D05-8656-CE0E17BEE19F}" type="slidenum">
              <a:rPr lang="ru-RU" smtClean="0"/>
              <a:t>30</a:t>
            </a:fld>
            <a:endParaRPr lang="ru-RU"/>
          </a:p>
        </p:txBody>
      </p:sp>
      <p:sp>
        <p:nvSpPr>
          <p:cNvPr id="6" name="TextBox 5"/>
          <p:cNvSpPr txBox="1"/>
          <p:nvPr/>
        </p:nvSpPr>
        <p:spPr>
          <a:xfrm>
            <a:off x="409304" y="69669"/>
            <a:ext cx="1615186" cy="461665"/>
          </a:xfrm>
          <a:prstGeom prst="rect">
            <a:avLst/>
          </a:prstGeom>
          <a:noFill/>
        </p:spPr>
        <p:txBody>
          <a:bodyPr wrap="none" rtlCol="0">
            <a:spAutoFit/>
          </a:bodyPr>
          <a:lstStyle/>
          <a:p>
            <a:r>
              <a:rPr lang="en-US" sz="2400" dirty="0" smtClean="0">
                <a:latin typeface="Arial Nova" panose="020B0504020202020204" pitchFamily="34" charset="0"/>
              </a:rPr>
              <a:t>Manpower</a:t>
            </a:r>
            <a:endParaRPr lang="ru-RU" sz="2400" dirty="0">
              <a:latin typeface="Arial Nova" panose="020B05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677807472"/>
              </p:ext>
            </p:extLst>
          </p:nvPr>
        </p:nvGraphicFramePr>
        <p:xfrm>
          <a:off x="488422" y="706555"/>
          <a:ext cx="10058397" cy="5200092"/>
        </p:xfrm>
        <a:graphic>
          <a:graphicData uri="http://schemas.openxmlformats.org/drawingml/2006/table">
            <a:tbl>
              <a:tblPr firstRow="1" firstCol="1" bandRow="1">
                <a:tableStyleId>{5C22544A-7EE6-4342-B048-85BDC9FD1C3A}</a:tableStyleId>
              </a:tblPr>
              <a:tblGrid>
                <a:gridCol w="507997">
                  <a:extLst>
                    <a:ext uri="{9D8B030D-6E8A-4147-A177-3AD203B41FA5}">
                      <a16:colId xmlns:a16="http://schemas.microsoft.com/office/drawing/2014/main" xmlns="" val="20000"/>
                    </a:ext>
                  </a:extLst>
                </a:gridCol>
                <a:gridCol w="1481667">
                  <a:extLst>
                    <a:ext uri="{9D8B030D-6E8A-4147-A177-3AD203B41FA5}">
                      <a16:colId xmlns:a16="http://schemas.microsoft.com/office/drawing/2014/main" xmlns="" val="20001"/>
                    </a:ext>
                  </a:extLst>
                </a:gridCol>
                <a:gridCol w="2370667">
                  <a:extLst>
                    <a:ext uri="{9D8B030D-6E8A-4147-A177-3AD203B41FA5}">
                      <a16:colId xmlns:a16="http://schemas.microsoft.com/office/drawing/2014/main" xmlns="" val="20002"/>
                    </a:ext>
                  </a:extLst>
                </a:gridCol>
                <a:gridCol w="1481666">
                  <a:extLst>
                    <a:ext uri="{9D8B030D-6E8A-4147-A177-3AD203B41FA5}">
                      <a16:colId xmlns:a16="http://schemas.microsoft.com/office/drawing/2014/main" xmlns="" val="20003"/>
                    </a:ext>
                  </a:extLst>
                </a:gridCol>
                <a:gridCol w="3361267">
                  <a:extLst>
                    <a:ext uri="{9D8B030D-6E8A-4147-A177-3AD203B41FA5}">
                      <a16:colId xmlns:a16="http://schemas.microsoft.com/office/drawing/2014/main" xmlns="" val="20004"/>
                    </a:ext>
                  </a:extLst>
                </a:gridCol>
                <a:gridCol w="855133">
                  <a:extLst>
                    <a:ext uri="{9D8B030D-6E8A-4147-A177-3AD203B41FA5}">
                      <a16:colId xmlns:a16="http://schemas.microsoft.com/office/drawing/2014/main" xmlns="" val="20005"/>
                    </a:ext>
                  </a:extLst>
                </a:gridCol>
              </a:tblGrid>
              <a:tr h="227824">
                <a:tc>
                  <a:txBody>
                    <a:bodyPr/>
                    <a:lstStyle/>
                    <a:p>
                      <a:pPr algn="just">
                        <a:lnSpc>
                          <a:spcPct val="105000"/>
                        </a:lnSpc>
                        <a:spcAft>
                          <a:spcPts val="0"/>
                        </a:spcAft>
                      </a:pPr>
                      <a:r>
                        <a:rPr lang="en-US" sz="1400" dirty="0">
                          <a:effectLst/>
                        </a:rPr>
                        <a:t>No.</a:t>
                      </a:r>
                      <a:r>
                        <a:rPr lang="ru-RU" sz="1400" dirty="0">
                          <a:effectLst/>
                        </a:rPr>
                        <a:t/>
                      </a:r>
                      <a:br>
                        <a:rPr lang="ru-RU" sz="1400" dirty="0">
                          <a:effectLst/>
                        </a:rPr>
                      </a:br>
                      <a:endParaRPr lang="ru-RU" sz="1400" dirty="0">
                        <a:effectLst/>
                        <a:latin typeface="Times New Roman" panose="02020603050405020304" pitchFamily="18" charset="0"/>
                        <a:ea typeface="SimSun" panose="02010600030101010101" pitchFamily="2" charset="-122"/>
                      </a:endParaRPr>
                    </a:p>
                  </a:txBody>
                  <a:tcPr marL="33489" marR="33489" marT="0" marB="0" anchor="ctr"/>
                </a:tc>
                <a:tc>
                  <a:txBody>
                    <a:bodyPr/>
                    <a:lstStyle/>
                    <a:p>
                      <a:pPr algn="l">
                        <a:lnSpc>
                          <a:spcPct val="105000"/>
                        </a:lnSpc>
                        <a:spcAft>
                          <a:spcPts val="0"/>
                        </a:spcAft>
                      </a:pPr>
                      <a:r>
                        <a:rPr lang="ru-RU" sz="1400" b="1" dirty="0" err="1">
                          <a:effectLst/>
                        </a:rPr>
                        <a:t>Category</a:t>
                      </a:r>
                      <a:r>
                        <a:rPr lang="ru-RU" sz="1400" b="1" dirty="0">
                          <a:effectLst/>
                        </a:rPr>
                        <a:t> </a:t>
                      </a:r>
                      <a:r>
                        <a:rPr lang="ru-RU" sz="1400" b="1" dirty="0" err="1">
                          <a:effectLst/>
                        </a:rPr>
                        <a:t>of</a:t>
                      </a:r>
                      <a:r>
                        <a:rPr lang="ru-RU" sz="1400" b="1" dirty="0">
                          <a:effectLst/>
                        </a:rPr>
                        <a:t> </a:t>
                      </a:r>
                      <a:r>
                        <a:rPr lang="ru-RU" sz="1400" b="1" dirty="0" err="1">
                          <a:effectLst/>
                        </a:rPr>
                        <a:t>personnel</a:t>
                      </a:r>
                      <a:endParaRPr lang="ru-RU" sz="1400" b="1"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a:effectLst/>
                        </a:rPr>
                        <a:t>Full name</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dirty="0" err="1">
                          <a:effectLst/>
                        </a:rPr>
                        <a:t>Division</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dirty="0" err="1">
                          <a:effectLst/>
                        </a:rPr>
                        <a:t>Position</a:t>
                      </a:r>
                      <a:r>
                        <a:rPr lang="ru-RU" sz="1400" dirty="0">
                          <a:effectLst/>
                        </a:rPr>
                        <a:t> </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dirty="0" err="1">
                          <a:effectLst/>
                        </a:rPr>
                        <a:t>Amount</a:t>
                      </a:r>
                      <a:r>
                        <a:rPr lang="ru-RU" sz="1400" dirty="0">
                          <a:effectLst/>
                        </a:rPr>
                        <a:t> </a:t>
                      </a:r>
                    </a:p>
                    <a:p>
                      <a:pPr algn="just">
                        <a:lnSpc>
                          <a:spcPct val="105000"/>
                        </a:lnSpc>
                        <a:spcAft>
                          <a:spcPts val="0"/>
                        </a:spcAft>
                      </a:pPr>
                      <a:r>
                        <a:rPr lang="ru-RU" sz="1400" dirty="0" err="1">
                          <a:effectLst/>
                        </a:rPr>
                        <a:t>of</a:t>
                      </a:r>
                      <a:r>
                        <a:rPr lang="ru-RU" sz="1400" dirty="0">
                          <a:effectLst/>
                        </a:rPr>
                        <a:t> FTE</a:t>
                      </a:r>
                      <a:endParaRPr lang="ru-RU" sz="1400" dirty="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0"/>
                  </a:ext>
                </a:extLst>
              </a:tr>
              <a:tr h="344396">
                <a:tc>
                  <a:txBody>
                    <a:bodyPr/>
                    <a:lstStyle/>
                    <a:p>
                      <a:pPr algn="just">
                        <a:lnSpc>
                          <a:spcPct val="105000"/>
                        </a:lnSpc>
                        <a:spcAft>
                          <a:spcPts val="0"/>
                        </a:spcAft>
                      </a:pPr>
                      <a:r>
                        <a:rPr lang="ru-RU"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dirty="0" err="1">
                          <a:effectLst/>
                        </a:rPr>
                        <a:t>research</a:t>
                      </a:r>
                      <a:r>
                        <a:rPr lang="ru-RU" sz="1400" b="0" dirty="0">
                          <a:effectLst/>
                        </a:rPr>
                        <a:t> </a:t>
                      </a:r>
                      <a:r>
                        <a:rPr lang="en-US" sz="1400" b="0" dirty="0" smtClean="0">
                          <a:effectLst/>
                        </a:rPr>
                        <a:t>s</a:t>
                      </a:r>
                      <a:r>
                        <a:rPr lang="ru-RU" sz="1400" b="0" dirty="0" err="1" smtClean="0">
                          <a:effectLst/>
                        </a:rPr>
                        <a:t>cientists</a:t>
                      </a:r>
                      <a:endParaRPr lang="ru-RU" sz="1400" b="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err="1">
                          <a:effectLst/>
                        </a:rPr>
                        <a:t>Lednický</a:t>
                      </a:r>
                      <a:r>
                        <a:rPr lang="en-US" sz="1400" dirty="0">
                          <a:effectLst/>
                        </a:rPr>
                        <a:t> R</a:t>
                      </a:r>
                      <a:r>
                        <a:rPr lang="en-US" sz="1400" dirty="0" smtClean="0">
                          <a:effectLst/>
                        </a:rPr>
                        <a:t>.</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80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Chief </a:t>
                      </a:r>
                      <a:r>
                        <a:rPr lang="ru-RU" sz="1400">
                          <a:effectLst/>
                        </a:rPr>
                        <a:t>research </a:t>
                      </a:r>
                      <a:r>
                        <a:rPr lang="en-US" sz="1400">
                          <a:effectLst/>
                        </a:rPr>
                        <a:t>scientist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1"/>
                  </a:ext>
                </a:extLst>
              </a:tr>
              <a:tr h="227824">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a:effectLst/>
                        </a:rPr>
                        <a:t> </a:t>
                      </a:r>
                      <a:endParaRPr lang="ru-RU" sz="1400" b="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Panebratsev Yu.A.</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80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Head of Department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smtClean="0">
                          <a:effectLst/>
                        </a:rPr>
                        <a:t>1</a:t>
                      </a:r>
                      <a:endParaRPr lang="ru-RU" sz="1400" dirty="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2"/>
                  </a:ext>
                </a:extLst>
              </a:tr>
              <a:tr h="225476">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err="1">
                          <a:effectLst/>
                        </a:rPr>
                        <a:t>Averichev</a:t>
                      </a:r>
                      <a:r>
                        <a:rPr lang="en-US" sz="1400" dirty="0">
                          <a:effectLst/>
                        </a:rPr>
                        <a:t> G.S.</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Deputy Head of Department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3"/>
                  </a:ext>
                </a:extLst>
              </a:tr>
              <a:tr h="344396">
                <a:tc>
                  <a:txBody>
                    <a:bodyPr/>
                    <a:lstStyle/>
                    <a:p>
                      <a:pPr algn="just">
                        <a:lnSpc>
                          <a:spcPct val="105000"/>
                        </a:lnSpc>
                        <a:spcAft>
                          <a:spcPts val="0"/>
                        </a:spcAft>
                      </a:pPr>
                      <a:r>
                        <a:rPr lang="ru-RU" sz="1400" dirty="0">
                          <a:effectLst/>
                        </a:rPr>
                        <a:t> </a:t>
                      </a:r>
                      <a:endParaRPr lang="ru-RU" sz="1400" dirty="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ru-RU" sz="1400" b="0">
                          <a:effectLst/>
                        </a:rPr>
                        <a:t> </a:t>
                      </a:r>
                      <a:endParaRPr lang="ru-RU" sz="1400" b="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Agakishiev H.</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Leading </a:t>
                      </a:r>
                      <a:r>
                        <a:rPr lang="ru-RU" sz="1400">
                          <a:effectLst/>
                        </a:rPr>
                        <a:t>research </a:t>
                      </a:r>
                      <a:r>
                        <a:rPr lang="en-US" sz="1400">
                          <a:effectLst/>
                        </a:rPr>
                        <a:t>scientist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4"/>
                  </a:ext>
                </a:extLst>
              </a:tr>
              <a:tr h="222871">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a:effectLst/>
                        </a:rPr>
                        <a:t> </a:t>
                      </a:r>
                      <a:endParaRPr lang="ru-RU" sz="1400" b="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Aparin A.A.</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Senior </a:t>
                      </a:r>
                      <a:r>
                        <a:rPr lang="ru-RU" sz="1400">
                          <a:effectLst/>
                        </a:rPr>
                        <a:t>research </a:t>
                      </a:r>
                      <a:r>
                        <a:rPr lang="en-US" sz="1400">
                          <a:effectLst/>
                        </a:rPr>
                        <a:t>scientist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5"/>
                  </a:ext>
                </a:extLst>
              </a:tr>
              <a:tr h="211666">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a:effectLst/>
                        </a:rPr>
                        <a:t> </a:t>
                      </a:r>
                      <a:endParaRPr lang="ru-RU" sz="1400" b="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Dedovich T.G.</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a:effectLst/>
                        </a:rPr>
                        <a:t>Senior </a:t>
                      </a:r>
                      <a:r>
                        <a:rPr lang="ru-RU" sz="1400" dirty="0" err="1">
                          <a:effectLst/>
                        </a:rPr>
                        <a:t>research</a:t>
                      </a:r>
                      <a:r>
                        <a:rPr lang="ru-RU" sz="1400" dirty="0">
                          <a:effectLst/>
                        </a:rPr>
                        <a:t>  </a:t>
                      </a:r>
                      <a:r>
                        <a:rPr lang="en-US" sz="1400" dirty="0">
                          <a:effectLst/>
                        </a:rPr>
                        <a:t>scientist</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smtClean="0">
                          <a:effectLst/>
                          <a:latin typeface="+mn-lt"/>
                          <a:ea typeface="+mn-ea"/>
                        </a:rPr>
                        <a:t>0.75</a:t>
                      </a:r>
                      <a:endParaRPr lang="ru-RU" sz="1400" dirty="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6"/>
                  </a:ext>
                </a:extLst>
              </a:tr>
              <a:tr h="237067">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Dunin V.B.</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smtClean="0">
                          <a:effectLst/>
                        </a:rPr>
                        <a:t>Senior</a:t>
                      </a:r>
                      <a:r>
                        <a:rPr lang="ru-RU" sz="1400" dirty="0" smtClean="0">
                          <a:effectLst/>
                        </a:rPr>
                        <a:t> </a:t>
                      </a:r>
                      <a:r>
                        <a:rPr lang="ru-RU" sz="1400" dirty="0" err="1" smtClean="0">
                          <a:effectLst/>
                        </a:rPr>
                        <a:t>research</a:t>
                      </a:r>
                      <a:r>
                        <a:rPr lang="en-US" sz="1400" dirty="0" smtClean="0">
                          <a:effectLst/>
                        </a:rPr>
                        <a:t> scientist</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dirty="0" smtClean="0">
                          <a:effectLst/>
                        </a:rPr>
                        <a:t>0</a:t>
                      </a:r>
                      <a:r>
                        <a:rPr lang="en-US" sz="1400" dirty="0" smtClean="0">
                          <a:effectLst/>
                        </a:rPr>
                        <a:t>.</a:t>
                      </a:r>
                      <a:r>
                        <a:rPr lang="ru-RU" sz="1400" dirty="0" smtClean="0">
                          <a:effectLst/>
                        </a:rPr>
                        <a:t>5</a:t>
                      </a:r>
                      <a:endParaRPr lang="ru-RU" sz="1400" dirty="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7"/>
                  </a:ext>
                </a:extLst>
              </a:tr>
              <a:tr h="237067">
                <a:tc>
                  <a:txBody>
                    <a:bodyPr/>
                    <a:lstStyle/>
                    <a:p>
                      <a:pPr algn="just">
                        <a:lnSpc>
                          <a:spcPct val="105000"/>
                        </a:lnSpc>
                        <a:spcAft>
                          <a:spcPts val="0"/>
                        </a:spcAft>
                      </a:pPr>
                      <a:r>
                        <a:rPr lang="ru-RU" sz="1400" dirty="0">
                          <a:effectLst/>
                        </a:rPr>
                        <a:t> </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err="1">
                          <a:effectLst/>
                        </a:rPr>
                        <a:t>Kechechyan</a:t>
                      </a:r>
                      <a:r>
                        <a:rPr lang="en-US" sz="1400" dirty="0">
                          <a:effectLst/>
                        </a:rPr>
                        <a:t> A.O.</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a:effectLst/>
                        </a:rPr>
                        <a:t>LHEP</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Leading</a:t>
                      </a:r>
                      <a:r>
                        <a:rPr lang="ru-RU" sz="1400">
                          <a:effectLst/>
                        </a:rPr>
                        <a:t> research</a:t>
                      </a:r>
                      <a:r>
                        <a:rPr lang="en-US" sz="1400">
                          <a:effectLst/>
                        </a:rPr>
                        <a:t> scientist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08"/>
                  </a:ext>
                </a:extLst>
              </a:tr>
              <a:tr h="160004">
                <a:tc>
                  <a:txBody>
                    <a:bodyPr/>
                    <a:lstStyle/>
                    <a:p>
                      <a:pPr algn="just">
                        <a:lnSpc>
                          <a:spcPct val="105000"/>
                        </a:lnSpc>
                        <a:spcAft>
                          <a:spcPts val="0"/>
                        </a:spcAft>
                      </a:pPr>
                      <a:r>
                        <a:rPr lang="ru-RU" sz="1400" dirty="0">
                          <a:effectLst/>
                        </a:rPr>
                        <a:t> </a:t>
                      </a:r>
                      <a:endParaRPr lang="ru-RU" sz="1400" dirty="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err="1">
                          <a:effectLst/>
                        </a:rPr>
                        <a:t>Korobitsyn</a:t>
                      </a:r>
                      <a:r>
                        <a:rPr lang="en-US" sz="1400" dirty="0">
                          <a:effectLst/>
                        </a:rPr>
                        <a:t> A.A.</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Scientist</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a:effectLst/>
                        </a:rPr>
                        <a:t>1</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extLst>
                  <a:ext uri="{0D108BD9-81ED-4DB2-BD59-A6C34878D82A}">
                    <a16:rowId xmlns:a16="http://schemas.microsoft.com/office/drawing/2014/main" xmlns="" val="10009"/>
                  </a:ext>
                </a:extLst>
              </a:tr>
              <a:tr h="231541">
                <a:tc>
                  <a:txBody>
                    <a:bodyPr/>
                    <a:lstStyle/>
                    <a:p>
                      <a:pPr algn="just">
                        <a:lnSpc>
                          <a:spcPct val="105000"/>
                        </a:lnSpc>
                        <a:spcAft>
                          <a:spcPts val="0"/>
                        </a:spcAft>
                      </a:pPr>
                      <a:r>
                        <a:rPr lang="ru-RU" sz="1400" dirty="0">
                          <a:effectLst/>
                        </a:rPr>
                        <a:t> </a:t>
                      </a:r>
                      <a:endParaRPr lang="ru-RU" sz="1400" dirty="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a:effectLst/>
                        </a:rPr>
                        <a:t>Luong Ba </a:t>
                      </a:r>
                      <a:r>
                        <a:rPr lang="en-US" sz="1400" dirty="0" err="1">
                          <a:effectLst/>
                        </a:rPr>
                        <a:t>Vinh</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a:effectLst/>
                        </a:rPr>
                        <a:t>LHEP</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a:effectLst/>
                        </a:rPr>
                        <a:t>Junior </a:t>
                      </a:r>
                      <a:r>
                        <a:rPr lang="ru-RU" sz="1400" dirty="0" err="1">
                          <a:effectLst/>
                        </a:rPr>
                        <a:t>research</a:t>
                      </a:r>
                      <a:r>
                        <a:rPr lang="ru-RU" sz="1400" dirty="0">
                          <a:effectLst/>
                        </a:rPr>
                        <a:t> </a:t>
                      </a:r>
                      <a:r>
                        <a:rPr lang="en-US" sz="1400" dirty="0">
                          <a:effectLst/>
                        </a:rPr>
                        <a:t>scientist</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a:effectLst/>
                        </a:rPr>
                        <a:t>1</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extLst>
                  <a:ext uri="{0D108BD9-81ED-4DB2-BD59-A6C34878D82A}">
                    <a16:rowId xmlns:a16="http://schemas.microsoft.com/office/drawing/2014/main" xmlns="" val="10010"/>
                  </a:ext>
                </a:extLst>
              </a:tr>
              <a:tr h="262467">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err="1">
                          <a:effectLst/>
                        </a:rPr>
                        <a:t>Lyuboshits</a:t>
                      </a:r>
                      <a:r>
                        <a:rPr lang="en-US" sz="1400" dirty="0">
                          <a:effectLst/>
                        </a:rPr>
                        <a:t> V.V.</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Senior</a:t>
                      </a:r>
                      <a:r>
                        <a:rPr lang="ru-RU" sz="1400">
                          <a:effectLst/>
                        </a:rPr>
                        <a:t> research</a:t>
                      </a:r>
                      <a:r>
                        <a:rPr lang="en-US" sz="1400">
                          <a:effectLst/>
                        </a:rPr>
                        <a:t> scientist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a:effectLst/>
                        </a:rPr>
                        <a:t>0.5</a:t>
                      </a:r>
                      <a:endParaRPr lang="ru-RU" sz="1400" dirty="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11"/>
                  </a:ext>
                </a:extLst>
              </a:tr>
              <a:tr h="227824">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Tokarev M.V.</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Head of sector</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12"/>
                  </a:ext>
                </a:extLst>
              </a:tr>
              <a:tr h="249047">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Shakhaliyev E.</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Leading</a:t>
                      </a:r>
                      <a:r>
                        <a:rPr lang="ru-RU" sz="1400">
                          <a:effectLst/>
                        </a:rPr>
                        <a:t> research</a:t>
                      </a:r>
                      <a:r>
                        <a:rPr lang="en-US" sz="1400">
                          <a:effectLst/>
                        </a:rPr>
                        <a:t> scientist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13"/>
                  </a:ext>
                </a:extLst>
              </a:tr>
              <a:tr h="113847">
                <a:tc>
                  <a:txBody>
                    <a:bodyPr/>
                    <a:lstStyle/>
                    <a:p>
                      <a:pPr algn="just">
                        <a:lnSpc>
                          <a:spcPct val="105000"/>
                        </a:lnSpc>
                        <a:spcAft>
                          <a:spcPts val="0"/>
                        </a:spcAft>
                      </a:pPr>
                      <a:r>
                        <a:rPr lang="ru-RU" sz="1400" dirty="0">
                          <a:effectLst/>
                        </a:rPr>
                        <a:t>2.</a:t>
                      </a:r>
                      <a:endParaRPr lang="ru-RU" sz="1400" dirty="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ru-RU" sz="1400" b="0">
                          <a:effectLst/>
                        </a:rPr>
                        <a:t>engineers</a:t>
                      </a:r>
                      <a:endParaRPr lang="ru-RU" sz="1400" b="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Aitbayev A.</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Engineer</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1</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extLst>
                  <a:ext uri="{0D108BD9-81ED-4DB2-BD59-A6C34878D82A}">
                    <a16:rowId xmlns:a16="http://schemas.microsoft.com/office/drawing/2014/main" xmlns="" val="10014"/>
                  </a:ext>
                </a:extLst>
              </a:tr>
              <a:tr h="113847">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ru-RU"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Krayeva A.Yu.</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Engineer</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ru-RU" sz="1400">
                          <a:effectLst/>
                        </a:rPr>
                        <a:t>0</a:t>
                      </a:r>
                      <a:r>
                        <a:rPr lang="en-US" sz="1400">
                          <a:effectLst/>
                        </a:rPr>
                        <a:t>.</a:t>
                      </a:r>
                      <a:r>
                        <a:rPr lang="ru-RU" sz="1400">
                          <a:effectLst/>
                        </a:rPr>
                        <a:t>75</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extLst>
                  <a:ext uri="{0D108BD9-81ED-4DB2-BD59-A6C34878D82A}">
                    <a16:rowId xmlns:a16="http://schemas.microsoft.com/office/drawing/2014/main" xmlns="" val="10015"/>
                  </a:ext>
                </a:extLst>
              </a:tr>
              <a:tr h="113847">
                <a:tc>
                  <a:txBody>
                    <a:bodyPr/>
                    <a:lstStyle/>
                    <a:p>
                      <a:pPr algn="just">
                        <a:lnSpc>
                          <a:spcPct val="105000"/>
                        </a:lnSpc>
                        <a:spcAft>
                          <a:spcPts val="0"/>
                        </a:spcAft>
                      </a:pPr>
                      <a:r>
                        <a:rPr lang="en-US" sz="1400" dirty="0">
                          <a:effectLst/>
                        </a:rPr>
                        <a:t> </a:t>
                      </a:r>
                      <a:endParaRPr lang="ru-RU" sz="1400" dirty="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en-US" sz="1400" b="0" dirty="0">
                          <a:effectLst/>
                        </a:rPr>
                        <a:t> </a:t>
                      </a:r>
                      <a:endParaRPr lang="ru-RU" sz="1400" b="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err="1">
                          <a:effectLst/>
                        </a:rPr>
                        <a:t>Panyushkina</a:t>
                      </a:r>
                      <a:r>
                        <a:rPr lang="en-US" sz="1400" dirty="0">
                          <a:effectLst/>
                        </a:rPr>
                        <a:t> S.I.</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Engineer</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a:effectLst/>
                        </a:rPr>
                        <a:t>1</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extLst>
                  <a:ext uri="{0D108BD9-81ED-4DB2-BD59-A6C34878D82A}">
                    <a16:rowId xmlns:a16="http://schemas.microsoft.com/office/drawing/2014/main" xmlns="" val="10016"/>
                  </a:ext>
                </a:extLst>
              </a:tr>
              <a:tr h="113847">
                <a:tc>
                  <a:txBody>
                    <a:bodyPr/>
                    <a:lstStyle/>
                    <a:p>
                      <a:pPr algn="just">
                        <a:lnSpc>
                          <a:spcPct val="105000"/>
                        </a:lnSpc>
                        <a:spcAft>
                          <a:spcPts val="0"/>
                        </a:spcAft>
                      </a:pPr>
                      <a:r>
                        <a:rPr lang="ru-RU" sz="1400" dirty="0">
                          <a:effectLst/>
                        </a:rPr>
                        <a:t>3.</a:t>
                      </a:r>
                      <a:endParaRPr lang="ru-RU" sz="1400" dirty="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ru-RU" sz="1400" b="0" dirty="0" err="1">
                          <a:effectLst/>
                        </a:rPr>
                        <a:t>specialists</a:t>
                      </a:r>
                      <a:endParaRPr lang="ru-RU" sz="1400" b="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17"/>
                  </a:ext>
                </a:extLst>
              </a:tr>
              <a:tr h="227824">
                <a:tc>
                  <a:txBody>
                    <a:bodyPr/>
                    <a:lstStyle/>
                    <a:p>
                      <a:pPr algn="just">
                        <a:lnSpc>
                          <a:spcPct val="105000"/>
                        </a:lnSpc>
                        <a:spcAft>
                          <a:spcPts val="0"/>
                        </a:spcAft>
                      </a:pPr>
                      <a:r>
                        <a:rPr lang="ru-RU" sz="1400" dirty="0">
                          <a:effectLst/>
                        </a:rPr>
                        <a:t>4.</a:t>
                      </a:r>
                      <a:endParaRPr lang="ru-RU" sz="1400" dirty="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ru-RU" sz="1400" b="0" dirty="0" err="1">
                          <a:effectLst/>
                        </a:rPr>
                        <a:t>technicians</a:t>
                      </a:r>
                      <a:endParaRPr lang="ru-RU" sz="1400" b="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Nedoresov E.V.</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ru-RU" sz="1400">
                          <a:effectLst/>
                        </a:rPr>
                        <a:t>Senior </a:t>
                      </a:r>
                      <a:r>
                        <a:rPr lang="en-US" sz="1400">
                          <a:effectLst/>
                        </a:rPr>
                        <a:t>a</a:t>
                      </a:r>
                      <a:r>
                        <a:rPr lang="ru-RU" sz="1400">
                          <a:effectLst/>
                        </a:rPr>
                        <a:t>ssistant</a:t>
                      </a:r>
                      <a:endParaRPr lang="ru-RU" sz="140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tc>
                  <a:txBody>
                    <a:bodyPr/>
                    <a:lstStyle/>
                    <a:p>
                      <a:pPr algn="just">
                        <a:lnSpc>
                          <a:spcPct val="105000"/>
                        </a:lnSpc>
                        <a:spcAft>
                          <a:spcPts val="0"/>
                        </a:spcAft>
                      </a:pPr>
                      <a:r>
                        <a:rPr lang="en-US" sz="1400" dirty="0">
                          <a:effectLst/>
                        </a:rPr>
                        <a:t>0.5</a:t>
                      </a:r>
                      <a:endParaRPr lang="ru-RU" sz="1400" dirty="0">
                        <a:effectLst/>
                        <a:latin typeface="Times New Roman" panose="02020603050405020304" pitchFamily="18" charset="0"/>
                        <a:ea typeface="SimSun" panose="02010600030101010101" pitchFamily="2" charset="-122"/>
                      </a:endParaRPr>
                    </a:p>
                  </a:txBody>
                  <a:tcPr marL="33489" marR="33489" marT="0" marB="0">
                    <a:solidFill>
                      <a:schemeClr val="accent6">
                        <a:lumMod val="40000"/>
                        <a:lumOff val="60000"/>
                      </a:schemeClr>
                    </a:solidFill>
                  </a:tcPr>
                </a:tc>
                <a:extLst>
                  <a:ext uri="{0D108BD9-81ED-4DB2-BD59-A6C34878D82A}">
                    <a16:rowId xmlns:a16="http://schemas.microsoft.com/office/drawing/2014/main" xmlns="" val="10018"/>
                  </a:ext>
                </a:extLst>
              </a:tr>
              <a:tr h="227824">
                <a:tc>
                  <a:txBody>
                    <a:bodyPr/>
                    <a:lstStyle/>
                    <a:p>
                      <a:pPr algn="just">
                        <a:lnSpc>
                          <a:spcPct val="105000"/>
                        </a:lnSpc>
                        <a:spcAft>
                          <a:spcPts val="0"/>
                        </a:spcAft>
                      </a:pPr>
                      <a:r>
                        <a:rPr lang="ru-RU" sz="1400" dirty="0">
                          <a:effectLst/>
                        </a:rPr>
                        <a:t> </a:t>
                      </a:r>
                      <a:endParaRPr lang="ru-RU" sz="1400" dirty="0">
                        <a:effectLst/>
                        <a:latin typeface="Times New Roman" panose="02020603050405020304" pitchFamily="18" charset="0"/>
                        <a:ea typeface="SimSun" panose="02010600030101010101" pitchFamily="2" charset="-122"/>
                      </a:endParaRPr>
                    </a:p>
                  </a:txBody>
                  <a:tcPr marL="33489" marR="33489" marT="0" marB="0">
                    <a:solidFill>
                      <a:srgbClr val="5B9BD5"/>
                    </a:solidFill>
                  </a:tcPr>
                </a:tc>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err="1">
                          <a:effectLst/>
                        </a:rPr>
                        <a:t>Platonova</a:t>
                      </a:r>
                      <a:r>
                        <a:rPr lang="en-US" sz="1400" dirty="0">
                          <a:effectLst/>
                        </a:rPr>
                        <a:t> A.V.</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a:effectLst/>
                        </a:rPr>
                        <a:t>LHEP</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dirty="0" err="1" smtClean="0">
                          <a:effectLst/>
                        </a:rPr>
                        <a:t>Senior</a:t>
                      </a:r>
                      <a:r>
                        <a:rPr lang="ru-RU" sz="1400" dirty="0" smtClean="0">
                          <a:effectLst/>
                        </a:rPr>
                        <a:t> </a:t>
                      </a:r>
                      <a:r>
                        <a:rPr lang="en-US" sz="1400" dirty="0" err="1" smtClean="0">
                          <a:effectLst/>
                        </a:rPr>
                        <a:t>i</a:t>
                      </a:r>
                      <a:r>
                        <a:rPr lang="ru-RU" sz="1400" dirty="0" err="1" smtClean="0">
                          <a:effectLst/>
                        </a:rPr>
                        <a:t>nspector</a:t>
                      </a:r>
                      <a:endParaRPr lang="ru-RU" sz="1400" dirty="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dirty="0" smtClean="0">
                          <a:effectLst/>
                        </a:rPr>
                        <a:t>0.5</a:t>
                      </a:r>
                      <a:endParaRPr lang="ru-RU" sz="1400" dirty="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19"/>
                  </a:ext>
                </a:extLst>
              </a:tr>
              <a:tr h="113847">
                <a:tc>
                  <a:txBody>
                    <a:bodyPr/>
                    <a:lstStyle/>
                    <a:p>
                      <a:pPr algn="just">
                        <a:lnSpc>
                          <a:spcPct val="105000"/>
                        </a:lnSpc>
                        <a:spcAft>
                          <a:spcPts val="0"/>
                        </a:spcAft>
                      </a:pPr>
                      <a:r>
                        <a:rPr lang="ru-RU" sz="1400">
                          <a:effectLst/>
                        </a:rPr>
                        <a:t> </a:t>
                      </a:r>
                      <a:endParaRPr lang="ru-RU" sz="1400">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b="1">
                          <a:effectLst/>
                        </a:rPr>
                        <a:t>Total</a:t>
                      </a:r>
                      <a:r>
                        <a:rPr lang="ru-RU" sz="1400" b="1">
                          <a:effectLst/>
                        </a:rPr>
                        <a:t>:  </a:t>
                      </a:r>
                      <a:endParaRPr lang="ru-RU" sz="1400" b="1">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1">
                          <a:effectLst/>
                        </a:rPr>
                        <a:t> </a:t>
                      </a:r>
                      <a:endParaRPr lang="ru-RU" sz="1400" b="1">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1">
                          <a:effectLst/>
                        </a:rPr>
                        <a:t> </a:t>
                      </a:r>
                      <a:endParaRPr lang="ru-RU" sz="1400" b="1">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ru-RU" sz="1400" b="1">
                          <a:effectLst/>
                        </a:rPr>
                        <a:t> </a:t>
                      </a:r>
                      <a:endParaRPr lang="ru-RU" sz="1400" b="1">
                        <a:effectLst/>
                        <a:latin typeface="Times New Roman" panose="02020603050405020304" pitchFamily="18" charset="0"/>
                        <a:ea typeface="SimSun" panose="02010600030101010101" pitchFamily="2" charset="-122"/>
                      </a:endParaRPr>
                    </a:p>
                  </a:txBody>
                  <a:tcPr marL="33489" marR="33489" marT="0" marB="0"/>
                </a:tc>
                <a:tc>
                  <a:txBody>
                    <a:bodyPr/>
                    <a:lstStyle/>
                    <a:p>
                      <a:pPr algn="just">
                        <a:lnSpc>
                          <a:spcPct val="105000"/>
                        </a:lnSpc>
                        <a:spcAft>
                          <a:spcPts val="0"/>
                        </a:spcAft>
                      </a:pPr>
                      <a:r>
                        <a:rPr lang="en-US" sz="1400" b="1" dirty="0" smtClean="0">
                          <a:effectLst/>
                        </a:rPr>
                        <a:t>15.00</a:t>
                      </a:r>
                      <a:endParaRPr lang="ru-RU" sz="1400" b="1" dirty="0">
                        <a:effectLst/>
                        <a:latin typeface="Times New Roman" panose="02020603050405020304" pitchFamily="18" charset="0"/>
                        <a:ea typeface="SimSun" panose="02010600030101010101" pitchFamily="2" charset="-122"/>
                      </a:endParaRPr>
                    </a:p>
                  </a:txBody>
                  <a:tcPr marL="33489" marR="33489" marT="0" marB="0"/>
                </a:tc>
                <a:extLst>
                  <a:ext uri="{0D108BD9-81ED-4DB2-BD59-A6C34878D82A}">
                    <a16:rowId xmlns:a16="http://schemas.microsoft.com/office/drawing/2014/main" xmlns="" val="10020"/>
                  </a:ext>
                </a:extLst>
              </a:tr>
            </a:tbl>
          </a:graphicData>
        </a:graphic>
      </p:graphicFrame>
    </p:spTree>
    <p:extLst>
      <p:ext uri="{BB962C8B-B14F-4D97-AF65-F5344CB8AC3E}">
        <p14:creationId xmlns:p14="http://schemas.microsoft.com/office/powerpoint/2010/main" val="1150565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31</a:t>
            </a:fld>
            <a:endParaRPr lang="ru-RU"/>
          </a:p>
        </p:txBody>
      </p:sp>
      <p:sp>
        <p:nvSpPr>
          <p:cNvPr id="2" name="TextBox 1"/>
          <p:cNvSpPr txBox="1"/>
          <p:nvPr/>
        </p:nvSpPr>
        <p:spPr>
          <a:xfrm>
            <a:off x="418012" y="113211"/>
            <a:ext cx="2800895" cy="461665"/>
          </a:xfrm>
          <a:prstGeom prst="rect">
            <a:avLst/>
          </a:prstGeom>
          <a:noFill/>
        </p:spPr>
        <p:txBody>
          <a:bodyPr wrap="none" rtlCol="0">
            <a:spAutoFit/>
          </a:bodyPr>
          <a:lstStyle/>
          <a:p>
            <a:r>
              <a:rPr lang="en-US" sz="2400" dirty="0" smtClean="0">
                <a:latin typeface="Arial Nova" panose="020B0504020202020204" pitchFamily="34" charset="0"/>
              </a:rPr>
              <a:t>Financial resources</a:t>
            </a:r>
            <a:endParaRPr lang="ru-RU" sz="2400" dirty="0">
              <a:latin typeface="Arial Nova" panose="020B05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218018537"/>
              </p:ext>
            </p:extLst>
          </p:nvPr>
        </p:nvGraphicFramePr>
        <p:xfrm>
          <a:off x="1364720" y="914399"/>
          <a:ext cx="9389536" cy="5357283"/>
        </p:xfrm>
        <a:graphic>
          <a:graphicData uri="http://schemas.openxmlformats.org/drawingml/2006/table">
            <a:tbl>
              <a:tblPr>
                <a:tableStyleId>{5C22544A-7EE6-4342-B048-85BDC9FD1C3A}</a:tableStyleId>
              </a:tblPr>
              <a:tblGrid>
                <a:gridCol w="941323">
                  <a:extLst>
                    <a:ext uri="{9D8B030D-6E8A-4147-A177-3AD203B41FA5}">
                      <a16:colId xmlns:a16="http://schemas.microsoft.com/office/drawing/2014/main" xmlns="" val="20000"/>
                    </a:ext>
                  </a:extLst>
                </a:gridCol>
                <a:gridCol w="2804062">
                  <a:extLst>
                    <a:ext uri="{9D8B030D-6E8A-4147-A177-3AD203B41FA5}">
                      <a16:colId xmlns:a16="http://schemas.microsoft.com/office/drawing/2014/main" xmlns="" val="20001"/>
                    </a:ext>
                  </a:extLst>
                </a:gridCol>
                <a:gridCol w="1208648">
                  <a:extLst>
                    <a:ext uri="{9D8B030D-6E8A-4147-A177-3AD203B41FA5}">
                      <a16:colId xmlns:a16="http://schemas.microsoft.com/office/drawing/2014/main" xmlns="" val="20002"/>
                    </a:ext>
                  </a:extLst>
                </a:gridCol>
                <a:gridCol w="941323">
                  <a:extLst>
                    <a:ext uri="{9D8B030D-6E8A-4147-A177-3AD203B41FA5}">
                      <a16:colId xmlns:a16="http://schemas.microsoft.com/office/drawing/2014/main" xmlns="" val="20003"/>
                    </a:ext>
                  </a:extLst>
                </a:gridCol>
                <a:gridCol w="940376">
                  <a:extLst>
                    <a:ext uri="{9D8B030D-6E8A-4147-A177-3AD203B41FA5}">
                      <a16:colId xmlns:a16="http://schemas.microsoft.com/office/drawing/2014/main" xmlns="" val="20004"/>
                    </a:ext>
                  </a:extLst>
                </a:gridCol>
                <a:gridCol w="940376">
                  <a:extLst>
                    <a:ext uri="{9D8B030D-6E8A-4147-A177-3AD203B41FA5}">
                      <a16:colId xmlns:a16="http://schemas.microsoft.com/office/drawing/2014/main" xmlns="" val="20005"/>
                    </a:ext>
                  </a:extLst>
                </a:gridCol>
                <a:gridCol w="806714">
                  <a:extLst>
                    <a:ext uri="{9D8B030D-6E8A-4147-A177-3AD203B41FA5}">
                      <a16:colId xmlns:a16="http://schemas.microsoft.com/office/drawing/2014/main" xmlns="" val="20006"/>
                    </a:ext>
                  </a:extLst>
                </a:gridCol>
                <a:gridCol w="806714">
                  <a:extLst>
                    <a:ext uri="{9D8B030D-6E8A-4147-A177-3AD203B41FA5}">
                      <a16:colId xmlns:a16="http://schemas.microsoft.com/office/drawing/2014/main" xmlns="" val="20007"/>
                    </a:ext>
                  </a:extLst>
                </a:gridCol>
              </a:tblGrid>
              <a:tr h="738788">
                <a:tc rowSpan="2">
                  <a:txBody>
                    <a:bodyPr/>
                    <a:lstStyle/>
                    <a:p>
                      <a:pPr algn="ctr">
                        <a:lnSpc>
                          <a:spcPct val="105000"/>
                        </a:lnSpc>
                        <a:spcAft>
                          <a:spcPts val="800"/>
                        </a:spcAft>
                      </a:pPr>
                      <a:r>
                        <a:rPr lang="en-US" sz="1800" b="1" dirty="0">
                          <a:effectLst/>
                        </a:rPr>
                        <a:t>No.</a:t>
                      </a:r>
                      <a:endParaRPr lang="ru-RU" sz="1800" b="1" dirty="0">
                        <a:effectLst/>
                        <a:latin typeface="Times New Roman" panose="02020603050405020304" pitchFamily="18" charset="0"/>
                        <a:ea typeface="SimSun" panose="02010600030101010101" pitchFamily="2" charset="-122"/>
                      </a:endParaRPr>
                    </a:p>
                  </a:txBody>
                  <a:tcPr marL="68580" marR="68580" marT="0" marB="0" anchor="ctr"/>
                </a:tc>
                <a:tc rowSpan="2">
                  <a:txBody>
                    <a:bodyPr/>
                    <a:lstStyle/>
                    <a:p>
                      <a:pPr algn="ctr">
                        <a:lnSpc>
                          <a:spcPct val="105000"/>
                        </a:lnSpc>
                        <a:spcAft>
                          <a:spcPts val="800"/>
                        </a:spcAft>
                      </a:pPr>
                      <a:r>
                        <a:rPr lang="en-US" sz="1800" b="1" dirty="0">
                          <a:effectLst/>
                        </a:rPr>
                        <a:t> </a:t>
                      </a:r>
                      <a:endParaRPr lang="ru-RU" sz="1800" b="1" dirty="0">
                        <a:effectLst/>
                      </a:endParaRPr>
                    </a:p>
                    <a:p>
                      <a:pPr algn="ctr">
                        <a:lnSpc>
                          <a:spcPct val="105000"/>
                        </a:lnSpc>
                        <a:spcAft>
                          <a:spcPts val="800"/>
                        </a:spcAft>
                      </a:pPr>
                      <a:r>
                        <a:rPr lang="ru-RU" sz="1800" b="1" dirty="0" err="1">
                          <a:effectLst/>
                        </a:rPr>
                        <a:t>Items</a:t>
                      </a:r>
                      <a:r>
                        <a:rPr lang="ru-RU" sz="1800" b="1" dirty="0">
                          <a:effectLst/>
                        </a:rPr>
                        <a:t> </a:t>
                      </a:r>
                      <a:r>
                        <a:rPr lang="ru-RU" sz="1800" b="1" dirty="0" err="1">
                          <a:effectLst/>
                        </a:rPr>
                        <a:t>of</a:t>
                      </a:r>
                      <a:r>
                        <a:rPr lang="ru-RU" sz="1800" b="1" dirty="0">
                          <a:effectLst/>
                        </a:rPr>
                        <a:t> </a:t>
                      </a:r>
                      <a:r>
                        <a:rPr lang="ru-RU" sz="1800" b="1" dirty="0" err="1">
                          <a:effectLst/>
                        </a:rPr>
                        <a:t>expenditure</a:t>
                      </a:r>
                      <a:endParaRPr lang="ru-RU" sz="1800" b="1" dirty="0">
                        <a:effectLst/>
                      </a:endParaRPr>
                    </a:p>
                    <a:p>
                      <a:pPr algn="ctr">
                        <a:lnSpc>
                          <a:spcPct val="105000"/>
                        </a:lnSpc>
                        <a:spcAft>
                          <a:spcPts val="800"/>
                        </a:spcAft>
                      </a:pPr>
                      <a:r>
                        <a:rPr lang="en-US" sz="1800" b="1" dirty="0">
                          <a:effectLst/>
                        </a:rPr>
                        <a:t> </a:t>
                      </a:r>
                      <a:endParaRPr lang="ru-RU" sz="1800" b="1" dirty="0">
                        <a:effectLst/>
                        <a:latin typeface="Times New Roman" panose="02020603050405020304" pitchFamily="18" charset="0"/>
                        <a:ea typeface="SimSun" panose="02010600030101010101" pitchFamily="2" charset="-122"/>
                      </a:endParaRPr>
                    </a:p>
                  </a:txBody>
                  <a:tcPr marL="68580" marR="68580" marT="0" marB="0" anchor="ctr"/>
                </a:tc>
                <a:tc rowSpan="2">
                  <a:txBody>
                    <a:bodyPr/>
                    <a:lstStyle/>
                    <a:p>
                      <a:pPr algn="ctr">
                        <a:lnSpc>
                          <a:spcPct val="105000"/>
                        </a:lnSpc>
                        <a:spcAft>
                          <a:spcPts val="800"/>
                        </a:spcAft>
                      </a:pPr>
                      <a:r>
                        <a:rPr lang="ru-RU" sz="1800" b="1" dirty="0" err="1">
                          <a:effectLst/>
                        </a:rPr>
                        <a:t>Cost</a:t>
                      </a:r>
                      <a:endParaRPr lang="ru-RU" sz="1800" b="1" dirty="0">
                        <a:effectLst/>
                        <a:latin typeface="Times New Roman" panose="02020603050405020304" pitchFamily="18" charset="0"/>
                        <a:ea typeface="SimSun" panose="02010600030101010101" pitchFamily="2" charset="-122"/>
                      </a:endParaRPr>
                    </a:p>
                  </a:txBody>
                  <a:tcPr marL="68580" marR="68580" marT="0" marB="0" anchor="ctr"/>
                </a:tc>
                <a:tc gridSpan="5">
                  <a:txBody>
                    <a:bodyPr/>
                    <a:lstStyle/>
                    <a:p>
                      <a:pPr algn="ctr">
                        <a:lnSpc>
                          <a:spcPct val="105000"/>
                        </a:lnSpc>
                        <a:spcAft>
                          <a:spcPts val="800"/>
                        </a:spcAft>
                      </a:pPr>
                      <a:r>
                        <a:rPr lang="en-US" sz="1800" b="1" dirty="0">
                          <a:effectLst/>
                        </a:rPr>
                        <a:t>Expenditure per year</a:t>
                      </a:r>
                      <a:endParaRPr lang="ru-RU" sz="1800" b="1" dirty="0">
                        <a:effectLst/>
                      </a:endParaRPr>
                    </a:p>
                    <a:p>
                      <a:pPr algn="ctr">
                        <a:lnSpc>
                          <a:spcPct val="105000"/>
                        </a:lnSpc>
                        <a:spcAft>
                          <a:spcPts val="800"/>
                        </a:spcAft>
                      </a:pPr>
                      <a:r>
                        <a:rPr lang="en-US" sz="1800" b="1" dirty="0">
                          <a:effectLst/>
                        </a:rPr>
                        <a:t>(thousands of the US dollars)</a:t>
                      </a:r>
                      <a:endParaRPr lang="ru-RU" sz="1800" b="1" dirty="0">
                        <a:effectLst/>
                        <a:latin typeface="Times New Roman" panose="02020603050405020304" pitchFamily="18" charset="0"/>
                        <a:ea typeface="SimSun" panose="02010600030101010101" pitchFamily="2" charset="-122"/>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7045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5000"/>
                        </a:lnSpc>
                        <a:spcAft>
                          <a:spcPts val="800"/>
                        </a:spcAft>
                      </a:pPr>
                      <a:r>
                        <a:rPr lang="en-US" sz="1800" b="1">
                          <a:effectLst/>
                        </a:rPr>
                        <a:t>2025</a:t>
                      </a:r>
                      <a:endParaRPr lang="ru-RU" sz="1800" b="1">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lnSpc>
                          <a:spcPct val="105000"/>
                        </a:lnSpc>
                        <a:spcAft>
                          <a:spcPts val="800"/>
                        </a:spcAft>
                      </a:pPr>
                      <a:r>
                        <a:rPr lang="en-US" sz="1800" b="1" dirty="0">
                          <a:effectLst/>
                        </a:rPr>
                        <a:t>2026</a:t>
                      </a:r>
                      <a:endParaRPr lang="ru-RU" sz="1800" b="1"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lnSpc>
                          <a:spcPct val="105000"/>
                        </a:lnSpc>
                        <a:spcAft>
                          <a:spcPts val="800"/>
                        </a:spcAft>
                      </a:pPr>
                      <a:r>
                        <a:rPr lang="en-US" sz="1800" b="1" dirty="0">
                          <a:effectLst/>
                        </a:rPr>
                        <a:t>2027</a:t>
                      </a:r>
                      <a:endParaRPr lang="ru-RU" sz="1800" b="1"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lnSpc>
                          <a:spcPct val="105000"/>
                        </a:lnSpc>
                        <a:spcAft>
                          <a:spcPts val="800"/>
                        </a:spcAft>
                      </a:pPr>
                      <a:r>
                        <a:rPr lang="en-US" sz="1800" b="1" dirty="0">
                          <a:effectLst/>
                        </a:rPr>
                        <a:t>2028</a:t>
                      </a:r>
                      <a:endParaRPr lang="ru-RU" sz="1800" b="1"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algn="ctr">
                        <a:lnSpc>
                          <a:spcPct val="105000"/>
                        </a:lnSpc>
                        <a:spcAft>
                          <a:spcPts val="800"/>
                        </a:spcAft>
                      </a:pPr>
                      <a:r>
                        <a:rPr lang="en-US" sz="1800" b="1" dirty="0">
                          <a:effectLst/>
                        </a:rPr>
                        <a:t>2029</a:t>
                      </a:r>
                      <a:endParaRPr lang="ru-RU" sz="1800" b="1"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xmlns="" val="10001"/>
                  </a:ext>
                </a:extLst>
              </a:tr>
              <a:tr h="371360">
                <a:tc>
                  <a:txBody>
                    <a:bodyPr/>
                    <a:lstStyle/>
                    <a:p>
                      <a:pPr algn="ctr">
                        <a:lnSpc>
                          <a:spcPct val="105000"/>
                        </a:lnSpc>
                        <a:spcAft>
                          <a:spcPts val="800"/>
                        </a:spcAft>
                      </a:pPr>
                      <a:r>
                        <a:rPr lang="ru-RU" sz="1800" dirty="0">
                          <a:effectLst/>
                        </a:rPr>
                        <a:t>1.</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lnSpc>
                          <a:spcPct val="105000"/>
                        </a:lnSpc>
                        <a:spcAft>
                          <a:spcPts val="800"/>
                        </a:spcAft>
                      </a:pPr>
                      <a:r>
                        <a:rPr lang="ru-RU" sz="1800" dirty="0" err="1">
                          <a:effectLst/>
                        </a:rPr>
                        <a:t>International</a:t>
                      </a:r>
                      <a:r>
                        <a:rPr lang="ru-RU" sz="1800" dirty="0">
                          <a:effectLst/>
                        </a:rPr>
                        <a:t> </a:t>
                      </a:r>
                      <a:r>
                        <a:rPr lang="ru-RU" sz="1800" dirty="0" err="1">
                          <a:effectLst/>
                        </a:rPr>
                        <a:t>cooperation</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275</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55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55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55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55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55</a:t>
                      </a:r>
                      <a:endParaRPr lang="ru-RU" sz="18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02"/>
                  </a:ext>
                </a:extLst>
              </a:tr>
              <a:tr h="421213">
                <a:tc>
                  <a:txBody>
                    <a:bodyPr/>
                    <a:lstStyle/>
                    <a:p>
                      <a:pPr algn="ctr">
                        <a:lnSpc>
                          <a:spcPct val="105000"/>
                        </a:lnSpc>
                        <a:spcAft>
                          <a:spcPts val="800"/>
                        </a:spcAft>
                      </a:pPr>
                      <a:r>
                        <a:rPr lang="ru-RU" sz="1800">
                          <a:effectLst/>
                        </a:rPr>
                        <a:t>2.</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just">
                        <a:lnSpc>
                          <a:spcPct val="105000"/>
                        </a:lnSpc>
                        <a:spcAft>
                          <a:spcPts val="800"/>
                        </a:spcAft>
                      </a:pPr>
                      <a:r>
                        <a:rPr lang="ru-RU" sz="1800">
                          <a:effectLst/>
                        </a:rPr>
                        <a:t>Materials </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dirty="0">
                          <a:effectLst/>
                        </a:rPr>
                        <a:t>7</a:t>
                      </a:r>
                      <a:r>
                        <a:rPr lang="en-US" sz="1800" dirty="0">
                          <a:effectLst/>
                        </a:rPr>
                        <a:t>5</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dirty="0">
                          <a:effectLst/>
                        </a:rPr>
                        <a:t>15</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15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15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15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15</a:t>
                      </a:r>
                      <a:endParaRPr lang="ru-RU" sz="18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03"/>
                  </a:ext>
                </a:extLst>
              </a:tr>
              <a:tr h="601400">
                <a:tc>
                  <a:txBody>
                    <a:bodyPr/>
                    <a:lstStyle/>
                    <a:p>
                      <a:pPr algn="ctr">
                        <a:lnSpc>
                          <a:spcPct val="105000"/>
                        </a:lnSpc>
                        <a:spcAft>
                          <a:spcPts val="800"/>
                        </a:spcAft>
                      </a:pPr>
                      <a:r>
                        <a:rPr lang="ru-RU" sz="1800" dirty="0">
                          <a:effectLst/>
                        </a:rPr>
                        <a:t>3.</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lnSpc>
                          <a:spcPct val="105000"/>
                        </a:lnSpc>
                        <a:spcAft>
                          <a:spcPts val="800"/>
                        </a:spcAft>
                      </a:pPr>
                      <a:r>
                        <a:rPr lang="en-US" sz="1800" dirty="0">
                          <a:effectLst/>
                        </a:rPr>
                        <a:t>Equipment, Third-party company services</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125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dirty="0">
                          <a:effectLst/>
                        </a:rPr>
                        <a:t>25</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dirty="0">
                          <a:effectLst/>
                        </a:rPr>
                        <a:t>25</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25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25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25</a:t>
                      </a:r>
                      <a:endParaRPr lang="ru-RU" sz="18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04"/>
                  </a:ext>
                </a:extLst>
              </a:tr>
              <a:tr h="418161">
                <a:tc>
                  <a:txBody>
                    <a:bodyPr/>
                    <a:lstStyle/>
                    <a:p>
                      <a:pPr algn="ctr">
                        <a:lnSpc>
                          <a:spcPct val="105000"/>
                        </a:lnSpc>
                        <a:spcAft>
                          <a:spcPts val="800"/>
                        </a:spcAft>
                      </a:pPr>
                      <a:r>
                        <a:rPr lang="ru-RU" sz="1800">
                          <a:effectLst/>
                        </a:rPr>
                        <a:t>4.</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l">
                        <a:lnSpc>
                          <a:spcPct val="105000"/>
                        </a:lnSpc>
                        <a:spcAft>
                          <a:spcPts val="800"/>
                        </a:spcAft>
                      </a:pPr>
                      <a:r>
                        <a:rPr lang="ru-RU" sz="1800" dirty="0" err="1">
                          <a:effectLst/>
                        </a:rPr>
                        <a:t>Commissioning</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05"/>
                  </a:ext>
                </a:extLst>
              </a:tr>
              <a:tr h="601400">
                <a:tc>
                  <a:txBody>
                    <a:bodyPr/>
                    <a:lstStyle/>
                    <a:p>
                      <a:pPr algn="ctr">
                        <a:lnSpc>
                          <a:spcPct val="105000"/>
                        </a:lnSpc>
                        <a:spcAft>
                          <a:spcPts val="800"/>
                        </a:spcAft>
                      </a:pPr>
                      <a:r>
                        <a:rPr lang="ru-RU" sz="1800" dirty="0">
                          <a:effectLst/>
                        </a:rPr>
                        <a:t>5.</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lnSpc>
                          <a:spcPct val="105000"/>
                        </a:lnSpc>
                        <a:spcAft>
                          <a:spcPts val="800"/>
                        </a:spcAft>
                      </a:pPr>
                      <a:r>
                        <a:rPr lang="en-US" sz="1800" dirty="0">
                          <a:effectLst/>
                        </a:rPr>
                        <a:t>R&amp;D contracts with other  research organizations </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125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25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25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dirty="0">
                          <a:effectLst/>
                        </a:rPr>
                        <a:t>25</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25</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a:effectLst/>
                        </a:rPr>
                        <a:t>25</a:t>
                      </a:r>
                      <a:endParaRPr lang="ru-RU" sz="18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06"/>
                  </a:ext>
                </a:extLst>
              </a:tr>
              <a:tr h="417143">
                <a:tc>
                  <a:txBody>
                    <a:bodyPr/>
                    <a:lstStyle/>
                    <a:p>
                      <a:pPr algn="ctr">
                        <a:lnSpc>
                          <a:spcPct val="105000"/>
                        </a:lnSpc>
                        <a:spcAft>
                          <a:spcPts val="800"/>
                        </a:spcAft>
                      </a:pPr>
                      <a:r>
                        <a:rPr lang="ru-RU" sz="1800" dirty="0">
                          <a:effectLst/>
                        </a:rPr>
                        <a:t>6.</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lnSpc>
                          <a:spcPct val="105000"/>
                        </a:lnSpc>
                        <a:spcAft>
                          <a:spcPts val="800"/>
                        </a:spcAft>
                      </a:pPr>
                      <a:r>
                        <a:rPr lang="ru-RU" sz="1800">
                          <a:effectLst/>
                        </a:rPr>
                        <a:t>Software purchasing</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07"/>
                  </a:ext>
                </a:extLst>
              </a:tr>
              <a:tr h="422231">
                <a:tc>
                  <a:txBody>
                    <a:bodyPr/>
                    <a:lstStyle/>
                    <a:p>
                      <a:pPr algn="ctr">
                        <a:lnSpc>
                          <a:spcPct val="105000"/>
                        </a:lnSpc>
                        <a:spcAft>
                          <a:spcPts val="800"/>
                        </a:spcAft>
                      </a:pPr>
                      <a:r>
                        <a:rPr lang="ru-RU" sz="1800" dirty="0">
                          <a:effectLst/>
                        </a:rPr>
                        <a:t>7.</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lnSpc>
                          <a:spcPct val="105000"/>
                        </a:lnSpc>
                        <a:spcAft>
                          <a:spcPts val="800"/>
                        </a:spcAft>
                      </a:pPr>
                      <a:r>
                        <a:rPr lang="ru-RU" sz="1800" dirty="0" err="1">
                          <a:effectLst/>
                        </a:rPr>
                        <a:t>Design</a:t>
                      </a:r>
                      <a:r>
                        <a:rPr lang="ru-RU" sz="1800" dirty="0">
                          <a:effectLst/>
                        </a:rPr>
                        <a:t>/</a:t>
                      </a:r>
                      <a:r>
                        <a:rPr lang="ru-RU" sz="1800" dirty="0" err="1">
                          <a:effectLst/>
                        </a:rPr>
                        <a:t>construction</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08"/>
                  </a:ext>
                </a:extLst>
              </a:tr>
              <a:tr h="601400">
                <a:tc>
                  <a:txBody>
                    <a:bodyPr/>
                    <a:lstStyle/>
                    <a:p>
                      <a:pPr algn="ctr">
                        <a:lnSpc>
                          <a:spcPct val="105000"/>
                        </a:lnSpc>
                        <a:spcAft>
                          <a:spcPts val="800"/>
                        </a:spcAft>
                      </a:pPr>
                      <a:r>
                        <a:rPr lang="ru-RU" sz="1800" dirty="0">
                          <a:effectLst/>
                        </a:rPr>
                        <a:t>8.</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lnSpc>
                          <a:spcPct val="105000"/>
                        </a:lnSpc>
                        <a:spcAft>
                          <a:spcPts val="800"/>
                        </a:spcAft>
                      </a:pPr>
                      <a:r>
                        <a:rPr lang="en-US" sz="1800" dirty="0">
                          <a:effectLst/>
                        </a:rPr>
                        <a:t>Service costs (planned in case of direct  affiliation)</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a:effectLst/>
                        </a:rPr>
                        <a:t>–</a:t>
                      </a:r>
                      <a:endParaRPr lang="ru-RU" sz="180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en-US" sz="1800" dirty="0">
                          <a:effectLst/>
                        </a:rPr>
                        <a:t>–</a:t>
                      </a:r>
                      <a:endParaRPr lang="ru-RU" sz="18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09"/>
                  </a:ext>
                </a:extLst>
              </a:tr>
              <a:tr h="293731">
                <a:tc gridSpan="2">
                  <a:txBody>
                    <a:bodyPr/>
                    <a:lstStyle/>
                    <a:p>
                      <a:pPr algn="just">
                        <a:lnSpc>
                          <a:spcPct val="105000"/>
                        </a:lnSpc>
                        <a:spcAft>
                          <a:spcPts val="800"/>
                        </a:spcAft>
                      </a:pPr>
                      <a:r>
                        <a:rPr lang="ru-RU" sz="1800" b="1" dirty="0">
                          <a:effectLst/>
                        </a:rPr>
                        <a:t>TOTAL:</a:t>
                      </a:r>
                      <a:endParaRPr lang="ru-RU" sz="1800" b="1" dirty="0">
                        <a:effectLst/>
                        <a:latin typeface="Times New Roman" panose="02020603050405020304" pitchFamily="18" charset="0"/>
                        <a:ea typeface="SimSun" panose="02010600030101010101" pitchFamily="2" charset="-122"/>
                      </a:endParaRPr>
                    </a:p>
                  </a:txBody>
                  <a:tcPr marL="68580" marR="68580" marT="0" marB="0"/>
                </a:tc>
                <a:tc hMerge="1">
                  <a:txBody>
                    <a:bodyPr/>
                    <a:lstStyle/>
                    <a:p>
                      <a:endParaRPr lang="ru-RU"/>
                    </a:p>
                  </a:txBody>
                  <a:tcPr/>
                </a:tc>
                <a:tc>
                  <a:txBody>
                    <a:bodyPr/>
                    <a:lstStyle/>
                    <a:p>
                      <a:pPr algn="ctr">
                        <a:lnSpc>
                          <a:spcPct val="105000"/>
                        </a:lnSpc>
                        <a:spcAft>
                          <a:spcPts val="800"/>
                        </a:spcAft>
                      </a:pPr>
                      <a:r>
                        <a:rPr lang="ru-RU" sz="1800" b="1" dirty="0">
                          <a:effectLst/>
                        </a:rPr>
                        <a:t>600</a:t>
                      </a:r>
                      <a:endParaRPr lang="ru-RU" sz="1800" b="1"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b="1" dirty="0">
                          <a:effectLst/>
                        </a:rPr>
                        <a:t>120</a:t>
                      </a:r>
                      <a:endParaRPr lang="ru-RU" sz="1800" b="1"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b="1" dirty="0">
                          <a:effectLst/>
                        </a:rPr>
                        <a:t>120</a:t>
                      </a:r>
                      <a:endParaRPr lang="ru-RU" sz="1800" b="1"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b="1" dirty="0">
                          <a:effectLst/>
                        </a:rPr>
                        <a:t>120</a:t>
                      </a:r>
                      <a:endParaRPr lang="ru-RU" sz="1800" b="1"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b="1" dirty="0">
                          <a:effectLst/>
                        </a:rPr>
                        <a:t>120</a:t>
                      </a:r>
                      <a:endParaRPr lang="ru-RU" sz="1800" b="1"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lnSpc>
                          <a:spcPct val="105000"/>
                        </a:lnSpc>
                        <a:spcAft>
                          <a:spcPts val="800"/>
                        </a:spcAft>
                      </a:pPr>
                      <a:r>
                        <a:rPr lang="ru-RU" sz="1800" b="1" dirty="0">
                          <a:effectLst/>
                        </a:rPr>
                        <a:t>120</a:t>
                      </a:r>
                      <a:endParaRPr lang="ru-RU" sz="1800" b="1"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xmlns="" val="10010"/>
                  </a:ext>
                </a:extLst>
              </a:tr>
            </a:tbl>
          </a:graphicData>
        </a:graphic>
      </p:graphicFrame>
      <p:sp>
        <p:nvSpPr>
          <p:cNvPr id="6"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1418188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32</a:t>
            </a:fld>
            <a:endParaRPr lang="ru-RU"/>
          </a:p>
        </p:txBody>
      </p:sp>
      <p:sp>
        <p:nvSpPr>
          <p:cNvPr id="2" name="TextBox 1"/>
          <p:cNvSpPr txBox="1"/>
          <p:nvPr/>
        </p:nvSpPr>
        <p:spPr>
          <a:xfrm>
            <a:off x="418012" y="113211"/>
            <a:ext cx="1710725" cy="461665"/>
          </a:xfrm>
          <a:prstGeom prst="rect">
            <a:avLst/>
          </a:prstGeom>
          <a:noFill/>
        </p:spPr>
        <p:txBody>
          <a:bodyPr wrap="none" rtlCol="0">
            <a:spAutoFit/>
          </a:bodyPr>
          <a:lstStyle/>
          <a:p>
            <a:r>
              <a:rPr lang="en-US" sz="2400" dirty="0" smtClean="0">
                <a:latin typeface="Arial Nova" panose="020B0504020202020204" pitchFamily="34" charset="0"/>
              </a:rPr>
              <a:t>Conclusion</a:t>
            </a:r>
            <a:endParaRPr lang="ru-RU" sz="2400" dirty="0">
              <a:latin typeface="Arial Nova" panose="020B0504020202020204" pitchFamily="34" charset="0"/>
            </a:endParaRPr>
          </a:p>
        </p:txBody>
      </p:sp>
      <mc:AlternateContent xmlns:mc="http://schemas.openxmlformats.org/markup-compatibility/2006">
        <mc:Choice xmlns:a14="http://schemas.microsoft.com/office/drawing/2010/main" Requires="a14">
          <p:sp>
            <p:nvSpPr>
              <p:cNvPr id="4" name="Прямоугольник 3"/>
              <p:cNvSpPr/>
              <p:nvPr/>
            </p:nvSpPr>
            <p:spPr>
              <a:xfrm>
                <a:off x="280988" y="731483"/>
                <a:ext cx="11556999" cy="5859681"/>
              </a:xfrm>
              <a:prstGeom prst="rect">
                <a:avLst/>
              </a:prstGeom>
            </p:spPr>
            <p:txBody>
              <a:bodyPr wrap="square">
                <a:spAutoFit/>
              </a:bodyPr>
              <a:lstStyle/>
              <a:p>
                <a:pPr algn="just">
                  <a:lnSpc>
                    <a:spcPct val="106000"/>
                  </a:lnSpc>
                  <a:spcAft>
                    <a:spcPts val="600"/>
                  </a:spcAft>
                </a:pPr>
                <a:r>
                  <a:rPr lang="en-US" sz="1500" dirty="0">
                    <a:solidFill>
                      <a:srgbClr val="000000"/>
                    </a:solidFill>
                    <a:latin typeface="Arial Nova" panose="020B0504020202020204"/>
                    <a:ea typeface="Calibri" panose="020F0502020204030204" pitchFamily="34" charset="0"/>
                  </a:rPr>
                  <a:t>We would like to note the contribution of the JINR group to the processing of experimental data under the beam energy scan program in the collider mode and in experiments with a fixed target. Particular attention is paid to the energy region </a:t>
                </a:r>
                <a14:m>
                  <m:oMath xmlns:m="http://schemas.openxmlformats.org/officeDocument/2006/math">
                    <m:rad>
                      <m:radPr>
                        <m:degHide m:val="on"/>
                        <m:ctrlPr>
                          <a:rPr lang="ru-RU" sz="1500" i="1">
                            <a:solidFill>
                              <a:srgbClr val="000000"/>
                            </a:solidFill>
                            <a:effectLst/>
                            <a:latin typeface="Cambria Math" panose="02040503050406030204" pitchFamily="18" charset="0"/>
                            <a:ea typeface="Times New Roman" panose="02020603050405020304" pitchFamily="18" charset="0"/>
                          </a:rPr>
                        </m:ctrlPr>
                      </m:radPr>
                      <m:deg/>
                      <m:e>
                        <m:sSub>
                          <m:sSubPr>
                            <m:ctrlPr>
                              <a:rPr lang="ru-RU" sz="1500" i="1">
                                <a:solidFill>
                                  <a:srgbClr val="000000"/>
                                </a:solidFill>
                                <a:effectLst/>
                                <a:latin typeface="Cambria Math" panose="02040503050406030204" pitchFamily="18" charset="0"/>
                                <a:ea typeface="Times New Roman" panose="02020603050405020304" pitchFamily="18" charset="0"/>
                              </a:rPr>
                            </m:ctrlPr>
                          </m:sSubPr>
                          <m:e>
                            <m:r>
                              <a:rPr lang="en-US" sz="1500" i="1">
                                <a:solidFill>
                                  <a:srgbClr val="000000"/>
                                </a:solidFill>
                                <a:effectLst/>
                                <a:latin typeface="Cambria Math" panose="02040503050406030204" pitchFamily="18" charset="0"/>
                                <a:ea typeface="Times New Roman" panose="02020603050405020304" pitchFamily="18" charset="0"/>
                              </a:rPr>
                              <m:t>𝑠</m:t>
                            </m:r>
                          </m:e>
                          <m:sub>
                            <m:r>
                              <m:rPr>
                                <m:sty m:val="p"/>
                              </m:rPr>
                              <a:rPr lang="en-US" sz="1500">
                                <a:solidFill>
                                  <a:srgbClr val="000000"/>
                                </a:solidFill>
                                <a:effectLst/>
                                <a:latin typeface="Cambria Math" panose="02040503050406030204" pitchFamily="18" charset="0"/>
                                <a:ea typeface="Times New Roman" panose="02020603050405020304" pitchFamily="18" charset="0"/>
                              </a:rPr>
                              <m:t>NN</m:t>
                            </m:r>
                          </m:sub>
                        </m:sSub>
                      </m:e>
                    </m:rad>
                    <m:r>
                      <a:rPr lang="en-US" sz="1500" i="1">
                        <a:solidFill>
                          <a:srgbClr val="000000"/>
                        </a:solidFill>
                        <a:effectLst/>
                        <a:latin typeface="Cambria Math" panose="02040503050406030204" pitchFamily="18" charset="0"/>
                        <a:ea typeface="Times New Roman" panose="02020603050405020304" pitchFamily="18" charset="0"/>
                      </a:rPr>
                      <m:t> </m:t>
                    </m:r>
                  </m:oMath>
                </a14:m>
                <a:r>
                  <a:rPr lang="en-US" sz="1500" dirty="0">
                    <a:solidFill>
                      <a:srgbClr val="000000"/>
                    </a:solidFill>
                    <a:effectLst/>
                    <a:latin typeface="Arial Nova" panose="020B0504020202020204"/>
                    <a:ea typeface="Calibri" panose="020F0502020204030204" pitchFamily="34" charset="0"/>
                  </a:rPr>
                  <a:t>= 3.0–7.7 </a:t>
                </a:r>
                <a:r>
                  <a:rPr lang="en-US" sz="1500" dirty="0" err="1">
                    <a:solidFill>
                      <a:srgbClr val="000000"/>
                    </a:solidFill>
                    <a:effectLst/>
                    <a:latin typeface="Arial Nova" panose="020B0504020202020204"/>
                    <a:ea typeface="Calibri" panose="020F0502020204030204" pitchFamily="34" charset="0"/>
                  </a:rPr>
                  <a:t>GeV</a:t>
                </a:r>
                <a:r>
                  <a:rPr lang="en-US" sz="1500" dirty="0">
                    <a:solidFill>
                      <a:srgbClr val="000000"/>
                    </a:solidFill>
                    <a:effectLst/>
                    <a:latin typeface="Arial Nova" panose="020B0504020202020204"/>
                    <a:ea typeface="Calibri" panose="020F0502020204030204" pitchFamily="34" charset="0"/>
                  </a:rPr>
                  <a:t>, in which the dependence of </a:t>
                </a:r>
                <a:r>
                  <a:rPr lang="en-US" sz="1500" dirty="0" err="1">
                    <a:solidFill>
                      <a:srgbClr val="000000"/>
                    </a:solidFill>
                    <a:effectLst/>
                    <a:latin typeface="Arial Nova" panose="020B0504020202020204"/>
                    <a:ea typeface="Calibri" panose="020F0502020204030204" pitchFamily="34" charset="0"/>
                  </a:rPr>
                  <a:t>femtoscopic</a:t>
                </a:r>
                <a:r>
                  <a:rPr lang="en-US" sz="1500" dirty="0">
                    <a:solidFill>
                      <a:srgbClr val="000000"/>
                    </a:solidFill>
                    <a:effectLst/>
                    <a:latin typeface="Arial Nova" panose="020B0504020202020204"/>
                    <a:ea typeface="Calibri" panose="020F0502020204030204" pitchFamily="34" charset="0"/>
                  </a:rPr>
                  <a:t> parameters on the energies and centrality of nuclear collisions is studied in detail. New results have been obtained on measuring the nuclear modification factor in the region of high transverse momenta.</a:t>
                </a:r>
                <a:endParaRPr lang="ru-RU" sz="1500" dirty="0">
                  <a:effectLst/>
                  <a:latin typeface="Times New Roman" panose="02020603050405020304" pitchFamily="18" charset="0"/>
                  <a:ea typeface="Calibri" panose="020F0502020204030204" pitchFamily="34" charset="0"/>
                </a:endParaRPr>
              </a:p>
              <a:p>
                <a:pPr algn="just">
                  <a:lnSpc>
                    <a:spcPct val="106000"/>
                  </a:lnSpc>
                  <a:spcAft>
                    <a:spcPts val="600"/>
                  </a:spcAft>
                </a:pPr>
                <a:r>
                  <a:rPr lang="en-US" sz="1500" dirty="0">
                    <a:solidFill>
                      <a:srgbClr val="000000"/>
                    </a:solidFill>
                    <a:effectLst/>
                    <a:latin typeface="Arial Nova" panose="020B0504020202020204"/>
                    <a:ea typeface="Calibri" panose="020F0502020204030204" pitchFamily="34" charset="0"/>
                  </a:rPr>
                  <a:t>Data obtained with new detectors (</a:t>
                </a:r>
                <a:r>
                  <a:rPr lang="en-US" sz="1500" dirty="0" err="1">
                    <a:solidFill>
                      <a:srgbClr val="000000"/>
                    </a:solidFill>
                    <a:effectLst/>
                    <a:latin typeface="Arial Nova" panose="020B0504020202020204"/>
                    <a:ea typeface="Calibri" panose="020F0502020204030204" pitchFamily="34" charset="0"/>
                  </a:rPr>
                  <a:t>iTPC</a:t>
                </a:r>
                <a:r>
                  <a:rPr lang="en-US" sz="1500" dirty="0">
                    <a:solidFill>
                      <a:srgbClr val="000000"/>
                    </a:solidFill>
                    <a:effectLst/>
                    <a:latin typeface="Arial Nova" panose="020B0504020202020204"/>
                    <a:ea typeface="Calibri" panose="020F0502020204030204" pitchFamily="34" charset="0"/>
                  </a:rPr>
                  <a:t>, EPD) were processed and, based on statistics of about 500 million events, spectra of </a:t>
                </a:r>
                <a14:m>
                  <m:oMath xmlns:m="http://schemas.openxmlformats.org/officeDocument/2006/math">
                    <m:sSubSup>
                      <m:sSubSupPr>
                        <m:ctrlPr>
                          <a:rPr lang="ru-RU" sz="1500" i="1">
                            <a:solidFill>
                              <a:srgbClr val="000000"/>
                            </a:solidFill>
                            <a:effectLst/>
                            <a:latin typeface="Cambria Math" panose="02040503050406030204" pitchFamily="18" charset="0"/>
                            <a:ea typeface="Calibri" panose="020F0502020204030204" pitchFamily="34" charset="0"/>
                          </a:rPr>
                        </m:ctrlPr>
                      </m:sSubSupPr>
                      <m:e>
                        <m:r>
                          <a:rPr lang="en-US" sz="1500" i="1">
                            <a:solidFill>
                              <a:srgbClr val="000000"/>
                            </a:solidFill>
                            <a:effectLst/>
                            <a:latin typeface="Cambria Math" panose="02040503050406030204" pitchFamily="18" charset="0"/>
                            <a:ea typeface="Calibri" panose="020F0502020204030204" pitchFamily="34" charset="0"/>
                          </a:rPr>
                          <m:t>𝐾</m:t>
                        </m:r>
                      </m:e>
                      <m:sub>
                        <m:r>
                          <a:rPr lang="en-US" sz="1500" i="1">
                            <a:solidFill>
                              <a:srgbClr val="000000"/>
                            </a:solidFill>
                            <a:effectLst/>
                            <a:latin typeface="Cambria Math" panose="02040503050406030204" pitchFamily="18" charset="0"/>
                            <a:ea typeface="Calibri" panose="020F0502020204030204" pitchFamily="34" charset="0"/>
                          </a:rPr>
                          <m:t>𝑆</m:t>
                        </m:r>
                      </m:sub>
                      <m:sup>
                        <m:r>
                          <a:rPr lang="en-US" sz="1500" i="1">
                            <a:solidFill>
                              <a:srgbClr val="000000"/>
                            </a:solidFill>
                            <a:effectLst/>
                            <a:latin typeface="Cambria Math" panose="02040503050406030204" pitchFamily="18" charset="0"/>
                            <a:ea typeface="Calibri" panose="020F0502020204030204" pitchFamily="34" charset="0"/>
                          </a:rPr>
                          <m:t>0</m:t>
                        </m:r>
                      </m:sup>
                    </m:sSubSup>
                  </m:oMath>
                </a14:m>
                <a:r>
                  <a:rPr lang="en-US" sz="1500" dirty="0">
                    <a:solidFill>
                      <a:srgbClr val="000000"/>
                    </a:solidFill>
                    <a:effectLst/>
                    <a:latin typeface="Arial Nova" panose="020B0504020202020204"/>
                    <a:ea typeface="Calibri" panose="020F0502020204030204" pitchFamily="34" charset="0"/>
                  </a:rPr>
                  <a:t>-mesons were obtained for the first time in the region of low transverse momenta. </a:t>
                </a:r>
                <a:endParaRPr lang="ru-RU" sz="1500" dirty="0">
                  <a:effectLst/>
                  <a:latin typeface="Times New Roman" panose="02020603050405020304" pitchFamily="18" charset="0"/>
                  <a:ea typeface="Calibri" panose="020F0502020204030204" pitchFamily="34" charset="0"/>
                </a:endParaRPr>
              </a:p>
              <a:p>
                <a:pPr algn="just">
                  <a:lnSpc>
                    <a:spcPct val="106000"/>
                  </a:lnSpc>
                  <a:spcAft>
                    <a:spcPts val="600"/>
                  </a:spcAft>
                </a:pPr>
                <a:r>
                  <a:rPr lang="en-US" sz="1500" dirty="0">
                    <a:solidFill>
                      <a:srgbClr val="000000"/>
                    </a:solidFill>
                    <a:effectLst/>
                    <a:latin typeface="Arial Nova" panose="020B0504020202020204"/>
                    <a:ea typeface="Calibri" panose="020F0502020204030204" pitchFamily="34" charset="0"/>
                  </a:rPr>
                  <a:t>The JINR group participated in two runs with a new configuration of the STAR installation, allowing one to identify particles in the region of high pseudo-</a:t>
                </a:r>
                <a:r>
                  <a:rPr lang="en-US" sz="1500" dirty="0" err="1">
                    <a:solidFill>
                      <a:srgbClr val="000000"/>
                    </a:solidFill>
                    <a:effectLst/>
                    <a:latin typeface="Arial Nova" panose="020B0504020202020204"/>
                    <a:ea typeface="Calibri" panose="020F0502020204030204" pitchFamily="34" charset="0"/>
                  </a:rPr>
                  <a:t>rapidities</a:t>
                </a:r>
                <a:r>
                  <a:rPr lang="en-US" sz="1500" dirty="0">
                    <a:solidFill>
                      <a:srgbClr val="000000"/>
                    </a:solidFill>
                    <a:effectLst/>
                    <a:latin typeface="Arial Nova" panose="020B0504020202020204"/>
                    <a:ea typeface="Calibri" panose="020F0502020204030204" pitchFamily="34" charset="0"/>
                  </a:rPr>
                  <a:t>. In these runs, in the extended kinematic region, a data was collected for the implementation of the Hot QCD program in </a:t>
                </a:r>
                <a:r>
                  <a:rPr lang="en-US" sz="1500" dirty="0" err="1">
                    <a:solidFill>
                      <a:srgbClr val="000000"/>
                    </a:solidFill>
                    <a:effectLst/>
                    <a:latin typeface="Arial Nova" panose="020B0504020202020204"/>
                    <a:ea typeface="Calibri" panose="020F0502020204030204" pitchFamily="34" charset="0"/>
                  </a:rPr>
                  <a:t>AuAu</a:t>
                </a:r>
                <a:r>
                  <a:rPr lang="en-US" sz="1500" dirty="0">
                    <a:solidFill>
                      <a:srgbClr val="000000"/>
                    </a:solidFill>
                    <a:effectLst/>
                    <a:latin typeface="Arial Nova" panose="020B0504020202020204"/>
                    <a:ea typeface="Calibri" panose="020F0502020204030204" pitchFamily="34" charset="0"/>
                  </a:rPr>
                  <a:t> collisions at an energy of 200 </a:t>
                </a:r>
                <a:r>
                  <a:rPr lang="en-US" sz="1500" dirty="0" err="1">
                    <a:solidFill>
                      <a:srgbClr val="000000"/>
                    </a:solidFill>
                    <a:effectLst/>
                    <a:latin typeface="Arial Nova" panose="020B0504020202020204"/>
                    <a:ea typeface="Calibri" panose="020F0502020204030204" pitchFamily="34" charset="0"/>
                  </a:rPr>
                  <a:t>GeV</a:t>
                </a:r>
                <a:r>
                  <a:rPr lang="en-US" sz="1500" dirty="0">
                    <a:solidFill>
                      <a:srgbClr val="000000"/>
                    </a:solidFill>
                    <a:effectLst/>
                    <a:latin typeface="Arial Nova" panose="020B0504020202020204"/>
                    <a:ea typeface="Calibri" panose="020F0502020204030204" pitchFamily="34" charset="0"/>
                  </a:rPr>
                  <a:t> and the Cold QCD program with transversely polarized protons at an energy of 510 </a:t>
                </a:r>
                <a:r>
                  <a:rPr lang="en-US" sz="1500" dirty="0" err="1">
                    <a:solidFill>
                      <a:srgbClr val="000000"/>
                    </a:solidFill>
                    <a:effectLst/>
                    <a:latin typeface="Arial Nova" panose="020B0504020202020204"/>
                    <a:ea typeface="Calibri" panose="020F0502020204030204" pitchFamily="34" charset="0"/>
                  </a:rPr>
                  <a:t>GeV</a:t>
                </a:r>
                <a:r>
                  <a:rPr lang="en-US" sz="1500" dirty="0">
                    <a:solidFill>
                      <a:srgbClr val="000000"/>
                    </a:solidFill>
                    <a:effectLst/>
                    <a:latin typeface="Arial Nova" panose="020B0504020202020204"/>
                    <a:ea typeface="Calibri" panose="020F0502020204030204" pitchFamily="34" charset="0"/>
                  </a:rPr>
                  <a:t>.</a:t>
                </a:r>
                <a:endParaRPr lang="ru-RU" sz="1500" dirty="0">
                  <a:effectLst/>
                  <a:latin typeface="Times New Roman" panose="02020603050405020304" pitchFamily="18" charset="0"/>
                  <a:ea typeface="Calibri" panose="020F0502020204030204" pitchFamily="34" charset="0"/>
                </a:endParaRPr>
              </a:p>
              <a:p>
                <a:pPr algn="just">
                  <a:lnSpc>
                    <a:spcPct val="106000"/>
                  </a:lnSpc>
                  <a:spcAft>
                    <a:spcPts val="600"/>
                  </a:spcAft>
                </a:pPr>
                <a:r>
                  <a:rPr lang="en-US" sz="1500" dirty="0">
                    <a:solidFill>
                      <a:srgbClr val="000000"/>
                    </a:solidFill>
                    <a:effectLst/>
                    <a:latin typeface="Arial Nova" panose="020B0504020202020204"/>
                    <a:ea typeface="Calibri" panose="020F0502020204030204" pitchFamily="34" charset="0"/>
                  </a:rPr>
                  <a:t>The JINR group is developing new methods of data analysis, including the machine learning method.</a:t>
                </a:r>
                <a:endParaRPr lang="ru-RU" sz="1500" dirty="0">
                  <a:effectLst/>
                  <a:latin typeface="Times New Roman" panose="02020603050405020304" pitchFamily="18" charset="0"/>
                  <a:ea typeface="Calibri" panose="020F0502020204030204" pitchFamily="34" charset="0"/>
                </a:endParaRPr>
              </a:p>
              <a:p>
                <a:pPr algn="just">
                  <a:lnSpc>
                    <a:spcPct val="106000"/>
                  </a:lnSpc>
                  <a:spcAft>
                    <a:spcPts val="600"/>
                  </a:spcAft>
                </a:pPr>
                <a:r>
                  <a:rPr lang="en-US" sz="1500" dirty="0">
                    <a:solidFill>
                      <a:srgbClr val="000000"/>
                    </a:solidFill>
                    <a:effectLst/>
                    <a:latin typeface="Arial Nova" panose="020B0504020202020204"/>
                    <a:ea typeface="Calibri" panose="020F0502020204030204" pitchFamily="34" charset="0"/>
                  </a:rPr>
                  <a:t>We would like to draw attention to the active participation of a large number of students and young specialists in the work of the group. Their results were presented at international conferences and awarded with personalized scholarships from VBLHEP JINR. The experience they gained in the STAR experiments at RHIC with nuclei and polarized protons will be useful in carrying out the scientific programs of the MPD and SPD projects.</a:t>
                </a:r>
                <a:endParaRPr lang="ru-RU" sz="1500" dirty="0">
                  <a:effectLst/>
                  <a:latin typeface="Times New Roman" panose="02020603050405020304" pitchFamily="18" charset="0"/>
                  <a:ea typeface="Calibri" panose="020F0502020204030204" pitchFamily="34" charset="0"/>
                </a:endParaRPr>
              </a:p>
              <a:p>
                <a:pPr algn="just">
                  <a:lnSpc>
                    <a:spcPct val="106000"/>
                  </a:lnSpc>
                  <a:spcAft>
                    <a:spcPts val="600"/>
                  </a:spcAft>
                </a:pPr>
                <a:r>
                  <a:rPr lang="en-US" sz="1500" dirty="0">
                    <a:solidFill>
                      <a:srgbClr val="000000"/>
                    </a:solidFill>
                    <a:effectLst/>
                    <a:latin typeface="Arial Nova" panose="020B0504020202020204"/>
                    <a:ea typeface="Calibri" panose="020F0502020204030204" pitchFamily="34" charset="0"/>
                  </a:rPr>
                  <a:t>Our request is to prolong the project “STAR experiment (JINR participation)” for the 2025–2029. It is planned to continue processing the data obtained in the STAR experiment within the beam energy scan program with an emphasis on the overlapping energy region of the RHIC and NICA colliders in order to search for signatures of phase transitions and study the phase diagram of nuclear matter. It is also important to complete the collection of data within the Hot and Cold QCD programs in  </a:t>
                </a:r>
                <a:r>
                  <a:rPr lang="en-US" sz="1500" i="1" dirty="0" err="1">
                    <a:solidFill>
                      <a:srgbClr val="000000"/>
                    </a:solidFill>
                    <a:effectLst/>
                    <a:latin typeface="Arial Nova" panose="020B0504020202020204"/>
                    <a:ea typeface="Calibri" panose="020F0502020204030204" pitchFamily="34" charset="0"/>
                  </a:rPr>
                  <a:t>p</a:t>
                </a:r>
                <a:r>
                  <a:rPr lang="en-US" sz="1500" dirty="0" err="1">
                    <a:solidFill>
                      <a:srgbClr val="000000"/>
                    </a:solidFill>
                    <a:effectLst/>
                    <a:latin typeface="Arial Nova" panose="020B0504020202020204"/>
                    <a:ea typeface="Calibri" panose="020F0502020204030204" pitchFamily="34" charset="0"/>
                  </a:rPr>
                  <a:t>+</a:t>
                </a:r>
                <a:r>
                  <a:rPr lang="en-US" sz="1500" i="1" dirty="0" err="1">
                    <a:solidFill>
                      <a:srgbClr val="000000"/>
                    </a:solidFill>
                    <a:effectLst/>
                    <a:latin typeface="Arial Nova" panose="020B0504020202020204"/>
                    <a:ea typeface="Calibri" panose="020F0502020204030204" pitchFamily="34" charset="0"/>
                  </a:rPr>
                  <a:t>p</a:t>
                </a:r>
                <a:r>
                  <a:rPr lang="en-US" sz="1500" dirty="0">
                    <a:solidFill>
                      <a:srgbClr val="000000"/>
                    </a:solidFill>
                    <a:effectLst/>
                    <a:latin typeface="Arial Nova" panose="020B0504020202020204"/>
                    <a:ea typeface="Calibri" panose="020F0502020204030204" pitchFamily="34" charset="0"/>
                  </a:rPr>
                  <a:t>, </a:t>
                </a:r>
                <a:r>
                  <a:rPr lang="en-US" sz="1500" i="1" dirty="0" err="1">
                    <a:solidFill>
                      <a:srgbClr val="000000"/>
                    </a:solidFill>
                    <a:effectLst/>
                    <a:latin typeface="Arial Nova" panose="020B0504020202020204"/>
                    <a:ea typeface="Calibri" panose="020F0502020204030204" pitchFamily="34" charset="0"/>
                  </a:rPr>
                  <a:t>p</a:t>
                </a:r>
                <a:r>
                  <a:rPr lang="en-US" sz="1500" dirty="0" err="1">
                    <a:solidFill>
                      <a:srgbClr val="000000"/>
                    </a:solidFill>
                    <a:effectLst/>
                    <a:latin typeface="Arial Nova" panose="020B0504020202020204"/>
                    <a:ea typeface="Calibri" panose="020F0502020204030204" pitchFamily="34" charset="0"/>
                  </a:rPr>
                  <a:t>+Au</a:t>
                </a:r>
                <a:r>
                  <a:rPr lang="en-US" sz="1500" dirty="0">
                    <a:solidFill>
                      <a:srgbClr val="000000"/>
                    </a:solidFill>
                    <a:effectLst/>
                    <a:latin typeface="Arial Nova" panose="020B0504020202020204"/>
                    <a:ea typeface="Calibri" panose="020F0502020204030204" pitchFamily="34" charset="0"/>
                  </a:rPr>
                  <a:t>, </a:t>
                </a:r>
                <a:r>
                  <a:rPr lang="en-US" sz="1500" dirty="0" err="1">
                    <a:solidFill>
                      <a:srgbClr val="000000"/>
                    </a:solidFill>
                    <a:effectLst/>
                    <a:latin typeface="Arial Nova" panose="020B0504020202020204"/>
                    <a:ea typeface="Calibri" panose="020F0502020204030204" pitchFamily="34" charset="0"/>
                  </a:rPr>
                  <a:t>Au+Au</a:t>
                </a:r>
                <a:r>
                  <a:rPr lang="en-US" sz="1500" dirty="0">
                    <a:solidFill>
                      <a:srgbClr val="000000"/>
                    </a:solidFill>
                    <a:effectLst/>
                    <a:latin typeface="Arial Nova" panose="020B0504020202020204"/>
                    <a:ea typeface="Calibri" panose="020F0502020204030204" pitchFamily="34" charset="0"/>
                  </a:rPr>
                  <a:t> interactions at an energy of 200 </a:t>
                </a:r>
                <a:r>
                  <a:rPr lang="en-US" sz="1500" dirty="0" err="1">
                    <a:solidFill>
                      <a:srgbClr val="000000"/>
                    </a:solidFill>
                    <a:effectLst/>
                    <a:latin typeface="Arial Nova" panose="020B0504020202020204"/>
                    <a:ea typeface="Calibri" panose="020F0502020204030204" pitchFamily="34" charset="0"/>
                  </a:rPr>
                  <a:t>GeV</a:t>
                </a:r>
                <a:r>
                  <a:rPr lang="en-US" sz="1500" dirty="0">
                    <a:solidFill>
                      <a:srgbClr val="000000"/>
                    </a:solidFill>
                    <a:effectLst/>
                    <a:latin typeface="Arial Nova" panose="020B0504020202020204"/>
                    <a:ea typeface="Calibri" panose="020F0502020204030204" pitchFamily="34" charset="0"/>
                  </a:rPr>
                  <a:t>, including interactions of polarized protons with nuclei. The essential part of the project is participation in processing of this new data set in order to detail the QCD phase diagram and determine the properties of nuclear matter at small scales, as well as determination of the spin structure functions of quarks and gluons in the range 0.005 &lt; </a:t>
                </a:r>
                <a:r>
                  <a:rPr lang="en-US" sz="1500" i="1" dirty="0">
                    <a:solidFill>
                      <a:srgbClr val="000000"/>
                    </a:solidFill>
                    <a:effectLst/>
                    <a:latin typeface="Arial Nova" panose="020B0504020202020204"/>
                    <a:ea typeface="Calibri" panose="020F0502020204030204" pitchFamily="34" charset="0"/>
                  </a:rPr>
                  <a:t>x</a:t>
                </a:r>
                <a:r>
                  <a:rPr lang="en-US" sz="1500" dirty="0">
                    <a:solidFill>
                      <a:srgbClr val="000000"/>
                    </a:solidFill>
                    <a:effectLst/>
                    <a:latin typeface="Arial Nova" panose="020B0504020202020204"/>
                    <a:ea typeface="Calibri" panose="020F0502020204030204" pitchFamily="34" charset="0"/>
                  </a:rPr>
                  <a:t> &lt;0.5.</a:t>
                </a:r>
                <a:endParaRPr lang="ru-RU" sz="1500" dirty="0">
                  <a:effectLst/>
                  <a:latin typeface="Times New Roman" panose="02020603050405020304" pitchFamily="18" charset="0"/>
                  <a:ea typeface="Calibri" panose="020F0502020204030204" pitchFamily="34" charset="0"/>
                </a:endParaRPr>
              </a:p>
            </p:txBody>
          </p:sp>
        </mc:Choice>
        <mc:Fallback>
          <p:sp>
            <p:nvSpPr>
              <p:cNvPr id="4" name="Прямоугольник 3"/>
              <p:cNvSpPr>
                <a:spLocks noRot="1" noChangeAspect="1" noMove="1" noResize="1" noEditPoints="1" noAdjustHandles="1" noChangeArrowheads="1" noChangeShapeType="1" noTextEdit="1"/>
              </p:cNvSpPr>
              <p:nvPr/>
            </p:nvSpPr>
            <p:spPr>
              <a:xfrm>
                <a:off x="280988" y="731483"/>
                <a:ext cx="11556999" cy="5859681"/>
              </a:xfrm>
              <a:prstGeom prst="rect">
                <a:avLst/>
              </a:prstGeom>
              <a:blipFill rotWithShape="0">
                <a:blip r:embed="rId2"/>
                <a:stretch>
                  <a:fillRect l="-211" t="-208" r="-211" b="-104"/>
                </a:stretch>
              </a:blipFill>
            </p:spPr>
            <p:txBody>
              <a:bodyPr/>
              <a:lstStyle/>
              <a:p>
                <a:r>
                  <a:rPr lang="ru-RU">
                    <a:noFill/>
                  </a:rPr>
                  <a:t> </a:t>
                </a:r>
              </a:p>
            </p:txBody>
          </p:sp>
        </mc:Fallback>
      </mc:AlternateContent>
    </p:spTree>
    <p:extLst>
      <p:ext uri="{BB962C8B-B14F-4D97-AF65-F5344CB8AC3E}">
        <p14:creationId xmlns:p14="http://schemas.microsoft.com/office/powerpoint/2010/main" val="333218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4</a:t>
            </a:fld>
            <a:endParaRPr lang="ru-RU"/>
          </a:p>
        </p:txBody>
      </p:sp>
      <p:pic>
        <p:nvPicPr>
          <p:cNvPr id="6" name="Рисунок 5"/>
          <p:cNvPicPr>
            <a:picLocks noChangeAspect="1"/>
          </p:cNvPicPr>
          <p:nvPr/>
        </p:nvPicPr>
        <p:blipFill>
          <a:blip r:embed="rId2"/>
          <a:stretch>
            <a:fillRect/>
          </a:stretch>
        </p:blipFill>
        <p:spPr>
          <a:xfrm>
            <a:off x="122337" y="1540007"/>
            <a:ext cx="5835118" cy="4684555"/>
          </a:xfrm>
          <a:prstGeom prst="rect">
            <a:avLst/>
          </a:prstGeom>
        </p:spPr>
      </p:pic>
      <p:pic>
        <p:nvPicPr>
          <p:cNvPr id="7" name="Рисунок 6"/>
          <p:cNvPicPr>
            <a:picLocks noChangeAspect="1"/>
          </p:cNvPicPr>
          <p:nvPr/>
        </p:nvPicPr>
        <p:blipFill>
          <a:blip r:embed="rId3"/>
          <a:stretch>
            <a:fillRect/>
          </a:stretch>
        </p:blipFill>
        <p:spPr>
          <a:xfrm>
            <a:off x="5796500" y="2623127"/>
            <a:ext cx="6342391" cy="3488121"/>
          </a:xfrm>
          <a:prstGeom prst="rect">
            <a:avLst/>
          </a:prstGeom>
        </p:spPr>
      </p:pic>
      <p:sp>
        <p:nvSpPr>
          <p:cNvPr id="8" name="TextBox 7"/>
          <p:cNvSpPr txBox="1"/>
          <p:nvPr/>
        </p:nvSpPr>
        <p:spPr>
          <a:xfrm>
            <a:off x="360218" y="153482"/>
            <a:ext cx="7190623" cy="461665"/>
          </a:xfrm>
          <a:prstGeom prst="rect">
            <a:avLst/>
          </a:prstGeom>
          <a:noFill/>
        </p:spPr>
        <p:txBody>
          <a:bodyPr wrap="none" rtlCol="0">
            <a:spAutoFit/>
          </a:bodyPr>
          <a:lstStyle/>
          <a:p>
            <a:r>
              <a:rPr lang="en-US" sz="2400" dirty="0" smtClean="0">
                <a:latin typeface="Arial Nova" panose="020B0504020202020204" pitchFamily="34" charset="0"/>
              </a:rPr>
              <a:t>Beam Energy Scan to map the QCD phase diagram</a:t>
            </a:r>
            <a:endParaRPr lang="ru-RU" sz="2400" dirty="0">
              <a:latin typeface="Arial Nova" panose="020B0504020202020204" pitchFamily="34" charset="0"/>
            </a:endParaRPr>
          </a:p>
        </p:txBody>
      </p:sp>
      <p:sp>
        <p:nvSpPr>
          <p:cNvPr id="9" name="TextBox 8"/>
          <p:cNvSpPr txBox="1"/>
          <p:nvPr/>
        </p:nvSpPr>
        <p:spPr>
          <a:xfrm>
            <a:off x="4536697" y="868801"/>
            <a:ext cx="5689443" cy="1754326"/>
          </a:xfrm>
          <a:prstGeom prst="rect">
            <a:avLst/>
          </a:prstGeom>
          <a:noFill/>
        </p:spPr>
        <p:txBody>
          <a:bodyPr wrap="none" rtlCol="0">
            <a:spAutoFit/>
          </a:bodyPr>
          <a:lstStyle/>
          <a:p>
            <a:r>
              <a:rPr lang="en-US" dirty="0" smtClean="0">
                <a:latin typeface="Arial Nova" panose="020B0504020202020204" pitchFamily="34" charset="0"/>
              </a:rPr>
              <a:t>Two stages of Beam Energy Scan:</a:t>
            </a:r>
          </a:p>
          <a:p>
            <a:r>
              <a:rPr lang="en-US" dirty="0" smtClean="0">
                <a:latin typeface="Arial Nova" panose="020B0504020202020204" pitchFamily="34" charset="0"/>
              </a:rPr>
              <a:t>Stage I: 7.7 – 39 GeV 2010 – 2014</a:t>
            </a:r>
          </a:p>
          <a:p>
            <a:r>
              <a:rPr lang="en-US" dirty="0" smtClean="0">
                <a:latin typeface="Arial Nova" panose="020B0504020202020204" pitchFamily="34" charset="0"/>
              </a:rPr>
              <a:t>First glance at low energy region, rather low statistics</a:t>
            </a:r>
          </a:p>
          <a:p>
            <a:endParaRPr lang="en-US" dirty="0" smtClean="0">
              <a:latin typeface="Arial Nova" panose="020B0504020202020204" pitchFamily="34" charset="0"/>
            </a:endParaRPr>
          </a:p>
          <a:p>
            <a:r>
              <a:rPr lang="en-US" dirty="0" smtClean="0">
                <a:latin typeface="Arial Nova" panose="020B0504020202020204" pitchFamily="34" charset="0"/>
              </a:rPr>
              <a:t>Stage II: 3 – 54.4 GeV 2017 – 2021</a:t>
            </a:r>
          </a:p>
          <a:p>
            <a:r>
              <a:rPr lang="en-US" dirty="0" smtClean="0">
                <a:latin typeface="Arial Nova" panose="020B0504020202020204" pitchFamily="34" charset="0"/>
              </a:rPr>
              <a:t>Precise measurements at low energies, large statistics</a:t>
            </a:r>
          </a:p>
        </p:txBody>
      </p:sp>
      <p:sp>
        <p:nvSpPr>
          <p:cNvPr id="10"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328981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5</a:t>
            </a:fld>
            <a:endParaRPr lang="ru-RU" dirty="0"/>
          </a:p>
        </p:txBody>
      </p:sp>
      <p:sp>
        <p:nvSpPr>
          <p:cNvPr id="7" name="TextBox 6"/>
          <p:cNvSpPr txBox="1"/>
          <p:nvPr/>
        </p:nvSpPr>
        <p:spPr>
          <a:xfrm>
            <a:off x="365760" y="87086"/>
            <a:ext cx="3911327" cy="461665"/>
          </a:xfrm>
          <a:prstGeom prst="rect">
            <a:avLst/>
          </a:prstGeom>
          <a:noFill/>
        </p:spPr>
        <p:txBody>
          <a:bodyPr wrap="none" rtlCol="0">
            <a:spAutoFit/>
          </a:bodyPr>
          <a:lstStyle/>
          <a:p>
            <a:r>
              <a:rPr lang="en-US" sz="2400" dirty="0" smtClean="0">
                <a:latin typeface="Arial Nova" panose="020B0504020202020204" pitchFamily="34" charset="0"/>
              </a:rPr>
              <a:t>Strange particle production</a:t>
            </a:r>
            <a:endParaRPr lang="ru-RU" sz="2400" dirty="0">
              <a:latin typeface="Arial Nova" panose="020B0504020202020204" pitchFamily="34" charset="0"/>
            </a:endParaRPr>
          </a:p>
        </p:txBody>
      </p:sp>
      <p:pic>
        <p:nvPicPr>
          <p:cNvPr id="8" name="Рисунок 7" descr="Изображение выглядит как текст, снимок экрана, Красочность, диаграмма&#10;&#10;Автоматически созданное описание"/>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 y="751096"/>
            <a:ext cx="6407573" cy="3812436"/>
          </a:xfrm>
          <a:prstGeom prst="rect">
            <a:avLst/>
          </a:prstGeom>
          <a:noFill/>
          <a:ln>
            <a:noFill/>
          </a:ln>
        </p:spPr>
      </p:pic>
      <p:pic>
        <p:nvPicPr>
          <p:cNvPr id="9" name="Рисунок 8" descr="Изображение выглядит как текст, снимок экрана, диаграмма, линия&#10;&#10;Автоматически созданное описание"/>
          <p:cNvPicPr/>
          <p:nvPr/>
        </p:nvPicPr>
        <p:blipFill rotWithShape="1">
          <a:blip r:embed="rId3" cstate="print">
            <a:extLst>
              <a:ext uri="{28A0092B-C50C-407E-A947-70E740481C1C}">
                <a14:useLocalDpi xmlns:a14="http://schemas.microsoft.com/office/drawing/2010/main" val="0"/>
              </a:ext>
            </a:extLst>
          </a:blip>
          <a:srcRect t="7365" b="927"/>
          <a:stretch/>
        </p:blipFill>
        <p:spPr bwMode="auto">
          <a:xfrm>
            <a:off x="7704667" y="687597"/>
            <a:ext cx="4224865" cy="4028414"/>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Прямоугольник 9"/>
              <p:cNvSpPr/>
              <p:nvPr/>
            </p:nvSpPr>
            <p:spPr>
              <a:xfrm>
                <a:off x="585650" y="4665210"/>
                <a:ext cx="11125200" cy="1669111"/>
              </a:xfrm>
              <a:prstGeom prst="rect">
                <a:avLst/>
              </a:prstGeom>
            </p:spPr>
            <p:txBody>
              <a:bodyPr wrap="square">
                <a:spAutoFit/>
              </a:bodyPr>
              <a:lstStyle/>
              <a:p>
                <a:pPr algn="just">
                  <a:lnSpc>
                    <a:spcPct val="105000"/>
                  </a:lnSpc>
                  <a:spcAft>
                    <a:spcPts val="0"/>
                  </a:spcAft>
                </a:pPr>
                <a:r>
                  <a:rPr lang="en-US" dirty="0">
                    <a:latin typeface="Arial Nova" panose="020B0504020202020204"/>
                    <a:ea typeface="SimSun" panose="02010600030101010101" pitchFamily="2" charset="-122"/>
                  </a:rPr>
                  <a:t>After upgrade of the STAR detector – </a:t>
                </a:r>
                <a:r>
                  <a:rPr lang="en-US" dirty="0" err="1">
                    <a:latin typeface="Arial Nova" panose="020B0504020202020204"/>
                    <a:ea typeface="SimSun" panose="02010600030101010101" pitchFamily="2" charset="-122"/>
                  </a:rPr>
                  <a:t>iTPC</a:t>
                </a:r>
                <a:r>
                  <a:rPr lang="en-US" dirty="0">
                    <a:latin typeface="Arial Nova" panose="020B0504020202020204"/>
                    <a:ea typeface="SimSun" panose="02010600030101010101" pitchFamily="2" charset="-122"/>
                  </a:rPr>
                  <a:t> (improved tracking, extended acceptance, better </a:t>
                </a:r>
                <a:r>
                  <a:rPr lang="en-US" i="1" dirty="0" err="1">
                    <a:effectLst/>
                    <a:latin typeface="Arial Nova" panose="020B0504020202020204"/>
                    <a:ea typeface="SimSun" panose="02010600030101010101" pitchFamily="2" charset="-122"/>
                  </a:rPr>
                  <a:t>dE</a:t>
                </a:r>
                <a:r>
                  <a:rPr lang="en-US" dirty="0">
                    <a:effectLst/>
                    <a:latin typeface="Arial Nova" panose="020B0504020202020204"/>
                    <a:ea typeface="SimSun" panose="02010600030101010101" pitchFamily="2" charset="-122"/>
                  </a:rPr>
                  <a:t>/</a:t>
                </a:r>
                <a:r>
                  <a:rPr lang="en-US" i="1" dirty="0">
                    <a:effectLst/>
                    <a:latin typeface="Arial Nova" panose="020B0504020202020204"/>
                    <a:ea typeface="SimSun" panose="02010600030101010101" pitchFamily="2" charset="-122"/>
                  </a:rPr>
                  <a:t>dx</a:t>
                </a:r>
                <a:r>
                  <a:rPr lang="en-US" dirty="0">
                    <a:effectLst/>
                    <a:latin typeface="Arial Nova" panose="020B0504020202020204"/>
                    <a:ea typeface="SimSun" panose="02010600030101010101" pitchFamily="2" charset="-122"/>
                  </a:rPr>
                  <a:t> and momentum resolution), </a:t>
                </a:r>
                <a:r>
                  <a:rPr lang="en-US" dirty="0" err="1">
                    <a:effectLst/>
                    <a:latin typeface="Arial Nova" panose="020B0504020202020204"/>
                    <a:ea typeface="SimSun" panose="02010600030101010101" pitchFamily="2" charset="-122"/>
                  </a:rPr>
                  <a:t>eToF</a:t>
                </a:r>
                <a:r>
                  <a:rPr lang="en-US" dirty="0">
                    <a:effectLst/>
                    <a:latin typeface="Arial Nova" panose="020B0504020202020204"/>
                    <a:ea typeface="SimSun" panose="02010600030101010101" pitchFamily="2" charset="-122"/>
                  </a:rPr>
                  <a:t>(extended PID resolution), EPD (improve EP resolution, independent centrality detector), reconstruction of </a:t>
                </a:r>
                <a14:m>
                  <m:oMath xmlns:m="http://schemas.openxmlformats.org/officeDocument/2006/math">
                    <m:sSubSup>
                      <m:sSubSupPr>
                        <m:ctrlPr>
                          <a:rPr lang="ru-RU" i="1">
                            <a:effectLst/>
                            <a:latin typeface="Cambria Math" panose="02040503050406030204" pitchFamily="18" charset="0"/>
                            <a:ea typeface="SimSun" panose="02010600030101010101" pitchFamily="2" charset="-122"/>
                          </a:rPr>
                        </m:ctrlPr>
                      </m:sSubSupPr>
                      <m:e>
                        <m:r>
                          <a:rPr lang="en-US" i="1">
                            <a:effectLst/>
                            <a:latin typeface="Cambria Math" panose="02040503050406030204" pitchFamily="18" charset="0"/>
                            <a:ea typeface="SimSun" panose="02010600030101010101" pitchFamily="2" charset="-122"/>
                          </a:rPr>
                          <m:t>𝐾</m:t>
                        </m:r>
                      </m:e>
                      <m:sub>
                        <m:r>
                          <a:rPr lang="en-US" i="1">
                            <a:effectLst/>
                            <a:latin typeface="Cambria Math" panose="02040503050406030204" pitchFamily="18" charset="0"/>
                            <a:ea typeface="SimSun" panose="02010600030101010101" pitchFamily="2" charset="-122"/>
                          </a:rPr>
                          <m:t>𝑆</m:t>
                        </m:r>
                      </m:sub>
                      <m:sup>
                        <m:r>
                          <a:rPr lang="en-US" i="1">
                            <a:effectLst/>
                            <a:latin typeface="Cambria Math" panose="02040503050406030204" pitchFamily="18" charset="0"/>
                            <a:ea typeface="SimSun" panose="02010600030101010101" pitchFamily="2" charset="-122"/>
                          </a:rPr>
                          <m:t>0</m:t>
                        </m:r>
                      </m:sup>
                    </m:sSubSup>
                  </m:oMath>
                </a14:m>
                <a:r>
                  <a:rPr lang="ru-RU" dirty="0">
                    <a:effectLst/>
                    <a:latin typeface="Times New Roman" panose="02020603050405020304" pitchFamily="18" charset="0"/>
                    <a:ea typeface="SimSun" panose="02010600030101010101" pitchFamily="2" charset="-122"/>
                  </a:rPr>
                  <a:t> </a:t>
                </a:r>
                <a:r>
                  <a:rPr lang="en-US" dirty="0">
                    <a:effectLst/>
                    <a:latin typeface="Arial Nova" panose="020B0504020202020204"/>
                    <a:ea typeface="SimSun" panose="02010600030101010101" pitchFamily="2" charset="-122"/>
                  </a:rPr>
                  <a:t>mesons with a transverse momentum very close to zero (&lt; 20 MeV/</a:t>
                </a:r>
                <a:r>
                  <a:rPr lang="en-US" i="1" dirty="0">
                    <a:effectLst/>
                    <a:latin typeface="Arial Nova" panose="020B0504020202020204"/>
                    <a:ea typeface="SimSun" panose="02010600030101010101" pitchFamily="2" charset="-122"/>
                  </a:rPr>
                  <a:t>c</a:t>
                </a:r>
                <a:r>
                  <a:rPr lang="en-US" dirty="0">
                    <a:effectLst/>
                    <a:latin typeface="Arial Nova" panose="020B0504020202020204"/>
                    <a:ea typeface="SimSun" panose="02010600030101010101" pitchFamily="2" charset="-122"/>
                  </a:rPr>
                  <a:t>), even in peripheral collisions with low multiplicity with a centrality of 60–80 %, became possible. </a:t>
                </a:r>
                <a:endParaRPr lang="en-US" dirty="0" smtClean="0">
                  <a:effectLst/>
                  <a:latin typeface="Arial Nova" panose="020B0504020202020204"/>
                  <a:ea typeface="SimSun" panose="02010600030101010101" pitchFamily="2" charset="-122"/>
                </a:endParaRPr>
              </a:p>
              <a:p>
                <a:pPr algn="just">
                  <a:lnSpc>
                    <a:spcPct val="105000"/>
                  </a:lnSpc>
                  <a:spcAft>
                    <a:spcPts val="0"/>
                  </a:spcAft>
                </a:pPr>
                <a:endParaRPr lang="en-US" sz="400" dirty="0" smtClean="0">
                  <a:latin typeface="Times New Roman" panose="02020603050405020304" pitchFamily="18" charset="0"/>
                  <a:ea typeface="SimSun" panose="02010600030101010101" pitchFamily="2" charset="-122"/>
                </a:endParaRPr>
              </a:p>
              <a:p>
                <a:pPr algn="ctr">
                  <a:lnSpc>
                    <a:spcPct val="105000"/>
                  </a:lnSpc>
                  <a:spcAft>
                    <a:spcPts val="0"/>
                  </a:spcAft>
                </a:pPr>
                <a:r>
                  <a:rPr lang="en-US" i="1" dirty="0">
                    <a:latin typeface="Arial Nova" panose="020B0504020202020204"/>
                    <a:ea typeface="SimSun" panose="02010600030101010101" pitchFamily="2" charset="-122"/>
                  </a:rPr>
                  <a:t>Ongoing work by </a:t>
                </a:r>
                <a:r>
                  <a:rPr lang="en-US" i="1" dirty="0" smtClean="0">
                    <a:latin typeface="Arial Nova" panose="020B0504020202020204"/>
                    <a:ea typeface="SimSun" panose="02010600030101010101" pitchFamily="2" charset="-122"/>
                  </a:rPr>
                  <a:t>M.V</a:t>
                </a:r>
                <a:r>
                  <a:rPr lang="en-US" i="1" dirty="0">
                    <a:latin typeface="Arial Nova" panose="020B0504020202020204"/>
                    <a:ea typeface="SimSun" panose="02010600030101010101" pitchFamily="2" charset="-122"/>
                  </a:rPr>
                  <a:t>. </a:t>
                </a:r>
                <a:r>
                  <a:rPr lang="en-US" i="1" dirty="0" err="1">
                    <a:latin typeface="Arial Nova" panose="020B0504020202020204"/>
                    <a:ea typeface="SimSun" panose="02010600030101010101" pitchFamily="2" charset="-122"/>
                  </a:rPr>
                  <a:t>Tokarev</a:t>
                </a:r>
                <a:r>
                  <a:rPr lang="en-US" i="1" dirty="0">
                    <a:latin typeface="Arial Nova" panose="020B0504020202020204"/>
                    <a:ea typeface="SimSun" panose="02010600030101010101" pitchFamily="2" charset="-122"/>
                  </a:rPr>
                  <a:t> and A. </a:t>
                </a:r>
                <a:r>
                  <a:rPr lang="en-US" i="1" dirty="0" err="1">
                    <a:latin typeface="Arial Nova" panose="020B0504020202020204"/>
                    <a:ea typeface="SimSun" panose="02010600030101010101" pitchFamily="2" charset="-122"/>
                  </a:rPr>
                  <a:t>Kechechyan</a:t>
                </a:r>
                <a:endParaRPr lang="en-US" i="1" dirty="0">
                  <a:latin typeface="Arial Nova" panose="020B0504020202020204"/>
                  <a:ea typeface="SimSun" panose="02010600030101010101" pitchFamily="2" charset="-122"/>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585650" y="4665210"/>
                <a:ext cx="11125200" cy="1669111"/>
              </a:xfrm>
              <a:prstGeom prst="rect">
                <a:avLst/>
              </a:prstGeom>
              <a:blipFill rotWithShape="0">
                <a:blip r:embed="rId4"/>
                <a:stretch>
                  <a:fillRect l="-438" t="-2190" r="-493" b="-730"/>
                </a:stretch>
              </a:blipFill>
            </p:spPr>
            <p:txBody>
              <a:bodyPr/>
              <a:lstStyle/>
              <a:p>
                <a:r>
                  <a:rPr lang="ru-RU">
                    <a:noFill/>
                  </a:rPr>
                  <a:t> </a:t>
                </a:r>
              </a:p>
            </p:txBody>
          </p:sp>
        </mc:Fallback>
      </mc:AlternateContent>
      <p:sp>
        <p:nvSpPr>
          <p:cNvPr id="11"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4238860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6</a:t>
            </a:fld>
            <a:endParaRPr lang="ru-RU" dirty="0"/>
          </a:p>
        </p:txBody>
      </p:sp>
      <p:sp>
        <p:nvSpPr>
          <p:cNvPr id="6" name="TextBox 5"/>
          <p:cNvSpPr txBox="1"/>
          <p:nvPr/>
        </p:nvSpPr>
        <p:spPr>
          <a:xfrm>
            <a:off x="365760" y="87086"/>
            <a:ext cx="3911327" cy="461665"/>
          </a:xfrm>
          <a:prstGeom prst="rect">
            <a:avLst/>
          </a:prstGeom>
          <a:noFill/>
        </p:spPr>
        <p:txBody>
          <a:bodyPr wrap="none" rtlCol="0">
            <a:spAutoFit/>
          </a:bodyPr>
          <a:lstStyle/>
          <a:p>
            <a:r>
              <a:rPr lang="en-US" sz="2400" dirty="0" smtClean="0">
                <a:latin typeface="Arial Nova" panose="020B0504020202020204" pitchFamily="34" charset="0"/>
              </a:rPr>
              <a:t>Strange particle production</a:t>
            </a:r>
            <a:endParaRPr lang="ru-RU" sz="2400" dirty="0">
              <a:latin typeface="Arial Nova" panose="020B0504020202020204" pitchFamily="34" charset="0"/>
            </a:endParaRPr>
          </a:p>
        </p:txBody>
      </p:sp>
      <p:pic>
        <p:nvPicPr>
          <p:cNvPr id="8" name="Рисунок 7"/>
          <p:cNvPicPr>
            <a:picLocks noChangeAspect="1"/>
          </p:cNvPicPr>
          <p:nvPr/>
        </p:nvPicPr>
        <p:blipFill>
          <a:blip r:embed="rId2"/>
          <a:stretch>
            <a:fillRect/>
          </a:stretch>
        </p:blipFill>
        <p:spPr>
          <a:xfrm>
            <a:off x="489966" y="1912970"/>
            <a:ext cx="5270201" cy="3132666"/>
          </a:xfrm>
          <a:prstGeom prst="rect">
            <a:avLst/>
          </a:prstGeom>
        </p:spPr>
      </p:pic>
      <p:pic>
        <p:nvPicPr>
          <p:cNvPr id="9" name="Рисунок 8"/>
          <p:cNvPicPr>
            <a:picLocks noChangeAspect="1"/>
          </p:cNvPicPr>
          <p:nvPr/>
        </p:nvPicPr>
        <p:blipFill>
          <a:blip r:embed="rId3"/>
          <a:stretch>
            <a:fillRect/>
          </a:stretch>
        </p:blipFill>
        <p:spPr>
          <a:xfrm>
            <a:off x="6193923" y="1912970"/>
            <a:ext cx="5159877" cy="3132666"/>
          </a:xfrm>
          <a:prstGeom prst="rect">
            <a:avLst/>
          </a:prstGeom>
        </p:spPr>
      </p:pic>
      <p:sp>
        <p:nvSpPr>
          <p:cNvPr id="10" name="TextBox 9"/>
          <p:cNvSpPr txBox="1"/>
          <p:nvPr/>
        </p:nvSpPr>
        <p:spPr>
          <a:xfrm>
            <a:off x="2016654" y="1026258"/>
            <a:ext cx="8085666" cy="646331"/>
          </a:xfrm>
          <a:prstGeom prst="rect">
            <a:avLst/>
          </a:prstGeom>
          <a:noFill/>
        </p:spPr>
        <p:txBody>
          <a:bodyPr wrap="square" rtlCol="0">
            <a:spAutoFit/>
          </a:bodyPr>
          <a:lstStyle/>
          <a:p>
            <a:pPr algn="ctr"/>
            <a:r>
              <a:rPr lang="en-US" dirty="0" smtClean="0">
                <a:latin typeface="Arial Nova" panose="020B0504020202020204" pitchFamily="34" charset="0"/>
              </a:rPr>
              <a:t>Momentum spectra for strange particles on full statistics can provide coverage for high p</a:t>
            </a:r>
            <a:r>
              <a:rPr lang="en-US" baseline="-25000" dirty="0" smtClean="0">
                <a:latin typeface="Arial Nova" panose="020B0504020202020204" pitchFamily="34" charset="0"/>
              </a:rPr>
              <a:t>T</a:t>
            </a:r>
            <a:r>
              <a:rPr lang="en-US" dirty="0" smtClean="0">
                <a:latin typeface="Arial Nova" panose="020B0504020202020204" pitchFamily="34" charset="0"/>
              </a:rPr>
              <a:t> region where hard production dominates</a:t>
            </a:r>
            <a:endParaRPr lang="ru-RU" dirty="0">
              <a:latin typeface="Arial Nova" panose="020B0504020202020204" pitchFamily="34" charset="0"/>
            </a:endParaRPr>
          </a:p>
        </p:txBody>
      </p:sp>
      <p:sp>
        <p:nvSpPr>
          <p:cNvPr id="11" name="TextBox 10"/>
          <p:cNvSpPr txBox="1"/>
          <p:nvPr/>
        </p:nvSpPr>
        <p:spPr>
          <a:xfrm>
            <a:off x="3322176" y="5286017"/>
            <a:ext cx="5451685" cy="923330"/>
          </a:xfrm>
          <a:prstGeom prst="rect">
            <a:avLst/>
          </a:prstGeom>
          <a:noFill/>
        </p:spPr>
        <p:txBody>
          <a:bodyPr wrap="none" rtlCol="0">
            <a:spAutoFit/>
          </a:bodyPr>
          <a:lstStyle/>
          <a:p>
            <a:pPr algn="ctr"/>
            <a:r>
              <a:rPr lang="en-US" dirty="0" smtClean="0">
                <a:latin typeface="Arial Nova" panose="020B0504020202020204" pitchFamily="34" charset="0"/>
              </a:rPr>
              <a:t>Example of raw spectra for 27 GeV data sample</a:t>
            </a:r>
          </a:p>
          <a:p>
            <a:pPr algn="ctr"/>
            <a:endParaRPr lang="en-US" dirty="0" smtClean="0">
              <a:latin typeface="Arial Nova" panose="020B0504020202020204" pitchFamily="34" charset="0"/>
            </a:endParaRPr>
          </a:p>
          <a:p>
            <a:pPr algn="ctr"/>
            <a:r>
              <a:rPr lang="en-US" i="1" dirty="0" smtClean="0">
                <a:latin typeface="Arial Nova" panose="020B0504020202020204" pitchFamily="34" charset="0"/>
              </a:rPr>
              <a:t>Work by MSU students </a:t>
            </a:r>
            <a:r>
              <a:rPr lang="en-US" i="1" dirty="0" err="1" smtClean="0">
                <a:latin typeface="Arial Nova" panose="020B0504020202020204" pitchFamily="34" charset="0"/>
              </a:rPr>
              <a:t>A.Timofeev</a:t>
            </a:r>
            <a:r>
              <a:rPr lang="en-US" i="1" dirty="0" smtClean="0">
                <a:latin typeface="Arial Nova" panose="020B0504020202020204" pitchFamily="34" charset="0"/>
              </a:rPr>
              <a:t> and </a:t>
            </a:r>
            <a:r>
              <a:rPr lang="en-US" i="1" dirty="0" err="1" smtClean="0">
                <a:latin typeface="Arial Nova" panose="020B0504020202020204" pitchFamily="34" charset="0"/>
              </a:rPr>
              <a:t>N.Kartashov</a:t>
            </a:r>
            <a:endParaRPr lang="ru-RU" i="1" dirty="0">
              <a:latin typeface="Arial Nova" panose="020B0504020202020204" pitchFamily="34" charset="0"/>
            </a:endParaRPr>
          </a:p>
        </p:txBody>
      </p:sp>
      <p:sp>
        <p:nvSpPr>
          <p:cNvPr id="12"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333671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7</a:t>
            </a:fld>
            <a:endParaRPr lang="ru-RU"/>
          </a:p>
        </p:txBody>
      </p:sp>
      <p:graphicFrame>
        <p:nvGraphicFramePr>
          <p:cNvPr id="6" name="Объект 5"/>
          <p:cNvGraphicFramePr>
            <a:graphicFrameLocks noChangeAspect="1"/>
          </p:cNvGraphicFramePr>
          <p:nvPr>
            <p:extLst>
              <p:ext uri="{D42A27DB-BD31-4B8C-83A1-F6EECF244321}">
                <p14:modId xmlns:p14="http://schemas.microsoft.com/office/powerpoint/2010/main" val="2345845488"/>
              </p:ext>
            </p:extLst>
          </p:nvPr>
        </p:nvGraphicFramePr>
        <p:xfrm>
          <a:off x="227581" y="2777453"/>
          <a:ext cx="4155349" cy="3578897"/>
        </p:xfrm>
        <a:graphic>
          <a:graphicData uri="http://schemas.openxmlformats.org/presentationml/2006/ole">
            <mc:AlternateContent xmlns:mc="http://schemas.openxmlformats.org/markup-compatibility/2006">
              <mc:Choice xmlns:v="urn:schemas-microsoft-com:vml" Requires="v">
                <p:oleObj spid="_x0000_s17686" name="Acrobat Document" r:id="rId3" imgW="5928289" imgH="5105321" progId="Acrobat.Document.DC">
                  <p:embed/>
                </p:oleObj>
              </mc:Choice>
              <mc:Fallback>
                <p:oleObj name="Acrobat Document" r:id="rId3" imgW="5928289" imgH="5105321" progId="Acrobat.Document.DC">
                  <p:embed/>
                  <p:pic>
                    <p:nvPicPr>
                      <p:cNvPr id="0" name=""/>
                      <p:cNvPicPr/>
                      <p:nvPr/>
                    </p:nvPicPr>
                    <p:blipFill>
                      <a:blip r:embed="rId4"/>
                      <a:stretch>
                        <a:fillRect/>
                      </a:stretch>
                    </p:blipFill>
                    <p:spPr>
                      <a:xfrm>
                        <a:off x="227581" y="2777453"/>
                        <a:ext cx="4155349" cy="3578897"/>
                      </a:xfrm>
                      <a:prstGeom prst="rect">
                        <a:avLst/>
                      </a:prstGeom>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3562071810"/>
              </p:ext>
            </p:extLst>
          </p:nvPr>
        </p:nvGraphicFramePr>
        <p:xfrm>
          <a:off x="7240940" y="72948"/>
          <a:ext cx="3811461" cy="3239485"/>
        </p:xfrm>
        <a:graphic>
          <a:graphicData uri="http://schemas.openxmlformats.org/presentationml/2006/ole">
            <mc:AlternateContent xmlns:mc="http://schemas.openxmlformats.org/markup-compatibility/2006">
              <mc:Choice xmlns:v="urn:schemas-microsoft-com:vml" Requires="v">
                <p:oleObj spid="_x0000_s17687" name="Acrobat Document" r:id="rId5" imgW="5882356" imgH="4998421" progId="Acrobat.Document.DC">
                  <p:embed/>
                </p:oleObj>
              </mc:Choice>
              <mc:Fallback>
                <p:oleObj name="Acrobat Document" r:id="rId5" imgW="5882356" imgH="4998421" progId="Acrobat.Document.DC">
                  <p:embed/>
                  <p:pic>
                    <p:nvPicPr>
                      <p:cNvPr id="0" name=""/>
                      <p:cNvPicPr/>
                      <p:nvPr/>
                    </p:nvPicPr>
                    <p:blipFill>
                      <a:blip r:embed="rId6"/>
                      <a:stretch>
                        <a:fillRect/>
                      </a:stretch>
                    </p:blipFill>
                    <p:spPr>
                      <a:xfrm>
                        <a:off x="7240940" y="72948"/>
                        <a:ext cx="3811461" cy="3239485"/>
                      </a:xfrm>
                      <a:prstGeom prst="rect">
                        <a:avLst/>
                      </a:prstGeom>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166451960"/>
              </p:ext>
            </p:extLst>
          </p:nvPr>
        </p:nvGraphicFramePr>
        <p:xfrm>
          <a:off x="7036526" y="3410304"/>
          <a:ext cx="4015875" cy="3390346"/>
        </p:xfrm>
        <a:graphic>
          <a:graphicData uri="http://schemas.openxmlformats.org/presentationml/2006/ole">
            <mc:AlternateContent xmlns:mc="http://schemas.openxmlformats.org/markup-compatibility/2006">
              <mc:Choice xmlns:v="urn:schemas-microsoft-com:vml" Requires="v">
                <p:oleObj spid="_x0000_s17688" name="Acrobat Document" r:id="rId7" imgW="5920634" imgH="4998421" progId="Acrobat.Document.DC">
                  <p:embed/>
                </p:oleObj>
              </mc:Choice>
              <mc:Fallback>
                <p:oleObj name="Acrobat Document" r:id="rId7" imgW="5920634" imgH="4998421" progId="Acrobat.Document.DC">
                  <p:embed/>
                  <p:pic>
                    <p:nvPicPr>
                      <p:cNvPr id="0" name=""/>
                      <p:cNvPicPr/>
                      <p:nvPr/>
                    </p:nvPicPr>
                    <p:blipFill>
                      <a:blip r:embed="rId8"/>
                      <a:stretch>
                        <a:fillRect/>
                      </a:stretch>
                    </p:blipFill>
                    <p:spPr>
                      <a:xfrm>
                        <a:off x="7036526" y="3410304"/>
                        <a:ext cx="4015875" cy="3390346"/>
                      </a:xfrm>
                      <a:prstGeom prst="rect">
                        <a:avLst/>
                      </a:prstGeom>
                    </p:spPr>
                  </p:pic>
                </p:oleObj>
              </mc:Fallback>
            </mc:AlternateContent>
          </a:graphicData>
        </a:graphic>
      </p:graphicFrame>
      <p:sp>
        <p:nvSpPr>
          <p:cNvPr id="9" name="TextBox 8"/>
          <p:cNvSpPr txBox="1"/>
          <p:nvPr/>
        </p:nvSpPr>
        <p:spPr>
          <a:xfrm>
            <a:off x="243840" y="91644"/>
            <a:ext cx="6147324" cy="461665"/>
          </a:xfrm>
          <a:prstGeom prst="rect">
            <a:avLst/>
          </a:prstGeom>
          <a:noFill/>
        </p:spPr>
        <p:txBody>
          <a:bodyPr wrap="none" rtlCol="0">
            <a:spAutoFit/>
          </a:bodyPr>
          <a:lstStyle/>
          <a:p>
            <a:r>
              <a:rPr lang="en-US" sz="2400" dirty="0" err="1" smtClean="0">
                <a:latin typeface="Arial Nova" panose="020B0504020202020204" pitchFamily="34" charset="0"/>
              </a:rPr>
              <a:t>Thermodynamical</a:t>
            </a:r>
            <a:r>
              <a:rPr lang="en-US" sz="2400" dirty="0" smtClean="0">
                <a:latin typeface="Arial Nova" panose="020B0504020202020204" pitchFamily="34" charset="0"/>
              </a:rPr>
              <a:t> properties of the medium</a:t>
            </a:r>
            <a:endParaRPr lang="ru-RU" sz="2400" dirty="0">
              <a:latin typeface="Arial Nova" panose="020B0504020202020204" pitchFamily="34" charset="0"/>
            </a:endParaRPr>
          </a:p>
        </p:txBody>
      </p:sp>
      <p:sp>
        <p:nvSpPr>
          <p:cNvPr id="10" name="Прямоугольник 9"/>
          <p:cNvSpPr/>
          <p:nvPr/>
        </p:nvSpPr>
        <p:spPr>
          <a:xfrm>
            <a:off x="4687729" y="4132206"/>
            <a:ext cx="2470716" cy="1754326"/>
          </a:xfrm>
          <a:prstGeom prst="rect">
            <a:avLst/>
          </a:prstGeom>
        </p:spPr>
        <p:txBody>
          <a:bodyPr wrap="square">
            <a:spAutoFit/>
          </a:bodyPr>
          <a:lstStyle/>
          <a:p>
            <a:r>
              <a:rPr lang="en-US" dirty="0">
                <a:solidFill>
                  <a:srgbClr val="000000"/>
                </a:solidFill>
                <a:latin typeface="Arial Nova" panose="020B0504020202020204" pitchFamily="34" charset="0"/>
              </a:rPr>
              <a:t>Fits by THERMUS </a:t>
            </a:r>
            <a:endParaRPr lang="en-US" dirty="0" smtClean="0">
              <a:solidFill>
                <a:srgbClr val="000000"/>
              </a:solidFill>
              <a:latin typeface="Arial Nova" panose="020B0504020202020204" pitchFamily="34" charset="0"/>
            </a:endParaRPr>
          </a:p>
          <a:p>
            <a:r>
              <a:rPr lang="en-US" dirty="0" smtClean="0">
                <a:solidFill>
                  <a:srgbClr val="000000"/>
                </a:solidFill>
                <a:latin typeface="Arial Nova" panose="020B0504020202020204" pitchFamily="34" charset="0"/>
              </a:rPr>
              <a:t>Chemical </a:t>
            </a:r>
            <a:r>
              <a:rPr lang="en-US" dirty="0">
                <a:solidFill>
                  <a:srgbClr val="000000"/>
                </a:solidFill>
                <a:latin typeface="Arial Nova" panose="020B0504020202020204" pitchFamily="34" charset="0"/>
              </a:rPr>
              <a:t>equilibrium model </a:t>
            </a:r>
            <a:endParaRPr lang="en-US" dirty="0" smtClean="0">
              <a:solidFill>
                <a:srgbClr val="000000"/>
              </a:solidFill>
              <a:latin typeface="Arial Nova" panose="020B0504020202020204" pitchFamily="34" charset="0"/>
            </a:endParaRPr>
          </a:p>
          <a:p>
            <a:endParaRPr lang="en-US" dirty="0" smtClean="0">
              <a:solidFill>
                <a:srgbClr val="000000"/>
              </a:solidFill>
              <a:latin typeface="Arial Nova" panose="020B0504020202020204" pitchFamily="34" charset="0"/>
            </a:endParaRPr>
          </a:p>
          <a:p>
            <a:r>
              <a:rPr lang="en-US" dirty="0" err="1" smtClean="0">
                <a:solidFill>
                  <a:srgbClr val="000000"/>
                </a:solidFill>
                <a:latin typeface="Arial Nova" panose="020B0504020202020204" pitchFamily="34" charset="0"/>
              </a:rPr>
              <a:t>Δμ</a:t>
            </a:r>
            <a:r>
              <a:rPr lang="en-US" baseline="-25000" dirty="0" err="1" smtClean="0">
                <a:solidFill>
                  <a:srgbClr val="000000"/>
                </a:solidFill>
                <a:latin typeface="Arial Nova" panose="020B0504020202020204" pitchFamily="34" charset="0"/>
              </a:rPr>
              <a:t>B</a:t>
            </a:r>
            <a:r>
              <a:rPr lang="en-US" dirty="0" smtClean="0">
                <a:solidFill>
                  <a:srgbClr val="000000"/>
                </a:solidFill>
                <a:latin typeface="Arial Nova" panose="020B0504020202020204" pitchFamily="34" charset="0"/>
              </a:rPr>
              <a:t> </a:t>
            </a:r>
            <a:r>
              <a:rPr lang="en-US" dirty="0">
                <a:solidFill>
                  <a:srgbClr val="000000"/>
                </a:solidFill>
                <a:latin typeface="Arial Nova" panose="020B0504020202020204" pitchFamily="34" charset="0"/>
              </a:rPr>
              <a:t>≈ 25 MeV for </a:t>
            </a:r>
            <a:endParaRPr lang="en-US" dirty="0" smtClean="0">
              <a:solidFill>
                <a:srgbClr val="000000"/>
              </a:solidFill>
              <a:latin typeface="Arial Nova" panose="020B0504020202020204" pitchFamily="34" charset="0"/>
            </a:endParaRPr>
          </a:p>
          <a:p>
            <a:r>
              <a:rPr lang="en-US" dirty="0" err="1" smtClean="0">
                <a:solidFill>
                  <a:srgbClr val="000000"/>
                </a:solidFill>
                <a:latin typeface="Arial Nova" panose="020B0504020202020204" pitchFamily="34" charset="0"/>
              </a:rPr>
              <a:t>Δy</a:t>
            </a:r>
            <a:r>
              <a:rPr lang="en-US" dirty="0" smtClean="0">
                <a:solidFill>
                  <a:srgbClr val="000000"/>
                </a:solidFill>
                <a:latin typeface="Arial Nova" panose="020B0504020202020204" pitchFamily="34" charset="0"/>
              </a:rPr>
              <a:t> </a:t>
            </a:r>
            <a:r>
              <a:rPr lang="en-US" dirty="0">
                <a:solidFill>
                  <a:srgbClr val="000000"/>
                </a:solidFill>
                <a:latin typeface="Arial Nova" panose="020B0504020202020204" pitchFamily="34" charset="0"/>
              </a:rPr>
              <a:t>= 1 at 27 GeV </a:t>
            </a:r>
            <a:endParaRPr lang="ru-RU" dirty="0">
              <a:latin typeface="Arial Nova" panose="020B0504020202020204" pitchFamily="34" charset="0"/>
            </a:endParaRPr>
          </a:p>
        </p:txBody>
      </p:sp>
      <p:sp>
        <p:nvSpPr>
          <p:cNvPr id="11" name="TextBox 10"/>
          <p:cNvSpPr txBox="1"/>
          <p:nvPr/>
        </p:nvSpPr>
        <p:spPr>
          <a:xfrm>
            <a:off x="541965" y="998829"/>
            <a:ext cx="6181051" cy="1477328"/>
          </a:xfrm>
          <a:prstGeom prst="rect">
            <a:avLst/>
          </a:prstGeom>
          <a:noFill/>
        </p:spPr>
        <p:txBody>
          <a:bodyPr wrap="square" rtlCol="0">
            <a:spAutoFit/>
          </a:bodyPr>
          <a:lstStyle/>
          <a:p>
            <a:r>
              <a:rPr lang="en-US" dirty="0" smtClean="0">
                <a:latin typeface="Arial Nova" panose="020B0504020202020204" pitchFamily="34" charset="0"/>
              </a:rPr>
              <a:t>Similar rapidity dependence of the T</a:t>
            </a:r>
            <a:r>
              <a:rPr lang="en-US" baseline="-25000" dirty="0" smtClean="0">
                <a:latin typeface="Arial Nova" panose="020B0504020202020204" pitchFamily="34" charset="0"/>
              </a:rPr>
              <a:t>chem</a:t>
            </a:r>
            <a:r>
              <a:rPr lang="en-US" dirty="0" smtClean="0">
                <a:latin typeface="Arial Nova" panose="020B0504020202020204" pitchFamily="34" charset="0"/>
              </a:rPr>
              <a:t> and </a:t>
            </a:r>
            <a:r>
              <a:rPr lang="el-GR" dirty="0" smtClean="0">
                <a:latin typeface="Arial Nova" panose="020B0504020202020204" pitchFamily="34" charset="0"/>
              </a:rPr>
              <a:t>μ</a:t>
            </a:r>
            <a:r>
              <a:rPr lang="en-US" baseline="-25000" dirty="0" smtClean="0">
                <a:latin typeface="Arial Nova" panose="020B0504020202020204" pitchFamily="34" charset="0"/>
              </a:rPr>
              <a:t>B</a:t>
            </a:r>
            <a:r>
              <a:rPr lang="en-US" dirty="0" smtClean="0">
                <a:latin typeface="Arial Nova" panose="020B0504020202020204" pitchFamily="34" charset="0"/>
              </a:rPr>
              <a:t>, </a:t>
            </a:r>
            <a:r>
              <a:rPr lang="el-GR" dirty="0" smtClean="0">
                <a:latin typeface="Arial Nova" panose="020B0504020202020204" pitchFamily="34" charset="0"/>
              </a:rPr>
              <a:t>μ</a:t>
            </a:r>
            <a:r>
              <a:rPr lang="en-US" baseline="-25000" dirty="0" smtClean="0">
                <a:latin typeface="Arial Nova" panose="020B0504020202020204" pitchFamily="34" charset="0"/>
              </a:rPr>
              <a:t>S</a:t>
            </a:r>
            <a:r>
              <a:rPr lang="en-US" dirty="0" smtClean="0">
                <a:latin typeface="Arial Nova" panose="020B0504020202020204" pitchFamily="34" charset="0"/>
              </a:rPr>
              <a:t> over particle multiplicity </a:t>
            </a:r>
          </a:p>
          <a:p>
            <a:endParaRPr lang="en-US" dirty="0" smtClean="0">
              <a:latin typeface="Arial Nova" panose="020B0504020202020204" pitchFamily="34" charset="0"/>
            </a:endParaRPr>
          </a:p>
          <a:p>
            <a:r>
              <a:rPr lang="en-US" dirty="0" smtClean="0">
                <a:latin typeface="Arial Nova" panose="020B0504020202020204" pitchFamily="34" charset="0"/>
              </a:rPr>
              <a:t>Precise study of the QCD phase diagram location of the interaction at different collision energies </a:t>
            </a:r>
            <a:endParaRPr lang="ru-RU" dirty="0">
              <a:latin typeface="Arial Nova" panose="020B0504020202020204" pitchFamily="34" charset="0"/>
            </a:endParaRPr>
          </a:p>
        </p:txBody>
      </p:sp>
      <p:sp>
        <p:nvSpPr>
          <p:cNvPr id="12"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848694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smtClean="0"/>
              <a:t>Alexey Aparin for the STC LHEP, 04.04.2024</a:t>
            </a:r>
            <a:endParaRPr lang="ru-RU" dirty="0"/>
          </a:p>
        </p:txBody>
      </p:sp>
      <p:sp>
        <p:nvSpPr>
          <p:cNvPr id="5" name="Номер слайда 4"/>
          <p:cNvSpPr>
            <a:spLocks noGrp="1"/>
          </p:cNvSpPr>
          <p:nvPr>
            <p:ph type="sldNum" sz="quarter" idx="12"/>
          </p:nvPr>
        </p:nvSpPr>
        <p:spPr/>
        <p:txBody>
          <a:bodyPr/>
          <a:lstStyle/>
          <a:p>
            <a:fld id="{8ABFC66E-7A49-4D05-8656-CE0E17BEE19F}" type="slidenum">
              <a:rPr lang="ru-RU" smtClean="0"/>
              <a:t>8</a:t>
            </a:fld>
            <a:endParaRPr lang="ru-RU"/>
          </a:p>
        </p:txBody>
      </p:sp>
      <p:pic>
        <p:nvPicPr>
          <p:cNvPr id="6" name="Рисунок 5"/>
          <p:cNvPicPr>
            <a:picLocks noChangeAspect="1"/>
          </p:cNvPicPr>
          <p:nvPr/>
        </p:nvPicPr>
        <p:blipFill>
          <a:blip r:embed="rId2"/>
          <a:stretch>
            <a:fillRect/>
          </a:stretch>
        </p:blipFill>
        <p:spPr>
          <a:xfrm>
            <a:off x="1055550" y="2929164"/>
            <a:ext cx="10052716" cy="3723517"/>
          </a:xfrm>
          <a:prstGeom prst="rect">
            <a:avLst/>
          </a:prstGeom>
        </p:spPr>
      </p:pic>
      <p:grpSp>
        <p:nvGrpSpPr>
          <p:cNvPr id="11" name="Группа 10"/>
          <p:cNvGrpSpPr/>
          <p:nvPr/>
        </p:nvGrpSpPr>
        <p:grpSpPr>
          <a:xfrm>
            <a:off x="4241800" y="249659"/>
            <a:ext cx="8244204" cy="2679505"/>
            <a:chOff x="3791919" y="80327"/>
            <a:chExt cx="8298482" cy="2679505"/>
          </a:xfrm>
        </p:grpSpPr>
        <p:grpSp>
          <p:nvGrpSpPr>
            <p:cNvPr id="9" name="Группа 8"/>
            <p:cNvGrpSpPr/>
            <p:nvPr/>
          </p:nvGrpSpPr>
          <p:grpSpPr>
            <a:xfrm>
              <a:off x="3791919" y="80327"/>
              <a:ext cx="8298482" cy="2679505"/>
              <a:chOff x="3791919" y="80327"/>
              <a:chExt cx="8298482" cy="2679505"/>
            </a:xfrm>
          </p:grpSpPr>
          <p:pic>
            <p:nvPicPr>
              <p:cNvPr id="7" name="Рисунок 6"/>
              <p:cNvPicPr>
                <a:picLocks noChangeAspect="1"/>
              </p:cNvPicPr>
              <p:nvPr/>
            </p:nvPicPr>
            <p:blipFill>
              <a:blip r:embed="rId3"/>
              <a:stretch>
                <a:fillRect/>
              </a:stretch>
            </p:blipFill>
            <p:spPr>
              <a:xfrm>
                <a:off x="3791919" y="80327"/>
                <a:ext cx="8298482" cy="2679505"/>
              </a:xfrm>
              <a:prstGeom prst="rect">
                <a:avLst/>
              </a:prstGeom>
            </p:spPr>
          </p:pic>
          <p:sp>
            <p:nvSpPr>
              <p:cNvPr id="8" name="Прямоугольник 7"/>
              <p:cNvSpPr/>
              <p:nvPr/>
            </p:nvSpPr>
            <p:spPr>
              <a:xfrm>
                <a:off x="4419599" y="2167467"/>
                <a:ext cx="474134" cy="23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 name="TextBox 9"/>
            <p:cNvSpPr txBox="1"/>
            <p:nvPr/>
          </p:nvSpPr>
          <p:spPr>
            <a:xfrm>
              <a:off x="8610600" y="2101334"/>
              <a:ext cx="3041923" cy="369332"/>
            </a:xfrm>
            <a:prstGeom prst="rect">
              <a:avLst/>
            </a:prstGeom>
            <a:solidFill>
              <a:schemeClr val="bg1"/>
            </a:solidFill>
          </p:spPr>
          <p:txBody>
            <a:bodyPr wrap="none" rtlCol="0">
              <a:spAutoFit/>
            </a:bodyPr>
            <a:lstStyle/>
            <a:p>
              <a:r>
                <a:rPr lang="en-US" dirty="0" smtClean="0"/>
                <a:t>number of terms                        </a:t>
              </a:r>
              <a:endParaRPr lang="ru-RU" dirty="0"/>
            </a:p>
          </p:txBody>
        </p:sp>
      </p:grpSp>
      <p:sp>
        <p:nvSpPr>
          <p:cNvPr id="12" name="TextBox 11"/>
          <p:cNvSpPr txBox="1"/>
          <p:nvPr/>
        </p:nvSpPr>
        <p:spPr>
          <a:xfrm>
            <a:off x="245533" y="80327"/>
            <a:ext cx="5283626" cy="461665"/>
          </a:xfrm>
          <a:prstGeom prst="rect">
            <a:avLst/>
          </a:prstGeom>
          <a:noFill/>
        </p:spPr>
        <p:txBody>
          <a:bodyPr wrap="none" rtlCol="0">
            <a:spAutoFit/>
          </a:bodyPr>
          <a:lstStyle/>
          <a:p>
            <a:r>
              <a:rPr lang="en-US" sz="2400" dirty="0">
                <a:latin typeface="Arial Nova" panose="020B0504020202020204" pitchFamily="34" charset="0"/>
              </a:rPr>
              <a:t>P</a:t>
            </a:r>
            <a:r>
              <a:rPr lang="en-US" sz="2400" dirty="0" smtClean="0">
                <a:latin typeface="Arial Nova" panose="020B0504020202020204" pitchFamily="34" charset="0"/>
              </a:rPr>
              <a:t>arametrization of particle production</a:t>
            </a:r>
            <a:endParaRPr lang="ru-RU" sz="2400" dirty="0">
              <a:latin typeface="Arial Nova" panose="020B0504020202020204" pitchFamily="34" charset="0"/>
            </a:endParaRPr>
          </a:p>
        </p:txBody>
      </p:sp>
      <p:pic>
        <p:nvPicPr>
          <p:cNvPr id="13" name="Рисунок 12"/>
          <p:cNvPicPr>
            <a:picLocks noChangeAspect="1"/>
          </p:cNvPicPr>
          <p:nvPr/>
        </p:nvPicPr>
        <p:blipFill>
          <a:blip r:embed="rId4"/>
          <a:stretch>
            <a:fillRect/>
          </a:stretch>
        </p:blipFill>
        <p:spPr>
          <a:xfrm>
            <a:off x="863461" y="1806936"/>
            <a:ext cx="3216666" cy="1296791"/>
          </a:xfrm>
          <a:prstGeom prst="rect">
            <a:avLst/>
          </a:prstGeom>
        </p:spPr>
      </p:pic>
      <p:grpSp>
        <p:nvGrpSpPr>
          <p:cNvPr id="16" name="Группа 15"/>
          <p:cNvGrpSpPr/>
          <p:nvPr/>
        </p:nvGrpSpPr>
        <p:grpSpPr>
          <a:xfrm>
            <a:off x="410333" y="711324"/>
            <a:ext cx="4339467" cy="1144320"/>
            <a:chOff x="410333" y="711324"/>
            <a:chExt cx="4339467" cy="1144320"/>
          </a:xfrm>
        </p:grpSpPr>
        <p:pic>
          <p:nvPicPr>
            <p:cNvPr id="14" name="Рисунок 13"/>
            <p:cNvPicPr>
              <a:picLocks noChangeAspect="1"/>
            </p:cNvPicPr>
            <p:nvPr/>
          </p:nvPicPr>
          <p:blipFill>
            <a:blip r:embed="rId5"/>
            <a:stretch>
              <a:fillRect/>
            </a:stretch>
          </p:blipFill>
          <p:spPr>
            <a:xfrm>
              <a:off x="410333" y="711324"/>
              <a:ext cx="4339467" cy="1144320"/>
            </a:xfrm>
            <a:prstGeom prst="rect">
              <a:avLst/>
            </a:prstGeom>
          </p:spPr>
        </p:pic>
        <p:sp>
          <p:nvSpPr>
            <p:cNvPr id="15" name="Прямоугольник 14"/>
            <p:cNvSpPr/>
            <p:nvPr/>
          </p:nvSpPr>
          <p:spPr>
            <a:xfrm>
              <a:off x="3403600" y="804333"/>
              <a:ext cx="463005"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Прямоугольник 1"/>
          <p:cNvSpPr/>
          <p:nvPr/>
        </p:nvSpPr>
        <p:spPr>
          <a:xfrm>
            <a:off x="1517121" y="6468015"/>
            <a:ext cx="9084733" cy="369332"/>
          </a:xfrm>
          <a:prstGeom prst="rect">
            <a:avLst/>
          </a:prstGeom>
        </p:spPr>
        <p:txBody>
          <a:bodyPr wrap="square">
            <a:spAutoFit/>
          </a:bodyPr>
          <a:lstStyle/>
          <a:p>
            <a:pPr algn="ctr"/>
            <a:r>
              <a:rPr lang="en-US" i="1" dirty="0" smtClean="0"/>
              <a:t>A. </a:t>
            </a:r>
            <a:r>
              <a:rPr lang="en-US" i="1" dirty="0" err="1" smtClean="0"/>
              <a:t>Aparin</a:t>
            </a:r>
            <a:r>
              <a:rPr lang="en-US" i="1" dirty="0" smtClean="0"/>
              <a:t>, E</a:t>
            </a:r>
            <a:r>
              <a:rPr lang="en-US" i="1" dirty="0"/>
              <a:t>. </a:t>
            </a:r>
            <a:r>
              <a:rPr lang="en-US" i="1" dirty="0" err="1" smtClean="0"/>
              <a:t>Nedorezov</a:t>
            </a:r>
            <a:r>
              <a:rPr lang="en-US" i="1" dirty="0" smtClean="0"/>
              <a:t>, A. </a:t>
            </a:r>
            <a:r>
              <a:rPr lang="en-US" i="1" dirty="0" err="1" smtClean="0"/>
              <a:t>Parvan</a:t>
            </a:r>
            <a:r>
              <a:rPr lang="en-US" i="1" dirty="0" smtClean="0"/>
              <a:t>. PEPAN</a:t>
            </a:r>
            <a:r>
              <a:rPr lang="en-US" i="1" dirty="0"/>
              <a:t>, Vol. 55, 4, 2024</a:t>
            </a:r>
            <a:endParaRPr lang="ru-RU" i="1" dirty="0"/>
          </a:p>
        </p:txBody>
      </p:sp>
    </p:spTree>
    <p:extLst>
      <p:ext uri="{BB962C8B-B14F-4D97-AF65-F5344CB8AC3E}">
        <p14:creationId xmlns:p14="http://schemas.microsoft.com/office/powerpoint/2010/main" val="2949479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8ABFC66E-7A49-4D05-8656-CE0E17BEE19F}" type="slidenum">
              <a:rPr lang="ru-RU" smtClean="0"/>
              <a:t>9</a:t>
            </a:fld>
            <a:endParaRPr lang="ru-RU"/>
          </a:p>
        </p:txBody>
      </p:sp>
      <p:pic>
        <p:nvPicPr>
          <p:cNvPr id="7" name="Рисунок 6"/>
          <p:cNvPicPr>
            <a:picLocks noChangeAspect="1"/>
          </p:cNvPicPr>
          <p:nvPr/>
        </p:nvPicPr>
        <p:blipFill>
          <a:blip r:embed="rId3"/>
          <a:stretch>
            <a:fillRect/>
          </a:stretch>
        </p:blipFill>
        <p:spPr>
          <a:xfrm>
            <a:off x="436987" y="1644323"/>
            <a:ext cx="4872319" cy="3429350"/>
          </a:xfrm>
          <a:prstGeom prst="rect">
            <a:avLst/>
          </a:prstGeom>
        </p:spPr>
      </p:pic>
      <p:graphicFrame>
        <p:nvGraphicFramePr>
          <p:cNvPr id="8" name="Объект 7"/>
          <p:cNvGraphicFramePr>
            <a:graphicFrameLocks noChangeAspect="1"/>
          </p:cNvGraphicFramePr>
          <p:nvPr>
            <p:extLst>
              <p:ext uri="{D42A27DB-BD31-4B8C-83A1-F6EECF244321}">
                <p14:modId xmlns:p14="http://schemas.microsoft.com/office/powerpoint/2010/main" val="1448302001"/>
              </p:ext>
            </p:extLst>
          </p:nvPr>
        </p:nvGraphicFramePr>
        <p:xfrm>
          <a:off x="462511" y="719008"/>
          <a:ext cx="4797703" cy="851968"/>
        </p:xfrm>
        <a:graphic>
          <a:graphicData uri="http://schemas.openxmlformats.org/presentationml/2006/ole">
            <mc:AlternateContent xmlns:mc="http://schemas.openxmlformats.org/markup-compatibility/2006">
              <mc:Choice xmlns:v="urn:schemas-microsoft-com:vml" Requires="v">
                <p:oleObj spid="_x0000_s1195" name="Уравнение" r:id="rId4" imgW="2501640" imgH="457200" progId="Equation.3">
                  <p:embed/>
                </p:oleObj>
              </mc:Choice>
              <mc:Fallback>
                <p:oleObj name="Уравнение" r:id="rId4" imgW="2501640" imgH="457200" progId="Equation.3">
                  <p:embed/>
                  <p:pic>
                    <p:nvPicPr>
                      <p:cNvPr id="8" name="Объект 7"/>
                      <p:cNvPicPr>
                        <a:picLocks noChangeAspect="1" noChangeArrowheads="1"/>
                      </p:cNvPicPr>
                      <p:nvPr/>
                    </p:nvPicPr>
                    <p:blipFill>
                      <a:blip r:embed="rId5"/>
                      <a:srcRect/>
                      <a:stretch>
                        <a:fillRect/>
                      </a:stretch>
                    </p:blipFill>
                    <p:spPr bwMode="auto">
                      <a:xfrm>
                        <a:off x="462511" y="719008"/>
                        <a:ext cx="4797703" cy="851968"/>
                      </a:xfrm>
                      <a:prstGeom prst="rect">
                        <a:avLst/>
                      </a:prstGeom>
                      <a:solidFill>
                        <a:schemeClr val="bg1"/>
                      </a:solidFill>
                      <a:extLst/>
                    </p:spPr>
                  </p:pic>
                </p:oleObj>
              </mc:Fallback>
            </mc:AlternateContent>
          </a:graphicData>
        </a:graphic>
      </p:graphicFrame>
      <p:sp>
        <p:nvSpPr>
          <p:cNvPr id="9" name="TextBox 8"/>
          <p:cNvSpPr txBox="1"/>
          <p:nvPr/>
        </p:nvSpPr>
        <p:spPr>
          <a:xfrm>
            <a:off x="328331" y="58077"/>
            <a:ext cx="5006499" cy="461665"/>
          </a:xfrm>
          <a:prstGeom prst="rect">
            <a:avLst/>
          </a:prstGeom>
          <a:noFill/>
        </p:spPr>
        <p:txBody>
          <a:bodyPr wrap="none" rtlCol="0">
            <a:spAutoFit/>
          </a:bodyPr>
          <a:lstStyle/>
          <a:p>
            <a:r>
              <a:rPr lang="en-US" sz="2400" dirty="0" smtClean="0">
                <a:latin typeface="Arial Nova" panose="020B0504020202020204" pitchFamily="34" charset="0"/>
              </a:rPr>
              <a:t>Nuclear modification in the medium</a:t>
            </a:r>
            <a:endParaRPr lang="ru-RU" sz="2400" dirty="0">
              <a:latin typeface="Arial Nova" panose="020B0504020202020204" pitchFamily="34" charset="0"/>
            </a:endParaRPr>
          </a:p>
        </p:txBody>
      </p:sp>
      <p:sp>
        <p:nvSpPr>
          <p:cNvPr id="10" name="Прямоугольник 9"/>
          <p:cNvSpPr/>
          <p:nvPr/>
        </p:nvSpPr>
        <p:spPr>
          <a:xfrm>
            <a:off x="123825" y="6198255"/>
            <a:ext cx="2990627" cy="523220"/>
          </a:xfrm>
          <a:prstGeom prst="rect">
            <a:avLst/>
          </a:prstGeom>
        </p:spPr>
        <p:txBody>
          <a:bodyPr wrap="none">
            <a:spAutoFit/>
          </a:bodyPr>
          <a:lstStyle/>
          <a:p>
            <a:r>
              <a:rPr lang="en-US" sz="1400" dirty="0" smtClean="0">
                <a:ea typeface="Cambria Math" panose="02040503050406030204" pitchFamily="18" charset="0"/>
              </a:rPr>
              <a:t>STAR Phys. Rev. C </a:t>
            </a:r>
            <a:r>
              <a:rPr lang="en-US" sz="1400" b="1" dirty="0" smtClean="0">
                <a:ea typeface="Cambria Math" panose="02040503050406030204" pitchFamily="18" charset="0"/>
              </a:rPr>
              <a:t>102</a:t>
            </a:r>
            <a:r>
              <a:rPr lang="en-US" sz="1400" dirty="0" smtClean="0">
                <a:ea typeface="Cambria Math" panose="02040503050406030204" pitchFamily="18" charset="0"/>
              </a:rPr>
              <a:t> (2020) 34909</a:t>
            </a:r>
          </a:p>
          <a:p>
            <a:r>
              <a:rPr lang="en-US" sz="1400" dirty="0" smtClean="0">
                <a:solidFill>
                  <a:srgbClr val="333333"/>
                </a:solidFill>
                <a:latin typeface="Calibri" panose="020F0502020204030204" pitchFamily="34" charset="0"/>
                <a:cs typeface="Calibri" panose="020F0502020204030204" pitchFamily="34" charset="0"/>
              </a:rPr>
              <a:t>STAR Phys. Rev. </a:t>
            </a:r>
            <a:r>
              <a:rPr lang="en-US" sz="1400" dirty="0" err="1" smtClean="0">
                <a:solidFill>
                  <a:srgbClr val="333333"/>
                </a:solidFill>
                <a:latin typeface="Calibri" panose="020F0502020204030204" pitchFamily="34" charset="0"/>
                <a:cs typeface="Calibri" panose="020F0502020204030204" pitchFamily="34" charset="0"/>
              </a:rPr>
              <a:t>Lett</a:t>
            </a:r>
            <a:r>
              <a:rPr lang="en-US" sz="1400" dirty="0" smtClean="0">
                <a:solidFill>
                  <a:srgbClr val="333333"/>
                </a:solidFill>
                <a:latin typeface="Calibri" panose="020F0502020204030204" pitchFamily="34" charset="0"/>
                <a:cs typeface="Calibri" panose="020F0502020204030204" pitchFamily="34" charset="0"/>
              </a:rPr>
              <a:t>. </a:t>
            </a:r>
            <a:r>
              <a:rPr lang="en-US" sz="1400" b="1" dirty="0" smtClean="0">
                <a:solidFill>
                  <a:srgbClr val="333333"/>
                </a:solidFill>
                <a:latin typeface="Calibri" panose="020F0502020204030204" pitchFamily="34" charset="0"/>
                <a:cs typeface="Calibri" panose="020F0502020204030204" pitchFamily="34" charset="0"/>
              </a:rPr>
              <a:t>121</a:t>
            </a:r>
            <a:r>
              <a:rPr lang="en-US" sz="1400" dirty="0" smtClean="0">
                <a:solidFill>
                  <a:srgbClr val="333333"/>
                </a:solidFill>
                <a:latin typeface="Calibri" panose="020F0502020204030204" pitchFamily="34" charset="0"/>
                <a:cs typeface="Calibri" panose="020F0502020204030204" pitchFamily="34" charset="0"/>
              </a:rPr>
              <a:t> (2018) 32301</a:t>
            </a:r>
            <a:endParaRPr lang="ru-RU" sz="1400" dirty="0">
              <a:latin typeface="Calibri" panose="020F0502020204030204" pitchFamily="34" charset="0"/>
              <a:cs typeface="Calibri" panose="020F0502020204030204" pitchFamily="34" charset="0"/>
            </a:endParaRPr>
          </a:p>
        </p:txBody>
      </p:sp>
      <p:sp>
        <p:nvSpPr>
          <p:cNvPr id="2" name="TextBox 1"/>
          <p:cNvSpPr txBox="1"/>
          <p:nvPr/>
        </p:nvSpPr>
        <p:spPr>
          <a:xfrm>
            <a:off x="1297259" y="4979526"/>
            <a:ext cx="9701981" cy="1200329"/>
          </a:xfrm>
          <a:prstGeom prst="rect">
            <a:avLst/>
          </a:prstGeom>
          <a:noFill/>
        </p:spPr>
        <p:txBody>
          <a:bodyPr wrap="square" rtlCol="0">
            <a:spAutoFit/>
          </a:bodyPr>
          <a:lstStyle/>
          <a:p>
            <a:pPr algn="ctr"/>
            <a:r>
              <a:rPr lang="en-US" dirty="0" smtClean="0">
                <a:latin typeface="Arial Nova" panose="020B0504020202020204" pitchFamily="34" charset="0"/>
              </a:rPr>
              <a:t>R</a:t>
            </a:r>
            <a:r>
              <a:rPr lang="en-US" baseline="-25000" dirty="0" smtClean="0">
                <a:latin typeface="Arial Nova" panose="020B0504020202020204" pitchFamily="34" charset="0"/>
              </a:rPr>
              <a:t>cp</a:t>
            </a:r>
            <a:r>
              <a:rPr lang="en-US" dirty="0" smtClean="0">
                <a:latin typeface="Arial Nova" panose="020B0504020202020204" pitchFamily="34" charset="0"/>
              </a:rPr>
              <a:t> has two regimes in the behavior depending on the collision energy:</a:t>
            </a:r>
          </a:p>
          <a:p>
            <a:pPr algn="ctr"/>
            <a:r>
              <a:rPr lang="en-US" dirty="0" smtClean="0">
                <a:latin typeface="Arial Nova" panose="020B0504020202020204" pitchFamily="34" charset="0"/>
              </a:rPr>
              <a:t>decrease of particle production with high p</a:t>
            </a:r>
            <a:r>
              <a:rPr lang="en-US" baseline="-25000" dirty="0" smtClean="0">
                <a:latin typeface="Arial Nova" panose="020B0504020202020204" pitchFamily="34" charset="0"/>
              </a:rPr>
              <a:t>T</a:t>
            </a:r>
            <a:r>
              <a:rPr lang="en-US" dirty="0" smtClean="0">
                <a:latin typeface="Arial Nova" panose="020B0504020202020204" pitchFamily="34" charset="0"/>
              </a:rPr>
              <a:t> in central collisions at high energies </a:t>
            </a:r>
          </a:p>
          <a:p>
            <a:pPr algn="ctr"/>
            <a:r>
              <a:rPr lang="en-US" dirty="0" smtClean="0">
                <a:latin typeface="Arial Nova" panose="020B0504020202020204" pitchFamily="34" charset="0"/>
              </a:rPr>
              <a:t>smooth growth </a:t>
            </a:r>
            <a:r>
              <a:rPr lang="en-US" dirty="0">
                <a:latin typeface="Arial Nova" panose="020B0504020202020204" pitchFamily="34" charset="0"/>
              </a:rPr>
              <a:t>of particle production in central collisions </a:t>
            </a:r>
            <a:r>
              <a:rPr lang="en-US" dirty="0" smtClean="0">
                <a:latin typeface="Arial Nova" panose="020B0504020202020204" pitchFamily="34" charset="0"/>
              </a:rPr>
              <a:t>at low collision energies. </a:t>
            </a:r>
          </a:p>
          <a:p>
            <a:pPr algn="ctr"/>
            <a:r>
              <a:rPr lang="en-US" dirty="0" smtClean="0">
                <a:latin typeface="Arial Nova" panose="020B0504020202020204" pitchFamily="34" charset="0"/>
              </a:rPr>
              <a:t>High statistics of BES-II will allow to measure </a:t>
            </a:r>
            <a:r>
              <a:rPr lang="en-US" dirty="0">
                <a:latin typeface="Arial Nova" panose="020B0504020202020204" pitchFamily="34" charset="0"/>
              </a:rPr>
              <a:t>R</a:t>
            </a:r>
            <a:r>
              <a:rPr lang="en-US" baseline="-25000" dirty="0">
                <a:latin typeface="Arial Nova" panose="020B0504020202020204" pitchFamily="34" charset="0"/>
              </a:rPr>
              <a:t>cp</a:t>
            </a:r>
            <a:r>
              <a:rPr lang="en-US" dirty="0" smtClean="0">
                <a:latin typeface="Arial Nova" panose="020B0504020202020204" pitchFamily="34" charset="0"/>
              </a:rPr>
              <a:t> in high p</a:t>
            </a:r>
            <a:r>
              <a:rPr lang="en-US" baseline="-25000" dirty="0" smtClean="0">
                <a:latin typeface="Arial Nova" panose="020B0504020202020204" pitchFamily="34" charset="0"/>
              </a:rPr>
              <a:t>T</a:t>
            </a:r>
            <a:r>
              <a:rPr lang="en-US" dirty="0" smtClean="0">
                <a:latin typeface="Arial Nova" panose="020B0504020202020204" pitchFamily="34" charset="0"/>
              </a:rPr>
              <a:t> region at low collision energies</a:t>
            </a:r>
            <a:endParaRPr lang="ru-RU" dirty="0">
              <a:latin typeface="Arial Nova" panose="020B0504020202020204" pitchFamily="34" charset="0"/>
            </a:endParaRPr>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075" y="1215873"/>
            <a:ext cx="5114725" cy="3675406"/>
          </a:xfrm>
          <a:prstGeom prst="rect">
            <a:avLst/>
          </a:prstGeom>
        </p:spPr>
      </p:pic>
      <p:sp>
        <p:nvSpPr>
          <p:cNvPr id="6" name="Прямоугольник 5"/>
          <p:cNvSpPr/>
          <p:nvPr/>
        </p:nvSpPr>
        <p:spPr>
          <a:xfrm>
            <a:off x="5748437" y="1010281"/>
            <a:ext cx="6096000" cy="338554"/>
          </a:xfrm>
          <a:prstGeom prst="rect">
            <a:avLst/>
          </a:prstGeom>
        </p:spPr>
        <p:txBody>
          <a:bodyPr>
            <a:spAutoFit/>
          </a:bodyPr>
          <a:lstStyle/>
          <a:p>
            <a:r>
              <a:rPr lang="en-US" sz="1600" i="1" dirty="0">
                <a:latin typeface="Calibri" panose="020F0502020204030204" pitchFamily="34" charset="0"/>
                <a:ea typeface="Calibri" panose="020F0502020204030204" pitchFamily="34" charset="0"/>
                <a:cs typeface="Times New Roman" panose="02020603050405020304" pitchFamily="18" charset="0"/>
              </a:rPr>
              <a:t>A. </a:t>
            </a:r>
            <a:r>
              <a:rPr lang="en-US" sz="1600" i="1" dirty="0" err="1">
                <a:latin typeface="Calibri" panose="020F0502020204030204" pitchFamily="34" charset="0"/>
                <a:ea typeface="Calibri" panose="020F0502020204030204" pitchFamily="34" charset="0"/>
                <a:cs typeface="Times New Roman" panose="02020603050405020304" pitchFamily="18" charset="0"/>
              </a:rPr>
              <a:t>Aitbayev</a:t>
            </a:r>
            <a:r>
              <a:rPr lang="en-US" sz="1600" i="1" dirty="0">
                <a:latin typeface="Calibri" panose="020F0502020204030204" pitchFamily="34" charset="0"/>
                <a:ea typeface="Calibri" panose="020F0502020204030204" pitchFamily="34" charset="0"/>
                <a:cs typeface="Times New Roman" panose="02020603050405020304" pitchFamily="18" charset="0"/>
              </a:rPr>
              <a:t> on behalf of STAR Collaboration. Universe 2024, 10(3), 139</a:t>
            </a:r>
            <a:endParaRPr lang="ru-RU" sz="1600" i="1" dirty="0"/>
          </a:p>
        </p:txBody>
      </p:sp>
      <p:sp>
        <p:nvSpPr>
          <p:cNvPr id="11" name="Нижний колонтитул 3"/>
          <p:cNvSpPr>
            <a:spLocks noGrp="1"/>
          </p:cNvSpPr>
          <p:nvPr>
            <p:ph type="ftr" sz="quarter" idx="11"/>
          </p:nvPr>
        </p:nvSpPr>
        <p:spPr>
          <a:xfrm>
            <a:off x="3953691" y="6408602"/>
            <a:ext cx="4563291" cy="365125"/>
          </a:xfrm>
        </p:spPr>
        <p:txBody>
          <a:bodyPr/>
          <a:lstStyle/>
          <a:p>
            <a:r>
              <a:rPr lang="en-US" dirty="0" smtClean="0"/>
              <a:t>Alexey </a:t>
            </a:r>
            <a:r>
              <a:rPr lang="en-US" dirty="0" err="1" smtClean="0"/>
              <a:t>Aparin</a:t>
            </a:r>
            <a:r>
              <a:rPr lang="en-US" dirty="0" smtClean="0"/>
              <a:t> for the </a:t>
            </a:r>
            <a:r>
              <a:rPr lang="en-US" dirty="0" smtClean="0"/>
              <a:t>JINR PAC</a:t>
            </a:r>
            <a:r>
              <a:rPr lang="en-US" dirty="0" smtClean="0"/>
              <a:t>, 17.06.2024</a:t>
            </a:r>
            <a:endParaRPr lang="ru-RU" dirty="0"/>
          </a:p>
        </p:txBody>
      </p:sp>
    </p:spTree>
    <p:extLst>
      <p:ext uri="{BB962C8B-B14F-4D97-AF65-F5344CB8AC3E}">
        <p14:creationId xmlns:p14="http://schemas.microsoft.com/office/powerpoint/2010/main" val="3237903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29296</TotalTime>
  <Words>2716</Words>
  <Application>Microsoft Office PowerPoint</Application>
  <PresentationFormat>Широкоэкранный</PresentationFormat>
  <Paragraphs>639</Paragraphs>
  <Slides>32</Slides>
  <Notes>0</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2</vt:i4>
      </vt:variant>
      <vt:variant>
        <vt:lpstr>Заголовки слайдов</vt:lpstr>
      </vt:variant>
      <vt:variant>
        <vt:i4>32</vt:i4>
      </vt:variant>
    </vt:vector>
  </HeadingPairs>
  <TitlesOfParts>
    <vt:vector size="48" baseType="lpstr">
      <vt:lpstr>SimSun</vt:lpstr>
      <vt:lpstr>Arial</vt:lpstr>
      <vt:lpstr>Arial Narrow</vt:lpstr>
      <vt:lpstr>Arial Nova</vt:lpstr>
      <vt:lpstr>Calibri</vt:lpstr>
      <vt:lpstr>Calibri Light</vt:lpstr>
      <vt:lpstr>Cambria</vt:lpstr>
      <vt:lpstr>Cambria Math</vt:lpstr>
      <vt:lpstr>Comic Sans MS</vt:lpstr>
      <vt:lpstr>MS Mincho</vt:lpstr>
      <vt:lpstr>Symbol</vt:lpstr>
      <vt:lpstr>Times New Roman</vt:lpstr>
      <vt:lpstr>Wingdings</vt:lpstr>
      <vt:lpstr>Тема Office</vt:lpstr>
      <vt:lpstr>Acrobat Document</vt:lpstr>
      <vt:lpstr>Уравнение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alexey</dc:creator>
  <cp:lastModifiedBy>100119-00</cp:lastModifiedBy>
  <cp:revision>262</cp:revision>
  <dcterms:created xsi:type="dcterms:W3CDTF">2022-11-07T11:53:58Z</dcterms:created>
  <dcterms:modified xsi:type="dcterms:W3CDTF">2024-06-14T13:40:06Z</dcterms:modified>
</cp:coreProperties>
</file>