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6169" r:id="rId1"/>
    <p:sldMasterId id="2147490448" r:id="rId2"/>
  </p:sldMasterIdLst>
  <p:notesMasterIdLst>
    <p:notesMasterId r:id="rId25"/>
  </p:notesMasterIdLst>
  <p:handoutMasterIdLst>
    <p:handoutMasterId r:id="rId26"/>
  </p:handoutMasterIdLst>
  <p:sldIdLst>
    <p:sldId id="1453" r:id="rId3"/>
    <p:sldId id="1481" r:id="rId4"/>
    <p:sldId id="3949" r:id="rId5"/>
    <p:sldId id="3955" r:id="rId6"/>
    <p:sldId id="3966" r:id="rId7"/>
    <p:sldId id="3956" r:id="rId8"/>
    <p:sldId id="3968" r:id="rId9"/>
    <p:sldId id="3963" r:id="rId10"/>
    <p:sldId id="3947" r:id="rId11"/>
    <p:sldId id="3965" r:id="rId12"/>
    <p:sldId id="3967" r:id="rId13"/>
    <p:sldId id="1996" r:id="rId14"/>
    <p:sldId id="3938" r:id="rId15"/>
    <p:sldId id="3960" r:id="rId16"/>
    <p:sldId id="3961" r:id="rId17"/>
    <p:sldId id="2016" r:id="rId18"/>
    <p:sldId id="3954" r:id="rId19"/>
    <p:sldId id="3946" r:id="rId20"/>
    <p:sldId id="2019" r:id="rId21"/>
    <p:sldId id="3951" r:id="rId22"/>
    <p:sldId id="3943" r:id="rId23"/>
    <p:sldId id="3944" r:id="rId24"/>
  </p:sldIdLst>
  <p:sldSz cx="12192000" cy="6858000"/>
  <p:notesSz cx="6799263" cy="9929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" lastIdx="2" clrIdx="0"/>
  <p:cmAuthor id="2" name="Professional" initials="P" lastIdx="0" clrIdx="1">
    <p:extLst>
      <p:ext uri="{19B8F6BF-5375-455C-9EA6-DF929625EA0E}">
        <p15:presenceInfo xmlns:p15="http://schemas.microsoft.com/office/powerpoint/2012/main" userId="Professio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520E"/>
    <a:srgbClr val="D8E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46" autoAdjust="0"/>
    <p:restoredTop sz="95246" autoAdjust="0"/>
  </p:normalViewPr>
  <p:slideViewPr>
    <p:cSldViewPr snapToGrid="0" snapToObjects="1">
      <p:cViewPr varScale="1">
        <p:scale>
          <a:sx n="113" d="100"/>
          <a:sy n="113" d="100"/>
        </p:scale>
        <p:origin x="912" y="108"/>
      </p:cViewPr>
      <p:guideLst>
        <p:guide orient="horz" pos="254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3512" y="192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>
            <a:extLst>
              <a:ext uri="{FF2B5EF4-FFF2-40B4-BE49-F238E27FC236}">
                <a16:creationId xmlns:a16="http://schemas.microsoft.com/office/drawing/2014/main" id="{6B311779-0D22-4BFD-813F-27FD75ACC15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877" cy="47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5" tIns="45962" rIns="91925" bIns="45962" numCol="1" anchor="t" anchorCtr="0" compatLnSpc="1">
            <a:prstTxWarp prst="textNoShape">
              <a:avLst/>
            </a:prstTxWarp>
          </a:bodyPr>
          <a:lstStyle>
            <a:lvl1pPr algn="l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1779" name="Rectangle 3">
            <a:extLst>
              <a:ext uri="{FF2B5EF4-FFF2-40B4-BE49-F238E27FC236}">
                <a16:creationId xmlns:a16="http://schemas.microsoft.com/office/drawing/2014/main" id="{27C8B49B-EE43-45B6-9A3C-E056073293D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387" y="0"/>
            <a:ext cx="2946876" cy="47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5" tIns="45962" rIns="91925" bIns="45962" numCol="1" anchor="t" anchorCtr="0" compatLnSpc="1">
            <a:prstTxWarp prst="textNoShape">
              <a:avLst/>
            </a:prstTxWarp>
          </a:bodyPr>
          <a:lstStyle>
            <a:lvl1pPr algn="r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1780" name="Rectangle 4">
            <a:extLst>
              <a:ext uri="{FF2B5EF4-FFF2-40B4-BE49-F238E27FC236}">
                <a16:creationId xmlns:a16="http://schemas.microsoft.com/office/drawing/2014/main" id="{44642324-A25A-4DD3-91B2-8A0ED8116B6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00584"/>
            <a:ext cx="2946877" cy="54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5" tIns="45962" rIns="91925" bIns="45962" numCol="1" anchor="b" anchorCtr="0" compatLnSpc="1">
            <a:prstTxWarp prst="textNoShape">
              <a:avLst/>
            </a:prstTxWarp>
          </a:bodyPr>
          <a:lstStyle>
            <a:lvl1pPr algn="l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1781" name="Rectangle 5">
            <a:extLst>
              <a:ext uri="{FF2B5EF4-FFF2-40B4-BE49-F238E27FC236}">
                <a16:creationId xmlns:a16="http://schemas.microsoft.com/office/drawing/2014/main" id="{2AF4145C-BF0B-497C-8462-D3CFDA6846B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387" y="9400584"/>
            <a:ext cx="2946876" cy="54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5" tIns="45962" rIns="91925" bIns="45962" numCol="1" anchor="b" anchorCtr="0" compatLnSpc="1">
            <a:prstTxWarp prst="textNoShape">
              <a:avLst/>
            </a:prstTxWarp>
          </a:bodyPr>
          <a:lstStyle>
            <a:lvl1pPr algn="r" defTabSz="918401">
              <a:defRPr sz="1300"/>
            </a:lvl1pPr>
          </a:lstStyle>
          <a:p>
            <a:fld id="{9C01EA6E-4E0F-4948-B74E-7131F544ED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92B46C2A-18FE-49FB-B030-73D874A8E1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643" cy="55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" tIns="0" rIns="9192" bIns="0" numCol="1" anchor="t" anchorCtr="0" compatLnSpc="1">
            <a:prstTxWarp prst="textNoShape">
              <a:avLst/>
            </a:prstTxWarp>
          </a:bodyPr>
          <a:lstStyle>
            <a:lvl1pPr algn="l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A3D6BEE6-5B32-4973-ACD1-003F2D0D29F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63506" y="1"/>
            <a:ext cx="2950055" cy="55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" tIns="0" rIns="9192" bIns="0" numCol="1" anchor="t" anchorCtr="0" compatLnSpc="1">
            <a:prstTxWarp prst="textNoShape">
              <a:avLst/>
            </a:prstTxWarp>
          </a:bodyPr>
          <a:lstStyle>
            <a:lvl1pPr algn="r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C800B5ED-D9E9-0146-B79B-7E0E7B52EED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613" y="774700"/>
            <a:ext cx="6662737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EF3524C9-D133-4E9F-A0A4-5C587645288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864" y="4743997"/>
            <a:ext cx="4988244" cy="44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" tIns="0" rIns="9192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Щелчок правит образец текста</a:t>
            </a:r>
          </a:p>
          <a:p>
            <a:pPr lvl="1"/>
            <a:r>
              <a:rPr lang="en-GB" noProof="0"/>
              <a:t>Второй уровень</a:t>
            </a:r>
          </a:p>
          <a:p>
            <a:pPr lvl="2"/>
            <a:r>
              <a:rPr lang="en-GB" noProof="0"/>
              <a:t>Третий уровень</a:t>
            </a:r>
          </a:p>
          <a:p>
            <a:pPr lvl="3"/>
            <a:r>
              <a:rPr lang="en-GB" noProof="0"/>
              <a:t>Четвертый уровень</a:t>
            </a:r>
          </a:p>
          <a:p>
            <a:pPr lvl="4"/>
            <a:r>
              <a:rPr lang="en-GB" noProof="0"/>
              <a:t>Пятый уровень</a:t>
            </a:r>
          </a:p>
        </p:txBody>
      </p:sp>
      <p:sp>
        <p:nvSpPr>
          <p:cNvPr id="155654" name="Rectangle 6">
            <a:extLst>
              <a:ext uri="{FF2B5EF4-FFF2-40B4-BE49-F238E27FC236}">
                <a16:creationId xmlns:a16="http://schemas.microsoft.com/office/drawing/2014/main" id="{601F2055-1B73-49DD-8DCC-23BE9C3EE72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334"/>
            <a:ext cx="2951643" cy="55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" tIns="0" rIns="9192" bIns="0" numCol="1" anchor="b" anchorCtr="0" compatLnSpc="1">
            <a:prstTxWarp prst="textNoShape">
              <a:avLst/>
            </a:prstTxWarp>
          </a:bodyPr>
          <a:lstStyle>
            <a:lvl1pPr algn="l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5655" name="Rectangle 7">
            <a:extLst>
              <a:ext uri="{FF2B5EF4-FFF2-40B4-BE49-F238E27FC236}">
                <a16:creationId xmlns:a16="http://schemas.microsoft.com/office/drawing/2014/main" id="{9DA658D9-5452-4164-B1AD-36E1B0186B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3506" y="9378334"/>
            <a:ext cx="2950055" cy="55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" tIns="0" rIns="9192" bIns="0" numCol="1" anchor="b" anchorCtr="0" compatLnSpc="1">
            <a:prstTxWarp prst="textNoShape">
              <a:avLst/>
            </a:prstTxWarp>
          </a:bodyPr>
          <a:lstStyle>
            <a:lvl1pPr algn="r" defTabSz="918401">
              <a:defRPr sz="1300"/>
            </a:lvl1pPr>
          </a:lstStyle>
          <a:p>
            <a:fld id="{ECD644A1-98D1-484E-A8F1-D15CD792CCF4}" type="slidenum">
              <a:rPr lang="en-GB" altLang="ru-RU"/>
              <a:pPr/>
              <a:t>‹#›</a:t>
            </a:fld>
            <a:endParaRPr lang="en-GB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74700"/>
            <a:ext cx="6662737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1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955626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17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706279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C7C67-4BA3-EA38-6A87-42EF3590C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6412B51-8FF8-59F8-5A6F-C84BCB7E6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0A4D04-81C0-2B1D-B399-624122231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1E2A68-632F-4FC7-F61B-C1CB8CEA0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18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574113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20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177402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21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114512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22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41699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2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265689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3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696500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74700"/>
            <a:ext cx="6661150" cy="3746500"/>
          </a:xfrm>
          <a:prstGeom prst="rect">
            <a:avLst/>
          </a:prstGeom>
          <a:ln w="0">
            <a:noFill/>
          </a:ln>
        </p:spPr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911880" y="4744080"/>
            <a:ext cx="4985640" cy="4409280"/>
          </a:xfrm>
          <a:prstGeom prst="rect">
            <a:avLst/>
          </a:prstGeom>
          <a:noFill/>
          <a:ln w="9360">
            <a:noFill/>
          </a:ln>
        </p:spPr>
        <p:txBody>
          <a:bodyPr lIns="9360" tIns="0" rIns="9360" bIns="0" numCol="1" spcCol="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sldNum" idx="4"/>
          </p:nvPr>
        </p:nvSpPr>
        <p:spPr>
          <a:xfrm>
            <a:off x="3863520" y="9378360"/>
            <a:ext cx="2947680" cy="549000"/>
          </a:xfrm>
          <a:prstGeom prst="rect">
            <a:avLst/>
          </a:prstGeom>
          <a:noFill/>
          <a:ln w="9360">
            <a:noFill/>
          </a:ln>
        </p:spPr>
        <p:txBody>
          <a:bodyPr lIns="9360" tIns="0" rIns="9360" bIns="0"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en-GB" sz="13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B601033-5759-4CCB-88F6-68301EF9D73E}" type="slidenum">
              <a:rPr lang="en-GB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ru-RU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7850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8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644935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9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3728772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10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685574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13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3942351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16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127802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86337481"/>
      </p:ext>
    </p:extLst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1293000"/>
      </p:ext>
    </p:extLst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92684" y="-26988"/>
            <a:ext cx="3048000" cy="57499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684" y="-26988"/>
            <a:ext cx="8940800" cy="57499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59475005"/>
      </p:ext>
    </p:extLst>
  </p:cSld>
  <p:clrMapOvr>
    <a:masterClrMapping/>
  </p:clrMapOvr>
  <p:transition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4" y="-26988"/>
            <a:ext cx="12192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2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9563901"/>
      </p:ext>
    </p:extLst>
  </p:cSld>
  <p:clrMapOvr>
    <a:masterClrMapping/>
  </p:clrMapOvr>
  <p:transition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4" y="-26988"/>
            <a:ext cx="12192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212417" y="1196975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212417" y="3535401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56431611"/>
      </p:ext>
    </p:extLst>
  </p:cSld>
  <p:clrMapOvr>
    <a:masterClrMapping/>
  </p:clrMapOvr>
  <p:transition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8684" y="-26988"/>
            <a:ext cx="12192000" cy="57499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0509266"/>
      </p:ext>
    </p:extLst>
  </p:cSld>
  <p:clrMapOvr>
    <a:masterClrMapping/>
  </p:clrMapOvr>
  <p:transition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85" indent="0" algn="ctr">
              <a:buNone/>
              <a:defRPr/>
            </a:lvl2pPr>
            <a:lvl3pPr marL="742969" indent="0" algn="ctr">
              <a:buNone/>
              <a:defRPr/>
            </a:lvl3pPr>
            <a:lvl4pPr marL="1114453" indent="0" algn="ctr">
              <a:buNone/>
              <a:defRPr/>
            </a:lvl4pPr>
            <a:lvl5pPr marL="1485937" indent="0" algn="ctr">
              <a:buNone/>
              <a:defRPr/>
            </a:lvl5pPr>
            <a:lvl6pPr marL="1857421" indent="0" algn="ctr">
              <a:buNone/>
              <a:defRPr/>
            </a:lvl6pPr>
            <a:lvl7pPr marL="2228906" indent="0" algn="ctr">
              <a:buNone/>
              <a:defRPr/>
            </a:lvl7pPr>
            <a:lvl8pPr marL="2600390" indent="0" algn="ctr">
              <a:buNone/>
              <a:defRPr/>
            </a:lvl8pPr>
            <a:lvl9pPr marL="2971874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60484650"/>
      </p:ext>
    </p:extLst>
  </p:cSld>
  <p:clrMapOvr>
    <a:masterClrMapping/>
  </p:clrMapOvr>
  <p:transition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573" y="-26988"/>
            <a:ext cx="10552423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44996061"/>
      </p:ext>
    </p:extLst>
  </p:cSld>
  <p:clrMapOvr>
    <a:masterClrMapping/>
  </p:clrMapOvr>
  <p:transition>
    <p:strips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42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85" indent="0">
              <a:buNone/>
              <a:defRPr sz="1463"/>
            </a:lvl2pPr>
            <a:lvl3pPr marL="742969" indent="0">
              <a:buNone/>
              <a:defRPr sz="1300"/>
            </a:lvl3pPr>
            <a:lvl4pPr marL="1114453" indent="0">
              <a:buNone/>
              <a:defRPr sz="1138"/>
            </a:lvl4pPr>
            <a:lvl5pPr marL="1485937" indent="0">
              <a:buNone/>
              <a:defRPr sz="1138"/>
            </a:lvl5pPr>
            <a:lvl6pPr marL="1857421" indent="0">
              <a:buNone/>
              <a:defRPr sz="1138"/>
            </a:lvl6pPr>
            <a:lvl7pPr marL="2228906" indent="0">
              <a:buNone/>
              <a:defRPr sz="1138"/>
            </a:lvl7pPr>
            <a:lvl8pPr marL="2600390" indent="0">
              <a:buNone/>
              <a:defRPr sz="1138"/>
            </a:lvl8pPr>
            <a:lvl9pPr marL="2971874" indent="0">
              <a:buNone/>
              <a:defRPr sz="113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6050436"/>
      </p:ext>
    </p:extLst>
  </p:cSld>
  <p:clrMapOvr>
    <a:masterClrMapping/>
  </p:clrMapOvr>
  <p:transition>
    <p:strips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2417" y="1196976"/>
            <a:ext cx="538480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45353171"/>
      </p:ext>
    </p:extLst>
  </p:cSld>
  <p:clrMapOvr>
    <a:masterClrMapping/>
  </p:clrMapOvr>
  <p:transition>
    <p:strips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85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85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1767001"/>
      </p:ext>
    </p:extLst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573" y="-26988"/>
            <a:ext cx="10552423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4565191"/>
      </p:ext>
    </p:extLst>
  </p:cSld>
  <p:clrMapOvr>
    <a:masterClrMapping/>
  </p:clrMapOvr>
  <p:transition>
    <p:strips dir="r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50466875"/>
      </p:ext>
    </p:extLst>
  </p:cSld>
  <p:clrMapOvr>
    <a:masterClrMapping/>
  </p:clrMapOvr>
  <p:transition>
    <p:strips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552395"/>
      </p:ext>
    </p:extLst>
  </p:cSld>
  <p:clrMapOvr>
    <a:masterClrMapping/>
  </p:clrMapOvr>
  <p:transition>
    <p:strips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8" y="273092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85" indent="0">
              <a:buNone/>
              <a:defRPr sz="975"/>
            </a:lvl2pPr>
            <a:lvl3pPr marL="742969" indent="0">
              <a:buNone/>
              <a:defRPr sz="813"/>
            </a:lvl3pPr>
            <a:lvl4pPr marL="1114453" indent="0">
              <a:buNone/>
              <a:defRPr sz="731"/>
            </a:lvl4pPr>
            <a:lvl5pPr marL="1485937" indent="0">
              <a:buNone/>
              <a:defRPr sz="731"/>
            </a:lvl5pPr>
            <a:lvl6pPr marL="1857421" indent="0">
              <a:buNone/>
              <a:defRPr sz="731"/>
            </a:lvl6pPr>
            <a:lvl7pPr marL="2228906" indent="0">
              <a:buNone/>
              <a:defRPr sz="731"/>
            </a:lvl7pPr>
            <a:lvl8pPr marL="2600390" indent="0">
              <a:buNone/>
              <a:defRPr sz="731"/>
            </a:lvl8pPr>
            <a:lvl9pPr marL="2971874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4918329"/>
      </p:ext>
    </p:extLst>
  </p:cSld>
  <p:clrMapOvr>
    <a:masterClrMapping/>
  </p:clrMapOvr>
  <p:transition>
    <p:strips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85" indent="0">
              <a:buNone/>
              <a:defRPr sz="2275"/>
            </a:lvl2pPr>
            <a:lvl3pPr marL="742969" indent="0">
              <a:buNone/>
              <a:defRPr sz="1950"/>
            </a:lvl3pPr>
            <a:lvl4pPr marL="1114453" indent="0">
              <a:buNone/>
              <a:defRPr sz="1625"/>
            </a:lvl4pPr>
            <a:lvl5pPr marL="1485937" indent="0">
              <a:buNone/>
              <a:defRPr sz="1625"/>
            </a:lvl5pPr>
            <a:lvl6pPr marL="1857421" indent="0">
              <a:buNone/>
              <a:defRPr sz="1625"/>
            </a:lvl6pPr>
            <a:lvl7pPr marL="2228906" indent="0">
              <a:buNone/>
              <a:defRPr sz="1625"/>
            </a:lvl7pPr>
            <a:lvl8pPr marL="2600390" indent="0">
              <a:buNone/>
              <a:defRPr sz="1625"/>
            </a:lvl8pPr>
            <a:lvl9pPr marL="2971874" indent="0">
              <a:buNone/>
              <a:defRPr sz="162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85" indent="0">
              <a:buNone/>
              <a:defRPr sz="975"/>
            </a:lvl2pPr>
            <a:lvl3pPr marL="742969" indent="0">
              <a:buNone/>
              <a:defRPr sz="813"/>
            </a:lvl3pPr>
            <a:lvl4pPr marL="1114453" indent="0">
              <a:buNone/>
              <a:defRPr sz="731"/>
            </a:lvl4pPr>
            <a:lvl5pPr marL="1485937" indent="0">
              <a:buNone/>
              <a:defRPr sz="731"/>
            </a:lvl5pPr>
            <a:lvl6pPr marL="1857421" indent="0">
              <a:buNone/>
              <a:defRPr sz="731"/>
            </a:lvl6pPr>
            <a:lvl7pPr marL="2228906" indent="0">
              <a:buNone/>
              <a:defRPr sz="731"/>
            </a:lvl7pPr>
            <a:lvl8pPr marL="2600390" indent="0">
              <a:buNone/>
              <a:defRPr sz="731"/>
            </a:lvl8pPr>
            <a:lvl9pPr marL="2971874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99103864"/>
      </p:ext>
    </p:extLst>
  </p:cSld>
  <p:clrMapOvr>
    <a:masterClrMapping/>
  </p:clrMapOvr>
  <p:transition>
    <p:strips dir="r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0791338"/>
      </p:ext>
    </p:extLst>
  </p:cSld>
  <p:clrMapOvr>
    <a:masterClrMapping/>
  </p:clrMapOvr>
  <p:transition>
    <p:strips dir="r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92684" y="-26988"/>
            <a:ext cx="3048000" cy="57499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684" y="-26988"/>
            <a:ext cx="8940800" cy="57499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5217880"/>
      </p:ext>
    </p:extLst>
  </p:cSld>
  <p:clrMapOvr>
    <a:masterClrMapping/>
  </p:clrMapOvr>
  <p:transition>
    <p:strips dir="r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4" y="-26988"/>
            <a:ext cx="12192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2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9765244"/>
      </p:ext>
    </p:extLst>
  </p:cSld>
  <p:clrMapOvr>
    <a:masterClrMapping/>
  </p:clrMapOvr>
  <p:transition>
    <p:strips dir="r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4" y="-26988"/>
            <a:ext cx="12192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212417" y="1196975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212417" y="3535405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96205784"/>
      </p:ext>
    </p:extLst>
  </p:cSld>
  <p:clrMapOvr>
    <a:masterClrMapping/>
  </p:clrMapOvr>
  <p:transition>
    <p:strips dir="r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8684" y="-26988"/>
            <a:ext cx="12192000" cy="57499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70567192"/>
      </p:ext>
    </p:extLst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71778016"/>
      </p:ext>
    </p:extLst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2417" y="11969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8018953"/>
      </p:ext>
    </p:extLst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35605894"/>
      </p:ext>
    </p:extLst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55507797"/>
      </p:ext>
    </p:extLst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121004"/>
      </p:ext>
    </p:extLst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7" y="273088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70674472"/>
      </p:ext>
    </p:extLst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838412"/>
      </p:ext>
    </p:extLst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ADCD95-10E5-7242-A534-5D6DC76DDB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848" y="-26988"/>
            <a:ext cx="1214315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65A008-AC8B-914F-BF2C-FC57BE47D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5231" y="119697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  Образец текста</a:t>
            </a:r>
          </a:p>
          <a:p>
            <a:pPr lvl="2"/>
            <a:r>
              <a:rPr lang="ru-RU" altLang="ru-RU"/>
              <a:t> Второй уровень</a:t>
            </a:r>
          </a:p>
          <a:p>
            <a:pPr lvl="3"/>
            <a:r>
              <a:rPr lang="ru-RU" altLang="ru-RU"/>
              <a:t> Третий уровень</a:t>
            </a:r>
          </a:p>
          <a:p>
            <a:pPr lvl="4"/>
            <a:r>
              <a:rPr lang="ru-RU" altLang="ru-RU"/>
              <a:t>  Четвертый уровень</a:t>
            </a:r>
          </a:p>
        </p:txBody>
      </p:sp>
      <p:pic>
        <p:nvPicPr>
          <p:cNvPr id="1028" name="Picture 8">
            <a:extLst>
              <a:ext uri="{FF2B5EF4-FFF2-40B4-BE49-F238E27FC236}">
                <a16:creationId xmlns:a16="http://schemas.microsoft.com/office/drawing/2014/main" id="{9277E66C-39D7-094B-98CB-0BDD66B63567}"/>
              </a:ext>
            </a:extLst>
          </p:cNvPr>
          <p:cNvPicPr>
            <a:picLocks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7893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9">
            <a:extLst>
              <a:ext uri="{FF2B5EF4-FFF2-40B4-BE49-F238E27FC236}">
                <a16:creationId xmlns:a16="http://schemas.microsoft.com/office/drawing/2014/main" id="{81D595E9-6183-2143-A820-C71B19EB810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97650"/>
            <a:ext cx="10972800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54407-EA01-4395-BBB0-0E288835CF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851" y="-3175"/>
            <a:ext cx="850334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434" r:id="rId1"/>
    <p:sldLayoutId id="2147490435" r:id="rId2"/>
    <p:sldLayoutId id="2147490436" r:id="rId3"/>
    <p:sldLayoutId id="2147490437" r:id="rId4"/>
    <p:sldLayoutId id="2147490438" r:id="rId5"/>
    <p:sldLayoutId id="2147490439" r:id="rId6"/>
    <p:sldLayoutId id="2147490440" r:id="rId7"/>
    <p:sldLayoutId id="2147490441" r:id="rId8"/>
    <p:sldLayoutId id="2147490442" r:id="rId9"/>
    <p:sldLayoutId id="2147490443" r:id="rId10"/>
    <p:sldLayoutId id="2147490444" r:id="rId11"/>
    <p:sldLayoutId id="2147490445" r:id="rId12"/>
    <p:sldLayoutId id="2147490446" r:id="rId13"/>
    <p:sldLayoutId id="2147490447" r:id="rId14"/>
  </p:sldLayoutIdLst>
  <p:transition/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2" charset="2"/>
        <a:buChar char="P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ADCD95-10E5-7242-A534-5D6DC76DDB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848" y="-26988"/>
            <a:ext cx="1214315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65A008-AC8B-914F-BF2C-FC57BE47D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5231" y="119697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  Образец текста</a:t>
            </a:r>
          </a:p>
          <a:p>
            <a:pPr lvl="2"/>
            <a:r>
              <a:rPr lang="ru-RU" altLang="ru-RU"/>
              <a:t> Второй уровень</a:t>
            </a:r>
          </a:p>
          <a:p>
            <a:pPr lvl="3"/>
            <a:r>
              <a:rPr lang="ru-RU" altLang="ru-RU"/>
              <a:t> Третий уровень</a:t>
            </a:r>
          </a:p>
          <a:p>
            <a:pPr lvl="4"/>
            <a:r>
              <a:rPr lang="ru-RU" altLang="ru-RU"/>
              <a:t>  Четвертый уровень</a:t>
            </a:r>
          </a:p>
        </p:txBody>
      </p:sp>
      <p:sp>
        <p:nvSpPr>
          <p:cNvPr id="1029" name="Line 9">
            <a:extLst>
              <a:ext uri="{FF2B5EF4-FFF2-40B4-BE49-F238E27FC236}">
                <a16:creationId xmlns:a16="http://schemas.microsoft.com/office/drawing/2014/main" id="{81D595E9-6183-2143-A820-C71B19EB810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97650"/>
            <a:ext cx="10972800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 sz="975"/>
          </a:p>
        </p:txBody>
      </p:sp>
    </p:spTree>
    <p:extLst>
      <p:ext uri="{BB962C8B-B14F-4D97-AF65-F5344CB8AC3E}">
        <p14:creationId xmlns:p14="http://schemas.microsoft.com/office/powerpoint/2010/main" val="38279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49" r:id="rId1"/>
    <p:sldLayoutId id="2147490450" r:id="rId2"/>
    <p:sldLayoutId id="2147490451" r:id="rId3"/>
    <p:sldLayoutId id="2147490452" r:id="rId4"/>
    <p:sldLayoutId id="2147490453" r:id="rId5"/>
    <p:sldLayoutId id="2147490454" r:id="rId6"/>
    <p:sldLayoutId id="2147490455" r:id="rId7"/>
    <p:sldLayoutId id="2147490456" r:id="rId8"/>
    <p:sldLayoutId id="2147490457" r:id="rId9"/>
    <p:sldLayoutId id="2147490458" r:id="rId10"/>
    <p:sldLayoutId id="2147490459" r:id="rId11"/>
    <p:sldLayoutId id="2147490460" r:id="rId12"/>
    <p:sldLayoutId id="2147490461" r:id="rId13"/>
    <p:sldLayoutId id="2147490462" r:id="rId14"/>
  </p:sldLayoutIdLst>
  <p:transition/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5pPr>
      <a:lvl6pPr marL="371485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6pPr>
      <a:lvl7pPr marL="742969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7pPr>
      <a:lvl8pPr marL="1114453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8pPr>
      <a:lvl9pPr marL="1485937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9pPr>
    </p:titleStyle>
    <p:bodyStyle>
      <a:lvl1pPr marL="278613" indent="-2786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03662" indent="-23217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275">
          <a:solidFill>
            <a:schemeClr val="tx1"/>
          </a:solidFill>
          <a:latin typeface="+mn-lt"/>
        </a:defRPr>
      </a:lvl2pPr>
      <a:lvl3pPr marL="928710" indent="-18574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950">
          <a:solidFill>
            <a:schemeClr val="tx1"/>
          </a:solidFill>
          <a:latin typeface="+mn-lt"/>
        </a:defRPr>
      </a:lvl3pPr>
      <a:lvl4pPr marL="1300195" indent="-185742" algn="l" rtl="0" eaLnBrk="0" fontAlgn="base" hangingPunct="0">
        <a:spcBef>
          <a:spcPct val="20000"/>
        </a:spcBef>
        <a:spcAft>
          <a:spcPct val="0"/>
        </a:spcAft>
        <a:buFont typeface="Wingdings 2" pitchFamily="2" charset="2"/>
        <a:buChar char="P"/>
        <a:defRPr sz="1625">
          <a:solidFill>
            <a:schemeClr val="tx1"/>
          </a:solidFill>
          <a:latin typeface="+mn-lt"/>
        </a:defRPr>
      </a:lvl4pPr>
      <a:lvl5pPr marL="1671680" indent="-18574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1625">
          <a:solidFill>
            <a:schemeClr val="tx1"/>
          </a:solidFill>
          <a:latin typeface="+mn-lt"/>
        </a:defRPr>
      </a:lvl5pPr>
      <a:lvl6pPr marL="2043164" indent="-185742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1625">
          <a:solidFill>
            <a:schemeClr val="tx1"/>
          </a:solidFill>
          <a:latin typeface="+mn-lt"/>
        </a:defRPr>
      </a:lvl6pPr>
      <a:lvl7pPr marL="2414648" indent="-185742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1625">
          <a:solidFill>
            <a:schemeClr val="tx1"/>
          </a:solidFill>
          <a:latin typeface="+mn-lt"/>
        </a:defRPr>
      </a:lvl7pPr>
      <a:lvl8pPr marL="2786132" indent="-185742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1625">
          <a:solidFill>
            <a:schemeClr val="tx1"/>
          </a:solidFill>
          <a:latin typeface="+mn-lt"/>
        </a:defRPr>
      </a:lvl8pPr>
      <a:lvl9pPr marL="3157616" indent="-185742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162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85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69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53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37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21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90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74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://dx.doi.org/10.1007/JHEP05(2023)227" TargetMode="Externa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Прямоугольник 1">
            <a:extLst>
              <a:ext uri="{FF2B5EF4-FFF2-40B4-BE49-F238E27FC236}">
                <a16:creationId xmlns:a16="http://schemas.microsoft.com/office/drawing/2014/main" id="{3299F9C3-BFAC-D64E-980C-45F253ABB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735" y="853981"/>
            <a:ext cx="6894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GB" altLang="ru-RU" sz="1800" dirty="0">
                <a:solidFill>
                  <a:schemeClr val="accent2">
                    <a:lumMod val="75000"/>
                  </a:schemeClr>
                </a:solidFill>
              </a:rPr>
              <a:t>JINR Topic</a:t>
            </a:r>
            <a:r>
              <a:rPr lang="en-US" altLang="ru-RU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altLang="ru-RU" sz="1800" dirty="0">
                <a:solidFill>
                  <a:schemeClr val="accent2">
                    <a:lumMod val="75000"/>
                  </a:schemeClr>
                </a:solidFill>
              </a:rPr>
              <a:t>02-1-1083-2009</a:t>
            </a:r>
            <a:endParaRPr lang="pt-BR" alt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439" name="Text Box 6">
            <a:extLst>
              <a:ext uri="{FF2B5EF4-FFF2-40B4-BE49-F238E27FC236}">
                <a16:creationId xmlns:a16="http://schemas.microsoft.com/office/drawing/2014/main" id="{EAE5644B-4C9C-6C4C-8721-713D7C36C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190" y="5896543"/>
            <a:ext cx="7667625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None/>
            </a:pPr>
            <a:r>
              <a:rPr lang="en-US" altLang="ru-RU" sz="1800" dirty="0">
                <a:solidFill>
                  <a:srgbClr val="002060"/>
                </a:solidFill>
              </a:rPr>
              <a:t>Vladimir Karjavine </a:t>
            </a:r>
          </a:p>
          <a:p>
            <a:pPr algn="ctr" eaLnBrk="1" hangingPunct="1">
              <a:spcBef>
                <a:spcPts val="600"/>
              </a:spcBef>
              <a:buNone/>
            </a:pPr>
            <a:r>
              <a:rPr lang="en-US" altLang="ru-RU" sz="1800" dirty="0">
                <a:solidFill>
                  <a:srgbClr val="002060"/>
                </a:solidFill>
              </a:rPr>
              <a:t>for JINR CMS group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1BA2452-E55C-4348-B592-49EF6384C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5" y="6341514"/>
            <a:ext cx="12037670" cy="58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9" tIns="45715" rIns="91429" bIns="45715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i="1" dirty="0">
                <a:solidFill>
                  <a:srgbClr val="002060"/>
                </a:solidFill>
                <a:latin typeface="+mn-lt"/>
              </a:rPr>
              <a:t>60</a:t>
            </a:r>
            <a:r>
              <a:rPr lang="en-US" altLang="ru-RU" sz="1600" i="1" dirty="0" err="1">
                <a:solidFill>
                  <a:srgbClr val="002060"/>
                </a:solidFill>
                <a:latin typeface="+mn-lt"/>
              </a:rPr>
              <a:t>th</a:t>
            </a:r>
            <a:r>
              <a:rPr lang="en-US" altLang="ru-RU" sz="1600" i="1" dirty="0">
                <a:solidFill>
                  <a:srgbClr val="002060"/>
                </a:solidFill>
                <a:latin typeface="+mn-lt"/>
              </a:rPr>
              <a:t> Meeting of the </a:t>
            </a:r>
            <a:r>
              <a:rPr lang="en-US" altLang="ru-RU" sz="1600" i="1" dirty="0" err="1">
                <a:solidFill>
                  <a:srgbClr val="002060"/>
                </a:solidFill>
                <a:latin typeface="+mn-lt"/>
              </a:rPr>
              <a:t>Programme</a:t>
            </a:r>
            <a:r>
              <a:rPr lang="en-US" altLang="ru-RU" sz="1600" i="1" dirty="0">
                <a:solidFill>
                  <a:srgbClr val="002060"/>
                </a:solidFill>
                <a:latin typeface="+mn-lt"/>
              </a:rPr>
              <a:t> Advisory Committee</a:t>
            </a:r>
            <a:r>
              <a:rPr lang="en-GB" altLang="ru-RU" sz="1600" i="1" dirty="0">
                <a:solidFill>
                  <a:srgbClr val="002060"/>
                </a:solidFill>
                <a:latin typeface="+mn-lt"/>
              </a:rPr>
              <a:t>. </a:t>
            </a:r>
            <a:r>
              <a:rPr lang="ru-RU" altLang="ru-RU" sz="1600" i="1" dirty="0">
                <a:solidFill>
                  <a:srgbClr val="002060"/>
                </a:solidFill>
                <a:latin typeface="+mn-lt"/>
              </a:rPr>
              <a:t>17</a:t>
            </a:r>
            <a:r>
              <a:rPr lang="en-GB" altLang="ru-RU" sz="1600" i="1" dirty="0">
                <a:solidFill>
                  <a:srgbClr val="002060"/>
                </a:solidFill>
                <a:latin typeface="+mn-lt"/>
              </a:rPr>
              <a:t>.0</a:t>
            </a:r>
            <a:r>
              <a:rPr lang="ru-RU" altLang="ru-RU" sz="1600" i="1" dirty="0">
                <a:solidFill>
                  <a:srgbClr val="002060"/>
                </a:solidFill>
                <a:latin typeface="+mn-lt"/>
              </a:rPr>
              <a:t>6</a:t>
            </a:r>
            <a:r>
              <a:rPr lang="en-GB" altLang="ru-RU" sz="1600" i="1" dirty="0">
                <a:solidFill>
                  <a:srgbClr val="002060"/>
                </a:solidFill>
                <a:latin typeface="+mn-lt"/>
              </a:rPr>
              <a:t>.2024.</a:t>
            </a:r>
          </a:p>
          <a:p>
            <a:pPr algn="ctr" eaLnBrk="1" hangingPunct="1"/>
            <a:r>
              <a:rPr lang="ru-RU" altLang="ru-RU" sz="1600" i="1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E0278F6-0DFD-4C4B-9035-4C043C3AA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434" y="136186"/>
            <a:ext cx="9917113" cy="7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algn="ctr" eaLnBrk="1">
              <a:lnSpc>
                <a:spcPct val="70000"/>
              </a:lnSpc>
              <a:spcBef>
                <a:spcPts val="1038"/>
              </a:spcBef>
            </a:pPr>
            <a:r>
              <a:rPr lang="en-US" altLang="ru-RU" b="1" i="1">
                <a:solidFill>
                  <a:srgbClr val="002060"/>
                </a:solidFill>
                <a:latin typeface="Arial" panose="020B0604020202020204" pitchFamily="34" charset="0"/>
                <a:cs typeface="PingFang SC" charset="0"/>
              </a:rPr>
              <a:t>Report on the scientific results obtained </a:t>
            </a:r>
          </a:p>
          <a:p>
            <a:pPr algn="ctr" eaLnBrk="1">
              <a:lnSpc>
                <a:spcPct val="70000"/>
              </a:lnSpc>
              <a:spcBef>
                <a:spcPts val="1038"/>
              </a:spcBef>
            </a:pPr>
            <a:r>
              <a:rPr lang="en-US" altLang="ru-RU" b="1" i="1">
                <a:solidFill>
                  <a:srgbClr val="002060"/>
                </a:solidFill>
                <a:latin typeface="Arial" panose="020B0604020202020204" pitchFamily="34" charset="0"/>
                <a:cs typeface="PingFang SC" charset="0"/>
              </a:rPr>
              <a:t>by the JINR group in the CMS experiment</a:t>
            </a:r>
          </a:p>
        </p:txBody>
      </p:sp>
      <p:pic>
        <p:nvPicPr>
          <p:cNvPr id="3" name="Picture 2" descr="A picture containing text, LEGO, toy&#10;&#10;Description automatically generated">
            <a:extLst>
              <a:ext uri="{FF2B5EF4-FFF2-40B4-BE49-F238E27FC236}">
                <a16:creationId xmlns:a16="http://schemas.microsoft.com/office/drawing/2014/main" id="{FECD3B97-D267-284C-B603-5FD51F7519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630" y="1401897"/>
            <a:ext cx="6239751" cy="4375027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44B7553-A396-6562-0FE4-98DC376FE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523945"/>
              </p:ext>
            </p:extLst>
          </p:nvPr>
        </p:nvGraphicFramePr>
        <p:xfrm>
          <a:off x="264015" y="1686384"/>
          <a:ext cx="3482485" cy="4445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13183">
                  <a:extLst>
                    <a:ext uri="{9D8B030D-6E8A-4147-A177-3AD203B41FA5}">
                      <a16:colId xmlns:a16="http://schemas.microsoft.com/office/drawing/2014/main" val="4187022479"/>
                    </a:ext>
                  </a:extLst>
                </a:gridCol>
                <a:gridCol w="2769302">
                  <a:extLst>
                    <a:ext uri="{9D8B030D-6E8A-4147-A177-3AD203B41FA5}">
                      <a16:colId xmlns:a16="http://schemas.microsoft.com/office/drawing/2014/main" val="401396768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CMS Membership</a:t>
                      </a:r>
                      <a:endParaRPr lang="en-GB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109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218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full member</a:t>
                      </a: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institutes</a:t>
                      </a:r>
                      <a:endParaRPr lang="en-RU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744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29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associated</a:t>
                      </a:r>
                      <a:r>
                        <a:rPr kumimoji="0" lang="ru-RU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institutes</a:t>
                      </a:r>
                      <a:endParaRPr lang="en-RU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945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</a:t>
                      </a:r>
                      <a:r>
                        <a:rPr lang="en-GB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ooperating</a:t>
                      </a:r>
                      <a:r>
                        <a:rPr lang="ru-RU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</a:t>
                      </a:r>
                      <a:r>
                        <a:rPr lang="en-GB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nstitutes</a:t>
                      </a:r>
                      <a:endParaRPr lang="en-RU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589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RU" sz="1800" dirty="0">
                          <a:solidFill>
                            <a:srgbClr val="FF0000"/>
                          </a:solidFill>
                        </a:rPr>
                        <a:t>5864</a:t>
                      </a:r>
                      <a:endParaRPr lang="en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active members</a:t>
                      </a:r>
                      <a:endParaRPr lang="en-RU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55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RU" sz="1800" dirty="0">
                          <a:solidFill>
                            <a:srgbClr val="FF0000"/>
                          </a:solidFill>
                        </a:rPr>
                        <a:t>58</a:t>
                      </a:r>
                      <a:endParaRPr lang="en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countries</a:t>
                      </a:r>
                      <a:endParaRPr lang="en-RU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20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RU" sz="1800" dirty="0">
                          <a:solidFill>
                            <a:srgbClr val="FF0000"/>
                          </a:solidFill>
                        </a:rPr>
                        <a:t>2062</a:t>
                      </a:r>
                      <a:endParaRPr lang="en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</a:t>
                      </a:r>
                      <a:r>
                        <a:rPr lang="en-GB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hd</a:t>
                      </a:r>
                      <a:r>
                        <a:rPr lang="en-GB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physicists</a:t>
                      </a:r>
                      <a:endParaRPr lang="en-GB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090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RU" sz="1800" dirty="0">
                          <a:solidFill>
                            <a:srgbClr val="FF0000"/>
                          </a:solidFill>
                        </a:rPr>
                        <a:t>1171</a:t>
                      </a:r>
                      <a:endParaRPr lang="en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physics</a:t>
                      </a:r>
                      <a:r>
                        <a:rPr lang="en-GB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doctoral students</a:t>
                      </a:r>
                      <a:endParaRPr lang="en-RU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274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RU" sz="1800" dirty="0">
                          <a:solidFill>
                            <a:srgbClr val="FF0000"/>
                          </a:solidFill>
                        </a:rPr>
                        <a:t>1293</a:t>
                      </a:r>
                      <a:endParaRPr lang="en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non doctoral students</a:t>
                      </a:r>
                      <a:endParaRPr lang="en-RU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9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RU" sz="1800" dirty="0">
                          <a:solidFill>
                            <a:srgbClr val="FF0000"/>
                          </a:solidFill>
                        </a:rPr>
                        <a:t>978</a:t>
                      </a:r>
                      <a:endParaRPr lang="en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engineers</a:t>
                      </a:r>
                      <a:endParaRPr lang="en-RU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88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RU" sz="1800" dirty="0">
                          <a:solidFill>
                            <a:srgbClr val="FF0000"/>
                          </a:solidFill>
                        </a:rPr>
                        <a:t>252</a:t>
                      </a:r>
                      <a:endParaRPr lang="en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technicians</a:t>
                      </a:r>
                      <a:endParaRPr lang="en-RU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04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RU" sz="1800" dirty="0">
                          <a:solidFill>
                            <a:srgbClr val="FF0000"/>
                          </a:solidFill>
                        </a:rPr>
                        <a:t>108</a:t>
                      </a:r>
                      <a:endParaRPr lang="en-RU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administrates</a:t>
                      </a:r>
                      <a:endParaRPr lang="en-RU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92442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Номер слайда 5">
            <a:extLst>
              <a:ext uri="{FF2B5EF4-FFF2-40B4-BE49-F238E27FC236}">
                <a16:creationId xmlns:a16="http://schemas.microsoft.com/office/drawing/2014/main" id="{A5224650-5120-4644-AB77-B097A71FA541}"/>
              </a:ext>
            </a:extLst>
          </p:cNvPr>
          <p:cNvSpPr txBox="1">
            <a:spLocks/>
          </p:cNvSpPr>
          <p:nvPr/>
        </p:nvSpPr>
        <p:spPr bwMode="auto">
          <a:xfrm>
            <a:off x="11788204" y="6602705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7F8C716E-1953-814C-8527-CECD6B03455B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10</a:t>
            </a:fld>
            <a:endParaRPr lang="ru-RU" altLang="ru-RU" sz="1200" b="1" dirty="0">
              <a:solidFill>
                <a:srgbClr val="808080"/>
              </a:solidFill>
            </a:endParaRPr>
          </a:p>
        </p:txBody>
      </p:sp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06" y="-27213"/>
            <a:ext cx="10656711" cy="59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17375E"/>
                </a:solidFill>
                <a:latin typeface="+mn-lt"/>
              </a:rPr>
              <a:t>CMS operation in RUN-3 2024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86177-C7E3-FE5F-3672-12F499089E71}"/>
              </a:ext>
            </a:extLst>
          </p:cNvPr>
          <p:cNvSpPr txBox="1"/>
          <p:nvPr/>
        </p:nvSpPr>
        <p:spPr>
          <a:xfrm>
            <a:off x="8439012" y="3510451"/>
            <a:ext cx="28583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dirty="0">
                <a:solidFill>
                  <a:schemeClr val="accent5">
                    <a:lumMod val="25000"/>
                  </a:schemeClr>
                </a:solidFill>
                <a:effectLst/>
                <a:highlight>
                  <a:srgbClr val="FFFFFF"/>
                </a:highlight>
                <a:latin typeface="+mn-lt"/>
              </a:rPr>
              <a:t>Pileup distribution</a:t>
            </a:r>
            <a:endParaRPr lang="ru-RU" sz="1600" b="1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12" name="Picture 11" descr="A blue graph with black text&#10;&#10;Description automatically generated">
            <a:extLst>
              <a:ext uri="{FF2B5EF4-FFF2-40B4-BE49-F238E27FC236}">
                <a16:creationId xmlns:a16="http://schemas.microsoft.com/office/drawing/2014/main" id="{6772B0C3-6280-8754-FAC6-87E76DA57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 b="5830"/>
          <a:stretch/>
        </p:blipFill>
        <p:spPr>
          <a:xfrm>
            <a:off x="8054191" y="3762964"/>
            <a:ext cx="3363777" cy="22179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57897A-8CD6-4DA6-1B9A-9155EC9D36B3}"/>
              </a:ext>
            </a:extLst>
          </p:cNvPr>
          <p:cNvSpPr txBox="1"/>
          <p:nvPr/>
        </p:nvSpPr>
        <p:spPr>
          <a:xfrm>
            <a:off x="8348545" y="5987148"/>
            <a:ext cx="34396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Mean number of interactions per bunch crossing for the pp Run-3 at 13.6 </a:t>
            </a:r>
            <a:r>
              <a:rPr lang="en-GB" sz="14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TeV</a:t>
            </a:r>
            <a:r>
              <a:rPr lang="en-GB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</a:t>
            </a:r>
            <a:endParaRPr lang="en-US" sz="1400" b="1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C8BD656-EE49-DD47-4625-588138BB5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435" y="792081"/>
            <a:ext cx="3876251" cy="2554301"/>
          </a:xfrm>
          <a:prstGeom prst="rect">
            <a:avLst/>
          </a:prstGeom>
        </p:spPr>
      </p:pic>
      <p:pic>
        <p:nvPicPr>
          <p:cNvPr id="4" name="Picture 3" descr="A graph with blue and yellow lines&#10;&#10;Description automatically generated">
            <a:extLst>
              <a:ext uri="{FF2B5EF4-FFF2-40B4-BE49-F238E27FC236}">
                <a16:creationId xmlns:a16="http://schemas.microsoft.com/office/drawing/2014/main" id="{AA1EB00A-8410-7E1A-3E3D-AF30D8851F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t="8236" r="2856"/>
          <a:stretch/>
        </p:blipFill>
        <p:spPr>
          <a:xfrm>
            <a:off x="26904" y="3629887"/>
            <a:ext cx="3786004" cy="275701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иаграмма, Шрифт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11C5914A-8F31-64C1-D4CB-FAEAABB8CC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13611" r="4000"/>
          <a:stretch/>
        </p:blipFill>
        <p:spPr>
          <a:xfrm>
            <a:off x="4052410" y="3794756"/>
            <a:ext cx="3762279" cy="26803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5041CA-CE88-90C5-C24A-0DD34505A2E4}"/>
              </a:ext>
            </a:extLst>
          </p:cNvPr>
          <p:cNvSpPr txBox="1"/>
          <p:nvPr/>
        </p:nvSpPr>
        <p:spPr>
          <a:xfrm>
            <a:off x="892430" y="666032"/>
            <a:ext cx="6573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+mn-lt"/>
              </a:rPr>
              <a:t>P</a:t>
            </a:r>
            <a:r>
              <a:rPr lang="en-US" sz="20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+mn-lt"/>
              </a:rPr>
              <a:t>roton-proton collisions at 13.6 </a:t>
            </a:r>
            <a:r>
              <a:rPr lang="en-US" sz="20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+mn-lt"/>
              </a:rPr>
              <a:t>TeV</a:t>
            </a:r>
            <a:r>
              <a:rPr lang="en-US" sz="20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+mn-lt"/>
              </a:rPr>
              <a:t>.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+mn-lt"/>
              </a:rPr>
              <a:t>CMS data taking efficiency </a:t>
            </a:r>
            <a:r>
              <a:rPr lang="ru-RU" sz="2000" dirty="0" err="1">
                <a:solidFill>
                  <a:srgbClr val="002060"/>
                </a:solidFill>
                <a:latin typeface="+mn-lt"/>
              </a:rPr>
              <a:t>in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 202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4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 (</a:t>
            </a:r>
            <a:r>
              <a:rPr lang="ru-RU" sz="2000" dirty="0" err="1">
                <a:solidFill>
                  <a:srgbClr val="002060"/>
                </a:solidFill>
                <a:latin typeface="+mn-lt"/>
              </a:rPr>
              <a:t>pp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): ~ 9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%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Run-3 pp data certification efficiency 94%.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C9513-C9A5-FEAE-7E2C-4967E3CBC77B}"/>
              </a:ext>
            </a:extLst>
          </p:cNvPr>
          <p:cNvSpPr txBox="1"/>
          <p:nvPr/>
        </p:nvSpPr>
        <p:spPr>
          <a:xfrm>
            <a:off x="4061864" y="2607331"/>
            <a:ext cx="3907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Luminosity </a:t>
            </a:r>
            <a:r>
              <a:rPr lang="ru-RU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delivered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in Run-3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so far: </a:t>
            </a: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99.30</a:t>
            </a:r>
            <a:r>
              <a:rPr lang="ru-RU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fb</a:t>
            </a:r>
            <a:r>
              <a:rPr lang="ru-RU" sz="16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-1</a:t>
            </a:r>
            <a:r>
              <a:rPr lang="en-US" sz="16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en-US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CMS recorded:</a:t>
            </a: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91.50</a:t>
            </a:r>
            <a:r>
              <a:rPr lang="ru-RU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fb</a:t>
            </a:r>
            <a:r>
              <a:rPr lang="ru-RU" sz="16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-1</a:t>
            </a:r>
            <a:r>
              <a:rPr lang="en-US" sz="16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D</a:t>
            </a:r>
            <a:r>
              <a:rPr lang="ru-RU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ata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taking efficiency </a:t>
            </a:r>
            <a:r>
              <a:rPr lang="ru-RU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in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RUN-3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(</a:t>
            </a:r>
            <a:r>
              <a:rPr lang="ru-RU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pp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): </a:t>
            </a:r>
            <a:r>
              <a:rPr lang="ru-RU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9</a:t>
            </a: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2.15</a:t>
            </a:r>
            <a:r>
              <a:rPr lang="ru-RU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%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en-US" sz="160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83D8DA-5599-03B1-E51B-7A314F5E4641}"/>
              </a:ext>
            </a:extLst>
          </p:cNvPr>
          <p:cNvSpPr txBox="1"/>
          <p:nvPr/>
        </p:nvSpPr>
        <p:spPr>
          <a:xfrm>
            <a:off x="303979" y="2620812"/>
            <a:ext cx="36504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Luminosity </a:t>
            </a:r>
            <a:r>
              <a:rPr lang="ru-RU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delivered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in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2024: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25.90</a:t>
            </a:r>
            <a:r>
              <a:rPr lang="ru-RU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fb</a:t>
            </a:r>
            <a:r>
              <a:rPr lang="ru-RU" sz="16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-1</a:t>
            </a:r>
            <a:r>
              <a:rPr lang="ru-RU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en-US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CMS recorded:</a:t>
            </a: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~24.13</a:t>
            </a:r>
            <a:r>
              <a:rPr lang="ru-RU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fb</a:t>
            </a:r>
            <a:r>
              <a:rPr lang="ru-RU" sz="16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-1</a:t>
            </a:r>
            <a:r>
              <a:rPr lang="en-US" sz="16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en-US" sz="16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D</a:t>
            </a:r>
            <a:r>
              <a:rPr lang="ru-RU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ata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taking efficiency </a:t>
            </a:r>
            <a:r>
              <a:rPr lang="ru-RU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in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202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4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(</a:t>
            </a:r>
            <a:r>
              <a:rPr lang="ru-RU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pp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): </a:t>
            </a:r>
            <a:r>
              <a:rPr lang="ru-RU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~ 9</a:t>
            </a: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3.16</a:t>
            </a:r>
            <a:r>
              <a:rPr lang="ru-RU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%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en-US" sz="1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6935D0-71D6-1478-A992-BD8F449BC042}"/>
              </a:ext>
            </a:extLst>
          </p:cNvPr>
          <p:cNvSpPr txBox="1"/>
          <p:nvPr/>
        </p:nvSpPr>
        <p:spPr>
          <a:xfrm>
            <a:off x="323345" y="2121818"/>
            <a:ext cx="6097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+mn-lt"/>
              </a:rPr>
              <a:t>Luminosity summary up to June 2024   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076123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FF1B097-97F5-1476-3D27-9C84A558089E}"/>
              </a:ext>
            </a:extLst>
          </p:cNvPr>
          <p:cNvSpPr txBox="1"/>
          <p:nvPr/>
        </p:nvSpPr>
        <p:spPr>
          <a:xfrm>
            <a:off x="727571" y="-91463"/>
            <a:ext cx="10539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+mn-lt"/>
              </a:rPr>
              <a:t>Detectors</a:t>
            </a:r>
            <a:r>
              <a:rPr lang="en-GB" sz="3200" b="1" dirty="0">
                <a:solidFill>
                  <a:srgbClr val="002060"/>
                </a:solidFill>
                <a:effectLst/>
                <a:latin typeface="+mn-lt"/>
              </a:rPr>
              <a:t> Operation in RUN-3 2024</a:t>
            </a:r>
            <a:endParaRPr lang="en-GB" sz="3200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B74F1BE7-5041-4C77-8133-156897A7DAE8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311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11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B73FD-FAB0-F50A-B69B-D534B5C6B671}"/>
              </a:ext>
            </a:extLst>
          </p:cNvPr>
          <p:cNvSpPr txBox="1"/>
          <p:nvPr/>
        </p:nvSpPr>
        <p:spPr>
          <a:xfrm>
            <a:off x="212015" y="1066323"/>
            <a:ext cx="3870546" cy="12234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Muon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CSC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endParaRPr lang="ru-RU" sz="18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180000" indent="-1800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ME1/1 CSC HV system was replaced by a new.</a:t>
            </a:r>
          </a:p>
          <a:p>
            <a:pPr marL="180000" indent="-1800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In 2024 HV correction was performed to equalize the gas gain values in ME1/1 layers.  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74F10F5-CFC0-1E5E-D95E-A4A34C40A849}"/>
              </a:ext>
            </a:extLst>
          </p:cNvPr>
          <p:cNvGrpSpPr/>
          <p:nvPr/>
        </p:nvGrpSpPr>
        <p:grpSpPr>
          <a:xfrm>
            <a:off x="412763" y="2345910"/>
            <a:ext cx="3316091" cy="3984834"/>
            <a:chOff x="491902" y="2501563"/>
            <a:chExt cx="3316091" cy="4052831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D6B03819-5415-6403-F561-CAEE88F1C1EA}"/>
                </a:ext>
              </a:extLst>
            </p:cNvPr>
            <p:cNvGrpSpPr/>
            <p:nvPr/>
          </p:nvGrpSpPr>
          <p:grpSpPr>
            <a:xfrm>
              <a:off x="492233" y="2501563"/>
              <a:ext cx="3315760" cy="2035411"/>
              <a:chOff x="1095185" y="2072535"/>
              <a:chExt cx="3321898" cy="1860365"/>
            </a:xfrm>
          </p:grpSpPr>
          <p:pic>
            <p:nvPicPr>
              <p:cNvPr id="9" name="Рисунок 1">
                <a:extLst>
                  <a:ext uri="{FF2B5EF4-FFF2-40B4-BE49-F238E27FC236}">
                    <a16:creationId xmlns:a16="http://schemas.microsoft.com/office/drawing/2014/main" id="{B085678B-0B40-8814-DD29-885E9D2153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39"/>
              <a:stretch/>
            </p:blipFill>
            <p:spPr>
              <a:xfrm>
                <a:off x="1095185" y="2072535"/>
                <a:ext cx="3321898" cy="186036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E00662-1E5C-35EA-3771-FDF8109E2CE6}"/>
                  </a:ext>
                </a:extLst>
              </p:cNvPr>
              <p:cNvSpPr txBox="1"/>
              <p:nvPr/>
            </p:nvSpPr>
            <p:spPr>
              <a:xfrm>
                <a:off x="1553284" y="2072535"/>
                <a:ext cx="730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June 2023</a:t>
                </a:r>
                <a:endParaRPr lang="en-US" sz="8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B23B89-BF1A-0606-C8EA-D4EA25D6B323}"/>
                  </a:ext>
                </a:extLst>
              </p:cNvPr>
              <p:cNvSpPr txBox="1"/>
              <p:nvPr/>
            </p:nvSpPr>
            <p:spPr>
              <a:xfrm>
                <a:off x="2832589" y="3658689"/>
                <a:ext cx="626031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Time (</a:t>
                </a:r>
                <a:r>
                  <a:rPr lang="en-US" sz="8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UTC</a:t>
                </a:r>
                <a:r>
                  <a:rPr lang="en-US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F034AC-F5E5-93A8-67D5-C49357753828}"/>
                  </a:ext>
                </a:extLst>
              </p:cNvPr>
              <p:cNvSpPr txBox="1"/>
              <p:nvPr/>
            </p:nvSpPr>
            <p:spPr>
              <a:xfrm>
                <a:off x="1118291" y="2378202"/>
                <a:ext cx="123111" cy="7327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 lIns="0" tIns="0" rIns="0" bIns="0" rtlCol="0">
                <a:spAutoFit/>
              </a:bodyPr>
              <a:lstStyle/>
              <a:p>
                <a:r>
                  <a:rPr lang="en-US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HV current (</a:t>
                </a:r>
                <a:r>
                  <a:rPr lang="en-US" sz="8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nA</a:t>
                </a:r>
                <a:r>
                  <a:rPr lang="en-US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2AF4CDF9-28DD-EB71-233B-80CBCD783FF8}"/>
                </a:ext>
              </a:extLst>
            </p:cNvPr>
            <p:cNvGrpSpPr/>
            <p:nvPr/>
          </p:nvGrpSpPr>
          <p:grpSpPr>
            <a:xfrm>
              <a:off x="491902" y="4518614"/>
              <a:ext cx="3315760" cy="2035780"/>
              <a:chOff x="987215" y="3785415"/>
              <a:chExt cx="3391768" cy="2031911"/>
            </a:xfrm>
          </p:grpSpPr>
          <p:pic>
            <p:nvPicPr>
              <p:cNvPr id="7" name="Picture 6" descr="A graph with different colored lines&#10;&#10;Description automatically generated">
                <a:extLst>
                  <a:ext uri="{FF2B5EF4-FFF2-40B4-BE49-F238E27FC236}">
                    <a16:creationId xmlns:a16="http://schemas.microsoft.com/office/drawing/2014/main" id="{381CDAF4-365F-8510-368D-0DBD4F8C8E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346" r="3504"/>
              <a:stretch/>
            </p:blipFill>
            <p:spPr>
              <a:xfrm>
                <a:off x="987215" y="3785415"/>
                <a:ext cx="3391768" cy="203191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683ED9-41F0-02D9-7F82-2552E96FC758}"/>
                  </a:ext>
                </a:extLst>
              </p:cNvPr>
              <p:cNvSpPr txBox="1"/>
              <p:nvPr/>
            </p:nvSpPr>
            <p:spPr>
              <a:xfrm>
                <a:off x="1475692" y="3936515"/>
                <a:ext cx="730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May</a:t>
                </a:r>
                <a:r>
                  <a:rPr lang="ru-RU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202</a:t>
                </a:r>
                <a:r>
                  <a:rPr lang="en-US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973DDFE-D54F-75F6-5627-2B7EA9DCD2C1}"/>
                  </a:ext>
                </a:extLst>
              </p:cNvPr>
              <p:cNvSpPr txBox="1"/>
              <p:nvPr/>
            </p:nvSpPr>
            <p:spPr>
              <a:xfrm>
                <a:off x="2621730" y="5529521"/>
                <a:ext cx="626031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Time (</a:t>
                </a:r>
                <a:r>
                  <a:rPr lang="en-US" sz="8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UTC</a:t>
                </a:r>
                <a:r>
                  <a:rPr lang="en-US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BBA4B92-99CF-97BF-AD35-3DF70F96FCD3}"/>
                  </a:ext>
                </a:extLst>
              </p:cNvPr>
              <p:cNvSpPr txBox="1"/>
              <p:nvPr/>
            </p:nvSpPr>
            <p:spPr>
              <a:xfrm>
                <a:off x="1016572" y="4357020"/>
                <a:ext cx="123111" cy="7327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 lIns="0" tIns="0" rIns="0" bIns="0" rtlCol="0">
                <a:spAutoFit/>
              </a:bodyPr>
              <a:lstStyle/>
              <a:p>
                <a:r>
                  <a:rPr lang="en-US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HV current (</a:t>
                </a:r>
                <a:r>
                  <a:rPr lang="en-US" sz="8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nA</a:t>
                </a:r>
                <a:r>
                  <a:rPr lang="en-US" sz="8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360EE4E-33A4-C66E-602F-F707185A9988}"/>
              </a:ext>
            </a:extLst>
          </p:cNvPr>
          <p:cNvSpPr txBox="1"/>
          <p:nvPr/>
        </p:nvSpPr>
        <p:spPr>
          <a:xfrm>
            <a:off x="4016879" y="1437969"/>
            <a:ext cx="3829236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The Muon system shows good performance, comparable to previous years.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CSC operating well</a:t>
            </a:r>
            <a:r>
              <a:rPr lang="ru-RU" sz="1600" dirty="0">
                <a:solidFill>
                  <a:srgbClr val="C00000"/>
                </a:solidFill>
                <a:latin typeface="Arial Narrow" panose="020B0606020202030204" pitchFamily="34" charset="0"/>
              </a:rPr>
              <a:t>:</a:t>
            </a:r>
            <a:r>
              <a:rPr lang="en-US" sz="160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GB" sz="160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99.32% active channels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38" name="Picture 29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FF50987E-70A5-9C26-7F61-1DFEFCDCF2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8313" y="2938160"/>
            <a:ext cx="3733080" cy="3147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255286-F51E-CF64-BBB9-87AB11754854}"/>
              </a:ext>
            </a:extLst>
          </p:cNvPr>
          <p:cNvSpPr txBox="1"/>
          <p:nvPr/>
        </p:nvSpPr>
        <p:spPr>
          <a:xfrm>
            <a:off x="3221448" y="516644"/>
            <a:ext cx="5749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Summary of the first stable beam period at 13.6 </a:t>
            </a:r>
            <a:r>
              <a:rPr lang="en-US" sz="1800" i="0" dirty="0" err="1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TeV</a:t>
            </a:r>
            <a:r>
              <a:rPr lang="en-US" sz="1800" i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.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endParaRPr lang="ru-RU" sz="18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3ECC1F-8F15-531A-7A96-B6D0A5DB9FD6}"/>
              </a:ext>
            </a:extLst>
          </p:cNvPr>
          <p:cNvGrpSpPr/>
          <p:nvPr/>
        </p:nvGrpSpPr>
        <p:grpSpPr>
          <a:xfrm>
            <a:off x="8004269" y="3558867"/>
            <a:ext cx="3836650" cy="2652343"/>
            <a:chOff x="8084373" y="3910311"/>
            <a:chExt cx="3836650" cy="265234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1210C0C-8CED-F4FA-8E8F-DCBC633EC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4373" y="4144517"/>
              <a:ext cx="3836650" cy="24181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767CED-3748-8441-E2DE-023F98374C46}"/>
                </a:ext>
              </a:extLst>
            </p:cNvPr>
            <p:cNvSpPr txBox="1"/>
            <p:nvPr/>
          </p:nvSpPr>
          <p:spPr>
            <a:xfrm>
              <a:off x="9377223" y="3910311"/>
              <a:ext cx="12509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i="0" dirty="0">
                  <a:solidFill>
                    <a:schemeClr val="accent6">
                      <a:lumMod val="75000"/>
                    </a:schemeClr>
                  </a:solidFill>
                  <a:effectLst/>
                  <a:latin typeface="+mn-lt"/>
                </a:rPr>
                <a:t>Downtime</a:t>
              </a:r>
              <a:endParaRPr lang="ru-RU" sz="1600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AD00395-52E4-8D26-2489-88FB6EA02BE3}"/>
              </a:ext>
            </a:extLst>
          </p:cNvPr>
          <p:cNvSpPr txBox="1"/>
          <p:nvPr/>
        </p:nvSpPr>
        <p:spPr>
          <a:xfrm>
            <a:off x="7780435" y="1065780"/>
            <a:ext cx="4284318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HCAL 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180000" indent="-1800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prefire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veto in HCAL successfully commissioned and functionally added to the peak finding algorithm.</a:t>
            </a:r>
          </a:p>
          <a:p>
            <a:pPr marL="180000" indent="-1800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Phase scan performed, timing alignments improved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180000" indent="-1800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Method of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SiPM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temperature control (temperature stabilization) improved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180000" indent="-180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C00000"/>
                </a:solidFill>
                <a:latin typeface="Arial Narrow" panose="020B0606020202030204" pitchFamily="34" charset="0"/>
              </a:rPr>
              <a:t>HCAL was running fine without any major issues. </a:t>
            </a: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75FD32BB-408F-C9AA-329D-61C8CB805D82}"/>
              </a:ext>
            </a:extLst>
          </p:cNvPr>
          <p:cNvSpPr/>
          <p:nvPr/>
        </p:nvSpPr>
        <p:spPr bwMode="auto">
          <a:xfrm>
            <a:off x="5462146" y="2615214"/>
            <a:ext cx="436511" cy="204683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0000"/>
              </a:highligh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29116"/>
      </p:ext>
    </p:extLst>
  </p:cSld>
  <p:clrMapOvr>
    <a:masterClrMapping/>
  </p:clrMapOvr>
  <p:transition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505DC3AC-3D7C-234A-8589-65B878B6DA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0386" y="522183"/>
            <a:ext cx="10752962" cy="5449235"/>
          </a:xfrm>
        </p:spPr>
        <p:txBody>
          <a:bodyPr/>
          <a:lstStyle/>
          <a:p>
            <a:pPr marL="0" indent="0" algn="ctr">
              <a:buNone/>
            </a:pPr>
            <a:endParaRPr lang="en-US" altLang="ru-RU" sz="2600" dirty="0">
              <a:solidFill>
                <a:srgbClr val="008000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ru-RU" dirty="0">
                <a:solidFill>
                  <a:srgbClr val="FF0000"/>
                </a:solidFill>
                <a:latin typeface="+mj-lt"/>
              </a:rPr>
              <a:t>JINR contribution to CMS Phase 2 Upgrade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ru-RU" sz="2000" b="1" dirty="0">
                <a:solidFill>
                  <a:srgbClr val="17375E"/>
                </a:solidFill>
              </a:rPr>
              <a:t>Participation in High Granularity Calorimeter (</a:t>
            </a:r>
            <a:r>
              <a:rPr lang="en-US" altLang="ru-RU" sz="2000" b="1" dirty="0" err="1">
                <a:solidFill>
                  <a:srgbClr val="17375E"/>
                </a:solidFill>
              </a:rPr>
              <a:t>HGCal</a:t>
            </a:r>
            <a:r>
              <a:rPr lang="en-US" altLang="ru-RU" sz="2000" b="1" dirty="0">
                <a:solidFill>
                  <a:srgbClr val="17375E"/>
                </a:solidFill>
              </a:rPr>
              <a:t>) project.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ru-RU" sz="2000" dirty="0">
                <a:solidFill>
                  <a:schemeClr val="accent2">
                    <a:lumMod val="50000"/>
                  </a:schemeClr>
                </a:solidFill>
              </a:rPr>
              <a:t>Cooling plate of </a:t>
            </a:r>
            <a:r>
              <a:rPr lang="en-US" altLang="ru-RU" sz="2000" dirty="0" err="1">
                <a:solidFill>
                  <a:schemeClr val="accent2">
                    <a:lumMod val="50000"/>
                  </a:schemeClr>
                </a:solidFill>
              </a:rPr>
              <a:t>HGCal</a:t>
            </a:r>
            <a:r>
              <a:rPr lang="en-US" altLang="ru-RU" sz="2000" dirty="0">
                <a:solidFill>
                  <a:schemeClr val="accent2">
                    <a:lumMod val="50000"/>
                  </a:schemeClr>
                </a:solidFill>
              </a:rPr>
              <a:t> cassettes design and production technology reported on collaboration meeting. Preparation of CMS publication in progress.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x-none" sz="2000" dirty="0">
                <a:solidFill>
                  <a:schemeClr val="accent2">
                    <a:lumMod val="50000"/>
                  </a:schemeClr>
                </a:solidFill>
              </a:rPr>
              <a:t>De</a:t>
            </a:r>
            <a:r>
              <a:rPr lang="en-US" altLang="x-none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sign and construction of the HGCAL silicon and scintillator cassettes test facility.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ru-RU" sz="2000" b="1" dirty="0">
                <a:solidFill>
                  <a:srgbClr val="17375E"/>
                </a:solidFill>
              </a:rPr>
              <a:t>Participation in the Endcap Muon system upgrade.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ru-RU" sz="2000" dirty="0">
                <a:solidFill>
                  <a:schemeClr val="accent2">
                    <a:lumMod val="50000"/>
                  </a:schemeClr>
                </a:solidFill>
              </a:rPr>
              <a:t>Cathode Strip Chambers maintenance during LS3 long shutdown period. 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ru-RU" sz="2000" dirty="0">
                <a:solidFill>
                  <a:schemeClr val="accent2">
                    <a:lumMod val="50000"/>
                  </a:schemeClr>
                </a:solidFill>
              </a:rPr>
              <a:t>CSC longevity study and searches for eco friendly gas mixtures R&amp;D.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ru-RU" sz="2000" dirty="0">
                <a:solidFill>
                  <a:schemeClr val="accent2">
                    <a:lumMod val="50000"/>
                  </a:schemeClr>
                </a:solidFill>
              </a:rPr>
              <a:t>Design and construction of the new ME1/1 Patch Panel.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ru-RU" sz="2000" dirty="0">
                <a:solidFill>
                  <a:schemeClr val="accent2">
                    <a:lumMod val="50000"/>
                  </a:schemeClr>
                </a:solidFill>
              </a:rPr>
              <a:t>Design and construction of new tooling for ME1/1 CSC assembly and installation.</a:t>
            </a:r>
          </a:p>
          <a:p>
            <a:pPr marL="0" indent="0" algn="ctr">
              <a:buNone/>
            </a:pPr>
            <a:endParaRPr lang="en-US" altLang="ru-RU" sz="2000" b="1" dirty="0">
              <a:solidFill>
                <a:srgbClr val="17375E"/>
              </a:solidFill>
            </a:endParaRPr>
          </a:p>
          <a:p>
            <a:pPr marL="0" indent="0" algn="ctr">
              <a:buNone/>
            </a:pPr>
            <a:endParaRPr lang="ru-RU" altLang="ru-RU" sz="1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altLang="ru-RU" sz="44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8675" name="Номер слайда 5">
            <a:extLst>
              <a:ext uri="{FF2B5EF4-FFF2-40B4-BE49-F238E27FC236}">
                <a16:creationId xmlns:a16="http://schemas.microsoft.com/office/drawing/2014/main" id="{CBC5DEE6-6C91-4B08-B18C-030F46F85EC8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311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12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8766"/>
      </p:ext>
    </p:extLst>
  </p:cSld>
  <p:clrMapOvr>
    <a:masterClrMapping/>
  </p:clrMapOvr>
  <p:transition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19" y="-70232"/>
            <a:ext cx="1059542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17375E"/>
                </a:solidFill>
                <a:latin typeface="+mj-lt"/>
              </a:rPr>
              <a:t>Setup for </a:t>
            </a:r>
            <a:r>
              <a:rPr lang="en-US" altLang="ru-RU" b="1" dirty="0" err="1">
                <a:solidFill>
                  <a:srgbClr val="17375E"/>
                </a:solidFill>
                <a:latin typeface="+mj-lt"/>
              </a:rPr>
              <a:t>HGCal</a:t>
            </a:r>
            <a:r>
              <a:rPr lang="en-US" altLang="ru-RU" b="1" dirty="0">
                <a:solidFill>
                  <a:srgbClr val="17375E"/>
                </a:solidFill>
                <a:latin typeface="+mj-lt"/>
              </a:rPr>
              <a:t> Cassettes Testing </a:t>
            </a: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F24905AE-693C-41C6-B56D-E89EFA9CEDE9}"/>
              </a:ext>
            </a:extLst>
          </p:cNvPr>
          <p:cNvSpPr txBox="1">
            <a:spLocks/>
          </p:cNvSpPr>
          <p:nvPr/>
        </p:nvSpPr>
        <p:spPr bwMode="auto">
          <a:xfrm>
            <a:off x="11706560" y="6515843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13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E5C382-39DD-0EEE-3B1F-A95D62C7F7DE}"/>
              </a:ext>
            </a:extLst>
          </p:cNvPr>
          <p:cNvSpPr txBox="1"/>
          <p:nvPr/>
        </p:nvSpPr>
        <p:spPr>
          <a:xfrm>
            <a:off x="2231255" y="6272922"/>
            <a:ext cx="7862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+mn-lt"/>
              </a:rPr>
              <a:t>Plan to have the test facility is ready for operation by the end of 2024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095D049-0FE2-1CA5-C0D7-3DE03F689F2C}"/>
              </a:ext>
            </a:extLst>
          </p:cNvPr>
          <p:cNvSpPr txBox="1">
            <a:spLocks/>
          </p:cNvSpPr>
          <p:nvPr/>
        </p:nvSpPr>
        <p:spPr bwMode="auto">
          <a:xfrm>
            <a:off x="83707" y="4792507"/>
            <a:ext cx="6561660" cy="1325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296" eaLnBrk="1" fontAlgn="auto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Test setup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includs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216000" indent="-216000" defTabSz="91429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Racks for cassettes (inside cold rooms).  </a:t>
            </a:r>
            <a:endParaRPr lang="en-US" sz="18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 defTabSz="91429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Supporting frames for cassettes.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 </a:t>
            </a:r>
            <a:endParaRPr lang="en-US" sz="18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 defTabSz="91429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Scintillation trigger planes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ru-RU" sz="1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on </a:t>
            </a:r>
            <a:r>
              <a:rPr lang="en-US" sz="1800" dirty="0">
                <a:solidFill>
                  <a:srgbClr val="002060"/>
                </a:solidFill>
              </a:rPr>
              <a:t>top and bottom of cold room)</a:t>
            </a:r>
          </a:p>
          <a:p>
            <a:pPr marL="216000" indent="-216000" defTabSz="91429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002060"/>
                </a:solidFill>
              </a:rPr>
              <a:t>Readout electronics  </a:t>
            </a:r>
            <a:r>
              <a:rPr lang="en-US" altLang="ru-RU" sz="1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endParaRPr lang="en-US" sz="18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02CC44-6D1C-292D-A073-03FED978D995}"/>
              </a:ext>
            </a:extLst>
          </p:cNvPr>
          <p:cNvSpPr txBox="1"/>
          <p:nvPr/>
        </p:nvSpPr>
        <p:spPr>
          <a:xfrm>
            <a:off x="7100241" y="544618"/>
            <a:ext cx="4317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Test of the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cassette insertion in the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  <a:sym typeface="Arial"/>
              </a:rPr>
              <a:t>rack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 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0FE104-A216-1488-511D-67EB785F1D5B}"/>
              </a:ext>
            </a:extLst>
          </p:cNvPr>
          <p:cNvSpPr txBox="1"/>
          <p:nvPr/>
        </p:nvSpPr>
        <p:spPr>
          <a:xfrm>
            <a:off x="10272313" y="5476522"/>
            <a:ext cx="17418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Commissioning of the scintillation trigger planes.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AA02B9-151F-E6B5-AB23-809E98FB27CE}"/>
              </a:ext>
            </a:extLst>
          </p:cNvPr>
          <p:cNvSpPr txBox="1"/>
          <p:nvPr/>
        </p:nvSpPr>
        <p:spPr>
          <a:xfrm>
            <a:off x="734519" y="493777"/>
            <a:ext cx="4926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91429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2 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Cold rooms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 were assembled at SX5 CERN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 descr="Изображение выглядит как в помещении, строительство, Алюминий, крепление&#10;&#10;Автоматически созданное описание">
            <a:extLst>
              <a:ext uri="{FF2B5EF4-FFF2-40B4-BE49-F238E27FC236}">
                <a16:creationId xmlns:a16="http://schemas.microsoft.com/office/drawing/2014/main" id="{0C588498-08BA-C500-5101-358D4F5CF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19274" r="7250"/>
          <a:stretch/>
        </p:blipFill>
        <p:spPr>
          <a:xfrm>
            <a:off x="157055" y="965979"/>
            <a:ext cx="6219484" cy="371576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пол, стена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5968E676-000F-0473-36E5-87F1BC7704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8" t="10565" r="1308" b="3366"/>
          <a:stretch/>
        </p:blipFill>
        <p:spPr>
          <a:xfrm>
            <a:off x="6718083" y="3991980"/>
            <a:ext cx="3464936" cy="223666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снимок экран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83300673-536A-5CE6-D010-F60E9B214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19493"/>
          <a:stretch/>
        </p:blipFill>
        <p:spPr>
          <a:xfrm>
            <a:off x="9515811" y="923632"/>
            <a:ext cx="2237870" cy="297164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дежда, человек, Синий воротничок, строитель&#10;&#10;Автоматически созданное описание">
            <a:extLst>
              <a:ext uri="{FF2B5EF4-FFF2-40B4-BE49-F238E27FC236}">
                <a16:creationId xmlns:a16="http://schemas.microsoft.com/office/drawing/2014/main" id="{718A4CA6-A8F1-3E19-470A-CE1F0E0690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4"/>
          <a:stretch/>
        </p:blipFill>
        <p:spPr>
          <a:xfrm>
            <a:off x="6595334" y="977222"/>
            <a:ext cx="2746513" cy="24145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27E294-D0F3-FE40-3735-64AFCCBF9B57}"/>
              </a:ext>
            </a:extLst>
          </p:cNvPr>
          <p:cNvSpPr txBox="1"/>
          <p:nvPr/>
        </p:nvSpPr>
        <p:spPr>
          <a:xfrm>
            <a:off x="6530728" y="3436082"/>
            <a:ext cx="2830894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Cassette on the supporting frame</a:t>
            </a:r>
          </a:p>
        </p:txBody>
      </p:sp>
    </p:spTree>
    <p:extLst>
      <p:ext uri="{BB962C8B-B14F-4D97-AF65-F5344CB8AC3E}">
        <p14:creationId xmlns:p14="http://schemas.microsoft.com/office/powerpoint/2010/main" val="118787126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331709-0575-2CB1-42F0-89B30DE61EF3}"/>
              </a:ext>
            </a:extLst>
          </p:cNvPr>
          <p:cNvSpPr txBox="1"/>
          <p:nvPr/>
        </p:nvSpPr>
        <p:spPr>
          <a:xfrm>
            <a:off x="673099" y="-68051"/>
            <a:ext cx="106299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Cathode Strip Chamber Longevity Study @ GIF++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7E196F62-3BE8-46E6-A06D-CA086E61DCF4}"/>
              </a:ext>
            </a:extLst>
          </p:cNvPr>
          <p:cNvSpPr txBox="1">
            <a:spLocks/>
          </p:cNvSpPr>
          <p:nvPr/>
        </p:nvSpPr>
        <p:spPr bwMode="auto">
          <a:xfrm>
            <a:off x="11680802" y="6515843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38935FDD-C814-9B44-AEA2-3F7FD88E3F5D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14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55C97-0C46-394E-12C0-40A408D89C8C}"/>
              </a:ext>
            </a:extLst>
          </p:cNvPr>
          <p:cNvSpPr txBox="1"/>
          <p:nvPr/>
        </p:nvSpPr>
        <p:spPr>
          <a:xfrm>
            <a:off x="2346827" y="6247226"/>
            <a:ext cx="895617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+mn-lt"/>
              </a:rPr>
              <a:t>Relative current is stable → 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o CSC performance degradation observed so far</a:t>
            </a:r>
            <a:endParaRPr kumimoji="0" lang="en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D115E6-A8DD-3F21-062F-0FFAE3A27891}"/>
              </a:ext>
            </a:extLst>
          </p:cNvPr>
          <p:cNvSpPr txBox="1"/>
          <p:nvPr/>
        </p:nvSpPr>
        <p:spPr>
          <a:xfrm>
            <a:off x="1254810" y="451651"/>
            <a:ext cx="9481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Irradiation setup: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ME1/1 and ME2/1 CSCs exposed with the 12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TBq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137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Cs gamma source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at the GIF++ Facility (HV-ON on 4 layers and HV-OFF on 2 layers kept as reference).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58F007-A93F-B68B-DA29-CCA1D4559BD1}"/>
              </a:ext>
            </a:extLst>
          </p:cNvPr>
          <p:cNvGrpSpPr/>
          <p:nvPr/>
        </p:nvGrpSpPr>
        <p:grpSpPr>
          <a:xfrm>
            <a:off x="199772" y="3405562"/>
            <a:ext cx="4173457" cy="2985241"/>
            <a:chOff x="279749" y="1195226"/>
            <a:chExt cx="3984989" cy="25510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F4CB16-D5A4-563B-DA0E-3390CDD86E6D}"/>
                </a:ext>
              </a:extLst>
            </p:cNvPr>
            <p:cNvSpPr txBox="1"/>
            <p:nvPr/>
          </p:nvSpPr>
          <p:spPr>
            <a:xfrm>
              <a:off x="1917778" y="3376922"/>
              <a:ext cx="23469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2023 Test Beam at GIF++</a:t>
              </a:r>
              <a:endParaRPr lang="en-RU" dirty="0">
                <a:solidFill>
                  <a:schemeClr val="bg1"/>
                </a:solidFill>
              </a:endParaRPr>
            </a:p>
          </p:txBody>
        </p:sp>
        <p:pic>
          <p:nvPicPr>
            <p:cNvPr id="5" name="Picture 4" descr="A machine in a factory&#10;&#10;Description automatically generated">
              <a:extLst>
                <a:ext uri="{FF2B5EF4-FFF2-40B4-BE49-F238E27FC236}">
                  <a16:creationId xmlns:a16="http://schemas.microsoft.com/office/drawing/2014/main" id="{648EDF34-696A-387E-9EA9-C624430A9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21" r="-74" b="4687"/>
            <a:stretch/>
          </p:blipFill>
          <p:spPr>
            <a:xfrm>
              <a:off x="279749" y="1195226"/>
              <a:ext cx="3864073" cy="237436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DA7A5F-CD6F-2E3E-9089-900B2864B896}"/>
                </a:ext>
              </a:extLst>
            </p:cNvPr>
            <p:cNvSpPr txBox="1"/>
            <p:nvPr/>
          </p:nvSpPr>
          <p:spPr>
            <a:xfrm>
              <a:off x="3534122" y="1606220"/>
              <a:ext cx="730616" cy="396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baseline="30000" dirty="0">
                  <a:solidFill>
                    <a:schemeClr val="bg1"/>
                  </a:solidFill>
                </a:rPr>
                <a:t>137</a:t>
              </a:r>
              <a:r>
                <a:rPr lang="en-US" sz="1800" b="1" dirty="0">
                  <a:solidFill>
                    <a:schemeClr val="bg1"/>
                  </a:solidFill>
                </a:rPr>
                <a:t>Cs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074122-0020-8F10-9893-14CBC3478386}"/>
                </a:ext>
              </a:extLst>
            </p:cNvPr>
            <p:cNvSpPr txBox="1"/>
            <p:nvPr/>
          </p:nvSpPr>
          <p:spPr>
            <a:xfrm>
              <a:off x="2016830" y="1893400"/>
              <a:ext cx="883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ME1/1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CD346B-152E-31D6-DB37-FD2060B5C2F4}"/>
                </a:ext>
              </a:extLst>
            </p:cNvPr>
            <p:cNvSpPr txBox="1"/>
            <p:nvPr/>
          </p:nvSpPr>
          <p:spPr>
            <a:xfrm>
              <a:off x="766964" y="2101408"/>
              <a:ext cx="883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ME2/1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5A58F21-85D3-9B68-6271-D39C3748F9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405028" y="3350915"/>
            <a:ext cx="3705868" cy="2959477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B1CBF00-CDC4-8D08-332A-ED1F4FAE4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968222"/>
              </p:ext>
            </p:extLst>
          </p:nvPr>
        </p:nvGraphicFramePr>
        <p:xfrm>
          <a:off x="2124565" y="1316028"/>
          <a:ext cx="7742396" cy="1573032"/>
        </p:xfrm>
        <a:graphic>
          <a:graphicData uri="http://schemas.openxmlformats.org/drawingml/2006/table">
            <a:tbl>
              <a:tblPr firstRow="1" firstCol="1" bandRow="1"/>
              <a:tblGrid>
                <a:gridCol w="697267">
                  <a:extLst>
                    <a:ext uri="{9D8B030D-6E8A-4147-A177-3AD203B41FA5}">
                      <a16:colId xmlns:a16="http://schemas.microsoft.com/office/drawing/2014/main" val="1989736541"/>
                    </a:ext>
                  </a:extLst>
                </a:gridCol>
                <a:gridCol w="848225">
                  <a:extLst>
                    <a:ext uri="{9D8B030D-6E8A-4147-A177-3AD203B41FA5}">
                      <a16:colId xmlns:a16="http://schemas.microsoft.com/office/drawing/2014/main" val="2907398507"/>
                    </a:ext>
                  </a:extLst>
                </a:gridCol>
                <a:gridCol w="1181454">
                  <a:extLst>
                    <a:ext uri="{9D8B030D-6E8A-4147-A177-3AD203B41FA5}">
                      <a16:colId xmlns:a16="http://schemas.microsoft.com/office/drawing/2014/main" val="1798453911"/>
                    </a:ext>
                  </a:extLst>
                </a:gridCol>
                <a:gridCol w="1097317">
                  <a:extLst>
                    <a:ext uri="{9D8B030D-6E8A-4147-A177-3AD203B41FA5}">
                      <a16:colId xmlns:a16="http://schemas.microsoft.com/office/drawing/2014/main" val="481216055"/>
                    </a:ext>
                  </a:extLst>
                </a:gridCol>
                <a:gridCol w="1097317">
                  <a:extLst>
                    <a:ext uri="{9D8B030D-6E8A-4147-A177-3AD203B41FA5}">
                      <a16:colId xmlns:a16="http://schemas.microsoft.com/office/drawing/2014/main" val="934046032"/>
                    </a:ext>
                  </a:extLst>
                </a:gridCol>
                <a:gridCol w="514704">
                  <a:extLst>
                    <a:ext uri="{9D8B030D-6E8A-4147-A177-3AD203B41FA5}">
                      <a16:colId xmlns:a16="http://schemas.microsoft.com/office/drawing/2014/main" val="802381324"/>
                    </a:ext>
                  </a:extLst>
                </a:gridCol>
                <a:gridCol w="768704">
                  <a:extLst>
                    <a:ext uri="{9D8B030D-6E8A-4147-A177-3AD203B41FA5}">
                      <a16:colId xmlns:a16="http://schemas.microsoft.com/office/drawing/2014/main" val="2469475001"/>
                    </a:ext>
                  </a:extLst>
                </a:gridCol>
                <a:gridCol w="768704">
                  <a:extLst>
                    <a:ext uri="{9D8B030D-6E8A-4147-A177-3AD203B41FA5}">
                      <a16:colId xmlns:a16="http://schemas.microsoft.com/office/drawing/2014/main" val="2112452913"/>
                    </a:ext>
                  </a:extLst>
                </a:gridCol>
                <a:gridCol w="768704">
                  <a:extLst>
                    <a:ext uri="{9D8B030D-6E8A-4147-A177-3AD203B41FA5}">
                      <a16:colId xmlns:a16="http://schemas.microsoft.com/office/drawing/2014/main" val="3502329392"/>
                    </a:ext>
                  </a:extLst>
                </a:gridCol>
              </a:tblGrid>
              <a:tr h="19603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CSC</a:t>
                      </a:r>
                      <a:endParaRPr lang="en-US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 HL-LHC Expected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(3000 fb</a:t>
                      </a:r>
                      <a:r>
                        <a:rPr lang="en-US" sz="1200" kern="100" baseline="30000" dirty="0">
                          <a:effectLst/>
                        </a:rPr>
                        <a:t>-</a:t>
                      </a:r>
                      <a:r>
                        <a:rPr lang="en-US" sz="1200" kern="100" dirty="0">
                          <a:effectLst/>
                        </a:rPr>
                        <a:t>1)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mC/cm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Accumulated charge Q (mC/cm)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912060"/>
                  </a:ext>
                </a:extLst>
              </a:tr>
              <a:tr h="3733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Before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2018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Nov.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2021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Oct.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May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2023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19.07.23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25.08.23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30.04.24</a:t>
                      </a: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581858"/>
                  </a:ext>
                </a:extLst>
              </a:tr>
              <a:tr h="3512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ME1/1</a:t>
                      </a:r>
                      <a:endParaRPr lang="en-US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200</a:t>
                      </a:r>
                      <a:endParaRPr lang="en-US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+mn-lt"/>
                        </a:rPr>
                        <a:t>330</a:t>
                      </a:r>
                      <a:r>
                        <a:rPr lang="en-US" sz="1200" kern="100" dirty="0">
                          <a:effectLst/>
                          <a:latin typeface="+mn-lt"/>
                        </a:rPr>
                        <a:t> (10% CF</a:t>
                      </a:r>
                      <a:r>
                        <a:rPr lang="en-US" sz="1200" kern="100" baseline="-25000" dirty="0">
                          <a:effectLst/>
                          <a:latin typeface="+mn-lt"/>
                        </a:rPr>
                        <a:t>4</a:t>
                      </a:r>
                      <a:r>
                        <a:rPr lang="en-US" sz="1200" kern="100" dirty="0">
                          <a:effectLst/>
                          <a:latin typeface="+mn-lt"/>
                        </a:rPr>
                        <a:t>)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700</a:t>
                      </a:r>
                      <a:r>
                        <a:rPr lang="ru-RU" sz="1200" kern="100" dirty="0">
                          <a:effectLst/>
                          <a:latin typeface="+mn-lt"/>
                        </a:rPr>
                        <a:t> (2% CF</a:t>
                      </a:r>
                      <a:r>
                        <a:rPr lang="ru-RU" sz="1200" kern="100" baseline="-25000" dirty="0">
                          <a:effectLst/>
                          <a:latin typeface="+mn-lt"/>
                        </a:rPr>
                        <a:t>4</a:t>
                      </a:r>
                      <a:r>
                        <a:rPr lang="ru-RU" sz="1200" kern="100" dirty="0">
                          <a:effectLst/>
                          <a:latin typeface="+mn-lt"/>
                        </a:rPr>
                        <a:t>)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725 </a:t>
                      </a:r>
                      <a:r>
                        <a:rPr lang="en-US" sz="1200" kern="100" dirty="0">
                          <a:effectLst/>
                          <a:latin typeface="+mn-lt"/>
                        </a:rPr>
                        <a:t>(5% CF</a:t>
                      </a:r>
                      <a:r>
                        <a:rPr lang="en-US" sz="1200" kern="100" baseline="-25000" dirty="0">
                          <a:effectLst/>
                          <a:latin typeface="+mn-lt"/>
                        </a:rPr>
                        <a:t>4</a:t>
                      </a:r>
                      <a:r>
                        <a:rPr lang="en-US" sz="1200" kern="100" dirty="0">
                          <a:effectLst/>
                          <a:latin typeface="+mn-lt"/>
                        </a:rPr>
                        <a:t>)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770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790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</a:rPr>
                        <a:t>800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845</a:t>
                      </a: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21766"/>
                  </a:ext>
                </a:extLst>
              </a:tr>
              <a:tr h="3512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ME2/1</a:t>
                      </a:r>
                      <a:endParaRPr lang="en-US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 </a:t>
                      </a: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310 (10% CF</a:t>
                      </a:r>
                      <a:r>
                        <a:rPr lang="en-US" sz="1200" kern="100" baseline="-25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 </a:t>
                      </a:r>
                      <a:r>
                        <a:rPr lang="en-US" sz="1200" kern="100" dirty="0">
                          <a:effectLst/>
                          <a:latin typeface="+mn-lt"/>
                        </a:rPr>
                        <a:t>(5% CF</a:t>
                      </a:r>
                      <a:r>
                        <a:rPr lang="en-US" sz="1200" kern="100" baseline="-25000" dirty="0">
                          <a:effectLst/>
                          <a:latin typeface="+mn-lt"/>
                        </a:rPr>
                        <a:t>4</a:t>
                      </a:r>
                      <a:r>
                        <a:rPr lang="en-US" sz="1200" kern="100" dirty="0">
                          <a:effectLst/>
                          <a:latin typeface="+mn-lt"/>
                        </a:rPr>
                        <a:t>)</a:t>
                      </a:r>
                      <a:endParaRPr lang="en-US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530</a:t>
                      </a: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570</a:t>
                      </a: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620</a:t>
                      </a: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745</a:t>
                      </a:r>
                    </a:p>
                  </a:txBody>
                  <a:tcPr marL="67646" marR="67646" marT="0" marB="0"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452156"/>
                  </a:ext>
                </a:extLst>
              </a:tr>
            </a:tbl>
          </a:graphicData>
        </a:graphic>
      </p:graphicFrame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267F6269-E15C-95AB-2CE9-B25696F1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85" y="3414081"/>
            <a:ext cx="4129959" cy="28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6">
            <a:extLst>
              <a:ext uri="{FF2B5EF4-FFF2-40B4-BE49-F238E27FC236}">
                <a16:creationId xmlns:a16="http://schemas.microsoft.com/office/drawing/2014/main" id="{5FAEB9E7-C5B2-4DCB-DDBF-B1BE807A9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678" y="2860946"/>
            <a:ext cx="7376283" cy="3407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Relative current (</a:t>
            </a:r>
            <a:r>
              <a:rPr lang="en-US" altLang="ru-RU" sz="16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I</a:t>
            </a:r>
            <a:r>
              <a:rPr lang="en-US" altLang="ru-RU" sz="1600" b="1" baseline="-250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Layer</a:t>
            </a:r>
            <a:r>
              <a:rPr lang="en-US" altLang="ru-RU" sz="1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/&lt;</a:t>
            </a:r>
            <a:r>
              <a:rPr lang="en-US" altLang="ru-RU" sz="16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I</a:t>
            </a:r>
            <a:r>
              <a:rPr lang="en-US" altLang="ru-RU" sz="1600" b="1" baseline="-250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referencs</a:t>
            </a:r>
            <a:r>
              <a:rPr lang="en-US" altLang="ru-RU" sz="1600" b="1" baseline="-25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Layers</a:t>
            </a:r>
            <a:r>
              <a:rPr lang="en-US" altLang="ru-RU" sz="1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&gt;) vs charge – for mixture with 5% CF4   </a:t>
            </a:r>
          </a:p>
        </p:txBody>
      </p:sp>
    </p:spTree>
    <p:extLst>
      <p:ext uri="{BB962C8B-B14F-4D97-AF65-F5344CB8AC3E}">
        <p14:creationId xmlns:p14="http://schemas.microsoft.com/office/powerpoint/2010/main" val="590351083"/>
      </p:ext>
    </p:extLst>
  </p:cSld>
  <p:clrMapOvr>
    <a:masterClrMapping/>
  </p:clrMapOvr>
  <p:transition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6249B8-2A68-1F30-39E7-1AB9860EAFF0}"/>
              </a:ext>
            </a:extLst>
          </p:cNvPr>
          <p:cNvSpPr txBox="1"/>
          <p:nvPr/>
        </p:nvSpPr>
        <p:spPr>
          <a:xfrm>
            <a:off x="7935684" y="4149697"/>
            <a:ext cx="418011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Test of the Mini-CSC Gas mixer.</a:t>
            </a:r>
          </a:p>
          <a:p>
            <a:pPr algn="just">
              <a:spcBef>
                <a:spcPts val="600"/>
              </a:spcBef>
            </a:pPr>
            <a:r>
              <a:rPr lang="en-US" sz="1800" baseline="30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109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Cd spectra measured with mini-CSC with Ar+CO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(40/60) gas mixture  industrially premixed in cylinder (pink) and produced by  the Mini-CSC Gas mixer (grey). </a:t>
            </a:r>
          </a:p>
          <a:p>
            <a:pPr algn="just"/>
            <a:r>
              <a:rPr lang="en-US" sz="1800" dirty="0">
                <a:solidFill>
                  <a:srgbClr val="FF0000"/>
                </a:solidFill>
                <a:latin typeface="+mn-lt"/>
              </a:rPr>
              <a:t>The plot shows a good  match of the spectra.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CEC8D-618F-57A0-7961-F834D9951C4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268780" y="997574"/>
            <a:ext cx="3493864" cy="32011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331709-0575-2CB1-42F0-89B30DE61EF3}"/>
              </a:ext>
            </a:extLst>
          </p:cNvPr>
          <p:cNvSpPr txBox="1"/>
          <p:nvPr/>
        </p:nvSpPr>
        <p:spPr>
          <a:xfrm>
            <a:off x="588999" y="-30367"/>
            <a:ext cx="10901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Searches for Eco-friendly </a:t>
            </a:r>
            <a:r>
              <a:rPr lang="en-US" altLang="ru-RU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G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as Mixtures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1FAD0-8FBA-8E11-AF14-32788A9CCB70}"/>
              </a:ext>
            </a:extLst>
          </p:cNvPr>
          <p:cNvSpPr txBox="1"/>
          <p:nvPr/>
        </p:nvSpPr>
        <p:spPr>
          <a:xfrm>
            <a:off x="150177" y="1203341"/>
            <a:ext cx="4738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Six 2-layer mini-CSCs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with sensitive area (30 x 30 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 were constructed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study the CSC operation with the new gas mixtures.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7E196F62-3BE8-46E6-A06D-CA086E61DCF4}"/>
              </a:ext>
            </a:extLst>
          </p:cNvPr>
          <p:cNvSpPr txBox="1">
            <a:spLocks/>
          </p:cNvSpPr>
          <p:nvPr/>
        </p:nvSpPr>
        <p:spPr bwMode="auto">
          <a:xfrm>
            <a:off x="11719439" y="6490085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38935FDD-C814-9B44-AEA2-3F7FD88E3F5D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15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00374-F4FE-30D1-B6CA-1F900FAD96B0}"/>
              </a:ext>
            </a:extLst>
          </p:cNvPr>
          <p:cNvSpPr txBox="1"/>
          <p:nvPr/>
        </p:nvSpPr>
        <p:spPr>
          <a:xfrm>
            <a:off x="207903" y="5038488"/>
            <a:ext cx="49845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Aging Studies planned: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w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recuperated CF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 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produced at the CMS recuperation factory @ P5: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with HFO1234ze (C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F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 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as 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potential CF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 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alternative (GWP&lt;1).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3AF63E-E733-679F-48D2-D8F58BCAFAC8}"/>
              </a:ext>
            </a:extLst>
          </p:cNvPr>
          <p:cNvSpPr txBox="1"/>
          <p:nvPr/>
        </p:nvSpPr>
        <p:spPr>
          <a:xfrm>
            <a:off x="2519650" y="475364"/>
            <a:ext cx="7217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Motivation: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CSC use CF4 to protect anode wire from Si deposits,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b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it’s Global Warning Potential (GWP) is too high: ~ 7000 x CO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</a:t>
            </a:r>
            <a:endParaRPr kumimoji="0" lang="en-RU" sz="1800" b="0" i="0" u="none" strike="noStrike" kern="1200" cap="none" spc="0" normalizeH="0" baseline="-2500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copper plate with wires and a yellow sign&#10;&#10;Description automatically generated">
            <a:extLst>
              <a:ext uri="{FF2B5EF4-FFF2-40B4-BE49-F238E27FC236}">
                <a16:creationId xmlns:a16="http://schemas.microsoft.com/office/drawing/2014/main" id="{0F8967F4-9E06-5AF9-96AD-6AF965762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85" y="2197637"/>
            <a:ext cx="3754604" cy="281595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58AA989-F2D7-9A70-F571-9A41BE240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9" t="10800" r="34250" b="13602"/>
          <a:stretch>
            <a:fillRect/>
          </a:stretch>
        </p:blipFill>
        <p:spPr bwMode="auto">
          <a:xfrm>
            <a:off x="5261968" y="2483825"/>
            <a:ext cx="2446716" cy="338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83C6B8-94BB-E16C-2600-9DA2A20EAE97}"/>
              </a:ext>
            </a:extLst>
          </p:cNvPr>
          <p:cNvSpPr txBox="1"/>
          <p:nvPr/>
        </p:nvSpPr>
        <p:spPr>
          <a:xfrm>
            <a:off x="5176157" y="1203341"/>
            <a:ext cx="26183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Mini-CSC Gas mixer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for four component gas mixtures production has been constructed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87394"/>
      </p:ext>
    </p:extLst>
  </p:cSld>
  <p:clrMapOvr>
    <a:masterClrMapping/>
  </p:clrMapOvr>
  <p:transition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id="{36125DEF-A286-4965-9B24-FAEE143127A7}"/>
              </a:ext>
            </a:extLst>
          </p:cNvPr>
          <p:cNvSpPr txBox="1">
            <a:spLocks/>
          </p:cNvSpPr>
          <p:nvPr/>
        </p:nvSpPr>
        <p:spPr bwMode="auto">
          <a:xfrm>
            <a:off x="11693681" y="6490085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16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5F70578-252C-DAB7-7DFA-2598AA62CF89}"/>
              </a:ext>
            </a:extLst>
          </p:cNvPr>
          <p:cNvCxnSpPr>
            <a:cxnSpLocks/>
          </p:cNvCxnSpPr>
          <p:nvPr/>
        </p:nvCxnSpPr>
        <p:spPr bwMode="auto">
          <a:xfrm>
            <a:off x="3595926" y="3921068"/>
            <a:ext cx="451978" cy="355577"/>
          </a:xfrm>
          <a:prstGeom prst="straightConnector1">
            <a:avLst/>
          </a:prstGeom>
          <a:ln w="254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yellow metal frame on a cardboard surface&#10;&#10;Description automatically generated">
            <a:extLst>
              <a:ext uri="{FF2B5EF4-FFF2-40B4-BE49-F238E27FC236}">
                <a16:creationId xmlns:a16="http://schemas.microsoft.com/office/drawing/2014/main" id="{03D1AE0C-A49D-0DFF-029D-864E48028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177" y="4235531"/>
            <a:ext cx="6498409" cy="2318350"/>
          </a:xfrm>
          <a:prstGeom prst="rect">
            <a:avLst/>
          </a:prstGeom>
        </p:spPr>
      </p:pic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29" y="4204"/>
            <a:ext cx="10662557" cy="57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sz="3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ME1/1 CSC Preparation to the Phase-2 Upgrade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4512514-E47D-F8A5-DBCC-4D6AAAC49729}"/>
              </a:ext>
            </a:extLst>
          </p:cNvPr>
          <p:cNvGrpSpPr/>
          <p:nvPr/>
        </p:nvGrpSpPr>
        <p:grpSpPr>
          <a:xfrm>
            <a:off x="3720571" y="704610"/>
            <a:ext cx="8185736" cy="2984928"/>
            <a:chOff x="3693937" y="565100"/>
            <a:chExt cx="8185736" cy="2984928"/>
          </a:xfrm>
        </p:grpSpPr>
        <p:pic>
          <p:nvPicPr>
            <p:cNvPr id="4" name="Picture 3" descr="A grey metal piece with many metal pipes&#10;&#10;Description automatically generated with medium confidence">
              <a:extLst>
                <a:ext uri="{FF2B5EF4-FFF2-40B4-BE49-F238E27FC236}">
                  <a16:creationId xmlns:a16="http://schemas.microsoft.com/office/drawing/2014/main" id="{83C76B2B-6A86-02AE-D786-2707CBE0E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937" y="1112706"/>
              <a:ext cx="4211452" cy="2410021"/>
            </a:xfrm>
            <a:prstGeom prst="rect">
              <a:avLst/>
            </a:prstGeom>
          </p:spPr>
        </p:pic>
        <p:sp>
          <p:nvSpPr>
            <p:cNvPr id="49" name="Rectangle 8">
              <a:extLst>
                <a:ext uri="{FF2B5EF4-FFF2-40B4-BE49-F238E27FC236}">
                  <a16:creationId xmlns:a16="http://schemas.microsoft.com/office/drawing/2014/main" id="{6C324FEF-2D11-DE84-7B41-910B90E43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7451" y="565100"/>
              <a:ext cx="273700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itchFamily="2" charset="2"/>
                <a:buChar char="q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Ø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 2" pitchFamily="2" charset="2"/>
                <a:buChar char="P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i="1" dirty="0">
                  <a:solidFill>
                    <a:schemeClr val="accent6">
                      <a:lumMod val="50000"/>
                    </a:schemeClr>
                  </a:solidFill>
                </a:rPr>
                <a:t>ME1/1 Patch panel</a:t>
              </a:r>
              <a:endParaRPr lang="ru-RU" altLang="ru-RU" sz="1800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FA25FC-D79E-98F0-AA77-03EAD4C60B0C}"/>
                </a:ext>
              </a:extLst>
            </p:cNvPr>
            <p:cNvSpPr txBox="1"/>
            <p:nvPr/>
          </p:nvSpPr>
          <p:spPr>
            <a:xfrm>
              <a:off x="8204284" y="922260"/>
              <a:ext cx="14736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ru-RU" sz="1800" i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Prototype</a:t>
              </a:r>
              <a:endParaRPr lang="en-RU" sz="1800" dirty="0">
                <a:latin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EBC1C1-AFA4-BBEA-FB96-855451C0BE48}"/>
                </a:ext>
              </a:extLst>
            </p:cNvPr>
            <p:cNvSpPr txBox="1"/>
            <p:nvPr/>
          </p:nvSpPr>
          <p:spPr>
            <a:xfrm>
              <a:off x="5096840" y="877294"/>
              <a:ext cx="14736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3d model</a:t>
              </a:r>
              <a:endParaRPr lang="en-RU" sz="1800" dirty="0">
                <a:latin typeface="+mn-lt"/>
              </a:endParaRPr>
            </a:p>
          </p:txBody>
        </p:sp>
        <p:pic>
          <p:nvPicPr>
            <p:cNvPr id="18" name="Picture 17" descr="A close-up of a circuit board&#10;&#10;Description automatically generated">
              <a:extLst>
                <a:ext uri="{FF2B5EF4-FFF2-40B4-BE49-F238E27FC236}">
                  <a16:creationId xmlns:a16="http://schemas.microsoft.com/office/drawing/2014/main" id="{F2724887-4E43-FA38-42CE-987AB0A95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831" y="1267838"/>
              <a:ext cx="4013842" cy="22821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7B5E8D2-B32C-B7B6-7314-A002BE6AE72C}"/>
              </a:ext>
            </a:extLst>
          </p:cNvPr>
          <p:cNvSpPr txBox="1"/>
          <p:nvPr/>
        </p:nvSpPr>
        <p:spPr>
          <a:xfrm>
            <a:off x="210871" y="1078742"/>
            <a:ext cx="401384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indent="-25200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x-none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ME1/1 Patch Panel </a:t>
            </a:r>
            <a:r>
              <a:rPr lang="en-US" altLang="x-none" sz="1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redesigned to fit more rigid envelope for endcap detectors cables and services in the CMS Phase-2 configuration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+mn-lt"/>
              <a:ea typeface="Times New Roman" panose="02020603050405020304" pitchFamily="18" charset="0"/>
              <a:cs typeface="Arial Narrow" panose="020B0604020202020204" pitchFamily="34" charset="0"/>
            </a:endParaRPr>
          </a:p>
          <a:p>
            <a:pPr marL="252000" indent="-2520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Arial Narrow" panose="020B0604020202020204" pitchFamily="34" charset="0"/>
              </a:rPr>
              <a:t>36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 Narrow" panose="020B0604020202020204" pitchFamily="34" charset="0"/>
              </a:rPr>
              <a:t> new ME1/1 PP should be constructed before LS3</a:t>
            </a:r>
          </a:p>
          <a:p>
            <a:pPr marL="252000" indent="-252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Arial Narrow" panose="020B0604020202020204" pitchFamily="34" charset="0"/>
              </a:rPr>
              <a:t>Production drawings in preparation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5F9852-DB5F-50B4-F5ED-BD2BA167BE7C}"/>
              </a:ext>
            </a:extLst>
          </p:cNvPr>
          <p:cNvSpPr txBox="1"/>
          <p:nvPr/>
        </p:nvSpPr>
        <p:spPr>
          <a:xfrm>
            <a:off x="4735966" y="3838898"/>
            <a:ext cx="2518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Loading machines </a:t>
            </a:r>
            <a:endParaRPr lang="en-RU" sz="18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600C9-6EB6-5D59-9990-3B4F049EACC3}"/>
              </a:ext>
            </a:extLst>
          </p:cNvPr>
          <p:cNvSpPr txBox="1"/>
          <p:nvPr/>
        </p:nvSpPr>
        <p:spPr>
          <a:xfrm>
            <a:off x="237862" y="4282164"/>
            <a:ext cx="43595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indent="-252000">
              <a:buFont typeface="Wingdings" panose="05000000000000000000" pitchFamily="2" charset="2"/>
              <a:buChar char="ü"/>
            </a:pP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ME1/1 two loading machines </a:t>
            </a:r>
            <a:r>
              <a:rPr lang="en-US" altLang="ru-RU" sz="1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were constructed for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 Narrow" panose="020B0604020202020204" pitchFamily="34" charset="0"/>
              </a:rPr>
              <a:t>extraction/installation of ME1/1 CSC detectors).</a:t>
            </a:r>
          </a:p>
        </p:txBody>
      </p:sp>
    </p:spTree>
    <p:extLst>
      <p:ext uri="{BB962C8B-B14F-4D97-AF65-F5344CB8AC3E}">
        <p14:creationId xmlns:p14="http://schemas.microsoft.com/office/powerpoint/2010/main" val="396242100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D857995C-28CF-1D4E-B0DE-4A967AD0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88" y="0"/>
            <a:ext cx="10707623" cy="6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600" b="1">
                <a:solidFill>
                  <a:schemeClr val="accent2">
                    <a:lumMod val="50000"/>
                  </a:schemeClr>
                </a:solidFill>
                <a:latin typeface="+mn-lt"/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AEDFF-26D4-FB40-86F6-2227730D8E70}"/>
              </a:ext>
            </a:extLst>
          </p:cNvPr>
          <p:cNvSpPr txBox="1"/>
          <p:nvPr/>
        </p:nvSpPr>
        <p:spPr>
          <a:xfrm>
            <a:off x="82228" y="761800"/>
            <a:ext cx="12027542" cy="484748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202</a:t>
            </a:r>
            <a:r>
              <a:rPr lang="ru-RU" sz="18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the JINR group continue physics analysis based on RUN-2 and RUN-3 data. 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2024 JINR grid Tier-1 and Tier-2 centers shows stable and robust operation for CMS data processing.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2024 Physics Run is started  on April 14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table pp beams at 13.6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JINR group contribute to m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aintenance and operation of the CSC Endcap Muon system and Hadron calorimeter. Detectors are performing reasonably well. 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CMS Phase-2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Upgrades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are making a good progress in 2024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JINR group  participating in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High-Granularity Calorimeter (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HGCal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)  project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Construction of the test setup for HGCAL silicon and scintillator cassettes close to finish (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ready for operation by the end of 2024).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CMS Muon Endcap system upgrade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CSC patch panel - preparation to production.</a:t>
            </a:r>
          </a:p>
          <a:p>
            <a:pPr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ME1/1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oading machines were constructed and ready for operation in LS3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The CSC longevity and the CSC operation with a new gas mixtures studies in progress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A9FBBA-5B64-4C7C-BED9-BDFF93A6A7BD}"/>
              </a:ext>
            </a:extLst>
          </p:cNvPr>
          <p:cNvSpPr txBox="1">
            <a:spLocks/>
          </p:cNvSpPr>
          <p:nvPr/>
        </p:nvSpPr>
        <p:spPr bwMode="auto">
          <a:xfrm>
            <a:off x="11745197" y="6502964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17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4845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0D11F-B78F-CAA1-4E7D-347546991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FE76B76A-59C2-7F26-B382-E0A64A724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88" y="0"/>
            <a:ext cx="10707623" cy="6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Plans for 2024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E7AFBF-EB0D-363B-492D-F4F6266629F5}"/>
              </a:ext>
            </a:extLst>
          </p:cNvPr>
          <p:cNvSpPr txBox="1">
            <a:spLocks/>
          </p:cNvSpPr>
          <p:nvPr/>
        </p:nvSpPr>
        <p:spPr bwMode="auto">
          <a:xfrm>
            <a:off x="11745197" y="6502964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18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B45C3B1-DF07-42D7-7514-13242ECA3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80" y="813372"/>
            <a:ext cx="11714660" cy="571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0" indent="-17775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Continue RUN-2 and RUN-3 data analysis.</a:t>
            </a:r>
          </a:p>
          <a:p>
            <a:pPr marL="324000" indent="-180000">
              <a:spcBef>
                <a:spcPts val="600"/>
              </a:spcBef>
              <a:buClr>
                <a:srgbClr val="002060"/>
              </a:buClr>
              <a:buFontTx/>
              <a:buChar char="-"/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Dimuons, dimuons + MET, Z + MET, </a:t>
            </a:r>
            <a:r>
              <a:rPr lang="en-US" altLang="ru-RU" sz="2000" b="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bbar</a:t>
            </a: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+ MET to search for  the new physics and to test the SM.</a:t>
            </a:r>
          </a:p>
          <a:p>
            <a:pPr marL="324000" indent="-1800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Tx/>
              <a:buChar char="-"/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Continue optimization of the hadronization model for the q/g jet fractions measurement.</a:t>
            </a:r>
          </a:p>
          <a:p>
            <a:pPr marL="141750" indent="-177750"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Participation in RUN-3 within JINR responsibilities.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- Participation in shifts. 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- Detectors operation and maintenance.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Detectors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performance study.</a:t>
            </a:r>
            <a:endParaRPr lang="en-US" altLang="ru-RU" sz="20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0" indent="-177750"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Participation in Phase</a:t>
            </a:r>
            <a:r>
              <a:rPr lang="ru-RU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</a:t>
            </a: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2 HGCAL project.</a:t>
            </a:r>
          </a:p>
          <a:p>
            <a:pPr marL="497700" indent="-342900">
              <a:spcBef>
                <a:spcPts val="300"/>
              </a:spcBef>
              <a:buClr>
                <a:srgbClr val="002060"/>
              </a:buClr>
              <a:buFontTx/>
              <a:buChar char="-"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HGCAL cassettes test facility</a:t>
            </a: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- ready for operation by the end of 2024.</a:t>
            </a:r>
          </a:p>
          <a:p>
            <a:pPr marL="0" indent="-162900"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Participation in Phase</a:t>
            </a:r>
            <a:r>
              <a:rPr lang="ru-RU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</a:t>
            </a: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2 upgrade of Muon Endcap System. </a:t>
            </a:r>
          </a:p>
          <a:p>
            <a:pPr marL="324000" indent="-180000">
              <a:spcBef>
                <a:spcPts val="0"/>
              </a:spcBef>
              <a:buClr>
                <a:srgbClr val="002060"/>
              </a:buClr>
              <a:buFontTx/>
              <a:buChar char="-"/>
            </a:pPr>
            <a:r>
              <a:rPr lang="en-US" altLang="ru-RU" sz="2000" b="0" dirty="0">
                <a:solidFill>
                  <a:schemeClr val="accent6">
                    <a:lumMod val="50000"/>
                  </a:schemeClr>
                </a:solidFill>
              </a:rPr>
              <a:t>Preparation to the ME1/1 CSC upgrade during LS3.  </a:t>
            </a:r>
            <a:endParaRPr lang="en-US" altLang="ru-RU" sz="2000" b="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324000" indent="-180000">
              <a:spcBef>
                <a:spcPts val="600"/>
              </a:spcBef>
              <a:buClr>
                <a:srgbClr val="002060"/>
              </a:buClr>
              <a:buFontTx/>
              <a:buChar char="-"/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Studying the ageing effects and CSC detectors operation in HL-LHC mode at GIF ++ facility.</a:t>
            </a:r>
          </a:p>
          <a:p>
            <a:pPr marL="324000" indent="-180000">
              <a:spcBef>
                <a:spcPts val="600"/>
              </a:spcBef>
              <a:buClr>
                <a:srgbClr val="002060"/>
              </a:buClr>
              <a:buFontTx/>
              <a:buChar char="-"/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Continue new gas mixture studies.</a:t>
            </a:r>
          </a:p>
          <a:p>
            <a:pPr marL="324000" indent="-180000">
              <a:spcBef>
                <a:spcPts val="600"/>
              </a:spcBef>
              <a:buClr>
                <a:srgbClr val="002060"/>
              </a:buClr>
              <a:buFontTx/>
              <a:buChar char="-"/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Development and test of algorithms for reconstruction of muon track segments.</a:t>
            </a:r>
          </a:p>
        </p:txBody>
      </p:sp>
    </p:spTree>
    <p:extLst>
      <p:ext uri="{BB962C8B-B14F-4D97-AF65-F5344CB8AC3E}">
        <p14:creationId xmlns:p14="http://schemas.microsoft.com/office/powerpoint/2010/main" val="309661527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505DC3AC-3D7C-234A-8589-65B878B6DA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9715" y="2094054"/>
            <a:ext cx="8423275" cy="55934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ru-RU" sz="4000">
                <a:solidFill>
                  <a:srgbClr val="002060"/>
                </a:solidFill>
                <a:latin typeface="+mj-lt"/>
              </a:rPr>
              <a:t>Backup slides</a:t>
            </a:r>
            <a:endParaRPr lang="ru-RU" altLang="ru-RU" sz="4000"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endParaRPr lang="ru-RU" altLang="ru-RU" sz="440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C55B0CA1-06FA-442E-8DC5-7462261B88F9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311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19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76103"/>
      </p:ext>
    </p:extLst>
  </p:cSld>
  <p:clrMapOvr>
    <a:masterClrMapping/>
  </p:clrMapOvr>
  <p:transition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Номер слайда 5">
            <a:extLst>
              <a:ext uri="{FF2B5EF4-FFF2-40B4-BE49-F238E27FC236}">
                <a16:creationId xmlns:a16="http://schemas.microsoft.com/office/drawing/2014/main" id="{A5224650-5120-4644-AB77-B097A71FA541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78818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7F8C716E-1953-814C-8527-CECD6B03455B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38" y="-25689"/>
            <a:ext cx="1066235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17375E"/>
                </a:solidFill>
                <a:latin typeface="+mn-lt"/>
              </a:rPr>
              <a:t>JINR Group Activities in 202</a:t>
            </a:r>
            <a:r>
              <a:rPr lang="ru-RU" altLang="ru-RU" b="1" dirty="0">
                <a:solidFill>
                  <a:srgbClr val="17375E"/>
                </a:solidFill>
                <a:latin typeface="+mn-lt"/>
              </a:rPr>
              <a:t>4</a:t>
            </a:r>
            <a:endParaRPr lang="en-US" altLang="ru-RU" b="1" dirty="0">
              <a:solidFill>
                <a:srgbClr val="17375E"/>
              </a:solidFill>
              <a:latin typeface="+mn-l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265ED86-705A-42E1-A3CB-6D07FD98A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800764"/>
            <a:ext cx="6314682" cy="321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marL="180000" lvl="1" indent="-1692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b="1" dirty="0">
                <a:solidFill>
                  <a:srgbClr val="002060"/>
                </a:solidFill>
                <a:latin typeface="+mn-lt"/>
              </a:rPr>
              <a:t> JINR team responsibility</a:t>
            </a:r>
            <a:r>
              <a:rPr lang="ru-RU" altLang="ru-RU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M&amp;O category B</a:t>
            </a:r>
            <a:r>
              <a:rPr lang="ru-RU" altLang="ru-RU" sz="2000" dirty="0">
                <a:solidFill>
                  <a:srgbClr val="002060"/>
                </a:solidFill>
                <a:latin typeface="+mn-lt"/>
              </a:rPr>
              <a:t>)</a:t>
            </a:r>
            <a:r>
              <a:rPr lang="en-US" altLang="ru-RU" sz="2000" b="1" dirty="0">
                <a:solidFill>
                  <a:srgbClr val="002060"/>
                </a:solidFill>
                <a:latin typeface="+mn-lt"/>
              </a:rPr>
              <a:t>: </a:t>
            </a:r>
          </a:p>
          <a:p>
            <a:pPr marL="0" lv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 Detectors commissioning after 2023-2024 YETS.</a:t>
            </a:r>
          </a:p>
          <a:p>
            <a:pPr marL="0" lv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 Detectors maintenance and operation in RUN-3.</a:t>
            </a:r>
          </a:p>
          <a:p>
            <a:pPr marL="0" lv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 JINR Tier-1 and Tier-2 centers robust operation.</a:t>
            </a:r>
            <a:endParaRPr lang="ru-RU" altLang="ru-RU" sz="2000" b="1" dirty="0">
              <a:solidFill>
                <a:srgbClr val="002060"/>
              </a:solidFill>
              <a:latin typeface="+mn-lt"/>
            </a:endParaRPr>
          </a:p>
          <a:p>
            <a:pPr marL="180000" lvl="1" indent="-180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b="1" dirty="0">
                <a:solidFill>
                  <a:srgbClr val="002060"/>
                </a:solidFill>
                <a:latin typeface="+mn-lt"/>
              </a:rPr>
              <a:t> Participation in CMS Phase-2 upgrade:</a:t>
            </a:r>
          </a:p>
          <a:p>
            <a:pPr marL="0" lvl="1" indent="-1080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 Construction of the High Granularity Calorimeter.</a:t>
            </a:r>
          </a:p>
          <a:p>
            <a:pPr marL="0" lv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 Endcap Muon system upgrade.</a:t>
            </a:r>
            <a:endParaRPr lang="en-US" altLang="ru-RU" sz="2000" b="1" dirty="0">
              <a:solidFill>
                <a:srgbClr val="002060"/>
              </a:solidFill>
              <a:latin typeface="+mn-lt"/>
            </a:endParaRPr>
          </a:p>
          <a:p>
            <a:pPr marL="180000" lvl="1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lang="en-US" altLang="ru-RU" sz="2000" b="1" dirty="0">
                <a:solidFill>
                  <a:srgbClr val="002060"/>
                </a:solidFill>
                <a:latin typeface="+mn-lt"/>
              </a:rPr>
              <a:t> Participation in physics analysis and software development.</a:t>
            </a:r>
            <a:endParaRPr lang="en-US" altLang="ru-RU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613C8-B9E9-C609-EEE8-6F2D74A1DF90}"/>
              </a:ext>
            </a:extLst>
          </p:cNvPr>
          <p:cNvSpPr txBox="1"/>
          <p:nvPr/>
        </p:nvSpPr>
        <p:spPr>
          <a:xfrm>
            <a:off x="6595670" y="1209339"/>
            <a:ext cx="4847030" cy="4062651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Participants from JINR: </a:t>
            </a:r>
            <a:r>
              <a:rPr lang="en-US" altLang="ru-RU" sz="18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70.</a:t>
            </a:r>
          </a:p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JINR authors in CMS: </a:t>
            </a:r>
            <a:r>
              <a:rPr lang="en-GB" altLang="ru-RU" sz="18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21 </a:t>
            </a:r>
          </a:p>
          <a:p>
            <a:pPr>
              <a:spcBef>
                <a:spcPts val="0"/>
              </a:spcBef>
            </a:pPr>
            <a:r>
              <a:rPr lang="en-GB" altLang="ru-RU" sz="1800" dirty="0">
                <a:solidFill>
                  <a:schemeClr val="accent6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  (17 paid and 4 unpaid PhD 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Students</a:t>
            </a:r>
            <a:r>
              <a:rPr lang="en-GB" altLang="ru-RU" sz="1800" dirty="0">
                <a:solidFill>
                  <a:schemeClr val="accent6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).</a:t>
            </a:r>
          </a:p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DMS authors in CMS: </a:t>
            </a:r>
            <a:r>
              <a:rPr lang="en-GB" altLang="ru-RU" sz="18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4</a:t>
            </a:r>
            <a:r>
              <a:rPr lang="en-GB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GB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 (3 paid by JINR and 1 unpaid PhD 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Student</a:t>
            </a:r>
            <a:r>
              <a:rPr lang="en-GB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).</a:t>
            </a:r>
          </a:p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altLang="ru-RU" sz="18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11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young researchers: (6 PhD Students </a:t>
            </a:r>
          </a:p>
          <a:p>
            <a:pPr>
              <a:spcBef>
                <a:spcPts val="0"/>
              </a:spcBef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  from JINR, </a:t>
            </a:r>
            <a:r>
              <a:rPr lang="ru-RU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5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PhD Students from DMS.</a:t>
            </a:r>
            <a:endParaRPr lang="ru-RU" altLang="ru-RU" sz="18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JINR team full time equivalent (FTE): </a:t>
            </a:r>
          </a:p>
          <a:p>
            <a:pPr>
              <a:spcBef>
                <a:spcPts val="0"/>
              </a:spcBef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 </a:t>
            </a:r>
            <a:r>
              <a:rPr lang="en-US" altLang="ru-RU" sz="18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84.27 FTE-months*</a:t>
            </a:r>
            <a:r>
              <a:rPr lang="en-US" altLang="ru-RU" sz="18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ru-RU" sz="1800" dirty="0">
                <a:solidFill>
                  <a:schemeClr val="accent6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(work due).</a:t>
            </a:r>
          </a:p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64 central shifts were served by JINR </a:t>
            </a:r>
          </a:p>
          <a:p>
            <a:pPr>
              <a:spcBef>
                <a:spcPts val="0"/>
              </a:spcBef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 group in 2024.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0469CB-8E3B-3108-433D-CE2B6ADCB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4145882"/>
            <a:ext cx="5848622" cy="244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altLang="ru-RU" sz="20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CMS duties executed by JINR physicists</a:t>
            </a:r>
            <a:r>
              <a:rPr lang="ru-RU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:</a:t>
            </a: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</a:t>
            </a:r>
            <a:endParaRPr lang="ru-RU" altLang="ru-RU" sz="20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180000" indent="-177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HCAL Technical Coordination. </a:t>
            </a:r>
          </a:p>
          <a:p>
            <a:pPr marL="180000" indent="-177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Muon DQM Coordination.</a:t>
            </a:r>
          </a:p>
          <a:p>
            <a:pPr marL="180000" indent="-177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CMS data managers of Tier-1 and Tier-2 sites.</a:t>
            </a:r>
          </a:p>
          <a:p>
            <a:pPr marL="180000" indent="-177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Participation in Analysis  Review  Committee  (ARC) and Institutional publication review (IR).</a:t>
            </a:r>
          </a:p>
          <a:p>
            <a:pPr marL="180000" indent="-177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Members of institution and  collaboration boards.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73765C-B4FC-BEC8-2ABB-A25786FD5BF7}"/>
              </a:ext>
            </a:extLst>
          </p:cNvPr>
          <p:cNvSpPr txBox="1"/>
          <p:nvPr/>
        </p:nvSpPr>
        <p:spPr>
          <a:xfrm>
            <a:off x="6512326" y="5366537"/>
            <a:ext cx="53986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altLang="ru-RU" sz="1600" i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*) According to </a:t>
            </a:r>
            <a:r>
              <a:rPr lang="en-US" altLang="ru-RU" sz="1600" b="1" i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Experimental Physics Responsibilities </a:t>
            </a:r>
            <a:r>
              <a:rPr lang="ru-RU" altLang="ru-RU" sz="1600" i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(</a:t>
            </a:r>
            <a:r>
              <a:rPr lang="en-US" altLang="ru-RU" sz="1600" i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EPR</a:t>
            </a:r>
            <a:r>
              <a:rPr lang="ru-RU" altLang="ru-RU" sz="1600" i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) </a:t>
            </a:r>
            <a:r>
              <a:rPr lang="en-US" altLang="ru-RU" sz="1600" i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each author (paid and unpaid) is required to work on operational, maintenance, upgrade duties, including participation in shifts, at least 4 months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2D3E1D-B1A1-51B9-0C4D-CD9D9BBE8809}"/>
              </a:ext>
            </a:extLst>
          </p:cNvPr>
          <p:cNvSpPr txBox="1"/>
          <p:nvPr/>
        </p:nvSpPr>
        <p:spPr>
          <a:xfrm>
            <a:off x="6958724" y="795956"/>
            <a:ext cx="34752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b="1" dirty="0">
                <a:solidFill>
                  <a:srgbClr val="002060"/>
                </a:solidFill>
                <a:latin typeface="+mn-lt"/>
              </a:rPr>
              <a:t>JINR team composition </a:t>
            </a:r>
            <a:endParaRPr lang="en-RU" sz="2000" dirty="0"/>
          </a:p>
        </p:txBody>
      </p:sp>
    </p:spTree>
    <p:extLst>
      <p:ext uri="{BB962C8B-B14F-4D97-AF65-F5344CB8AC3E}">
        <p14:creationId xmlns:p14="http://schemas.microsoft.com/office/powerpoint/2010/main" val="7744652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Номер слайда 5">
            <a:extLst>
              <a:ext uri="{FF2B5EF4-FFF2-40B4-BE49-F238E27FC236}">
                <a16:creationId xmlns:a16="http://schemas.microsoft.com/office/drawing/2014/main" id="{A5224650-5120-4644-AB77-B097A71FA541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78818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7F8C716E-1953-814C-8527-CECD6B03455B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20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38" y="15459"/>
            <a:ext cx="1066235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Challenging years: 2024 - 2029</a:t>
            </a:r>
            <a:endParaRPr lang="en-US" altLang="ru-RU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CAAB7-361C-5DA6-69C5-D026A1D4A097}"/>
              </a:ext>
            </a:extLst>
          </p:cNvPr>
          <p:cNvSpPr txBox="1"/>
          <p:nvPr/>
        </p:nvSpPr>
        <p:spPr>
          <a:xfrm>
            <a:off x="1191126" y="1181148"/>
            <a:ext cx="98081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CMS is facing an unprecedented situation in the coming 5 years: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C00000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•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2024-25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Exploit the delivered luminosity for physics (Run-3 operations)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•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2024-27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Complete the upgrade program construction, including the detectors (and software) but also all the infrastructure and services needed to operate in a safe and reliable way the CMS upgrade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•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2025-26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Decommission the legacy systems that will not be part of the CMS.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Upgrade: detectors, services, infrastructure – ensure legacy systems are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maintained and/or consolidated to guarantee the full HL-LHC exploitation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•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2026-29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Install and commission the CMS Upgrade: starting with infrastructure &amp; services to finish in concert with the detectors and software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2B099-6BD2-FF61-885F-FE3A8C82CB8F}"/>
              </a:ext>
            </a:extLst>
          </p:cNvPr>
          <p:cNvSpPr txBox="1"/>
          <p:nvPr/>
        </p:nvSpPr>
        <p:spPr>
          <a:xfrm>
            <a:off x="8355495" y="636172"/>
            <a:ext cx="2736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  <a:latin typeface="+mn-lt"/>
              </a:rPr>
              <a:t>f</a:t>
            </a:r>
            <a:r>
              <a:rPr lang="en-GB" sz="2000" i="1" dirty="0">
                <a:solidFill>
                  <a:srgbClr val="C00000"/>
                </a:solidFill>
                <a:effectLst/>
                <a:latin typeface="+mn-lt"/>
              </a:rPr>
              <a:t>rom CMS SP Report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44D85-273F-70F1-744D-2EC92BBC33F1}"/>
              </a:ext>
            </a:extLst>
          </p:cNvPr>
          <p:cNvSpPr txBox="1"/>
          <p:nvPr/>
        </p:nvSpPr>
        <p:spPr>
          <a:xfrm>
            <a:off x="2150164" y="6019755"/>
            <a:ext cx="75636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effectLst/>
                <a:latin typeface="+mn-lt"/>
              </a:rPr>
              <a:t>2024- 204X</a:t>
            </a:r>
            <a:r>
              <a:rPr lang="en-GB" sz="2000" dirty="0">
                <a:solidFill>
                  <a:srgbClr val="C00000"/>
                </a:solidFill>
                <a:effectLst/>
                <a:latin typeface="+mn-lt"/>
              </a:rPr>
              <a:t> Produce and publish world-class physics results</a:t>
            </a:r>
          </a:p>
        </p:txBody>
      </p:sp>
    </p:spTree>
    <p:extLst>
      <p:ext uri="{BB962C8B-B14F-4D97-AF65-F5344CB8AC3E}">
        <p14:creationId xmlns:p14="http://schemas.microsoft.com/office/powerpoint/2010/main" val="193789728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135886D-06C2-4F36-B0F6-0CB820A4A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41" y="3514925"/>
            <a:ext cx="3364804" cy="2956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587463-0B92-47CC-996A-48AFF9C10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811" y="2545056"/>
            <a:ext cx="3266209" cy="2937663"/>
          </a:xfrm>
          <a:prstGeom prst="rect">
            <a:avLst/>
          </a:prstGeom>
        </p:spPr>
      </p:pic>
      <p:sp>
        <p:nvSpPr>
          <p:cNvPr id="13316" name="Номер слайда 5">
            <a:extLst>
              <a:ext uri="{FF2B5EF4-FFF2-40B4-BE49-F238E27FC236}">
                <a16:creationId xmlns:a16="http://schemas.microsoft.com/office/drawing/2014/main" id="{F083B7A9-B428-4526-B23A-267744F04B82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7652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21</a:t>
            </a:fld>
            <a:endParaRPr lang="ru-RU" altLang="ru-RU" sz="1200" b="1" dirty="0">
              <a:solidFill>
                <a:srgbClr val="808080"/>
              </a:solidFill>
            </a:endParaRPr>
          </a:p>
        </p:txBody>
      </p:sp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D857995C-28CF-1D4E-B0DE-4A967AD0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81" y="12728"/>
            <a:ext cx="10744747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b="1" dirty="0">
                <a:solidFill>
                  <a:srgbClr val="17375E"/>
                </a:solidFill>
                <a:latin typeface="+mn-lt"/>
              </a:rPr>
              <a:t>Lepton </a:t>
            </a:r>
            <a:r>
              <a:rPr lang="en-US" altLang="ru-RU" b="1" dirty="0" err="1">
                <a:solidFill>
                  <a:srgbClr val="17375E"/>
                </a:solidFill>
                <a:latin typeface="+mn-lt"/>
              </a:rPr>
              <a:t>Flavour</a:t>
            </a:r>
            <a:r>
              <a:rPr lang="en-US" altLang="ru-RU" b="1" dirty="0">
                <a:solidFill>
                  <a:srgbClr val="17375E"/>
                </a:solidFill>
                <a:latin typeface="+mn-lt"/>
              </a:rPr>
              <a:t> Universality with Dileptons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2327F3-7969-40AC-3757-4F4E7031B9F9}"/>
              </a:ext>
            </a:extLst>
          </p:cNvPr>
          <p:cNvSpPr txBox="1"/>
          <p:nvPr/>
        </p:nvSpPr>
        <p:spPr>
          <a:xfrm>
            <a:off x="8249498" y="2394522"/>
            <a:ext cx="24809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RUN-2 (13 </a:t>
            </a:r>
            <a:r>
              <a:rPr lang="en-US" sz="1600" b="1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TeV</a:t>
            </a:r>
            <a:r>
              <a:rPr lang="en-US" sz="16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, 138 fb</a:t>
            </a:r>
            <a:r>
              <a:rPr lang="en-US" sz="1600" b="1" baseline="300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−1</a:t>
            </a:r>
            <a:r>
              <a:rPr lang="en-US" sz="16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47C2A7-F7BE-B7CB-F684-E9B782CCECC8}"/>
              </a:ext>
            </a:extLst>
          </p:cNvPr>
          <p:cNvSpPr txBox="1"/>
          <p:nvPr/>
        </p:nvSpPr>
        <p:spPr>
          <a:xfrm>
            <a:off x="9598931" y="3383048"/>
            <a:ext cx="226311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rgbClr val="C00000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05 (2023) 227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45FAE-F15B-D4E0-1612-564E8D41339C}"/>
              </a:ext>
            </a:extLst>
          </p:cNvPr>
          <p:cNvSpPr txBox="1"/>
          <p:nvPr/>
        </p:nvSpPr>
        <p:spPr>
          <a:xfrm>
            <a:off x="8994566" y="5471261"/>
            <a:ext cx="32662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Upper limits are set at 95% CL on the product of the cross section and branching fraction for lepton flavor violating signals. </a:t>
            </a:r>
            <a:endParaRPr lang="ru-RU" sz="160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6" name="Group 36">
            <a:extLst>
              <a:ext uri="{FF2B5EF4-FFF2-40B4-BE49-F238E27FC236}">
                <a16:creationId xmlns:a16="http://schemas.microsoft.com/office/drawing/2014/main" id="{88B40B31-4B91-4750-BC3B-CB0B14A0D561}"/>
              </a:ext>
            </a:extLst>
          </p:cNvPr>
          <p:cNvGrpSpPr>
            <a:grpSpLocks/>
          </p:cNvGrpSpPr>
          <p:nvPr/>
        </p:nvGrpSpPr>
        <p:grpSpPr bwMode="auto">
          <a:xfrm>
            <a:off x="164449" y="3394758"/>
            <a:ext cx="5113131" cy="2290553"/>
            <a:chOff x="96" y="1454"/>
            <a:chExt cx="3829" cy="1234"/>
          </a:xfrm>
        </p:grpSpPr>
        <p:grpSp>
          <p:nvGrpSpPr>
            <p:cNvPr id="19" name="Group 35">
              <a:extLst>
                <a:ext uri="{FF2B5EF4-FFF2-40B4-BE49-F238E27FC236}">
                  <a16:creationId xmlns:a16="http://schemas.microsoft.com/office/drawing/2014/main" id="{F4BA2402-92B8-4B69-98DE-A0ABE0B75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1484"/>
              <a:ext cx="1821" cy="1203"/>
              <a:chOff x="96" y="1484"/>
              <a:chExt cx="1821" cy="1203"/>
            </a:xfrm>
          </p:grpSpPr>
          <p:pic>
            <p:nvPicPr>
              <p:cNvPr id="23" name="Picture 17">
                <a:extLst>
                  <a:ext uri="{FF2B5EF4-FFF2-40B4-BE49-F238E27FC236}">
                    <a16:creationId xmlns:a16="http://schemas.microsoft.com/office/drawing/2014/main" id="{E705323B-B610-4DEF-82CA-346F44240B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1484"/>
                <a:ext cx="1821" cy="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 Box 27">
                <a:extLst>
                  <a:ext uri="{FF2B5EF4-FFF2-40B4-BE49-F238E27FC236}">
                    <a16:creationId xmlns:a16="http://schemas.microsoft.com/office/drawing/2014/main" id="{DB333EDE-F49F-453A-B35D-766994EA6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1532"/>
                <a:ext cx="192" cy="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11430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7907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24384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30861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35433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40005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44577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49149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400">
                    <a:latin typeface="Arial" panose="020B0604020202020204" pitchFamily="34" charset="0"/>
                  </a:rPr>
                  <a:t>(a)</a:t>
                </a:r>
              </a:p>
            </p:txBody>
          </p:sp>
        </p:grpSp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3CFC9C6F-9C2F-451E-8801-07A5939347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6" y="1454"/>
              <a:ext cx="1889" cy="1234"/>
              <a:chOff x="2036" y="1454"/>
              <a:chExt cx="1889" cy="1234"/>
            </a:xfrm>
          </p:grpSpPr>
          <p:pic>
            <p:nvPicPr>
              <p:cNvPr id="21" name="Picture 7">
                <a:extLst>
                  <a:ext uri="{FF2B5EF4-FFF2-40B4-BE49-F238E27FC236}">
                    <a16:creationId xmlns:a16="http://schemas.microsoft.com/office/drawing/2014/main" id="{35D6C873-27BB-4671-8B2A-2D4A3CDDF9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6" y="1454"/>
                <a:ext cx="1889" cy="1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Text Box 28">
                <a:extLst>
                  <a:ext uri="{FF2B5EF4-FFF2-40B4-BE49-F238E27FC236}">
                    <a16:creationId xmlns:a16="http://schemas.microsoft.com/office/drawing/2014/main" id="{1A0CC32C-D631-411B-B92C-5E77038475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" y="1532"/>
                <a:ext cx="192" cy="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11430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7907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24384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30861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35433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40005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44577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49149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400">
                    <a:latin typeface="Arial" panose="020B0604020202020204" pitchFamily="34" charset="0"/>
                  </a:rPr>
                  <a:t>(b)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192FF71-77B7-4D6E-8C74-C8CD71554B9C}"/>
              </a:ext>
            </a:extLst>
          </p:cNvPr>
          <p:cNvSpPr txBox="1"/>
          <p:nvPr/>
        </p:nvSpPr>
        <p:spPr>
          <a:xfrm>
            <a:off x="112077" y="5747214"/>
            <a:ext cx="564864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The expected limits for the scalar vs. vector LFV constants for eµ (a) and µ</a:t>
            </a:r>
            <a:r>
              <a:rPr lang="en-US" sz="1600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τ</a:t>
            </a:r>
            <a:r>
              <a:rPr lang="en-US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(b) production processes at 300 fb</a:t>
            </a:r>
            <a:r>
              <a:rPr lang="en-US" sz="1600" baseline="300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(blue) and 3000 fb</a:t>
            </a:r>
            <a:r>
              <a:rPr lang="en-US" sz="1600" baseline="300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(green).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E1FD675-0B6E-452D-AE8F-2C5FF633B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7648" y="1023322"/>
            <a:ext cx="4529985" cy="1416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FE4E4-1091-7180-3C85-F4F0BCC88D3E}"/>
              </a:ext>
            </a:extLst>
          </p:cNvPr>
          <p:cNvSpPr txBox="1"/>
          <p:nvPr/>
        </p:nvSpPr>
        <p:spPr>
          <a:xfrm>
            <a:off x="30428" y="647074"/>
            <a:ext cx="81200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Continued studies with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ee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μμ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eμ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eτ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, and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μτ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 pair invariant mass spectra. </a:t>
            </a:r>
          </a:p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To test lepton-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flavour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 universality of SM at the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TeV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 scale.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To search for heavy resonances and quantum black holes 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    (three benchmark signals are studied):</a:t>
            </a:r>
          </a:p>
          <a:p>
            <a:pPr marL="252000" indent="180000">
              <a:spcBef>
                <a:spcPts val="0"/>
              </a:spcBef>
            </a:pPr>
            <a:r>
              <a:rPr lang="en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R parity violating supersymmetric models.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pPr marL="252000" indent="180000">
              <a:spcBef>
                <a:spcPts val="0"/>
              </a:spcBef>
            </a:pPr>
            <a:r>
              <a:rPr lang="en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Heavy Z' gauge bosons with lepton flavor violating decays.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pPr marL="252000" indent="180000">
              <a:spcBef>
                <a:spcPts val="0"/>
              </a:spcBef>
            </a:pPr>
            <a:r>
              <a:rPr lang="en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Quantum black hole production in models with extra spatial dimensions.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To explore LFV effects with the effective field theory (EFT) approach.</a:t>
            </a:r>
          </a:p>
        </p:txBody>
      </p:sp>
    </p:spTree>
    <p:extLst>
      <p:ext uri="{BB962C8B-B14F-4D97-AF65-F5344CB8AC3E}">
        <p14:creationId xmlns:p14="http://schemas.microsoft.com/office/powerpoint/2010/main" val="212168851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5">
            <a:extLst>
              <a:ext uri="{FF2B5EF4-FFF2-40B4-BE49-F238E27FC236}">
                <a16:creationId xmlns:a16="http://schemas.microsoft.com/office/drawing/2014/main" id="{F083B7A9-B428-4526-B23A-267744F04B82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7652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22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79" name="Заголовок 1">
                <a:extLst>
                  <a:ext uri="{FF2B5EF4-FFF2-40B4-BE49-F238E27FC236}">
                    <a16:creationId xmlns:a16="http://schemas.microsoft.com/office/drawing/2014/main" id="{D857995C-28CF-1D4E-B0DE-4A967AD06D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0560" y="-16442"/>
                <a:ext cx="10744747" cy="620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5" rIns="91429" bIns="45715" anchor="ctr"/>
              <a:lstStyle>
                <a:lvl1pPr defTabSz="912813">
                  <a:spcBef>
                    <a:spcPct val="20000"/>
                  </a:spcBef>
                  <a:buFont typeface="Wingdings" pitchFamily="2" charset="2"/>
                  <a:buChar char="q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12813">
                  <a:spcBef>
                    <a:spcPct val="20000"/>
                  </a:spcBef>
                  <a:buFont typeface="Wingdings" pitchFamily="2" charset="2"/>
                  <a:buChar char="Ø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12813">
                  <a:spcBef>
                    <a:spcPct val="20000"/>
                  </a:spcBef>
                  <a:buFont typeface="Wingdings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12813">
                  <a:spcBef>
                    <a:spcPct val="20000"/>
                  </a:spcBef>
                  <a:buFont typeface="Wingdings 2" pitchFamily="2" charset="2"/>
                  <a:buChar char="P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12813">
                  <a:spcBef>
                    <a:spcPct val="20000"/>
                  </a:spcBef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en-US" sz="3200" b="1" dirty="0">
                    <a:solidFill>
                      <a:srgbClr val="002060"/>
                    </a:solidFill>
                    <a:latin typeface="+mn-lt"/>
                    <a:cs typeface="Times New Roman" panose="02020603050405020304" pitchFamily="18" charset="0"/>
                  </a:rPr>
                  <a:t>Search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smtClean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rPr>
                      <m:t>VBF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𝑯</m:t>
                    </m:r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𝒃</m:t>
                    </m:r>
                    <m:acc>
                      <m:accPr>
                        <m:chr m:val="̅"/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ru-RU" b="1" dirty="0">
                  <a:solidFill>
                    <a:srgbClr val="00206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4579" name="Заголовок 1">
                <a:extLst>
                  <a:ext uri="{FF2B5EF4-FFF2-40B4-BE49-F238E27FC236}">
                    <a16:creationId xmlns:a16="http://schemas.microsoft.com/office/drawing/2014/main" id="{D857995C-28CF-1D4E-B0DE-4A967AD06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560" y="-16442"/>
                <a:ext cx="10744747" cy="620713"/>
              </a:xfrm>
              <a:prstGeom prst="rect">
                <a:avLst/>
              </a:prstGeom>
              <a:blipFill>
                <a:blip r:embed="rId3"/>
                <a:stretch>
                  <a:fillRect t="-7843" b="-303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166E221B-E368-4ECB-A3F1-DC5B00B55B01}"/>
              </a:ext>
            </a:extLst>
          </p:cNvPr>
          <p:cNvSpPr/>
          <p:nvPr/>
        </p:nvSpPr>
        <p:spPr>
          <a:xfrm>
            <a:off x="46299" y="619268"/>
            <a:ext cx="7398327" cy="4160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CMS 2016, 2018 data of pp-collisions at 13 </a:t>
            </a:r>
            <a:r>
              <a:rPr lang="en-US" sz="1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TeV</a:t>
            </a:r>
            <a:r>
              <a:rPr lang="en-US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corresponding to ~91 fb</a:t>
            </a:r>
            <a:r>
              <a:rPr lang="en-US" sz="1600" b="1" baseline="30000" dirty="0">
                <a:solidFill>
                  <a:srgbClr val="002060"/>
                </a:solidFill>
                <a:cs typeface="Times New Roman" panose="02020603050405020304" pitchFamily="18" charset="0"/>
              </a:rPr>
              <a:t>-1</a:t>
            </a:r>
            <a:r>
              <a:rPr lang="en-US" sz="1600" dirty="0">
                <a:cs typeface="Times New Roman" panose="02020603050405020304" pitchFamily="18" charset="0"/>
              </a:rPr>
              <a:t>.</a:t>
            </a:r>
            <a:endParaRPr lang="en-US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69A1B-D7DD-41D5-AFAD-F588FE6D1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r="15273"/>
          <a:stretch/>
        </p:blipFill>
        <p:spPr bwMode="auto">
          <a:xfrm>
            <a:off x="508510" y="1185323"/>
            <a:ext cx="3257360" cy="250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C04BA6-EBD8-4CB8-A167-1BF49CB359BF}"/>
              </a:ext>
            </a:extLst>
          </p:cNvPr>
          <p:cNvSpPr/>
          <p:nvPr/>
        </p:nvSpPr>
        <p:spPr>
          <a:xfrm>
            <a:off x="137160" y="1119726"/>
            <a:ext cx="2361096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ANALYSIS STRATEGY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28537-1AE9-4EA3-8893-95A75B4DC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891" y="678337"/>
            <a:ext cx="2267909" cy="384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5BE4F6F-4DCE-49D1-A4B4-C00F18F4B3E4}"/>
                  </a:ext>
                </a:extLst>
              </p:cNvPr>
              <p:cNvSpPr/>
              <p:nvPr/>
            </p:nvSpPr>
            <p:spPr>
              <a:xfrm>
                <a:off x="7675840" y="1173748"/>
                <a:ext cx="4697496" cy="2360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cs typeface="Times New Roman" panose="02020603050405020304" pitchFamily="18" charset="0"/>
                  </a:rPr>
                  <a:t>Inclusive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𝑯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𝒃</m:t>
                    </m:r>
                    <m:acc>
                      <m:accPr>
                        <m:chr m:val="̅"/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  <m:r>
                      <a:rPr lang="en-US" sz="1600" b="1" i="1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cs typeface="Times New Roman" panose="02020603050405020304" pitchFamily="18" charset="0"/>
                  </a:rPr>
                  <a:t>(</a:t>
                </a:r>
                <a:r>
                  <a:rPr lang="en-US" sz="1600" b="1" dirty="0" err="1">
                    <a:cs typeface="Times New Roman" panose="02020603050405020304" pitchFamily="18" charset="0"/>
                  </a:rPr>
                  <a:t>VBF+ggF</a:t>
                </a:r>
                <a:r>
                  <a:rPr lang="en-US" sz="1600" b="1" dirty="0">
                    <a:cs typeface="Times New Roman" panose="02020603050405020304" pitchFamily="18" charset="0"/>
                  </a:rPr>
                  <a:t>):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>
                    <a:cs typeface="Times New Roman" panose="02020603050405020304" pitchFamily="18" charset="0"/>
                  </a:rPr>
                  <a:t>Significance (observed/expected) = 2.6/2.9.</a:t>
                </a:r>
              </a:p>
              <a:p>
                <a:pPr>
                  <a:spcAft>
                    <a:spcPts val="600"/>
                  </a:spcAft>
                </a:pPr>
                <a:r>
                  <a:rPr lang="el-GR" sz="1600" dirty="0">
                    <a:cs typeface="Times New Roman" panose="02020603050405020304" pitchFamily="18" charset="0"/>
                  </a:rPr>
                  <a:t>μ</a:t>
                </a:r>
                <a:r>
                  <a:rPr lang="en-US" sz="1600" baseline="-25000" dirty="0" err="1">
                    <a:cs typeface="Times New Roman" panose="02020603050405020304" pitchFamily="18" charset="0"/>
                  </a:rPr>
                  <a:t>Hbb</a:t>
                </a:r>
                <a:r>
                  <a:rPr lang="en-US" sz="1600" dirty="0">
                    <a:cs typeface="Times New Roman" panose="02020603050405020304" pitchFamily="18" charset="0"/>
                  </a:rPr>
                  <a:t> = 0.99±0.33 (stat.)+0.33 (syst.)–0.24 (syst.). </a:t>
                </a:r>
                <a:endParaRPr lang="en-US" sz="1600" baseline="-25000" dirty="0"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sz="500" dirty="0"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cs typeface="Times New Roman" panose="02020603050405020304" pitchFamily="18" charset="0"/>
                  </a:rPr>
                  <a:t>Pure VBF</a:t>
                </a:r>
                <a:r>
                  <a:rPr lang="en-US" sz="1600" dirty="0">
                    <a:cs typeface="Times New Roman" panose="02020603050405020304" pitchFamily="18" charset="0"/>
                  </a:rPr>
                  <a:t> (</a:t>
                </a:r>
                <a:r>
                  <a:rPr lang="en-US" sz="1600" dirty="0" err="1">
                    <a:cs typeface="Times New Roman" panose="02020603050405020304" pitchFamily="18" charset="0"/>
                  </a:rPr>
                  <a:t>ggF</a:t>
                </a:r>
                <a:r>
                  <a:rPr lang="en-US" sz="1600" dirty="0">
                    <a:cs typeface="Times New Roman" panose="02020603050405020304" pitchFamily="18" charset="0"/>
                  </a:rPr>
                  <a:t> is constrained within SM-expectation):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>
                    <a:cs typeface="Times New Roman" panose="02020603050405020304" pitchFamily="18" charset="0"/>
                  </a:rPr>
                  <a:t>Significance (observed/expected) = 2.4/2.7.</a:t>
                </a:r>
              </a:p>
              <a:p>
                <a:pPr>
                  <a:spcAft>
                    <a:spcPts val="600"/>
                  </a:spcAft>
                </a:pPr>
                <a:r>
                  <a:rPr lang="el-GR" sz="1600" dirty="0">
                    <a:cs typeface="Times New Roman" panose="02020603050405020304" pitchFamily="18" charset="0"/>
                  </a:rPr>
                  <a:t>μ</a:t>
                </a:r>
                <a:r>
                  <a:rPr lang="en-US" sz="1600" baseline="-25000" dirty="0" err="1">
                    <a:cs typeface="Times New Roman" panose="02020603050405020304" pitchFamily="18" charset="0"/>
                  </a:rPr>
                  <a:t>Hbb</a:t>
                </a:r>
                <a:r>
                  <a:rPr lang="en-US" sz="1600" dirty="0">
                    <a:cs typeface="Times New Roman" panose="02020603050405020304" pitchFamily="18" charset="0"/>
                  </a:rPr>
                  <a:t> = 1.01 ±6 (stat.) +0.40 (syst.) – 0.27 (syst.).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5BE4F6F-4DCE-49D1-A4B4-C00F18F4B3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840" y="1173748"/>
                <a:ext cx="4697496" cy="2360198"/>
              </a:xfrm>
              <a:prstGeom prst="rect">
                <a:avLst/>
              </a:prstGeom>
              <a:blipFill>
                <a:blip r:embed="rId6"/>
                <a:stretch>
                  <a:fillRect l="-809" t="-535" b="-213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F6826BBD-BFFD-4E4D-A0A7-7863FAD06433}"/>
              </a:ext>
            </a:extLst>
          </p:cNvPr>
          <p:cNvSpPr/>
          <p:nvPr/>
        </p:nvSpPr>
        <p:spPr>
          <a:xfrm>
            <a:off x="16764" y="3633339"/>
            <a:ext cx="4177896" cy="27699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Dedicated online triggers (L1 – HLT).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BDT Signal-Background discrimination.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Separate </a:t>
            </a:r>
            <a:r>
              <a:rPr lang="en-US" sz="1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Zbb</a:t>
            </a: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analysis category for validation and </a:t>
            </a:r>
            <a:r>
              <a:rPr lang="en-US" sz="1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Zbb</a:t>
            </a: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constrain.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MC signal and resonant background models.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Data-derived QCD model.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DNN regression to b-jets energy.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Signal extraction using </a:t>
            </a:r>
            <a:r>
              <a:rPr lang="en-US" sz="1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</a:t>
            </a:r>
            <a:r>
              <a:rPr lang="en-US" sz="1600" baseline="-25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bb</a:t>
            </a: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distribution.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F50038-5038-44D9-9134-53365A6C0A5B}"/>
              </a:ext>
            </a:extLst>
          </p:cNvPr>
          <p:cNvSpPr txBox="1"/>
          <p:nvPr/>
        </p:nvSpPr>
        <p:spPr>
          <a:xfrm>
            <a:off x="9818800" y="662193"/>
            <a:ext cx="18716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arXiv:2308.01253 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0CD3AD-0026-4D89-B3C7-50BC6F8CAE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4062" r="2643" b="954"/>
          <a:stretch/>
        </p:blipFill>
        <p:spPr>
          <a:xfrm>
            <a:off x="7921401" y="3603391"/>
            <a:ext cx="3805621" cy="2919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BCCF59-0CA1-4556-8091-0F6F3BB41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17" y="1441078"/>
            <a:ext cx="3986297" cy="46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1858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Номер слайда 5">
            <a:extLst>
              <a:ext uri="{FF2B5EF4-FFF2-40B4-BE49-F238E27FC236}">
                <a16:creationId xmlns:a16="http://schemas.microsoft.com/office/drawing/2014/main" id="{A5224650-5120-4644-AB77-B097A71FA541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78818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7F8C716E-1953-814C-8527-CECD6B03455B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3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51" y="0"/>
            <a:ext cx="1066235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Publications</a:t>
            </a:r>
            <a:endParaRPr lang="en-US" altLang="ru-RU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B58FF-1535-4AD2-C10A-77489D533B3C}"/>
              </a:ext>
            </a:extLst>
          </p:cNvPr>
          <p:cNvSpPr txBox="1"/>
          <p:nvPr/>
        </p:nvSpPr>
        <p:spPr>
          <a:xfrm>
            <a:off x="6807066" y="771204"/>
            <a:ext cx="5096658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CMS publication and statistics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Currently at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1296 papers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on collision data (RUN-1/RUN-2/RUN3).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7 public results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from RUN-3 @ 13.6.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Many new results planned for upcoming    summer conferences. </a:t>
            </a:r>
          </a:p>
          <a:p>
            <a:pPr marL="2160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Initiated task force on a time to publications. 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D76D4-7A21-4AE9-340D-1ABA74151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9" t="54948" b="1219"/>
          <a:stretch/>
        </p:blipFill>
        <p:spPr>
          <a:xfrm>
            <a:off x="5140282" y="3608831"/>
            <a:ext cx="6352406" cy="293803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7288EC-658A-071D-9B65-664619912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3" t="1270" r="11826" b="46045"/>
          <a:stretch/>
        </p:blipFill>
        <p:spPr>
          <a:xfrm>
            <a:off x="693989" y="3564441"/>
            <a:ext cx="4101802" cy="303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6E7359-BBCC-A49D-A9B3-660408266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67" y="761394"/>
            <a:ext cx="6352406" cy="2695226"/>
          </a:xfrm>
          <a:prstGeom prst="rect">
            <a:avLst/>
          </a:prstGeom>
          <a:noFill/>
          <a:ln w="222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ClrTx/>
            </a:pPr>
            <a:r>
              <a:rPr lang="en-US" altLang="ru-RU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JINR group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publication</a:t>
            </a:r>
            <a:r>
              <a:rPr lang="en-US" altLang="ru-RU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in 2024</a:t>
            </a:r>
            <a:endParaRPr lang="ru-RU" altLang="ru-RU" sz="1800" dirty="0">
              <a:solidFill>
                <a:schemeClr val="accent2">
                  <a:lumMod val="75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pPr marL="216000" indent="-285750">
              <a:spcBef>
                <a:spcPts val="12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US" altLang="ru-RU" sz="1800" b="0" dirty="0">
                <a:solidFill>
                  <a:srgbClr val="002060"/>
                </a:solidFill>
                <a:cs typeface="Calibri" panose="020F0502020204030204" pitchFamily="34" charset="0"/>
              </a:rPr>
              <a:t>The full list of the CMS publications with JINR authors - </a:t>
            </a:r>
            <a:r>
              <a:rPr lang="en-US" altLang="ru-RU" sz="1800" b="0" dirty="0">
                <a:solidFill>
                  <a:srgbClr val="C00000"/>
                </a:solidFill>
                <a:cs typeface="Calibri" panose="020F0502020204030204" pitchFamily="34" charset="0"/>
              </a:rPr>
              <a:t>61 scientific papers.</a:t>
            </a:r>
          </a:p>
          <a:p>
            <a:pPr marL="216000" indent="-28575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US" altLang="ru-RU" sz="18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JINR physicists made a significant contribution to the preparation: </a:t>
            </a:r>
            <a:r>
              <a:rPr lang="en-US" altLang="ru-RU" sz="1800" b="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2 CMS papers and 8 papers in journals and proceedings.</a:t>
            </a:r>
          </a:p>
          <a:p>
            <a:pPr marL="216000" indent="-28575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US" altLang="ru-RU" sz="1800" b="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The results of the scientific research were presented in </a:t>
            </a:r>
            <a:r>
              <a:rPr lang="en-US" altLang="ru-RU" sz="1800" b="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12 reports</a:t>
            </a:r>
            <a:r>
              <a:rPr lang="en-US" altLang="ru-RU" sz="1800" b="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at the international conferences.</a:t>
            </a:r>
          </a:p>
        </p:txBody>
      </p:sp>
    </p:spTree>
    <p:extLst>
      <p:ext uri="{BB962C8B-B14F-4D97-AF65-F5344CB8AC3E}">
        <p14:creationId xmlns:p14="http://schemas.microsoft.com/office/powerpoint/2010/main" val="27391603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5">
            <a:extLst>
              <a:ext uri="{FF2B5EF4-FFF2-40B4-BE49-F238E27FC236}">
                <a16:creationId xmlns:a16="http://schemas.microsoft.com/office/drawing/2014/main" id="{F083B7A9-B428-4526-B23A-267744F04B82}"/>
              </a:ext>
            </a:extLst>
          </p:cNvPr>
          <p:cNvSpPr txBox="1">
            <a:spLocks/>
          </p:cNvSpPr>
          <p:nvPr/>
        </p:nvSpPr>
        <p:spPr bwMode="auto">
          <a:xfrm>
            <a:off x="11796715" y="659855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4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5DBDC43-6445-4E20-8D18-6A4C6F7A1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56" y="718528"/>
            <a:ext cx="11046087" cy="5834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39775" indent="-282575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20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Physics beyond the Standard Model and Higgs Physics.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+mj-lt"/>
              <a:buAutoNum type="arabicPeriod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Search for physics beyond the standard model in dilepton mass spectra in pp collision search for new gauge bosons, extra dimensions, new </a:t>
            </a:r>
            <a:r>
              <a:rPr lang="en-US" altLang="ru-RU" sz="18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higgs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states,  dark matter candidates.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+mj-lt"/>
              <a:buAutoNum type="arabicPeriod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Calibri" panose="020F0502020204030204" pitchFamily="34" charset="0"/>
              </a:rPr>
              <a:t>Searches for signals of dark matter and new scalar bosons beyond SM (extra Higgs bosons) produced pairs of leptons/b-quarks and missing ET.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+mj-lt"/>
              <a:buAutoNum type="arabicPeriod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Search for a </a:t>
            </a:r>
            <a:r>
              <a:rPr lang="el-GR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μ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+</a:t>
            </a:r>
            <a:r>
              <a:rPr lang="el-GR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μ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-+b-jet event excess at the dimuon mass of 28 GeV in pp collisions at 13 </a:t>
            </a:r>
            <a:r>
              <a:rPr lang="en-US" altLang="ru-RU" sz="18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TeV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+mj-lt"/>
              <a:buAutoNum type="arabicPeriod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Search for physics beyond the standard model in processes with fermion flavor violation 	(microscopic black holes, dark matter candidates, new </a:t>
            </a:r>
            <a:r>
              <a:rPr lang="en-US" altLang="ru-RU" sz="18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higgs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states).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  <a:buFont typeface="+mj-lt"/>
              <a:buAutoNum type="arabicPeriod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Studies of Higgs bosons with </a:t>
            </a:r>
            <a:r>
              <a:rPr lang="en-US" altLang="ru-RU" sz="18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bbar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-decays in Vector-Boson-Fusion Higgs production process.</a:t>
            </a:r>
            <a:endParaRPr lang="en-US" altLang="ru-RU" sz="1800" b="1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20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Standard Model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AutoNum type="arabicPeriod" startAt="6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Measurement of the differential </a:t>
            </a:r>
            <a:r>
              <a:rPr lang="en-US" altLang="ru-RU" sz="18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Drell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-Yan cross section in p-p collisions. </a:t>
            </a:r>
            <a:r>
              <a:rPr lang="en-US" altLang="ru-RU" sz="18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Drell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-Yan Radiative Corrections.</a:t>
            </a:r>
            <a:endParaRPr lang="nl-NL" altLang="ru-RU" sz="1800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AutoNum type="arabicPeriod" startAt="6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Angular coefficients of Z bosons produced in pp collisions as a function of transverse momentum and rapidity.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  <a:buAutoNum type="arabicPeriod" startAt="6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Measurements of the multiplicity in quark and gluon jets and fractions of gluon jets. </a:t>
            </a:r>
            <a:endParaRPr lang="en-US" altLang="ru-RU" sz="1800" dirty="0">
              <a:solidFill>
                <a:srgbClr val="C00000"/>
              </a:solidFill>
              <a:latin typeface="+mn-lt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20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Algorithms and Software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AutoNum type="arabicPeriod" startAt="9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Development of algorithms for high-momentum muons reconstruction. Muon hit reconstruction and segment builder.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AutoNum type="arabicPeriod" startAt="9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Data Certification (DC) software development with machine learning (ML) algorithms.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70FDB-E972-46D1-1AAF-BC90B4D1807E}"/>
              </a:ext>
            </a:extLst>
          </p:cNvPr>
          <p:cNvSpPr txBox="1"/>
          <p:nvPr/>
        </p:nvSpPr>
        <p:spPr>
          <a:xfrm>
            <a:off x="749804" y="22522"/>
            <a:ext cx="104636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3200" b="1" dirty="0">
                <a:solidFill>
                  <a:srgbClr val="002060"/>
                </a:solidFill>
                <a:latin typeface="+mn-lt"/>
              </a:rPr>
              <a:t>JINR activity in the CMS physics analysis and SW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198962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 5"/>
          <p:cNvSpPr/>
          <p:nvPr/>
        </p:nvSpPr>
        <p:spPr>
          <a:xfrm>
            <a:off x="11796840" y="6582600"/>
            <a:ext cx="392760" cy="25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895507B2-A088-4E1C-8E5C-6DF689E4EA87}" type="slidenum">
              <a:rPr lang="ru-RU" sz="1200" b="1" strike="noStrike" spc="-1">
                <a:solidFill>
                  <a:srgbClr val="808080"/>
                </a:solidFill>
                <a:latin typeface="Arial"/>
                <a:ea typeface="DejaVu Sans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48" name="Заголовок 1"/>
          <p:cNvSpPr/>
          <p:nvPr/>
        </p:nvSpPr>
        <p:spPr>
          <a:xfrm>
            <a:off x="468252" y="-14532"/>
            <a:ext cx="11094708" cy="5123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999"/>
              </a:lnSpc>
              <a:buNone/>
            </a:pPr>
            <a:r>
              <a:rPr lang="en-US" sz="3200" b="1" strike="noStrike" spc="-1" dirty="0">
                <a:solidFill>
                  <a:schemeClr val="accent6">
                    <a:lumMod val="75000"/>
                  </a:schemeClr>
                </a:solidFill>
                <a:latin typeface="Aptos Narrow" panose="020B0004020202020204" pitchFamily="34" charset="0"/>
                <a:ea typeface="DejaVu Sans"/>
              </a:rPr>
              <a:t>Searches for heavy dimuon resonances with the LHC RUN-3 data</a:t>
            </a:r>
            <a:endParaRPr lang="ru-RU" sz="3200" b="0" strike="noStrike" spc="-1" dirty="0">
              <a:solidFill>
                <a:schemeClr val="accent6">
                  <a:lumMod val="75000"/>
                </a:schemeClr>
              </a:solidFill>
              <a:latin typeface="Aptos Narrow" panose="020B0004020202020204" pitchFamily="34" charset="0"/>
            </a:endParaRPr>
          </a:p>
        </p:txBody>
      </p:sp>
      <p:sp>
        <p:nvSpPr>
          <p:cNvPr id="51" name="TextBox 14"/>
          <p:cNvSpPr/>
          <p:nvPr/>
        </p:nvSpPr>
        <p:spPr>
          <a:xfrm>
            <a:off x="669177" y="463415"/>
            <a:ext cx="10770867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C00000"/>
                </a:solidFill>
                <a:latin typeface="Arial Narrow" panose="020B0606020202030204" pitchFamily="34" charset="0"/>
                <a:ea typeface="Calibri"/>
              </a:rPr>
              <a:t>Analysis focused on search for new physics beyond the SM (new gauge bosons, graviton exited states, dark matter mediators). </a:t>
            </a:r>
            <a:endParaRPr lang="ru-RU" sz="1800" b="0" strike="noStrike" spc="-1" dirty="0">
              <a:latin typeface="Arial Narrow" panose="020B0606020202030204" pitchFamily="34" charset="0"/>
            </a:endParaRPr>
          </a:p>
        </p:txBody>
      </p:sp>
      <p:sp>
        <p:nvSpPr>
          <p:cNvPr id="52" name="CustomShape 6"/>
          <p:cNvSpPr/>
          <p:nvPr/>
        </p:nvSpPr>
        <p:spPr>
          <a:xfrm>
            <a:off x="344771" y="835670"/>
            <a:ext cx="6072669" cy="8881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52000"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800" b="1" strike="noStrike" spc="-1" dirty="0">
                <a:solidFill>
                  <a:srgbClr val="002060"/>
                </a:solidFill>
                <a:ea typeface="DejaVu Sans"/>
              </a:rPr>
              <a:t>Scrutiny of events with heavy dimuons is done</a:t>
            </a:r>
            <a:endParaRPr lang="ru-RU" sz="1800" b="1" strike="noStrike" spc="-1" dirty="0"/>
          </a:p>
          <a:p>
            <a:pPr marL="252000" lvl="1" indent="-252000"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Font typeface="Wingdings" charset="2"/>
              <a:buChar char=""/>
            </a:pPr>
            <a:r>
              <a:rPr lang="en" sz="1600" strike="noStrike" spc="-1" dirty="0">
                <a:solidFill>
                  <a:srgbClr val="002060"/>
                </a:solidFill>
                <a:latin typeface="Arial Narrow" panose="020B0606020202030204" pitchFamily="34" charset="0"/>
                <a:ea typeface="DejaVu Sans"/>
              </a:rPr>
              <a:t>Used new MC samples simulated </a:t>
            </a:r>
            <a:r>
              <a:rPr lang="en-US" sz="1600" strike="noStrike" spc="-1" dirty="0">
                <a:solidFill>
                  <a:srgbClr val="002060"/>
                </a:solidFill>
                <a:latin typeface="Arial Narrow" panose="020B0606020202030204" pitchFamily="34" charset="0"/>
                <a:ea typeface="DejaVu Sans"/>
              </a:rPr>
              <a:t>at </a:t>
            </a:r>
            <a:r>
              <a:rPr lang="en" sz="1600" strike="noStrike" spc="-1" dirty="0">
                <a:solidFill>
                  <a:srgbClr val="002060"/>
                </a:solidFill>
                <a:latin typeface="Arial Narrow" panose="020B0606020202030204" pitchFamily="34" charset="0"/>
                <a:ea typeface="DejaVu Sans"/>
              </a:rPr>
              <a:t>13.6 TeV</a:t>
            </a:r>
            <a:r>
              <a:rPr lang="ru-RU" sz="1600" strike="noStrike" spc="-1" dirty="0">
                <a:solidFill>
                  <a:srgbClr val="002060"/>
                </a:solidFill>
                <a:latin typeface="Arial Narrow" panose="020B0606020202030204" pitchFamily="34" charset="0"/>
                <a:ea typeface="DejaVu Sans"/>
              </a:rPr>
              <a:t>.</a:t>
            </a:r>
            <a:endParaRPr lang="en" sz="1600" strike="noStrike" spc="-1" dirty="0">
              <a:solidFill>
                <a:srgbClr val="002060"/>
              </a:solidFill>
              <a:latin typeface="Arial Narrow" panose="020B0606020202030204" pitchFamily="34" charset="0"/>
              <a:ea typeface="DejaVu Sans"/>
            </a:endParaRPr>
          </a:p>
          <a:p>
            <a:pPr marL="252000" lvl="1" indent="-2520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2060"/>
                </a:solidFill>
                <a:latin typeface="Arial Narrow" panose="020B0606020202030204" pitchFamily="34" charset="0"/>
                <a:ea typeface="DejaVu Sans"/>
              </a:rPr>
              <a:t>Data/MC plots of various kinematical quantities were studied</a:t>
            </a:r>
            <a:r>
              <a:rPr lang="ru-RU" sz="1600" spc="-1" dirty="0">
                <a:solidFill>
                  <a:srgbClr val="002060"/>
                </a:solidFill>
                <a:latin typeface="Arial Narrow" panose="020B0606020202030204" pitchFamily="34" charset="0"/>
                <a:ea typeface="DejaVu Sans"/>
              </a:rPr>
              <a:t>.</a:t>
            </a:r>
            <a:endParaRPr lang="ru-RU" sz="1600" b="0" strike="noStrike" spc="-1" dirty="0">
              <a:latin typeface="Arial Narrow" panose="020B0606020202030204" pitchFamily="34" charset="0"/>
            </a:endParaRPr>
          </a:p>
        </p:txBody>
      </p:sp>
      <p:sp>
        <p:nvSpPr>
          <p:cNvPr id="53" name="TextBox 5"/>
          <p:cNvSpPr/>
          <p:nvPr/>
        </p:nvSpPr>
        <p:spPr>
          <a:xfrm>
            <a:off x="11066935" y="620773"/>
            <a:ext cx="131976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0" i="1" strike="noStrike" spc="-1" dirty="0">
                <a:solidFill>
                  <a:srgbClr val="C00000"/>
                </a:solidFill>
                <a:latin typeface="Arial Narrow"/>
                <a:ea typeface="DejaVu Sans"/>
              </a:rPr>
              <a:t>Preliminary</a:t>
            </a:r>
            <a:endParaRPr lang="ru-RU" sz="1400" b="0" strike="noStrike" spc="-1" dirty="0">
              <a:solidFill>
                <a:srgbClr val="C00000"/>
              </a:solidFill>
              <a:latin typeface="Arial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F2A3D7D-E8A8-35C9-B80B-46106E5533C6}"/>
              </a:ext>
            </a:extLst>
          </p:cNvPr>
          <p:cNvGrpSpPr/>
          <p:nvPr/>
        </p:nvGrpSpPr>
        <p:grpSpPr>
          <a:xfrm>
            <a:off x="605053" y="1762568"/>
            <a:ext cx="2824235" cy="2286913"/>
            <a:chOff x="191652" y="1990756"/>
            <a:chExt cx="2737757" cy="2188277"/>
          </a:xfrm>
        </p:grpSpPr>
        <p:pic>
          <p:nvPicPr>
            <p:cNvPr id="54" name="Рисунок 53"/>
            <p:cNvPicPr/>
            <p:nvPr/>
          </p:nvPicPr>
          <p:blipFill>
            <a:blip r:embed="rId3"/>
            <a:stretch/>
          </p:blipFill>
          <p:spPr>
            <a:xfrm>
              <a:off x="191652" y="1990756"/>
              <a:ext cx="2595793" cy="1886815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9" name="CustomShape 1"/>
            <p:cNvSpPr/>
            <p:nvPr/>
          </p:nvSpPr>
          <p:spPr>
            <a:xfrm>
              <a:off x="274622" y="3829113"/>
              <a:ext cx="2654787" cy="349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400" b="0" strike="noStrike" spc="-1" dirty="0">
                  <a:solidFill>
                    <a:srgbClr val="002060"/>
                  </a:solidFill>
                  <a:latin typeface="Arial Narrow" panose="020B0606020202030204" pitchFamily="34" charset="0"/>
                  <a:ea typeface="DejaVu Sans"/>
                </a:rPr>
                <a:t>Reconstructed dimuon mass [in GeV]</a:t>
              </a:r>
              <a:r>
                <a:rPr lang="ru-RU" sz="1400" b="0" strike="noStrike" spc="-1" dirty="0">
                  <a:solidFill>
                    <a:srgbClr val="002060"/>
                  </a:solidFill>
                  <a:latin typeface="Arial Narrow" panose="020B0606020202030204" pitchFamily="34" charset="0"/>
                  <a:ea typeface="DejaVu Sans"/>
                </a:rPr>
                <a:t>.</a:t>
              </a:r>
              <a:endParaRPr lang="ru-RU" sz="1400" b="0" strike="noStrike" spc="-1" dirty="0">
                <a:latin typeface="Arial Narrow" panose="020B0606020202030204" pitchFamily="34" charset="0"/>
              </a:endParaRPr>
            </a:p>
            <a:p>
              <a:pPr>
                <a:lnSpc>
                  <a:spcPct val="100000"/>
                </a:lnSpc>
                <a:buNone/>
              </a:pPr>
              <a:endParaRPr lang="ru-RU" sz="1400" b="0" strike="noStrike" spc="-1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7C9B9F-3DD4-4418-965E-F7EDA057F9E5}"/>
              </a:ext>
            </a:extLst>
          </p:cNvPr>
          <p:cNvSpPr txBox="1"/>
          <p:nvPr/>
        </p:nvSpPr>
        <p:spPr>
          <a:xfrm>
            <a:off x="260658" y="4956126"/>
            <a:ext cx="457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0" indent="-1800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1600" kern="1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One-loop </a:t>
            </a:r>
            <a:r>
              <a:rPr lang="en-US" sz="1600" b="1" kern="1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electroweak radiative corrections</a:t>
            </a:r>
            <a:r>
              <a:rPr lang="en-US" sz="1600" kern="1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dilepton production in hadron collisions </a:t>
            </a:r>
            <a:r>
              <a:rPr lang="en-US" sz="1600" b="1" kern="1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via photon fusion</a:t>
            </a:r>
            <a:r>
              <a:rPr lang="en-US" sz="1600" kern="1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are estimated</a:t>
            </a:r>
            <a:r>
              <a:rPr lang="ru-RU" sz="1600" kern="1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21DA07C-925A-7E6E-1C52-C2CDD1658AF3}"/>
              </a:ext>
            </a:extLst>
          </p:cNvPr>
          <p:cNvGrpSpPr/>
          <p:nvPr/>
        </p:nvGrpSpPr>
        <p:grpSpPr>
          <a:xfrm>
            <a:off x="3291176" y="1812168"/>
            <a:ext cx="3093074" cy="2194454"/>
            <a:chOff x="3291176" y="1766655"/>
            <a:chExt cx="3093074" cy="2194454"/>
          </a:xfrm>
        </p:grpSpPr>
        <p:pic>
          <p:nvPicPr>
            <p:cNvPr id="55" name="Рисунок 54"/>
            <p:cNvPicPr/>
            <p:nvPr/>
          </p:nvPicPr>
          <p:blipFill rotWithShape="1">
            <a:blip r:embed="rId4"/>
            <a:srcRect t="5400"/>
            <a:stretch/>
          </p:blipFill>
          <p:spPr>
            <a:xfrm>
              <a:off x="3473858" y="1766655"/>
              <a:ext cx="2412463" cy="197186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674CB1-2980-F445-E2E7-9F9F76D3B0C5}"/>
                </a:ext>
              </a:extLst>
            </p:cNvPr>
            <p:cNvSpPr txBox="1"/>
            <p:nvPr/>
          </p:nvSpPr>
          <p:spPr>
            <a:xfrm>
              <a:off x="3291176" y="3653332"/>
              <a:ext cx="30930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0" strike="noStrike" spc="-1" dirty="0">
                  <a:solidFill>
                    <a:srgbClr val="002060"/>
                  </a:solidFill>
                  <a:latin typeface="Arial Narrow" panose="020B0606020202030204" pitchFamily="34" charset="0"/>
                  <a:ea typeface="DejaVu Sans"/>
                </a:rPr>
                <a:t>Distribution of number of pixel hits per muon. </a:t>
              </a:r>
              <a:endParaRPr lang="ru-RU" sz="14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F74AE72-287C-DF41-B935-528790500027}"/>
              </a:ext>
            </a:extLst>
          </p:cNvPr>
          <p:cNvGrpSpPr/>
          <p:nvPr/>
        </p:nvGrpSpPr>
        <p:grpSpPr>
          <a:xfrm>
            <a:off x="5095447" y="4204284"/>
            <a:ext cx="2411417" cy="2334135"/>
            <a:chOff x="581793" y="4540181"/>
            <a:chExt cx="2183714" cy="199571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7E14AE1-9CDD-479C-AA1C-91C9A6CCC93D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581793" y="4540181"/>
              <a:ext cx="2183714" cy="199571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10EEBD-7E01-3AF8-944F-4868718621F3}"/>
                </a:ext>
              </a:extLst>
            </p:cNvPr>
            <p:cNvSpPr txBox="1"/>
            <p:nvPr/>
          </p:nvSpPr>
          <p:spPr>
            <a:xfrm>
              <a:off x="880347" y="4757158"/>
              <a:ext cx="13499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1"/>
                </a:spcBef>
                <a:spcAft>
                  <a:spcPts val="601"/>
                </a:spcAft>
                <a:buClr>
                  <a:srgbClr val="002060"/>
                </a:buClr>
              </a:pPr>
              <a:r>
                <a:rPr lang="en-US" sz="1200" spc="-1" dirty="0">
                  <a:solidFill>
                    <a:srgbClr val="002060"/>
                  </a:solidFill>
                  <a:ea typeface="Times New Roman"/>
                </a:rPr>
                <a:t>Forward-backward asymmetry</a:t>
              </a:r>
              <a:endParaRPr lang="ru-RU" sz="1200" spc="-1" dirty="0"/>
            </a:p>
          </p:txBody>
        </p:sp>
      </p:grpSp>
      <p:pic>
        <p:nvPicPr>
          <p:cNvPr id="10" name="Picture 1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08F7C07-C5B8-B3FD-35E8-BE7758D4D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2" r="-2379" b="2339"/>
          <a:stretch/>
        </p:blipFill>
        <p:spPr>
          <a:xfrm>
            <a:off x="7890672" y="2596748"/>
            <a:ext cx="3462671" cy="3532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3DFB56-4DAB-0B19-08F9-B5B75893B858}"/>
              </a:ext>
            </a:extLst>
          </p:cNvPr>
          <p:cNvSpPr txBox="1"/>
          <p:nvPr/>
        </p:nvSpPr>
        <p:spPr>
          <a:xfrm>
            <a:off x="6993222" y="1023258"/>
            <a:ext cx="4854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Distributions of muon angles from dimuons </a:t>
            </a:r>
            <a:r>
              <a:rPr lang="en-US" sz="1600" b="0" strike="noStrike" spc="-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DejaVu Sans"/>
              </a:rPr>
              <a:t>were used to check the performance of the CSC chambers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Distributions of eta-phi of reconstructed muon tracks matched to the CSCs  in Endcap Muon Station 1.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Rectangles indicate non-effective chambers/channels.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E091C5-1DEA-7763-B51B-342767D29375}"/>
              </a:ext>
            </a:extLst>
          </p:cNvPr>
          <p:cNvSpPr txBox="1"/>
          <p:nvPr/>
        </p:nvSpPr>
        <p:spPr>
          <a:xfrm>
            <a:off x="332384" y="4493101"/>
            <a:ext cx="4756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lvl="0" indent="-2520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1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Photon-induced background is studied.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F1FF4-DAD0-1C76-D71B-6BCC259971B0}"/>
              </a:ext>
            </a:extLst>
          </p:cNvPr>
          <p:cNvSpPr txBox="1"/>
          <p:nvPr/>
        </p:nvSpPr>
        <p:spPr>
          <a:xfrm>
            <a:off x="306096" y="3934963"/>
            <a:ext cx="5033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600" spc="-1" dirty="0">
                <a:solidFill>
                  <a:srgbClr val="C00000"/>
                </a:solidFill>
                <a:latin typeface="+mn-lt"/>
              </a:rPr>
              <a:t>Good agreement with the expected MC @ 13,6 </a:t>
            </a:r>
            <a:r>
              <a:rPr lang="en-US" sz="1600" spc="-1" dirty="0" err="1">
                <a:solidFill>
                  <a:srgbClr val="C00000"/>
                </a:solidFill>
                <a:latin typeface="+mn-lt"/>
              </a:rPr>
              <a:t>TeV</a:t>
            </a:r>
            <a:r>
              <a:rPr lang="en-US" sz="1600" spc="-1" dirty="0">
                <a:solidFill>
                  <a:srgbClr val="C00000"/>
                </a:solidFill>
                <a:latin typeface="+mn-lt"/>
              </a:rPr>
              <a:t> !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D928B251-061F-C8B5-409D-39F493CC2E89}"/>
              </a:ext>
            </a:extLst>
          </p:cNvPr>
          <p:cNvSpPr/>
          <p:nvPr/>
        </p:nvSpPr>
        <p:spPr bwMode="auto">
          <a:xfrm>
            <a:off x="6442079" y="1786378"/>
            <a:ext cx="295504" cy="19863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89010A-7795-CB8B-6DF1-22DB649DAFC9}"/>
              </a:ext>
            </a:extLst>
          </p:cNvPr>
          <p:cNvSpPr txBox="1"/>
          <p:nvPr/>
        </p:nvSpPr>
        <p:spPr>
          <a:xfrm>
            <a:off x="306096" y="5945615"/>
            <a:ext cx="5155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600" kern="100" dirty="0">
                <a:solidFill>
                  <a:srgbClr val="C00000"/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Photon-induced background has to be accounted for m &gt; 1 </a:t>
            </a:r>
            <a:r>
              <a:rPr lang="en-US" sz="1600" kern="100" dirty="0" err="1">
                <a:solidFill>
                  <a:srgbClr val="C00000"/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TeV</a:t>
            </a:r>
            <a:r>
              <a:rPr lang="ru-RU" sz="1600" kern="100" dirty="0">
                <a:solidFill>
                  <a:srgbClr val="C00000"/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solidFill>
                <a:srgbClr val="C00000"/>
              </a:solidFill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54790"/>
      </p:ext>
    </p:extLst>
  </p:cSld>
  <p:clrMapOvr>
    <a:masterClrMapping/>
  </p:clrMapOvr>
  <p:transition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8051" y="26033"/>
            <a:ext cx="12089423" cy="45903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Measurement of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Drell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-Yan Angular Polarization Coefficients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5440" y="642872"/>
                <a:ext cx="4232259" cy="2467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108000" algn="just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The full set of angular polarization coefficients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was measured at the first time in the CMS experiment. </a:t>
                </a:r>
              </a:p>
              <a:p>
                <a:pPr indent="-108000" algn="just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Non-conservation of the Lam-Tung 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 was also observed in pp-collisions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6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=13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TeV</a:t>
                </a: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.</a:t>
                </a:r>
              </a:p>
              <a:p>
                <a:pPr indent="-108000" algn="just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Results are compared with calculations in higher orders and previous measurements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6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TeV</a:t>
                </a: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. Good Agreement is observed.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40" y="642872"/>
                <a:ext cx="4232259" cy="2467599"/>
              </a:xfrm>
              <a:prstGeom prst="rect">
                <a:avLst/>
              </a:prstGeom>
              <a:blipFill>
                <a:blip r:embed="rId2"/>
                <a:stretch>
                  <a:fillRect l="-865" t="-741" r="-720" b="-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853817" y="3202436"/>
            <a:ext cx="4252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80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CMS Note was created with a full description of the analysis methodology (Analysis Note 20-220v9). </a:t>
            </a:r>
          </a:p>
          <a:p>
            <a:pPr indent="1080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The analysis has been assigned a CADI number: SMP-23-007. </a:t>
            </a:r>
          </a:p>
          <a:p>
            <a:pPr indent="1080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A prototype of an article in Physical Letters B is under CMS collaboration review.</a:t>
            </a:r>
          </a:p>
          <a:p>
            <a:pPr indent="1080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Results going to CMS Collaboration pre-approval procedure.</a:t>
            </a:r>
          </a:p>
          <a:p>
            <a:pPr indent="1080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PhD thesis based on this analysis going to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defence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.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7588A9C-C4D2-E959-D2A0-01E5DC24E5E9}"/>
              </a:ext>
            </a:extLst>
          </p:cNvPr>
          <p:cNvSpPr txBox="1">
            <a:spLocks/>
          </p:cNvSpPr>
          <p:nvPr/>
        </p:nvSpPr>
        <p:spPr bwMode="auto">
          <a:xfrm>
            <a:off x="11796713" y="660922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6</a:t>
            </a:fld>
            <a:endParaRPr lang="ru-RU" altLang="ru-RU" sz="1200" b="1" dirty="0">
              <a:solidFill>
                <a:srgbClr val="80808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084" y="668768"/>
            <a:ext cx="3249733" cy="2508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407" y="681975"/>
            <a:ext cx="3284134" cy="252566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E46CEF4-F6AC-7F0D-5EFF-F7D9EA8BD0EA}"/>
              </a:ext>
            </a:extLst>
          </p:cNvPr>
          <p:cNvGrpSpPr/>
          <p:nvPr/>
        </p:nvGrpSpPr>
        <p:grpSpPr>
          <a:xfrm>
            <a:off x="70751" y="3144136"/>
            <a:ext cx="7330052" cy="3425946"/>
            <a:chOff x="58051" y="3144136"/>
            <a:chExt cx="7330052" cy="342594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41" y="3183898"/>
              <a:ext cx="4757637" cy="1708777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72023" y="3144136"/>
              <a:ext cx="2316080" cy="1770337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51" y="4879818"/>
              <a:ext cx="2263026" cy="169026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98059" y="4879819"/>
              <a:ext cx="4817141" cy="1690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8808113"/>
      </p:ext>
    </p:extLst>
  </p:cSld>
  <p:clrMapOvr>
    <a:masterClrMapping/>
  </p:clrMapOvr>
  <p:transition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857995C-28CF-1D4E-B0DE-4A967AD0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59" y="34192"/>
            <a:ext cx="10744747" cy="4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ru-RU" b="1" dirty="0">
                <a:solidFill>
                  <a:srgbClr val="17375E"/>
                </a:solidFill>
                <a:latin typeface="+mn-lt"/>
              </a:rPr>
              <a:t>Progress on q/g-jet Fractions Measurement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258" y="726470"/>
            <a:ext cx="3160605" cy="26410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82466" y="3355128"/>
            <a:ext cx="2505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Inclusive jet spectra.</a:t>
            </a:r>
            <a:endParaRPr lang="ru-RU" sz="1400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9178151" y="6263434"/>
                <a:ext cx="3017861" cy="357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g-jet fractions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sub>
                      <m:sup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𝑗𝑒𝑡</m:t>
                        </m:r>
                      </m:sup>
                    </m:sSubSup>
                  </m:oMath>
                </a14:m>
                <a:r>
                  <a:rPr lang="en-US" sz="1400" dirty="0">
                    <a:latin typeface="+mn-lt"/>
                  </a:rPr>
                  <a:t> </a:t>
                </a:r>
                <a:r>
                  <a:rPr lang="en-US" sz="1400" dirty="0">
                    <a:solidFill>
                      <a:srgbClr val="002060"/>
                    </a:solidFill>
                    <a:latin typeface="+mn-lt"/>
                    <a:cs typeface="Calibri" panose="020F0502020204030204" pitchFamily="34" charset="0"/>
                  </a:rPr>
                  <a:t>bins.</a:t>
                </a:r>
                <a:endParaRPr lang="ru-RU" sz="1400" dirty="0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151" y="6263434"/>
                <a:ext cx="3017861" cy="357085"/>
              </a:xfrm>
              <a:prstGeom prst="rect">
                <a:avLst/>
              </a:prstGeom>
              <a:blipFill>
                <a:blip r:embed="rId3"/>
                <a:stretch>
                  <a:fillRect l="-606" b="-135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2C1B37F-4CC7-9F78-30DB-A11D39B77E18}"/>
              </a:ext>
            </a:extLst>
          </p:cNvPr>
          <p:cNvSpPr txBox="1"/>
          <p:nvPr/>
        </p:nvSpPr>
        <p:spPr>
          <a:xfrm>
            <a:off x="9017522" y="2082409"/>
            <a:ext cx="1322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en-US" sz="1800" i="1" dirty="0">
                <a:solidFill>
                  <a:srgbClr val="FF0000"/>
                </a:solidFill>
                <a:cs typeface="Calibri" panose="020F0502020204030204" pitchFamily="34" charset="0"/>
              </a:rPr>
              <a:t>preliminary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F74738C-8759-AEA9-A49E-0F194E51DB90}"/>
              </a:ext>
            </a:extLst>
          </p:cNvPr>
          <p:cNvGrpSpPr/>
          <p:nvPr/>
        </p:nvGrpSpPr>
        <p:grpSpPr>
          <a:xfrm>
            <a:off x="8803981" y="3761211"/>
            <a:ext cx="3160605" cy="2592900"/>
            <a:chOff x="8641554" y="3816691"/>
            <a:chExt cx="3256859" cy="25929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F625F4D-25B5-6BBD-0316-8AD00AF6B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1554" y="3816691"/>
              <a:ext cx="3256859" cy="25929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C1B37F-4CC7-9F78-30DB-A11D39B77E18}"/>
                </a:ext>
              </a:extLst>
            </p:cNvPr>
            <p:cNvSpPr txBox="1"/>
            <p:nvPr/>
          </p:nvSpPr>
          <p:spPr>
            <a:xfrm>
              <a:off x="9017523" y="5283193"/>
              <a:ext cx="13222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300"/>
                </a:spcBef>
              </a:pPr>
              <a:r>
                <a:rPr lang="en-US" sz="1800" i="1" dirty="0">
                  <a:solidFill>
                    <a:srgbClr val="FF0000"/>
                  </a:solidFill>
                  <a:cs typeface="Calibri" panose="020F0502020204030204" pitchFamily="34" charset="0"/>
                </a:rPr>
                <a:t>preliminary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CB92B0-4226-5832-53E1-A2170B816578}"/>
                  </a:ext>
                </a:extLst>
              </p:cNvPr>
              <p:cNvSpPr txBox="1"/>
              <p:nvPr/>
            </p:nvSpPr>
            <p:spPr>
              <a:xfrm>
                <a:off x="395759" y="1110574"/>
                <a:ext cx="8399816" cy="54154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2000" indent="-252000">
                  <a:spcBef>
                    <a:spcPts val="1800"/>
                  </a:spcBef>
                  <a:buFont typeface="Wingdings" panose="05000000000000000000" pitchFamily="2" charset="2"/>
                  <a:buChar char="q"/>
                </a:pPr>
                <a:r>
                  <a:rPr lang="en-US" sz="1800" b="1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Status of development of the g-fraction measurement techniques</a:t>
                </a: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432000" lvl="1" indent="-180000">
                  <a:spcBef>
                    <a:spcPts val="120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The new </a:t>
                </a:r>
                <a:r>
                  <a:rPr lang="en-US" sz="1800" b="1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method of g-fraction measurement in inclusive jets </a:t>
                </a: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was proposed and implemented (with Run-1 and Run-2 data, Run-3 in progress).</a:t>
                </a:r>
              </a:p>
              <a:p>
                <a:pPr marL="648000" indent="-252000">
                  <a:spcBef>
                    <a:spcPts val="600"/>
                  </a:spcBef>
                  <a:buFontTx/>
                  <a:buChar char="-"/>
                </a:pP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Inclusive jet spectra was obtained on detector level without unfolding and has good agreement  with other analysis.</a:t>
                </a:r>
              </a:p>
              <a:p>
                <a:pPr marL="648000" indent="-252000">
                  <a:spcBef>
                    <a:spcPts val="600"/>
                  </a:spcBef>
                  <a:buFontTx/>
                  <a:buChar char="-"/>
                </a:pP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Measurement of g-fractions as a function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1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sub>
                      <m:sup>
                        <m:r>
                          <a:rPr lang="en-US" sz="1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𝑗𝑒𝑡</m:t>
                        </m:r>
                      </m:sup>
                    </m:sSubSup>
                  </m:oMath>
                </a14:m>
                <a:r>
                  <a:rPr lang="ru-RU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was taken.</a:t>
                </a:r>
              </a:p>
              <a:p>
                <a:pPr marL="648000" indent="-252000">
                  <a:spcBef>
                    <a:spcPts val="600"/>
                  </a:spcBef>
                  <a:buFontTx/>
                  <a:buChar char="-"/>
                </a:pP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It was shown that measurement of g-fractions is a good test for q/g-discriminators.</a:t>
                </a:r>
              </a:p>
              <a:p>
                <a:pPr marL="504000" indent="-285750">
                  <a:spcBef>
                    <a:spcPts val="180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Concept of </a:t>
                </a:r>
                <a:r>
                  <a:rPr lang="en-US" sz="1800" b="1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“Model Uncertainty of q/g-templates in the measured g-fractions</a:t>
                </a: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” is introduced:</a:t>
                </a:r>
              </a:p>
              <a:p>
                <a:pPr marL="648000" indent="-252000">
                  <a:spcBef>
                    <a:spcPts val="1200"/>
                  </a:spcBef>
                </a:pP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-	Model Uncertainty is estimated for the PYTHIA8 model : 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sz="18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20% . </a:t>
                </a:r>
              </a:p>
              <a:p>
                <a:pPr marL="648000" lvl="1" indent="-252000">
                  <a:spcBef>
                    <a:spcPts val="1200"/>
                  </a:spcBef>
                  <a:buFontTx/>
                  <a:buChar char="-"/>
                </a:pP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It means that PYTHIA8 fragmentation model need to be significantly corrected.</a:t>
                </a:r>
              </a:p>
              <a:p>
                <a:pPr marL="648000" lvl="1" indent="-252000">
                  <a:spcBef>
                    <a:spcPts val="1200"/>
                  </a:spcBef>
                  <a:buFontTx/>
                  <a:buChar char="-"/>
                </a:pP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Model Uncertainty study with HERWIG fragmentation model  is in progress.</a:t>
                </a:r>
              </a:p>
              <a:p>
                <a:pPr marL="285750" lvl="1" indent="-285750">
                  <a:spcBef>
                    <a:spcPts val="1800"/>
                  </a:spcBef>
                  <a:buFont typeface="Wingdings" panose="05000000000000000000" pitchFamily="2" charset="2"/>
                  <a:buChar char="ü"/>
                </a:pP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CMS analyses note AN-23-153 “Measurement of g-fractions in inclusive jets”</a:t>
                </a:r>
                <a:r>
                  <a:rPr lang="ru-RU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at the final stage</a:t>
                </a:r>
              </a:p>
              <a:p>
                <a:pPr marL="0" lvl="1">
                  <a:spcBef>
                    <a:spcPts val="0"/>
                  </a:spcBef>
                </a:pPr>
                <a:r>
                  <a:rPr lang="en-US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     of approval</a:t>
                </a:r>
                <a:r>
                  <a:rPr lang="ru-RU" sz="1800" dirty="0">
                    <a:solidFill>
                      <a:srgbClr val="00206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.</a:t>
                </a:r>
                <a:endParaRPr lang="en-US" sz="1800" dirty="0">
                  <a:solidFill>
                    <a:srgbClr val="00206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CB92B0-4226-5832-53E1-A2170B816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59" y="1110574"/>
                <a:ext cx="8399816" cy="5415457"/>
              </a:xfrm>
              <a:prstGeom prst="rect">
                <a:avLst/>
              </a:prstGeom>
              <a:blipFill>
                <a:blip r:embed="rId5"/>
                <a:stretch>
                  <a:fillRect l="-508" t="-4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D8E7E530-603B-4FCF-89C2-C7EAF2196290}"/>
              </a:ext>
            </a:extLst>
          </p:cNvPr>
          <p:cNvSpPr txBox="1">
            <a:spLocks/>
          </p:cNvSpPr>
          <p:nvPr/>
        </p:nvSpPr>
        <p:spPr bwMode="auto">
          <a:xfrm>
            <a:off x="11796713" y="660922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7</a:t>
            </a:fld>
            <a:endParaRPr lang="ru-RU" altLang="ru-RU" sz="1200" b="1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9503"/>
      </p:ext>
    </p:extLst>
  </p:cSld>
  <p:clrMapOvr>
    <a:masterClrMapping/>
  </p:clrMapOvr>
  <p:transition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5">
            <a:extLst>
              <a:ext uri="{FF2B5EF4-FFF2-40B4-BE49-F238E27FC236}">
                <a16:creationId xmlns:a16="http://schemas.microsoft.com/office/drawing/2014/main" id="{F083B7A9-B428-4526-B23A-267744F04B82}"/>
              </a:ext>
            </a:extLst>
          </p:cNvPr>
          <p:cNvSpPr txBox="1">
            <a:spLocks/>
          </p:cNvSpPr>
          <p:nvPr/>
        </p:nvSpPr>
        <p:spPr bwMode="auto">
          <a:xfrm>
            <a:off x="11820194" y="6595618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D9BE05B6-9662-184A-8BAC-F640E7749C15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8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9EEB4BF-22EE-453A-99EA-FB94C9FB2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45" y="14122"/>
            <a:ext cx="10679289" cy="54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rgbClr val="17375E"/>
                </a:solidFill>
                <a:latin typeface="+mn-lt"/>
              </a:rPr>
              <a:t>JINR </a:t>
            </a:r>
            <a:r>
              <a:rPr lang="en-US" altLang="ru-RU" b="1" dirty="0">
                <a:solidFill>
                  <a:srgbClr val="17375E"/>
                </a:solidFill>
                <a:latin typeface="+mn-lt"/>
              </a:rPr>
              <a:t>contribution</a:t>
            </a:r>
            <a:r>
              <a:rPr lang="en-US" altLang="ru-RU" sz="3000" b="1" dirty="0">
                <a:solidFill>
                  <a:srgbClr val="17375E"/>
                </a:solidFill>
                <a:latin typeface="+mn-lt"/>
              </a:rPr>
              <a:t> in CMS Computing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A5704A31-2C43-AAB1-8878-486E5F7EA406}"/>
              </a:ext>
            </a:extLst>
          </p:cNvPr>
          <p:cNvSpPr txBox="1"/>
          <p:nvPr/>
        </p:nvSpPr>
        <p:spPr>
          <a:xfrm>
            <a:off x="1048101" y="659030"/>
            <a:ext cx="1028786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In the first half of 202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4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JINR grid Tier-1 and Tier-2 centers extensively used for processing and storing CMS data, ensuring 100% availability and reliability of services. </a:t>
            </a:r>
            <a:endParaRPr lang="en-RU" sz="1800" kern="100" dirty="0">
              <a:solidFill>
                <a:schemeClr val="accent6">
                  <a:lumMod val="50000"/>
                </a:schemeClr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80000" indent="-180000" algn="just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ore than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294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million events were successfully processed by JINR Tier-1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 the first half of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2024. </a:t>
            </a:r>
            <a:endParaRPr lang="en-RU" sz="1800" dirty="0">
              <a:solidFill>
                <a:schemeClr val="accent6">
                  <a:lumMod val="50000"/>
                </a:schemeClr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 algn="just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RU" sz="18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J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INR</a:t>
            </a:r>
            <a:r>
              <a:rPr lang="en-RU" sz="18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Tier-1 is ranked 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second place among all CMS Tier-1 centers</a:t>
            </a:r>
            <a:r>
              <a:rPr lang="en-US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8BF63C-53C1-510E-7F68-9666F9D74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65" y="2106526"/>
            <a:ext cx="5482104" cy="4475895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5BDFC96-E20A-91BE-1DAE-2CA50BFB4060}"/>
              </a:ext>
            </a:extLst>
          </p:cNvPr>
          <p:cNvGrpSpPr/>
          <p:nvPr/>
        </p:nvGrpSpPr>
        <p:grpSpPr>
          <a:xfrm>
            <a:off x="5763707" y="2191442"/>
            <a:ext cx="4057487" cy="4319955"/>
            <a:chOff x="6581855" y="2097519"/>
            <a:chExt cx="4057487" cy="4319955"/>
          </a:xfrm>
        </p:grpSpPr>
        <p:grpSp>
          <p:nvGrpSpPr>
            <p:cNvPr id="6" name="Group 38">
              <a:extLst>
                <a:ext uri="{FF2B5EF4-FFF2-40B4-BE49-F238E27FC236}">
                  <a16:creationId xmlns:a16="http://schemas.microsoft.com/office/drawing/2014/main" id="{93417EDB-C4BC-939F-B736-63A528330B67}"/>
                </a:ext>
              </a:extLst>
            </p:cNvPr>
            <p:cNvGrpSpPr/>
            <p:nvPr/>
          </p:nvGrpSpPr>
          <p:grpSpPr>
            <a:xfrm>
              <a:off x="6779506" y="2097519"/>
              <a:ext cx="3859836" cy="4319955"/>
              <a:chOff x="8321349" y="1698489"/>
              <a:chExt cx="4111681" cy="4749442"/>
            </a:xfrm>
          </p:grpSpPr>
          <p:sp>
            <p:nvSpPr>
              <p:cNvPr id="9" name="TextBox 29">
                <a:extLst>
                  <a:ext uri="{FF2B5EF4-FFF2-40B4-BE49-F238E27FC236}">
                    <a16:creationId xmlns:a16="http://schemas.microsoft.com/office/drawing/2014/main" id="{2E8A0F83-42F1-4A15-9A10-4B54CD0C9A5A}"/>
                  </a:ext>
                </a:extLst>
              </p:cNvPr>
              <p:cNvSpPr txBox="1"/>
              <p:nvPr/>
            </p:nvSpPr>
            <p:spPr>
              <a:xfrm>
                <a:off x="8359757" y="1698489"/>
                <a:ext cx="3041959" cy="642913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rgbClr val="002060"/>
                    </a:solidFill>
                    <a:latin typeface="+mn-lt"/>
                  </a:rPr>
                  <a:t>JINR Contribution in RDMS </a:t>
                </a:r>
              </a:p>
              <a:p>
                <a:pPr algn="ctr"/>
                <a:r>
                  <a:rPr lang="en-US" sz="1600" dirty="0">
                    <a:solidFill>
                      <a:srgbClr val="002060"/>
                    </a:solidFill>
                    <a:latin typeface="+mn-lt"/>
                  </a:rPr>
                  <a:t>Computing is crucial. </a:t>
                </a:r>
              </a:p>
            </p:txBody>
          </p:sp>
          <p:sp>
            <p:nvSpPr>
              <p:cNvPr id="11" name="TextBox 34">
                <a:extLst>
                  <a:ext uri="{FF2B5EF4-FFF2-40B4-BE49-F238E27FC236}">
                    <a16:creationId xmlns:a16="http://schemas.microsoft.com/office/drawing/2014/main" id="{3D2893BA-A537-A01E-0497-58E3C6BE445F}"/>
                  </a:ext>
                </a:extLst>
              </p:cNvPr>
              <p:cNvSpPr txBox="1"/>
              <p:nvPr/>
            </p:nvSpPr>
            <p:spPr>
              <a:xfrm>
                <a:off x="8321349" y="5805018"/>
                <a:ext cx="4111681" cy="642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i="1" dirty="0">
                    <a:solidFill>
                      <a:srgbClr val="002060"/>
                    </a:solidFill>
                    <a:latin typeface="+mn-lt"/>
                  </a:rPr>
                  <a:t>JINR Tier2 is the most productive in </a:t>
                </a:r>
              </a:p>
              <a:p>
                <a:r>
                  <a:rPr lang="en-US" sz="1600" i="1" dirty="0">
                    <a:solidFill>
                      <a:srgbClr val="002060"/>
                    </a:solidFill>
                    <a:latin typeface="+mn-lt"/>
                  </a:rPr>
                  <a:t>the Russian Data Intensive Grid (RDIG).</a:t>
                </a:r>
                <a:endParaRPr lang="ru-RU" sz="1600" i="1" dirty="0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12" name="TextBox 36">
                <a:extLst>
                  <a:ext uri="{FF2B5EF4-FFF2-40B4-BE49-F238E27FC236}">
                    <a16:creationId xmlns:a16="http://schemas.microsoft.com/office/drawing/2014/main" id="{41DF5833-716E-A0C5-A854-9DEA11EE612A}"/>
                  </a:ext>
                </a:extLst>
              </p:cNvPr>
              <p:cNvSpPr txBox="1"/>
              <p:nvPr/>
            </p:nvSpPr>
            <p:spPr>
              <a:xfrm>
                <a:off x="8359758" y="2405029"/>
                <a:ext cx="3041959" cy="642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rgbClr val="002060"/>
                    </a:solidFill>
                    <a:latin typeface="+mn-lt"/>
                  </a:rPr>
                  <a:t>Total number of completed jobs by Russian sites in 2024 </a:t>
                </a:r>
              </a:p>
            </p:txBody>
          </p:sp>
        </p:grp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FFE3B0F-DC3F-1D42-23AE-F1863EC0C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1855" y="3249805"/>
              <a:ext cx="3029106" cy="2521080"/>
            </a:xfrm>
            <a:prstGeom prst="rect">
              <a:avLst/>
            </a:prstGeom>
          </p:spPr>
        </p:pic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5A8A4E96-E128-4BE9-92A9-86FECF3C3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467" y="2534112"/>
            <a:ext cx="2855637" cy="26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2878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Номер слайда 5">
            <a:extLst>
              <a:ext uri="{FF2B5EF4-FFF2-40B4-BE49-F238E27FC236}">
                <a16:creationId xmlns:a16="http://schemas.microsoft.com/office/drawing/2014/main" id="{A5224650-5120-4644-AB77-B097A71FA541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78818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7F8C716E-1953-814C-8527-CECD6B03455B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9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18" y="4374"/>
            <a:ext cx="1066235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CMS RUN-3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2024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year plan</a:t>
            </a:r>
            <a:endParaRPr lang="en-US" altLang="ru-RU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B58FF-1535-4AD2-C10A-77489D533B3C}"/>
              </a:ext>
            </a:extLst>
          </p:cNvPr>
          <p:cNvSpPr txBox="1"/>
          <p:nvPr/>
        </p:nvSpPr>
        <p:spPr>
          <a:xfrm>
            <a:off x="459272" y="1123721"/>
            <a:ext cx="5871137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Year End Technical Stop (YETS) work was completed successfully, and CMS was commissioned for the start of the 2024 Run. </a:t>
            </a:r>
          </a:p>
          <a:p>
            <a:pPr indent="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n-lt"/>
              </a:rPr>
              <a:t>First splashes - 8 March and 13 March</a:t>
            </a:r>
            <a:r>
              <a:rPr lang="ru-RU" sz="1800" dirty="0">
                <a:latin typeface="+mn-lt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indent="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2024 pp Physics Run is started  on April 14.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 Stable beams at 13.6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TeV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for physics (1200 bunches)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indent="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End of 2024 pp run will be on October 17th, 2024. </a:t>
            </a:r>
          </a:p>
          <a:p>
            <a:pPr indent="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Pb-Pb ion run to start on November 5th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ppref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setup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 starts on October 24th. </a:t>
            </a:r>
          </a:p>
          <a:p>
            <a:pPr indent="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2024-2025 YETS start on Nov 25th. 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EBC0BF1A-9E5B-4784-A09C-A853E40F0841}"/>
              </a:ext>
            </a:extLst>
          </p:cNvPr>
          <p:cNvSpPr/>
          <p:nvPr/>
        </p:nvSpPr>
        <p:spPr bwMode="auto">
          <a:xfrm>
            <a:off x="6059746" y="2163488"/>
            <a:ext cx="234043" cy="500399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5D7474F-2660-3674-4BD8-EF28ED0C0B1E}"/>
              </a:ext>
            </a:extLst>
          </p:cNvPr>
          <p:cNvGrpSpPr/>
          <p:nvPr/>
        </p:nvGrpSpPr>
        <p:grpSpPr>
          <a:xfrm>
            <a:off x="6715275" y="1024331"/>
            <a:ext cx="5476725" cy="3396330"/>
            <a:chOff x="6244654" y="1126097"/>
            <a:chExt cx="5476725" cy="339633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A01830D-757B-4570-914E-A7ED9F309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654" y="1126097"/>
              <a:ext cx="5476725" cy="33963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91B2EA-F3C6-4D83-8E91-E557783C8E9C}"/>
                </a:ext>
              </a:extLst>
            </p:cNvPr>
            <p:cNvSpPr txBox="1"/>
            <p:nvPr/>
          </p:nvSpPr>
          <p:spPr>
            <a:xfrm>
              <a:off x="6853584" y="1684866"/>
              <a:ext cx="25560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First stable beam collisions seen in CMS at 13.6 </a:t>
              </a:r>
              <a:r>
                <a:rPr lang="en-US" sz="1800" dirty="0" err="1">
                  <a:solidFill>
                    <a:schemeClr val="bg1"/>
                  </a:solidFill>
                </a:rPr>
                <a:t>TeV</a:t>
              </a:r>
              <a:r>
                <a:rPr lang="en-US" sz="1800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 sz="1800" dirty="0">
                  <a:solidFill>
                    <a:schemeClr val="bg1"/>
                  </a:solidFill>
                </a:rPr>
                <a:t>muon in the CSCs</a:t>
              </a:r>
              <a:endParaRPr lang="ru-RU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07397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74840</TotalTime>
  <Words>2939</Words>
  <Application>Microsoft Office PowerPoint</Application>
  <PresentationFormat>Широкоэкранный</PresentationFormat>
  <Paragraphs>373</Paragraphs>
  <Slides>22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Aptos Narrow</vt:lpstr>
      <vt:lpstr>Arial</vt:lpstr>
      <vt:lpstr>Arial</vt:lpstr>
      <vt:lpstr>Arial Narrow</vt:lpstr>
      <vt:lpstr>Calibri</vt:lpstr>
      <vt:lpstr>Cambria Math</vt:lpstr>
      <vt:lpstr>Comic Sans MS</vt:lpstr>
      <vt:lpstr>DejaVu Sans</vt:lpstr>
      <vt:lpstr>Times New Roman</vt:lpstr>
      <vt:lpstr>Wingdings</vt:lpstr>
      <vt:lpstr>Wingdings 2</vt:lpstr>
      <vt:lpstr>1_Оформление по умолчанию</vt:lpstr>
      <vt:lpstr>2_Оформление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Measurement of Drell-Yan Angular Polarization Coefficients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Vladimir Karjavine</dc:creator>
  <cp:lastModifiedBy>Vladimir</cp:lastModifiedBy>
  <cp:revision>4693</cp:revision>
  <cp:lastPrinted>2024-06-14T11:13:08Z</cp:lastPrinted>
  <dcterms:created xsi:type="dcterms:W3CDTF">2001-03-08T08:59:42Z</dcterms:created>
  <dcterms:modified xsi:type="dcterms:W3CDTF">2024-06-16T13:02:58Z</dcterms:modified>
</cp:coreProperties>
</file>