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221"/>
  </p:normalViewPr>
  <p:slideViewPr>
    <p:cSldViewPr snapToGrid="0" snapToObjects="1">
      <p:cViewPr>
        <p:scale>
          <a:sx n="89" d="100"/>
          <a:sy n="89" d="100"/>
        </p:scale>
        <p:origin x="67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ru-RU"/>
              <a:t>Образец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4/22/24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ru-RU"/>
              <a:t>Вставка рисунка</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
Второй уровень
Третий уровень
Четвертый уровень
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ru-RU"/>
              <a:t>Образец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
Второй уровень
Третий уровень
Четвертый уровень
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
Второй уровень
Третий уровень
Четвертый уровень
Пятый уровень</a:t>
            </a:r>
            <a:endParaRPr lang="en-US" dirty="0"/>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
Второй уровень
Третий уровень
Четвертый уровень
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ru-RU"/>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
Второй уровень
Третий уровень
Четвертый уровень
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ru-RU"/>
              <a:t>Образец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
Второй уровень
Третий уровень
Четвертый уровень
Пятый уровень</a:t>
            </a:r>
            <a:endParaRPr lang="en-US" dirty="0"/>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
Второй уровень
Третий уровень
Четвертый уровень
Пятый уровень</a:t>
            </a:r>
            <a:endParaRPr lang="en-US" dirty="0"/>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
Второй уровень
Третий уровень
Четвертый уровень
Пятый уровень</a:t>
            </a:r>
            <a:endParaRPr lang="en-US" dirty="0"/>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
Второй уровень
Третий уровень
Четвертый уровень
Пятый уровень</a:t>
            </a:r>
            <a:endParaRPr lang="en-US" dirty="0"/>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a:t>Вставка рисунка</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
Второй уровень
Третий уровень
Четвертый уровень
Пятый уровень</a:t>
            </a:r>
            <a:endParaRPr lang="en-US" dirty="0"/>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a:t>Вставка рисунка</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
Второй уровень
Третий уровень
Четвертый уровень
Пятый уровень</a:t>
            </a:r>
            <a:endParaRPr lang="en-US" dirty="0"/>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a:t>Вставка рисунка</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
Второй уровень
Третий уровень
Четвертый уровень
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ru-RU"/>
              <a:t>Образец текста
Второй уровень
Третий уровень
Четвертый уровень
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
Второй уровень
Третий уровень
Четвертый уровень
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
Второй уровень
Третий уровень
Четвертый уровень
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ru-RU"/>
              <a:t>Образец текста
Второй уровень
Третий уровень
Четвертый уровень
Пятый уровень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ru-RU"/>
              <a:t>Образец текста
Второй уровень
Третий уровень
Четвертый уровень
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
Второй уровень
Третий уровень
Четвертый уровень
Пятый уровень</a:t>
            </a:r>
            <a:endParaRPr lang="en-US" dirty="0"/>
          </a:p>
        </p:txBody>
      </p:sp>
      <p:sp>
        <p:nvSpPr>
          <p:cNvPr id="4" name="Content Placeholder 3"/>
          <p:cNvSpPr>
            <a:spLocks noGrp="1"/>
          </p:cNvSpPr>
          <p:nvPr>
            <p:ph sz="half" idx="2"/>
          </p:nvPr>
        </p:nvSpPr>
        <p:spPr>
          <a:xfrm>
            <a:off x="1141410" y="3073397"/>
            <a:ext cx="4878391" cy="2717801"/>
          </a:xfrm>
        </p:spPr>
        <p:txBody>
          <a:bodyPr/>
          <a:lstStyle/>
          <a:p>
            <a:pPr lvl="0"/>
            <a:r>
              <a:rPr lang="ru-RU"/>
              <a:t>Образец текста
Второй уровень
Третий уровень
Четвертый уровень
Пятый уровень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
Второй уровень
Третий уровень
Четвертый уровень
Пятый уровень</a:t>
            </a:r>
            <a:endParaRPr lang="en-US" dirty="0"/>
          </a:p>
        </p:txBody>
      </p:sp>
      <p:sp>
        <p:nvSpPr>
          <p:cNvPr id="6" name="Content Placeholder 5"/>
          <p:cNvSpPr>
            <a:spLocks noGrp="1"/>
          </p:cNvSpPr>
          <p:nvPr>
            <p:ph sz="quarter" idx="4"/>
          </p:nvPr>
        </p:nvSpPr>
        <p:spPr>
          <a:xfrm>
            <a:off x="6172200" y="3073397"/>
            <a:ext cx="4875210" cy="2717801"/>
          </a:xfrm>
        </p:spPr>
        <p:txBody>
          <a:bodyPr/>
          <a:lstStyle/>
          <a:p>
            <a:pPr lvl="0"/>
            <a:r>
              <a:rPr lang="ru-RU"/>
              <a:t>Образец текста
Второй уровень
Третий уровень
Четвертый уровень
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ru-RU"/>
              <a:t>Образец текста
Второй уровень
Третий уровень
Четвертый уровень
Пятый уровень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
Второй уровень
Третий уровень
Четвертый уровень
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
Второй уровень
Третий уровень
Четвертый уровень
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ru-RU"/>
              <a:t>Образец текста
Второй уровень
Третий уровень
Четвертый уровень
Пятый уровень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4/22/24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eeexplore.ieee.org/stamp/stamp.jsp?tp=&amp;arnumber=10274908" TargetMode="External"/><Relationship Id="rId2" Type="http://schemas.openxmlformats.org/officeDocument/2006/relationships/hyperlink" Target="https://ieeexplore.ieee.org/stamp/stamp.jsp?tp=&amp;arnumber=5446521" TargetMode="External"/><Relationship Id="rId1" Type="http://schemas.openxmlformats.org/officeDocument/2006/relationships/slideLayout" Target="../slideLayouts/slideLayout2.xml"/><Relationship Id="rId6" Type="http://schemas.openxmlformats.org/officeDocument/2006/relationships/hyperlink" Target="https://inspirehep.net/files/dbd6254b24fc39806bcf2ed31a406f67" TargetMode="External"/><Relationship Id="rId5" Type="http://schemas.openxmlformats.org/officeDocument/2006/relationships/hyperlink" Target="https://arxiv.org/pdf/2106.08353.pdf" TargetMode="External"/><Relationship Id="rId4" Type="http://schemas.openxmlformats.org/officeDocument/2006/relationships/hyperlink" Target="https://accelconf.web.cern.ch/ica05/proceedings/pdf/O1_01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34EF57-4A9C-D74D-8DA1-74053742F76F}"/>
              </a:ext>
            </a:extLst>
          </p:cNvPr>
          <p:cNvSpPr>
            <a:spLocks noGrp="1"/>
          </p:cNvSpPr>
          <p:nvPr>
            <p:ph type="ctrTitle"/>
          </p:nvPr>
        </p:nvSpPr>
        <p:spPr/>
        <p:txBody>
          <a:bodyPr/>
          <a:lstStyle/>
          <a:p>
            <a:r>
              <a:rPr lang="en-GB" dirty="0"/>
              <a:t>technical part of ALICE subsystems</a:t>
            </a:r>
            <a:endParaRPr lang="ru-RU" dirty="0"/>
          </a:p>
        </p:txBody>
      </p:sp>
      <p:sp>
        <p:nvSpPr>
          <p:cNvPr id="3" name="Подзаголовок 2">
            <a:extLst>
              <a:ext uri="{FF2B5EF4-FFF2-40B4-BE49-F238E27FC236}">
                <a16:creationId xmlns:a16="http://schemas.microsoft.com/office/drawing/2014/main" id="{ADD9B0CF-D4CA-2641-AB49-DB93A937A469}"/>
              </a:ext>
            </a:extLst>
          </p:cNvPr>
          <p:cNvSpPr>
            <a:spLocks noGrp="1"/>
          </p:cNvSpPr>
          <p:nvPr>
            <p:ph type="subTitle" idx="1"/>
          </p:nvPr>
        </p:nvSpPr>
        <p:spPr/>
        <p:txBody>
          <a:bodyPr/>
          <a:lstStyle/>
          <a:p>
            <a:r>
              <a:rPr lang="en-GB" dirty="0"/>
              <a:t>By </a:t>
            </a:r>
            <a:r>
              <a:rPr lang="en-GB" dirty="0" err="1"/>
              <a:t>Culicov</a:t>
            </a:r>
            <a:r>
              <a:rPr lang="en-GB" dirty="0"/>
              <a:t> </a:t>
            </a:r>
            <a:r>
              <a:rPr lang="en-GB" dirty="0" err="1"/>
              <a:t>Alexandru</a:t>
            </a:r>
            <a:endParaRPr lang="ru-RU" dirty="0"/>
          </a:p>
        </p:txBody>
      </p:sp>
    </p:spTree>
    <p:extLst>
      <p:ext uri="{BB962C8B-B14F-4D97-AF65-F5344CB8AC3E}">
        <p14:creationId xmlns:p14="http://schemas.microsoft.com/office/powerpoint/2010/main" val="158993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D9FC06-5A5E-E64A-AA91-F597E6F28D5D}"/>
              </a:ext>
            </a:extLst>
          </p:cNvPr>
          <p:cNvSpPr>
            <a:spLocks noGrp="1"/>
          </p:cNvSpPr>
          <p:nvPr>
            <p:ph type="title"/>
          </p:nvPr>
        </p:nvSpPr>
        <p:spPr>
          <a:xfrm>
            <a:off x="2831668" y="0"/>
            <a:ext cx="9905998" cy="1478570"/>
          </a:xfrm>
        </p:spPr>
        <p:txBody>
          <a:bodyPr/>
          <a:lstStyle/>
          <a:p>
            <a:r>
              <a:rPr lang="en-GB" dirty="0"/>
              <a:t>The tree of ALICE SUBSYSTEMS</a:t>
            </a:r>
            <a:br>
              <a:rPr lang="en-GB" dirty="0"/>
            </a:br>
            <a:endParaRPr lang="ru-RU" dirty="0"/>
          </a:p>
        </p:txBody>
      </p:sp>
      <p:sp>
        <p:nvSpPr>
          <p:cNvPr id="5" name="Прямоугольник 4">
            <a:extLst>
              <a:ext uri="{FF2B5EF4-FFF2-40B4-BE49-F238E27FC236}">
                <a16:creationId xmlns:a16="http://schemas.microsoft.com/office/drawing/2014/main" id="{43600020-2763-2D4F-A44C-076ABE0D6EA3}"/>
              </a:ext>
            </a:extLst>
          </p:cNvPr>
          <p:cNvSpPr/>
          <p:nvPr/>
        </p:nvSpPr>
        <p:spPr>
          <a:xfrm>
            <a:off x="3067196" y="739285"/>
            <a:ext cx="5702732" cy="4849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ALICE EXPERIMENT</a:t>
            </a:r>
          </a:p>
          <a:p>
            <a:pPr algn="ctr"/>
            <a:endParaRPr lang="ru-RU" dirty="0"/>
          </a:p>
        </p:txBody>
      </p:sp>
      <p:sp>
        <p:nvSpPr>
          <p:cNvPr id="6" name="Скругленный прямоугольник 5">
            <a:extLst>
              <a:ext uri="{FF2B5EF4-FFF2-40B4-BE49-F238E27FC236}">
                <a16:creationId xmlns:a16="http://schemas.microsoft.com/office/drawing/2014/main" id="{022ECB16-041B-E046-9038-A899151A1CFC}"/>
              </a:ext>
            </a:extLst>
          </p:cNvPr>
          <p:cNvSpPr/>
          <p:nvPr/>
        </p:nvSpPr>
        <p:spPr>
          <a:xfrm>
            <a:off x="1219200" y="2175163"/>
            <a:ext cx="1191491" cy="817419"/>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DAQ</a:t>
            </a:r>
            <a:endParaRPr lang="ru-RU" dirty="0"/>
          </a:p>
        </p:txBody>
      </p:sp>
      <p:sp>
        <p:nvSpPr>
          <p:cNvPr id="7" name="Скругленный прямоугольник 6">
            <a:extLst>
              <a:ext uri="{FF2B5EF4-FFF2-40B4-BE49-F238E27FC236}">
                <a16:creationId xmlns:a16="http://schemas.microsoft.com/office/drawing/2014/main" id="{5E5189E2-021D-EA48-8400-6FBDB32BB661}"/>
              </a:ext>
            </a:extLst>
          </p:cNvPr>
          <p:cNvSpPr/>
          <p:nvPr/>
        </p:nvSpPr>
        <p:spPr>
          <a:xfrm>
            <a:off x="2892426" y="2175163"/>
            <a:ext cx="1191491" cy="817419"/>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DCS</a:t>
            </a:r>
            <a:endParaRPr lang="ru-RU" dirty="0"/>
          </a:p>
        </p:txBody>
      </p:sp>
      <p:sp>
        <p:nvSpPr>
          <p:cNvPr id="8" name="Скругленный прямоугольник 7">
            <a:extLst>
              <a:ext uri="{FF2B5EF4-FFF2-40B4-BE49-F238E27FC236}">
                <a16:creationId xmlns:a16="http://schemas.microsoft.com/office/drawing/2014/main" id="{C3C1C4BB-5E34-D940-B5E3-508BCA650F70}"/>
              </a:ext>
            </a:extLst>
          </p:cNvPr>
          <p:cNvSpPr/>
          <p:nvPr/>
        </p:nvSpPr>
        <p:spPr>
          <a:xfrm>
            <a:off x="4586434" y="2175162"/>
            <a:ext cx="1191491" cy="817419"/>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Trigger system</a:t>
            </a:r>
            <a:endParaRPr lang="ru-RU" dirty="0"/>
          </a:p>
        </p:txBody>
      </p:sp>
      <p:sp>
        <p:nvSpPr>
          <p:cNvPr id="9" name="Скругленный прямоугольник 8">
            <a:extLst>
              <a:ext uri="{FF2B5EF4-FFF2-40B4-BE49-F238E27FC236}">
                <a16:creationId xmlns:a16="http://schemas.microsoft.com/office/drawing/2014/main" id="{AAE8B2A9-AD4A-0A42-AE69-104F04276526}"/>
              </a:ext>
            </a:extLst>
          </p:cNvPr>
          <p:cNvSpPr/>
          <p:nvPr/>
        </p:nvSpPr>
        <p:spPr>
          <a:xfrm>
            <a:off x="6259660" y="2175161"/>
            <a:ext cx="1191491" cy="817419"/>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HLT</a:t>
            </a:r>
            <a:endParaRPr lang="ru-RU" dirty="0"/>
          </a:p>
        </p:txBody>
      </p:sp>
      <p:sp>
        <p:nvSpPr>
          <p:cNvPr id="10" name="Скругленный прямоугольник 9">
            <a:extLst>
              <a:ext uri="{FF2B5EF4-FFF2-40B4-BE49-F238E27FC236}">
                <a16:creationId xmlns:a16="http://schemas.microsoft.com/office/drawing/2014/main" id="{D739DDEC-14CC-224F-A921-81DCD6B6CDCE}"/>
              </a:ext>
            </a:extLst>
          </p:cNvPr>
          <p:cNvSpPr/>
          <p:nvPr/>
        </p:nvSpPr>
        <p:spPr>
          <a:xfrm>
            <a:off x="7953668" y="2175160"/>
            <a:ext cx="1191491" cy="817419"/>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ECS</a:t>
            </a:r>
            <a:endParaRPr lang="ru-RU" dirty="0"/>
          </a:p>
        </p:txBody>
      </p:sp>
      <p:sp>
        <p:nvSpPr>
          <p:cNvPr id="11" name="Скругленный прямоугольник 10">
            <a:extLst>
              <a:ext uri="{FF2B5EF4-FFF2-40B4-BE49-F238E27FC236}">
                <a16:creationId xmlns:a16="http://schemas.microsoft.com/office/drawing/2014/main" id="{83530186-2854-BE45-AE94-D2B14018AA8A}"/>
              </a:ext>
            </a:extLst>
          </p:cNvPr>
          <p:cNvSpPr/>
          <p:nvPr/>
        </p:nvSpPr>
        <p:spPr>
          <a:xfrm>
            <a:off x="9647676" y="2175159"/>
            <a:ext cx="1191491" cy="817419"/>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500" dirty="0"/>
              <a:t>Online-offline(O2)</a:t>
            </a:r>
            <a:endParaRPr lang="ru-RU" sz="1500" dirty="0"/>
          </a:p>
        </p:txBody>
      </p:sp>
      <p:cxnSp>
        <p:nvCxnSpPr>
          <p:cNvPr id="15" name="Соединительная линия уступом 14">
            <a:extLst>
              <a:ext uri="{FF2B5EF4-FFF2-40B4-BE49-F238E27FC236}">
                <a16:creationId xmlns:a16="http://schemas.microsoft.com/office/drawing/2014/main" id="{D2095ACF-4BAB-AF44-8FC6-4776A6B8DBBD}"/>
              </a:ext>
            </a:extLst>
          </p:cNvPr>
          <p:cNvCxnSpPr>
            <a:cxnSpLocks/>
            <a:stCxn id="5" idx="1"/>
            <a:endCxn id="6" idx="0"/>
          </p:cNvCxnSpPr>
          <p:nvPr/>
        </p:nvCxnSpPr>
        <p:spPr>
          <a:xfrm rot="10800000" flipV="1">
            <a:off x="1814946" y="981739"/>
            <a:ext cx="1252250" cy="1193423"/>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16" name="Соединительная линия уступом 15">
            <a:extLst>
              <a:ext uri="{FF2B5EF4-FFF2-40B4-BE49-F238E27FC236}">
                <a16:creationId xmlns:a16="http://schemas.microsoft.com/office/drawing/2014/main" id="{EBC8ED4F-A8EB-9348-B4D4-77F967D9A4FE}"/>
              </a:ext>
            </a:extLst>
          </p:cNvPr>
          <p:cNvCxnSpPr>
            <a:cxnSpLocks/>
            <a:endCxn id="7" idx="0"/>
          </p:cNvCxnSpPr>
          <p:nvPr/>
        </p:nvCxnSpPr>
        <p:spPr>
          <a:xfrm rot="5400000">
            <a:off x="3155212" y="1557156"/>
            <a:ext cx="950968" cy="285047"/>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8" name="Соединительная линия уступом 17">
            <a:extLst>
              <a:ext uri="{FF2B5EF4-FFF2-40B4-BE49-F238E27FC236}">
                <a16:creationId xmlns:a16="http://schemas.microsoft.com/office/drawing/2014/main" id="{E7181C8D-FFAA-8D45-8F5F-8805584E2DC3}"/>
              </a:ext>
            </a:extLst>
          </p:cNvPr>
          <p:cNvCxnSpPr>
            <a:cxnSpLocks/>
            <a:endCxn id="8" idx="0"/>
          </p:cNvCxnSpPr>
          <p:nvPr/>
        </p:nvCxnSpPr>
        <p:spPr>
          <a:xfrm rot="5400000">
            <a:off x="4720550" y="1685823"/>
            <a:ext cx="950970" cy="27709"/>
          </a:xfrm>
          <a:prstGeom prst="bentConnector3">
            <a:avLst>
              <a:gd name="adj1" fmla="val 61809"/>
            </a:avLst>
          </a:prstGeom>
          <a:ln>
            <a:tailEnd type="triangle"/>
          </a:ln>
        </p:spPr>
        <p:style>
          <a:lnRef idx="1">
            <a:schemeClr val="dk1"/>
          </a:lnRef>
          <a:fillRef idx="0">
            <a:schemeClr val="dk1"/>
          </a:fillRef>
          <a:effectRef idx="0">
            <a:schemeClr val="dk1"/>
          </a:effectRef>
          <a:fontRef idx="minor">
            <a:schemeClr val="tx1"/>
          </a:fontRef>
        </p:style>
      </p:cxnSp>
      <p:cxnSp>
        <p:nvCxnSpPr>
          <p:cNvPr id="21" name="Соединительная линия уступом 20">
            <a:extLst>
              <a:ext uri="{FF2B5EF4-FFF2-40B4-BE49-F238E27FC236}">
                <a16:creationId xmlns:a16="http://schemas.microsoft.com/office/drawing/2014/main" id="{C44DFB40-AB7C-214F-ADE2-05B5E484703A}"/>
              </a:ext>
            </a:extLst>
          </p:cNvPr>
          <p:cNvCxnSpPr>
            <a:cxnSpLocks/>
            <a:stCxn id="5" idx="2"/>
            <a:endCxn id="9" idx="0"/>
          </p:cNvCxnSpPr>
          <p:nvPr/>
        </p:nvCxnSpPr>
        <p:spPr>
          <a:xfrm rot="16200000" flipH="1">
            <a:off x="5911501" y="1231255"/>
            <a:ext cx="950967" cy="93684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30" name="Соединительная линия уступом 29">
            <a:extLst>
              <a:ext uri="{FF2B5EF4-FFF2-40B4-BE49-F238E27FC236}">
                <a16:creationId xmlns:a16="http://schemas.microsoft.com/office/drawing/2014/main" id="{502B4EEF-0582-D441-9242-B512DC1844F2}"/>
              </a:ext>
            </a:extLst>
          </p:cNvPr>
          <p:cNvCxnSpPr>
            <a:cxnSpLocks/>
            <a:endCxn id="10" idx="0"/>
          </p:cNvCxnSpPr>
          <p:nvPr/>
        </p:nvCxnSpPr>
        <p:spPr>
          <a:xfrm rot="16200000" flipH="1">
            <a:off x="7910287" y="1536033"/>
            <a:ext cx="950968" cy="32728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40" name="Соединительная линия уступом 39">
            <a:extLst>
              <a:ext uri="{FF2B5EF4-FFF2-40B4-BE49-F238E27FC236}">
                <a16:creationId xmlns:a16="http://schemas.microsoft.com/office/drawing/2014/main" id="{CC9DE2A0-3350-3547-B89B-4F96881ABAD5}"/>
              </a:ext>
            </a:extLst>
          </p:cNvPr>
          <p:cNvCxnSpPr>
            <a:cxnSpLocks/>
            <a:endCxn id="11" idx="0"/>
          </p:cNvCxnSpPr>
          <p:nvPr/>
        </p:nvCxnSpPr>
        <p:spPr>
          <a:xfrm>
            <a:off x="8784111" y="981739"/>
            <a:ext cx="1459311" cy="1193420"/>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43" name="Скругленный прямоугольник 42">
            <a:extLst>
              <a:ext uri="{FF2B5EF4-FFF2-40B4-BE49-F238E27FC236}">
                <a16:creationId xmlns:a16="http://schemas.microsoft.com/office/drawing/2014/main" id="{E4172C31-1E38-4C4F-9D6F-02CEFCAFB5ED}"/>
              </a:ext>
            </a:extLst>
          </p:cNvPr>
          <p:cNvSpPr/>
          <p:nvPr/>
        </p:nvSpPr>
        <p:spPr>
          <a:xfrm>
            <a:off x="89527" y="3865418"/>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Read-out system</a:t>
            </a:r>
            <a:endParaRPr lang="ru-RU" sz="800" dirty="0"/>
          </a:p>
        </p:txBody>
      </p:sp>
      <p:sp>
        <p:nvSpPr>
          <p:cNvPr id="44" name="Скругленный прямоугольник 43">
            <a:extLst>
              <a:ext uri="{FF2B5EF4-FFF2-40B4-BE49-F238E27FC236}">
                <a16:creationId xmlns:a16="http://schemas.microsoft.com/office/drawing/2014/main" id="{4B9DF6C8-F6A0-8743-AE5E-E8CC9E984AE7}"/>
              </a:ext>
            </a:extLst>
          </p:cNvPr>
          <p:cNvSpPr/>
          <p:nvPr/>
        </p:nvSpPr>
        <p:spPr>
          <a:xfrm>
            <a:off x="740692" y="3865418"/>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event building</a:t>
            </a:r>
            <a:endParaRPr lang="ru-RU" sz="800" dirty="0"/>
          </a:p>
        </p:txBody>
      </p:sp>
      <p:sp>
        <p:nvSpPr>
          <p:cNvPr id="45" name="Скругленный прямоугольник 44">
            <a:extLst>
              <a:ext uri="{FF2B5EF4-FFF2-40B4-BE49-F238E27FC236}">
                <a16:creationId xmlns:a16="http://schemas.microsoft.com/office/drawing/2014/main" id="{184DA483-3A0E-C54A-9178-4A15D70D7CE2}"/>
              </a:ext>
            </a:extLst>
          </p:cNvPr>
          <p:cNvSpPr/>
          <p:nvPr/>
        </p:nvSpPr>
        <p:spPr>
          <a:xfrm>
            <a:off x="1391857" y="3865418"/>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Data storage</a:t>
            </a:r>
            <a:endParaRPr lang="ru-RU" sz="800" dirty="0"/>
          </a:p>
        </p:txBody>
      </p:sp>
      <p:sp>
        <p:nvSpPr>
          <p:cNvPr id="46" name="Скругленный прямоугольник 45">
            <a:extLst>
              <a:ext uri="{FF2B5EF4-FFF2-40B4-BE49-F238E27FC236}">
                <a16:creationId xmlns:a16="http://schemas.microsoft.com/office/drawing/2014/main" id="{BA783643-0745-EA4B-8C4C-5F66A9B29652}"/>
              </a:ext>
            </a:extLst>
          </p:cNvPr>
          <p:cNvSpPr/>
          <p:nvPr/>
        </p:nvSpPr>
        <p:spPr>
          <a:xfrm>
            <a:off x="2059476" y="3865418"/>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Hardware monitoring</a:t>
            </a:r>
            <a:endParaRPr lang="ru-RU" sz="800" dirty="0"/>
          </a:p>
        </p:txBody>
      </p:sp>
      <p:sp>
        <p:nvSpPr>
          <p:cNvPr id="47" name="Скругленный прямоугольник 46">
            <a:extLst>
              <a:ext uri="{FF2B5EF4-FFF2-40B4-BE49-F238E27FC236}">
                <a16:creationId xmlns:a16="http://schemas.microsoft.com/office/drawing/2014/main" id="{CDB3E870-3656-4446-B4A5-6D2B893150B0}"/>
              </a:ext>
            </a:extLst>
          </p:cNvPr>
          <p:cNvSpPr/>
          <p:nvPr/>
        </p:nvSpPr>
        <p:spPr>
          <a:xfrm>
            <a:off x="2669114" y="3865418"/>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err="1"/>
              <a:t>Env</a:t>
            </a:r>
            <a:r>
              <a:rPr lang="en-GB" sz="800" dirty="0"/>
              <a:t>. monitoring</a:t>
            </a:r>
            <a:endParaRPr lang="ru-RU" sz="800" dirty="0"/>
          </a:p>
        </p:txBody>
      </p:sp>
      <p:sp>
        <p:nvSpPr>
          <p:cNvPr id="48" name="Скругленный прямоугольник 47">
            <a:extLst>
              <a:ext uri="{FF2B5EF4-FFF2-40B4-BE49-F238E27FC236}">
                <a16:creationId xmlns:a16="http://schemas.microsoft.com/office/drawing/2014/main" id="{AA6C2D7A-2B47-974F-A4F7-B44A4CF68D5C}"/>
              </a:ext>
            </a:extLst>
          </p:cNvPr>
          <p:cNvSpPr/>
          <p:nvPr/>
        </p:nvSpPr>
        <p:spPr>
          <a:xfrm>
            <a:off x="3278752" y="3865418"/>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safety systems</a:t>
            </a:r>
            <a:endParaRPr lang="ru-RU" sz="800" dirty="0"/>
          </a:p>
        </p:txBody>
      </p:sp>
      <p:sp>
        <p:nvSpPr>
          <p:cNvPr id="49" name="Скругленный прямоугольник 48">
            <a:extLst>
              <a:ext uri="{FF2B5EF4-FFF2-40B4-BE49-F238E27FC236}">
                <a16:creationId xmlns:a16="http://schemas.microsoft.com/office/drawing/2014/main" id="{B1748E02-66DF-1B40-9F79-159036C6571A}"/>
              </a:ext>
            </a:extLst>
          </p:cNvPr>
          <p:cNvSpPr/>
          <p:nvPr/>
        </p:nvSpPr>
        <p:spPr>
          <a:xfrm>
            <a:off x="3977913" y="3865418"/>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CTP</a:t>
            </a:r>
            <a:endParaRPr lang="ru-RU" sz="800" dirty="0"/>
          </a:p>
        </p:txBody>
      </p:sp>
      <p:sp>
        <p:nvSpPr>
          <p:cNvPr id="50" name="Скругленный прямоугольник 49">
            <a:extLst>
              <a:ext uri="{FF2B5EF4-FFF2-40B4-BE49-F238E27FC236}">
                <a16:creationId xmlns:a16="http://schemas.microsoft.com/office/drawing/2014/main" id="{27D02FF1-2188-C141-B69D-0E1E4694D813}"/>
              </a:ext>
            </a:extLst>
          </p:cNvPr>
          <p:cNvSpPr/>
          <p:nvPr/>
        </p:nvSpPr>
        <p:spPr>
          <a:xfrm>
            <a:off x="4573678" y="3865418"/>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FIT</a:t>
            </a:r>
            <a:endParaRPr lang="ru-RU" sz="800" dirty="0"/>
          </a:p>
        </p:txBody>
      </p:sp>
      <p:sp>
        <p:nvSpPr>
          <p:cNvPr id="51" name="Скругленный прямоугольник 50">
            <a:extLst>
              <a:ext uri="{FF2B5EF4-FFF2-40B4-BE49-F238E27FC236}">
                <a16:creationId xmlns:a16="http://schemas.microsoft.com/office/drawing/2014/main" id="{8F43D49F-328A-8C46-AF32-D4888AA6D7DB}"/>
              </a:ext>
            </a:extLst>
          </p:cNvPr>
          <p:cNvSpPr/>
          <p:nvPr/>
        </p:nvSpPr>
        <p:spPr>
          <a:xfrm>
            <a:off x="5183316" y="3865418"/>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LTU</a:t>
            </a:r>
            <a:endParaRPr lang="ru-RU" sz="800" dirty="0"/>
          </a:p>
        </p:txBody>
      </p:sp>
      <p:sp>
        <p:nvSpPr>
          <p:cNvPr id="52" name="Скругленный прямоугольник 51">
            <a:extLst>
              <a:ext uri="{FF2B5EF4-FFF2-40B4-BE49-F238E27FC236}">
                <a16:creationId xmlns:a16="http://schemas.microsoft.com/office/drawing/2014/main" id="{52AAECC3-0BDB-D54F-B642-025D63FD327A}"/>
              </a:ext>
            </a:extLst>
          </p:cNvPr>
          <p:cNvSpPr/>
          <p:nvPr/>
        </p:nvSpPr>
        <p:spPr>
          <a:xfrm>
            <a:off x="5812558" y="3865418"/>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Data filtering</a:t>
            </a:r>
            <a:endParaRPr lang="ru-RU" sz="800" dirty="0"/>
          </a:p>
        </p:txBody>
      </p:sp>
      <p:sp>
        <p:nvSpPr>
          <p:cNvPr id="53" name="Скругленный прямоугольник 52">
            <a:extLst>
              <a:ext uri="{FF2B5EF4-FFF2-40B4-BE49-F238E27FC236}">
                <a16:creationId xmlns:a16="http://schemas.microsoft.com/office/drawing/2014/main" id="{95DAA02B-B02E-D743-B337-5F79B11D1074}"/>
              </a:ext>
            </a:extLst>
          </p:cNvPr>
          <p:cNvSpPr/>
          <p:nvPr/>
        </p:nvSpPr>
        <p:spPr>
          <a:xfrm>
            <a:off x="6408323" y="3865418"/>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Real-time data processing</a:t>
            </a:r>
            <a:endParaRPr lang="ru-RU" sz="800" dirty="0"/>
          </a:p>
        </p:txBody>
      </p:sp>
      <p:sp>
        <p:nvSpPr>
          <p:cNvPr id="54" name="Скругленный прямоугольник 53">
            <a:extLst>
              <a:ext uri="{FF2B5EF4-FFF2-40B4-BE49-F238E27FC236}">
                <a16:creationId xmlns:a16="http://schemas.microsoft.com/office/drawing/2014/main" id="{592AB4D0-BE95-CA46-9453-0CF374F32595}"/>
              </a:ext>
            </a:extLst>
          </p:cNvPr>
          <p:cNvSpPr/>
          <p:nvPr/>
        </p:nvSpPr>
        <p:spPr>
          <a:xfrm>
            <a:off x="7017961" y="3865418"/>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Data reduction</a:t>
            </a:r>
            <a:endParaRPr lang="ru-RU" sz="800" dirty="0"/>
          </a:p>
        </p:txBody>
      </p:sp>
      <p:sp>
        <p:nvSpPr>
          <p:cNvPr id="55" name="Скругленный прямоугольник 54">
            <a:extLst>
              <a:ext uri="{FF2B5EF4-FFF2-40B4-BE49-F238E27FC236}">
                <a16:creationId xmlns:a16="http://schemas.microsoft.com/office/drawing/2014/main" id="{E940E4E4-4A6E-0A42-91AD-E1BDB8440488}"/>
              </a:ext>
            </a:extLst>
          </p:cNvPr>
          <p:cNvSpPr/>
          <p:nvPr/>
        </p:nvSpPr>
        <p:spPr>
          <a:xfrm>
            <a:off x="7662703" y="3865418"/>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Run control</a:t>
            </a:r>
            <a:endParaRPr lang="ru-RU" sz="800" dirty="0"/>
          </a:p>
        </p:txBody>
      </p:sp>
      <p:sp>
        <p:nvSpPr>
          <p:cNvPr id="56" name="Скругленный прямоугольник 55">
            <a:extLst>
              <a:ext uri="{FF2B5EF4-FFF2-40B4-BE49-F238E27FC236}">
                <a16:creationId xmlns:a16="http://schemas.microsoft.com/office/drawing/2014/main" id="{C715FB10-A964-C14F-96B7-26C7B76CEE5D}"/>
              </a:ext>
            </a:extLst>
          </p:cNvPr>
          <p:cNvSpPr/>
          <p:nvPr/>
        </p:nvSpPr>
        <p:spPr>
          <a:xfrm>
            <a:off x="8258468" y="3865418"/>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Subsystem control</a:t>
            </a:r>
            <a:endParaRPr lang="ru-RU" sz="800" dirty="0"/>
          </a:p>
        </p:txBody>
      </p:sp>
      <p:sp>
        <p:nvSpPr>
          <p:cNvPr id="57" name="Скругленный прямоугольник 56">
            <a:extLst>
              <a:ext uri="{FF2B5EF4-FFF2-40B4-BE49-F238E27FC236}">
                <a16:creationId xmlns:a16="http://schemas.microsoft.com/office/drawing/2014/main" id="{95BA9A2B-2C42-E340-B5B7-C24065F36C5F}"/>
              </a:ext>
            </a:extLst>
          </p:cNvPr>
          <p:cNvSpPr/>
          <p:nvPr/>
        </p:nvSpPr>
        <p:spPr>
          <a:xfrm>
            <a:off x="8868106" y="3865418"/>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Interlock systems</a:t>
            </a:r>
            <a:endParaRPr lang="ru-RU" sz="800" dirty="0"/>
          </a:p>
        </p:txBody>
      </p:sp>
      <p:sp>
        <p:nvSpPr>
          <p:cNvPr id="64" name="Скругленный прямоугольник 63">
            <a:extLst>
              <a:ext uri="{FF2B5EF4-FFF2-40B4-BE49-F238E27FC236}">
                <a16:creationId xmlns:a16="http://schemas.microsoft.com/office/drawing/2014/main" id="{1A3407F6-4141-5148-A67E-9DF1DA6A59B1}"/>
              </a:ext>
            </a:extLst>
          </p:cNvPr>
          <p:cNvSpPr/>
          <p:nvPr/>
        </p:nvSpPr>
        <p:spPr>
          <a:xfrm>
            <a:off x="9477744" y="3865418"/>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Time </a:t>
            </a:r>
            <a:r>
              <a:rPr lang="en-GB" sz="800" dirty="0" err="1"/>
              <a:t>destribution</a:t>
            </a:r>
            <a:endParaRPr lang="ru-RU" sz="800" dirty="0"/>
          </a:p>
        </p:txBody>
      </p:sp>
      <p:sp>
        <p:nvSpPr>
          <p:cNvPr id="65" name="Скругленный прямоугольник 64">
            <a:extLst>
              <a:ext uri="{FF2B5EF4-FFF2-40B4-BE49-F238E27FC236}">
                <a16:creationId xmlns:a16="http://schemas.microsoft.com/office/drawing/2014/main" id="{6C71E0B8-D894-AB46-A5BE-36A41A7F3506}"/>
              </a:ext>
            </a:extLst>
          </p:cNvPr>
          <p:cNvSpPr/>
          <p:nvPr/>
        </p:nvSpPr>
        <p:spPr>
          <a:xfrm>
            <a:off x="10192094" y="3851563"/>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err="1"/>
              <a:t>Continuos</a:t>
            </a:r>
            <a:r>
              <a:rPr lang="en-GB" sz="800" dirty="0"/>
              <a:t> readout</a:t>
            </a:r>
            <a:endParaRPr lang="ru-RU" sz="800" dirty="0"/>
          </a:p>
        </p:txBody>
      </p:sp>
      <p:sp>
        <p:nvSpPr>
          <p:cNvPr id="66" name="Скругленный прямоугольник 65">
            <a:extLst>
              <a:ext uri="{FF2B5EF4-FFF2-40B4-BE49-F238E27FC236}">
                <a16:creationId xmlns:a16="http://schemas.microsoft.com/office/drawing/2014/main" id="{60260ED5-4A6B-AF4F-BDC8-5A71E04FEAE5}"/>
              </a:ext>
            </a:extLst>
          </p:cNvPr>
          <p:cNvSpPr/>
          <p:nvPr/>
        </p:nvSpPr>
        <p:spPr>
          <a:xfrm>
            <a:off x="10801732" y="3851563"/>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RT data-processing</a:t>
            </a:r>
            <a:endParaRPr lang="ru-RU" sz="800" dirty="0"/>
          </a:p>
        </p:txBody>
      </p:sp>
      <p:sp>
        <p:nvSpPr>
          <p:cNvPr id="67" name="Скругленный прямоугольник 66">
            <a:extLst>
              <a:ext uri="{FF2B5EF4-FFF2-40B4-BE49-F238E27FC236}">
                <a16:creationId xmlns:a16="http://schemas.microsoft.com/office/drawing/2014/main" id="{72C6E85C-23A9-F544-9D8A-D306863EEC6C}"/>
              </a:ext>
            </a:extLst>
          </p:cNvPr>
          <p:cNvSpPr/>
          <p:nvPr/>
        </p:nvSpPr>
        <p:spPr>
          <a:xfrm>
            <a:off x="11411370" y="3851563"/>
            <a:ext cx="581891" cy="5541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800" dirty="0"/>
              <a:t>Offline analysis</a:t>
            </a:r>
          </a:p>
        </p:txBody>
      </p:sp>
      <p:cxnSp>
        <p:nvCxnSpPr>
          <p:cNvPr id="69" name="Соединительная линия уступом 68">
            <a:extLst>
              <a:ext uri="{FF2B5EF4-FFF2-40B4-BE49-F238E27FC236}">
                <a16:creationId xmlns:a16="http://schemas.microsoft.com/office/drawing/2014/main" id="{5DC6A730-CD42-C04D-9455-55C556382FB0}"/>
              </a:ext>
            </a:extLst>
          </p:cNvPr>
          <p:cNvCxnSpPr>
            <a:stCxn id="6" idx="2"/>
            <a:endCxn id="43" idx="0"/>
          </p:cNvCxnSpPr>
          <p:nvPr/>
        </p:nvCxnSpPr>
        <p:spPr>
          <a:xfrm rot="5400000">
            <a:off x="661292" y="2711764"/>
            <a:ext cx="872836" cy="1434473"/>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70" name="Соединительная линия уступом 69">
            <a:extLst>
              <a:ext uri="{FF2B5EF4-FFF2-40B4-BE49-F238E27FC236}">
                <a16:creationId xmlns:a16="http://schemas.microsoft.com/office/drawing/2014/main" id="{1FAA453B-1768-7A4F-851F-8D6103526756}"/>
              </a:ext>
            </a:extLst>
          </p:cNvPr>
          <p:cNvCxnSpPr>
            <a:cxnSpLocks/>
            <a:stCxn id="6" idx="2"/>
            <a:endCxn id="44" idx="0"/>
          </p:cNvCxnSpPr>
          <p:nvPr/>
        </p:nvCxnSpPr>
        <p:spPr>
          <a:xfrm rot="5400000">
            <a:off x="986874" y="3037346"/>
            <a:ext cx="872836" cy="783308"/>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73" name="Соединительная линия уступом 72">
            <a:extLst>
              <a:ext uri="{FF2B5EF4-FFF2-40B4-BE49-F238E27FC236}">
                <a16:creationId xmlns:a16="http://schemas.microsoft.com/office/drawing/2014/main" id="{75C91166-3A76-D24C-A2AA-FBF34E58DAD7}"/>
              </a:ext>
            </a:extLst>
          </p:cNvPr>
          <p:cNvCxnSpPr>
            <a:cxnSpLocks/>
            <a:stCxn id="6" idx="2"/>
            <a:endCxn id="45" idx="0"/>
          </p:cNvCxnSpPr>
          <p:nvPr/>
        </p:nvCxnSpPr>
        <p:spPr>
          <a:xfrm rot="5400000">
            <a:off x="1312457" y="3362929"/>
            <a:ext cx="872836" cy="13214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80" name="Соединительная линия уступом 79">
            <a:extLst>
              <a:ext uri="{FF2B5EF4-FFF2-40B4-BE49-F238E27FC236}">
                <a16:creationId xmlns:a16="http://schemas.microsoft.com/office/drawing/2014/main" id="{D4B27583-5218-664D-872B-FC36F58D6205}"/>
              </a:ext>
            </a:extLst>
          </p:cNvPr>
          <p:cNvCxnSpPr>
            <a:cxnSpLocks/>
            <a:endCxn id="47" idx="0"/>
          </p:cNvCxnSpPr>
          <p:nvPr/>
        </p:nvCxnSpPr>
        <p:spPr>
          <a:xfrm rot="5400000">
            <a:off x="2774812" y="3152054"/>
            <a:ext cx="898613" cy="52811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81" name="Соединительная линия уступом 80">
            <a:extLst>
              <a:ext uri="{FF2B5EF4-FFF2-40B4-BE49-F238E27FC236}">
                <a16:creationId xmlns:a16="http://schemas.microsoft.com/office/drawing/2014/main" id="{76E9BDD3-0195-B548-B2E9-BB6E90101274}"/>
              </a:ext>
            </a:extLst>
          </p:cNvPr>
          <p:cNvCxnSpPr>
            <a:cxnSpLocks/>
            <a:endCxn id="47" idx="0"/>
          </p:cNvCxnSpPr>
          <p:nvPr/>
        </p:nvCxnSpPr>
        <p:spPr>
          <a:xfrm rot="5400000">
            <a:off x="2774809" y="3152055"/>
            <a:ext cx="898614" cy="52811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82" name="Соединительная линия уступом 81">
            <a:extLst>
              <a:ext uri="{FF2B5EF4-FFF2-40B4-BE49-F238E27FC236}">
                <a16:creationId xmlns:a16="http://schemas.microsoft.com/office/drawing/2014/main" id="{6BCD5C2D-65FE-0246-BAA4-72C4E2DCA0B8}"/>
              </a:ext>
            </a:extLst>
          </p:cNvPr>
          <p:cNvCxnSpPr>
            <a:cxnSpLocks/>
            <a:endCxn id="47" idx="0"/>
          </p:cNvCxnSpPr>
          <p:nvPr/>
        </p:nvCxnSpPr>
        <p:spPr>
          <a:xfrm rot="5400000">
            <a:off x="2774810" y="3152055"/>
            <a:ext cx="898613" cy="52811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89" name="Соединительная линия уступом 88">
            <a:extLst>
              <a:ext uri="{FF2B5EF4-FFF2-40B4-BE49-F238E27FC236}">
                <a16:creationId xmlns:a16="http://schemas.microsoft.com/office/drawing/2014/main" id="{CB92BCB8-4907-8B48-8883-C638D56A9FDD}"/>
              </a:ext>
            </a:extLst>
          </p:cNvPr>
          <p:cNvCxnSpPr>
            <a:cxnSpLocks/>
            <a:stCxn id="7" idx="2"/>
            <a:endCxn id="48" idx="0"/>
          </p:cNvCxnSpPr>
          <p:nvPr/>
        </p:nvCxnSpPr>
        <p:spPr>
          <a:xfrm rot="16200000" flipH="1">
            <a:off x="3092517" y="3388237"/>
            <a:ext cx="872836" cy="81526"/>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92" name="Соединительная линия уступом 91">
            <a:extLst>
              <a:ext uri="{FF2B5EF4-FFF2-40B4-BE49-F238E27FC236}">
                <a16:creationId xmlns:a16="http://schemas.microsoft.com/office/drawing/2014/main" id="{7A69EFA0-7F5E-6549-93C9-9D7057744314}"/>
              </a:ext>
            </a:extLst>
          </p:cNvPr>
          <p:cNvCxnSpPr>
            <a:cxnSpLocks/>
            <a:stCxn id="7" idx="2"/>
            <a:endCxn id="46" idx="0"/>
          </p:cNvCxnSpPr>
          <p:nvPr/>
        </p:nvCxnSpPr>
        <p:spPr>
          <a:xfrm rot="5400000">
            <a:off x="2482879" y="2860125"/>
            <a:ext cx="872836" cy="1137750"/>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95" name="Соединительная линия уступом 94">
            <a:extLst>
              <a:ext uri="{FF2B5EF4-FFF2-40B4-BE49-F238E27FC236}">
                <a16:creationId xmlns:a16="http://schemas.microsoft.com/office/drawing/2014/main" id="{8C350CD8-4A86-6D48-AAD5-9B1D875249B9}"/>
              </a:ext>
            </a:extLst>
          </p:cNvPr>
          <p:cNvCxnSpPr>
            <a:cxnSpLocks/>
            <a:stCxn id="8" idx="2"/>
            <a:endCxn id="49" idx="0"/>
          </p:cNvCxnSpPr>
          <p:nvPr/>
        </p:nvCxnSpPr>
        <p:spPr>
          <a:xfrm rot="5400000">
            <a:off x="4289102" y="2972339"/>
            <a:ext cx="872837" cy="913321"/>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98" name="Соединительная линия уступом 97">
            <a:extLst>
              <a:ext uri="{FF2B5EF4-FFF2-40B4-BE49-F238E27FC236}">
                <a16:creationId xmlns:a16="http://schemas.microsoft.com/office/drawing/2014/main" id="{72B8C5E5-47AD-8544-B801-DDE3AF6E5D2C}"/>
              </a:ext>
            </a:extLst>
          </p:cNvPr>
          <p:cNvCxnSpPr>
            <a:cxnSpLocks/>
            <a:stCxn id="8" idx="2"/>
            <a:endCxn id="50" idx="0"/>
          </p:cNvCxnSpPr>
          <p:nvPr/>
        </p:nvCxnSpPr>
        <p:spPr>
          <a:xfrm rot="5400000">
            <a:off x="4586984" y="3270221"/>
            <a:ext cx="872837" cy="317556"/>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01" name="Соединительная линия уступом 100">
            <a:extLst>
              <a:ext uri="{FF2B5EF4-FFF2-40B4-BE49-F238E27FC236}">
                <a16:creationId xmlns:a16="http://schemas.microsoft.com/office/drawing/2014/main" id="{8ED49537-3351-C24C-BFA4-69DACE913D06}"/>
              </a:ext>
            </a:extLst>
          </p:cNvPr>
          <p:cNvCxnSpPr>
            <a:cxnSpLocks/>
            <a:stCxn id="8" idx="2"/>
            <a:endCxn id="51" idx="0"/>
          </p:cNvCxnSpPr>
          <p:nvPr/>
        </p:nvCxnSpPr>
        <p:spPr>
          <a:xfrm rot="16200000" flipH="1">
            <a:off x="4891803" y="3282958"/>
            <a:ext cx="872837" cy="29208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04" name="Соединительная линия уступом 103">
            <a:extLst>
              <a:ext uri="{FF2B5EF4-FFF2-40B4-BE49-F238E27FC236}">
                <a16:creationId xmlns:a16="http://schemas.microsoft.com/office/drawing/2014/main" id="{E32365A1-B77A-A449-A8B3-8036D83483FB}"/>
              </a:ext>
            </a:extLst>
          </p:cNvPr>
          <p:cNvCxnSpPr>
            <a:cxnSpLocks/>
            <a:stCxn id="9" idx="2"/>
            <a:endCxn id="52" idx="0"/>
          </p:cNvCxnSpPr>
          <p:nvPr/>
        </p:nvCxnSpPr>
        <p:spPr>
          <a:xfrm rot="5400000">
            <a:off x="6043036" y="3053048"/>
            <a:ext cx="872838" cy="75190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10" name="Соединительная линия уступом 109">
            <a:extLst>
              <a:ext uri="{FF2B5EF4-FFF2-40B4-BE49-F238E27FC236}">
                <a16:creationId xmlns:a16="http://schemas.microsoft.com/office/drawing/2014/main" id="{14A47E84-BFA6-E649-8E99-E53BE52BE37B}"/>
              </a:ext>
            </a:extLst>
          </p:cNvPr>
          <p:cNvCxnSpPr>
            <a:cxnSpLocks/>
            <a:stCxn id="9" idx="2"/>
            <a:endCxn id="53" idx="0"/>
          </p:cNvCxnSpPr>
          <p:nvPr/>
        </p:nvCxnSpPr>
        <p:spPr>
          <a:xfrm rot="5400000">
            <a:off x="6340919" y="3350931"/>
            <a:ext cx="872838" cy="156137"/>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13" name="Соединительная линия уступом 112">
            <a:extLst>
              <a:ext uri="{FF2B5EF4-FFF2-40B4-BE49-F238E27FC236}">
                <a16:creationId xmlns:a16="http://schemas.microsoft.com/office/drawing/2014/main" id="{05B8D46F-121C-FB42-A7E4-C6F0D8E2DA0A}"/>
              </a:ext>
            </a:extLst>
          </p:cNvPr>
          <p:cNvCxnSpPr>
            <a:cxnSpLocks/>
            <a:stCxn id="9" idx="2"/>
            <a:endCxn id="54" idx="0"/>
          </p:cNvCxnSpPr>
          <p:nvPr/>
        </p:nvCxnSpPr>
        <p:spPr>
          <a:xfrm rot="16200000" flipH="1">
            <a:off x="6645737" y="3202248"/>
            <a:ext cx="872838" cy="453501"/>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16" name="Соединительная линия уступом 115">
            <a:extLst>
              <a:ext uri="{FF2B5EF4-FFF2-40B4-BE49-F238E27FC236}">
                <a16:creationId xmlns:a16="http://schemas.microsoft.com/office/drawing/2014/main" id="{D9216EF0-90BF-4341-9687-FF5A3AA1B229}"/>
              </a:ext>
            </a:extLst>
          </p:cNvPr>
          <p:cNvCxnSpPr>
            <a:cxnSpLocks/>
            <a:stCxn id="10" idx="2"/>
            <a:endCxn id="55" idx="0"/>
          </p:cNvCxnSpPr>
          <p:nvPr/>
        </p:nvCxnSpPr>
        <p:spPr>
          <a:xfrm rot="5400000">
            <a:off x="7815113" y="3131116"/>
            <a:ext cx="872839" cy="59576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19" name="Соединительная линия уступом 118">
            <a:extLst>
              <a:ext uri="{FF2B5EF4-FFF2-40B4-BE49-F238E27FC236}">
                <a16:creationId xmlns:a16="http://schemas.microsoft.com/office/drawing/2014/main" id="{FD46374B-F951-DC45-91FD-58D15061F75A}"/>
              </a:ext>
            </a:extLst>
          </p:cNvPr>
          <p:cNvCxnSpPr>
            <a:cxnSpLocks/>
            <a:stCxn id="10" idx="2"/>
            <a:endCxn id="56" idx="0"/>
          </p:cNvCxnSpPr>
          <p:nvPr/>
        </p:nvCxnSpPr>
        <p:spPr>
          <a:xfrm rot="5400000">
            <a:off x="8112995" y="3428998"/>
            <a:ext cx="872839" cy="12700"/>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22" name="Соединительная линия уступом 121">
            <a:extLst>
              <a:ext uri="{FF2B5EF4-FFF2-40B4-BE49-F238E27FC236}">
                <a16:creationId xmlns:a16="http://schemas.microsoft.com/office/drawing/2014/main" id="{A1ED7D1E-D68D-B44D-B61C-A4DBAD0C1C87}"/>
              </a:ext>
            </a:extLst>
          </p:cNvPr>
          <p:cNvCxnSpPr>
            <a:cxnSpLocks/>
            <a:stCxn id="10" idx="2"/>
            <a:endCxn id="57" idx="0"/>
          </p:cNvCxnSpPr>
          <p:nvPr/>
        </p:nvCxnSpPr>
        <p:spPr>
          <a:xfrm rot="16200000" flipH="1">
            <a:off x="8417814" y="3124179"/>
            <a:ext cx="872839" cy="609638"/>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25" name="Соединительная линия уступом 124">
            <a:extLst>
              <a:ext uri="{FF2B5EF4-FFF2-40B4-BE49-F238E27FC236}">
                <a16:creationId xmlns:a16="http://schemas.microsoft.com/office/drawing/2014/main" id="{C5018A32-EA98-E442-926C-F91F7F40B0A9}"/>
              </a:ext>
            </a:extLst>
          </p:cNvPr>
          <p:cNvCxnSpPr>
            <a:cxnSpLocks/>
            <a:stCxn id="10" idx="2"/>
            <a:endCxn id="64" idx="0"/>
          </p:cNvCxnSpPr>
          <p:nvPr/>
        </p:nvCxnSpPr>
        <p:spPr>
          <a:xfrm rot="16200000" flipH="1">
            <a:off x="8722633" y="2819360"/>
            <a:ext cx="872839" cy="1219276"/>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29" name="Соединительная линия уступом 128">
            <a:extLst>
              <a:ext uri="{FF2B5EF4-FFF2-40B4-BE49-F238E27FC236}">
                <a16:creationId xmlns:a16="http://schemas.microsoft.com/office/drawing/2014/main" id="{2AB6589E-BDA6-AD4F-A673-13337DD6B847}"/>
              </a:ext>
            </a:extLst>
          </p:cNvPr>
          <p:cNvCxnSpPr>
            <a:cxnSpLocks/>
            <a:stCxn id="11" idx="2"/>
            <a:endCxn id="67" idx="0"/>
          </p:cNvCxnSpPr>
          <p:nvPr/>
        </p:nvCxnSpPr>
        <p:spPr>
          <a:xfrm rot="16200000" flipH="1">
            <a:off x="10543377" y="2692623"/>
            <a:ext cx="858985" cy="145889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32" name="Соединительная линия уступом 131">
            <a:extLst>
              <a:ext uri="{FF2B5EF4-FFF2-40B4-BE49-F238E27FC236}">
                <a16:creationId xmlns:a16="http://schemas.microsoft.com/office/drawing/2014/main" id="{F4FBCD3C-068C-BF4F-911B-DA3970687A73}"/>
              </a:ext>
            </a:extLst>
          </p:cNvPr>
          <p:cNvCxnSpPr>
            <a:cxnSpLocks/>
            <a:stCxn id="11" idx="2"/>
            <a:endCxn id="66" idx="0"/>
          </p:cNvCxnSpPr>
          <p:nvPr/>
        </p:nvCxnSpPr>
        <p:spPr>
          <a:xfrm rot="16200000" flipH="1">
            <a:off x="10238558" y="2997442"/>
            <a:ext cx="858985" cy="849256"/>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35" name="Соединительная линия уступом 134">
            <a:extLst>
              <a:ext uri="{FF2B5EF4-FFF2-40B4-BE49-F238E27FC236}">
                <a16:creationId xmlns:a16="http://schemas.microsoft.com/office/drawing/2014/main" id="{85F26360-CD69-9241-B8F0-F84E7E0F74B6}"/>
              </a:ext>
            </a:extLst>
          </p:cNvPr>
          <p:cNvCxnSpPr>
            <a:cxnSpLocks/>
            <a:stCxn id="11" idx="2"/>
            <a:endCxn id="65" idx="0"/>
          </p:cNvCxnSpPr>
          <p:nvPr/>
        </p:nvCxnSpPr>
        <p:spPr>
          <a:xfrm rot="16200000" flipH="1">
            <a:off x="9933739" y="3302261"/>
            <a:ext cx="858985" cy="239618"/>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81624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3E5469-9897-F143-BD90-C2EAE07B114D}"/>
              </a:ext>
            </a:extLst>
          </p:cNvPr>
          <p:cNvSpPr>
            <a:spLocks noGrp="1"/>
          </p:cNvSpPr>
          <p:nvPr>
            <p:ph type="title"/>
          </p:nvPr>
        </p:nvSpPr>
        <p:spPr/>
        <p:txBody>
          <a:bodyPr/>
          <a:lstStyle/>
          <a:p>
            <a:r>
              <a:rPr lang="en-GB" dirty="0"/>
              <a:t>What we want?</a:t>
            </a:r>
            <a:br>
              <a:rPr lang="en-GB" dirty="0"/>
            </a:br>
            <a:endParaRPr lang="ru-RU" dirty="0"/>
          </a:p>
        </p:txBody>
      </p:sp>
      <p:graphicFrame>
        <p:nvGraphicFramePr>
          <p:cNvPr id="3" name="Таблица 2">
            <a:extLst>
              <a:ext uri="{FF2B5EF4-FFF2-40B4-BE49-F238E27FC236}">
                <a16:creationId xmlns:a16="http://schemas.microsoft.com/office/drawing/2014/main" id="{B5A961D7-A472-B340-B028-6B7B5F89731C}"/>
              </a:ext>
            </a:extLst>
          </p:cNvPr>
          <p:cNvGraphicFramePr>
            <a:graphicFrameLocks noGrp="1"/>
          </p:cNvGraphicFramePr>
          <p:nvPr>
            <p:extLst>
              <p:ext uri="{D42A27DB-BD31-4B8C-83A1-F6EECF244321}">
                <p14:modId xmlns:p14="http://schemas.microsoft.com/office/powerpoint/2010/main" val="1978212980"/>
              </p:ext>
            </p:extLst>
          </p:nvPr>
        </p:nvGraphicFramePr>
        <p:xfrm>
          <a:off x="795048" y="1357803"/>
          <a:ext cx="10598727" cy="5067300"/>
        </p:xfrm>
        <a:graphic>
          <a:graphicData uri="http://schemas.openxmlformats.org/drawingml/2006/table">
            <a:tbl>
              <a:tblPr firstCol="1" bandRow="1">
                <a:tableStyleId>{073A0DAA-6AF3-43AB-8588-CEC1D06C72B9}</a:tableStyleId>
              </a:tblPr>
              <a:tblGrid>
                <a:gridCol w="3532909">
                  <a:extLst>
                    <a:ext uri="{9D8B030D-6E8A-4147-A177-3AD203B41FA5}">
                      <a16:colId xmlns:a16="http://schemas.microsoft.com/office/drawing/2014/main" val="2507364596"/>
                    </a:ext>
                  </a:extLst>
                </a:gridCol>
                <a:gridCol w="3532909">
                  <a:extLst>
                    <a:ext uri="{9D8B030D-6E8A-4147-A177-3AD203B41FA5}">
                      <a16:colId xmlns:a16="http://schemas.microsoft.com/office/drawing/2014/main" val="3300874335"/>
                    </a:ext>
                  </a:extLst>
                </a:gridCol>
                <a:gridCol w="3532909">
                  <a:extLst>
                    <a:ext uri="{9D8B030D-6E8A-4147-A177-3AD203B41FA5}">
                      <a16:colId xmlns:a16="http://schemas.microsoft.com/office/drawing/2014/main" val="961962447"/>
                    </a:ext>
                  </a:extLst>
                </a:gridCol>
              </a:tblGrid>
              <a:tr h="647700">
                <a:tc>
                  <a:txBody>
                    <a:bodyPr/>
                    <a:lstStyle/>
                    <a:p>
                      <a:pPr algn="ctr"/>
                      <a:r>
                        <a:rPr lang="en-GB" dirty="0"/>
                        <a:t>ALICE subsystem</a:t>
                      </a:r>
                      <a:endParaRPr lang="ru-RU" dirty="0"/>
                    </a:p>
                  </a:txBody>
                  <a:tcPr/>
                </a:tc>
                <a:tc>
                  <a:txBody>
                    <a:bodyPr/>
                    <a:lstStyle/>
                    <a:p>
                      <a:pPr algn="ctr"/>
                      <a:r>
                        <a:rPr lang="en-GB" dirty="0"/>
                        <a:t>What it is?</a:t>
                      </a:r>
                      <a:endParaRPr lang="ru-RU" dirty="0"/>
                    </a:p>
                  </a:txBody>
                  <a:tcPr/>
                </a:tc>
                <a:tc>
                  <a:txBody>
                    <a:bodyPr/>
                    <a:lstStyle/>
                    <a:p>
                      <a:pPr algn="ctr"/>
                      <a:r>
                        <a:rPr lang="en-GB" sz="1800" dirty="0"/>
                        <a:t>Our expectations of it</a:t>
                      </a:r>
                      <a:endParaRPr lang="ru-RU" sz="1800" dirty="0"/>
                    </a:p>
                  </a:txBody>
                  <a:tcPr/>
                </a:tc>
                <a:extLst>
                  <a:ext uri="{0D108BD9-81ED-4DB2-BD59-A6C34878D82A}">
                    <a16:rowId xmlns:a16="http://schemas.microsoft.com/office/drawing/2014/main" val="54744924"/>
                  </a:ext>
                </a:extLst>
              </a:tr>
              <a:tr h="647700">
                <a:tc>
                  <a:txBody>
                    <a:bodyPr/>
                    <a:lstStyle/>
                    <a:p>
                      <a:pPr algn="ctr"/>
                      <a:r>
                        <a:rPr lang="en-GB" dirty="0"/>
                        <a:t>DAQ</a:t>
                      </a:r>
                      <a:endParaRPr lang="ru-RU" dirty="0"/>
                    </a:p>
                  </a:txBody>
                  <a:tcPr/>
                </a:tc>
                <a:tc>
                  <a:txBody>
                    <a:bodyPr/>
                    <a:lstStyle/>
                    <a:p>
                      <a:r>
                        <a:rPr lang="en-GB" sz="900" b="0" i="0" kern="1200" dirty="0">
                          <a:solidFill>
                            <a:schemeClr val="dk1"/>
                          </a:solidFill>
                          <a:effectLst/>
                          <a:latin typeface="+mn-lt"/>
                          <a:ea typeface="+mn-ea"/>
                          <a:cs typeface="+mn-cs"/>
                        </a:rPr>
                        <a:t>Manages the collection of raw data from detectors during experiments.</a:t>
                      </a:r>
                      <a:endParaRPr lang="ru-RU" sz="900" dirty="0"/>
                    </a:p>
                  </a:txBody>
                  <a:tcPr/>
                </a:tc>
                <a:tc>
                  <a:txBody>
                    <a:bodyPr/>
                    <a:lstStyle/>
                    <a:p>
                      <a:r>
                        <a:rPr lang="en-GB" sz="900" dirty="0"/>
                        <a:t>It should be able to accommodate more than 100PB of data and to support sustained data rates of the order of 100GBps.</a:t>
                      </a:r>
                      <a:endParaRPr lang="ru-RU" sz="900" dirty="0"/>
                    </a:p>
                  </a:txBody>
                  <a:tcPr/>
                </a:tc>
                <a:extLst>
                  <a:ext uri="{0D108BD9-81ED-4DB2-BD59-A6C34878D82A}">
                    <a16:rowId xmlns:a16="http://schemas.microsoft.com/office/drawing/2014/main" val="3753016924"/>
                  </a:ext>
                </a:extLst>
              </a:tr>
              <a:tr h="647700">
                <a:tc>
                  <a:txBody>
                    <a:bodyPr/>
                    <a:lstStyle/>
                    <a:p>
                      <a:pPr algn="ctr"/>
                      <a:r>
                        <a:rPr lang="en-GB" dirty="0"/>
                        <a:t>DCS</a:t>
                      </a:r>
                      <a:endParaRPr lang="ru-RU" dirty="0"/>
                    </a:p>
                  </a:txBody>
                  <a:tcPr/>
                </a:tc>
                <a:tc>
                  <a:txBody>
                    <a:bodyPr/>
                    <a:lstStyle/>
                    <a:p>
                      <a:r>
                        <a:rPr lang="en-GB" sz="900" b="0" i="0" kern="1200" dirty="0">
                          <a:solidFill>
                            <a:schemeClr val="dk1"/>
                          </a:solidFill>
                          <a:effectLst/>
                          <a:latin typeface="+mn-lt"/>
                          <a:ea typeface="+mn-ea"/>
                          <a:cs typeface="+mn-cs"/>
                        </a:rPr>
                        <a:t>Monitors and controls operational parameters of the detectors, ensuring their safe and efficient operation.</a:t>
                      </a:r>
                      <a:endParaRPr lang="ru-RU" sz="900" dirty="0"/>
                    </a:p>
                  </a:txBody>
                  <a:tcPr/>
                </a:tc>
                <a:tc>
                  <a:txBody>
                    <a:bodyPr/>
                    <a:lstStyle/>
                    <a:p>
                      <a:r>
                        <a:rPr lang="en-GB" sz="900" dirty="0"/>
                        <a:t>It should be able to read more than 300000 values/s</a:t>
                      </a:r>
                      <a:endParaRPr lang="ru-RU" sz="900" dirty="0"/>
                    </a:p>
                  </a:txBody>
                  <a:tcPr/>
                </a:tc>
                <a:extLst>
                  <a:ext uri="{0D108BD9-81ED-4DB2-BD59-A6C34878D82A}">
                    <a16:rowId xmlns:a16="http://schemas.microsoft.com/office/drawing/2014/main" val="1266306146"/>
                  </a:ext>
                </a:extLst>
              </a:tr>
              <a:tr h="647700">
                <a:tc>
                  <a:txBody>
                    <a:bodyPr/>
                    <a:lstStyle/>
                    <a:p>
                      <a:pPr algn="ctr"/>
                      <a:r>
                        <a:rPr lang="en-GB" dirty="0"/>
                        <a:t>ECS</a:t>
                      </a:r>
                      <a:endParaRPr lang="ru-RU" dirty="0"/>
                    </a:p>
                  </a:txBody>
                  <a:tcPr/>
                </a:tc>
                <a:tc>
                  <a:txBody>
                    <a:bodyPr/>
                    <a:lstStyle/>
                    <a:p>
                      <a:r>
                        <a:rPr lang="en-GB" sz="900" b="0" i="0" kern="1200" dirty="0">
                          <a:solidFill>
                            <a:schemeClr val="dk1"/>
                          </a:solidFill>
                          <a:effectLst/>
                          <a:latin typeface="+mn-lt"/>
                          <a:ea typeface="+mn-ea"/>
                          <a:cs typeface="+mn-cs"/>
                        </a:rPr>
                        <a:t>Coordinates and manages the overall operation of the experiment, including the integration and control of all subsystems. </a:t>
                      </a:r>
                      <a:endParaRPr lang="ru-RU" sz="900" dirty="0"/>
                    </a:p>
                  </a:txBody>
                  <a:tcPr/>
                </a:tc>
                <a:tc>
                  <a:txBody>
                    <a:bodyPr/>
                    <a:lstStyle/>
                    <a:p>
                      <a:r>
                        <a:rPr lang="en-GB" sz="900" dirty="0"/>
                        <a:t>An operator should can run a detector in standalone mode with a DCAHI having the </a:t>
                      </a:r>
                      <a:r>
                        <a:rPr lang="en-GB" sz="900" dirty="0" err="1"/>
                        <a:t>mastership</a:t>
                      </a:r>
                      <a:r>
                        <a:rPr lang="en-GB" sz="900" dirty="0"/>
                        <a:t> of a DCA. He/she should can send commands to the DCA, change the rights granted to the DCA, and send commands directly to objects in the DCS, DAQ, and TRG 'online systems'. Without the </a:t>
                      </a:r>
                      <a:r>
                        <a:rPr lang="en-GB" sz="900" dirty="0" err="1"/>
                        <a:t>mastership</a:t>
                      </a:r>
                      <a:r>
                        <a:rPr lang="en-GB" sz="900" dirty="0"/>
                        <a:t> of the DCA, the DCAHI should can only get information and cannot issue active commands. </a:t>
                      </a:r>
                      <a:endParaRPr lang="ru-RU" sz="900" dirty="0"/>
                    </a:p>
                  </a:txBody>
                  <a:tcPr/>
                </a:tc>
                <a:extLst>
                  <a:ext uri="{0D108BD9-81ED-4DB2-BD59-A6C34878D82A}">
                    <a16:rowId xmlns:a16="http://schemas.microsoft.com/office/drawing/2014/main" val="460830594"/>
                  </a:ext>
                </a:extLst>
              </a:tr>
              <a:tr h="647700">
                <a:tc>
                  <a:txBody>
                    <a:bodyPr/>
                    <a:lstStyle/>
                    <a:p>
                      <a:pPr algn="ctr"/>
                      <a:r>
                        <a:rPr lang="en-GB" dirty="0"/>
                        <a:t>Trigger system</a:t>
                      </a:r>
                      <a:endParaRPr lang="ru-RU" dirty="0"/>
                    </a:p>
                  </a:txBody>
                  <a:tcPr/>
                </a:tc>
                <a:tc>
                  <a:txBody>
                    <a:bodyPr/>
                    <a:lstStyle/>
                    <a:p>
                      <a:r>
                        <a:rPr lang="en-GB" sz="900" b="0" i="0" kern="1200" dirty="0">
                          <a:solidFill>
                            <a:schemeClr val="dk1"/>
                          </a:solidFill>
                          <a:effectLst/>
                          <a:latin typeface="+mn-lt"/>
                          <a:ea typeface="+mn-ea"/>
                          <a:cs typeface="+mn-cs"/>
                        </a:rPr>
                        <a:t>Include systems such as the Central Trigger Processor (CTP) and the Fast Interaction Trigger (FIT), which determine when to record events based on specific criteria.</a:t>
                      </a:r>
                      <a:endParaRPr lang="ru-RU" sz="900" dirty="0"/>
                    </a:p>
                  </a:txBody>
                  <a:tcPr/>
                </a:tc>
                <a:tc>
                  <a:txBody>
                    <a:bodyPr/>
                    <a:lstStyle/>
                    <a:p>
                      <a:r>
                        <a:rPr lang="en-GB" sz="900" dirty="0"/>
                        <a:t>it must comply with certain data transmission and processing protocols</a:t>
                      </a:r>
                      <a:r>
                        <a:rPr lang="ru-RU" sz="900" dirty="0"/>
                        <a:t>.</a:t>
                      </a:r>
                    </a:p>
                  </a:txBody>
                  <a:tcPr/>
                </a:tc>
                <a:extLst>
                  <a:ext uri="{0D108BD9-81ED-4DB2-BD59-A6C34878D82A}">
                    <a16:rowId xmlns:a16="http://schemas.microsoft.com/office/drawing/2014/main" val="749468990"/>
                  </a:ext>
                </a:extLst>
              </a:tr>
              <a:tr h="647700">
                <a:tc>
                  <a:txBody>
                    <a:bodyPr/>
                    <a:lstStyle/>
                    <a:p>
                      <a:pPr algn="ctr"/>
                      <a:r>
                        <a:rPr lang="en-GB" dirty="0"/>
                        <a:t>HLT</a:t>
                      </a:r>
                      <a:endParaRPr lang="ru-RU" dirty="0"/>
                    </a:p>
                  </a:txBody>
                  <a:tcPr/>
                </a:tc>
                <a:tc>
                  <a:txBody>
                    <a:bodyPr/>
                    <a:lstStyle/>
                    <a:p>
                      <a:r>
                        <a:rPr lang="en-GB" sz="900" dirty="0"/>
                        <a:t>It is a sub-system of ALICE, focussing on online event reconstruction and analysis, event selection and data reduction.</a:t>
                      </a:r>
                      <a:endParaRPr lang="ru-RU" sz="900" dirty="0"/>
                    </a:p>
                  </a:txBody>
                  <a:tcPr/>
                </a:tc>
                <a:tc>
                  <a:txBody>
                    <a:bodyPr/>
                    <a:lstStyle/>
                    <a:p>
                      <a:r>
                        <a:rPr lang="en-GB" sz="900" dirty="0"/>
                        <a:t>The HLT should process and compress data in real time, handling an input stream of up to 25 GB/s. This requires FPGA and GPU technologies that support scalable parallel processing on a powerful computing cluster.</a:t>
                      </a:r>
                      <a:endParaRPr lang="ru-RU" sz="900" dirty="0"/>
                    </a:p>
                  </a:txBody>
                  <a:tcPr/>
                </a:tc>
                <a:extLst>
                  <a:ext uri="{0D108BD9-81ED-4DB2-BD59-A6C34878D82A}">
                    <a16:rowId xmlns:a16="http://schemas.microsoft.com/office/drawing/2014/main" val="1373784381"/>
                  </a:ext>
                </a:extLst>
              </a:tr>
              <a:tr h="647700">
                <a:tc>
                  <a:txBody>
                    <a:bodyPr/>
                    <a:lstStyle/>
                    <a:p>
                      <a:pPr algn="ctr"/>
                      <a:r>
                        <a:rPr lang="en-GB" dirty="0"/>
                        <a:t>O2</a:t>
                      </a:r>
                      <a:endParaRPr lang="ru-RU" dirty="0"/>
                    </a:p>
                  </a:txBody>
                  <a:tcPr/>
                </a:tc>
                <a:tc>
                  <a:txBody>
                    <a:bodyPr/>
                    <a:lstStyle/>
                    <a:p>
                      <a:r>
                        <a:rPr lang="en-GB" sz="900" b="0" i="0" kern="1200" dirty="0">
                          <a:solidFill>
                            <a:schemeClr val="dk1"/>
                          </a:solidFill>
                          <a:effectLst/>
                          <a:latin typeface="+mn-lt"/>
                          <a:ea typeface="+mn-ea"/>
                          <a:cs typeface="+mn-cs"/>
                        </a:rPr>
                        <a:t>A new system designed for real-time data processing (online) and detailed subsequent analysis (offline).</a:t>
                      </a:r>
                      <a:endParaRPr lang="ru-RU" sz="900" dirty="0"/>
                    </a:p>
                  </a:txBody>
                  <a:tcPr/>
                </a:tc>
                <a:tc>
                  <a:txBody>
                    <a:bodyPr/>
                    <a:lstStyle/>
                    <a:p>
                      <a:r>
                        <a:rPr lang="en-GB" sz="900" b="0" i="0" kern="1200" dirty="0">
                          <a:solidFill>
                            <a:schemeClr val="dk1"/>
                          </a:solidFill>
                          <a:effectLst/>
                          <a:latin typeface="+mn-lt"/>
                          <a:ea typeface="+mn-ea"/>
                          <a:cs typeface="+mn-cs"/>
                        </a:rPr>
                        <a:t>The Alice O2 Event Processing Nodes (EPNs) consists of 250 servers, each with 2 AMD Rome 32 core CPUs, 512 GB RAM, 8 AMD MI50 GPUs with 32GB memory each, as well as an </a:t>
                      </a:r>
                      <a:r>
                        <a:rPr lang="en-GB" sz="900" b="0" i="0" kern="1200" dirty="0" err="1">
                          <a:solidFill>
                            <a:schemeClr val="dk1"/>
                          </a:solidFill>
                          <a:effectLst/>
                          <a:latin typeface="+mn-lt"/>
                          <a:ea typeface="+mn-ea"/>
                          <a:cs typeface="+mn-cs"/>
                        </a:rPr>
                        <a:t>Infiniband</a:t>
                      </a:r>
                      <a:r>
                        <a:rPr lang="en-GB" sz="900" b="0" i="0" kern="1200" dirty="0">
                          <a:solidFill>
                            <a:schemeClr val="dk1"/>
                          </a:solidFill>
                          <a:effectLst/>
                          <a:latin typeface="+mn-lt"/>
                          <a:ea typeface="+mn-ea"/>
                          <a:cs typeface="+mn-cs"/>
                        </a:rPr>
                        <a:t> HDR network interface. The main purpose and the driving design factors of the cluster are the real-time online reconstruction capabilities during Alice </a:t>
                      </a:r>
                      <a:r>
                        <a:rPr lang="en-GB" sz="900" b="0" i="0" kern="1200" dirty="0" err="1">
                          <a:solidFill>
                            <a:schemeClr val="dk1"/>
                          </a:solidFill>
                          <a:effectLst/>
                          <a:latin typeface="+mn-lt"/>
                          <a:ea typeface="+mn-ea"/>
                          <a:cs typeface="+mn-cs"/>
                        </a:rPr>
                        <a:t>Pb-Pb</a:t>
                      </a:r>
                      <a:r>
                        <a:rPr lang="en-GB" sz="900" b="0" i="0" kern="1200" dirty="0">
                          <a:solidFill>
                            <a:schemeClr val="dk1"/>
                          </a:solidFill>
                          <a:effectLst/>
                          <a:latin typeface="+mn-lt"/>
                          <a:ea typeface="+mn-ea"/>
                          <a:cs typeface="+mn-cs"/>
                        </a:rPr>
                        <a:t> data taking. The EPNs get up to 635 GB/s of zero suppressed detector data as input</a:t>
                      </a:r>
                      <a:endParaRPr lang="ru-RU" sz="900" dirty="0"/>
                    </a:p>
                  </a:txBody>
                  <a:tcPr/>
                </a:tc>
                <a:extLst>
                  <a:ext uri="{0D108BD9-81ED-4DB2-BD59-A6C34878D82A}">
                    <a16:rowId xmlns:a16="http://schemas.microsoft.com/office/drawing/2014/main" val="3174270927"/>
                  </a:ext>
                </a:extLst>
              </a:tr>
            </a:tbl>
          </a:graphicData>
        </a:graphic>
      </p:graphicFrame>
    </p:spTree>
    <p:extLst>
      <p:ext uri="{BB962C8B-B14F-4D97-AF65-F5344CB8AC3E}">
        <p14:creationId xmlns:p14="http://schemas.microsoft.com/office/powerpoint/2010/main" val="4020747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D84179-A402-7040-B4FE-682747AFECA3}"/>
              </a:ext>
            </a:extLst>
          </p:cNvPr>
          <p:cNvSpPr>
            <a:spLocks noGrp="1"/>
          </p:cNvSpPr>
          <p:nvPr>
            <p:ph type="title"/>
          </p:nvPr>
        </p:nvSpPr>
        <p:spPr>
          <a:xfrm>
            <a:off x="3662032" y="-129725"/>
            <a:ext cx="9905998" cy="1478570"/>
          </a:xfrm>
        </p:spPr>
        <p:txBody>
          <a:bodyPr/>
          <a:lstStyle/>
          <a:p>
            <a:r>
              <a:rPr lang="en-GB" dirty="0"/>
              <a:t>Deeper requirements:</a:t>
            </a:r>
            <a:br>
              <a:rPr lang="en-GB" dirty="0"/>
            </a:br>
            <a:endParaRPr lang="ru-RU" dirty="0"/>
          </a:p>
        </p:txBody>
      </p:sp>
      <p:graphicFrame>
        <p:nvGraphicFramePr>
          <p:cNvPr id="4" name="Таблица 3">
            <a:extLst>
              <a:ext uri="{FF2B5EF4-FFF2-40B4-BE49-F238E27FC236}">
                <a16:creationId xmlns:a16="http://schemas.microsoft.com/office/drawing/2014/main" id="{92903F6E-D5A9-7143-9BEA-B672A269DEEE}"/>
              </a:ext>
            </a:extLst>
          </p:cNvPr>
          <p:cNvGraphicFramePr>
            <a:graphicFrameLocks noGrp="1"/>
          </p:cNvGraphicFramePr>
          <p:nvPr>
            <p:extLst>
              <p:ext uri="{D42A27DB-BD31-4B8C-83A1-F6EECF244321}">
                <p14:modId xmlns:p14="http://schemas.microsoft.com/office/powerpoint/2010/main" val="2986531634"/>
              </p:ext>
            </p:extLst>
          </p:nvPr>
        </p:nvGraphicFramePr>
        <p:xfrm>
          <a:off x="845127" y="1371656"/>
          <a:ext cx="3241965" cy="2153111"/>
        </p:xfrm>
        <a:graphic>
          <a:graphicData uri="http://schemas.openxmlformats.org/drawingml/2006/table">
            <a:tbl>
              <a:tblPr firstRow="1" bandRow="1">
                <a:tableStyleId>{616DA210-FB5B-4158-B5E0-FEB733F419BA}</a:tableStyleId>
              </a:tblPr>
              <a:tblGrid>
                <a:gridCol w="1080655">
                  <a:extLst>
                    <a:ext uri="{9D8B030D-6E8A-4147-A177-3AD203B41FA5}">
                      <a16:colId xmlns:a16="http://schemas.microsoft.com/office/drawing/2014/main" val="2483475902"/>
                    </a:ext>
                  </a:extLst>
                </a:gridCol>
                <a:gridCol w="1080655">
                  <a:extLst>
                    <a:ext uri="{9D8B030D-6E8A-4147-A177-3AD203B41FA5}">
                      <a16:colId xmlns:a16="http://schemas.microsoft.com/office/drawing/2014/main" val="231804946"/>
                    </a:ext>
                  </a:extLst>
                </a:gridCol>
                <a:gridCol w="1080655">
                  <a:extLst>
                    <a:ext uri="{9D8B030D-6E8A-4147-A177-3AD203B41FA5}">
                      <a16:colId xmlns:a16="http://schemas.microsoft.com/office/drawing/2014/main" val="2054727148"/>
                    </a:ext>
                  </a:extLst>
                </a:gridCol>
              </a:tblGrid>
              <a:tr h="461471">
                <a:tc>
                  <a:txBody>
                    <a:bodyPr/>
                    <a:lstStyle/>
                    <a:p>
                      <a:r>
                        <a:rPr lang="en-GB" sz="1100" b="0" i="0" kern="1200" dirty="0">
                          <a:solidFill>
                            <a:schemeClr val="tx1"/>
                          </a:solidFill>
                          <a:effectLst/>
                          <a:latin typeface="+mn-lt"/>
                          <a:ea typeface="+mn-ea"/>
                          <a:cs typeface="+mn-cs"/>
                        </a:rPr>
                        <a:t>Category of Requirement</a:t>
                      </a:r>
                      <a:endParaRPr lang="ru-RU" sz="1100" dirty="0"/>
                    </a:p>
                  </a:txBody>
                  <a:tcPr/>
                </a:tc>
                <a:tc>
                  <a:txBody>
                    <a:bodyPr/>
                    <a:lstStyle/>
                    <a:p>
                      <a:r>
                        <a:rPr lang="en-GB" sz="1100" b="0" i="0" kern="1200" dirty="0">
                          <a:solidFill>
                            <a:schemeClr val="tx1"/>
                          </a:solidFill>
                          <a:effectLst/>
                          <a:latin typeface="+mn-lt"/>
                          <a:ea typeface="+mn-ea"/>
                          <a:cs typeface="+mn-cs"/>
                        </a:rPr>
                        <a:t>Specific Requirements </a:t>
                      </a:r>
                      <a:endParaRPr lang="ru-RU" sz="1100" dirty="0"/>
                    </a:p>
                  </a:txBody>
                  <a:tcPr/>
                </a:tc>
                <a:tc>
                  <a:txBody>
                    <a:bodyPr/>
                    <a:lstStyle/>
                    <a:p>
                      <a:r>
                        <a:rPr lang="en-GB" sz="1100" b="0" i="0" kern="1200" dirty="0">
                          <a:solidFill>
                            <a:schemeClr val="tx1"/>
                          </a:solidFill>
                          <a:effectLst/>
                          <a:latin typeface="+mn-lt"/>
                          <a:ea typeface="+mn-ea"/>
                          <a:cs typeface="+mn-cs"/>
                        </a:rPr>
                        <a:t>Additional Details</a:t>
                      </a:r>
                      <a:endParaRPr lang="ru-RU" sz="1100" dirty="0"/>
                    </a:p>
                  </a:txBody>
                  <a:tcPr/>
                </a:tc>
                <a:extLst>
                  <a:ext uri="{0D108BD9-81ED-4DB2-BD59-A6C34878D82A}">
                    <a16:rowId xmlns:a16="http://schemas.microsoft.com/office/drawing/2014/main" val="792470899"/>
                  </a:ext>
                </a:extLst>
              </a:tr>
              <a:tr h="579726">
                <a:tc>
                  <a:txBody>
                    <a:bodyPr/>
                    <a:lstStyle/>
                    <a:p>
                      <a:r>
                        <a:rPr lang="en-GB" sz="1100" b="0" i="0" kern="1200" dirty="0">
                          <a:solidFill>
                            <a:schemeClr val="tx1"/>
                          </a:solidFill>
                          <a:effectLst/>
                          <a:latin typeface="+mn-lt"/>
                          <a:ea typeface="+mn-ea"/>
                          <a:cs typeface="+mn-cs"/>
                        </a:rPr>
                        <a:t>Bandwidth </a:t>
                      </a:r>
                      <a:endParaRPr lang="ru-RU" sz="1100" dirty="0"/>
                    </a:p>
                  </a:txBody>
                  <a:tcPr/>
                </a:tc>
                <a:tc>
                  <a:txBody>
                    <a:bodyPr/>
                    <a:lstStyle/>
                    <a:p>
                      <a:r>
                        <a:rPr lang="en-GB" sz="1100" b="0" i="0" kern="1200" dirty="0">
                          <a:solidFill>
                            <a:schemeClr val="tx1"/>
                          </a:solidFill>
                          <a:effectLst/>
                          <a:latin typeface="+mn-lt"/>
                          <a:ea typeface="+mn-ea"/>
                          <a:cs typeface="+mn-cs"/>
                        </a:rPr>
                        <a:t>Minimum: 50 </a:t>
                      </a:r>
                      <a:r>
                        <a:rPr lang="en-GB" sz="1100" b="0" i="0" kern="1200" dirty="0" err="1">
                          <a:solidFill>
                            <a:schemeClr val="tx1"/>
                          </a:solidFill>
                          <a:effectLst/>
                          <a:latin typeface="+mn-lt"/>
                          <a:ea typeface="+mn-ea"/>
                          <a:cs typeface="+mn-cs"/>
                        </a:rPr>
                        <a:t>GBps</a:t>
                      </a:r>
                      <a:endParaRPr lang="en-GB" sz="1100" b="0" i="0" kern="1200" dirty="0">
                        <a:solidFill>
                          <a:schemeClr val="tx1"/>
                        </a:solidFill>
                        <a:effectLst/>
                        <a:latin typeface="+mn-lt"/>
                        <a:ea typeface="+mn-ea"/>
                        <a:cs typeface="+mn-cs"/>
                      </a:endParaRPr>
                    </a:p>
                    <a:p>
                      <a:r>
                        <a:rPr lang="en-GB" sz="1100" b="0" i="0" kern="1200" dirty="0">
                          <a:solidFill>
                            <a:schemeClr val="tx1"/>
                          </a:solidFill>
                          <a:effectLst/>
                          <a:latin typeface="+mn-lt"/>
                          <a:ea typeface="+mn-ea"/>
                          <a:cs typeface="+mn-cs"/>
                        </a:rPr>
                        <a:t>Maximum: 100 </a:t>
                      </a:r>
                      <a:r>
                        <a:rPr lang="en-GB" sz="1100" b="0" i="0" kern="1200" dirty="0" err="1">
                          <a:solidFill>
                            <a:schemeClr val="tx1"/>
                          </a:solidFill>
                          <a:effectLst/>
                          <a:latin typeface="+mn-lt"/>
                          <a:ea typeface="+mn-ea"/>
                          <a:cs typeface="+mn-cs"/>
                        </a:rPr>
                        <a:t>GBps</a:t>
                      </a:r>
                      <a:r>
                        <a:rPr lang="en-GB" sz="1100" b="0" i="0" kern="1200" dirty="0">
                          <a:solidFill>
                            <a:schemeClr val="tx1"/>
                          </a:solidFill>
                          <a:effectLst/>
                          <a:latin typeface="+mn-lt"/>
                          <a:ea typeface="+mn-ea"/>
                          <a:cs typeface="+mn-cs"/>
                        </a:rPr>
                        <a:t> </a:t>
                      </a:r>
                      <a:endParaRPr lang="ru-RU" sz="1100" dirty="0"/>
                    </a:p>
                  </a:txBody>
                  <a:tcPr/>
                </a:tc>
                <a:tc>
                  <a:txBody>
                    <a:bodyPr/>
                    <a:lstStyle/>
                    <a:p>
                      <a:endParaRPr lang="ru-RU" sz="1100"/>
                    </a:p>
                  </a:txBody>
                  <a:tcPr/>
                </a:tc>
                <a:extLst>
                  <a:ext uri="{0D108BD9-81ED-4DB2-BD59-A6C34878D82A}">
                    <a16:rowId xmlns:a16="http://schemas.microsoft.com/office/drawing/2014/main" val="3923978220"/>
                  </a:ext>
                </a:extLst>
              </a:tr>
              <a:tr h="579726">
                <a:tc>
                  <a:txBody>
                    <a:bodyPr/>
                    <a:lstStyle/>
                    <a:p>
                      <a:r>
                        <a:rPr lang="en-GB" sz="1100" b="0" i="0" kern="1200" dirty="0">
                          <a:solidFill>
                            <a:schemeClr val="tx1"/>
                          </a:solidFill>
                          <a:effectLst/>
                          <a:latin typeface="+mn-lt"/>
                          <a:ea typeface="+mn-ea"/>
                          <a:cs typeface="+mn-cs"/>
                        </a:rPr>
                        <a:t>Reliability</a:t>
                      </a:r>
                      <a:endParaRPr lang="ru-RU" sz="1100" dirty="0"/>
                    </a:p>
                  </a:txBody>
                  <a:tcPr/>
                </a:tc>
                <a:tc>
                  <a:txBody>
                    <a:bodyPr/>
                    <a:lstStyle/>
                    <a:p>
                      <a:r>
                        <a:rPr lang="en-GB" sz="1100" b="0" i="0" kern="1200" dirty="0">
                          <a:solidFill>
                            <a:schemeClr val="tx1"/>
                          </a:solidFill>
                          <a:effectLst/>
                          <a:latin typeface="+mn-lt"/>
                          <a:ea typeface="+mn-ea"/>
                          <a:cs typeface="+mn-cs"/>
                        </a:rPr>
                        <a:t>Fault tolerance: 99.999% uptime</a:t>
                      </a:r>
                    </a:p>
                    <a:p>
                      <a:r>
                        <a:rPr lang="en-GB" sz="1100" b="0" i="0" kern="1200" dirty="0">
                          <a:solidFill>
                            <a:schemeClr val="tx1"/>
                          </a:solidFill>
                          <a:effectLst/>
                          <a:latin typeface="+mn-lt"/>
                          <a:ea typeface="+mn-ea"/>
                          <a:cs typeface="+mn-cs"/>
                        </a:rPr>
                        <a:t>Recovery time: ≤ 5 minutes</a:t>
                      </a:r>
                      <a:endParaRPr lang="ru-RU" sz="1100" dirty="0"/>
                    </a:p>
                  </a:txBody>
                  <a:tcPr/>
                </a:tc>
                <a:tc>
                  <a:txBody>
                    <a:bodyPr/>
                    <a:lstStyle/>
                    <a:p>
                      <a:r>
                        <a:rPr lang="en-GB" sz="1100" b="0" i="0" kern="1200" dirty="0">
                          <a:solidFill>
                            <a:schemeClr val="tx1"/>
                          </a:solidFill>
                          <a:effectLst/>
                          <a:latin typeface="+mn-lt"/>
                          <a:ea typeface="+mn-ea"/>
                          <a:cs typeface="+mn-cs"/>
                        </a:rPr>
                        <a:t>Includes protocols for rapid recovery and error handling </a:t>
                      </a:r>
                      <a:endParaRPr lang="ru-RU" sz="1100" dirty="0"/>
                    </a:p>
                  </a:txBody>
                  <a:tcPr/>
                </a:tc>
                <a:extLst>
                  <a:ext uri="{0D108BD9-81ED-4DB2-BD59-A6C34878D82A}">
                    <a16:rowId xmlns:a16="http://schemas.microsoft.com/office/drawing/2014/main" val="3573908023"/>
                  </a:ext>
                </a:extLst>
              </a:tr>
            </a:tbl>
          </a:graphicData>
        </a:graphic>
      </p:graphicFrame>
      <p:sp>
        <p:nvSpPr>
          <p:cNvPr id="5" name="TextBox 4">
            <a:extLst>
              <a:ext uri="{FF2B5EF4-FFF2-40B4-BE49-F238E27FC236}">
                <a16:creationId xmlns:a16="http://schemas.microsoft.com/office/drawing/2014/main" id="{85EE504A-66B6-DE42-A569-3E479C379B70}"/>
              </a:ext>
            </a:extLst>
          </p:cNvPr>
          <p:cNvSpPr txBox="1"/>
          <p:nvPr/>
        </p:nvSpPr>
        <p:spPr>
          <a:xfrm>
            <a:off x="2161309" y="886805"/>
            <a:ext cx="2078182" cy="369332"/>
          </a:xfrm>
          <a:prstGeom prst="rect">
            <a:avLst/>
          </a:prstGeom>
          <a:noFill/>
        </p:spPr>
        <p:txBody>
          <a:bodyPr wrap="square" rtlCol="0">
            <a:spAutoFit/>
          </a:bodyPr>
          <a:lstStyle/>
          <a:p>
            <a:r>
              <a:rPr lang="en-GB" dirty="0"/>
              <a:t>DAQ</a:t>
            </a:r>
            <a:endParaRPr lang="ru-RU" dirty="0"/>
          </a:p>
        </p:txBody>
      </p:sp>
      <p:graphicFrame>
        <p:nvGraphicFramePr>
          <p:cNvPr id="6" name="Таблица 5">
            <a:extLst>
              <a:ext uri="{FF2B5EF4-FFF2-40B4-BE49-F238E27FC236}">
                <a16:creationId xmlns:a16="http://schemas.microsoft.com/office/drawing/2014/main" id="{892989E1-0318-D940-92E8-C19386116E69}"/>
              </a:ext>
            </a:extLst>
          </p:cNvPr>
          <p:cNvGraphicFramePr>
            <a:graphicFrameLocks noGrp="1"/>
          </p:cNvGraphicFramePr>
          <p:nvPr>
            <p:extLst>
              <p:ext uri="{D42A27DB-BD31-4B8C-83A1-F6EECF244321}">
                <p14:modId xmlns:p14="http://schemas.microsoft.com/office/powerpoint/2010/main" val="3215286182"/>
              </p:ext>
            </p:extLst>
          </p:nvPr>
        </p:nvGraphicFramePr>
        <p:xfrm>
          <a:off x="4364182" y="1371656"/>
          <a:ext cx="3241965" cy="2153111"/>
        </p:xfrm>
        <a:graphic>
          <a:graphicData uri="http://schemas.openxmlformats.org/drawingml/2006/table">
            <a:tbl>
              <a:tblPr firstRow="1" bandRow="1">
                <a:tableStyleId>{616DA210-FB5B-4158-B5E0-FEB733F419BA}</a:tableStyleId>
              </a:tblPr>
              <a:tblGrid>
                <a:gridCol w="1080655">
                  <a:extLst>
                    <a:ext uri="{9D8B030D-6E8A-4147-A177-3AD203B41FA5}">
                      <a16:colId xmlns:a16="http://schemas.microsoft.com/office/drawing/2014/main" val="2483475902"/>
                    </a:ext>
                  </a:extLst>
                </a:gridCol>
                <a:gridCol w="1080655">
                  <a:extLst>
                    <a:ext uri="{9D8B030D-6E8A-4147-A177-3AD203B41FA5}">
                      <a16:colId xmlns:a16="http://schemas.microsoft.com/office/drawing/2014/main" val="231804946"/>
                    </a:ext>
                  </a:extLst>
                </a:gridCol>
                <a:gridCol w="1080655">
                  <a:extLst>
                    <a:ext uri="{9D8B030D-6E8A-4147-A177-3AD203B41FA5}">
                      <a16:colId xmlns:a16="http://schemas.microsoft.com/office/drawing/2014/main" val="2054727148"/>
                    </a:ext>
                  </a:extLst>
                </a:gridCol>
              </a:tblGrid>
              <a:tr h="461471">
                <a:tc>
                  <a:txBody>
                    <a:bodyPr/>
                    <a:lstStyle/>
                    <a:p>
                      <a:r>
                        <a:rPr lang="en-GB" sz="1100" b="0" i="0" kern="1200" dirty="0">
                          <a:solidFill>
                            <a:schemeClr val="tx1"/>
                          </a:solidFill>
                          <a:effectLst/>
                          <a:latin typeface="+mn-lt"/>
                          <a:ea typeface="+mn-ea"/>
                          <a:cs typeface="+mn-cs"/>
                        </a:rPr>
                        <a:t>Category of Requirement</a:t>
                      </a:r>
                      <a:endParaRPr lang="ru-RU" sz="1100" dirty="0"/>
                    </a:p>
                  </a:txBody>
                  <a:tcPr/>
                </a:tc>
                <a:tc>
                  <a:txBody>
                    <a:bodyPr/>
                    <a:lstStyle/>
                    <a:p>
                      <a:r>
                        <a:rPr lang="en-GB" sz="1100" b="0" i="0" kern="1200" dirty="0">
                          <a:solidFill>
                            <a:schemeClr val="tx1"/>
                          </a:solidFill>
                          <a:effectLst/>
                          <a:latin typeface="+mn-lt"/>
                          <a:ea typeface="+mn-ea"/>
                          <a:cs typeface="+mn-cs"/>
                        </a:rPr>
                        <a:t>Specific Requirements </a:t>
                      </a:r>
                      <a:endParaRPr lang="ru-RU" sz="1100" dirty="0"/>
                    </a:p>
                  </a:txBody>
                  <a:tcPr/>
                </a:tc>
                <a:tc>
                  <a:txBody>
                    <a:bodyPr/>
                    <a:lstStyle/>
                    <a:p>
                      <a:r>
                        <a:rPr lang="en-GB" sz="1100" b="0" i="0" kern="1200" dirty="0">
                          <a:solidFill>
                            <a:schemeClr val="tx1"/>
                          </a:solidFill>
                          <a:effectLst/>
                          <a:latin typeface="+mn-lt"/>
                          <a:ea typeface="+mn-ea"/>
                          <a:cs typeface="+mn-cs"/>
                        </a:rPr>
                        <a:t>Additional Details</a:t>
                      </a:r>
                      <a:endParaRPr lang="ru-RU" sz="1100" dirty="0"/>
                    </a:p>
                  </a:txBody>
                  <a:tcPr/>
                </a:tc>
                <a:extLst>
                  <a:ext uri="{0D108BD9-81ED-4DB2-BD59-A6C34878D82A}">
                    <a16:rowId xmlns:a16="http://schemas.microsoft.com/office/drawing/2014/main" val="792470899"/>
                  </a:ext>
                </a:extLst>
              </a:tr>
              <a:tr h="579726">
                <a:tc>
                  <a:txBody>
                    <a:bodyPr/>
                    <a:lstStyle/>
                    <a:p>
                      <a:r>
                        <a:rPr lang="en-GB" sz="1100" b="0" i="0" kern="1200" dirty="0">
                          <a:solidFill>
                            <a:schemeClr val="tx1"/>
                          </a:solidFill>
                          <a:effectLst/>
                          <a:latin typeface="+mn-lt"/>
                          <a:ea typeface="+mn-ea"/>
                          <a:cs typeface="+mn-cs"/>
                        </a:rPr>
                        <a:t>Monitoring Accuracy  </a:t>
                      </a:r>
                      <a:endParaRPr lang="ru-RU" sz="1100" dirty="0"/>
                    </a:p>
                  </a:txBody>
                  <a:tcPr/>
                </a:tc>
                <a:tc>
                  <a:txBody>
                    <a:bodyPr/>
                    <a:lstStyle/>
                    <a:p>
                      <a:r>
                        <a:rPr lang="en-GB" sz="1100" b="0" i="0" kern="1200" dirty="0">
                          <a:solidFill>
                            <a:schemeClr val="tx1"/>
                          </a:solidFill>
                          <a:effectLst/>
                          <a:latin typeface="+mn-lt"/>
                          <a:ea typeface="+mn-ea"/>
                          <a:cs typeface="+mn-cs"/>
                        </a:rPr>
                        <a:t>Measurement accuracy: ±0.1%</a:t>
                      </a:r>
                      <a:endParaRPr lang="ru-RU" sz="1100" dirty="0"/>
                    </a:p>
                  </a:txBody>
                  <a:tcPr/>
                </a:tc>
                <a:tc>
                  <a:txBody>
                    <a:bodyPr/>
                    <a:lstStyle/>
                    <a:p>
                      <a:r>
                        <a:rPr lang="en-GB" sz="1100" b="0" i="0" kern="1200" dirty="0">
                          <a:solidFill>
                            <a:schemeClr val="tx1"/>
                          </a:solidFill>
                          <a:effectLst/>
                          <a:latin typeface="+mn-lt"/>
                          <a:ea typeface="+mn-ea"/>
                          <a:cs typeface="+mn-cs"/>
                        </a:rPr>
                        <a:t>Critical for operational</a:t>
                      </a:r>
                      <a:r>
                        <a:rPr lang="ru-RU" sz="1100" b="0" i="0" kern="1200" dirty="0">
                          <a:solidFill>
                            <a:schemeClr val="tx1"/>
                          </a:solidFill>
                          <a:effectLst/>
                          <a:latin typeface="+mn-lt"/>
                          <a:ea typeface="+mn-ea"/>
                          <a:cs typeface="+mn-cs"/>
                        </a:rPr>
                        <a:t> </a:t>
                      </a:r>
                      <a:r>
                        <a:rPr lang="en-GB" sz="1100" b="0" i="0" kern="1200" dirty="0">
                          <a:solidFill>
                            <a:schemeClr val="tx1"/>
                          </a:solidFill>
                          <a:effectLst/>
                          <a:latin typeface="+mn-lt"/>
                          <a:ea typeface="+mn-ea"/>
                          <a:cs typeface="+mn-cs"/>
                        </a:rPr>
                        <a:t>efficiency and safety</a:t>
                      </a:r>
                      <a:endParaRPr lang="ru-RU" sz="1100" dirty="0"/>
                    </a:p>
                  </a:txBody>
                  <a:tcPr/>
                </a:tc>
                <a:extLst>
                  <a:ext uri="{0D108BD9-81ED-4DB2-BD59-A6C34878D82A}">
                    <a16:rowId xmlns:a16="http://schemas.microsoft.com/office/drawing/2014/main" val="3923978220"/>
                  </a:ext>
                </a:extLst>
              </a:tr>
              <a:tr h="579726">
                <a:tc>
                  <a:txBody>
                    <a:bodyPr/>
                    <a:lstStyle/>
                    <a:p>
                      <a:r>
                        <a:rPr lang="en-GB" sz="1100" b="0" i="0" kern="1200" dirty="0">
                          <a:solidFill>
                            <a:schemeClr val="tx1"/>
                          </a:solidFill>
                          <a:effectLst/>
                          <a:latin typeface="+mn-lt"/>
                          <a:ea typeface="+mn-ea"/>
                          <a:cs typeface="+mn-cs"/>
                        </a:rPr>
                        <a:t>Control Interfaces </a:t>
                      </a:r>
                      <a:endParaRPr lang="ru-RU" sz="1100" dirty="0"/>
                    </a:p>
                  </a:txBody>
                  <a:tcPr/>
                </a:tc>
                <a:tc>
                  <a:txBody>
                    <a:bodyPr/>
                    <a:lstStyle/>
                    <a:p>
                      <a:r>
                        <a:rPr lang="en-GB" sz="1100" b="0" i="0" kern="1200" dirty="0">
                          <a:solidFill>
                            <a:schemeClr val="tx1"/>
                          </a:solidFill>
                          <a:effectLst/>
                          <a:latin typeface="+mn-lt"/>
                          <a:ea typeface="+mn-ea"/>
                          <a:cs typeface="+mn-cs"/>
                        </a:rPr>
                        <a:t>GUI with remote access and configuration capabilities </a:t>
                      </a:r>
                      <a:endParaRPr lang="ru-RU" sz="1100" dirty="0"/>
                    </a:p>
                  </a:txBody>
                  <a:tcPr/>
                </a:tc>
                <a:tc>
                  <a:txBody>
                    <a:bodyPr/>
                    <a:lstStyle/>
                    <a:p>
                      <a:r>
                        <a:rPr lang="en-GB" sz="1100" b="0" i="0" kern="1200" dirty="0">
                          <a:solidFill>
                            <a:schemeClr val="tx1"/>
                          </a:solidFill>
                          <a:effectLst/>
                          <a:latin typeface="+mn-lt"/>
                          <a:ea typeface="+mn-ea"/>
                          <a:cs typeface="+mn-cs"/>
                        </a:rPr>
                        <a:t>Facilitates easy and efficient</a:t>
                      </a:r>
                      <a:endParaRPr lang="ru-RU" sz="1100" b="0" i="0" kern="1200" dirty="0">
                        <a:solidFill>
                          <a:schemeClr val="tx1"/>
                        </a:solidFill>
                        <a:effectLst/>
                        <a:latin typeface="+mn-lt"/>
                        <a:ea typeface="+mn-ea"/>
                        <a:cs typeface="+mn-cs"/>
                      </a:endParaRPr>
                    </a:p>
                    <a:p>
                      <a:r>
                        <a:rPr lang="en-GB" sz="1100" b="0" i="0" kern="1200" dirty="0">
                          <a:solidFill>
                            <a:schemeClr val="tx1"/>
                          </a:solidFill>
                          <a:effectLst/>
                          <a:latin typeface="+mn-lt"/>
                          <a:ea typeface="+mn-ea"/>
                          <a:cs typeface="+mn-cs"/>
                        </a:rPr>
                        <a:t>management</a:t>
                      </a:r>
                      <a:endParaRPr lang="ru-RU" sz="1100" dirty="0"/>
                    </a:p>
                  </a:txBody>
                  <a:tcPr/>
                </a:tc>
                <a:extLst>
                  <a:ext uri="{0D108BD9-81ED-4DB2-BD59-A6C34878D82A}">
                    <a16:rowId xmlns:a16="http://schemas.microsoft.com/office/drawing/2014/main" val="3573908023"/>
                  </a:ext>
                </a:extLst>
              </a:tr>
            </a:tbl>
          </a:graphicData>
        </a:graphic>
      </p:graphicFrame>
      <p:graphicFrame>
        <p:nvGraphicFramePr>
          <p:cNvPr id="8" name="Таблица 7">
            <a:extLst>
              <a:ext uri="{FF2B5EF4-FFF2-40B4-BE49-F238E27FC236}">
                <a16:creationId xmlns:a16="http://schemas.microsoft.com/office/drawing/2014/main" id="{6993E904-0BA0-DD43-852B-9B513553597A}"/>
              </a:ext>
            </a:extLst>
          </p:cNvPr>
          <p:cNvGraphicFramePr>
            <a:graphicFrameLocks noGrp="1"/>
          </p:cNvGraphicFramePr>
          <p:nvPr>
            <p:extLst>
              <p:ext uri="{D42A27DB-BD31-4B8C-83A1-F6EECF244321}">
                <p14:modId xmlns:p14="http://schemas.microsoft.com/office/powerpoint/2010/main" val="409917205"/>
              </p:ext>
            </p:extLst>
          </p:nvPr>
        </p:nvGraphicFramePr>
        <p:xfrm>
          <a:off x="7883237" y="1371656"/>
          <a:ext cx="3241965" cy="2153111"/>
        </p:xfrm>
        <a:graphic>
          <a:graphicData uri="http://schemas.openxmlformats.org/drawingml/2006/table">
            <a:tbl>
              <a:tblPr firstRow="1" bandRow="1">
                <a:tableStyleId>{616DA210-FB5B-4158-B5E0-FEB733F419BA}</a:tableStyleId>
              </a:tblPr>
              <a:tblGrid>
                <a:gridCol w="1080655">
                  <a:extLst>
                    <a:ext uri="{9D8B030D-6E8A-4147-A177-3AD203B41FA5}">
                      <a16:colId xmlns:a16="http://schemas.microsoft.com/office/drawing/2014/main" val="2483475902"/>
                    </a:ext>
                  </a:extLst>
                </a:gridCol>
                <a:gridCol w="1080655">
                  <a:extLst>
                    <a:ext uri="{9D8B030D-6E8A-4147-A177-3AD203B41FA5}">
                      <a16:colId xmlns:a16="http://schemas.microsoft.com/office/drawing/2014/main" val="231804946"/>
                    </a:ext>
                  </a:extLst>
                </a:gridCol>
                <a:gridCol w="1080655">
                  <a:extLst>
                    <a:ext uri="{9D8B030D-6E8A-4147-A177-3AD203B41FA5}">
                      <a16:colId xmlns:a16="http://schemas.microsoft.com/office/drawing/2014/main" val="2054727148"/>
                    </a:ext>
                  </a:extLst>
                </a:gridCol>
              </a:tblGrid>
              <a:tr h="551020">
                <a:tc>
                  <a:txBody>
                    <a:bodyPr/>
                    <a:lstStyle/>
                    <a:p>
                      <a:r>
                        <a:rPr lang="en-GB" sz="1100" b="0" i="0" kern="1200" dirty="0">
                          <a:solidFill>
                            <a:schemeClr val="tx1"/>
                          </a:solidFill>
                          <a:effectLst/>
                          <a:latin typeface="+mn-lt"/>
                          <a:ea typeface="+mn-ea"/>
                          <a:cs typeface="+mn-cs"/>
                        </a:rPr>
                        <a:t>Category of Requirement</a:t>
                      </a:r>
                      <a:endParaRPr lang="ru-RU" sz="1100" dirty="0"/>
                    </a:p>
                  </a:txBody>
                  <a:tcPr/>
                </a:tc>
                <a:tc>
                  <a:txBody>
                    <a:bodyPr/>
                    <a:lstStyle/>
                    <a:p>
                      <a:r>
                        <a:rPr lang="en-GB" sz="1100" b="0" i="0" kern="1200" dirty="0">
                          <a:solidFill>
                            <a:schemeClr val="tx1"/>
                          </a:solidFill>
                          <a:effectLst/>
                          <a:latin typeface="+mn-lt"/>
                          <a:ea typeface="+mn-ea"/>
                          <a:cs typeface="+mn-cs"/>
                        </a:rPr>
                        <a:t>Specific Requirements </a:t>
                      </a:r>
                      <a:endParaRPr lang="ru-RU" sz="1100" dirty="0"/>
                    </a:p>
                  </a:txBody>
                  <a:tcPr/>
                </a:tc>
                <a:tc>
                  <a:txBody>
                    <a:bodyPr/>
                    <a:lstStyle/>
                    <a:p>
                      <a:r>
                        <a:rPr lang="en-GB" sz="1100" b="0" i="0" kern="1200" dirty="0">
                          <a:solidFill>
                            <a:schemeClr val="tx1"/>
                          </a:solidFill>
                          <a:effectLst/>
                          <a:latin typeface="+mn-lt"/>
                          <a:ea typeface="+mn-ea"/>
                          <a:cs typeface="+mn-cs"/>
                        </a:rPr>
                        <a:t>Additional Details</a:t>
                      </a:r>
                      <a:endParaRPr lang="ru-RU" sz="1100" dirty="0"/>
                    </a:p>
                  </a:txBody>
                  <a:tcPr/>
                </a:tc>
                <a:extLst>
                  <a:ext uri="{0D108BD9-81ED-4DB2-BD59-A6C34878D82A}">
                    <a16:rowId xmlns:a16="http://schemas.microsoft.com/office/drawing/2014/main" val="792470899"/>
                  </a:ext>
                </a:extLst>
              </a:tr>
              <a:tr h="692223">
                <a:tc>
                  <a:txBody>
                    <a:bodyPr/>
                    <a:lstStyle/>
                    <a:p>
                      <a:r>
                        <a:rPr lang="en-GB" sz="1100" b="0" i="0" kern="1200" dirty="0">
                          <a:solidFill>
                            <a:schemeClr val="tx1"/>
                          </a:solidFill>
                          <a:effectLst/>
                          <a:latin typeface="+mn-lt"/>
                          <a:ea typeface="+mn-ea"/>
                          <a:cs typeface="+mn-cs"/>
                        </a:rPr>
                        <a:t>Modularity </a:t>
                      </a:r>
                      <a:endParaRPr lang="ru-RU" sz="1100" dirty="0"/>
                    </a:p>
                  </a:txBody>
                  <a:tcPr/>
                </a:tc>
                <a:tc>
                  <a:txBody>
                    <a:bodyPr/>
                    <a:lstStyle/>
                    <a:p>
                      <a:r>
                        <a:rPr lang="en-GB" sz="1100" b="0" i="0" kern="1200" dirty="0">
                          <a:solidFill>
                            <a:schemeClr val="tx1"/>
                          </a:solidFill>
                          <a:effectLst/>
                          <a:latin typeface="+mn-lt"/>
                          <a:ea typeface="+mn-ea"/>
                          <a:cs typeface="+mn-cs"/>
                        </a:rPr>
                        <a:t>Integrate up to 10 new systems</a:t>
                      </a:r>
                      <a:endParaRPr lang="ru-RU" sz="1100" dirty="0"/>
                    </a:p>
                  </a:txBody>
                  <a:tcPr/>
                </a:tc>
                <a:tc>
                  <a:txBody>
                    <a:bodyPr/>
                    <a:lstStyle/>
                    <a:p>
                      <a:r>
                        <a:rPr lang="en-GB" sz="1100" b="0" i="0" kern="1200" dirty="0">
                          <a:solidFill>
                            <a:schemeClr val="tx1"/>
                          </a:solidFill>
                          <a:effectLst/>
                          <a:latin typeface="+mn-lt"/>
                          <a:ea typeface="+mn-ea"/>
                          <a:cs typeface="+mn-cs"/>
                        </a:rPr>
                        <a:t>Without full system reboot </a:t>
                      </a:r>
                      <a:endParaRPr lang="ru-RU" sz="1100" dirty="0"/>
                    </a:p>
                  </a:txBody>
                  <a:tcPr/>
                </a:tc>
                <a:extLst>
                  <a:ext uri="{0D108BD9-81ED-4DB2-BD59-A6C34878D82A}">
                    <a16:rowId xmlns:a16="http://schemas.microsoft.com/office/drawing/2014/main" val="3923978220"/>
                  </a:ext>
                </a:extLst>
              </a:tr>
              <a:tr h="909868">
                <a:tc>
                  <a:txBody>
                    <a:bodyPr/>
                    <a:lstStyle/>
                    <a:p>
                      <a:r>
                        <a:rPr lang="en-GB" sz="1100" b="0" i="0" kern="1200" dirty="0">
                          <a:solidFill>
                            <a:schemeClr val="tx1"/>
                          </a:solidFill>
                          <a:effectLst/>
                          <a:latin typeface="+mn-lt"/>
                          <a:ea typeface="+mn-ea"/>
                          <a:cs typeface="+mn-cs"/>
                        </a:rPr>
                        <a:t>Data Management </a:t>
                      </a:r>
                      <a:endParaRPr lang="ru-RU" sz="1100" dirty="0"/>
                    </a:p>
                  </a:txBody>
                  <a:tcPr/>
                </a:tc>
                <a:tc>
                  <a:txBody>
                    <a:bodyPr/>
                    <a:lstStyle/>
                    <a:p>
                      <a:r>
                        <a:rPr lang="en-GB" sz="1100" b="0" i="0" kern="1200" dirty="0">
                          <a:solidFill>
                            <a:schemeClr val="tx1"/>
                          </a:solidFill>
                          <a:effectLst/>
                          <a:latin typeface="+mn-lt"/>
                          <a:ea typeface="+mn-ea"/>
                          <a:cs typeface="+mn-cs"/>
                        </a:rPr>
                        <a:t>Support for XML and JSON </a:t>
                      </a:r>
                      <a:endParaRPr lang="ru-RU" sz="1100" dirty="0"/>
                    </a:p>
                  </a:txBody>
                  <a:tcPr/>
                </a:tc>
                <a:tc>
                  <a:txBody>
                    <a:bodyPr/>
                    <a:lstStyle/>
                    <a:p>
                      <a:r>
                        <a:rPr lang="en-GB" sz="1100" b="0" i="0" kern="1200" dirty="0">
                          <a:solidFill>
                            <a:schemeClr val="tx1"/>
                          </a:solidFill>
                          <a:effectLst/>
                          <a:latin typeface="+mn-lt"/>
                          <a:ea typeface="+mn-ea"/>
                          <a:cs typeface="+mn-cs"/>
                        </a:rPr>
                        <a:t>Ensures compatibility and  seamless data exchange</a:t>
                      </a:r>
                      <a:endParaRPr lang="ru-RU" sz="1100" dirty="0"/>
                    </a:p>
                  </a:txBody>
                  <a:tcPr/>
                </a:tc>
                <a:extLst>
                  <a:ext uri="{0D108BD9-81ED-4DB2-BD59-A6C34878D82A}">
                    <a16:rowId xmlns:a16="http://schemas.microsoft.com/office/drawing/2014/main" val="3573908023"/>
                  </a:ext>
                </a:extLst>
              </a:tr>
            </a:tbl>
          </a:graphicData>
        </a:graphic>
      </p:graphicFrame>
      <p:sp>
        <p:nvSpPr>
          <p:cNvPr id="9" name="TextBox 8">
            <a:extLst>
              <a:ext uri="{FF2B5EF4-FFF2-40B4-BE49-F238E27FC236}">
                <a16:creationId xmlns:a16="http://schemas.microsoft.com/office/drawing/2014/main" id="{332F6DFD-D7E0-B245-BE14-5067C6A4DF95}"/>
              </a:ext>
            </a:extLst>
          </p:cNvPr>
          <p:cNvSpPr txBox="1"/>
          <p:nvPr/>
        </p:nvSpPr>
        <p:spPr>
          <a:xfrm>
            <a:off x="5656516" y="979513"/>
            <a:ext cx="2078182" cy="369332"/>
          </a:xfrm>
          <a:prstGeom prst="rect">
            <a:avLst/>
          </a:prstGeom>
          <a:noFill/>
        </p:spPr>
        <p:txBody>
          <a:bodyPr wrap="square" rtlCol="0">
            <a:spAutoFit/>
          </a:bodyPr>
          <a:lstStyle/>
          <a:p>
            <a:r>
              <a:rPr lang="en-GB" dirty="0"/>
              <a:t>DCS</a:t>
            </a:r>
            <a:endParaRPr lang="ru-RU" dirty="0"/>
          </a:p>
        </p:txBody>
      </p:sp>
      <p:sp>
        <p:nvSpPr>
          <p:cNvPr id="10" name="TextBox 9">
            <a:extLst>
              <a:ext uri="{FF2B5EF4-FFF2-40B4-BE49-F238E27FC236}">
                <a16:creationId xmlns:a16="http://schemas.microsoft.com/office/drawing/2014/main" id="{1C98C521-C949-9943-AE2B-74B296BB77A0}"/>
              </a:ext>
            </a:extLst>
          </p:cNvPr>
          <p:cNvSpPr txBox="1"/>
          <p:nvPr/>
        </p:nvSpPr>
        <p:spPr>
          <a:xfrm>
            <a:off x="9235421" y="962506"/>
            <a:ext cx="2078182" cy="646331"/>
          </a:xfrm>
          <a:prstGeom prst="rect">
            <a:avLst/>
          </a:prstGeom>
          <a:noFill/>
        </p:spPr>
        <p:txBody>
          <a:bodyPr wrap="square" rtlCol="0">
            <a:spAutoFit/>
          </a:bodyPr>
          <a:lstStyle/>
          <a:p>
            <a:r>
              <a:rPr lang="en-GB" dirty="0"/>
              <a:t>ECS</a:t>
            </a:r>
          </a:p>
          <a:p>
            <a:endParaRPr lang="ru-RU" dirty="0"/>
          </a:p>
        </p:txBody>
      </p:sp>
      <p:graphicFrame>
        <p:nvGraphicFramePr>
          <p:cNvPr id="11" name="Таблица 10">
            <a:extLst>
              <a:ext uri="{FF2B5EF4-FFF2-40B4-BE49-F238E27FC236}">
                <a16:creationId xmlns:a16="http://schemas.microsoft.com/office/drawing/2014/main" id="{228D47B8-1F28-4E4F-BDAB-53F470EA59EB}"/>
              </a:ext>
            </a:extLst>
          </p:cNvPr>
          <p:cNvGraphicFramePr>
            <a:graphicFrameLocks noGrp="1"/>
          </p:cNvGraphicFramePr>
          <p:nvPr>
            <p:extLst>
              <p:ext uri="{D42A27DB-BD31-4B8C-83A1-F6EECF244321}">
                <p14:modId xmlns:p14="http://schemas.microsoft.com/office/powerpoint/2010/main" val="3172807271"/>
              </p:ext>
            </p:extLst>
          </p:nvPr>
        </p:nvGraphicFramePr>
        <p:xfrm>
          <a:off x="845126" y="4057393"/>
          <a:ext cx="3241965" cy="2129095"/>
        </p:xfrm>
        <a:graphic>
          <a:graphicData uri="http://schemas.openxmlformats.org/drawingml/2006/table">
            <a:tbl>
              <a:tblPr firstRow="1" bandRow="1">
                <a:tableStyleId>{616DA210-FB5B-4158-B5E0-FEB733F419BA}</a:tableStyleId>
              </a:tblPr>
              <a:tblGrid>
                <a:gridCol w="1080655">
                  <a:extLst>
                    <a:ext uri="{9D8B030D-6E8A-4147-A177-3AD203B41FA5}">
                      <a16:colId xmlns:a16="http://schemas.microsoft.com/office/drawing/2014/main" val="2483475902"/>
                    </a:ext>
                  </a:extLst>
                </a:gridCol>
                <a:gridCol w="1080655">
                  <a:extLst>
                    <a:ext uri="{9D8B030D-6E8A-4147-A177-3AD203B41FA5}">
                      <a16:colId xmlns:a16="http://schemas.microsoft.com/office/drawing/2014/main" val="231804946"/>
                    </a:ext>
                  </a:extLst>
                </a:gridCol>
                <a:gridCol w="1080655">
                  <a:extLst>
                    <a:ext uri="{9D8B030D-6E8A-4147-A177-3AD203B41FA5}">
                      <a16:colId xmlns:a16="http://schemas.microsoft.com/office/drawing/2014/main" val="2054727148"/>
                    </a:ext>
                  </a:extLst>
                </a:gridCol>
              </a:tblGrid>
              <a:tr h="595395">
                <a:tc>
                  <a:txBody>
                    <a:bodyPr/>
                    <a:lstStyle/>
                    <a:p>
                      <a:r>
                        <a:rPr lang="en-GB" sz="1100" b="0" i="0" kern="1200" dirty="0">
                          <a:solidFill>
                            <a:schemeClr val="tx1"/>
                          </a:solidFill>
                          <a:effectLst/>
                          <a:latin typeface="+mn-lt"/>
                          <a:ea typeface="+mn-ea"/>
                          <a:cs typeface="+mn-cs"/>
                        </a:rPr>
                        <a:t>Category of Requirement</a:t>
                      </a:r>
                      <a:endParaRPr lang="ru-RU" sz="1100" dirty="0"/>
                    </a:p>
                  </a:txBody>
                  <a:tcPr/>
                </a:tc>
                <a:tc>
                  <a:txBody>
                    <a:bodyPr/>
                    <a:lstStyle/>
                    <a:p>
                      <a:r>
                        <a:rPr lang="en-GB" sz="1100" b="0" i="0" kern="1200" dirty="0">
                          <a:solidFill>
                            <a:schemeClr val="tx1"/>
                          </a:solidFill>
                          <a:effectLst/>
                          <a:latin typeface="+mn-lt"/>
                          <a:ea typeface="+mn-ea"/>
                          <a:cs typeface="+mn-cs"/>
                        </a:rPr>
                        <a:t>Specific Requirements </a:t>
                      </a:r>
                      <a:endParaRPr lang="ru-RU" sz="1100" dirty="0"/>
                    </a:p>
                  </a:txBody>
                  <a:tcPr/>
                </a:tc>
                <a:tc>
                  <a:txBody>
                    <a:bodyPr/>
                    <a:lstStyle/>
                    <a:p>
                      <a:r>
                        <a:rPr lang="en-GB" sz="1100" b="0" i="0" kern="1200" dirty="0">
                          <a:solidFill>
                            <a:schemeClr val="tx1"/>
                          </a:solidFill>
                          <a:effectLst/>
                          <a:latin typeface="+mn-lt"/>
                          <a:ea typeface="+mn-ea"/>
                          <a:cs typeface="+mn-cs"/>
                        </a:rPr>
                        <a:t>Additional Details</a:t>
                      </a:r>
                      <a:endParaRPr lang="ru-RU" sz="1100" dirty="0"/>
                    </a:p>
                  </a:txBody>
                  <a:tcPr/>
                </a:tc>
                <a:extLst>
                  <a:ext uri="{0D108BD9-81ED-4DB2-BD59-A6C34878D82A}">
                    <a16:rowId xmlns:a16="http://schemas.microsoft.com/office/drawing/2014/main" val="792470899"/>
                  </a:ext>
                </a:extLst>
              </a:tr>
              <a:tr h="766850">
                <a:tc>
                  <a:txBody>
                    <a:bodyPr/>
                    <a:lstStyle/>
                    <a:p>
                      <a:r>
                        <a:rPr lang="en-GB" sz="1100" b="0" i="0" kern="1200" dirty="0">
                          <a:solidFill>
                            <a:schemeClr val="tx1"/>
                          </a:solidFill>
                          <a:effectLst/>
                          <a:latin typeface="+mn-lt"/>
                          <a:ea typeface="+mn-ea"/>
                          <a:cs typeface="+mn-cs"/>
                        </a:rPr>
                        <a:t>Reaction Time </a:t>
                      </a:r>
                      <a:endParaRPr lang="ru-RU" sz="1100" dirty="0"/>
                    </a:p>
                  </a:txBody>
                  <a:tcPr/>
                </a:tc>
                <a:tc>
                  <a:txBody>
                    <a:bodyPr/>
                    <a:lstStyle/>
                    <a:p>
                      <a:r>
                        <a:rPr lang="en-GB" sz="1100" b="0" i="0" kern="1200" dirty="0">
                          <a:solidFill>
                            <a:schemeClr val="tx1"/>
                          </a:solidFill>
                          <a:effectLst/>
                          <a:latin typeface="+mn-lt"/>
                          <a:ea typeface="+mn-ea"/>
                          <a:cs typeface="+mn-cs"/>
                        </a:rPr>
                        <a:t>Response time: ≤ 10 microseconds</a:t>
                      </a:r>
                      <a:endParaRPr lang="ru-RU" sz="1100" dirty="0"/>
                    </a:p>
                  </a:txBody>
                  <a:tcPr/>
                </a:tc>
                <a:tc>
                  <a:txBody>
                    <a:bodyPr/>
                    <a:lstStyle/>
                    <a:p>
                      <a:r>
                        <a:rPr lang="en-GB" sz="1100" b="0" i="0" kern="1200" dirty="0">
                          <a:solidFill>
                            <a:schemeClr val="tx1"/>
                          </a:solidFill>
                          <a:effectLst/>
                          <a:latin typeface="+mn-lt"/>
                          <a:ea typeface="+mn-ea"/>
                          <a:cs typeface="+mn-cs"/>
                        </a:rPr>
                        <a:t>Critical for event accuracy </a:t>
                      </a:r>
                      <a:endParaRPr lang="ru-RU" sz="1100" dirty="0"/>
                    </a:p>
                  </a:txBody>
                  <a:tcPr/>
                </a:tc>
                <a:extLst>
                  <a:ext uri="{0D108BD9-81ED-4DB2-BD59-A6C34878D82A}">
                    <a16:rowId xmlns:a16="http://schemas.microsoft.com/office/drawing/2014/main" val="3923978220"/>
                  </a:ext>
                </a:extLst>
              </a:tr>
              <a:tr h="766850">
                <a:tc>
                  <a:txBody>
                    <a:bodyPr/>
                    <a:lstStyle/>
                    <a:p>
                      <a:r>
                        <a:rPr lang="en-GB" sz="1100" b="0" i="0" kern="1200" dirty="0">
                          <a:solidFill>
                            <a:schemeClr val="tx1"/>
                          </a:solidFill>
                          <a:effectLst/>
                          <a:latin typeface="+mn-lt"/>
                          <a:ea typeface="+mn-ea"/>
                          <a:cs typeface="+mn-cs"/>
                        </a:rPr>
                        <a:t>Data Sampling </a:t>
                      </a:r>
                      <a:endParaRPr lang="ru-RU" sz="1100" dirty="0"/>
                    </a:p>
                  </a:txBody>
                  <a:tcPr/>
                </a:tc>
                <a:tc>
                  <a:txBody>
                    <a:bodyPr/>
                    <a:lstStyle/>
                    <a:p>
                      <a:r>
                        <a:rPr lang="en-GB" sz="1100" b="0" i="0" kern="1200" dirty="0">
                          <a:solidFill>
                            <a:schemeClr val="tx1"/>
                          </a:solidFill>
                          <a:effectLst/>
                          <a:latin typeface="+mn-lt"/>
                          <a:ea typeface="+mn-ea"/>
                          <a:cs typeface="+mn-cs"/>
                        </a:rPr>
                        <a:t>Preserve 95% of events meeting criteria </a:t>
                      </a:r>
                      <a:endParaRPr lang="ru-RU" sz="1100" dirty="0"/>
                    </a:p>
                  </a:txBody>
                  <a:tcPr/>
                </a:tc>
                <a:tc>
                  <a:txBody>
                    <a:bodyPr/>
                    <a:lstStyle/>
                    <a:p>
                      <a:r>
                        <a:rPr lang="en-GB" sz="1100" b="0" i="0" kern="1200" dirty="0">
                          <a:solidFill>
                            <a:schemeClr val="tx1"/>
                          </a:solidFill>
                          <a:effectLst/>
                          <a:latin typeface="+mn-lt"/>
                          <a:ea typeface="+mn-ea"/>
                          <a:cs typeface="+mn-cs"/>
                        </a:rPr>
                        <a:t>Ensures high-quality data for analysis</a:t>
                      </a:r>
                      <a:endParaRPr lang="ru-RU" sz="1100" dirty="0"/>
                    </a:p>
                  </a:txBody>
                  <a:tcPr/>
                </a:tc>
                <a:extLst>
                  <a:ext uri="{0D108BD9-81ED-4DB2-BD59-A6C34878D82A}">
                    <a16:rowId xmlns:a16="http://schemas.microsoft.com/office/drawing/2014/main" val="3573908023"/>
                  </a:ext>
                </a:extLst>
              </a:tr>
            </a:tbl>
          </a:graphicData>
        </a:graphic>
      </p:graphicFrame>
      <p:sp>
        <p:nvSpPr>
          <p:cNvPr id="12" name="TextBox 11">
            <a:extLst>
              <a:ext uri="{FF2B5EF4-FFF2-40B4-BE49-F238E27FC236}">
                <a16:creationId xmlns:a16="http://schemas.microsoft.com/office/drawing/2014/main" id="{FA8154C7-58B4-A44E-9038-E3A692C6AB87}"/>
              </a:ext>
            </a:extLst>
          </p:cNvPr>
          <p:cNvSpPr txBox="1"/>
          <p:nvPr/>
        </p:nvSpPr>
        <p:spPr>
          <a:xfrm>
            <a:off x="1771565" y="3734227"/>
            <a:ext cx="2078182" cy="646331"/>
          </a:xfrm>
          <a:prstGeom prst="rect">
            <a:avLst/>
          </a:prstGeom>
          <a:noFill/>
        </p:spPr>
        <p:txBody>
          <a:bodyPr wrap="square" rtlCol="0">
            <a:spAutoFit/>
          </a:bodyPr>
          <a:lstStyle/>
          <a:p>
            <a:r>
              <a:rPr lang="en-GB" dirty="0"/>
              <a:t>Trigger System</a:t>
            </a:r>
          </a:p>
          <a:p>
            <a:endParaRPr lang="ru-RU" dirty="0"/>
          </a:p>
        </p:txBody>
      </p:sp>
      <p:graphicFrame>
        <p:nvGraphicFramePr>
          <p:cNvPr id="13" name="Таблица 12">
            <a:extLst>
              <a:ext uri="{FF2B5EF4-FFF2-40B4-BE49-F238E27FC236}">
                <a16:creationId xmlns:a16="http://schemas.microsoft.com/office/drawing/2014/main" id="{BF19713A-B9A0-CF45-826E-3A40ABE8A84C}"/>
              </a:ext>
            </a:extLst>
          </p:cNvPr>
          <p:cNvGraphicFramePr>
            <a:graphicFrameLocks noGrp="1"/>
          </p:cNvGraphicFramePr>
          <p:nvPr>
            <p:extLst>
              <p:ext uri="{D42A27DB-BD31-4B8C-83A1-F6EECF244321}">
                <p14:modId xmlns:p14="http://schemas.microsoft.com/office/powerpoint/2010/main" val="4131987797"/>
              </p:ext>
            </p:extLst>
          </p:nvPr>
        </p:nvGraphicFramePr>
        <p:xfrm>
          <a:off x="4364182" y="4057392"/>
          <a:ext cx="3241965" cy="2129096"/>
        </p:xfrm>
        <a:graphic>
          <a:graphicData uri="http://schemas.openxmlformats.org/drawingml/2006/table">
            <a:tbl>
              <a:tblPr firstRow="1" bandRow="1">
                <a:tableStyleId>{616DA210-FB5B-4158-B5E0-FEB733F419BA}</a:tableStyleId>
              </a:tblPr>
              <a:tblGrid>
                <a:gridCol w="1080655">
                  <a:extLst>
                    <a:ext uri="{9D8B030D-6E8A-4147-A177-3AD203B41FA5}">
                      <a16:colId xmlns:a16="http://schemas.microsoft.com/office/drawing/2014/main" val="2483475902"/>
                    </a:ext>
                  </a:extLst>
                </a:gridCol>
                <a:gridCol w="1080655">
                  <a:extLst>
                    <a:ext uri="{9D8B030D-6E8A-4147-A177-3AD203B41FA5}">
                      <a16:colId xmlns:a16="http://schemas.microsoft.com/office/drawing/2014/main" val="231804946"/>
                    </a:ext>
                  </a:extLst>
                </a:gridCol>
                <a:gridCol w="1080655">
                  <a:extLst>
                    <a:ext uri="{9D8B030D-6E8A-4147-A177-3AD203B41FA5}">
                      <a16:colId xmlns:a16="http://schemas.microsoft.com/office/drawing/2014/main" val="2054727148"/>
                    </a:ext>
                  </a:extLst>
                </a:gridCol>
              </a:tblGrid>
              <a:tr h="540488">
                <a:tc>
                  <a:txBody>
                    <a:bodyPr/>
                    <a:lstStyle/>
                    <a:p>
                      <a:r>
                        <a:rPr lang="en-GB" sz="1100" b="0" i="0" kern="1200" dirty="0">
                          <a:solidFill>
                            <a:schemeClr val="tx1"/>
                          </a:solidFill>
                          <a:effectLst/>
                          <a:latin typeface="+mn-lt"/>
                          <a:ea typeface="+mn-ea"/>
                          <a:cs typeface="+mn-cs"/>
                        </a:rPr>
                        <a:t>Category of Requirement</a:t>
                      </a:r>
                      <a:endParaRPr lang="ru-RU" sz="1100" dirty="0"/>
                    </a:p>
                  </a:txBody>
                  <a:tcPr/>
                </a:tc>
                <a:tc>
                  <a:txBody>
                    <a:bodyPr/>
                    <a:lstStyle/>
                    <a:p>
                      <a:r>
                        <a:rPr lang="en-GB" sz="1100" b="0" i="0" kern="1200" dirty="0">
                          <a:solidFill>
                            <a:schemeClr val="tx1"/>
                          </a:solidFill>
                          <a:effectLst/>
                          <a:latin typeface="+mn-lt"/>
                          <a:ea typeface="+mn-ea"/>
                          <a:cs typeface="+mn-cs"/>
                        </a:rPr>
                        <a:t>Specific Requirements </a:t>
                      </a:r>
                      <a:endParaRPr lang="ru-RU" sz="1100" dirty="0"/>
                    </a:p>
                  </a:txBody>
                  <a:tcPr/>
                </a:tc>
                <a:tc>
                  <a:txBody>
                    <a:bodyPr/>
                    <a:lstStyle/>
                    <a:p>
                      <a:r>
                        <a:rPr lang="en-GB" sz="1100" b="0" i="0" kern="1200" dirty="0">
                          <a:solidFill>
                            <a:schemeClr val="tx1"/>
                          </a:solidFill>
                          <a:effectLst/>
                          <a:latin typeface="+mn-lt"/>
                          <a:ea typeface="+mn-ea"/>
                          <a:cs typeface="+mn-cs"/>
                        </a:rPr>
                        <a:t>Additional Details</a:t>
                      </a:r>
                      <a:endParaRPr lang="ru-RU" sz="1100" dirty="0"/>
                    </a:p>
                  </a:txBody>
                  <a:tcPr/>
                </a:tc>
                <a:extLst>
                  <a:ext uri="{0D108BD9-81ED-4DB2-BD59-A6C34878D82A}">
                    <a16:rowId xmlns:a16="http://schemas.microsoft.com/office/drawing/2014/main" val="792470899"/>
                  </a:ext>
                </a:extLst>
              </a:tr>
              <a:tr h="696132">
                <a:tc>
                  <a:txBody>
                    <a:bodyPr/>
                    <a:lstStyle/>
                    <a:p>
                      <a:r>
                        <a:rPr lang="en-GB" sz="1100" b="0" i="0" kern="1200" dirty="0">
                          <a:solidFill>
                            <a:schemeClr val="tx1"/>
                          </a:solidFill>
                          <a:effectLst/>
                          <a:latin typeface="+mn-lt"/>
                          <a:ea typeface="+mn-ea"/>
                          <a:cs typeface="+mn-cs"/>
                        </a:rPr>
                        <a:t>Processing Performance </a:t>
                      </a:r>
                      <a:endParaRPr lang="ru-RU" sz="1100" dirty="0"/>
                    </a:p>
                  </a:txBody>
                  <a:tcPr/>
                </a:tc>
                <a:tc>
                  <a:txBody>
                    <a:bodyPr/>
                    <a:lstStyle/>
                    <a:p>
                      <a:r>
                        <a:rPr lang="en-GB" sz="1100" b="0" i="0" kern="1200" dirty="0">
                          <a:solidFill>
                            <a:schemeClr val="tx1"/>
                          </a:solidFill>
                          <a:effectLst/>
                          <a:latin typeface="+mn-lt"/>
                          <a:ea typeface="+mn-ea"/>
                          <a:cs typeface="+mn-cs"/>
                        </a:rPr>
                        <a:t>Time per event: ≤ 1 </a:t>
                      </a:r>
                      <a:r>
                        <a:rPr lang="en-GB" sz="1100" b="0" i="0" kern="1200" dirty="0" err="1">
                          <a:solidFill>
                            <a:schemeClr val="tx1"/>
                          </a:solidFill>
                          <a:effectLst/>
                          <a:latin typeface="+mn-lt"/>
                          <a:ea typeface="+mn-ea"/>
                          <a:cs typeface="+mn-cs"/>
                        </a:rPr>
                        <a:t>ms</a:t>
                      </a:r>
                      <a:r>
                        <a:rPr lang="en-GB" sz="1100" b="0" i="0" kern="1200" dirty="0">
                          <a:solidFill>
                            <a:schemeClr val="tx1"/>
                          </a:solidFill>
                          <a:effectLst/>
                          <a:latin typeface="+mn-lt"/>
                          <a:ea typeface="+mn-ea"/>
                          <a:cs typeface="+mn-cs"/>
                        </a:rPr>
                        <a:t> </a:t>
                      </a:r>
                      <a:endParaRPr lang="ru-RU" sz="1100" dirty="0"/>
                    </a:p>
                  </a:txBody>
                  <a:tcPr/>
                </a:tc>
                <a:tc>
                  <a:txBody>
                    <a:bodyPr/>
                    <a:lstStyle/>
                    <a:p>
                      <a:r>
                        <a:rPr lang="en-GB" sz="1100" b="0" i="0" kern="1200" dirty="0">
                          <a:solidFill>
                            <a:schemeClr val="tx1"/>
                          </a:solidFill>
                          <a:effectLst/>
                          <a:latin typeface="+mn-lt"/>
                          <a:ea typeface="+mn-ea"/>
                          <a:cs typeface="+mn-cs"/>
                        </a:rPr>
                        <a:t>Necessary for real-time data processing </a:t>
                      </a:r>
                      <a:endParaRPr lang="ru-RU" sz="1100" dirty="0"/>
                    </a:p>
                  </a:txBody>
                  <a:tcPr/>
                </a:tc>
                <a:extLst>
                  <a:ext uri="{0D108BD9-81ED-4DB2-BD59-A6C34878D82A}">
                    <a16:rowId xmlns:a16="http://schemas.microsoft.com/office/drawing/2014/main" val="3923978220"/>
                  </a:ext>
                </a:extLst>
              </a:tr>
              <a:tr h="892476">
                <a:tc>
                  <a:txBody>
                    <a:bodyPr/>
                    <a:lstStyle/>
                    <a:p>
                      <a:r>
                        <a:rPr lang="en-GB" sz="1100" b="0" i="0" kern="1200" dirty="0">
                          <a:solidFill>
                            <a:schemeClr val="tx1"/>
                          </a:solidFill>
                          <a:effectLst/>
                          <a:latin typeface="+mn-lt"/>
                          <a:ea typeface="+mn-ea"/>
                          <a:cs typeface="+mn-cs"/>
                        </a:rPr>
                        <a:t>Resource Usage </a:t>
                      </a:r>
                      <a:endParaRPr lang="ru-RU" sz="1100" dirty="0"/>
                    </a:p>
                  </a:txBody>
                  <a:tcPr/>
                </a:tc>
                <a:tc>
                  <a:txBody>
                    <a:bodyPr/>
                    <a:lstStyle/>
                    <a:p>
                      <a:r>
                        <a:rPr lang="en-GB" sz="1100" b="0" i="0" kern="1200" dirty="0">
                          <a:solidFill>
                            <a:schemeClr val="tx1"/>
                          </a:solidFill>
                          <a:effectLst/>
                          <a:latin typeface="+mn-lt"/>
                          <a:ea typeface="+mn-ea"/>
                          <a:cs typeface="+mn-cs"/>
                        </a:rPr>
                        <a:t>Use no more than 2 GB RAM per process </a:t>
                      </a:r>
                      <a:endParaRPr lang="ru-RU" sz="1100" dirty="0"/>
                    </a:p>
                  </a:txBody>
                  <a:tcPr/>
                </a:tc>
                <a:tc>
                  <a:txBody>
                    <a:bodyPr/>
                    <a:lstStyle/>
                    <a:p>
                      <a:r>
                        <a:rPr lang="en-GB" sz="1100" b="0" i="0" kern="1200" dirty="0">
                          <a:solidFill>
                            <a:schemeClr val="tx1"/>
                          </a:solidFill>
                          <a:effectLst/>
                          <a:latin typeface="+mn-lt"/>
                          <a:ea typeface="+mn-ea"/>
                          <a:cs typeface="+mn-cs"/>
                        </a:rPr>
                        <a:t>Maximizes efficiency and resource allocation </a:t>
                      </a:r>
                      <a:endParaRPr lang="ru-RU" sz="1100" dirty="0"/>
                    </a:p>
                  </a:txBody>
                  <a:tcPr/>
                </a:tc>
                <a:extLst>
                  <a:ext uri="{0D108BD9-81ED-4DB2-BD59-A6C34878D82A}">
                    <a16:rowId xmlns:a16="http://schemas.microsoft.com/office/drawing/2014/main" val="3573908023"/>
                  </a:ext>
                </a:extLst>
              </a:tr>
            </a:tbl>
          </a:graphicData>
        </a:graphic>
      </p:graphicFrame>
      <p:sp>
        <p:nvSpPr>
          <p:cNvPr id="14" name="TextBox 13">
            <a:extLst>
              <a:ext uri="{FF2B5EF4-FFF2-40B4-BE49-F238E27FC236}">
                <a16:creationId xmlns:a16="http://schemas.microsoft.com/office/drawing/2014/main" id="{BB0863A3-B516-AA4D-91F8-2511F52EE6B3}"/>
              </a:ext>
            </a:extLst>
          </p:cNvPr>
          <p:cNvSpPr txBox="1"/>
          <p:nvPr/>
        </p:nvSpPr>
        <p:spPr>
          <a:xfrm>
            <a:off x="5656516" y="3734227"/>
            <a:ext cx="2078182" cy="646331"/>
          </a:xfrm>
          <a:prstGeom prst="rect">
            <a:avLst/>
          </a:prstGeom>
          <a:noFill/>
        </p:spPr>
        <p:txBody>
          <a:bodyPr wrap="square" rtlCol="0">
            <a:spAutoFit/>
          </a:bodyPr>
          <a:lstStyle/>
          <a:p>
            <a:r>
              <a:rPr lang="en-GB" dirty="0"/>
              <a:t>HLT</a:t>
            </a:r>
          </a:p>
          <a:p>
            <a:endParaRPr lang="ru-RU" dirty="0"/>
          </a:p>
        </p:txBody>
      </p:sp>
      <p:graphicFrame>
        <p:nvGraphicFramePr>
          <p:cNvPr id="15" name="Таблица 14">
            <a:extLst>
              <a:ext uri="{FF2B5EF4-FFF2-40B4-BE49-F238E27FC236}">
                <a16:creationId xmlns:a16="http://schemas.microsoft.com/office/drawing/2014/main" id="{F8D78AF8-1979-AE4B-B192-90496CA3E596}"/>
              </a:ext>
            </a:extLst>
          </p:cNvPr>
          <p:cNvGraphicFramePr>
            <a:graphicFrameLocks noGrp="1"/>
          </p:cNvGraphicFramePr>
          <p:nvPr>
            <p:extLst>
              <p:ext uri="{D42A27DB-BD31-4B8C-83A1-F6EECF244321}">
                <p14:modId xmlns:p14="http://schemas.microsoft.com/office/powerpoint/2010/main" val="4243808787"/>
              </p:ext>
            </p:extLst>
          </p:nvPr>
        </p:nvGraphicFramePr>
        <p:xfrm>
          <a:off x="7920484" y="4057392"/>
          <a:ext cx="3241965" cy="2129095"/>
        </p:xfrm>
        <a:graphic>
          <a:graphicData uri="http://schemas.openxmlformats.org/drawingml/2006/table">
            <a:tbl>
              <a:tblPr firstRow="1" bandRow="1">
                <a:tableStyleId>{616DA210-FB5B-4158-B5E0-FEB733F419BA}</a:tableStyleId>
              </a:tblPr>
              <a:tblGrid>
                <a:gridCol w="1080655">
                  <a:extLst>
                    <a:ext uri="{9D8B030D-6E8A-4147-A177-3AD203B41FA5}">
                      <a16:colId xmlns:a16="http://schemas.microsoft.com/office/drawing/2014/main" val="2483475902"/>
                    </a:ext>
                  </a:extLst>
                </a:gridCol>
                <a:gridCol w="1080655">
                  <a:extLst>
                    <a:ext uri="{9D8B030D-6E8A-4147-A177-3AD203B41FA5}">
                      <a16:colId xmlns:a16="http://schemas.microsoft.com/office/drawing/2014/main" val="231804946"/>
                    </a:ext>
                  </a:extLst>
                </a:gridCol>
                <a:gridCol w="1080655">
                  <a:extLst>
                    <a:ext uri="{9D8B030D-6E8A-4147-A177-3AD203B41FA5}">
                      <a16:colId xmlns:a16="http://schemas.microsoft.com/office/drawing/2014/main" val="2054727148"/>
                    </a:ext>
                  </a:extLst>
                </a:gridCol>
              </a:tblGrid>
              <a:tr h="428882">
                <a:tc>
                  <a:txBody>
                    <a:bodyPr/>
                    <a:lstStyle/>
                    <a:p>
                      <a:r>
                        <a:rPr lang="en-GB" sz="1100" b="0" i="0" kern="1200" dirty="0">
                          <a:solidFill>
                            <a:schemeClr val="tx1"/>
                          </a:solidFill>
                          <a:effectLst/>
                          <a:latin typeface="+mn-lt"/>
                          <a:ea typeface="+mn-ea"/>
                          <a:cs typeface="+mn-cs"/>
                        </a:rPr>
                        <a:t>Category of Requirement</a:t>
                      </a:r>
                      <a:endParaRPr lang="ru-RU" sz="1100" dirty="0"/>
                    </a:p>
                  </a:txBody>
                  <a:tcPr/>
                </a:tc>
                <a:tc>
                  <a:txBody>
                    <a:bodyPr/>
                    <a:lstStyle/>
                    <a:p>
                      <a:r>
                        <a:rPr lang="en-GB" sz="1100" b="0" i="0" kern="1200" dirty="0">
                          <a:solidFill>
                            <a:schemeClr val="tx1"/>
                          </a:solidFill>
                          <a:effectLst/>
                          <a:latin typeface="+mn-lt"/>
                          <a:ea typeface="+mn-ea"/>
                          <a:cs typeface="+mn-cs"/>
                        </a:rPr>
                        <a:t>Specific Requirements </a:t>
                      </a:r>
                      <a:endParaRPr lang="ru-RU" sz="1100" dirty="0"/>
                    </a:p>
                  </a:txBody>
                  <a:tcPr/>
                </a:tc>
                <a:tc>
                  <a:txBody>
                    <a:bodyPr/>
                    <a:lstStyle/>
                    <a:p>
                      <a:r>
                        <a:rPr lang="en-GB" sz="1100" b="0" i="0" kern="1200" dirty="0">
                          <a:solidFill>
                            <a:schemeClr val="tx1"/>
                          </a:solidFill>
                          <a:effectLst/>
                          <a:latin typeface="+mn-lt"/>
                          <a:ea typeface="+mn-ea"/>
                          <a:cs typeface="+mn-cs"/>
                        </a:rPr>
                        <a:t>Additional Details</a:t>
                      </a:r>
                      <a:endParaRPr lang="ru-RU" sz="1100" dirty="0"/>
                    </a:p>
                  </a:txBody>
                  <a:tcPr/>
                </a:tc>
                <a:extLst>
                  <a:ext uri="{0D108BD9-81ED-4DB2-BD59-A6C34878D82A}">
                    <a16:rowId xmlns:a16="http://schemas.microsoft.com/office/drawing/2014/main" val="792470899"/>
                  </a:ext>
                </a:extLst>
              </a:tr>
              <a:tr h="934351">
                <a:tc>
                  <a:txBody>
                    <a:bodyPr/>
                    <a:lstStyle/>
                    <a:p>
                      <a:r>
                        <a:rPr lang="en-GB" sz="1100" b="0" i="0" kern="1200" dirty="0">
                          <a:solidFill>
                            <a:schemeClr val="tx1"/>
                          </a:solidFill>
                          <a:effectLst/>
                          <a:latin typeface="+mn-lt"/>
                          <a:ea typeface="+mn-ea"/>
                          <a:cs typeface="+mn-cs"/>
                        </a:rPr>
                        <a:t>Scalability </a:t>
                      </a:r>
                      <a:endParaRPr lang="ru-RU" sz="1100" dirty="0"/>
                    </a:p>
                  </a:txBody>
                  <a:tcPr/>
                </a:tc>
                <a:tc>
                  <a:txBody>
                    <a:bodyPr/>
                    <a:lstStyle/>
                    <a:p>
                      <a:r>
                        <a:rPr lang="en-GB" sz="1100" b="0" i="0" kern="1200" dirty="0">
                          <a:solidFill>
                            <a:schemeClr val="tx1"/>
                          </a:solidFill>
                          <a:effectLst/>
                          <a:latin typeface="+mn-lt"/>
                          <a:ea typeface="+mn-ea"/>
                          <a:cs typeface="+mn-cs"/>
                        </a:rPr>
                        <a:t>Increase power by 50% when data volume increases by 30%</a:t>
                      </a:r>
                      <a:endParaRPr lang="ru-RU" sz="1100" dirty="0"/>
                    </a:p>
                  </a:txBody>
                  <a:tcPr/>
                </a:tc>
                <a:tc>
                  <a:txBody>
                    <a:bodyPr/>
                    <a:lstStyle/>
                    <a:p>
                      <a:r>
                        <a:rPr lang="en-GB" sz="1100" b="0" i="0" kern="1200" dirty="0">
                          <a:solidFill>
                            <a:schemeClr val="tx1"/>
                          </a:solidFill>
                          <a:effectLst/>
                          <a:latin typeface="+mn-lt"/>
                          <a:ea typeface="+mn-ea"/>
                          <a:cs typeface="+mn-cs"/>
                        </a:rPr>
                        <a:t>Adjusts to data volume increase automatically</a:t>
                      </a:r>
                      <a:endParaRPr lang="ru-RU" sz="1100" dirty="0"/>
                    </a:p>
                  </a:txBody>
                  <a:tcPr/>
                </a:tc>
                <a:extLst>
                  <a:ext uri="{0D108BD9-81ED-4DB2-BD59-A6C34878D82A}">
                    <a16:rowId xmlns:a16="http://schemas.microsoft.com/office/drawing/2014/main" val="3923978220"/>
                  </a:ext>
                </a:extLst>
              </a:tr>
              <a:tr h="765862">
                <a:tc>
                  <a:txBody>
                    <a:bodyPr/>
                    <a:lstStyle/>
                    <a:p>
                      <a:r>
                        <a:rPr lang="en-GB" sz="1100" b="0" i="0" kern="1200" dirty="0">
                          <a:solidFill>
                            <a:schemeClr val="tx1"/>
                          </a:solidFill>
                          <a:effectLst/>
                          <a:latin typeface="+mn-lt"/>
                          <a:ea typeface="+mn-ea"/>
                          <a:cs typeface="+mn-cs"/>
                        </a:rPr>
                        <a:t>System Integration</a:t>
                      </a:r>
                      <a:endParaRPr lang="ru-RU" sz="1100" dirty="0"/>
                    </a:p>
                  </a:txBody>
                  <a:tcPr/>
                </a:tc>
                <a:tc>
                  <a:txBody>
                    <a:bodyPr/>
                    <a:lstStyle/>
                    <a:p>
                      <a:r>
                        <a:rPr lang="en-GB" sz="1100" b="0" i="0" kern="1200" dirty="0">
                          <a:solidFill>
                            <a:schemeClr val="tx1"/>
                          </a:solidFill>
                          <a:effectLst/>
                          <a:latin typeface="+mn-lt"/>
                          <a:ea typeface="+mn-ea"/>
                          <a:cs typeface="+mn-cs"/>
                        </a:rPr>
                        <a:t>Compatible with Hadoop and Spark-based systems </a:t>
                      </a:r>
                      <a:endParaRPr lang="ru-RU" sz="1100" dirty="0"/>
                    </a:p>
                  </a:txBody>
                  <a:tcPr/>
                </a:tc>
                <a:tc>
                  <a:txBody>
                    <a:bodyPr/>
                    <a:lstStyle/>
                    <a:p>
                      <a:r>
                        <a:rPr lang="en-GB" sz="1100" b="0" i="0" kern="1200" dirty="0">
                          <a:solidFill>
                            <a:schemeClr val="tx1"/>
                          </a:solidFill>
                          <a:effectLst/>
                          <a:latin typeface="+mn-lt"/>
                          <a:ea typeface="+mn-ea"/>
                          <a:cs typeface="+mn-cs"/>
                        </a:rPr>
                        <a:t>Ensures smooth integration with data analysis platforms </a:t>
                      </a:r>
                      <a:endParaRPr lang="ru-RU" sz="1100" dirty="0"/>
                    </a:p>
                  </a:txBody>
                  <a:tcPr/>
                </a:tc>
                <a:extLst>
                  <a:ext uri="{0D108BD9-81ED-4DB2-BD59-A6C34878D82A}">
                    <a16:rowId xmlns:a16="http://schemas.microsoft.com/office/drawing/2014/main" val="3573908023"/>
                  </a:ext>
                </a:extLst>
              </a:tr>
            </a:tbl>
          </a:graphicData>
        </a:graphic>
      </p:graphicFrame>
      <p:sp>
        <p:nvSpPr>
          <p:cNvPr id="16" name="Прямоугольник 15">
            <a:extLst>
              <a:ext uri="{FF2B5EF4-FFF2-40B4-BE49-F238E27FC236}">
                <a16:creationId xmlns:a16="http://schemas.microsoft.com/office/drawing/2014/main" id="{07F27B94-E04D-9549-9933-C9B0D74445F5}"/>
              </a:ext>
            </a:extLst>
          </p:cNvPr>
          <p:cNvSpPr/>
          <p:nvPr/>
        </p:nvSpPr>
        <p:spPr>
          <a:xfrm>
            <a:off x="8537024" y="3734227"/>
            <a:ext cx="2008883" cy="369332"/>
          </a:xfrm>
          <a:prstGeom prst="rect">
            <a:avLst/>
          </a:prstGeom>
        </p:spPr>
        <p:txBody>
          <a:bodyPr wrap="none">
            <a:spAutoFit/>
          </a:bodyPr>
          <a:lstStyle/>
          <a:p>
            <a:r>
              <a:rPr lang="en-GB" b="1" dirty="0">
                <a:solidFill>
                  <a:srgbClr val="ECECEC"/>
                </a:solidFill>
                <a:latin typeface="Söhne"/>
              </a:rPr>
              <a:t>O2 (Online-Offline)</a:t>
            </a:r>
            <a:endParaRPr lang="en-GB" b="1" i="0" dirty="0">
              <a:solidFill>
                <a:srgbClr val="ECECEC"/>
              </a:solidFill>
              <a:effectLst/>
              <a:latin typeface="Söhne"/>
            </a:endParaRPr>
          </a:p>
        </p:txBody>
      </p:sp>
    </p:spTree>
    <p:extLst>
      <p:ext uri="{BB962C8B-B14F-4D97-AF65-F5344CB8AC3E}">
        <p14:creationId xmlns:p14="http://schemas.microsoft.com/office/powerpoint/2010/main" val="3297889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799937-FF29-6245-9DA9-9DD264A05F6D}"/>
              </a:ext>
            </a:extLst>
          </p:cNvPr>
          <p:cNvSpPr>
            <a:spLocks noGrp="1"/>
          </p:cNvSpPr>
          <p:nvPr>
            <p:ph type="title"/>
          </p:nvPr>
        </p:nvSpPr>
        <p:spPr/>
        <p:txBody>
          <a:bodyPr/>
          <a:lstStyle/>
          <a:p>
            <a:r>
              <a:rPr lang="en-GB" dirty="0"/>
              <a:t>REFERENCES:</a:t>
            </a:r>
            <a:endParaRPr lang="ru-RU" dirty="0"/>
          </a:p>
        </p:txBody>
      </p:sp>
      <p:sp>
        <p:nvSpPr>
          <p:cNvPr id="3" name="Объект 2">
            <a:extLst>
              <a:ext uri="{FF2B5EF4-FFF2-40B4-BE49-F238E27FC236}">
                <a16:creationId xmlns:a16="http://schemas.microsoft.com/office/drawing/2014/main" id="{EAF62389-DFB6-6B4C-9A54-B9F67EB6F240}"/>
              </a:ext>
            </a:extLst>
          </p:cNvPr>
          <p:cNvSpPr>
            <a:spLocks noGrp="1"/>
          </p:cNvSpPr>
          <p:nvPr>
            <p:ph idx="1"/>
          </p:nvPr>
        </p:nvSpPr>
        <p:spPr/>
        <p:txBody>
          <a:bodyPr/>
          <a:lstStyle/>
          <a:p>
            <a:r>
              <a:rPr lang="en-GB" dirty="0">
                <a:hlinkClick r:id="rId2"/>
              </a:rPr>
              <a:t>https://ieeexplore.ieee.org/stamp/stamp.jsp?tp=&amp;arnumber=5446521</a:t>
            </a:r>
            <a:br>
              <a:rPr lang="en-GB" dirty="0"/>
            </a:br>
            <a:r>
              <a:rPr lang="en-GB" dirty="0">
                <a:hlinkClick r:id="rId3"/>
              </a:rPr>
              <a:t>https://ieeexplore.ieee.org/stamp/stamp.jsp?tp=&amp;arnumber=10274908</a:t>
            </a:r>
            <a:endParaRPr lang="en-GB" dirty="0"/>
          </a:p>
          <a:p>
            <a:r>
              <a:rPr lang="en-GB" dirty="0">
                <a:hlinkClick r:id="rId4"/>
              </a:rPr>
              <a:t>https://accelconf.web.cern.ch/ica05/proceedings/pdf/O1_011.pdf</a:t>
            </a:r>
            <a:endParaRPr lang="en-GB" dirty="0"/>
          </a:p>
          <a:p>
            <a:r>
              <a:rPr lang="en-GB" dirty="0">
                <a:hlinkClick r:id="rId5"/>
              </a:rPr>
              <a:t>https://arxiv.org/pdf/2106.08353.pdf</a:t>
            </a:r>
            <a:endParaRPr lang="en-GB" dirty="0"/>
          </a:p>
          <a:p>
            <a:r>
              <a:rPr lang="en-GB" dirty="0">
                <a:hlinkClick r:id="rId6"/>
              </a:rPr>
              <a:t>https://inspirehep.net/files/dbd6254b24fc39806bcf2ed31a406f67</a:t>
            </a:r>
            <a:endParaRPr lang="en-GB" dirty="0"/>
          </a:p>
          <a:p>
            <a:r>
              <a:rPr lang="en-GB" dirty="0"/>
              <a:t>https://</a:t>
            </a:r>
            <a:r>
              <a:rPr lang="en-GB" dirty="0" err="1"/>
              <a:t>alice-collaboration.web.cern.ch</a:t>
            </a:r>
            <a:r>
              <a:rPr lang="en-GB" dirty="0"/>
              <a:t>/node/34985</a:t>
            </a:r>
            <a:endParaRPr lang="ru-RU" dirty="0"/>
          </a:p>
        </p:txBody>
      </p:sp>
    </p:spTree>
    <p:extLst>
      <p:ext uri="{BB962C8B-B14F-4D97-AF65-F5344CB8AC3E}">
        <p14:creationId xmlns:p14="http://schemas.microsoft.com/office/powerpoint/2010/main" val="40846441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Контур</Template>
  <TotalTime>1776</TotalTime>
  <Words>767</Words>
  <Application>Microsoft Macintosh PowerPoint</Application>
  <PresentationFormat>Широкоэкранный</PresentationFormat>
  <Paragraphs>120</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Söhne</vt:lpstr>
      <vt:lpstr>Trebuchet MS</vt:lpstr>
      <vt:lpstr>Tw Cen MT</vt:lpstr>
      <vt:lpstr>Контур</vt:lpstr>
      <vt:lpstr>technical part of ALICE subsystems</vt:lpstr>
      <vt:lpstr>The tree of ALICE SUBSYSTEMS </vt:lpstr>
      <vt:lpstr>What we want? </vt:lpstr>
      <vt:lpstr>Deeper requirements: </vt:lpstr>
      <vt:lpstr>REFERENCES: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part of ALICE subsystems</dc:title>
  <dc:creator>Alexandru Culicov</dc:creator>
  <cp:lastModifiedBy>Alexandru Culicov</cp:lastModifiedBy>
  <cp:revision>7</cp:revision>
  <dcterms:created xsi:type="dcterms:W3CDTF">2024-04-12T12:15:10Z</dcterms:created>
  <dcterms:modified xsi:type="dcterms:W3CDTF">2024-04-22T16:10:20Z</dcterms:modified>
</cp:coreProperties>
</file>