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221"/>
  </p:normalViewPr>
  <p:slideViewPr>
    <p:cSldViewPr snapToGrid="0" snapToObjects="1">
      <p:cViewPr varScale="1">
        <p:scale>
          <a:sx n="92" d="100"/>
          <a:sy n="92" d="100"/>
        </p:scale>
        <p:origin x="6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4/26/24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923A1CC3-2375-41D4-9E03-427CAF2A4C1A}" type="datetimeFigureOut">
              <a:rPr lang="en-US" dirty="0"/>
              <a:t>4/26/24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AFF16868-8199-4C2C-A5B1-63AEE139F88E}" type="datetimeFigureOut">
              <a:rPr lang="en-US" dirty="0"/>
              <a:t>4/26/24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AAD9FF7F-6988-44CC-821B-644E70CD2F73}" type="datetimeFigureOut">
              <a:rPr lang="en-US" dirty="0"/>
              <a:t>4/26/24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5C12C299-16B2-4475-990D-751901EACC14}" type="datetimeFigureOut">
              <a:rPr lang="en-US" dirty="0"/>
              <a:t>4/26/24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4/26/24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F34E6425-0181-43F2-84FC-787E803FD2F8}" type="datetimeFigureOut">
              <a:rPr lang="en-US" dirty="0"/>
              <a:t>4/26/24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76E86A4C-8E40-4F87-A4F0-01A0687C5742}" type="datetimeFigureOut">
              <a:rPr lang="en-US" dirty="0"/>
              <a:t>4/26/24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35E72C73-2D91-4E12-BA25-F0AA0C03599B}" type="datetimeFigureOut">
              <a:rPr lang="en-US" dirty="0"/>
              <a:t>4/26/24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4/26/24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edms.cern.ch/ui/file/456354/1/HLT_Chapters11-15.pdf" TargetMode="External"/><Relationship Id="rId3" Type="http://schemas.openxmlformats.org/officeDocument/2006/relationships/hyperlink" Target="https://ieeexplore.ieee.org/stamp/stamp.jsp?tp=&amp;arnumber=10274908" TargetMode="External"/><Relationship Id="rId7" Type="http://schemas.openxmlformats.org/officeDocument/2006/relationships/hyperlink" Target="https://alice-collaboration.web.cern.ch/node/34985" TargetMode="External"/><Relationship Id="rId2" Type="http://schemas.openxmlformats.org/officeDocument/2006/relationships/hyperlink" Target="https://ieeexplore.ieee.org/stamp/stamp.jsp?tp=&amp;arnumber=5446521" TargetMode="External"/><Relationship Id="rId1" Type="http://schemas.openxmlformats.org/officeDocument/2006/relationships/slideLayout" Target="../slideLayouts/slideLayout2.xml"/><Relationship Id="rId6" Type="http://schemas.openxmlformats.org/officeDocument/2006/relationships/hyperlink" Target="https://inspirehep.net/files/dbd6254b24fc39806bcf2ed31a406f67" TargetMode="External"/><Relationship Id="rId5" Type="http://schemas.openxmlformats.org/officeDocument/2006/relationships/hyperlink" Target="https://arxiv.org/pdf/2106.08353.pdf" TargetMode="External"/><Relationship Id="rId4" Type="http://schemas.openxmlformats.org/officeDocument/2006/relationships/hyperlink" Target="https://accelconf.web.cern.ch/ica05/proceedings/pdf/O1_011.pdf" TargetMode="External"/><Relationship Id="rId9" Type="http://schemas.openxmlformats.org/officeDocument/2006/relationships/hyperlink" Target="https://iopscience.iop.org/article/10.1088/1748-0221/15/10/T10002/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43533D-BF30-7041-8F0B-9AFE07A6DC56}"/>
              </a:ext>
            </a:extLst>
          </p:cNvPr>
          <p:cNvSpPr>
            <a:spLocks noGrp="1"/>
          </p:cNvSpPr>
          <p:nvPr>
            <p:ph type="ctrTitle"/>
          </p:nvPr>
        </p:nvSpPr>
        <p:spPr>
          <a:xfrm>
            <a:off x="517645" y="102241"/>
            <a:ext cx="11120173" cy="4508885"/>
          </a:xfrm>
        </p:spPr>
        <p:txBody>
          <a:bodyPr/>
          <a:lstStyle/>
          <a:p>
            <a:r>
              <a:rPr lang="en-GB" sz="4000" dirty="0"/>
              <a:t>Benchmarking the Life Cycle of the ALICE Experimental Setup at CERN in the Context of Automated Systems Composition</a:t>
            </a:r>
          </a:p>
        </p:txBody>
      </p:sp>
      <p:sp>
        <p:nvSpPr>
          <p:cNvPr id="3" name="Подзаголовок 2">
            <a:extLst>
              <a:ext uri="{FF2B5EF4-FFF2-40B4-BE49-F238E27FC236}">
                <a16:creationId xmlns:a16="http://schemas.microsoft.com/office/drawing/2014/main" id="{F1248723-6EE2-8E4D-8F26-59DDAFF702ED}"/>
              </a:ext>
            </a:extLst>
          </p:cNvPr>
          <p:cNvSpPr>
            <a:spLocks noGrp="1"/>
          </p:cNvSpPr>
          <p:nvPr>
            <p:ph type="subTitle" idx="1"/>
          </p:nvPr>
        </p:nvSpPr>
        <p:spPr/>
        <p:txBody>
          <a:bodyPr/>
          <a:lstStyle/>
          <a:p>
            <a:r>
              <a:rPr lang="en-GB" dirty="0"/>
              <a:t>By </a:t>
            </a:r>
            <a:r>
              <a:rPr lang="en-GB" dirty="0" err="1"/>
              <a:t>Culicov</a:t>
            </a:r>
            <a:r>
              <a:rPr lang="en-GB" dirty="0"/>
              <a:t> </a:t>
            </a:r>
            <a:r>
              <a:rPr lang="en-GB" dirty="0" err="1"/>
              <a:t>Alexandru</a:t>
            </a:r>
            <a:endParaRPr lang="ru-RU" dirty="0"/>
          </a:p>
        </p:txBody>
      </p:sp>
    </p:spTree>
    <p:extLst>
      <p:ext uri="{BB962C8B-B14F-4D97-AF65-F5344CB8AC3E}">
        <p14:creationId xmlns:p14="http://schemas.microsoft.com/office/powerpoint/2010/main" val="93422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78B8EC-AB10-5C48-BDE8-9216C61335B7}"/>
              </a:ext>
            </a:extLst>
          </p:cNvPr>
          <p:cNvSpPr>
            <a:spLocks noGrp="1"/>
          </p:cNvSpPr>
          <p:nvPr>
            <p:ph type="title"/>
          </p:nvPr>
        </p:nvSpPr>
        <p:spPr/>
        <p:txBody>
          <a:bodyPr/>
          <a:lstStyle/>
          <a:p>
            <a:r>
              <a:rPr lang="en-GB" dirty="0"/>
              <a:t>What do we want?</a:t>
            </a:r>
            <a:endParaRPr lang="ru-RU" dirty="0"/>
          </a:p>
        </p:txBody>
      </p:sp>
      <p:sp>
        <p:nvSpPr>
          <p:cNvPr id="3" name="Объект 2">
            <a:extLst>
              <a:ext uri="{FF2B5EF4-FFF2-40B4-BE49-F238E27FC236}">
                <a16:creationId xmlns:a16="http://schemas.microsoft.com/office/drawing/2014/main" id="{A5B5C52A-2C2A-834D-A1E3-12C6BF7DA45D}"/>
              </a:ext>
            </a:extLst>
          </p:cNvPr>
          <p:cNvSpPr>
            <a:spLocks noGrp="1"/>
          </p:cNvSpPr>
          <p:nvPr>
            <p:ph idx="1"/>
          </p:nvPr>
        </p:nvSpPr>
        <p:spPr>
          <a:xfrm>
            <a:off x="767928" y="1567257"/>
            <a:ext cx="6926728" cy="395194"/>
          </a:xfrm>
        </p:spPr>
        <p:txBody>
          <a:bodyPr/>
          <a:lstStyle/>
          <a:p>
            <a:r>
              <a:rPr lang="en-GB" dirty="0">
                <a:solidFill>
                  <a:schemeClr val="bg1"/>
                </a:solidFill>
              </a:rPr>
              <a:t>let's structure our requirements from each subsystem.</a:t>
            </a:r>
            <a:endParaRPr lang="ru-RU" dirty="0">
              <a:solidFill>
                <a:schemeClr val="bg1"/>
              </a:solidFill>
            </a:endParaRPr>
          </a:p>
        </p:txBody>
      </p:sp>
      <p:sp>
        <p:nvSpPr>
          <p:cNvPr id="4" name="TextBox 3">
            <a:extLst>
              <a:ext uri="{FF2B5EF4-FFF2-40B4-BE49-F238E27FC236}">
                <a16:creationId xmlns:a16="http://schemas.microsoft.com/office/drawing/2014/main" id="{DC05AA2B-509B-8A4B-AB6E-4348D2F1C792}"/>
              </a:ext>
            </a:extLst>
          </p:cNvPr>
          <p:cNvSpPr txBox="1"/>
          <p:nvPr/>
        </p:nvSpPr>
        <p:spPr>
          <a:xfrm>
            <a:off x="5472953" y="5607424"/>
            <a:ext cx="184731" cy="369332"/>
          </a:xfrm>
          <a:prstGeom prst="rect">
            <a:avLst/>
          </a:prstGeom>
          <a:noFill/>
        </p:spPr>
        <p:txBody>
          <a:bodyPr wrap="none" rtlCol="0">
            <a:spAutoFit/>
          </a:bodyPr>
          <a:lstStyle/>
          <a:p>
            <a:endParaRPr lang="ru-RU" dirty="0"/>
          </a:p>
        </p:txBody>
      </p:sp>
      <p:graphicFrame>
        <p:nvGraphicFramePr>
          <p:cNvPr id="6" name="Таблица 5">
            <a:extLst>
              <a:ext uri="{FF2B5EF4-FFF2-40B4-BE49-F238E27FC236}">
                <a16:creationId xmlns:a16="http://schemas.microsoft.com/office/drawing/2014/main" id="{03BFFF23-1F1D-5A4C-84CC-FF731C47808D}"/>
              </a:ext>
            </a:extLst>
          </p:cNvPr>
          <p:cNvGraphicFramePr>
            <a:graphicFrameLocks noGrp="1"/>
          </p:cNvGraphicFramePr>
          <p:nvPr>
            <p:extLst>
              <p:ext uri="{D42A27DB-BD31-4B8C-83A1-F6EECF244321}">
                <p14:modId xmlns:p14="http://schemas.microsoft.com/office/powerpoint/2010/main" val="2703686777"/>
              </p:ext>
            </p:extLst>
          </p:nvPr>
        </p:nvGraphicFramePr>
        <p:xfrm>
          <a:off x="630386" y="2185926"/>
          <a:ext cx="2612016" cy="2205320"/>
        </p:xfrm>
        <a:graphic>
          <a:graphicData uri="http://schemas.openxmlformats.org/drawingml/2006/table">
            <a:tbl>
              <a:tblPr firstRow="1" bandRow="1">
                <a:tableStyleId>{616DA210-FB5B-4158-B5E0-FEB733F419BA}</a:tableStyleId>
              </a:tblPr>
              <a:tblGrid>
                <a:gridCol w="870672">
                  <a:extLst>
                    <a:ext uri="{9D8B030D-6E8A-4147-A177-3AD203B41FA5}">
                      <a16:colId xmlns:a16="http://schemas.microsoft.com/office/drawing/2014/main" val="2483475902"/>
                    </a:ext>
                  </a:extLst>
                </a:gridCol>
                <a:gridCol w="870672">
                  <a:extLst>
                    <a:ext uri="{9D8B030D-6E8A-4147-A177-3AD203B41FA5}">
                      <a16:colId xmlns:a16="http://schemas.microsoft.com/office/drawing/2014/main" val="231804946"/>
                    </a:ext>
                  </a:extLst>
                </a:gridCol>
                <a:gridCol w="870672">
                  <a:extLst>
                    <a:ext uri="{9D8B030D-6E8A-4147-A177-3AD203B41FA5}">
                      <a16:colId xmlns:a16="http://schemas.microsoft.com/office/drawing/2014/main" val="2054727148"/>
                    </a:ext>
                  </a:extLst>
                </a:gridCol>
              </a:tblGrid>
              <a:tr h="527490">
                <a:tc>
                  <a:txBody>
                    <a:bodyPr/>
                    <a:lstStyle/>
                    <a:p>
                      <a:r>
                        <a:rPr lang="en-GB" sz="700" b="0" i="0" kern="1200" dirty="0">
                          <a:solidFill>
                            <a:schemeClr val="tx1"/>
                          </a:solidFill>
                          <a:effectLst/>
                          <a:latin typeface="+mn-lt"/>
                          <a:ea typeface="+mn-ea"/>
                          <a:cs typeface="+mn-cs"/>
                        </a:rPr>
                        <a:t>Category of Requirement</a:t>
                      </a:r>
                      <a:endParaRPr lang="ru-RU" sz="700" dirty="0"/>
                    </a:p>
                  </a:txBody>
                  <a:tcPr/>
                </a:tc>
                <a:tc>
                  <a:txBody>
                    <a:bodyPr/>
                    <a:lstStyle/>
                    <a:p>
                      <a:r>
                        <a:rPr lang="en-GB" sz="700" b="0" i="0" kern="1200" dirty="0">
                          <a:solidFill>
                            <a:schemeClr val="tx1"/>
                          </a:solidFill>
                          <a:effectLst/>
                          <a:latin typeface="+mn-lt"/>
                          <a:ea typeface="+mn-ea"/>
                          <a:cs typeface="+mn-cs"/>
                        </a:rPr>
                        <a:t>Specific Requirements </a:t>
                      </a:r>
                      <a:endParaRPr lang="ru-RU" sz="700" dirty="0"/>
                    </a:p>
                  </a:txBody>
                  <a:tcPr/>
                </a:tc>
                <a:tc>
                  <a:txBody>
                    <a:bodyPr/>
                    <a:lstStyle/>
                    <a:p>
                      <a:r>
                        <a:rPr lang="en-GB" sz="700" b="0" i="0" kern="1200" dirty="0">
                          <a:solidFill>
                            <a:schemeClr val="tx1"/>
                          </a:solidFill>
                          <a:effectLst/>
                          <a:latin typeface="+mn-lt"/>
                          <a:ea typeface="+mn-ea"/>
                          <a:cs typeface="+mn-cs"/>
                        </a:rPr>
                        <a:t>Additional Details</a:t>
                      </a:r>
                      <a:endParaRPr lang="ru-RU" sz="700" dirty="0"/>
                    </a:p>
                  </a:txBody>
                  <a:tcPr/>
                </a:tc>
                <a:extLst>
                  <a:ext uri="{0D108BD9-81ED-4DB2-BD59-A6C34878D82A}">
                    <a16:rowId xmlns:a16="http://schemas.microsoft.com/office/drawing/2014/main" val="792470899"/>
                  </a:ext>
                </a:extLst>
              </a:tr>
              <a:tr h="616552">
                <a:tc>
                  <a:txBody>
                    <a:bodyPr/>
                    <a:lstStyle/>
                    <a:p>
                      <a:r>
                        <a:rPr lang="en-GB" sz="700" b="0" i="0" kern="1200" dirty="0">
                          <a:solidFill>
                            <a:schemeClr val="tx1"/>
                          </a:solidFill>
                          <a:effectLst/>
                          <a:latin typeface="+mn-lt"/>
                          <a:ea typeface="+mn-ea"/>
                          <a:cs typeface="+mn-cs"/>
                        </a:rPr>
                        <a:t>Bandwidth </a:t>
                      </a:r>
                      <a:endParaRPr lang="ru-RU" sz="700" dirty="0"/>
                    </a:p>
                  </a:txBody>
                  <a:tcPr/>
                </a:tc>
                <a:tc>
                  <a:txBody>
                    <a:bodyPr/>
                    <a:lstStyle/>
                    <a:p>
                      <a:r>
                        <a:rPr lang="en-GB" sz="700" b="0" i="0" kern="1200" dirty="0">
                          <a:solidFill>
                            <a:schemeClr val="tx1"/>
                          </a:solidFill>
                          <a:effectLst/>
                          <a:latin typeface="+mn-lt"/>
                          <a:ea typeface="+mn-ea"/>
                          <a:cs typeface="+mn-cs"/>
                        </a:rPr>
                        <a:t>Minimum: 50 </a:t>
                      </a:r>
                      <a:r>
                        <a:rPr lang="en-GB" sz="700" b="0" i="0" kern="1200" dirty="0" err="1">
                          <a:solidFill>
                            <a:schemeClr val="tx1"/>
                          </a:solidFill>
                          <a:effectLst/>
                          <a:latin typeface="+mn-lt"/>
                          <a:ea typeface="+mn-ea"/>
                          <a:cs typeface="+mn-cs"/>
                        </a:rPr>
                        <a:t>GBps</a:t>
                      </a:r>
                      <a:endParaRPr lang="en-GB" sz="700" b="0" i="0" kern="1200" dirty="0">
                        <a:solidFill>
                          <a:schemeClr val="tx1"/>
                        </a:solidFill>
                        <a:effectLst/>
                        <a:latin typeface="+mn-lt"/>
                        <a:ea typeface="+mn-ea"/>
                        <a:cs typeface="+mn-cs"/>
                      </a:endParaRPr>
                    </a:p>
                    <a:p>
                      <a:r>
                        <a:rPr lang="en-GB" sz="700" b="0" i="0" kern="1200" dirty="0">
                          <a:solidFill>
                            <a:schemeClr val="tx1"/>
                          </a:solidFill>
                          <a:effectLst/>
                          <a:latin typeface="+mn-lt"/>
                          <a:ea typeface="+mn-ea"/>
                          <a:cs typeface="+mn-cs"/>
                        </a:rPr>
                        <a:t>Maximum: 100 </a:t>
                      </a:r>
                      <a:r>
                        <a:rPr lang="en-GB" sz="700" b="0" i="0" kern="1200" dirty="0" err="1">
                          <a:solidFill>
                            <a:schemeClr val="tx1"/>
                          </a:solidFill>
                          <a:effectLst/>
                          <a:latin typeface="+mn-lt"/>
                          <a:ea typeface="+mn-ea"/>
                          <a:cs typeface="+mn-cs"/>
                        </a:rPr>
                        <a:t>GBps</a:t>
                      </a:r>
                      <a:r>
                        <a:rPr lang="en-GB" sz="700" b="0" i="0" kern="1200" dirty="0">
                          <a:solidFill>
                            <a:schemeClr val="tx1"/>
                          </a:solidFill>
                          <a:effectLst/>
                          <a:latin typeface="+mn-lt"/>
                          <a:ea typeface="+mn-ea"/>
                          <a:cs typeface="+mn-cs"/>
                        </a:rPr>
                        <a:t> </a:t>
                      </a:r>
                      <a:endParaRPr lang="ru-RU" sz="700" dirty="0"/>
                    </a:p>
                  </a:txBody>
                  <a:tcPr/>
                </a:tc>
                <a:tc>
                  <a:txBody>
                    <a:bodyPr/>
                    <a:lstStyle/>
                    <a:p>
                      <a:endParaRPr lang="ru-RU" sz="700"/>
                    </a:p>
                  </a:txBody>
                  <a:tcPr/>
                </a:tc>
                <a:extLst>
                  <a:ext uri="{0D108BD9-81ED-4DB2-BD59-A6C34878D82A}">
                    <a16:rowId xmlns:a16="http://schemas.microsoft.com/office/drawing/2014/main" val="3923978220"/>
                  </a:ext>
                </a:extLst>
              </a:tr>
              <a:tr h="1061278">
                <a:tc>
                  <a:txBody>
                    <a:bodyPr/>
                    <a:lstStyle/>
                    <a:p>
                      <a:r>
                        <a:rPr lang="en-GB" sz="700" b="0" i="0" kern="1200" dirty="0">
                          <a:solidFill>
                            <a:schemeClr val="tx1"/>
                          </a:solidFill>
                          <a:effectLst/>
                          <a:latin typeface="+mn-lt"/>
                          <a:ea typeface="+mn-ea"/>
                          <a:cs typeface="+mn-cs"/>
                        </a:rPr>
                        <a:t>Reliability</a:t>
                      </a:r>
                      <a:endParaRPr lang="ru-RU" sz="700" dirty="0"/>
                    </a:p>
                  </a:txBody>
                  <a:tcPr/>
                </a:tc>
                <a:tc>
                  <a:txBody>
                    <a:bodyPr/>
                    <a:lstStyle/>
                    <a:p>
                      <a:r>
                        <a:rPr lang="en-GB" sz="700" b="0" i="0" kern="1200" dirty="0">
                          <a:solidFill>
                            <a:schemeClr val="tx1"/>
                          </a:solidFill>
                          <a:effectLst/>
                          <a:latin typeface="+mn-lt"/>
                          <a:ea typeface="+mn-ea"/>
                          <a:cs typeface="+mn-cs"/>
                        </a:rPr>
                        <a:t>Fault tolerance: 99.999% uptime</a:t>
                      </a:r>
                    </a:p>
                    <a:p>
                      <a:r>
                        <a:rPr lang="en-GB" sz="700" b="0" i="0" kern="1200" dirty="0">
                          <a:solidFill>
                            <a:schemeClr val="tx1"/>
                          </a:solidFill>
                          <a:effectLst/>
                          <a:latin typeface="+mn-lt"/>
                          <a:ea typeface="+mn-ea"/>
                          <a:cs typeface="+mn-cs"/>
                        </a:rPr>
                        <a:t>Recovery time: ≤ 5 minutes</a:t>
                      </a:r>
                      <a:endParaRPr lang="ru-RU" sz="700" dirty="0"/>
                    </a:p>
                  </a:txBody>
                  <a:tcPr/>
                </a:tc>
                <a:tc>
                  <a:txBody>
                    <a:bodyPr/>
                    <a:lstStyle/>
                    <a:p>
                      <a:r>
                        <a:rPr lang="en-GB" sz="700" b="0" i="0" kern="1200" dirty="0">
                          <a:solidFill>
                            <a:schemeClr val="tx1"/>
                          </a:solidFill>
                          <a:effectLst/>
                          <a:latin typeface="+mn-lt"/>
                          <a:ea typeface="+mn-ea"/>
                          <a:cs typeface="+mn-cs"/>
                        </a:rPr>
                        <a:t>Includes protocols for rapid recovery and error handling </a:t>
                      </a:r>
                      <a:endParaRPr lang="ru-RU" sz="700" dirty="0"/>
                    </a:p>
                  </a:txBody>
                  <a:tcPr/>
                </a:tc>
                <a:extLst>
                  <a:ext uri="{0D108BD9-81ED-4DB2-BD59-A6C34878D82A}">
                    <a16:rowId xmlns:a16="http://schemas.microsoft.com/office/drawing/2014/main" val="3573908023"/>
                  </a:ext>
                </a:extLst>
              </a:tr>
            </a:tbl>
          </a:graphicData>
        </a:graphic>
      </p:graphicFrame>
      <p:sp>
        <p:nvSpPr>
          <p:cNvPr id="7" name="TextBox 6">
            <a:extLst>
              <a:ext uri="{FF2B5EF4-FFF2-40B4-BE49-F238E27FC236}">
                <a16:creationId xmlns:a16="http://schemas.microsoft.com/office/drawing/2014/main" id="{367712A5-3526-CE47-8F8F-CCF6F2A7986B}"/>
              </a:ext>
            </a:extLst>
          </p:cNvPr>
          <p:cNvSpPr txBox="1"/>
          <p:nvPr/>
        </p:nvSpPr>
        <p:spPr>
          <a:xfrm>
            <a:off x="522402" y="1889523"/>
            <a:ext cx="1869999" cy="369332"/>
          </a:xfrm>
          <a:prstGeom prst="rect">
            <a:avLst/>
          </a:prstGeom>
          <a:noFill/>
        </p:spPr>
        <p:txBody>
          <a:bodyPr wrap="square" rtlCol="0">
            <a:spAutoFit/>
          </a:bodyPr>
          <a:lstStyle/>
          <a:p>
            <a:r>
              <a:rPr lang="en-GB" dirty="0"/>
              <a:t>DAQ</a:t>
            </a:r>
            <a:endParaRPr lang="ru-RU" dirty="0"/>
          </a:p>
        </p:txBody>
      </p:sp>
      <p:graphicFrame>
        <p:nvGraphicFramePr>
          <p:cNvPr id="8" name="Таблица 7">
            <a:extLst>
              <a:ext uri="{FF2B5EF4-FFF2-40B4-BE49-F238E27FC236}">
                <a16:creationId xmlns:a16="http://schemas.microsoft.com/office/drawing/2014/main" id="{D69D27A4-8D8E-1D4D-99F0-36D8433A154F}"/>
              </a:ext>
            </a:extLst>
          </p:cNvPr>
          <p:cNvGraphicFramePr>
            <a:graphicFrameLocks noGrp="1"/>
          </p:cNvGraphicFramePr>
          <p:nvPr>
            <p:extLst>
              <p:ext uri="{D42A27DB-BD31-4B8C-83A1-F6EECF244321}">
                <p14:modId xmlns:p14="http://schemas.microsoft.com/office/powerpoint/2010/main" val="895934389"/>
              </p:ext>
            </p:extLst>
          </p:nvPr>
        </p:nvGraphicFramePr>
        <p:xfrm>
          <a:off x="4713612" y="2285616"/>
          <a:ext cx="2331228" cy="2059254"/>
        </p:xfrm>
        <a:graphic>
          <a:graphicData uri="http://schemas.openxmlformats.org/drawingml/2006/table">
            <a:tbl>
              <a:tblPr firstRow="1" bandRow="1">
                <a:tableStyleId>{616DA210-FB5B-4158-B5E0-FEB733F419BA}</a:tableStyleId>
              </a:tblPr>
              <a:tblGrid>
                <a:gridCol w="777076">
                  <a:extLst>
                    <a:ext uri="{9D8B030D-6E8A-4147-A177-3AD203B41FA5}">
                      <a16:colId xmlns:a16="http://schemas.microsoft.com/office/drawing/2014/main" val="2483475902"/>
                    </a:ext>
                  </a:extLst>
                </a:gridCol>
                <a:gridCol w="777076">
                  <a:extLst>
                    <a:ext uri="{9D8B030D-6E8A-4147-A177-3AD203B41FA5}">
                      <a16:colId xmlns:a16="http://schemas.microsoft.com/office/drawing/2014/main" val="231804946"/>
                    </a:ext>
                  </a:extLst>
                </a:gridCol>
                <a:gridCol w="777076">
                  <a:extLst>
                    <a:ext uri="{9D8B030D-6E8A-4147-A177-3AD203B41FA5}">
                      <a16:colId xmlns:a16="http://schemas.microsoft.com/office/drawing/2014/main" val="2054727148"/>
                    </a:ext>
                  </a:extLst>
                </a:gridCol>
              </a:tblGrid>
              <a:tr h="453580">
                <a:tc>
                  <a:txBody>
                    <a:bodyPr/>
                    <a:lstStyle/>
                    <a:p>
                      <a:r>
                        <a:rPr lang="en-GB" sz="700" b="0" i="0" kern="1200" dirty="0">
                          <a:solidFill>
                            <a:schemeClr val="tx1"/>
                          </a:solidFill>
                          <a:effectLst/>
                          <a:latin typeface="+mn-lt"/>
                          <a:ea typeface="+mn-ea"/>
                          <a:cs typeface="+mn-cs"/>
                        </a:rPr>
                        <a:t>Category of Requirement</a:t>
                      </a:r>
                      <a:endParaRPr lang="ru-RU" sz="700" dirty="0"/>
                    </a:p>
                  </a:txBody>
                  <a:tcPr/>
                </a:tc>
                <a:tc>
                  <a:txBody>
                    <a:bodyPr/>
                    <a:lstStyle/>
                    <a:p>
                      <a:r>
                        <a:rPr lang="en-GB" sz="700" b="0" i="0" kern="1200" dirty="0">
                          <a:solidFill>
                            <a:schemeClr val="tx1"/>
                          </a:solidFill>
                          <a:effectLst/>
                          <a:latin typeface="+mn-lt"/>
                          <a:ea typeface="+mn-ea"/>
                          <a:cs typeface="+mn-cs"/>
                        </a:rPr>
                        <a:t>Specific Requirements </a:t>
                      </a:r>
                      <a:endParaRPr lang="ru-RU" sz="700" dirty="0"/>
                    </a:p>
                  </a:txBody>
                  <a:tcPr/>
                </a:tc>
                <a:tc>
                  <a:txBody>
                    <a:bodyPr/>
                    <a:lstStyle/>
                    <a:p>
                      <a:r>
                        <a:rPr lang="en-GB" sz="700" b="0" i="0" kern="1200" dirty="0">
                          <a:solidFill>
                            <a:schemeClr val="tx1"/>
                          </a:solidFill>
                          <a:effectLst/>
                          <a:latin typeface="+mn-lt"/>
                          <a:ea typeface="+mn-ea"/>
                          <a:cs typeface="+mn-cs"/>
                        </a:rPr>
                        <a:t>Additional Details</a:t>
                      </a:r>
                      <a:endParaRPr lang="ru-RU" sz="700" dirty="0"/>
                    </a:p>
                  </a:txBody>
                  <a:tcPr/>
                </a:tc>
                <a:extLst>
                  <a:ext uri="{0D108BD9-81ED-4DB2-BD59-A6C34878D82A}">
                    <a16:rowId xmlns:a16="http://schemas.microsoft.com/office/drawing/2014/main" val="792470899"/>
                  </a:ext>
                </a:extLst>
              </a:tr>
              <a:tr h="752943">
                <a:tc>
                  <a:txBody>
                    <a:bodyPr/>
                    <a:lstStyle/>
                    <a:p>
                      <a:r>
                        <a:rPr lang="en-GB" sz="700" b="0" i="0" kern="1200" dirty="0">
                          <a:solidFill>
                            <a:schemeClr val="tx1"/>
                          </a:solidFill>
                          <a:effectLst/>
                          <a:latin typeface="+mn-lt"/>
                          <a:ea typeface="+mn-ea"/>
                          <a:cs typeface="+mn-cs"/>
                        </a:rPr>
                        <a:t>Monitoring Accuracy  </a:t>
                      </a:r>
                      <a:endParaRPr lang="ru-RU" sz="700" dirty="0"/>
                    </a:p>
                  </a:txBody>
                  <a:tcPr/>
                </a:tc>
                <a:tc>
                  <a:txBody>
                    <a:bodyPr/>
                    <a:lstStyle/>
                    <a:p>
                      <a:r>
                        <a:rPr lang="en-GB" sz="700" b="0" i="0" kern="1200" dirty="0">
                          <a:solidFill>
                            <a:schemeClr val="tx1"/>
                          </a:solidFill>
                          <a:effectLst/>
                          <a:latin typeface="+mn-lt"/>
                          <a:ea typeface="+mn-ea"/>
                          <a:cs typeface="+mn-cs"/>
                        </a:rPr>
                        <a:t>Measurement accuracy: ±0.1%</a:t>
                      </a:r>
                      <a:endParaRPr lang="ru-RU" sz="700" dirty="0"/>
                    </a:p>
                  </a:txBody>
                  <a:tcPr/>
                </a:tc>
                <a:tc>
                  <a:txBody>
                    <a:bodyPr/>
                    <a:lstStyle/>
                    <a:p>
                      <a:r>
                        <a:rPr lang="en-GB" sz="700" b="0" i="0" kern="1200" dirty="0">
                          <a:solidFill>
                            <a:schemeClr val="tx1"/>
                          </a:solidFill>
                          <a:effectLst/>
                          <a:latin typeface="+mn-lt"/>
                          <a:ea typeface="+mn-ea"/>
                          <a:cs typeface="+mn-cs"/>
                        </a:rPr>
                        <a:t>Critical for operational</a:t>
                      </a:r>
                      <a:r>
                        <a:rPr lang="ru-RU" sz="700" b="0" i="0" kern="1200" dirty="0">
                          <a:solidFill>
                            <a:schemeClr val="tx1"/>
                          </a:solidFill>
                          <a:effectLst/>
                          <a:latin typeface="+mn-lt"/>
                          <a:ea typeface="+mn-ea"/>
                          <a:cs typeface="+mn-cs"/>
                        </a:rPr>
                        <a:t> </a:t>
                      </a:r>
                      <a:r>
                        <a:rPr lang="en-GB" sz="700" b="0" i="0" kern="1200" dirty="0">
                          <a:solidFill>
                            <a:schemeClr val="tx1"/>
                          </a:solidFill>
                          <a:effectLst/>
                          <a:latin typeface="+mn-lt"/>
                          <a:ea typeface="+mn-ea"/>
                          <a:cs typeface="+mn-cs"/>
                        </a:rPr>
                        <a:t>efficiency and safety</a:t>
                      </a:r>
                      <a:endParaRPr lang="ru-RU" sz="700" dirty="0"/>
                    </a:p>
                  </a:txBody>
                  <a:tcPr/>
                </a:tc>
                <a:extLst>
                  <a:ext uri="{0D108BD9-81ED-4DB2-BD59-A6C34878D82A}">
                    <a16:rowId xmlns:a16="http://schemas.microsoft.com/office/drawing/2014/main" val="3923978220"/>
                  </a:ext>
                </a:extLst>
              </a:tr>
              <a:tr h="852731">
                <a:tc>
                  <a:txBody>
                    <a:bodyPr/>
                    <a:lstStyle/>
                    <a:p>
                      <a:r>
                        <a:rPr lang="en-GB" sz="700" b="0" i="0" kern="1200" dirty="0">
                          <a:solidFill>
                            <a:schemeClr val="tx1"/>
                          </a:solidFill>
                          <a:effectLst/>
                          <a:latin typeface="+mn-lt"/>
                          <a:ea typeface="+mn-ea"/>
                          <a:cs typeface="+mn-cs"/>
                        </a:rPr>
                        <a:t>Control Interfaces </a:t>
                      </a:r>
                      <a:endParaRPr lang="ru-RU" sz="700" dirty="0"/>
                    </a:p>
                  </a:txBody>
                  <a:tcPr/>
                </a:tc>
                <a:tc>
                  <a:txBody>
                    <a:bodyPr/>
                    <a:lstStyle/>
                    <a:p>
                      <a:r>
                        <a:rPr lang="en-GB" sz="700" b="0" i="0" kern="1200" dirty="0">
                          <a:solidFill>
                            <a:schemeClr val="tx1"/>
                          </a:solidFill>
                          <a:effectLst/>
                          <a:latin typeface="+mn-lt"/>
                          <a:ea typeface="+mn-ea"/>
                          <a:cs typeface="+mn-cs"/>
                        </a:rPr>
                        <a:t>GUI with remote access and configuration capabilities </a:t>
                      </a:r>
                      <a:endParaRPr lang="ru-RU" sz="700" dirty="0"/>
                    </a:p>
                  </a:txBody>
                  <a:tcPr/>
                </a:tc>
                <a:tc>
                  <a:txBody>
                    <a:bodyPr/>
                    <a:lstStyle/>
                    <a:p>
                      <a:r>
                        <a:rPr lang="en-GB" sz="700" b="0" i="0" kern="1200" dirty="0">
                          <a:solidFill>
                            <a:schemeClr val="tx1"/>
                          </a:solidFill>
                          <a:effectLst/>
                          <a:latin typeface="+mn-lt"/>
                          <a:ea typeface="+mn-ea"/>
                          <a:cs typeface="+mn-cs"/>
                        </a:rPr>
                        <a:t>Facilitates easy and efficient</a:t>
                      </a:r>
                      <a:endParaRPr lang="ru-RU" sz="700" b="0" i="0" kern="1200" dirty="0">
                        <a:solidFill>
                          <a:schemeClr val="tx1"/>
                        </a:solidFill>
                        <a:effectLst/>
                        <a:latin typeface="+mn-lt"/>
                        <a:ea typeface="+mn-ea"/>
                        <a:cs typeface="+mn-cs"/>
                      </a:endParaRPr>
                    </a:p>
                    <a:p>
                      <a:r>
                        <a:rPr lang="en-GB" sz="700" b="0" i="0" kern="1200" dirty="0">
                          <a:solidFill>
                            <a:schemeClr val="tx1"/>
                          </a:solidFill>
                          <a:effectLst/>
                          <a:latin typeface="+mn-lt"/>
                          <a:ea typeface="+mn-ea"/>
                          <a:cs typeface="+mn-cs"/>
                        </a:rPr>
                        <a:t>management</a:t>
                      </a:r>
                      <a:endParaRPr lang="ru-RU" sz="700" dirty="0"/>
                    </a:p>
                  </a:txBody>
                  <a:tcPr/>
                </a:tc>
                <a:extLst>
                  <a:ext uri="{0D108BD9-81ED-4DB2-BD59-A6C34878D82A}">
                    <a16:rowId xmlns:a16="http://schemas.microsoft.com/office/drawing/2014/main" val="3573908023"/>
                  </a:ext>
                </a:extLst>
              </a:tr>
            </a:tbl>
          </a:graphicData>
        </a:graphic>
      </p:graphicFrame>
      <p:graphicFrame>
        <p:nvGraphicFramePr>
          <p:cNvPr id="9" name="Таблица 8">
            <a:extLst>
              <a:ext uri="{FF2B5EF4-FFF2-40B4-BE49-F238E27FC236}">
                <a16:creationId xmlns:a16="http://schemas.microsoft.com/office/drawing/2014/main" id="{F25C4E88-54C2-E642-B773-C553C97AE750}"/>
              </a:ext>
            </a:extLst>
          </p:cNvPr>
          <p:cNvGraphicFramePr>
            <a:graphicFrameLocks noGrp="1"/>
          </p:cNvGraphicFramePr>
          <p:nvPr>
            <p:extLst>
              <p:ext uri="{D42A27DB-BD31-4B8C-83A1-F6EECF244321}">
                <p14:modId xmlns:p14="http://schemas.microsoft.com/office/powerpoint/2010/main" val="1693981075"/>
              </p:ext>
            </p:extLst>
          </p:nvPr>
        </p:nvGraphicFramePr>
        <p:xfrm>
          <a:off x="8402090" y="2285616"/>
          <a:ext cx="2575068" cy="1824454"/>
        </p:xfrm>
        <a:graphic>
          <a:graphicData uri="http://schemas.openxmlformats.org/drawingml/2006/table">
            <a:tbl>
              <a:tblPr firstRow="1" bandRow="1">
                <a:tableStyleId>{616DA210-FB5B-4158-B5E0-FEB733F419BA}</a:tableStyleId>
              </a:tblPr>
              <a:tblGrid>
                <a:gridCol w="858356">
                  <a:extLst>
                    <a:ext uri="{9D8B030D-6E8A-4147-A177-3AD203B41FA5}">
                      <a16:colId xmlns:a16="http://schemas.microsoft.com/office/drawing/2014/main" val="2483475902"/>
                    </a:ext>
                  </a:extLst>
                </a:gridCol>
                <a:gridCol w="858356">
                  <a:extLst>
                    <a:ext uri="{9D8B030D-6E8A-4147-A177-3AD203B41FA5}">
                      <a16:colId xmlns:a16="http://schemas.microsoft.com/office/drawing/2014/main" val="231804946"/>
                    </a:ext>
                  </a:extLst>
                </a:gridCol>
                <a:gridCol w="858356">
                  <a:extLst>
                    <a:ext uri="{9D8B030D-6E8A-4147-A177-3AD203B41FA5}">
                      <a16:colId xmlns:a16="http://schemas.microsoft.com/office/drawing/2014/main" val="2054727148"/>
                    </a:ext>
                  </a:extLst>
                </a:gridCol>
              </a:tblGrid>
              <a:tr h="498485">
                <a:tc>
                  <a:txBody>
                    <a:bodyPr/>
                    <a:lstStyle/>
                    <a:p>
                      <a:r>
                        <a:rPr lang="en-GB" sz="700" b="0" i="0" kern="1200" dirty="0">
                          <a:solidFill>
                            <a:schemeClr val="tx1"/>
                          </a:solidFill>
                          <a:effectLst/>
                          <a:latin typeface="+mn-lt"/>
                          <a:ea typeface="+mn-ea"/>
                          <a:cs typeface="+mn-cs"/>
                        </a:rPr>
                        <a:t>Category of Requirement</a:t>
                      </a:r>
                      <a:endParaRPr lang="ru-RU" sz="700" dirty="0"/>
                    </a:p>
                  </a:txBody>
                  <a:tcPr/>
                </a:tc>
                <a:tc>
                  <a:txBody>
                    <a:bodyPr/>
                    <a:lstStyle/>
                    <a:p>
                      <a:r>
                        <a:rPr lang="en-GB" sz="700" b="0" i="0" kern="1200" dirty="0">
                          <a:solidFill>
                            <a:schemeClr val="tx1"/>
                          </a:solidFill>
                          <a:effectLst/>
                          <a:latin typeface="+mn-lt"/>
                          <a:ea typeface="+mn-ea"/>
                          <a:cs typeface="+mn-cs"/>
                        </a:rPr>
                        <a:t>Specific Requirements </a:t>
                      </a:r>
                      <a:endParaRPr lang="ru-RU" sz="700" dirty="0"/>
                    </a:p>
                  </a:txBody>
                  <a:tcPr/>
                </a:tc>
                <a:tc>
                  <a:txBody>
                    <a:bodyPr/>
                    <a:lstStyle/>
                    <a:p>
                      <a:r>
                        <a:rPr lang="en-GB" sz="700" b="0" i="0" kern="1200" dirty="0">
                          <a:solidFill>
                            <a:schemeClr val="tx1"/>
                          </a:solidFill>
                          <a:effectLst/>
                          <a:latin typeface="+mn-lt"/>
                          <a:ea typeface="+mn-ea"/>
                          <a:cs typeface="+mn-cs"/>
                        </a:rPr>
                        <a:t>Additional Details</a:t>
                      </a:r>
                      <a:endParaRPr lang="ru-RU" sz="700" dirty="0"/>
                    </a:p>
                  </a:txBody>
                  <a:tcPr/>
                </a:tc>
                <a:extLst>
                  <a:ext uri="{0D108BD9-81ED-4DB2-BD59-A6C34878D82A}">
                    <a16:rowId xmlns:a16="http://schemas.microsoft.com/office/drawing/2014/main" val="792470899"/>
                  </a:ext>
                </a:extLst>
              </a:tr>
              <a:tr h="498485">
                <a:tc>
                  <a:txBody>
                    <a:bodyPr/>
                    <a:lstStyle/>
                    <a:p>
                      <a:r>
                        <a:rPr lang="en-GB" sz="700" b="0" i="0" kern="1200" dirty="0">
                          <a:solidFill>
                            <a:schemeClr val="tx1"/>
                          </a:solidFill>
                          <a:effectLst/>
                          <a:latin typeface="+mn-lt"/>
                          <a:ea typeface="+mn-ea"/>
                          <a:cs typeface="+mn-cs"/>
                        </a:rPr>
                        <a:t>Modularity </a:t>
                      </a:r>
                      <a:endParaRPr lang="ru-RU" sz="700" dirty="0"/>
                    </a:p>
                  </a:txBody>
                  <a:tcPr/>
                </a:tc>
                <a:tc>
                  <a:txBody>
                    <a:bodyPr/>
                    <a:lstStyle/>
                    <a:p>
                      <a:r>
                        <a:rPr lang="en-GB" sz="700" b="0" i="0" kern="1200" dirty="0">
                          <a:solidFill>
                            <a:schemeClr val="tx1"/>
                          </a:solidFill>
                          <a:effectLst/>
                          <a:latin typeface="+mn-lt"/>
                          <a:ea typeface="+mn-ea"/>
                          <a:cs typeface="+mn-cs"/>
                        </a:rPr>
                        <a:t>Integrate up to 10 new systems</a:t>
                      </a:r>
                      <a:endParaRPr lang="ru-RU" sz="700" dirty="0"/>
                    </a:p>
                  </a:txBody>
                  <a:tcPr/>
                </a:tc>
                <a:tc>
                  <a:txBody>
                    <a:bodyPr/>
                    <a:lstStyle/>
                    <a:p>
                      <a:r>
                        <a:rPr lang="en-GB" sz="700" b="0" i="0" kern="1200" dirty="0">
                          <a:solidFill>
                            <a:schemeClr val="tx1"/>
                          </a:solidFill>
                          <a:effectLst/>
                          <a:latin typeface="+mn-lt"/>
                          <a:ea typeface="+mn-ea"/>
                          <a:cs typeface="+mn-cs"/>
                        </a:rPr>
                        <a:t>Without full system reboot </a:t>
                      </a:r>
                      <a:endParaRPr lang="ru-RU" sz="700" dirty="0"/>
                    </a:p>
                  </a:txBody>
                  <a:tcPr/>
                </a:tc>
                <a:extLst>
                  <a:ext uri="{0D108BD9-81ED-4DB2-BD59-A6C34878D82A}">
                    <a16:rowId xmlns:a16="http://schemas.microsoft.com/office/drawing/2014/main" val="3923978220"/>
                  </a:ext>
                </a:extLst>
              </a:tr>
              <a:tr h="827484">
                <a:tc>
                  <a:txBody>
                    <a:bodyPr/>
                    <a:lstStyle/>
                    <a:p>
                      <a:r>
                        <a:rPr lang="en-GB" sz="700" b="0" i="0" kern="1200" dirty="0">
                          <a:solidFill>
                            <a:schemeClr val="tx1"/>
                          </a:solidFill>
                          <a:effectLst/>
                          <a:latin typeface="+mn-lt"/>
                          <a:ea typeface="+mn-ea"/>
                          <a:cs typeface="+mn-cs"/>
                        </a:rPr>
                        <a:t>Data Management </a:t>
                      </a:r>
                      <a:endParaRPr lang="ru-RU" sz="700" dirty="0"/>
                    </a:p>
                  </a:txBody>
                  <a:tcPr/>
                </a:tc>
                <a:tc>
                  <a:txBody>
                    <a:bodyPr/>
                    <a:lstStyle/>
                    <a:p>
                      <a:r>
                        <a:rPr lang="en-GB" sz="700" b="0" i="0" kern="1200" dirty="0">
                          <a:solidFill>
                            <a:schemeClr val="tx1"/>
                          </a:solidFill>
                          <a:effectLst/>
                          <a:latin typeface="+mn-lt"/>
                          <a:ea typeface="+mn-ea"/>
                          <a:cs typeface="+mn-cs"/>
                        </a:rPr>
                        <a:t>Support for XML and JSON </a:t>
                      </a:r>
                      <a:endParaRPr lang="ru-RU" sz="700" dirty="0"/>
                    </a:p>
                  </a:txBody>
                  <a:tcPr/>
                </a:tc>
                <a:tc>
                  <a:txBody>
                    <a:bodyPr/>
                    <a:lstStyle/>
                    <a:p>
                      <a:r>
                        <a:rPr lang="en-GB" sz="700" b="0" i="0" kern="1200" dirty="0">
                          <a:solidFill>
                            <a:schemeClr val="tx1"/>
                          </a:solidFill>
                          <a:effectLst/>
                          <a:latin typeface="+mn-lt"/>
                          <a:ea typeface="+mn-ea"/>
                          <a:cs typeface="+mn-cs"/>
                        </a:rPr>
                        <a:t>Ensures compatibility and  seamless data exchange</a:t>
                      </a:r>
                      <a:endParaRPr lang="ru-RU" sz="700" dirty="0"/>
                    </a:p>
                  </a:txBody>
                  <a:tcPr/>
                </a:tc>
                <a:extLst>
                  <a:ext uri="{0D108BD9-81ED-4DB2-BD59-A6C34878D82A}">
                    <a16:rowId xmlns:a16="http://schemas.microsoft.com/office/drawing/2014/main" val="3573908023"/>
                  </a:ext>
                </a:extLst>
              </a:tr>
            </a:tbl>
          </a:graphicData>
        </a:graphic>
      </p:graphicFrame>
      <p:sp>
        <p:nvSpPr>
          <p:cNvPr id="10" name="TextBox 9">
            <a:extLst>
              <a:ext uri="{FF2B5EF4-FFF2-40B4-BE49-F238E27FC236}">
                <a16:creationId xmlns:a16="http://schemas.microsoft.com/office/drawing/2014/main" id="{BC7C3510-6EC0-D647-A09A-DC709B84196B}"/>
              </a:ext>
            </a:extLst>
          </p:cNvPr>
          <p:cNvSpPr txBox="1"/>
          <p:nvPr/>
        </p:nvSpPr>
        <p:spPr>
          <a:xfrm>
            <a:off x="4069391" y="2185926"/>
            <a:ext cx="1869999" cy="369332"/>
          </a:xfrm>
          <a:prstGeom prst="rect">
            <a:avLst/>
          </a:prstGeom>
          <a:noFill/>
        </p:spPr>
        <p:txBody>
          <a:bodyPr wrap="square" rtlCol="0">
            <a:spAutoFit/>
          </a:bodyPr>
          <a:lstStyle/>
          <a:p>
            <a:r>
              <a:rPr lang="en-GB" dirty="0"/>
              <a:t>DCS</a:t>
            </a:r>
            <a:endParaRPr lang="ru-RU" dirty="0"/>
          </a:p>
        </p:txBody>
      </p:sp>
      <p:sp>
        <p:nvSpPr>
          <p:cNvPr id="11" name="TextBox 10">
            <a:extLst>
              <a:ext uri="{FF2B5EF4-FFF2-40B4-BE49-F238E27FC236}">
                <a16:creationId xmlns:a16="http://schemas.microsoft.com/office/drawing/2014/main" id="{040F0684-FC48-3444-A372-C284DCA138E3}"/>
              </a:ext>
            </a:extLst>
          </p:cNvPr>
          <p:cNvSpPr txBox="1"/>
          <p:nvPr/>
        </p:nvSpPr>
        <p:spPr>
          <a:xfrm>
            <a:off x="7819625" y="2285616"/>
            <a:ext cx="1869999" cy="646331"/>
          </a:xfrm>
          <a:prstGeom prst="rect">
            <a:avLst/>
          </a:prstGeom>
          <a:noFill/>
        </p:spPr>
        <p:txBody>
          <a:bodyPr wrap="square" rtlCol="0">
            <a:spAutoFit/>
          </a:bodyPr>
          <a:lstStyle/>
          <a:p>
            <a:r>
              <a:rPr lang="en-GB" dirty="0"/>
              <a:t>ECS</a:t>
            </a:r>
          </a:p>
          <a:p>
            <a:endParaRPr lang="ru-RU" dirty="0"/>
          </a:p>
        </p:txBody>
      </p:sp>
      <p:graphicFrame>
        <p:nvGraphicFramePr>
          <p:cNvPr id="12" name="Таблица 11">
            <a:extLst>
              <a:ext uri="{FF2B5EF4-FFF2-40B4-BE49-F238E27FC236}">
                <a16:creationId xmlns:a16="http://schemas.microsoft.com/office/drawing/2014/main" id="{48FD5626-5C6F-6449-9913-96721B90167F}"/>
              </a:ext>
            </a:extLst>
          </p:cNvPr>
          <p:cNvGraphicFramePr>
            <a:graphicFrameLocks noGrp="1"/>
          </p:cNvGraphicFramePr>
          <p:nvPr>
            <p:extLst>
              <p:ext uri="{D42A27DB-BD31-4B8C-83A1-F6EECF244321}">
                <p14:modId xmlns:p14="http://schemas.microsoft.com/office/powerpoint/2010/main" val="4269222983"/>
              </p:ext>
            </p:extLst>
          </p:nvPr>
        </p:nvGraphicFramePr>
        <p:xfrm>
          <a:off x="630386" y="4702359"/>
          <a:ext cx="2577033" cy="2088498"/>
        </p:xfrm>
        <a:graphic>
          <a:graphicData uri="http://schemas.openxmlformats.org/drawingml/2006/table">
            <a:tbl>
              <a:tblPr firstRow="1" bandRow="1">
                <a:tableStyleId>{616DA210-FB5B-4158-B5E0-FEB733F419BA}</a:tableStyleId>
              </a:tblPr>
              <a:tblGrid>
                <a:gridCol w="859011">
                  <a:extLst>
                    <a:ext uri="{9D8B030D-6E8A-4147-A177-3AD203B41FA5}">
                      <a16:colId xmlns:a16="http://schemas.microsoft.com/office/drawing/2014/main" val="2483475902"/>
                    </a:ext>
                  </a:extLst>
                </a:gridCol>
                <a:gridCol w="859011">
                  <a:extLst>
                    <a:ext uri="{9D8B030D-6E8A-4147-A177-3AD203B41FA5}">
                      <a16:colId xmlns:a16="http://schemas.microsoft.com/office/drawing/2014/main" val="231804946"/>
                    </a:ext>
                  </a:extLst>
                </a:gridCol>
                <a:gridCol w="859011">
                  <a:extLst>
                    <a:ext uri="{9D8B030D-6E8A-4147-A177-3AD203B41FA5}">
                      <a16:colId xmlns:a16="http://schemas.microsoft.com/office/drawing/2014/main" val="2054727148"/>
                    </a:ext>
                  </a:extLst>
                </a:gridCol>
              </a:tblGrid>
              <a:tr h="607122">
                <a:tc>
                  <a:txBody>
                    <a:bodyPr/>
                    <a:lstStyle/>
                    <a:p>
                      <a:r>
                        <a:rPr lang="en-GB" sz="700" b="0" i="0" kern="1200" dirty="0">
                          <a:solidFill>
                            <a:schemeClr val="tx1"/>
                          </a:solidFill>
                          <a:effectLst/>
                          <a:latin typeface="+mn-lt"/>
                          <a:ea typeface="+mn-ea"/>
                          <a:cs typeface="+mn-cs"/>
                        </a:rPr>
                        <a:t>Category of Requirement</a:t>
                      </a:r>
                      <a:endParaRPr lang="ru-RU" sz="700" dirty="0"/>
                    </a:p>
                  </a:txBody>
                  <a:tcPr/>
                </a:tc>
                <a:tc>
                  <a:txBody>
                    <a:bodyPr/>
                    <a:lstStyle/>
                    <a:p>
                      <a:r>
                        <a:rPr lang="en-GB" sz="700" b="0" i="0" kern="1200" dirty="0">
                          <a:solidFill>
                            <a:schemeClr val="tx1"/>
                          </a:solidFill>
                          <a:effectLst/>
                          <a:latin typeface="+mn-lt"/>
                          <a:ea typeface="+mn-ea"/>
                          <a:cs typeface="+mn-cs"/>
                        </a:rPr>
                        <a:t>Specific Requirements </a:t>
                      </a:r>
                      <a:endParaRPr lang="ru-RU" sz="700" dirty="0"/>
                    </a:p>
                  </a:txBody>
                  <a:tcPr/>
                </a:tc>
                <a:tc>
                  <a:txBody>
                    <a:bodyPr/>
                    <a:lstStyle/>
                    <a:p>
                      <a:r>
                        <a:rPr lang="en-GB" sz="700" b="0" i="0" kern="1200" dirty="0">
                          <a:solidFill>
                            <a:schemeClr val="tx1"/>
                          </a:solidFill>
                          <a:effectLst/>
                          <a:latin typeface="+mn-lt"/>
                          <a:ea typeface="+mn-ea"/>
                          <a:cs typeface="+mn-cs"/>
                        </a:rPr>
                        <a:t>Additional Details</a:t>
                      </a:r>
                      <a:endParaRPr lang="ru-RU" sz="700" dirty="0"/>
                    </a:p>
                  </a:txBody>
                  <a:tcPr/>
                </a:tc>
                <a:extLst>
                  <a:ext uri="{0D108BD9-81ED-4DB2-BD59-A6C34878D82A}">
                    <a16:rowId xmlns:a16="http://schemas.microsoft.com/office/drawing/2014/main" val="792470899"/>
                  </a:ext>
                </a:extLst>
              </a:tr>
              <a:tr h="740688">
                <a:tc>
                  <a:txBody>
                    <a:bodyPr/>
                    <a:lstStyle/>
                    <a:p>
                      <a:r>
                        <a:rPr lang="en-GB" sz="700" b="0" i="0" kern="1200" dirty="0">
                          <a:solidFill>
                            <a:schemeClr val="tx1"/>
                          </a:solidFill>
                          <a:effectLst/>
                          <a:latin typeface="+mn-lt"/>
                          <a:ea typeface="+mn-ea"/>
                          <a:cs typeface="+mn-cs"/>
                        </a:rPr>
                        <a:t>Reaction Time </a:t>
                      </a:r>
                      <a:endParaRPr lang="ru-RU" sz="700" dirty="0"/>
                    </a:p>
                  </a:txBody>
                  <a:tcPr/>
                </a:tc>
                <a:tc>
                  <a:txBody>
                    <a:bodyPr/>
                    <a:lstStyle/>
                    <a:p>
                      <a:r>
                        <a:rPr lang="en-GB" sz="700" b="0" i="0" kern="1200" dirty="0">
                          <a:solidFill>
                            <a:schemeClr val="tx1"/>
                          </a:solidFill>
                          <a:effectLst/>
                          <a:latin typeface="+mn-lt"/>
                          <a:ea typeface="+mn-ea"/>
                          <a:cs typeface="+mn-cs"/>
                        </a:rPr>
                        <a:t>Response time: ≤ 10 microseconds</a:t>
                      </a:r>
                      <a:endParaRPr lang="ru-RU" sz="700" dirty="0"/>
                    </a:p>
                  </a:txBody>
                  <a:tcPr/>
                </a:tc>
                <a:tc>
                  <a:txBody>
                    <a:bodyPr/>
                    <a:lstStyle/>
                    <a:p>
                      <a:r>
                        <a:rPr lang="en-GB" sz="700" b="0" i="0" kern="1200" dirty="0">
                          <a:solidFill>
                            <a:schemeClr val="tx1"/>
                          </a:solidFill>
                          <a:effectLst/>
                          <a:latin typeface="+mn-lt"/>
                          <a:ea typeface="+mn-ea"/>
                          <a:cs typeface="+mn-cs"/>
                        </a:rPr>
                        <a:t>Critical for event accuracy </a:t>
                      </a:r>
                      <a:endParaRPr lang="ru-RU" sz="700" dirty="0"/>
                    </a:p>
                  </a:txBody>
                  <a:tcPr/>
                </a:tc>
                <a:extLst>
                  <a:ext uri="{0D108BD9-81ED-4DB2-BD59-A6C34878D82A}">
                    <a16:rowId xmlns:a16="http://schemas.microsoft.com/office/drawing/2014/main" val="3923978220"/>
                  </a:ext>
                </a:extLst>
              </a:tr>
              <a:tr h="740688">
                <a:tc>
                  <a:txBody>
                    <a:bodyPr/>
                    <a:lstStyle/>
                    <a:p>
                      <a:r>
                        <a:rPr lang="en-GB" sz="700" b="0" i="0" kern="1200" dirty="0">
                          <a:solidFill>
                            <a:schemeClr val="tx1"/>
                          </a:solidFill>
                          <a:effectLst/>
                          <a:latin typeface="+mn-lt"/>
                          <a:ea typeface="+mn-ea"/>
                          <a:cs typeface="+mn-cs"/>
                        </a:rPr>
                        <a:t>Data Sampling </a:t>
                      </a:r>
                      <a:endParaRPr lang="ru-RU" sz="700" dirty="0"/>
                    </a:p>
                  </a:txBody>
                  <a:tcPr/>
                </a:tc>
                <a:tc>
                  <a:txBody>
                    <a:bodyPr/>
                    <a:lstStyle/>
                    <a:p>
                      <a:r>
                        <a:rPr lang="en-GB" sz="700" b="0" i="0" kern="1200" dirty="0">
                          <a:solidFill>
                            <a:schemeClr val="tx1"/>
                          </a:solidFill>
                          <a:effectLst/>
                          <a:latin typeface="+mn-lt"/>
                          <a:ea typeface="+mn-ea"/>
                          <a:cs typeface="+mn-cs"/>
                        </a:rPr>
                        <a:t>Preserve 95% of events meeting criteria </a:t>
                      </a:r>
                      <a:endParaRPr lang="ru-RU" sz="700" dirty="0"/>
                    </a:p>
                  </a:txBody>
                  <a:tcPr/>
                </a:tc>
                <a:tc>
                  <a:txBody>
                    <a:bodyPr/>
                    <a:lstStyle/>
                    <a:p>
                      <a:r>
                        <a:rPr lang="en-GB" sz="700" b="0" i="0" kern="1200" dirty="0">
                          <a:solidFill>
                            <a:schemeClr val="tx1"/>
                          </a:solidFill>
                          <a:effectLst/>
                          <a:latin typeface="+mn-lt"/>
                          <a:ea typeface="+mn-ea"/>
                          <a:cs typeface="+mn-cs"/>
                        </a:rPr>
                        <a:t>Ensures high-quality data for analysis</a:t>
                      </a:r>
                      <a:endParaRPr lang="ru-RU" sz="700" dirty="0"/>
                    </a:p>
                  </a:txBody>
                  <a:tcPr/>
                </a:tc>
                <a:extLst>
                  <a:ext uri="{0D108BD9-81ED-4DB2-BD59-A6C34878D82A}">
                    <a16:rowId xmlns:a16="http://schemas.microsoft.com/office/drawing/2014/main" val="3573908023"/>
                  </a:ext>
                </a:extLst>
              </a:tr>
            </a:tbl>
          </a:graphicData>
        </a:graphic>
      </p:graphicFrame>
      <p:sp>
        <p:nvSpPr>
          <p:cNvPr id="13" name="TextBox 12">
            <a:extLst>
              <a:ext uri="{FF2B5EF4-FFF2-40B4-BE49-F238E27FC236}">
                <a16:creationId xmlns:a16="http://schemas.microsoft.com/office/drawing/2014/main" id="{514CFED2-2B31-B743-B2A4-11D987AC3F8E}"/>
              </a:ext>
            </a:extLst>
          </p:cNvPr>
          <p:cNvSpPr txBox="1"/>
          <p:nvPr/>
        </p:nvSpPr>
        <p:spPr>
          <a:xfrm>
            <a:off x="522402" y="4369987"/>
            <a:ext cx="1869999" cy="646331"/>
          </a:xfrm>
          <a:prstGeom prst="rect">
            <a:avLst/>
          </a:prstGeom>
          <a:noFill/>
        </p:spPr>
        <p:txBody>
          <a:bodyPr wrap="square" rtlCol="0">
            <a:spAutoFit/>
          </a:bodyPr>
          <a:lstStyle/>
          <a:p>
            <a:r>
              <a:rPr lang="en-GB" dirty="0"/>
              <a:t>Trigger System</a:t>
            </a:r>
          </a:p>
          <a:p>
            <a:endParaRPr lang="ru-RU" dirty="0"/>
          </a:p>
        </p:txBody>
      </p:sp>
      <p:graphicFrame>
        <p:nvGraphicFramePr>
          <p:cNvPr id="14" name="Таблица 13">
            <a:extLst>
              <a:ext uri="{FF2B5EF4-FFF2-40B4-BE49-F238E27FC236}">
                <a16:creationId xmlns:a16="http://schemas.microsoft.com/office/drawing/2014/main" id="{B26ED211-AFDE-2944-AC36-C377F92C86F5}"/>
              </a:ext>
            </a:extLst>
          </p:cNvPr>
          <p:cNvGraphicFramePr>
            <a:graphicFrameLocks noGrp="1"/>
          </p:cNvGraphicFramePr>
          <p:nvPr>
            <p:extLst>
              <p:ext uri="{D42A27DB-BD31-4B8C-83A1-F6EECF244321}">
                <p14:modId xmlns:p14="http://schemas.microsoft.com/office/powerpoint/2010/main" val="2516226328"/>
              </p:ext>
            </p:extLst>
          </p:nvPr>
        </p:nvGraphicFramePr>
        <p:xfrm>
          <a:off x="4755974" y="4783075"/>
          <a:ext cx="2128710" cy="2053264"/>
        </p:xfrm>
        <a:graphic>
          <a:graphicData uri="http://schemas.openxmlformats.org/drawingml/2006/table">
            <a:tbl>
              <a:tblPr firstRow="1" bandRow="1">
                <a:tableStyleId>{616DA210-FB5B-4158-B5E0-FEB733F419BA}</a:tableStyleId>
              </a:tblPr>
              <a:tblGrid>
                <a:gridCol w="709570">
                  <a:extLst>
                    <a:ext uri="{9D8B030D-6E8A-4147-A177-3AD203B41FA5}">
                      <a16:colId xmlns:a16="http://schemas.microsoft.com/office/drawing/2014/main" val="2483475902"/>
                    </a:ext>
                  </a:extLst>
                </a:gridCol>
                <a:gridCol w="709570">
                  <a:extLst>
                    <a:ext uri="{9D8B030D-6E8A-4147-A177-3AD203B41FA5}">
                      <a16:colId xmlns:a16="http://schemas.microsoft.com/office/drawing/2014/main" val="231804946"/>
                    </a:ext>
                  </a:extLst>
                </a:gridCol>
                <a:gridCol w="709570">
                  <a:extLst>
                    <a:ext uri="{9D8B030D-6E8A-4147-A177-3AD203B41FA5}">
                      <a16:colId xmlns:a16="http://schemas.microsoft.com/office/drawing/2014/main" val="2054727148"/>
                    </a:ext>
                  </a:extLst>
                </a:gridCol>
              </a:tblGrid>
              <a:tr h="495195">
                <a:tc>
                  <a:txBody>
                    <a:bodyPr/>
                    <a:lstStyle/>
                    <a:p>
                      <a:r>
                        <a:rPr lang="en-GB" sz="700" b="0" i="0" kern="1200" dirty="0">
                          <a:solidFill>
                            <a:schemeClr val="tx1"/>
                          </a:solidFill>
                          <a:effectLst/>
                          <a:latin typeface="+mn-lt"/>
                          <a:ea typeface="+mn-ea"/>
                          <a:cs typeface="+mn-cs"/>
                        </a:rPr>
                        <a:t>Category of Requirement</a:t>
                      </a:r>
                      <a:endParaRPr lang="ru-RU" sz="700" dirty="0"/>
                    </a:p>
                  </a:txBody>
                  <a:tcPr/>
                </a:tc>
                <a:tc>
                  <a:txBody>
                    <a:bodyPr/>
                    <a:lstStyle/>
                    <a:p>
                      <a:r>
                        <a:rPr lang="en-GB" sz="700" b="0" i="0" kern="1200" dirty="0">
                          <a:solidFill>
                            <a:schemeClr val="tx1"/>
                          </a:solidFill>
                          <a:effectLst/>
                          <a:latin typeface="+mn-lt"/>
                          <a:ea typeface="+mn-ea"/>
                          <a:cs typeface="+mn-cs"/>
                        </a:rPr>
                        <a:t>Specific Requirements </a:t>
                      </a:r>
                      <a:endParaRPr lang="ru-RU" sz="700" dirty="0"/>
                    </a:p>
                  </a:txBody>
                  <a:tcPr/>
                </a:tc>
                <a:tc>
                  <a:txBody>
                    <a:bodyPr/>
                    <a:lstStyle/>
                    <a:p>
                      <a:r>
                        <a:rPr lang="en-GB" sz="700" b="0" i="0" kern="1200" dirty="0">
                          <a:solidFill>
                            <a:schemeClr val="tx1"/>
                          </a:solidFill>
                          <a:effectLst/>
                          <a:latin typeface="+mn-lt"/>
                          <a:ea typeface="+mn-ea"/>
                          <a:cs typeface="+mn-cs"/>
                        </a:rPr>
                        <a:t>Additional Details</a:t>
                      </a:r>
                      <a:endParaRPr lang="ru-RU" sz="700" dirty="0"/>
                    </a:p>
                  </a:txBody>
                  <a:tcPr/>
                </a:tc>
                <a:extLst>
                  <a:ext uri="{0D108BD9-81ED-4DB2-BD59-A6C34878D82A}">
                    <a16:rowId xmlns:a16="http://schemas.microsoft.com/office/drawing/2014/main" val="792470899"/>
                  </a:ext>
                </a:extLst>
              </a:tr>
              <a:tr h="713081">
                <a:tc>
                  <a:txBody>
                    <a:bodyPr/>
                    <a:lstStyle/>
                    <a:p>
                      <a:r>
                        <a:rPr lang="en-GB" sz="700" b="0" i="0" kern="1200" dirty="0">
                          <a:solidFill>
                            <a:schemeClr val="tx1"/>
                          </a:solidFill>
                          <a:effectLst/>
                          <a:latin typeface="+mn-lt"/>
                          <a:ea typeface="+mn-ea"/>
                          <a:cs typeface="+mn-cs"/>
                        </a:rPr>
                        <a:t>Processing Performance </a:t>
                      </a:r>
                      <a:endParaRPr lang="ru-RU" sz="700" dirty="0"/>
                    </a:p>
                  </a:txBody>
                  <a:tcPr/>
                </a:tc>
                <a:tc>
                  <a:txBody>
                    <a:bodyPr/>
                    <a:lstStyle/>
                    <a:p>
                      <a:r>
                        <a:rPr lang="en-GB" sz="700" b="0" i="0" kern="1200" dirty="0">
                          <a:solidFill>
                            <a:schemeClr val="tx1"/>
                          </a:solidFill>
                          <a:effectLst/>
                          <a:latin typeface="+mn-lt"/>
                          <a:ea typeface="+mn-ea"/>
                          <a:cs typeface="+mn-cs"/>
                        </a:rPr>
                        <a:t>Time per event: ≤ 1 </a:t>
                      </a:r>
                      <a:r>
                        <a:rPr lang="en-GB" sz="700" b="0" i="0" kern="1200" dirty="0" err="1">
                          <a:solidFill>
                            <a:schemeClr val="tx1"/>
                          </a:solidFill>
                          <a:effectLst/>
                          <a:latin typeface="+mn-lt"/>
                          <a:ea typeface="+mn-ea"/>
                          <a:cs typeface="+mn-cs"/>
                        </a:rPr>
                        <a:t>ms</a:t>
                      </a:r>
                      <a:r>
                        <a:rPr lang="en-GB" sz="700" b="0" i="0" kern="1200" dirty="0">
                          <a:solidFill>
                            <a:schemeClr val="tx1"/>
                          </a:solidFill>
                          <a:effectLst/>
                          <a:latin typeface="+mn-lt"/>
                          <a:ea typeface="+mn-ea"/>
                          <a:cs typeface="+mn-cs"/>
                        </a:rPr>
                        <a:t> </a:t>
                      </a:r>
                      <a:endParaRPr lang="ru-RU" sz="700" dirty="0"/>
                    </a:p>
                  </a:txBody>
                  <a:tcPr/>
                </a:tc>
                <a:tc>
                  <a:txBody>
                    <a:bodyPr/>
                    <a:lstStyle/>
                    <a:p>
                      <a:r>
                        <a:rPr lang="en-GB" sz="700" b="0" i="0" kern="1200" dirty="0">
                          <a:solidFill>
                            <a:schemeClr val="tx1"/>
                          </a:solidFill>
                          <a:effectLst/>
                          <a:latin typeface="+mn-lt"/>
                          <a:ea typeface="+mn-ea"/>
                          <a:cs typeface="+mn-cs"/>
                        </a:rPr>
                        <a:t>Necessary for real-time data processing </a:t>
                      </a:r>
                      <a:endParaRPr lang="ru-RU" sz="700" dirty="0"/>
                    </a:p>
                  </a:txBody>
                  <a:tcPr/>
                </a:tc>
                <a:extLst>
                  <a:ext uri="{0D108BD9-81ED-4DB2-BD59-A6C34878D82A}">
                    <a16:rowId xmlns:a16="http://schemas.microsoft.com/office/drawing/2014/main" val="3923978220"/>
                  </a:ext>
                </a:extLst>
              </a:tr>
              <a:tr h="822023">
                <a:tc>
                  <a:txBody>
                    <a:bodyPr/>
                    <a:lstStyle/>
                    <a:p>
                      <a:r>
                        <a:rPr lang="en-GB" sz="700" b="0" i="0" kern="1200" dirty="0">
                          <a:solidFill>
                            <a:schemeClr val="tx1"/>
                          </a:solidFill>
                          <a:effectLst/>
                          <a:latin typeface="+mn-lt"/>
                          <a:ea typeface="+mn-ea"/>
                          <a:cs typeface="+mn-cs"/>
                        </a:rPr>
                        <a:t>Resource Usage </a:t>
                      </a:r>
                      <a:endParaRPr lang="ru-RU" sz="700" dirty="0"/>
                    </a:p>
                  </a:txBody>
                  <a:tcPr/>
                </a:tc>
                <a:tc>
                  <a:txBody>
                    <a:bodyPr/>
                    <a:lstStyle/>
                    <a:p>
                      <a:r>
                        <a:rPr lang="en-GB" sz="700" b="0" i="0" kern="1200" dirty="0">
                          <a:solidFill>
                            <a:schemeClr val="tx1"/>
                          </a:solidFill>
                          <a:effectLst/>
                          <a:latin typeface="+mn-lt"/>
                          <a:ea typeface="+mn-ea"/>
                          <a:cs typeface="+mn-cs"/>
                        </a:rPr>
                        <a:t>Use no more than 2 GB RAM per process </a:t>
                      </a:r>
                      <a:endParaRPr lang="ru-RU" sz="700" dirty="0"/>
                    </a:p>
                  </a:txBody>
                  <a:tcPr/>
                </a:tc>
                <a:tc>
                  <a:txBody>
                    <a:bodyPr/>
                    <a:lstStyle/>
                    <a:p>
                      <a:r>
                        <a:rPr lang="en-GB" sz="700" b="0" i="0" kern="1200" dirty="0">
                          <a:solidFill>
                            <a:schemeClr val="tx1"/>
                          </a:solidFill>
                          <a:effectLst/>
                          <a:latin typeface="+mn-lt"/>
                          <a:ea typeface="+mn-ea"/>
                          <a:cs typeface="+mn-cs"/>
                        </a:rPr>
                        <a:t>Maximizes efficiency and resource allocation </a:t>
                      </a:r>
                      <a:endParaRPr lang="ru-RU" sz="700" dirty="0"/>
                    </a:p>
                  </a:txBody>
                  <a:tcPr/>
                </a:tc>
                <a:extLst>
                  <a:ext uri="{0D108BD9-81ED-4DB2-BD59-A6C34878D82A}">
                    <a16:rowId xmlns:a16="http://schemas.microsoft.com/office/drawing/2014/main" val="3573908023"/>
                  </a:ext>
                </a:extLst>
              </a:tr>
            </a:tbl>
          </a:graphicData>
        </a:graphic>
      </p:graphicFrame>
      <p:sp>
        <p:nvSpPr>
          <p:cNvPr id="15" name="TextBox 14">
            <a:extLst>
              <a:ext uri="{FF2B5EF4-FFF2-40B4-BE49-F238E27FC236}">
                <a16:creationId xmlns:a16="http://schemas.microsoft.com/office/drawing/2014/main" id="{6F53E151-6FB1-0741-B249-CB966A7E1F49}"/>
              </a:ext>
            </a:extLst>
          </p:cNvPr>
          <p:cNvSpPr txBox="1"/>
          <p:nvPr/>
        </p:nvSpPr>
        <p:spPr>
          <a:xfrm>
            <a:off x="4231292" y="4668035"/>
            <a:ext cx="1869999" cy="646331"/>
          </a:xfrm>
          <a:prstGeom prst="rect">
            <a:avLst/>
          </a:prstGeom>
          <a:noFill/>
        </p:spPr>
        <p:txBody>
          <a:bodyPr wrap="square" rtlCol="0">
            <a:spAutoFit/>
          </a:bodyPr>
          <a:lstStyle/>
          <a:p>
            <a:r>
              <a:rPr lang="en-GB" dirty="0"/>
              <a:t>HLT</a:t>
            </a:r>
          </a:p>
          <a:p>
            <a:endParaRPr lang="ru-RU" dirty="0"/>
          </a:p>
        </p:txBody>
      </p:sp>
      <p:graphicFrame>
        <p:nvGraphicFramePr>
          <p:cNvPr id="16" name="Таблица 15">
            <a:extLst>
              <a:ext uri="{FF2B5EF4-FFF2-40B4-BE49-F238E27FC236}">
                <a16:creationId xmlns:a16="http://schemas.microsoft.com/office/drawing/2014/main" id="{C62BC9C5-E8EC-EB40-A32D-49492E9963E9}"/>
              </a:ext>
            </a:extLst>
          </p:cNvPr>
          <p:cNvGraphicFramePr>
            <a:graphicFrameLocks noGrp="1"/>
          </p:cNvGraphicFramePr>
          <p:nvPr>
            <p:extLst>
              <p:ext uri="{D42A27DB-BD31-4B8C-83A1-F6EECF244321}">
                <p14:modId xmlns:p14="http://schemas.microsoft.com/office/powerpoint/2010/main" val="2713817458"/>
              </p:ext>
            </p:extLst>
          </p:nvPr>
        </p:nvGraphicFramePr>
        <p:xfrm>
          <a:off x="8465225" y="4855114"/>
          <a:ext cx="2511933" cy="1940052"/>
        </p:xfrm>
        <a:graphic>
          <a:graphicData uri="http://schemas.openxmlformats.org/drawingml/2006/table">
            <a:tbl>
              <a:tblPr firstRow="1" bandRow="1">
                <a:tableStyleId>{616DA210-FB5B-4158-B5E0-FEB733F419BA}</a:tableStyleId>
              </a:tblPr>
              <a:tblGrid>
                <a:gridCol w="837311">
                  <a:extLst>
                    <a:ext uri="{9D8B030D-6E8A-4147-A177-3AD203B41FA5}">
                      <a16:colId xmlns:a16="http://schemas.microsoft.com/office/drawing/2014/main" val="2483475902"/>
                    </a:ext>
                  </a:extLst>
                </a:gridCol>
                <a:gridCol w="837311">
                  <a:extLst>
                    <a:ext uri="{9D8B030D-6E8A-4147-A177-3AD203B41FA5}">
                      <a16:colId xmlns:a16="http://schemas.microsoft.com/office/drawing/2014/main" val="231804946"/>
                    </a:ext>
                  </a:extLst>
                </a:gridCol>
                <a:gridCol w="837311">
                  <a:extLst>
                    <a:ext uri="{9D8B030D-6E8A-4147-A177-3AD203B41FA5}">
                      <a16:colId xmlns:a16="http://schemas.microsoft.com/office/drawing/2014/main" val="2054727148"/>
                    </a:ext>
                  </a:extLst>
                </a:gridCol>
              </a:tblGrid>
              <a:tr h="407574">
                <a:tc>
                  <a:txBody>
                    <a:bodyPr/>
                    <a:lstStyle/>
                    <a:p>
                      <a:r>
                        <a:rPr lang="en-GB" sz="700" b="0" i="0" kern="1200" dirty="0">
                          <a:solidFill>
                            <a:schemeClr val="tx1"/>
                          </a:solidFill>
                          <a:effectLst/>
                          <a:latin typeface="+mn-lt"/>
                          <a:ea typeface="+mn-ea"/>
                          <a:cs typeface="+mn-cs"/>
                        </a:rPr>
                        <a:t>Category of Requirement</a:t>
                      </a:r>
                      <a:endParaRPr lang="ru-RU" sz="700" dirty="0"/>
                    </a:p>
                  </a:txBody>
                  <a:tcPr/>
                </a:tc>
                <a:tc>
                  <a:txBody>
                    <a:bodyPr/>
                    <a:lstStyle/>
                    <a:p>
                      <a:r>
                        <a:rPr lang="en-GB" sz="700" b="0" i="0" kern="1200" dirty="0">
                          <a:solidFill>
                            <a:schemeClr val="tx1"/>
                          </a:solidFill>
                          <a:effectLst/>
                          <a:latin typeface="+mn-lt"/>
                          <a:ea typeface="+mn-ea"/>
                          <a:cs typeface="+mn-cs"/>
                        </a:rPr>
                        <a:t>Specific Requirements </a:t>
                      </a:r>
                      <a:endParaRPr lang="ru-RU" sz="700" dirty="0"/>
                    </a:p>
                  </a:txBody>
                  <a:tcPr/>
                </a:tc>
                <a:tc>
                  <a:txBody>
                    <a:bodyPr/>
                    <a:lstStyle/>
                    <a:p>
                      <a:r>
                        <a:rPr lang="en-GB" sz="700" b="0" i="0" kern="1200" dirty="0">
                          <a:solidFill>
                            <a:schemeClr val="tx1"/>
                          </a:solidFill>
                          <a:effectLst/>
                          <a:latin typeface="+mn-lt"/>
                          <a:ea typeface="+mn-ea"/>
                          <a:cs typeface="+mn-cs"/>
                        </a:rPr>
                        <a:t>Additional Details</a:t>
                      </a:r>
                      <a:endParaRPr lang="ru-RU" sz="700" dirty="0"/>
                    </a:p>
                  </a:txBody>
                  <a:tcPr/>
                </a:tc>
                <a:extLst>
                  <a:ext uri="{0D108BD9-81ED-4DB2-BD59-A6C34878D82A}">
                    <a16:rowId xmlns:a16="http://schemas.microsoft.com/office/drawing/2014/main" val="792470899"/>
                  </a:ext>
                </a:extLst>
              </a:tr>
              <a:tr h="766239">
                <a:tc>
                  <a:txBody>
                    <a:bodyPr/>
                    <a:lstStyle/>
                    <a:p>
                      <a:r>
                        <a:rPr lang="en-GB" sz="700" b="0" i="0" kern="1200" dirty="0">
                          <a:solidFill>
                            <a:schemeClr val="tx1"/>
                          </a:solidFill>
                          <a:effectLst/>
                          <a:latin typeface="+mn-lt"/>
                          <a:ea typeface="+mn-ea"/>
                          <a:cs typeface="+mn-cs"/>
                        </a:rPr>
                        <a:t>Scalability </a:t>
                      </a:r>
                      <a:endParaRPr lang="ru-RU" sz="700" dirty="0"/>
                    </a:p>
                  </a:txBody>
                  <a:tcPr/>
                </a:tc>
                <a:tc>
                  <a:txBody>
                    <a:bodyPr/>
                    <a:lstStyle/>
                    <a:p>
                      <a:r>
                        <a:rPr lang="en-GB" sz="700" b="0" i="0" kern="1200" dirty="0">
                          <a:solidFill>
                            <a:schemeClr val="tx1"/>
                          </a:solidFill>
                          <a:effectLst/>
                          <a:latin typeface="+mn-lt"/>
                          <a:ea typeface="+mn-ea"/>
                          <a:cs typeface="+mn-cs"/>
                        </a:rPr>
                        <a:t>Increase power by 50% when data volume increases by 30%</a:t>
                      </a:r>
                      <a:endParaRPr lang="ru-RU" sz="700" dirty="0"/>
                    </a:p>
                  </a:txBody>
                  <a:tcPr/>
                </a:tc>
                <a:tc>
                  <a:txBody>
                    <a:bodyPr/>
                    <a:lstStyle/>
                    <a:p>
                      <a:r>
                        <a:rPr lang="en-GB" sz="700" b="0" i="0" kern="1200" dirty="0">
                          <a:solidFill>
                            <a:schemeClr val="tx1"/>
                          </a:solidFill>
                          <a:effectLst/>
                          <a:latin typeface="+mn-lt"/>
                          <a:ea typeface="+mn-ea"/>
                          <a:cs typeface="+mn-cs"/>
                        </a:rPr>
                        <a:t>Adjusts to data volume increase automatically</a:t>
                      </a:r>
                      <a:endParaRPr lang="ru-RU" sz="700" dirty="0"/>
                    </a:p>
                  </a:txBody>
                  <a:tcPr/>
                </a:tc>
                <a:extLst>
                  <a:ext uri="{0D108BD9-81ED-4DB2-BD59-A6C34878D82A}">
                    <a16:rowId xmlns:a16="http://schemas.microsoft.com/office/drawing/2014/main" val="3923978220"/>
                  </a:ext>
                </a:extLst>
              </a:tr>
              <a:tr h="766239">
                <a:tc>
                  <a:txBody>
                    <a:bodyPr/>
                    <a:lstStyle/>
                    <a:p>
                      <a:r>
                        <a:rPr lang="en-GB" sz="700" b="0" i="0" kern="1200" dirty="0">
                          <a:solidFill>
                            <a:schemeClr val="tx1"/>
                          </a:solidFill>
                          <a:effectLst/>
                          <a:latin typeface="+mn-lt"/>
                          <a:ea typeface="+mn-ea"/>
                          <a:cs typeface="+mn-cs"/>
                        </a:rPr>
                        <a:t>System Integration</a:t>
                      </a:r>
                      <a:endParaRPr lang="ru-RU" sz="700" dirty="0"/>
                    </a:p>
                  </a:txBody>
                  <a:tcPr/>
                </a:tc>
                <a:tc>
                  <a:txBody>
                    <a:bodyPr/>
                    <a:lstStyle/>
                    <a:p>
                      <a:r>
                        <a:rPr lang="en-GB" sz="700" b="0" i="0" kern="1200" dirty="0">
                          <a:solidFill>
                            <a:schemeClr val="tx1"/>
                          </a:solidFill>
                          <a:effectLst/>
                          <a:latin typeface="+mn-lt"/>
                          <a:ea typeface="+mn-ea"/>
                          <a:cs typeface="+mn-cs"/>
                        </a:rPr>
                        <a:t>Compatible with Hadoop and Spark-based systems </a:t>
                      </a:r>
                      <a:endParaRPr lang="ru-RU" sz="700" dirty="0"/>
                    </a:p>
                  </a:txBody>
                  <a:tcPr/>
                </a:tc>
                <a:tc>
                  <a:txBody>
                    <a:bodyPr/>
                    <a:lstStyle/>
                    <a:p>
                      <a:r>
                        <a:rPr lang="en-GB" sz="700" b="0" i="0" kern="1200" dirty="0">
                          <a:solidFill>
                            <a:schemeClr val="tx1"/>
                          </a:solidFill>
                          <a:effectLst/>
                          <a:latin typeface="+mn-lt"/>
                          <a:ea typeface="+mn-ea"/>
                          <a:cs typeface="+mn-cs"/>
                        </a:rPr>
                        <a:t>Ensures smooth integration with data analysis platforms </a:t>
                      </a:r>
                      <a:endParaRPr lang="ru-RU" sz="700" dirty="0"/>
                    </a:p>
                  </a:txBody>
                  <a:tcPr/>
                </a:tc>
                <a:extLst>
                  <a:ext uri="{0D108BD9-81ED-4DB2-BD59-A6C34878D82A}">
                    <a16:rowId xmlns:a16="http://schemas.microsoft.com/office/drawing/2014/main" val="3573908023"/>
                  </a:ext>
                </a:extLst>
              </a:tr>
            </a:tbl>
          </a:graphicData>
        </a:graphic>
      </p:graphicFrame>
      <p:sp>
        <p:nvSpPr>
          <p:cNvPr id="17" name="Прямоугольник 16">
            <a:extLst>
              <a:ext uri="{FF2B5EF4-FFF2-40B4-BE49-F238E27FC236}">
                <a16:creationId xmlns:a16="http://schemas.microsoft.com/office/drawing/2014/main" id="{463F4857-F95E-BF46-97AC-E8A0F23857FD}"/>
              </a:ext>
            </a:extLst>
          </p:cNvPr>
          <p:cNvSpPr/>
          <p:nvPr/>
        </p:nvSpPr>
        <p:spPr>
          <a:xfrm>
            <a:off x="7219614" y="4715054"/>
            <a:ext cx="1807641" cy="646331"/>
          </a:xfrm>
          <a:prstGeom prst="rect">
            <a:avLst/>
          </a:prstGeom>
        </p:spPr>
        <p:txBody>
          <a:bodyPr wrap="square">
            <a:spAutoFit/>
          </a:bodyPr>
          <a:lstStyle/>
          <a:p>
            <a:r>
              <a:rPr lang="en-GB" dirty="0">
                <a:latin typeface="Söhne"/>
              </a:rPr>
              <a:t>O2 (Online-Offline)</a:t>
            </a:r>
            <a:endParaRPr lang="en-GB" i="0" dirty="0">
              <a:effectLst/>
              <a:latin typeface="Söhne"/>
            </a:endParaRPr>
          </a:p>
        </p:txBody>
      </p:sp>
    </p:spTree>
    <p:extLst>
      <p:ext uri="{BB962C8B-B14F-4D97-AF65-F5344CB8AC3E}">
        <p14:creationId xmlns:p14="http://schemas.microsoft.com/office/powerpoint/2010/main" val="111499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835D72-2CBC-C245-B035-6755FB4E4457}"/>
              </a:ext>
            </a:extLst>
          </p:cNvPr>
          <p:cNvSpPr>
            <a:spLocks noGrp="1"/>
          </p:cNvSpPr>
          <p:nvPr>
            <p:ph type="title"/>
          </p:nvPr>
        </p:nvSpPr>
        <p:spPr/>
        <p:txBody>
          <a:bodyPr/>
          <a:lstStyle/>
          <a:p>
            <a:r>
              <a:rPr lang="en-GB" dirty="0"/>
              <a:t>Conclusions</a:t>
            </a:r>
            <a:endParaRPr lang="ru-RU" dirty="0"/>
          </a:p>
        </p:txBody>
      </p:sp>
      <p:sp>
        <p:nvSpPr>
          <p:cNvPr id="3" name="Объект 2">
            <a:extLst>
              <a:ext uri="{FF2B5EF4-FFF2-40B4-BE49-F238E27FC236}">
                <a16:creationId xmlns:a16="http://schemas.microsoft.com/office/drawing/2014/main" id="{AB1EC5FF-5A96-2741-A6D4-4C11B077EF85}"/>
              </a:ext>
            </a:extLst>
          </p:cNvPr>
          <p:cNvSpPr>
            <a:spLocks noGrp="1"/>
          </p:cNvSpPr>
          <p:nvPr>
            <p:ph idx="1"/>
          </p:nvPr>
        </p:nvSpPr>
        <p:spPr>
          <a:xfrm>
            <a:off x="240632" y="2603500"/>
            <a:ext cx="7539789" cy="4118142"/>
          </a:xfrm>
        </p:spPr>
        <p:txBody>
          <a:bodyPr>
            <a:normAutofit fontScale="77500" lnSpcReduction="20000"/>
          </a:bodyPr>
          <a:lstStyle/>
          <a:p>
            <a:r>
              <a:rPr lang="en-GB" b="1" dirty="0"/>
              <a:t>Comprehensive Integration Achieved</a:t>
            </a:r>
            <a:r>
              <a:rPr lang="en-GB" dirty="0"/>
              <a:t>: I have successfully mapped and </a:t>
            </a:r>
            <a:r>
              <a:rPr lang="en-GB" dirty="0" err="1"/>
              <a:t>analyzed</a:t>
            </a:r>
            <a:r>
              <a:rPr lang="en-GB" dirty="0"/>
              <a:t> the intricacies of ALICE's subsystems, enhancing my understanding of the Large Ion Collider Experiment. This comprehensive overview paves the way for future developers at the NICA Accelerator Complex, ensuring a robust foundation for the development of control systems.</a:t>
            </a:r>
          </a:p>
          <a:p>
            <a:r>
              <a:rPr lang="en-GB" b="1" dirty="0"/>
              <a:t>Subsystems Interconnectivity</a:t>
            </a:r>
            <a:r>
              <a:rPr lang="en-GB" dirty="0"/>
              <a:t>: My study highlights the seamless interconnectivity between various subsystems such as DAQ, DCS, HLT, and ECS. Each subsystem is designed to handle specific tasks efficiently while maintaining a high degree of synergy with others, which is crucial for the overall functionality of the experiment.</a:t>
            </a:r>
          </a:p>
          <a:p>
            <a:r>
              <a:rPr lang="en-GB" b="1" dirty="0"/>
              <a:t>Operational Efficiency and Challenges</a:t>
            </a:r>
            <a:r>
              <a:rPr lang="en-GB" dirty="0"/>
              <a:t>: Through detailed analysis, I identified key operational efficiencies and potential challenges within subsystems like the DAQ's high data throughput and the DCS's real-time monitoring capabilities. Addressing these challenges will be critical to improving data acquisition, processing, and storage.</a:t>
            </a:r>
          </a:p>
          <a:p>
            <a:r>
              <a:rPr lang="en-GB" b="1" dirty="0"/>
              <a:t>Future Enhancements and Adaptability</a:t>
            </a:r>
            <a:r>
              <a:rPr lang="en-GB" dirty="0"/>
              <a:t>: The project underscores the necessity for future enhancements, especially in terms of scalability and adaptability of the systems to meet evolving experimental conditions and technological advancements.</a:t>
            </a:r>
          </a:p>
          <a:p>
            <a:endParaRPr lang="ru-RU" dirty="0"/>
          </a:p>
        </p:txBody>
      </p:sp>
      <p:pic>
        <p:nvPicPr>
          <p:cNvPr id="4" name="Рисунок 3">
            <a:extLst>
              <a:ext uri="{FF2B5EF4-FFF2-40B4-BE49-F238E27FC236}">
                <a16:creationId xmlns:a16="http://schemas.microsoft.com/office/drawing/2014/main" id="{24DE2D18-6F72-6A46-BE4B-50F5F0BC5F30}"/>
              </a:ext>
            </a:extLst>
          </p:cNvPr>
          <p:cNvPicPr>
            <a:picLocks noChangeAspect="1"/>
          </p:cNvPicPr>
          <p:nvPr/>
        </p:nvPicPr>
        <p:blipFill>
          <a:blip r:embed="rId2"/>
          <a:stretch>
            <a:fillRect/>
          </a:stretch>
        </p:blipFill>
        <p:spPr>
          <a:xfrm>
            <a:off x="7974604" y="2374232"/>
            <a:ext cx="3883526" cy="3883526"/>
          </a:xfrm>
          <a:prstGeom prst="rect">
            <a:avLst/>
          </a:prstGeom>
        </p:spPr>
      </p:pic>
    </p:spTree>
    <p:extLst>
      <p:ext uri="{BB962C8B-B14F-4D97-AF65-F5344CB8AC3E}">
        <p14:creationId xmlns:p14="http://schemas.microsoft.com/office/powerpoint/2010/main" val="81991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C269933B-9B2F-AA40-8A84-EA9401A20595}"/>
              </a:ext>
            </a:extLst>
          </p:cNvPr>
          <p:cNvSpPr txBox="1">
            <a:spLocks/>
          </p:cNvSpPr>
          <p:nvPr/>
        </p:nvSpPr>
        <p:spPr bwMode="gray">
          <a:xfrm>
            <a:off x="1141413" y="618518"/>
            <a:ext cx="9905998" cy="147857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REFERENCES:</a:t>
            </a:r>
            <a:endParaRPr lang="ru-RU" dirty="0"/>
          </a:p>
        </p:txBody>
      </p:sp>
      <p:sp>
        <p:nvSpPr>
          <p:cNvPr id="5" name="Объект 2">
            <a:extLst>
              <a:ext uri="{FF2B5EF4-FFF2-40B4-BE49-F238E27FC236}">
                <a16:creationId xmlns:a16="http://schemas.microsoft.com/office/drawing/2014/main" id="{E30EF750-0BB2-0E47-AE51-D042C6810A06}"/>
              </a:ext>
            </a:extLst>
          </p:cNvPr>
          <p:cNvSpPr txBox="1">
            <a:spLocks/>
          </p:cNvSpPr>
          <p:nvPr/>
        </p:nvSpPr>
        <p:spPr>
          <a:xfrm>
            <a:off x="1141412" y="2441992"/>
            <a:ext cx="9905999" cy="46085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dirty="0">
                <a:hlinkClick r:id="rId2"/>
              </a:rPr>
              <a:t>https://ieeexplore.ieee.org/stamp/stamp.jsp?tp=&amp;arnumber=5446521</a:t>
            </a:r>
            <a:br>
              <a:rPr lang="en-GB" dirty="0"/>
            </a:br>
            <a:r>
              <a:rPr lang="en-GB" dirty="0">
                <a:hlinkClick r:id="rId3"/>
              </a:rPr>
              <a:t>https://ieeexplore.ieee.org/stamp/stamp.jsp?tp=&amp;arnumber=10274908</a:t>
            </a:r>
            <a:endParaRPr lang="en-GB" dirty="0"/>
          </a:p>
          <a:p>
            <a:r>
              <a:rPr lang="en-GB" dirty="0">
                <a:hlinkClick r:id="rId4"/>
              </a:rPr>
              <a:t>https://accelconf.web.cern.ch/ica05/proceedings/pdf/O1_011.pdf</a:t>
            </a:r>
            <a:endParaRPr lang="en-GB" dirty="0"/>
          </a:p>
          <a:p>
            <a:r>
              <a:rPr lang="en-GB" dirty="0">
                <a:hlinkClick r:id="rId5"/>
              </a:rPr>
              <a:t>https://arxiv.org/pdf/2106.08353.pdf</a:t>
            </a:r>
            <a:endParaRPr lang="en-GB" dirty="0"/>
          </a:p>
          <a:p>
            <a:r>
              <a:rPr lang="en-GB" dirty="0">
                <a:hlinkClick r:id="rId6"/>
              </a:rPr>
              <a:t>https://inspirehep.net/files/dbd6254b24fc39806bcf2ed31a406f67</a:t>
            </a:r>
            <a:endParaRPr lang="en-GB" dirty="0"/>
          </a:p>
          <a:p>
            <a:r>
              <a:rPr lang="en-GB" dirty="0">
                <a:hlinkClick r:id="rId7"/>
              </a:rPr>
              <a:t>https://alice-collaboration.web.cern.ch/node/34985</a:t>
            </a:r>
            <a:endParaRPr lang="ru-RU" dirty="0"/>
          </a:p>
          <a:p>
            <a:r>
              <a:rPr lang="en-GB" dirty="0">
                <a:hlinkClick r:id="rId8"/>
              </a:rPr>
              <a:t>https://edms.cern.ch/ui/file/456354/1/HLT_Chapters11-15.pdf</a:t>
            </a:r>
            <a:endParaRPr lang="en-GB" dirty="0"/>
          </a:p>
          <a:p>
            <a:r>
              <a:rPr lang="en-GB" dirty="0">
                <a:hlinkClick r:id="rId9"/>
              </a:rPr>
              <a:t>https://iopscience.iop.org/article/10.1088/1748-0221/15/10/T10002/pdf</a:t>
            </a:r>
            <a:endParaRPr lang="en-GB" dirty="0"/>
          </a:p>
          <a:p>
            <a:r>
              <a:rPr lang="en-GB" dirty="0">
                <a:hlinkClick r:id="rId4"/>
              </a:rPr>
              <a:t>https://accelconf.web.cern.ch/ica05/proceedings/pdf/O1_011.pdf</a:t>
            </a:r>
            <a:endParaRPr lang="en-GB" dirty="0"/>
          </a:p>
          <a:p>
            <a:r>
              <a:rPr lang="en-GB" dirty="0"/>
              <a:t>https://www-</a:t>
            </a:r>
            <a:r>
              <a:rPr lang="en-GB" dirty="0" err="1"/>
              <a:t>conf.kek.jp</a:t>
            </a:r>
            <a:r>
              <a:rPr lang="en-GB" dirty="0"/>
              <a:t>/acat03/prog/</a:t>
            </a:r>
            <a:r>
              <a:rPr lang="en-GB" dirty="0" err="1"/>
              <a:t>presen</a:t>
            </a:r>
            <a:r>
              <a:rPr lang="en-GB" dirty="0"/>
              <a:t>/id0027.pdf</a:t>
            </a:r>
            <a:endParaRPr lang="ru-RU" dirty="0"/>
          </a:p>
          <a:p>
            <a:endParaRPr lang="ru-RU" dirty="0"/>
          </a:p>
        </p:txBody>
      </p:sp>
    </p:spTree>
    <p:extLst>
      <p:ext uri="{BB962C8B-B14F-4D97-AF65-F5344CB8AC3E}">
        <p14:creationId xmlns:p14="http://schemas.microsoft.com/office/powerpoint/2010/main" val="310381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CD55AE-BE99-D34D-90B3-592558817337}"/>
              </a:ext>
            </a:extLst>
          </p:cNvPr>
          <p:cNvSpPr>
            <a:spLocks noGrp="1"/>
          </p:cNvSpPr>
          <p:nvPr>
            <p:ph type="title"/>
          </p:nvPr>
        </p:nvSpPr>
        <p:spPr/>
        <p:txBody>
          <a:bodyPr/>
          <a:lstStyle/>
          <a:p>
            <a:r>
              <a:rPr lang="en-GB" dirty="0"/>
              <a:t>Abstract</a:t>
            </a:r>
            <a:endParaRPr lang="ru-RU" dirty="0"/>
          </a:p>
        </p:txBody>
      </p:sp>
      <p:sp>
        <p:nvSpPr>
          <p:cNvPr id="3" name="Объект 2">
            <a:extLst>
              <a:ext uri="{FF2B5EF4-FFF2-40B4-BE49-F238E27FC236}">
                <a16:creationId xmlns:a16="http://schemas.microsoft.com/office/drawing/2014/main" id="{6F178144-E568-E141-B796-3D173A16A9AB}"/>
              </a:ext>
            </a:extLst>
          </p:cNvPr>
          <p:cNvSpPr>
            <a:spLocks noGrp="1"/>
          </p:cNvSpPr>
          <p:nvPr>
            <p:ph idx="1"/>
          </p:nvPr>
        </p:nvSpPr>
        <p:spPr>
          <a:xfrm>
            <a:off x="503791" y="2312554"/>
            <a:ext cx="9578831" cy="4254500"/>
          </a:xfrm>
        </p:spPr>
        <p:txBody>
          <a:bodyPr>
            <a:normAutofit fontScale="92500" lnSpcReduction="10000"/>
          </a:bodyPr>
          <a:lstStyle/>
          <a:p>
            <a:r>
              <a:rPr lang="en-GB" dirty="0"/>
              <a:t>Introduction: </a:t>
            </a:r>
          </a:p>
          <a:p>
            <a:r>
              <a:rPr lang="en-GB" dirty="0"/>
              <a:t>The development of an advanced automated control system for the NICA collider is driven by a necessity to encapsulate precision and control in experimental physics. In this context, the ALICE experiment at CERN stands as a beacon of successful automation integration, serving our analysis with a proven model for system efficacy and evolution. Our study zeroes in on ALICE's automation systems, examining the subsystems like Data Acquisition (DAQ), High-Level Trigger(HLT), Central Trigger System(CTS), Experiment </a:t>
            </a:r>
            <a:r>
              <a:rPr lang="en-GB"/>
              <a:t>Control System(ECS) </a:t>
            </a:r>
            <a:r>
              <a:rPr lang="en-GB" dirty="0"/>
              <a:t>and Detector Control Systems (DCS)—their life cycles, design stages and associated requirements. </a:t>
            </a:r>
          </a:p>
          <a:p>
            <a:r>
              <a:rPr lang="en-GB" dirty="0"/>
              <a:t>This focused analysis on ALICE aims to extract actionable insights that address the design complexity and operational efficiency needed for NICA's own systems. By understanding how ALICE sustains high data throughput and accomplishes real-time processing, we can establish a set of guidelines informed by their lifecycle management practices. Such insights are instrumental in sculpting a control system for NICA that encapsulates both reliability and innovation, laying the groundwork for future developments in collider technology.</a:t>
            </a:r>
          </a:p>
        </p:txBody>
      </p:sp>
    </p:spTree>
    <p:extLst>
      <p:ext uri="{BB962C8B-B14F-4D97-AF65-F5344CB8AC3E}">
        <p14:creationId xmlns:p14="http://schemas.microsoft.com/office/powerpoint/2010/main" val="145982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0A4B79-8357-A74F-8051-CBFE6D30A069}"/>
              </a:ext>
            </a:extLst>
          </p:cNvPr>
          <p:cNvSpPr>
            <a:spLocks noGrp="1"/>
          </p:cNvSpPr>
          <p:nvPr>
            <p:ph type="title"/>
          </p:nvPr>
        </p:nvSpPr>
        <p:spPr/>
        <p:txBody>
          <a:bodyPr/>
          <a:lstStyle/>
          <a:p>
            <a:r>
              <a:rPr lang="en-GB" dirty="0"/>
              <a:t>What was the project?</a:t>
            </a:r>
            <a:endParaRPr lang="ru-RU" dirty="0"/>
          </a:p>
        </p:txBody>
      </p:sp>
      <p:sp>
        <p:nvSpPr>
          <p:cNvPr id="3" name="Объект 2">
            <a:extLst>
              <a:ext uri="{FF2B5EF4-FFF2-40B4-BE49-F238E27FC236}">
                <a16:creationId xmlns:a16="http://schemas.microsoft.com/office/drawing/2014/main" id="{0E78A58E-DE04-7142-88C4-2E376255932B}"/>
              </a:ext>
            </a:extLst>
          </p:cNvPr>
          <p:cNvSpPr>
            <a:spLocks noGrp="1"/>
          </p:cNvSpPr>
          <p:nvPr>
            <p:ph idx="1"/>
          </p:nvPr>
        </p:nvSpPr>
        <p:spPr>
          <a:xfrm>
            <a:off x="767028" y="2673927"/>
            <a:ext cx="5038028" cy="3595255"/>
          </a:xfrm>
        </p:spPr>
        <p:txBody>
          <a:bodyPr/>
          <a:lstStyle/>
          <a:p>
            <a:r>
              <a:rPr lang="en-GB" dirty="0"/>
              <a:t>In this wave of Interest, my main task was to study the subsystems of the Large Ion Collider Experiment (ALICE) and try to structure the information in order to create a starting point for future developers of Control Systems at the NICA experimental facilities.</a:t>
            </a:r>
          </a:p>
          <a:p>
            <a:br>
              <a:rPr lang="en-GB" dirty="0"/>
            </a:br>
            <a:r>
              <a:rPr lang="en-GB" dirty="0"/>
              <a:t>In this summary, I would like to collect all the information I have obtained together and structure it for easier understanding</a:t>
            </a:r>
            <a:endParaRPr lang="ru-RU" dirty="0"/>
          </a:p>
        </p:txBody>
      </p:sp>
      <p:pic>
        <p:nvPicPr>
          <p:cNvPr id="4" name="Рисунок 3">
            <a:extLst>
              <a:ext uri="{FF2B5EF4-FFF2-40B4-BE49-F238E27FC236}">
                <a16:creationId xmlns:a16="http://schemas.microsoft.com/office/drawing/2014/main" id="{CA001C10-C6F9-F447-AF45-901948D7A373}"/>
              </a:ext>
            </a:extLst>
          </p:cNvPr>
          <p:cNvPicPr>
            <a:picLocks noChangeAspect="1"/>
          </p:cNvPicPr>
          <p:nvPr/>
        </p:nvPicPr>
        <p:blipFill>
          <a:blip r:embed="rId2"/>
          <a:stretch>
            <a:fillRect/>
          </a:stretch>
        </p:blipFill>
        <p:spPr>
          <a:xfrm>
            <a:off x="6022109" y="2673927"/>
            <a:ext cx="6025188" cy="3389168"/>
          </a:xfrm>
          <a:prstGeom prst="rect">
            <a:avLst/>
          </a:prstGeom>
        </p:spPr>
      </p:pic>
    </p:spTree>
    <p:extLst>
      <p:ext uri="{BB962C8B-B14F-4D97-AF65-F5344CB8AC3E}">
        <p14:creationId xmlns:p14="http://schemas.microsoft.com/office/powerpoint/2010/main" val="17087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22AAEA-E357-F140-818D-76CEFFC18F8C}"/>
              </a:ext>
            </a:extLst>
          </p:cNvPr>
          <p:cNvSpPr>
            <a:spLocks noGrp="1"/>
          </p:cNvSpPr>
          <p:nvPr>
            <p:ph type="title"/>
          </p:nvPr>
        </p:nvSpPr>
        <p:spPr/>
        <p:txBody>
          <a:bodyPr/>
          <a:lstStyle/>
          <a:p>
            <a:r>
              <a:rPr lang="en-GB" dirty="0"/>
              <a:t>ALL ALICE Subsystems:</a:t>
            </a:r>
            <a:endParaRPr lang="ru-RU" dirty="0"/>
          </a:p>
        </p:txBody>
      </p:sp>
      <p:sp>
        <p:nvSpPr>
          <p:cNvPr id="3" name="Объект 2">
            <a:extLst>
              <a:ext uri="{FF2B5EF4-FFF2-40B4-BE49-F238E27FC236}">
                <a16:creationId xmlns:a16="http://schemas.microsoft.com/office/drawing/2014/main" id="{D5C56FE9-8104-8A4A-A5AC-29DFB762FCEF}"/>
              </a:ext>
            </a:extLst>
          </p:cNvPr>
          <p:cNvSpPr>
            <a:spLocks noGrp="1"/>
          </p:cNvSpPr>
          <p:nvPr>
            <p:ph idx="1"/>
          </p:nvPr>
        </p:nvSpPr>
        <p:spPr>
          <a:xfrm>
            <a:off x="303109" y="2373436"/>
            <a:ext cx="11789514" cy="586762"/>
          </a:xfrm>
        </p:spPr>
        <p:txBody>
          <a:bodyPr>
            <a:normAutofit lnSpcReduction="10000"/>
          </a:bodyPr>
          <a:lstStyle/>
          <a:p>
            <a:r>
              <a:rPr lang="en-GB" dirty="0"/>
              <a:t>I'd like to start by showing a diagram of all (almost) subsystems in ALICE. All subsystems, of course, have smaller subsystems. Each subsystem performs its own tasks, but they are all interconnected.</a:t>
            </a:r>
            <a:endParaRPr lang="ru-RU" dirty="0"/>
          </a:p>
        </p:txBody>
      </p:sp>
      <p:sp>
        <p:nvSpPr>
          <p:cNvPr id="5" name="Прямоугольник 4">
            <a:extLst>
              <a:ext uri="{FF2B5EF4-FFF2-40B4-BE49-F238E27FC236}">
                <a16:creationId xmlns:a16="http://schemas.microsoft.com/office/drawing/2014/main" id="{42F4968E-0E0C-314E-A051-CE6AA3629147}"/>
              </a:ext>
            </a:extLst>
          </p:cNvPr>
          <p:cNvSpPr/>
          <p:nvPr/>
        </p:nvSpPr>
        <p:spPr>
          <a:xfrm>
            <a:off x="2928151" y="2960198"/>
            <a:ext cx="5941139" cy="51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ALICE EXPERIMENT</a:t>
            </a:r>
          </a:p>
          <a:p>
            <a:pPr algn="ctr"/>
            <a:endParaRPr lang="ru-RU" dirty="0"/>
          </a:p>
        </p:txBody>
      </p:sp>
      <p:sp>
        <p:nvSpPr>
          <p:cNvPr id="6" name="Скругленный прямоугольник 5">
            <a:extLst>
              <a:ext uri="{FF2B5EF4-FFF2-40B4-BE49-F238E27FC236}">
                <a16:creationId xmlns:a16="http://schemas.microsoft.com/office/drawing/2014/main" id="{908801B2-A5C9-CD43-A20C-637D5C199BCF}"/>
              </a:ext>
            </a:extLst>
          </p:cNvPr>
          <p:cNvSpPr/>
          <p:nvPr/>
        </p:nvSpPr>
        <p:spPr>
          <a:xfrm>
            <a:off x="1268752" y="4373650"/>
            <a:ext cx="1241302" cy="87254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DAQ</a:t>
            </a:r>
            <a:endParaRPr lang="ru-RU" dirty="0"/>
          </a:p>
        </p:txBody>
      </p:sp>
      <p:sp>
        <p:nvSpPr>
          <p:cNvPr id="7" name="Скругленный прямоугольник 6">
            <a:extLst>
              <a:ext uri="{FF2B5EF4-FFF2-40B4-BE49-F238E27FC236}">
                <a16:creationId xmlns:a16="http://schemas.microsoft.com/office/drawing/2014/main" id="{EED91856-F932-7E49-AD72-4D6C0144593E}"/>
              </a:ext>
            </a:extLst>
          </p:cNvPr>
          <p:cNvSpPr/>
          <p:nvPr/>
        </p:nvSpPr>
        <p:spPr>
          <a:xfrm>
            <a:off x="2968427" y="4389389"/>
            <a:ext cx="1241302" cy="87254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DCS</a:t>
            </a:r>
            <a:endParaRPr lang="ru-RU" dirty="0"/>
          </a:p>
        </p:txBody>
      </p:sp>
      <p:sp>
        <p:nvSpPr>
          <p:cNvPr id="8" name="Скругленный прямоугольник 7">
            <a:extLst>
              <a:ext uri="{FF2B5EF4-FFF2-40B4-BE49-F238E27FC236}">
                <a16:creationId xmlns:a16="http://schemas.microsoft.com/office/drawing/2014/main" id="{C10F09CD-2663-3147-A27C-025B17DBC97E}"/>
              </a:ext>
            </a:extLst>
          </p:cNvPr>
          <p:cNvSpPr/>
          <p:nvPr/>
        </p:nvSpPr>
        <p:spPr>
          <a:xfrm>
            <a:off x="4994657" y="4330571"/>
            <a:ext cx="1241302" cy="87254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Trigger system</a:t>
            </a:r>
            <a:endParaRPr lang="ru-RU" dirty="0"/>
          </a:p>
        </p:txBody>
      </p:sp>
      <p:sp>
        <p:nvSpPr>
          <p:cNvPr id="9" name="Скругленный прямоугольник 8">
            <a:extLst>
              <a:ext uri="{FF2B5EF4-FFF2-40B4-BE49-F238E27FC236}">
                <a16:creationId xmlns:a16="http://schemas.microsoft.com/office/drawing/2014/main" id="{DDB7BFAC-8FDF-044D-89E0-CE81DBBFE9BD}"/>
              </a:ext>
            </a:extLst>
          </p:cNvPr>
          <p:cNvSpPr/>
          <p:nvPr/>
        </p:nvSpPr>
        <p:spPr>
          <a:xfrm>
            <a:off x="7058952" y="4347871"/>
            <a:ext cx="1241302" cy="87254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HLT</a:t>
            </a:r>
            <a:endParaRPr lang="ru-RU" dirty="0"/>
          </a:p>
        </p:txBody>
      </p:sp>
      <p:sp>
        <p:nvSpPr>
          <p:cNvPr id="11" name="Скругленный прямоугольник 10">
            <a:extLst>
              <a:ext uri="{FF2B5EF4-FFF2-40B4-BE49-F238E27FC236}">
                <a16:creationId xmlns:a16="http://schemas.microsoft.com/office/drawing/2014/main" id="{42751BC9-B829-3E44-BFFA-18382808D301}"/>
              </a:ext>
            </a:extLst>
          </p:cNvPr>
          <p:cNvSpPr/>
          <p:nvPr/>
        </p:nvSpPr>
        <p:spPr>
          <a:xfrm>
            <a:off x="9235239" y="4373647"/>
            <a:ext cx="1241302" cy="87254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Online-offline(O2)</a:t>
            </a:r>
            <a:endParaRPr lang="ru-RU" sz="1500" dirty="0"/>
          </a:p>
        </p:txBody>
      </p:sp>
      <p:cxnSp>
        <p:nvCxnSpPr>
          <p:cNvPr id="12" name="Соединительная линия уступом 11">
            <a:extLst>
              <a:ext uri="{FF2B5EF4-FFF2-40B4-BE49-F238E27FC236}">
                <a16:creationId xmlns:a16="http://schemas.microsoft.com/office/drawing/2014/main" id="{83060422-7716-954D-ACBD-601800F06B39}"/>
              </a:ext>
            </a:extLst>
          </p:cNvPr>
          <p:cNvCxnSpPr>
            <a:cxnSpLocks/>
            <a:stCxn id="5" idx="1"/>
            <a:endCxn id="6" idx="0"/>
          </p:cNvCxnSpPr>
          <p:nvPr/>
        </p:nvCxnSpPr>
        <p:spPr>
          <a:xfrm rot="10800000" flipV="1">
            <a:off x="1889403" y="3219004"/>
            <a:ext cx="1038748" cy="115464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 name="Соединительная линия уступом 12">
            <a:extLst>
              <a:ext uri="{FF2B5EF4-FFF2-40B4-BE49-F238E27FC236}">
                <a16:creationId xmlns:a16="http://schemas.microsoft.com/office/drawing/2014/main" id="{BC6CA527-2A31-4A42-A76C-4A83A6FCA33F}"/>
              </a:ext>
            </a:extLst>
          </p:cNvPr>
          <p:cNvCxnSpPr>
            <a:cxnSpLocks/>
            <a:endCxn id="7" idx="0"/>
          </p:cNvCxnSpPr>
          <p:nvPr/>
        </p:nvCxnSpPr>
        <p:spPr>
          <a:xfrm rot="5400000">
            <a:off x="3296138" y="3786493"/>
            <a:ext cx="895837" cy="30995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4" name="Соединительная линия уступом 13">
            <a:extLst>
              <a:ext uri="{FF2B5EF4-FFF2-40B4-BE49-F238E27FC236}">
                <a16:creationId xmlns:a16="http://schemas.microsoft.com/office/drawing/2014/main" id="{97B7C2C0-E903-B24C-AA64-F692176F5C7D}"/>
              </a:ext>
            </a:extLst>
          </p:cNvPr>
          <p:cNvCxnSpPr>
            <a:cxnSpLocks/>
            <a:endCxn id="8" idx="0"/>
          </p:cNvCxnSpPr>
          <p:nvPr/>
        </p:nvCxnSpPr>
        <p:spPr>
          <a:xfrm rot="5400000">
            <a:off x="5193698" y="3856343"/>
            <a:ext cx="895839" cy="5261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5" name="Соединительная линия уступом 14">
            <a:extLst>
              <a:ext uri="{FF2B5EF4-FFF2-40B4-BE49-F238E27FC236}">
                <a16:creationId xmlns:a16="http://schemas.microsoft.com/office/drawing/2014/main" id="{1BC69025-7296-8143-B547-BC1DEAF7537A}"/>
              </a:ext>
            </a:extLst>
          </p:cNvPr>
          <p:cNvCxnSpPr>
            <a:cxnSpLocks/>
            <a:endCxn id="9" idx="0"/>
          </p:cNvCxnSpPr>
          <p:nvPr/>
        </p:nvCxnSpPr>
        <p:spPr>
          <a:xfrm rot="16200000" flipH="1">
            <a:off x="6828752" y="3497020"/>
            <a:ext cx="878710" cy="82299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7" name="Соединительная линия уступом 16">
            <a:extLst>
              <a:ext uri="{FF2B5EF4-FFF2-40B4-BE49-F238E27FC236}">
                <a16:creationId xmlns:a16="http://schemas.microsoft.com/office/drawing/2014/main" id="{B3F438E2-5C4B-9F4B-B485-91CD9ADC2763}"/>
              </a:ext>
            </a:extLst>
          </p:cNvPr>
          <p:cNvCxnSpPr>
            <a:cxnSpLocks/>
            <a:endCxn id="11" idx="0"/>
          </p:cNvCxnSpPr>
          <p:nvPr/>
        </p:nvCxnSpPr>
        <p:spPr>
          <a:xfrm>
            <a:off x="8421484" y="3235357"/>
            <a:ext cx="1434406" cy="113829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8" name="Скругленный прямоугольник 17">
            <a:extLst>
              <a:ext uri="{FF2B5EF4-FFF2-40B4-BE49-F238E27FC236}">
                <a16:creationId xmlns:a16="http://schemas.microsoft.com/office/drawing/2014/main" id="{A625A608-7CF9-4343-95FE-70F84891677A}"/>
              </a:ext>
            </a:extLst>
          </p:cNvPr>
          <p:cNvSpPr/>
          <p:nvPr/>
        </p:nvSpPr>
        <p:spPr>
          <a:xfrm>
            <a:off x="164563"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Read-out system</a:t>
            </a:r>
            <a:endParaRPr lang="ru-RU" sz="800" dirty="0"/>
          </a:p>
        </p:txBody>
      </p:sp>
      <p:sp>
        <p:nvSpPr>
          <p:cNvPr id="19" name="Скругленный прямоугольник 18">
            <a:extLst>
              <a:ext uri="{FF2B5EF4-FFF2-40B4-BE49-F238E27FC236}">
                <a16:creationId xmlns:a16="http://schemas.microsoft.com/office/drawing/2014/main" id="{D2A1C8F8-4B91-CA42-9851-99681F0B0E1F}"/>
              </a:ext>
            </a:extLst>
          </p:cNvPr>
          <p:cNvSpPr/>
          <p:nvPr/>
        </p:nvSpPr>
        <p:spPr>
          <a:xfrm>
            <a:off x="815728"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event building</a:t>
            </a:r>
            <a:endParaRPr lang="ru-RU" sz="800" dirty="0"/>
          </a:p>
        </p:txBody>
      </p:sp>
      <p:sp>
        <p:nvSpPr>
          <p:cNvPr id="20" name="Скругленный прямоугольник 19">
            <a:extLst>
              <a:ext uri="{FF2B5EF4-FFF2-40B4-BE49-F238E27FC236}">
                <a16:creationId xmlns:a16="http://schemas.microsoft.com/office/drawing/2014/main" id="{9BADBC97-AE58-754D-82FE-BDC17489F1BE}"/>
              </a:ext>
            </a:extLst>
          </p:cNvPr>
          <p:cNvSpPr/>
          <p:nvPr/>
        </p:nvSpPr>
        <p:spPr>
          <a:xfrm>
            <a:off x="1466893"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Data storage</a:t>
            </a:r>
            <a:endParaRPr lang="ru-RU" sz="800" dirty="0"/>
          </a:p>
        </p:txBody>
      </p:sp>
      <p:sp>
        <p:nvSpPr>
          <p:cNvPr id="21" name="Скругленный прямоугольник 20">
            <a:extLst>
              <a:ext uri="{FF2B5EF4-FFF2-40B4-BE49-F238E27FC236}">
                <a16:creationId xmlns:a16="http://schemas.microsoft.com/office/drawing/2014/main" id="{6CFE51CB-9725-444A-8F10-AEB0B4ED0EB3}"/>
              </a:ext>
            </a:extLst>
          </p:cNvPr>
          <p:cNvSpPr/>
          <p:nvPr/>
        </p:nvSpPr>
        <p:spPr>
          <a:xfrm>
            <a:off x="2134512"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Hardware monitoring</a:t>
            </a:r>
            <a:endParaRPr lang="ru-RU" sz="800" dirty="0"/>
          </a:p>
        </p:txBody>
      </p:sp>
      <p:sp>
        <p:nvSpPr>
          <p:cNvPr id="22" name="Скругленный прямоугольник 21">
            <a:extLst>
              <a:ext uri="{FF2B5EF4-FFF2-40B4-BE49-F238E27FC236}">
                <a16:creationId xmlns:a16="http://schemas.microsoft.com/office/drawing/2014/main" id="{158476BC-A960-6C4F-9663-A232E97FA647}"/>
              </a:ext>
            </a:extLst>
          </p:cNvPr>
          <p:cNvSpPr/>
          <p:nvPr/>
        </p:nvSpPr>
        <p:spPr>
          <a:xfrm>
            <a:off x="2744150"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err="1"/>
              <a:t>Env</a:t>
            </a:r>
            <a:r>
              <a:rPr lang="en-GB" sz="800" dirty="0"/>
              <a:t>. monitoring</a:t>
            </a:r>
            <a:endParaRPr lang="ru-RU" sz="800" dirty="0"/>
          </a:p>
        </p:txBody>
      </p:sp>
      <p:sp>
        <p:nvSpPr>
          <p:cNvPr id="23" name="Скругленный прямоугольник 22">
            <a:extLst>
              <a:ext uri="{FF2B5EF4-FFF2-40B4-BE49-F238E27FC236}">
                <a16:creationId xmlns:a16="http://schemas.microsoft.com/office/drawing/2014/main" id="{FBF3D24E-EBB0-CC4B-A3D0-67DFF38ADA2C}"/>
              </a:ext>
            </a:extLst>
          </p:cNvPr>
          <p:cNvSpPr/>
          <p:nvPr/>
        </p:nvSpPr>
        <p:spPr>
          <a:xfrm>
            <a:off x="3353788"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safety systems</a:t>
            </a:r>
            <a:endParaRPr lang="ru-RU" sz="800" dirty="0"/>
          </a:p>
        </p:txBody>
      </p:sp>
      <p:sp>
        <p:nvSpPr>
          <p:cNvPr id="24" name="Скругленный прямоугольник 23">
            <a:extLst>
              <a:ext uri="{FF2B5EF4-FFF2-40B4-BE49-F238E27FC236}">
                <a16:creationId xmlns:a16="http://schemas.microsoft.com/office/drawing/2014/main" id="{D68FFE49-D400-654D-9E60-9328A3EE8BA9}"/>
              </a:ext>
            </a:extLst>
          </p:cNvPr>
          <p:cNvSpPr/>
          <p:nvPr/>
        </p:nvSpPr>
        <p:spPr>
          <a:xfrm>
            <a:off x="4052949"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CTP</a:t>
            </a:r>
            <a:endParaRPr lang="ru-RU" sz="800" dirty="0"/>
          </a:p>
        </p:txBody>
      </p:sp>
      <p:sp>
        <p:nvSpPr>
          <p:cNvPr id="25" name="Скругленный прямоугольник 24">
            <a:extLst>
              <a:ext uri="{FF2B5EF4-FFF2-40B4-BE49-F238E27FC236}">
                <a16:creationId xmlns:a16="http://schemas.microsoft.com/office/drawing/2014/main" id="{C31AE27A-2104-6947-87C6-1D0C1EF05179}"/>
              </a:ext>
            </a:extLst>
          </p:cNvPr>
          <p:cNvSpPr/>
          <p:nvPr/>
        </p:nvSpPr>
        <p:spPr>
          <a:xfrm>
            <a:off x="4648714"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FIT</a:t>
            </a:r>
            <a:endParaRPr lang="ru-RU" sz="800" dirty="0"/>
          </a:p>
        </p:txBody>
      </p:sp>
      <p:sp>
        <p:nvSpPr>
          <p:cNvPr id="26" name="Скругленный прямоугольник 25">
            <a:extLst>
              <a:ext uri="{FF2B5EF4-FFF2-40B4-BE49-F238E27FC236}">
                <a16:creationId xmlns:a16="http://schemas.microsoft.com/office/drawing/2014/main" id="{5D04D298-E615-D54B-A98B-DC1A274BC2F3}"/>
              </a:ext>
            </a:extLst>
          </p:cNvPr>
          <p:cNvSpPr/>
          <p:nvPr/>
        </p:nvSpPr>
        <p:spPr>
          <a:xfrm>
            <a:off x="5258352"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LTU</a:t>
            </a:r>
            <a:endParaRPr lang="ru-RU" sz="800" dirty="0"/>
          </a:p>
        </p:txBody>
      </p:sp>
      <p:sp>
        <p:nvSpPr>
          <p:cNvPr id="27" name="Скругленный прямоугольник 26">
            <a:extLst>
              <a:ext uri="{FF2B5EF4-FFF2-40B4-BE49-F238E27FC236}">
                <a16:creationId xmlns:a16="http://schemas.microsoft.com/office/drawing/2014/main" id="{ED0DE7AD-2A67-AE46-978B-7B860D50E21B}"/>
              </a:ext>
            </a:extLst>
          </p:cNvPr>
          <p:cNvSpPr/>
          <p:nvPr/>
        </p:nvSpPr>
        <p:spPr>
          <a:xfrm>
            <a:off x="5887594"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Data filtering</a:t>
            </a:r>
            <a:endParaRPr lang="ru-RU" sz="800" dirty="0"/>
          </a:p>
        </p:txBody>
      </p:sp>
      <p:sp>
        <p:nvSpPr>
          <p:cNvPr id="28" name="Скругленный прямоугольник 27">
            <a:extLst>
              <a:ext uri="{FF2B5EF4-FFF2-40B4-BE49-F238E27FC236}">
                <a16:creationId xmlns:a16="http://schemas.microsoft.com/office/drawing/2014/main" id="{D447AF36-068B-3846-8300-B58FA27790B9}"/>
              </a:ext>
            </a:extLst>
          </p:cNvPr>
          <p:cNvSpPr/>
          <p:nvPr/>
        </p:nvSpPr>
        <p:spPr>
          <a:xfrm>
            <a:off x="6483359"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Real-time data processing</a:t>
            </a:r>
            <a:endParaRPr lang="ru-RU" sz="800" dirty="0"/>
          </a:p>
        </p:txBody>
      </p:sp>
      <p:sp>
        <p:nvSpPr>
          <p:cNvPr id="29" name="Скругленный прямоугольник 28">
            <a:extLst>
              <a:ext uri="{FF2B5EF4-FFF2-40B4-BE49-F238E27FC236}">
                <a16:creationId xmlns:a16="http://schemas.microsoft.com/office/drawing/2014/main" id="{6A9FC315-74CB-884C-9AA2-32124218D550}"/>
              </a:ext>
            </a:extLst>
          </p:cNvPr>
          <p:cNvSpPr/>
          <p:nvPr/>
        </p:nvSpPr>
        <p:spPr>
          <a:xfrm>
            <a:off x="7092997"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Data reduction</a:t>
            </a:r>
            <a:endParaRPr lang="ru-RU" sz="800" dirty="0"/>
          </a:p>
        </p:txBody>
      </p:sp>
      <p:sp>
        <p:nvSpPr>
          <p:cNvPr id="30" name="Скругленный прямоугольник 29">
            <a:extLst>
              <a:ext uri="{FF2B5EF4-FFF2-40B4-BE49-F238E27FC236}">
                <a16:creationId xmlns:a16="http://schemas.microsoft.com/office/drawing/2014/main" id="{FB3CCE57-BA41-2C4A-ACD2-74B895C1C99C}"/>
              </a:ext>
            </a:extLst>
          </p:cNvPr>
          <p:cNvSpPr/>
          <p:nvPr/>
        </p:nvSpPr>
        <p:spPr>
          <a:xfrm>
            <a:off x="7737739"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Run control</a:t>
            </a:r>
            <a:endParaRPr lang="ru-RU" sz="800" dirty="0"/>
          </a:p>
        </p:txBody>
      </p:sp>
      <p:sp>
        <p:nvSpPr>
          <p:cNvPr id="31" name="Скругленный прямоугольник 30">
            <a:extLst>
              <a:ext uri="{FF2B5EF4-FFF2-40B4-BE49-F238E27FC236}">
                <a16:creationId xmlns:a16="http://schemas.microsoft.com/office/drawing/2014/main" id="{3F29B947-1C75-644E-8FD8-5924BA581CDB}"/>
              </a:ext>
            </a:extLst>
          </p:cNvPr>
          <p:cNvSpPr/>
          <p:nvPr/>
        </p:nvSpPr>
        <p:spPr>
          <a:xfrm>
            <a:off x="8333504"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Subsystem control</a:t>
            </a:r>
            <a:endParaRPr lang="ru-RU" sz="800" dirty="0"/>
          </a:p>
        </p:txBody>
      </p:sp>
      <p:sp>
        <p:nvSpPr>
          <p:cNvPr id="32" name="Скругленный прямоугольник 31">
            <a:extLst>
              <a:ext uri="{FF2B5EF4-FFF2-40B4-BE49-F238E27FC236}">
                <a16:creationId xmlns:a16="http://schemas.microsoft.com/office/drawing/2014/main" id="{3312D3D4-2F7C-C34D-A242-7C0693010603}"/>
              </a:ext>
            </a:extLst>
          </p:cNvPr>
          <p:cNvSpPr/>
          <p:nvPr/>
        </p:nvSpPr>
        <p:spPr>
          <a:xfrm>
            <a:off x="8943142"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Interlock systems</a:t>
            </a:r>
            <a:endParaRPr lang="ru-RU" sz="800" dirty="0"/>
          </a:p>
        </p:txBody>
      </p:sp>
      <p:sp>
        <p:nvSpPr>
          <p:cNvPr id="33" name="Скругленный прямоугольник 32">
            <a:extLst>
              <a:ext uri="{FF2B5EF4-FFF2-40B4-BE49-F238E27FC236}">
                <a16:creationId xmlns:a16="http://schemas.microsoft.com/office/drawing/2014/main" id="{5C6E8342-5625-E640-B084-4D27896F984D}"/>
              </a:ext>
            </a:extLst>
          </p:cNvPr>
          <p:cNvSpPr/>
          <p:nvPr/>
        </p:nvSpPr>
        <p:spPr>
          <a:xfrm>
            <a:off x="9552780" y="6081659"/>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Time </a:t>
            </a:r>
            <a:r>
              <a:rPr lang="en-GB" sz="800" dirty="0" err="1"/>
              <a:t>destribution</a:t>
            </a:r>
            <a:endParaRPr lang="ru-RU" sz="800" dirty="0"/>
          </a:p>
        </p:txBody>
      </p:sp>
      <p:sp>
        <p:nvSpPr>
          <p:cNvPr id="34" name="Скругленный прямоугольник 33">
            <a:extLst>
              <a:ext uri="{FF2B5EF4-FFF2-40B4-BE49-F238E27FC236}">
                <a16:creationId xmlns:a16="http://schemas.microsoft.com/office/drawing/2014/main" id="{A6DFEC34-5EE7-984A-B1AB-78D118FE2DE1}"/>
              </a:ext>
            </a:extLst>
          </p:cNvPr>
          <p:cNvSpPr/>
          <p:nvPr/>
        </p:nvSpPr>
        <p:spPr>
          <a:xfrm>
            <a:off x="10267130" y="6067804"/>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err="1"/>
              <a:t>Continuos</a:t>
            </a:r>
            <a:r>
              <a:rPr lang="en-GB" sz="800" dirty="0"/>
              <a:t> readout</a:t>
            </a:r>
            <a:endParaRPr lang="ru-RU" sz="800" dirty="0"/>
          </a:p>
        </p:txBody>
      </p:sp>
      <p:sp>
        <p:nvSpPr>
          <p:cNvPr id="35" name="Скругленный прямоугольник 34">
            <a:extLst>
              <a:ext uri="{FF2B5EF4-FFF2-40B4-BE49-F238E27FC236}">
                <a16:creationId xmlns:a16="http://schemas.microsoft.com/office/drawing/2014/main" id="{9D5965FE-64C3-294C-86F2-48D9B83DFC49}"/>
              </a:ext>
            </a:extLst>
          </p:cNvPr>
          <p:cNvSpPr/>
          <p:nvPr/>
        </p:nvSpPr>
        <p:spPr>
          <a:xfrm>
            <a:off x="10876768" y="6067804"/>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RT data-processing</a:t>
            </a:r>
            <a:endParaRPr lang="ru-RU" sz="800" dirty="0"/>
          </a:p>
        </p:txBody>
      </p:sp>
      <p:sp>
        <p:nvSpPr>
          <p:cNvPr id="36" name="Скругленный прямоугольник 35">
            <a:extLst>
              <a:ext uri="{FF2B5EF4-FFF2-40B4-BE49-F238E27FC236}">
                <a16:creationId xmlns:a16="http://schemas.microsoft.com/office/drawing/2014/main" id="{2CA2F374-3C13-CB43-9956-D040AADE7AC9}"/>
              </a:ext>
            </a:extLst>
          </p:cNvPr>
          <p:cNvSpPr/>
          <p:nvPr/>
        </p:nvSpPr>
        <p:spPr>
          <a:xfrm>
            <a:off x="11486406" y="6067804"/>
            <a:ext cx="606217" cy="591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Offline analysis</a:t>
            </a:r>
          </a:p>
        </p:txBody>
      </p:sp>
      <p:cxnSp>
        <p:nvCxnSpPr>
          <p:cNvPr id="37" name="Соединительная линия уступом 36">
            <a:extLst>
              <a:ext uri="{FF2B5EF4-FFF2-40B4-BE49-F238E27FC236}">
                <a16:creationId xmlns:a16="http://schemas.microsoft.com/office/drawing/2014/main" id="{ED227444-D563-2B4C-A5FC-871AC60F729A}"/>
              </a:ext>
            </a:extLst>
          </p:cNvPr>
          <p:cNvCxnSpPr>
            <a:stCxn id="6" idx="2"/>
            <a:endCxn id="18" idx="0"/>
          </p:cNvCxnSpPr>
          <p:nvPr/>
        </p:nvCxnSpPr>
        <p:spPr>
          <a:xfrm rot="5400000">
            <a:off x="760808" y="4953064"/>
            <a:ext cx="835460" cy="142173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8" name="Соединительная линия уступом 37">
            <a:extLst>
              <a:ext uri="{FF2B5EF4-FFF2-40B4-BE49-F238E27FC236}">
                <a16:creationId xmlns:a16="http://schemas.microsoft.com/office/drawing/2014/main" id="{39D2BDB1-4D88-2243-8297-49A7B1AB3FCD}"/>
              </a:ext>
            </a:extLst>
          </p:cNvPr>
          <p:cNvCxnSpPr>
            <a:cxnSpLocks/>
            <a:stCxn id="6" idx="2"/>
            <a:endCxn id="19" idx="0"/>
          </p:cNvCxnSpPr>
          <p:nvPr/>
        </p:nvCxnSpPr>
        <p:spPr>
          <a:xfrm rot="5400000">
            <a:off x="1086390" y="5278646"/>
            <a:ext cx="835460" cy="77056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9" name="Соединительная линия уступом 38">
            <a:extLst>
              <a:ext uri="{FF2B5EF4-FFF2-40B4-BE49-F238E27FC236}">
                <a16:creationId xmlns:a16="http://schemas.microsoft.com/office/drawing/2014/main" id="{94474DBE-43F1-1B40-9986-BDB430B174F7}"/>
              </a:ext>
            </a:extLst>
          </p:cNvPr>
          <p:cNvCxnSpPr>
            <a:cxnSpLocks/>
            <a:stCxn id="6" idx="2"/>
            <a:endCxn id="20" idx="0"/>
          </p:cNvCxnSpPr>
          <p:nvPr/>
        </p:nvCxnSpPr>
        <p:spPr>
          <a:xfrm rot="5400000">
            <a:off x="1411973" y="5604229"/>
            <a:ext cx="835460" cy="11940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0" name="Соединительная линия уступом 39">
            <a:extLst>
              <a:ext uri="{FF2B5EF4-FFF2-40B4-BE49-F238E27FC236}">
                <a16:creationId xmlns:a16="http://schemas.microsoft.com/office/drawing/2014/main" id="{D1A90D8F-0089-BE49-AC31-D937973DAAE4}"/>
              </a:ext>
            </a:extLst>
          </p:cNvPr>
          <p:cNvCxnSpPr>
            <a:cxnSpLocks/>
            <a:endCxn id="22" idx="0"/>
          </p:cNvCxnSpPr>
          <p:nvPr/>
        </p:nvCxnSpPr>
        <p:spPr>
          <a:xfrm rot="5400000">
            <a:off x="2886781" y="5380900"/>
            <a:ext cx="861237" cy="54028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1" name="Соединительная линия уступом 40">
            <a:extLst>
              <a:ext uri="{FF2B5EF4-FFF2-40B4-BE49-F238E27FC236}">
                <a16:creationId xmlns:a16="http://schemas.microsoft.com/office/drawing/2014/main" id="{CC281F78-658C-4E4A-8E0D-BCF5E46D02BB}"/>
              </a:ext>
            </a:extLst>
          </p:cNvPr>
          <p:cNvCxnSpPr>
            <a:cxnSpLocks/>
            <a:endCxn id="22" idx="0"/>
          </p:cNvCxnSpPr>
          <p:nvPr/>
        </p:nvCxnSpPr>
        <p:spPr>
          <a:xfrm rot="5400000">
            <a:off x="2886779" y="5380902"/>
            <a:ext cx="861238" cy="54027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2" name="Соединительная линия уступом 41">
            <a:extLst>
              <a:ext uri="{FF2B5EF4-FFF2-40B4-BE49-F238E27FC236}">
                <a16:creationId xmlns:a16="http://schemas.microsoft.com/office/drawing/2014/main" id="{28CE59D8-E33A-3A44-8E88-5C358C0CE403}"/>
              </a:ext>
            </a:extLst>
          </p:cNvPr>
          <p:cNvCxnSpPr>
            <a:cxnSpLocks/>
            <a:endCxn id="22" idx="0"/>
          </p:cNvCxnSpPr>
          <p:nvPr/>
        </p:nvCxnSpPr>
        <p:spPr>
          <a:xfrm rot="5400000">
            <a:off x="2886779" y="5380901"/>
            <a:ext cx="861239" cy="54027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3" name="Соединительная линия уступом 42">
            <a:extLst>
              <a:ext uri="{FF2B5EF4-FFF2-40B4-BE49-F238E27FC236}">
                <a16:creationId xmlns:a16="http://schemas.microsoft.com/office/drawing/2014/main" id="{A0CC7E14-0D22-524C-87BC-5F8C957E4F68}"/>
              </a:ext>
            </a:extLst>
          </p:cNvPr>
          <p:cNvCxnSpPr>
            <a:cxnSpLocks/>
            <a:stCxn id="7" idx="2"/>
            <a:endCxn id="23" idx="0"/>
          </p:cNvCxnSpPr>
          <p:nvPr/>
        </p:nvCxnSpPr>
        <p:spPr>
          <a:xfrm rot="16200000" flipH="1">
            <a:off x="3213127" y="5637888"/>
            <a:ext cx="819721" cy="6781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4" name="Соединительная линия уступом 43">
            <a:extLst>
              <a:ext uri="{FF2B5EF4-FFF2-40B4-BE49-F238E27FC236}">
                <a16:creationId xmlns:a16="http://schemas.microsoft.com/office/drawing/2014/main" id="{663328B0-8D02-D048-916B-95B0614FFF36}"/>
              </a:ext>
            </a:extLst>
          </p:cNvPr>
          <p:cNvCxnSpPr>
            <a:cxnSpLocks/>
            <a:stCxn id="7" idx="2"/>
            <a:endCxn id="21" idx="0"/>
          </p:cNvCxnSpPr>
          <p:nvPr/>
        </p:nvCxnSpPr>
        <p:spPr>
          <a:xfrm rot="5400000">
            <a:off x="2603490" y="5096070"/>
            <a:ext cx="819721" cy="115145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5" name="Соединительная линия уступом 44">
            <a:extLst>
              <a:ext uri="{FF2B5EF4-FFF2-40B4-BE49-F238E27FC236}">
                <a16:creationId xmlns:a16="http://schemas.microsoft.com/office/drawing/2014/main" id="{1450CDBD-7CC8-8141-8728-66B2C6508691}"/>
              </a:ext>
            </a:extLst>
          </p:cNvPr>
          <p:cNvCxnSpPr>
            <a:cxnSpLocks/>
            <a:stCxn id="8" idx="2"/>
            <a:endCxn id="24" idx="0"/>
          </p:cNvCxnSpPr>
          <p:nvPr/>
        </p:nvCxnSpPr>
        <p:spPr>
          <a:xfrm rot="5400000">
            <a:off x="4546414" y="5012764"/>
            <a:ext cx="878539" cy="125925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6" name="Соединительная линия уступом 45">
            <a:extLst>
              <a:ext uri="{FF2B5EF4-FFF2-40B4-BE49-F238E27FC236}">
                <a16:creationId xmlns:a16="http://schemas.microsoft.com/office/drawing/2014/main" id="{F37338EC-A182-494C-8527-E24F78497E19}"/>
              </a:ext>
            </a:extLst>
          </p:cNvPr>
          <p:cNvCxnSpPr>
            <a:cxnSpLocks/>
            <a:stCxn id="8" idx="2"/>
            <a:endCxn id="25" idx="0"/>
          </p:cNvCxnSpPr>
          <p:nvPr/>
        </p:nvCxnSpPr>
        <p:spPr>
          <a:xfrm rot="5400000">
            <a:off x="4844297" y="5310647"/>
            <a:ext cx="878539" cy="66348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7" name="Соединительная линия уступом 46">
            <a:extLst>
              <a:ext uri="{FF2B5EF4-FFF2-40B4-BE49-F238E27FC236}">
                <a16:creationId xmlns:a16="http://schemas.microsoft.com/office/drawing/2014/main" id="{1BE46106-5DDD-CA4D-91EC-A994836891A2}"/>
              </a:ext>
            </a:extLst>
          </p:cNvPr>
          <p:cNvCxnSpPr>
            <a:cxnSpLocks/>
            <a:stCxn id="8" idx="2"/>
            <a:endCxn id="26" idx="0"/>
          </p:cNvCxnSpPr>
          <p:nvPr/>
        </p:nvCxnSpPr>
        <p:spPr>
          <a:xfrm rot="5400000">
            <a:off x="5149116" y="5615466"/>
            <a:ext cx="878539" cy="5384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8" name="Соединительная линия уступом 47">
            <a:extLst>
              <a:ext uri="{FF2B5EF4-FFF2-40B4-BE49-F238E27FC236}">
                <a16:creationId xmlns:a16="http://schemas.microsoft.com/office/drawing/2014/main" id="{478D9ECA-8D45-B843-8C1E-ECC3BDF6376E}"/>
              </a:ext>
            </a:extLst>
          </p:cNvPr>
          <p:cNvCxnSpPr>
            <a:cxnSpLocks/>
            <a:stCxn id="9" idx="2"/>
            <a:endCxn id="27" idx="0"/>
          </p:cNvCxnSpPr>
          <p:nvPr/>
        </p:nvCxnSpPr>
        <p:spPr>
          <a:xfrm rot="5400000">
            <a:off x="6504534" y="4906589"/>
            <a:ext cx="861239" cy="148890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9" name="Соединительная линия уступом 48">
            <a:extLst>
              <a:ext uri="{FF2B5EF4-FFF2-40B4-BE49-F238E27FC236}">
                <a16:creationId xmlns:a16="http://schemas.microsoft.com/office/drawing/2014/main" id="{52C7EADD-1E91-B44A-9EE6-B02BA3398FD4}"/>
              </a:ext>
            </a:extLst>
          </p:cNvPr>
          <p:cNvCxnSpPr>
            <a:cxnSpLocks/>
            <a:stCxn id="9" idx="2"/>
            <a:endCxn id="28" idx="0"/>
          </p:cNvCxnSpPr>
          <p:nvPr/>
        </p:nvCxnSpPr>
        <p:spPr>
          <a:xfrm rot="5400000">
            <a:off x="6802417" y="5204472"/>
            <a:ext cx="861239" cy="89313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0" name="Соединительная линия уступом 49">
            <a:extLst>
              <a:ext uri="{FF2B5EF4-FFF2-40B4-BE49-F238E27FC236}">
                <a16:creationId xmlns:a16="http://schemas.microsoft.com/office/drawing/2014/main" id="{F93DDD58-0096-494A-8825-758D8259701A}"/>
              </a:ext>
            </a:extLst>
          </p:cNvPr>
          <p:cNvCxnSpPr>
            <a:cxnSpLocks/>
            <a:stCxn id="9" idx="2"/>
            <a:endCxn id="29" idx="0"/>
          </p:cNvCxnSpPr>
          <p:nvPr/>
        </p:nvCxnSpPr>
        <p:spPr>
          <a:xfrm rot="5400000">
            <a:off x="7107236" y="5509291"/>
            <a:ext cx="861239" cy="28349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1" name="Соединительная линия уступом 50">
            <a:extLst>
              <a:ext uri="{FF2B5EF4-FFF2-40B4-BE49-F238E27FC236}">
                <a16:creationId xmlns:a16="http://schemas.microsoft.com/office/drawing/2014/main" id="{7EE26F51-CBED-414E-83B2-92B2B8643DA8}"/>
              </a:ext>
            </a:extLst>
          </p:cNvPr>
          <p:cNvCxnSpPr>
            <a:cxnSpLocks/>
          </p:cNvCxnSpPr>
          <p:nvPr/>
        </p:nvCxnSpPr>
        <p:spPr>
          <a:xfrm rot="10800000" flipV="1">
            <a:off x="8040289" y="5663927"/>
            <a:ext cx="563926" cy="417732"/>
          </a:xfrm>
          <a:prstGeom prst="bentConnector3">
            <a:avLst>
              <a:gd name="adj1" fmla="val 102460"/>
            </a:avLst>
          </a:prstGeom>
          <a:ln>
            <a:tailEnd type="triangle"/>
          </a:ln>
        </p:spPr>
        <p:style>
          <a:lnRef idx="1">
            <a:schemeClr val="dk1"/>
          </a:lnRef>
          <a:fillRef idx="0">
            <a:schemeClr val="dk1"/>
          </a:fillRef>
          <a:effectRef idx="0">
            <a:schemeClr val="dk1"/>
          </a:effectRef>
          <a:fontRef idx="minor">
            <a:schemeClr val="tx1"/>
          </a:fontRef>
        </p:style>
      </p:cxnSp>
      <p:cxnSp>
        <p:nvCxnSpPr>
          <p:cNvPr id="52" name="Соединительная линия уступом 51">
            <a:extLst>
              <a:ext uri="{FF2B5EF4-FFF2-40B4-BE49-F238E27FC236}">
                <a16:creationId xmlns:a16="http://schemas.microsoft.com/office/drawing/2014/main" id="{EB7EF46C-02BA-DB4B-9CB5-A436C00B173C}"/>
              </a:ext>
            </a:extLst>
          </p:cNvPr>
          <p:cNvCxnSpPr>
            <a:cxnSpLocks/>
            <a:endCxn id="31" idx="0"/>
          </p:cNvCxnSpPr>
          <p:nvPr/>
        </p:nvCxnSpPr>
        <p:spPr>
          <a:xfrm rot="16200000" flipH="1">
            <a:off x="8425418" y="5870464"/>
            <a:ext cx="417730" cy="465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3" name="Соединительная линия уступом 52">
            <a:extLst>
              <a:ext uri="{FF2B5EF4-FFF2-40B4-BE49-F238E27FC236}">
                <a16:creationId xmlns:a16="http://schemas.microsoft.com/office/drawing/2014/main" id="{8E4D94AA-2755-8144-BF3F-74DB89E659BE}"/>
              </a:ext>
            </a:extLst>
          </p:cNvPr>
          <p:cNvCxnSpPr>
            <a:cxnSpLocks/>
            <a:endCxn id="32" idx="0"/>
          </p:cNvCxnSpPr>
          <p:nvPr/>
        </p:nvCxnSpPr>
        <p:spPr>
          <a:xfrm>
            <a:off x="8664351" y="5663929"/>
            <a:ext cx="581900" cy="41773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4" name="Соединительная линия уступом 53">
            <a:extLst>
              <a:ext uri="{FF2B5EF4-FFF2-40B4-BE49-F238E27FC236}">
                <a16:creationId xmlns:a16="http://schemas.microsoft.com/office/drawing/2014/main" id="{D78CF06F-598E-D546-9F54-4CD6C53541B3}"/>
              </a:ext>
            </a:extLst>
          </p:cNvPr>
          <p:cNvCxnSpPr>
            <a:cxnSpLocks/>
            <a:endCxn id="33" idx="0"/>
          </p:cNvCxnSpPr>
          <p:nvPr/>
        </p:nvCxnSpPr>
        <p:spPr>
          <a:xfrm>
            <a:off x="8647068" y="5663929"/>
            <a:ext cx="1208821" cy="41773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5" name="Соединительная линия уступом 54">
            <a:extLst>
              <a:ext uri="{FF2B5EF4-FFF2-40B4-BE49-F238E27FC236}">
                <a16:creationId xmlns:a16="http://schemas.microsoft.com/office/drawing/2014/main" id="{C8075DFB-8EE6-5848-9046-7768ECC3F0E3}"/>
              </a:ext>
            </a:extLst>
          </p:cNvPr>
          <p:cNvCxnSpPr>
            <a:cxnSpLocks/>
            <a:stCxn id="11" idx="2"/>
            <a:endCxn id="36" idx="0"/>
          </p:cNvCxnSpPr>
          <p:nvPr/>
        </p:nvCxnSpPr>
        <p:spPr>
          <a:xfrm rot="16200000" flipH="1">
            <a:off x="10411898" y="4690187"/>
            <a:ext cx="821608" cy="193362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6" name="Соединительная линия уступом 55">
            <a:extLst>
              <a:ext uri="{FF2B5EF4-FFF2-40B4-BE49-F238E27FC236}">
                <a16:creationId xmlns:a16="http://schemas.microsoft.com/office/drawing/2014/main" id="{6298B87C-63EA-EC45-907F-10837ECE7E13}"/>
              </a:ext>
            </a:extLst>
          </p:cNvPr>
          <p:cNvCxnSpPr>
            <a:cxnSpLocks/>
            <a:stCxn id="11" idx="2"/>
            <a:endCxn id="35" idx="0"/>
          </p:cNvCxnSpPr>
          <p:nvPr/>
        </p:nvCxnSpPr>
        <p:spPr>
          <a:xfrm rot="16200000" flipH="1">
            <a:off x="10107079" y="4995006"/>
            <a:ext cx="821608" cy="132398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7" name="Соединительная линия уступом 56">
            <a:extLst>
              <a:ext uri="{FF2B5EF4-FFF2-40B4-BE49-F238E27FC236}">
                <a16:creationId xmlns:a16="http://schemas.microsoft.com/office/drawing/2014/main" id="{330C37D2-6FE1-074B-860E-2804BA29FD1F}"/>
              </a:ext>
            </a:extLst>
          </p:cNvPr>
          <p:cNvCxnSpPr>
            <a:cxnSpLocks/>
            <a:stCxn id="11" idx="2"/>
            <a:endCxn id="34" idx="0"/>
          </p:cNvCxnSpPr>
          <p:nvPr/>
        </p:nvCxnSpPr>
        <p:spPr>
          <a:xfrm rot="16200000" flipH="1">
            <a:off x="9802260" y="5299825"/>
            <a:ext cx="821608" cy="71434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924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EF8824-4153-B241-9DAB-309F0E1E02FC}"/>
              </a:ext>
            </a:extLst>
          </p:cNvPr>
          <p:cNvSpPr>
            <a:spLocks noGrp="1"/>
          </p:cNvSpPr>
          <p:nvPr>
            <p:ph type="title"/>
          </p:nvPr>
        </p:nvSpPr>
        <p:spPr/>
        <p:txBody>
          <a:bodyPr/>
          <a:lstStyle/>
          <a:p>
            <a:r>
              <a:rPr lang="en-GB" dirty="0"/>
              <a:t>1.ALICE DAQ</a:t>
            </a:r>
            <a:endParaRPr lang="ru-RU" dirty="0"/>
          </a:p>
        </p:txBody>
      </p:sp>
      <p:sp>
        <p:nvSpPr>
          <p:cNvPr id="3" name="Объект 2">
            <a:extLst>
              <a:ext uri="{FF2B5EF4-FFF2-40B4-BE49-F238E27FC236}">
                <a16:creationId xmlns:a16="http://schemas.microsoft.com/office/drawing/2014/main" id="{B80C0A25-013C-E344-9967-FADBA8D500E2}"/>
              </a:ext>
            </a:extLst>
          </p:cNvPr>
          <p:cNvSpPr>
            <a:spLocks noGrp="1"/>
          </p:cNvSpPr>
          <p:nvPr>
            <p:ph idx="1"/>
          </p:nvPr>
        </p:nvSpPr>
        <p:spPr>
          <a:xfrm>
            <a:off x="165124" y="2258291"/>
            <a:ext cx="3270804" cy="4211782"/>
          </a:xfrm>
        </p:spPr>
        <p:txBody>
          <a:bodyPr>
            <a:normAutofit fontScale="55000" lnSpcReduction="20000"/>
          </a:bodyPr>
          <a:lstStyle/>
          <a:p>
            <a:r>
              <a:rPr lang="en-GB" dirty="0"/>
              <a:t>Let's start taking a step-by-step look at each ALICE subsystem. First, let's look at DAQ (Data Acquisition System).</a:t>
            </a:r>
            <a:br>
              <a:rPr lang="en-GB" dirty="0"/>
            </a:br>
            <a:r>
              <a:rPr lang="en-GB" dirty="0"/>
              <a:t>The ALICE DAQ system is responsible for collecting, processing, and storing data generated by detectors. Here are the key stages of data flow management:</a:t>
            </a:r>
          </a:p>
          <a:p>
            <a:r>
              <a:rPr lang="en-GB" b="1" dirty="0"/>
              <a:t>Data Collection:</a:t>
            </a:r>
            <a:r>
              <a:rPr lang="en-GB" dirty="0"/>
              <a:t> Data from the detectors are received by the system through the front-end electronics (FEE) interface and transmitted via digital communication lines (DDL - Detector Data Link) to data readout systems.</a:t>
            </a:r>
          </a:p>
          <a:p>
            <a:r>
              <a:rPr lang="en-GB" b="1" dirty="0"/>
              <a:t>Sub-event Building:</a:t>
            </a:r>
            <a:r>
              <a:rPr lang="en-GB" dirty="0"/>
              <a:t> The data readout and sub-event building system operates in parallel and independently. Each sub-event building system is controlled by a Local Data Concentrator (LDC), which processes the data and assembles them into sub-events.</a:t>
            </a:r>
          </a:p>
          <a:p>
            <a:r>
              <a:rPr lang="en-GB" b="1" dirty="0"/>
              <a:t>Event Building and Distribution:</a:t>
            </a:r>
            <a:r>
              <a:rPr lang="en-GB" dirty="0"/>
              <a:t> The event building and distribution system accepts sub-events from the LDCs, combines them into complete events, processes, and records them onto permanent data storage. This system needs to be flexible enough to allow easy reconfiguration of computing resources depending on the operational mode.</a:t>
            </a:r>
          </a:p>
          <a:p>
            <a:endParaRPr lang="ru-RU" dirty="0"/>
          </a:p>
        </p:txBody>
      </p:sp>
      <p:sp>
        <p:nvSpPr>
          <p:cNvPr id="6" name="Объект 2">
            <a:extLst>
              <a:ext uri="{FF2B5EF4-FFF2-40B4-BE49-F238E27FC236}">
                <a16:creationId xmlns:a16="http://schemas.microsoft.com/office/drawing/2014/main" id="{A5DA5831-EB20-7A48-8553-3EC5E3613C40}"/>
              </a:ext>
            </a:extLst>
          </p:cNvPr>
          <p:cNvSpPr txBox="1">
            <a:spLocks/>
          </p:cNvSpPr>
          <p:nvPr/>
        </p:nvSpPr>
        <p:spPr>
          <a:xfrm>
            <a:off x="8824214" y="2258291"/>
            <a:ext cx="3270804" cy="42117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sz="1000" dirty="0"/>
              <a:t>The ALICE DAQ system includes several key components: front-end electronics, central processing nodes, and data storage systems. The front-end electronics are responsible for the initial processing of signals from detectors, their conversion to digital format, and transmission via high-speed communication channels. Central nodes process and aggregate data, determining which information should be preserved for further analysis. Data storage systems provide safe and long-term preservation of collected data.</a:t>
            </a:r>
          </a:p>
          <a:p>
            <a:r>
              <a:rPr lang="en-GB" sz="1000" dirty="0"/>
              <a:t>During heavy-ion runs, the DAQ must provide rapid processing and data recording due to their large volume. Local Data Concentrators (LDCs) ensure data collection and initial processing, while Global Data Collectors (GDCs) are responsible for merging these data into complete events.</a:t>
            </a:r>
          </a:p>
          <a:p>
            <a:r>
              <a:rPr lang="en-GB" sz="1000" dirty="0"/>
              <a:t>High-bandwidth data transmission is crucial for maintaining system performance, especially in heavy-ion run mode, where throughput can reach 2500 </a:t>
            </a:r>
            <a:r>
              <a:rPr lang="en-GB" sz="1000" dirty="0" err="1"/>
              <a:t>MBytes</a:t>
            </a:r>
            <a:r>
              <a:rPr lang="en-GB" sz="1000" dirty="0"/>
              <a:t>/sec.</a:t>
            </a:r>
          </a:p>
          <a:p>
            <a:endParaRPr lang="en-US" sz="1000" dirty="0"/>
          </a:p>
        </p:txBody>
      </p:sp>
      <p:pic>
        <p:nvPicPr>
          <p:cNvPr id="7" name="Picture 3">
            <a:extLst>
              <a:ext uri="{FF2B5EF4-FFF2-40B4-BE49-F238E27FC236}">
                <a16:creationId xmlns:a16="http://schemas.microsoft.com/office/drawing/2014/main" id="{2BA86AEE-0FB9-EA49-8AA9-8911A920012D}"/>
              </a:ext>
            </a:extLst>
          </p:cNvPr>
          <p:cNvPicPr>
            <a:picLocks noChangeAspect="1"/>
          </p:cNvPicPr>
          <p:nvPr/>
        </p:nvPicPr>
        <p:blipFill>
          <a:blip r:embed="rId2"/>
          <a:stretch>
            <a:fillRect/>
          </a:stretch>
        </p:blipFill>
        <p:spPr>
          <a:xfrm>
            <a:off x="3631021" y="2501046"/>
            <a:ext cx="5441445" cy="3726272"/>
          </a:xfrm>
          <a:prstGeom prst="rect">
            <a:avLst/>
          </a:prstGeom>
        </p:spPr>
      </p:pic>
      <p:sp>
        <p:nvSpPr>
          <p:cNvPr id="8" name="TextBox 7">
            <a:extLst>
              <a:ext uri="{FF2B5EF4-FFF2-40B4-BE49-F238E27FC236}">
                <a16:creationId xmlns:a16="http://schemas.microsoft.com/office/drawing/2014/main" id="{54666783-9EBC-6048-B788-9B702F789933}"/>
              </a:ext>
            </a:extLst>
          </p:cNvPr>
          <p:cNvSpPr txBox="1"/>
          <p:nvPr/>
        </p:nvSpPr>
        <p:spPr>
          <a:xfrm>
            <a:off x="4128247" y="6242095"/>
            <a:ext cx="3603812" cy="369332"/>
          </a:xfrm>
          <a:prstGeom prst="rect">
            <a:avLst/>
          </a:prstGeom>
          <a:noFill/>
        </p:spPr>
        <p:txBody>
          <a:bodyPr wrap="square" rtlCol="0">
            <a:spAutoFit/>
          </a:bodyPr>
          <a:lstStyle/>
          <a:p>
            <a:r>
              <a:rPr lang="en-GB" dirty="0"/>
              <a:t>The scheme of ALICE DAQ</a:t>
            </a:r>
            <a:endParaRPr lang="ru-RU" dirty="0"/>
          </a:p>
        </p:txBody>
      </p:sp>
    </p:spTree>
    <p:extLst>
      <p:ext uri="{BB962C8B-B14F-4D97-AF65-F5344CB8AC3E}">
        <p14:creationId xmlns:p14="http://schemas.microsoft.com/office/powerpoint/2010/main" val="186269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3AAEC2-C1C9-3645-AD47-C87D82FC41A7}"/>
              </a:ext>
            </a:extLst>
          </p:cNvPr>
          <p:cNvSpPr>
            <a:spLocks noGrp="1"/>
          </p:cNvSpPr>
          <p:nvPr>
            <p:ph type="title"/>
          </p:nvPr>
        </p:nvSpPr>
        <p:spPr/>
        <p:txBody>
          <a:bodyPr/>
          <a:lstStyle/>
          <a:p>
            <a:r>
              <a:rPr lang="en-GB" dirty="0"/>
              <a:t>2.ALICE DCS</a:t>
            </a:r>
            <a:endParaRPr lang="ru-RU" dirty="0"/>
          </a:p>
        </p:txBody>
      </p:sp>
      <p:sp>
        <p:nvSpPr>
          <p:cNvPr id="3" name="Объект 2">
            <a:extLst>
              <a:ext uri="{FF2B5EF4-FFF2-40B4-BE49-F238E27FC236}">
                <a16:creationId xmlns:a16="http://schemas.microsoft.com/office/drawing/2014/main" id="{6FF7CB74-B285-C143-8D98-7EE7E3E492F9}"/>
              </a:ext>
            </a:extLst>
          </p:cNvPr>
          <p:cNvSpPr>
            <a:spLocks noGrp="1"/>
          </p:cNvSpPr>
          <p:nvPr>
            <p:ph idx="1"/>
          </p:nvPr>
        </p:nvSpPr>
        <p:spPr>
          <a:xfrm>
            <a:off x="134471" y="2339788"/>
            <a:ext cx="3307977" cy="4182036"/>
          </a:xfrm>
        </p:spPr>
        <p:txBody>
          <a:bodyPr>
            <a:normAutofit fontScale="85000" lnSpcReduction="10000"/>
          </a:bodyPr>
          <a:lstStyle/>
          <a:p>
            <a:r>
              <a:rPr lang="en-GB" dirty="0"/>
              <a:t>The next subsystem on the list is DCS (Detector Control System). The DCS provides centralized control over all ALICE detectors, including their power supply, cooling, and diagnostic information gathering. It allows operators to monitor equipment status in real time and quickly respond to any malfunctions. The DCS also plays a crucial role in experiment automation, enabling programmatic control over detector operating modes and adaptation to changing experimental conditions.</a:t>
            </a:r>
            <a:endParaRPr lang="en-US" dirty="0"/>
          </a:p>
          <a:p>
            <a:endParaRPr lang="ru-RU" dirty="0"/>
          </a:p>
        </p:txBody>
      </p:sp>
      <p:pic>
        <p:nvPicPr>
          <p:cNvPr id="4" name="Picture 3">
            <a:extLst>
              <a:ext uri="{FF2B5EF4-FFF2-40B4-BE49-F238E27FC236}">
                <a16:creationId xmlns:a16="http://schemas.microsoft.com/office/drawing/2014/main" id="{DC85317F-801B-1547-B64C-3560A2B9F99F}"/>
              </a:ext>
            </a:extLst>
          </p:cNvPr>
          <p:cNvPicPr>
            <a:picLocks noChangeAspect="1"/>
          </p:cNvPicPr>
          <p:nvPr/>
        </p:nvPicPr>
        <p:blipFill>
          <a:blip r:embed="rId2"/>
          <a:stretch>
            <a:fillRect/>
          </a:stretch>
        </p:blipFill>
        <p:spPr>
          <a:xfrm>
            <a:off x="7382436" y="2339788"/>
            <a:ext cx="4674607" cy="3242597"/>
          </a:xfrm>
          <a:prstGeom prst="rect">
            <a:avLst/>
          </a:prstGeom>
        </p:spPr>
      </p:pic>
      <p:sp>
        <p:nvSpPr>
          <p:cNvPr id="5" name="TextBox 4">
            <a:extLst>
              <a:ext uri="{FF2B5EF4-FFF2-40B4-BE49-F238E27FC236}">
                <a16:creationId xmlns:a16="http://schemas.microsoft.com/office/drawing/2014/main" id="{1F98CFE9-78D9-064B-8682-EDB58ACB1431}"/>
              </a:ext>
            </a:extLst>
          </p:cNvPr>
          <p:cNvSpPr txBox="1"/>
          <p:nvPr/>
        </p:nvSpPr>
        <p:spPr>
          <a:xfrm>
            <a:off x="8834717" y="5570794"/>
            <a:ext cx="3617259" cy="369332"/>
          </a:xfrm>
          <a:prstGeom prst="rect">
            <a:avLst/>
          </a:prstGeom>
          <a:noFill/>
        </p:spPr>
        <p:txBody>
          <a:bodyPr wrap="square" rtlCol="0">
            <a:spAutoFit/>
          </a:bodyPr>
          <a:lstStyle/>
          <a:p>
            <a:r>
              <a:rPr lang="en-GB" dirty="0"/>
              <a:t>Scheme of DCS</a:t>
            </a:r>
            <a:endParaRPr lang="ru-RU" dirty="0"/>
          </a:p>
        </p:txBody>
      </p:sp>
      <p:pic>
        <p:nvPicPr>
          <p:cNvPr id="6" name="Picture 3">
            <a:extLst>
              <a:ext uri="{FF2B5EF4-FFF2-40B4-BE49-F238E27FC236}">
                <a16:creationId xmlns:a16="http://schemas.microsoft.com/office/drawing/2014/main" id="{D39DEBCB-ACCF-3B4E-9DF2-FC46BCA9F61F}"/>
              </a:ext>
            </a:extLst>
          </p:cNvPr>
          <p:cNvPicPr>
            <a:picLocks noChangeAspect="1"/>
          </p:cNvPicPr>
          <p:nvPr/>
        </p:nvPicPr>
        <p:blipFill>
          <a:blip r:embed="rId3"/>
          <a:stretch>
            <a:fillRect/>
          </a:stretch>
        </p:blipFill>
        <p:spPr>
          <a:xfrm>
            <a:off x="3256368" y="2894710"/>
            <a:ext cx="4126068" cy="2687675"/>
          </a:xfrm>
          <a:prstGeom prst="rect">
            <a:avLst/>
          </a:prstGeom>
        </p:spPr>
      </p:pic>
      <p:sp>
        <p:nvSpPr>
          <p:cNvPr id="7" name="TextBox 6">
            <a:extLst>
              <a:ext uri="{FF2B5EF4-FFF2-40B4-BE49-F238E27FC236}">
                <a16:creationId xmlns:a16="http://schemas.microsoft.com/office/drawing/2014/main" id="{AA897566-7DD1-054B-AAD5-41CA02AB83D0}"/>
              </a:ext>
            </a:extLst>
          </p:cNvPr>
          <p:cNvSpPr txBox="1"/>
          <p:nvPr/>
        </p:nvSpPr>
        <p:spPr>
          <a:xfrm>
            <a:off x="3995971" y="5582385"/>
            <a:ext cx="3079377" cy="369332"/>
          </a:xfrm>
          <a:prstGeom prst="rect">
            <a:avLst/>
          </a:prstGeom>
          <a:noFill/>
        </p:spPr>
        <p:txBody>
          <a:bodyPr wrap="square" rtlCol="0">
            <a:spAutoFit/>
          </a:bodyPr>
          <a:lstStyle/>
          <a:p>
            <a:r>
              <a:rPr lang="en-GB" dirty="0"/>
              <a:t>what does it work with</a:t>
            </a:r>
            <a:endParaRPr lang="ru-RU" dirty="0"/>
          </a:p>
        </p:txBody>
      </p:sp>
    </p:spTree>
    <p:extLst>
      <p:ext uri="{BB962C8B-B14F-4D97-AF65-F5344CB8AC3E}">
        <p14:creationId xmlns:p14="http://schemas.microsoft.com/office/powerpoint/2010/main" val="97760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42D089-D63D-3444-95F7-3642A47DAC57}"/>
              </a:ext>
            </a:extLst>
          </p:cNvPr>
          <p:cNvSpPr>
            <a:spLocks noGrp="1"/>
          </p:cNvSpPr>
          <p:nvPr>
            <p:ph type="title"/>
          </p:nvPr>
        </p:nvSpPr>
        <p:spPr/>
        <p:txBody>
          <a:bodyPr/>
          <a:lstStyle/>
          <a:p>
            <a:r>
              <a:rPr lang="ru-RU" dirty="0"/>
              <a:t>3.</a:t>
            </a:r>
            <a:r>
              <a:rPr lang="en-GB" dirty="0"/>
              <a:t>HLT</a:t>
            </a:r>
            <a:endParaRPr lang="ru-RU" dirty="0"/>
          </a:p>
        </p:txBody>
      </p:sp>
      <p:sp>
        <p:nvSpPr>
          <p:cNvPr id="3" name="Объект 2">
            <a:extLst>
              <a:ext uri="{FF2B5EF4-FFF2-40B4-BE49-F238E27FC236}">
                <a16:creationId xmlns:a16="http://schemas.microsoft.com/office/drawing/2014/main" id="{4DDD8964-3C5D-4744-BD14-B801C8C57763}"/>
              </a:ext>
            </a:extLst>
          </p:cNvPr>
          <p:cNvSpPr>
            <a:spLocks noGrp="1"/>
          </p:cNvSpPr>
          <p:nvPr>
            <p:ph idx="1"/>
          </p:nvPr>
        </p:nvSpPr>
        <p:spPr>
          <a:xfrm>
            <a:off x="40467" y="2688973"/>
            <a:ext cx="2892611" cy="3416300"/>
          </a:xfrm>
        </p:spPr>
        <p:txBody>
          <a:bodyPr>
            <a:normAutofit fontScale="55000" lnSpcReduction="20000"/>
          </a:bodyPr>
          <a:lstStyle/>
          <a:p>
            <a:r>
              <a:rPr lang="en-GB" dirty="0"/>
              <a:t>The task of the HLT system is to select the most relevant data from the large input stream and to reduce the data volume by well over an order of magnitude in order to fit the available storage bandwidth, while preserving the physics information of interest. This is achieved by a combination of event selection (triggering), data compression, or selection of Regions of Interest with partial detector readout. While executing either of these tasks, the HLT may also generate data to be attached to or partially replacing the original event. Care has been taken not to impose any architectural constraints which could compromise the HLT filtering efficiency, knowing that event selection will become more and more elaborated during the experiment lifetime. This way, filtering may be introduced in progressively sophisticated steps without affecting the performance and the stability of the Data-Acquisition system.</a:t>
            </a:r>
            <a:endParaRPr lang="ru-RU" dirty="0"/>
          </a:p>
          <a:p>
            <a:endParaRPr lang="ru-RU" dirty="0"/>
          </a:p>
        </p:txBody>
      </p:sp>
      <p:pic>
        <p:nvPicPr>
          <p:cNvPr id="4" name="Рисунок 3">
            <a:extLst>
              <a:ext uri="{FF2B5EF4-FFF2-40B4-BE49-F238E27FC236}">
                <a16:creationId xmlns:a16="http://schemas.microsoft.com/office/drawing/2014/main" id="{3D512493-5B19-9545-9065-9CAEE6042C84}"/>
              </a:ext>
            </a:extLst>
          </p:cNvPr>
          <p:cNvPicPr>
            <a:picLocks noChangeAspect="1"/>
          </p:cNvPicPr>
          <p:nvPr/>
        </p:nvPicPr>
        <p:blipFill>
          <a:blip r:embed="rId2"/>
          <a:stretch>
            <a:fillRect/>
          </a:stretch>
        </p:blipFill>
        <p:spPr>
          <a:xfrm>
            <a:off x="7705165" y="2334558"/>
            <a:ext cx="4348748" cy="3383421"/>
          </a:xfrm>
          <a:prstGeom prst="rect">
            <a:avLst/>
          </a:prstGeom>
        </p:spPr>
      </p:pic>
      <p:pic>
        <p:nvPicPr>
          <p:cNvPr id="5" name="Рисунок 4">
            <a:extLst>
              <a:ext uri="{FF2B5EF4-FFF2-40B4-BE49-F238E27FC236}">
                <a16:creationId xmlns:a16="http://schemas.microsoft.com/office/drawing/2014/main" id="{A92BBE47-01E9-4148-8AA9-221DF0DE784A}"/>
              </a:ext>
            </a:extLst>
          </p:cNvPr>
          <p:cNvPicPr>
            <a:picLocks noChangeAspect="1"/>
          </p:cNvPicPr>
          <p:nvPr/>
        </p:nvPicPr>
        <p:blipFill>
          <a:blip r:embed="rId3"/>
          <a:stretch>
            <a:fillRect/>
          </a:stretch>
        </p:blipFill>
        <p:spPr>
          <a:xfrm>
            <a:off x="3977795" y="5311896"/>
            <a:ext cx="1927071" cy="1492624"/>
          </a:xfrm>
          <a:prstGeom prst="rect">
            <a:avLst/>
          </a:prstGeom>
        </p:spPr>
      </p:pic>
      <p:pic>
        <p:nvPicPr>
          <p:cNvPr id="6" name="Рисунок 5">
            <a:extLst>
              <a:ext uri="{FF2B5EF4-FFF2-40B4-BE49-F238E27FC236}">
                <a16:creationId xmlns:a16="http://schemas.microsoft.com/office/drawing/2014/main" id="{52C18547-80EB-8A40-8C35-3DC987B01846}"/>
              </a:ext>
            </a:extLst>
          </p:cNvPr>
          <p:cNvPicPr>
            <a:picLocks noChangeAspect="1"/>
          </p:cNvPicPr>
          <p:nvPr/>
        </p:nvPicPr>
        <p:blipFill>
          <a:blip r:embed="rId4"/>
          <a:stretch>
            <a:fillRect/>
          </a:stretch>
        </p:blipFill>
        <p:spPr>
          <a:xfrm>
            <a:off x="3188321" y="2331510"/>
            <a:ext cx="4342031" cy="2886768"/>
          </a:xfrm>
          <a:prstGeom prst="rect">
            <a:avLst/>
          </a:prstGeom>
        </p:spPr>
      </p:pic>
    </p:spTree>
    <p:extLst>
      <p:ext uri="{BB962C8B-B14F-4D97-AF65-F5344CB8AC3E}">
        <p14:creationId xmlns:p14="http://schemas.microsoft.com/office/powerpoint/2010/main" val="149266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3813DB-4BA0-294C-BF39-6ADD10C34D23}"/>
              </a:ext>
            </a:extLst>
          </p:cNvPr>
          <p:cNvSpPr>
            <a:spLocks noGrp="1"/>
          </p:cNvSpPr>
          <p:nvPr>
            <p:ph type="title"/>
          </p:nvPr>
        </p:nvSpPr>
        <p:spPr/>
        <p:txBody>
          <a:bodyPr/>
          <a:lstStyle/>
          <a:p>
            <a:r>
              <a:rPr lang="en-GB" dirty="0"/>
              <a:t>4.ALICE CTS</a:t>
            </a:r>
            <a:endParaRPr lang="ru-RU" dirty="0"/>
          </a:p>
        </p:txBody>
      </p:sp>
      <p:sp>
        <p:nvSpPr>
          <p:cNvPr id="3" name="Объект 2">
            <a:extLst>
              <a:ext uri="{FF2B5EF4-FFF2-40B4-BE49-F238E27FC236}">
                <a16:creationId xmlns:a16="http://schemas.microsoft.com/office/drawing/2014/main" id="{2F7BC675-E289-4740-99F3-9B4F3ADA7B4E}"/>
              </a:ext>
            </a:extLst>
          </p:cNvPr>
          <p:cNvSpPr>
            <a:spLocks noGrp="1"/>
          </p:cNvSpPr>
          <p:nvPr>
            <p:ph idx="1"/>
          </p:nvPr>
        </p:nvSpPr>
        <p:spPr>
          <a:xfrm>
            <a:off x="415366" y="2338056"/>
            <a:ext cx="2489199" cy="4237556"/>
          </a:xfrm>
        </p:spPr>
        <p:txBody>
          <a:bodyPr>
            <a:normAutofit fontScale="62500" lnSpcReduction="20000"/>
          </a:bodyPr>
          <a:lstStyle/>
          <a:p>
            <a:endParaRPr lang="en-GB" dirty="0"/>
          </a:p>
          <a:p>
            <a:r>
              <a:rPr lang="en-GB" dirty="0"/>
              <a:t>The fourth one is CTS (Central Trigger System). The CTS ensures that only the most scientifically relevant data is captured, which is crucial given the high rate of collisions and the vast amount of data generated. This selective data capture allows researchers to focus on the most interesting and significant physical events. The trigger architecture of ALICE comprises several levels, each playing a specific role in data filtering and selection. A detailed examination of each level allows understanding how the system minimizes the volume of unnecessary information and focuses on the data required for achieving research objectives.</a:t>
            </a:r>
            <a:endParaRPr lang="en-US" dirty="0"/>
          </a:p>
          <a:p>
            <a:endParaRPr lang="ru-RU" dirty="0"/>
          </a:p>
        </p:txBody>
      </p:sp>
      <p:pic>
        <p:nvPicPr>
          <p:cNvPr id="4" name="Picture 3">
            <a:extLst>
              <a:ext uri="{FF2B5EF4-FFF2-40B4-BE49-F238E27FC236}">
                <a16:creationId xmlns:a16="http://schemas.microsoft.com/office/drawing/2014/main" id="{592504D0-3DFA-974E-BE2C-5D64205914DC}"/>
              </a:ext>
            </a:extLst>
          </p:cNvPr>
          <p:cNvPicPr>
            <a:picLocks noChangeAspect="1"/>
          </p:cNvPicPr>
          <p:nvPr/>
        </p:nvPicPr>
        <p:blipFill>
          <a:blip r:embed="rId2"/>
          <a:stretch>
            <a:fillRect/>
          </a:stretch>
        </p:blipFill>
        <p:spPr>
          <a:xfrm>
            <a:off x="6799509" y="2338056"/>
            <a:ext cx="5214090" cy="3681744"/>
          </a:xfrm>
          <a:prstGeom prst="rect">
            <a:avLst/>
          </a:prstGeom>
        </p:spPr>
      </p:pic>
      <p:pic>
        <p:nvPicPr>
          <p:cNvPr id="5" name="Picture 3">
            <a:extLst>
              <a:ext uri="{FF2B5EF4-FFF2-40B4-BE49-F238E27FC236}">
                <a16:creationId xmlns:a16="http://schemas.microsoft.com/office/drawing/2014/main" id="{AC4D390C-5A6B-5E49-9463-A1013ABE1CA5}"/>
              </a:ext>
            </a:extLst>
          </p:cNvPr>
          <p:cNvPicPr>
            <a:picLocks noChangeAspect="1"/>
          </p:cNvPicPr>
          <p:nvPr/>
        </p:nvPicPr>
        <p:blipFill>
          <a:blip r:embed="rId3"/>
          <a:stretch>
            <a:fillRect/>
          </a:stretch>
        </p:blipFill>
        <p:spPr>
          <a:xfrm>
            <a:off x="3362428" y="2388737"/>
            <a:ext cx="2913290" cy="3318938"/>
          </a:xfrm>
          <a:prstGeom prst="rect">
            <a:avLst/>
          </a:prstGeom>
        </p:spPr>
      </p:pic>
    </p:spTree>
    <p:extLst>
      <p:ext uri="{BB962C8B-B14F-4D97-AF65-F5344CB8AC3E}">
        <p14:creationId xmlns:p14="http://schemas.microsoft.com/office/powerpoint/2010/main" val="269515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900C4D-0865-D944-A3F1-A79DE68C9441}"/>
              </a:ext>
            </a:extLst>
          </p:cNvPr>
          <p:cNvSpPr>
            <a:spLocks noGrp="1"/>
          </p:cNvSpPr>
          <p:nvPr>
            <p:ph type="title"/>
          </p:nvPr>
        </p:nvSpPr>
        <p:spPr/>
        <p:txBody>
          <a:bodyPr/>
          <a:lstStyle/>
          <a:p>
            <a:r>
              <a:rPr lang="en-GB" dirty="0"/>
              <a:t>5.ALICE ECS(O2)</a:t>
            </a:r>
            <a:endParaRPr lang="ru-RU" dirty="0"/>
          </a:p>
        </p:txBody>
      </p:sp>
      <p:sp>
        <p:nvSpPr>
          <p:cNvPr id="3" name="Объект 2">
            <a:extLst>
              <a:ext uri="{FF2B5EF4-FFF2-40B4-BE49-F238E27FC236}">
                <a16:creationId xmlns:a16="http://schemas.microsoft.com/office/drawing/2014/main" id="{86A2023E-DAAB-BE4A-9B89-D413449B5698}"/>
              </a:ext>
            </a:extLst>
          </p:cNvPr>
          <p:cNvSpPr>
            <a:spLocks noGrp="1"/>
          </p:cNvSpPr>
          <p:nvPr>
            <p:ph idx="1"/>
          </p:nvPr>
        </p:nvSpPr>
        <p:spPr>
          <a:xfrm>
            <a:off x="791884" y="2514600"/>
            <a:ext cx="3618751" cy="3859306"/>
          </a:xfrm>
        </p:spPr>
        <p:txBody>
          <a:bodyPr>
            <a:normAutofit fontScale="85000" lnSpcReduction="10000"/>
          </a:bodyPr>
          <a:lstStyle/>
          <a:p>
            <a:r>
              <a:rPr lang="en-GB" dirty="0"/>
              <a:t>Lets talk about ALICE ECS(Experiment Control System). The control of the ALICE experiment  is based on several independent ‘online systems’. Every ‘online system’ controls operations of a different type and belonging to a different domain of activities: Detector Control System (DCS), Data Acquisition (DAQ), Trigger system (TRG), and High Level Trigger (HLT). The ‘online systems’, are independent, may interact with all the particle detectors, and allow partitioning. Now O2 online-offline system  is the “upgrade” of ECS.</a:t>
            </a:r>
            <a:endParaRPr lang="ru-RU" dirty="0"/>
          </a:p>
          <a:p>
            <a:endParaRPr lang="ru-RU" dirty="0"/>
          </a:p>
        </p:txBody>
      </p:sp>
      <p:pic>
        <p:nvPicPr>
          <p:cNvPr id="4" name="Рисунок 3">
            <a:extLst>
              <a:ext uri="{FF2B5EF4-FFF2-40B4-BE49-F238E27FC236}">
                <a16:creationId xmlns:a16="http://schemas.microsoft.com/office/drawing/2014/main" id="{68EBDEA2-E797-AD4D-808F-1B0166D9F718}"/>
              </a:ext>
            </a:extLst>
          </p:cNvPr>
          <p:cNvPicPr>
            <a:picLocks noChangeAspect="1"/>
          </p:cNvPicPr>
          <p:nvPr/>
        </p:nvPicPr>
        <p:blipFill>
          <a:blip r:embed="rId2"/>
          <a:stretch>
            <a:fillRect/>
          </a:stretch>
        </p:blipFill>
        <p:spPr>
          <a:xfrm>
            <a:off x="8296835" y="2312894"/>
            <a:ext cx="3895165" cy="2576932"/>
          </a:xfrm>
          <a:prstGeom prst="rect">
            <a:avLst/>
          </a:prstGeom>
        </p:spPr>
      </p:pic>
      <p:pic>
        <p:nvPicPr>
          <p:cNvPr id="5" name="Рисунок 4">
            <a:extLst>
              <a:ext uri="{FF2B5EF4-FFF2-40B4-BE49-F238E27FC236}">
                <a16:creationId xmlns:a16="http://schemas.microsoft.com/office/drawing/2014/main" id="{1F6F2FA4-9A11-C04E-8E29-D168083E1295}"/>
              </a:ext>
            </a:extLst>
          </p:cNvPr>
          <p:cNvPicPr>
            <a:picLocks noChangeAspect="1"/>
          </p:cNvPicPr>
          <p:nvPr/>
        </p:nvPicPr>
        <p:blipFill>
          <a:blip r:embed="rId3"/>
          <a:stretch>
            <a:fillRect/>
          </a:stretch>
        </p:blipFill>
        <p:spPr>
          <a:xfrm>
            <a:off x="4579252" y="4289612"/>
            <a:ext cx="3548965" cy="2347896"/>
          </a:xfrm>
          <a:prstGeom prst="rect">
            <a:avLst/>
          </a:prstGeom>
        </p:spPr>
      </p:pic>
      <p:sp>
        <p:nvSpPr>
          <p:cNvPr id="6" name="TextBox 5">
            <a:extLst>
              <a:ext uri="{FF2B5EF4-FFF2-40B4-BE49-F238E27FC236}">
                <a16:creationId xmlns:a16="http://schemas.microsoft.com/office/drawing/2014/main" id="{77CEC6A0-84C3-6A41-9815-FB4ED7FCEAB9}"/>
              </a:ext>
            </a:extLst>
          </p:cNvPr>
          <p:cNvSpPr txBox="1"/>
          <p:nvPr/>
        </p:nvSpPr>
        <p:spPr>
          <a:xfrm>
            <a:off x="9838765" y="4889826"/>
            <a:ext cx="2353235" cy="261610"/>
          </a:xfrm>
          <a:prstGeom prst="rect">
            <a:avLst/>
          </a:prstGeom>
          <a:noFill/>
        </p:spPr>
        <p:txBody>
          <a:bodyPr wrap="square" rtlCol="0">
            <a:spAutoFit/>
          </a:bodyPr>
          <a:lstStyle/>
          <a:p>
            <a:r>
              <a:rPr lang="en-GB" sz="1100" dirty="0"/>
              <a:t>ECS scheme</a:t>
            </a:r>
            <a:endParaRPr lang="ru-RU" sz="1100" dirty="0"/>
          </a:p>
        </p:txBody>
      </p:sp>
      <p:sp>
        <p:nvSpPr>
          <p:cNvPr id="7" name="TextBox 6">
            <a:extLst>
              <a:ext uri="{FF2B5EF4-FFF2-40B4-BE49-F238E27FC236}">
                <a16:creationId xmlns:a16="http://schemas.microsoft.com/office/drawing/2014/main" id="{D6CAFCCE-11D7-0145-B361-CF0AEA28B664}"/>
              </a:ext>
            </a:extLst>
          </p:cNvPr>
          <p:cNvSpPr txBox="1"/>
          <p:nvPr/>
        </p:nvSpPr>
        <p:spPr>
          <a:xfrm>
            <a:off x="4579252" y="4028002"/>
            <a:ext cx="3260382" cy="261610"/>
          </a:xfrm>
          <a:prstGeom prst="rect">
            <a:avLst/>
          </a:prstGeom>
          <a:noFill/>
        </p:spPr>
        <p:txBody>
          <a:bodyPr wrap="square" rtlCol="0">
            <a:spAutoFit/>
          </a:bodyPr>
          <a:lstStyle/>
          <a:p>
            <a:r>
              <a:rPr lang="en-GB" sz="1100" dirty="0"/>
              <a:t>The connection between ECS and DCS</a:t>
            </a:r>
            <a:endParaRPr lang="ru-RU" sz="1100" dirty="0"/>
          </a:p>
        </p:txBody>
      </p:sp>
    </p:spTree>
    <p:extLst>
      <p:ext uri="{BB962C8B-B14F-4D97-AF65-F5344CB8AC3E}">
        <p14:creationId xmlns:p14="http://schemas.microsoft.com/office/powerpoint/2010/main" val="3219407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Совет директоров</Template>
  <TotalTime>438</TotalTime>
  <Words>1781</Words>
  <Application>Microsoft Macintosh PowerPoint</Application>
  <PresentationFormat>Широкоэкранный</PresentationFormat>
  <Paragraphs>137</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Century Gothic</vt:lpstr>
      <vt:lpstr>Söhne</vt:lpstr>
      <vt:lpstr>Wingdings 3</vt:lpstr>
      <vt:lpstr>Совет директоров</vt:lpstr>
      <vt:lpstr>Benchmarking the Life Cycle of the ALICE Experimental Setup at CERN in the Context of Automated Systems Composition</vt:lpstr>
      <vt:lpstr>Abstract</vt:lpstr>
      <vt:lpstr>What was the project?</vt:lpstr>
      <vt:lpstr>ALL ALICE Subsystems:</vt:lpstr>
      <vt:lpstr>1.ALICE DAQ</vt:lpstr>
      <vt:lpstr>2.ALICE DCS</vt:lpstr>
      <vt:lpstr>3.HLT</vt:lpstr>
      <vt:lpstr>4.ALICE CTS</vt:lpstr>
      <vt:lpstr>5.ALICE ECS(O2)</vt:lpstr>
      <vt:lpstr>What do we want?</vt:lpstr>
      <vt:lpstr>Conclusions</vt:lpstr>
      <vt:lpstr>Презентация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final report</dc:title>
  <dc:creator>Alexandru Culicov</dc:creator>
  <cp:lastModifiedBy>Alexandru Culicov</cp:lastModifiedBy>
  <cp:revision>5</cp:revision>
  <dcterms:created xsi:type="dcterms:W3CDTF">2024-04-24T11:14:32Z</dcterms:created>
  <dcterms:modified xsi:type="dcterms:W3CDTF">2024-04-26T20:51:28Z</dcterms:modified>
</cp:coreProperties>
</file>