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4" r:id="rId7"/>
    <p:sldId id="270" r:id="rId8"/>
    <p:sldId id="271" r:id="rId9"/>
    <p:sldId id="267" r:id="rId10"/>
    <p:sldId id="268" r:id="rId11"/>
    <p:sldId id="269" r:id="rId12"/>
    <p:sldId id="272" r:id="rId13"/>
    <p:sldId id="273" r:id="rId14"/>
    <p:sldId id="261" r:id="rId15"/>
    <p:sldId id="262" r:id="rId16"/>
    <p:sldId id="275" r:id="rId17"/>
    <p:sldId id="263" r:id="rId18"/>
    <p:sldId id="274" r:id="rId1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/>
    <p:restoredTop sz="94598"/>
  </p:normalViewPr>
  <p:slideViewPr>
    <p:cSldViewPr snapToGrid="0" showGuides="1">
      <p:cViewPr varScale="1">
        <p:scale>
          <a:sx n="108" d="100"/>
          <a:sy n="108" d="100"/>
        </p:scale>
        <p:origin x="876" y="78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E53C3-2DFE-0E45-AF5F-8F04E25B7BC8}" type="datetimeFigureOut">
              <a:rPr lang="en-CH" smtClean="0"/>
              <a:t>04/19/2024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26D2-B54C-CD43-B8E8-1C69163B48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88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148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8288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8921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372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453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448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597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711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198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447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0409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902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39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6807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C26D2-B54C-CD43-B8E8-1C69163B482A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848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9A66-77AF-5BBB-71AD-3A7937832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ACDEF-6E44-35DE-B1B3-7408FA9BB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A708-04E9-1D2D-03C6-0BC6509E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1C68-2073-4263-A6EC-9FD04AEB2E3B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98702-59BF-2D86-3102-087791C4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6DA2-A3B6-199F-524C-1B430987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267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1950-7CB0-8F46-E3C8-5B67468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3CAEA-E305-9C6F-6582-375B70B59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2E56C-686D-492C-4974-2A260222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EAAD-80C9-448E-9C9F-CBB9E3F2D9B1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40AC-0248-419C-70B5-23EDE715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BAC2F-B5B6-ECD7-7B4E-00197707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66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676B0-B9DF-F7BF-7952-5303DA408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DA538-92D6-B770-89C2-2F732108A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D225-1CAF-052E-11AF-1F371141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ACE7-E860-4014-813B-02AD5DE809EC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22A9C-7FA1-70E9-8A12-EEF38F50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DEBA-8344-8621-B912-8D3493AC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40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6307-1ED7-F017-9305-108AFC14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54B7-2195-CEA5-FF0D-C62733AF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60E4-99E4-0E40-B563-7A678187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0266-0DBA-48D0-9C65-517D6EE8E905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FAEF-81E2-C7E3-CF3B-CA0F9824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491A-E5A4-E2A5-D983-707CCBB8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027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CC5-6F3B-ADD5-EC3E-C00A7FE2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8E3E0-DD89-ABFE-BDD3-5B14680F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B47F-51F1-003A-B592-9BBF1439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7FEF-7406-49F1-8E6A-25B47703ABAE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9150-BC0A-873C-DCF8-3EA06588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7711-E7FD-C4A2-4A62-F2DDDA67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6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0185-0FE0-C730-A497-B24EB90D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43D4-473C-ABF7-DEA8-16433194C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8CCC8-B98F-BD17-370A-C0347EB68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5A998-3096-E86C-BC3B-B9EAA368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20E6-C983-44F4-BBE4-257C762CB4F6}" type="datetime1">
              <a:rPr lang="de-CH" smtClean="0"/>
              <a:t>19.04.2024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788CF-CBD2-467F-14DD-EAF1ED01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5D86-28D8-E57A-27A0-9B2D25B3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0307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CC7A-DBCA-83AB-E5F7-3C7E9C67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43241-1AF5-659C-4CFD-6AED1B9A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21F5E-BF87-5E6B-E0C3-F20DDD9C7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3A13E-BA48-9696-3BDB-C4E85E7F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403CB-81C5-1D94-C665-249B8E0DA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58654-71AF-E83B-6C91-556128B1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541F-779E-4883-82EF-D201727F5FD7}" type="datetime1">
              <a:rPr lang="de-CH" smtClean="0"/>
              <a:t>19.04.2024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3E9F4-0527-2556-F1A4-7F34C106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82475-2D78-76E4-1786-11D5C210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588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1D5-B340-3431-4BC7-F30F841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D54A8-BF06-E21D-C18B-97FB4F31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62DA-E8D3-4F29-B01C-705D18B495CE}" type="datetime1">
              <a:rPr lang="de-CH" smtClean="0"/>
              <a:t>19.04.2024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F49A-2B75-EBF7-5206-F8D1E774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32D1-28B3-FD5B-B407-96AD51A6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922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90E5-4A70-6048-FD4E-354B591A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D841-8524-4660-9C78-59F84E139C57}" type="datetime1">
              <a:rPr lang="de-CH" smtClean="0"/>
              <a:t>19.04.2024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5D278-3EFE-58F5-AB61-D2FF5C34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DAAF9-6637-6065-DE8C-E7B09AE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086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DE15-CA7D-7109-0B3D-2566FBD5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D937-118F-5784-0594-499E26DF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09903-7B7C-FE05-6102-8305C7B91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9594C-428B-77E1-919D-1F347CA2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53E-3E61-4116-9BCA-5B5F4E18786D}" type="datetime1">
              <a:rPr lang="de-CH" smtClean="0"/>
              <a:t>19.04.2024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6DE7-9C44-9E9C-5640-32A8D682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0FFAF-5FD0-7E78-BD1B-9860B461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369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4468-37A3-67DF-9E01-27E0870E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AE637-DFE9-DEDB-CAA2-D4D2CA11B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5CC6-0102-24B0-BC9B-4743BCC4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D4AF-75E2-B412-1D5B-E66D227E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FC2-016B-4D6E-B14F-C01C4D393B48}" type="datetime1">
              <a:rPr lang="de-CH" smtClean="0"/>
              <a:t>19.04.2024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CE76F-DAFC-CB87-E27F-8D8ECC51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20DAB-E58E-DE29-799D-E28BB3DE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21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0C282-2A35-AB4F-33A4-8E7CD822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849E5-A888-3D68-F4FC-67335401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14F4-4349-FF2E-EEE7-D49CBA33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83CCA-9433-460B-8B15-5B4DBC6A1997}" type="datetime1">
              <a:rPr lang="de-CH" smtClean="0"/>
              <a:t>19.04.2024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1AD4C-2240-28F3-A363-B029CF84D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D87C-D6CC-E5C5-5B68-81C6C9E34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DB1EC-F403-F043-94DE-F16830CCB9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87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33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6">
            <a:extLst>
              <a:ext uri="{FF2B5EF4-FFF2-40B4-BE49-F238E27FC236}">
                <a16:creationId xmlns:a16="http://schemas.microsoft.com/office/drawing/2014/main" id="{322328C4-B6A5-F477-8F1F-F355CAE8B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396" y="3429000"/>
            <a:ext cx="4417713" cy="4337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68B9"/>
                </a:solidFill>
                <a:latin typeface="Calibri" panose="020F0502020204030204" pitchFamily="34" charset="0"/>
              </a:rPr>
              <a:t>Maribel Herrera for et al.</a:t>
            </a:r>
            <a:r>
              <a:rPr lang="en-US" b="1" baseline="30000" dirty="0">
                <a:solidFill>
                  <a:srgbClr val="0068B9"/>
                </a:solidFill>
                <a:latin typeface="Calibri" panose="020F0502020204030204" pitchFamily="34" charset="0"/>
              </a:rPr>
              <a:t>(*)</a:t>
            </a:r>
            <a:endParaRPr lang="ru-RU" b="1" dirty="0">
              <a:solidFill>
                <a:srgbClr val="0068B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id="{84BBEEAA-16BB-7B34-EA6A-7523E3C5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4426"/>
            <a:ext cx="10070237" cy="8813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Determination of the natural frequencies of ultralight sensor support trusses of silicon tracking systems </a:t>
            </a:r>
            <a:endParaRPr lang="ru-RU" sz="2400" dirty="0">
              <a:latin typeface="Calibri" panose="020F0502020204030204" pitchFamily="34" charset="0"/>
            </a:endParaRPr>
          </a:p>
        </p:txBody>
      </p:sp>
      <p:cxnSp>
        <p:nvCxnSpPr>
          <p:cNvPr id="13" name="Прямая соединительная линия 18">
            <a:extLst>
              <a:ext uri="{FF2B5EF4-FFF2-40B4-BE49-F238E27FC236}">
                <a16:creationId xmlns:a16="http://schemas.microsoft.com/office/drawing/2014/main" id="{FBA08D17-78C5-AB59-3171-4564ED63D2D4}"/>
              </a:ext>
            </a:extLst>
          </p:cNvPr>
          <p:cNvCxnSpPr>
            <a:cxnSpLocks/>
          </p:cNvCxnSpPr>
          <p:nvPr/>
        </p:nvCxnSpPr>
        <p:spPr>
          <a:xfrm>
            <a:off x="1445396" y="2029976"/>
            <a:ext cx="8879704" cy="55779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9">
            <a:extLst>
              <a:ext uri="{FF2B5EF4-FFF2-40B4-BE49-F238E27FC236}">
                <a16:creationId xmlns:a16="http://schemas.microsoft.com/office/drawing/2014/main" id="{E6CEDF5A-DF9F-88F8-B945-850A823EC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15" name="Прямая соединительная линия 20">
            <a:extLst>
              <a:ext uri="{FF2B5EF4-FFF2-40B4-BE49-F238E27FC236}">
                <a16:creationId xmlns:a16="http://schemas.microsoft.com/office/drawing/2014/main" id="{E5259068-E34E-6D87-CB5B-8A5B927D09A2}"/>
              </a:ext>
            </a:extLst>
          </p:cNvPr>
          <p:cNvCxnSpPr>
            <a:cxnSpLocks/>
          </p:cNvCxnSpPr>
          <p:nvPr/>
        </p:nvCxnSpPr>
        <p:spPr>
          <a:xfrm>
            <a:off x="1445396" y="683207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21">
            <a:extLst>
              <a:ext uri="{FF2B5EF4-FFF2-40B4-BE49-F238E27FC236}">
                <a16:creationId xmlns:a16="http://schemas.microsoft.com/office/drawing/2014/main" id="{AA99908D-74D2-3FE8-9B23-320F8EE4F668}"/>
              </a:ext>
            </a:extLst>
          </p:cNvPr>
          <p:cNvSpPr/>
          <p:nvPr/>
        </p:nvSpPr>
        <p:spPr>
          <a:xfrm>
            <a:off x="11515633" y="701485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7" name="Рисунок 46">
            <a:extLst>
              <a:ext uri="{FF2B5EF4-FFF2-40B4-BE49-F238E27FC236}">
                <a16:creationId xmlns:a16="http://schemas.microsoft.com/office/drawing/2014/main" id="{3FC93E62-A63B-20AA-36E1-E74FB1EEB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14" y="1283569"/>
            <a:ext cx="1323170" cy="1016401"/>
          </a:xfrm>
          <a:prstGeom prst="rect">
            <a:avLst/>
          </a:prstGeom>
        </p:spPr>
      </p:pic>
      <p:cxnSp>
        <p:nvCxnSpPr>
          <p:cNvPr id="18" name="Прямая соединительная линия 49">
            <a:extLst>
              <a:ext uri="{FF2B5EF4-FFF2-40B4-BE49-F238E27FC236}">
                <a16:creationId xmlns:a16="http://schemas.microsoft.com/office/drawing/2014/main" id="{9FDB20BD-414D-5A0C-C567-B5055804B766}"/>
              </a:ext>
            </a:extLst>
          </p:cNvPr>
          <p:cNvCxnSpPr>
            <a:cxnSpLocks/>
          </p:cNvCxnSpPr>
          <p:nvPr/>
        </p:nvCxnSpPr>
        <p:spPr>
          <a:xfrm>
            <a:off x="10424574" y="2082452"/>
            <a:ext cx="64832" cy="0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3">
            <a:extLst>
              <a:ext uri="{FF2B5EF4-FFF2-40B4-BE49-F238E27FC236}">
                <a16:creationId xmlns:a16="http://schemas.microsoft.com/office/drawing/2014/main" id="{2F2262DE-410E-21F4-4F57-2C0A73820F9F}"/>
              </a:ext>
            </a:extLst>
          </p:cNvPr>
          <p:cNvSpPr/>
          <p:nvPr/>
        </p:nvSpPr>
        <p:spPr>
          <a:xfrm>
            <a:off x="1392150" y="1963187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B07813-F854-02A0-75B8-EE651AE4AB7A}"/>
              </a:ext>
            </a:extLst>
          </p:cNvPr>
          <p:cNvSpPr txBox="1"/>
          <p:nvPr/>
        </p:nvSpPr>
        <p:spPr>
          <a:xfrm>
            <a:off x="2793206" y="3882824"/>
            <a:ext cx="7696200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68B9"/>
                </a:solidFill>
                <a:latin typeface="Calibri" panose="020F0502020204030204" pitchFamily="34" charset="0"/>
              </a:rPr>
              <a:t>Scientific-Methodological Seminar, </a:t>
            </a:r>
            <a:r>
              <a:rPr lang="en-CH" sz="2000" dirty="0">
                <a:solidFill>
                  <a:srgbClr val="0068B9"/>
                </a:solidFill>
                <a:latin typeface="Calibri" panose="020F0502020204030204" pitchFamily="34" charset="0"/>
              </a:rPr>
              <a:t>LHEP, JINR, Dubna, Russia.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68B9"/>
                </a:solidFill>
                <a:latin typeface="Calibri" panose="020F0502020204030204" pitchFamily="34" charset="0"/>
              </a:rPr>
              <a:t>April</a:t>
            </a:r>
            <a:r>
              <a:rPr lang="en-CH" sz="2000" dirty="0">
                <a:solidFill>
                  <a:srgbClr val="0068B9"/>
                </a:solidFill>
                <a:latin typeface="Calibri" panose="020F0502020204030204" pitchFamily="34" charset="0"/>
              </a:rPr>
              <a:t> 25th, 2024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FD331-EE95-F64F-C9B5-6029B4770315}"/>
              </a:ext>
            </a:extLst>
          </p:cNvPr>
          <p:cNvSpPr txBox="1"/>
          <p:nvPr/>
        </p:nvSpPr>
        <p:spPr>
          <a:xfrm>
            <a:off x="384513" y="5990127"/>
            <a:ext cx="8177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baseline="30000" dirty="0">
                <a:solidFill>
                  <a:srgbClr val="0068B9"/>
                </a:solidFill>
                <a:latin typeface="Calibri" panose="020F0502020204030204" pitchFamily="34" charset="0"/>
              </a:rPr>
              <a:t>(*) 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Ligdenova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 T. (JINR), Ceballos C. (JINR), 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Dementev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 D. (JINR), 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Igolkin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 S. (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SPbSU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), 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Zherebchevsky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 V. (</a:t>
            </a:r>
            <a:r>
              <a:rPr lang="en-US" sz="1400" b="1" i="1" dirty="0" err="1">
                <a:solidFill>
                  <a:srgbClr val="0068B9"/>
                </a:solidFill>
                <a:latin typeface="Calibri" panose="020F0502020204030204" pitchFamily="34" charset="0"/>
              </a:rPr>
              <a:t>SPbSU</a:t>
            </a:r>
            <a:r>
              <a:rPr lang="en-US" sz="1400" b="1" i="1" dirty="0">
                <a:solidFill>
                  <a:srgbClr val="0068B9"/>
                </a:solidFill>
                <a:latin typeface="Calibri" panose="020F0502020204030204" pitchFamily="34" charset="0"/>
              </a:rPr>
              <a:t>)</a:t>
            </a:r>
            <a:endParaRPr lang="en-CH" sz="1400" i="1" dirty="0"/>
          </a:p>
        </p:txBody>
      </p:sp>
    </p:spTree>
    <p:extLst>
      <p:ext uri="{BB962C8B-B14F-4D97-AF65-F5344CB8AC3E}">
        <p14:creationId xmlns:p14="http://schemas.microsoft.com/office/powerpoint/2010/main" val="117338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5E5F9-9834-5675-7EBA-280AE707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011" y="4675956"/>
            <a:ext cx="4707999" cy="800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6" y="3818048"/>
                <a:ext cx="1500226" cy="26116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</a:t>
                </a:r>
                <a:r>
                  <a:rPr lang="en-CH" sz="1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74.41 Hz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6" y="3818048"/>
                <a:ext cx="1500226" cy="261162"/>
              </a:xfrm>
              <a:prstGeom prst="rect">
                <a:avLst/>
              </a:prstGeom>
              <a:blipFill>
                <a:blip r:embed="rId5"/>
                <a:stretch>
                  <a:fillRect l="-5833" t="-13636" r="-4167" b="-27273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/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was varied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</m:oMath>
                </a14:m>
                <a:r>
                  <a:rPr lang="en-CH" sz="1400" dirty="0"/>
                  <a:t>(200 g)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</m:oMath>
                </a14:m>
                <a:r>
                  <a:rPr lang="en-CH" sz="1400" dirty="0"/>
                  <a:t>(200 g) | = min   </a:t>
                </a:r>
              </a:p>
              <a:p>
                <a:endParaRPr lang="en-CH" sz="1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blipFill>
                <a:blip r:embed="rId6"/>
                <a:stretch>
                  <a:fillRect l="-27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38FBF-09BE-190F-92BF-55DAFF7F0EC8}"/>
              </a:ext>
            </a:extLst>
          </p:cNvPr>
          <p:cNvCxnSpPr/>
          <p:nvPr/>
        </p:nvCxnSpPr>
        <p:spPr>
          <a:xfrm flipV="1">
            <a:off x="9818615" y="4187506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/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𝒔𝒊𝒎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sim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blipFill>
                <a:blip r:embed="rId7"/>
                <a:stretch>
                  <a:fillRect l="-5263" t="-9524" b="-3809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7AA71E-10F9-61ED-1894-3282EF4633A3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2981262" y="3948629"/>
            <a:ext cx="2456647" cy="6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9DA310-92D4-42D9-9D00-705BF269A186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01832" y="3969546"/>
            <a:ext cx="271836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/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H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CH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sup>
                      </m:sSup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blipFill>
                <a:blip r:embed="rId8"/>
                <a:stretch>
                  <a:fillRect l="-4545" r="-1515" b="-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EC960-F619-9796-6743-86BCFE7191EC}"/>
              </a:ext>
            </a:extLst>
          </p:cNvPr>
          <p:cNvGraphicFramePr>
            <a:graphicFrameLocks noGrp="1"/>
          </p:cNvGraphicFramePr>
          <p:nvPr/>
        </p:nvGraphicFramePr>
        <p:xfrm>
          <a:off x="88900" y="5393921"/>
          <a:ext cx="3991262" cy="34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817">
                  <a:extLst>
                    <a:ext uri="{9D8B030D-6E8A-4147-A177-3AD203B41FA5}">
                      <a16:colId xmlns:a16="http://schemas.microsoft.com/office/drawing/2014/main" val="2369687390"/>
                    </a:ext>
                  </a:extLst>
                </a:gridCol>
                <a:gridCol w="739138">
                  <a:extLst>
                    <a:ext uri="{9D8B030D-6E8A-4147-A177-3AD203B41FA5}">
                      <a16:colId xmlns:a16="http://schemas.microsoft.com/office/drawing/2014/main" val="3263282343"/>
                    </a:ext>
                  </a:extLst>
                </a:gridCol>
                <a:gridCol w="713509">
                  <a:extLst>
                    <a:ext uri="{9D8B030D-6E8A-4147-A177-3AD203B41FA5}">
                      <a16:colId xmlns:a16="http://schemas.microsoft.com/office/drawing/2014/main" val="3540481604"/>
                    </a:ext>
                  </a:extLst>
                </a:gridCol>
                <a:gridCol w="726645">
                  <a:extLst>
                    <a:ext uri="{9D8B030D-6E8A-4147-A177-3AD203B41FA5}">
                      <a16:colId xmlns:a16="http://schemas.microsoft.com/office/drawing/2014/main" val="2723051171"/>
                    </a:ext>
                  </a:extLst>
                </a:gridCol>
                <a:gridCol w="721153">
                  <a:extLst>
                    <a:ext uri="{9D8B030D-6E8A-4147-A177-3AD203B41FA5}">
                      <a16:colId xmlns:a16="http://schemas.microsoft.com/office/drawing/2014/main" val="3755130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Load mass (gr)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50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150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200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4295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Deflection (mm)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0.07±0.01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0.12±0.01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0.18±0.02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0.24±0.01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290831"/>
                  </a:ext>
                </a:extLst>
              </a:tr>
            </a:tbl>
          </a:graphicData>
        </a:graphic>
      </p:graphicFrame>
      <p:sp>
        <p:nvSpPr>
          <p:cNvPr id="19" name="Cloud 18">
            <a:extLst>
              <a:ext uri="{FF2B5EF4-FFF2-40B4-BE49-F238E27FC236}">
                <a16:creationId xmlns:a16="http://schemas.microsoft.com/office/drawing/2014/main" id="{4F72012A-3046-D85F-C814-0112C9792C84}"/>
              </a:ext>
            </a:extLst>
          </p:cNvPr>
          <p:cNvSpPr/>
          <p:nvPr/>
        </p:nvSpPr>
        <p:spPr>
          <a:xfrm>
            <a:off x="4098051" y="4688388"/>
            <a:ext cx="2641392" cy="58350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E9380-8CC9-BC5F-86E9-79FBF2CE2FD2}"/>
              </a:ext>
            </a:extLst>
          </p:cNvPr>
          <p:cNvSpPr txBox="1"/>
          <p:nvPr/>
        </p:nvSpPr>
        <p:spPr>
          <a:xfrm>
            <a:off x="4525189" y="4723045"/>
            <a:ext cx="1565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CH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Isotropic M55J</a:t>
            </a:r>
          </a:p>
          <a:p>
            <a:pPr marL="285750" indent="-285750" algn="just">
              <a:buFontTx/>
              <a:buChar char="-"/>
            </a:pPr>
            <a:r>
              <a:rPr lang="en-CH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ME</a:t>
            </a:r>
          </a:p>
          <a:p>
            <a:endParaRPr lang="en-CH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3158B-C6E1-F02B-5DC2-5C2DF63404C2}"/>
              </a:ext>
            </a:extLst>
          </p:cNvPr>
          <p:cNvSpPr txBox="1"/>
          <p:nvPr/>
        </p:nvSpPr>
        <p:spPr>
          <a:xfrm>
            <a:off x="1187794" y="5187135"/>
            <a:ext cx="1793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Average over 30 samples </a:t>
            </a:r>
            <a:endParaRPr lang="en-CH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3.png">
            <a:extLst>
              <a:ext uri="{FF2B5EF4-FFF2-40B4-BE49-F238E27FC236}">
                <a16:creationId xmlns:a16="http://schemas.microsoft.com/office/drawing/2014/main" id="{32403E94-2838-3AE4-861E-0ED1678D26C2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481037" y="1124059"/>
            <a:ext cx="1677670" cy="1107440"/>
          </a:xfrm>
          <a:prstGeom prst="rect">
            <a:avLst/>
          </a:prstGeom>
          <a:ln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ADE52-FFD7-ABB0-873B-78B452809DDF}"/>
              </a:ext>
            </a:extLst>
          </p:cNvPr>
          <p:cNvSpPr txBox="1"/>
          <p:nvPr/>
        </p:nvSpPr>
        <p:spPr>
          <a:xfrm>
            <a:off x="1524000" y="828576"/>
            <a:ext cx="1866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System approximation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/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CH" sz="1200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1F08E32E-589E-53A3-1E09-ED0470665AC0}"/>
              </a:ext>
            </a:extLst>
          </p:cNvPr>
          <p:cNvSpPr/>
          <p:nvPr/>
        </p:nvSpPr>
        <p:spPr>
          <a:xfrm>
            <a:off x="3255535" y="139418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7268D11-A3BA-6509-B90C-E149C35F0FDA}"/>
              </a:ext>
            </a:extLst>
          </p:cNvPr>
          <p:cNvSpPr/>
          <p:nvPr/>
        </p:nvSpPr>
        <p:spPr>
          <a:xfrm>
            <a:off x="5701233" y="141584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pic>
        <p:nvPicPr>
          <p:cNvPr id="46" name="image8.png">
            <a:extLst>
              <a:ext uri="{FF2B5EF4-FFF2-40B4-BE49-F238E27FC236}">
                <a16:creationId xmlns:a16="http://schemas.microsoft.com/office/drawing/2014/main" id="{F11D0DB8-B37F-35D1-97D6-6CCE921DC0F8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6777627" y="545688"/>
            <a:ext cx="4085590" cy="3129915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EE5E1E-D051-E183-783C-4EA95613B7D4}"/>
              </a:ext>
            </a:extLst>
          </p:cNvPr>
          <p:cNvSpPr txBox="1"/>
          <p:nvPr/>
        </p:nvSpPr>
        <p:spPr>
          <a:xfrm>
            <a:off x="8428653" y="4512915"/>
            <a:ext cx="2911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 model for </a:t>
            </a:r>
            <a:r>
              <a:rPr lang="en-CH" sz="1400" dirty="0"/>
              <a:t>m</a:t>
            </a:r>
            <a:r>
              <a:rPr lang="en-CH" sz="1400" baseline="-25000" dirty="0"/>
              <a:t>L</a:t>
            </a:r>
            <a:r>
              <a:rPr lang="en-CH" sz="1400" dirty="0"/>
              <a:t>= 200 g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25C6EC-A868-E845-0EAB-81F76208428F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25C6EC-A868-E845-0EAB-81F762084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12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68E15C-EDD9-67FF-EBC4-30EF0E5982AB}"/>
              </a:ext>
            </a:extLst>
          </p:cNvPr>
          <p:cNvCxnSpPr>
            <a:cxnSpLocks/>
          </p:cNvCxnSpPr>
          <p:nvPr/>
        </p:nvCxnSpPr>
        <p:spPr>
          <a:xfrm>
            <a:off x="3390665" y="4993353"/>
            <a:ext cx="3920069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9316A1-9DC1-F7FD-DCC4-88A764F52829}"/>
                  </a:ext>
                </a:extLst>
              </p:cNvPr>
              <p:cNvSpPr txBox="1"/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H" sz="1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Deformation of the truss</a:t>
                </a:r>
              </a:p>
              <a:p>
                <a:r>
                  <a:rPr lang="en-GB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GB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Gravitational acceleration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of the truss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Natural frequency of the loaded truss</a:t>
                </a:r>
              </a:p>
              <a:p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load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9316A1-9DC1-F7FD-DCC4-88A764F52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blipFill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795762-566D-48B9-9FBC-DAA0497E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247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5E5F9-9834-5675-7EBA-280AE707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011" y="4675956"/>
            <a:ext cx="4707999" cy="800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6" y="3818048"/>
                <a:ext cx="1500226" cy="26116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</a:t>
                </a:r>
                <a:r>
                  <a:rPr lang="en-CH" sz="1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74.41 Hz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6" y="3818048"/>
                <a:ext cx="1500226" cy="261162"/>
              </a:xfrm>
              <a:prstGeom prst="rect">
                <a:avLst/>
              </a:prstGeom>
              <a:blipFill>
                <a:blip r:embed="rId5"/>
                <a:stretch>
                  <a:fillRect l="-5833" t="-13636" r="-4167" b="-27273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/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was varied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</m:oMath>
                </a14:m>
                <a:r>
                  <a:rPr lang="en-CH" sz="1400" dirty="0"/>
                  <a:t>(200 g)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</m:oMath>
                </a14:m>
                <a:r>
                  <a:rPr lang="en-CH" sz="1400" dirty="0"/>
                  <a:t>(200 g) | = min   </a:t>
                </a:r>
              </a:p>
              <a:p>
                <a:endParaRPr lang="en-CH" sz="1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blipFill>
                <a:blip r:embed="rId6"/>
                <a:stretch>
                  <a:fillRect l="-27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38FBF-09BE-190F-92BF-55DAFF7F0EC8}"/>
              </a:ext>
            </a:extLst>
          </p:cNvPr>
          <p:cNvCxnSpPr/>
          <p:nvPr/>
        </p:nvCxnSpPr>
        <p:spPr>
          <a:xfrm flipV="1">
            <a:off x="9818615" y="4187506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/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𝒔𝒊𝒎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73.7 Hz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blipFill>
                <a:blip r:embed="rId7"/>
                <a:stretch>
                  <a:fillRect l="-5263" t="-9091" r="-7018" b="-3181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7AA71E-10F9-61ED-1894-3282EF4633A3}"/>
              </a:ext>
            </a:extLst>
          </p:cNvPr>
          <p:cNvCxnSpPr>
            <a:cxnSpLocks/>
            <a:endCxn id="29" idx="3"/>
          </p:cNvCxnSpPr>
          <p:nvPr/>
        </p:nvCxnSpPr>
        <p:spPr>
          <a:xfrm flipH="1" flipV="1">
            <a:off x="2981262" y="3948629"/>
            <a:ext cx="2456647" cy="6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9DA310-92D4-42D9-9D00-705BF269A186}"/>
              </a:ext>
            </a:extLst>
          </p:cNvPr>
          <p:cNvCxnSpPr>
            <a:cxnSpLocks/>
          </p:cNvCxnSpPr>
          <p:nvPr/>
        </p:nvCxnSpPr>
        <p:spPr>
          <a:xfrm>
            <a:off x="7079673" y="3969546"/>
            <a:ext cx="2140527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EC960-F619-9796-6743-86BCFE7191EC}"/>
              </a:ext>
            </a:extLst>
          </p:cNvPr>
          <p:cNvGraphicFramePr>
            <a:graphicFrameLocks noGrp="1"/>
          </p:cNvGraphicFramePr>
          <p:nvPr/>
        </p:nvGraphicFramePr>
        <p:xfrm>
          <a:off x="88900" y="5393921"/>
          <a:ext cx="3991262" cy="34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817">
                  <a:extLst>
                    <a:ext uri="{9D8B030D-6E8A-4147-A177-3AD203B41FA5}">
                      <a16:colId xmlns:a16="http://schemas.microsoft.com/office/drawing/2014/main" val="2369687390"/>
                    </a:ext>
                  </a:extLst>
                </a:gridCol>
                <a:gridCol w="739138">
                  <a:extLst>
                    <a:ext uri="{9D8B030D-6E8A-4147-A177-3AD203B41FA5}">
                      <a16:colId xmlns:a16="http://schemas.microsoft.com/office/drawing/2014/main" val="3263282343"/>
                    </a:ext>
                  </a:extLst>
                </a:gridCol>
                <a:gridCol w="713509">
                  <a:extLst>
                    <a:ext uri="{9D8B030D-6E8A-4147-A177-3AD203B41FA5}">
                      <a16:colId xmlns:a16="http://schemas.microsoft.com/office/drawing/2014/main" val="3540481604"/>
                    </a:ext>
                  </a:extLst>
                </a:gridCol>
                <a:gridCol w="726645">
                  <a:extLst>
                    <a:ext uri="{9D8B030D-6E8A-4147-A177-3AD203B41FA5}">
                      <a16:colId xmlns:a16="http://schemas.microsoft.com/office/drawing/2014/main" val="2723051171"/>
                    </a:ext>
                  </a:extLst>
                </a:gridCol>
                <a:gridCol w="721153">
                  <a:extLst>
                    <a:ext uri="{9D8B030D-6E8A-4147-A177-3AD203B41FA5}">
                      <a16:colId xmlns:a16="http://schemas.microsoft.com/office/drawing/2014/main" val="3755130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Load mass (gr)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50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150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200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4295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Deflection (mm)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0.07±0.01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0.12±0.01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0.18±0.02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0.24±0.01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290831"/>
                  </a:ext>
                </a:extLst>
              </a:tr>
            </a:tbl>
          </a:graphicData>
        </a:graphic>
      </p:graphicFrame>
      <p:sp>
        <p:nvSpPr>
          <p:cNvPr id="19" name="Cloud 18">
            <a:extLst>
              <a:ext uri="{FF2B5EF4-FFF2-40B4-BE49-F238E27FC236}">
                <a16:creationId xmlns:a16="http://schemas.microsoft.com/office/drawing/2014/main" id="{4F72012A-3046-D85F-C814-0112C9792C84}"/>
              </a:ext>
            </a:extLst>
          </p:cNvPr>
          <p:cNvSpPr/>
          <p:nvPr/>
        </p:nvSpPr>
        <p:spPr>
          <a:xfrm>
            <a:off x="4098051" y="4688388"/>
            <a:ext cx="2641392" cy="58350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E9380-8CC9-BC5F-86E9-79FBF2CE2FD2}"/>
              </a:ext>
            </a:extLst>
          </p:cNvPr>
          <p:cNvSpPr txBox="1"/>
          <p:nvPr/>
        </p:nvSpPr>
        <p:spPr>
          <a:xfrm>
            <a:off x="4525189" y="4723045"/>
            <a:ext cx="1565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CH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Isotropic M55J</a:t>
            </a:r>
          </a:p>
          <a:p>
            <a:pPr marL="285750" indent="-285750" algn="just">
              <a:buFontTx/>
              <a:buChar char="-"/>
            </a:pPr>
            <a:r>
              <a:rPr lang="en-CH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ME</a:t>
            </a:r>
          </a:p>
          <a:p>
            <a:endParaRPr lang="en-CH" sz="16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17440-7F6B-AF21-B982-D0D1EFD4A0A3}"/>
              </a:ext>
            </a:extLst>
          </p:cNvPr>
          <p:cNvCxnSpPr>
            <a:cxnSpLocks/>
          </p:cNvCxnSpPr>
          <p:nvPr/>
        </p:nvCxnSpPr>
        <p:spPr>
          <a:xfrm>
            <a:off x="3390665" y="4993353"/>
            <a:ext cx="3920069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7F3158B-C6E1-F02B-5DC2-5C2DF63404C2}"/>
              </a:ext>
            </a:extLst>
          </p:cNvPr>
          <p:cNvSpPr txBox="1"/>
          <p:nvPr/>
        </p:nvSpPr>
        <p:spPr>
          <a:xfrm>
            <a:off x="1187794" y="5187135"/>
            <a:ext cx="1793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Average over 30 samples </a:t>
            </a:r>
            <a:endParaRPr lang="en-CH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3.png">
            <a:extLst>
              <a:ext uri="{FF2B5EF4-FFF2-40B4-BE49-F238E27FC236}">
                <a16:creationId xmlns:a16="http://schemas.microsoft.com/office/drawing/2014/main" id="{32403E94-2838-3AE4-861E-0ED1678D26C2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481037" y="1124059"/>
            <a:ext cx="1677670" cy="1107440"/>
          </a:xfrm>
          <a:prstGeom prst="rect">
            <a:avLst/>
          </a:prstGeom>
          <a:ln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ADE52-FFD7-ABB0-873B-78B452809DDF}"/>
              </a:ext>
            </a:extLst>
          </p:cNvPr>
          <p:cNvSpPr txBox="1"/>
          <p:nvPr/>
        </p:nvSpPr>
        <p:spPr>
          <a:xfrm>
            <a:off x="1524000" y="828576"/>
            <a:ext cx="1866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System approximation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/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CH" sz="1200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1F08E32E-589E-53A3-1E09-ED0470665AC0}"/>
              </a:ext>
            </a:extLst>
          </p:cNvPr>
          <p:cNvSpPr/>
          <p:nvPr/>
        </p:nvSpPr>
        <p:spPr>
          <a:xfrm>
            <a:off x="3255535" y="139418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7268D11-A3BA-6509-B90C-E149C35F0FDA}"/>
              </a:ext>
            </a:extLst>
          </p:cNvPr>
          <p:cNvSpPr/>
          <p:nvPr/>
        </p:nvSpPr>
        <p:spPr>
          <a:xfrm>
            <a:off x="5701233" y="141584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pic>
        <p:nvPicPr>
          <p:cNvPr id="46" name="image8.png">
            <a:extLst>
              <a:ext uri="{FF2B5EF4-FFF2-40B4-BE49-F238E27FC236}">
                <a16:creationId xmlns:a16="http://schemas.microsoft.com/office/drawing/2014/main" id="{F11D0DB8-B37F-35D1-97D6-6CCE921DC0F8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777627" y="545688"/>
            <a:ext cx="4085590" cy="3129915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D4AAA1-A400-FD2A-CF47-9089A283EC2C}"/>
              </a:ext>
            </a:extLst>
          </p:cNvPr>
          <p:cNvSpPr/>
          <p:nvPr/>
        </p:nvSpPr>
        <p:spPr>
          <a:xfrm>
            <a:off x="3390665" y="5393921"/>
            <a:ext cx="689497" cy="347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0933EE-7520-FD5B-563E-6DCE9EA0B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76684"/>
              </p:ext>
            </p:extLst>
          </p:nvPr>
        </p:nvGraphicFramePr>
        <p:xfrm>
          <a:off x="8189767" y="5567594"/>
          <a:ext cx="2476501" cy="1153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318">
                  <a:extLst>
                    <a:ext uri="{9D8B030D-6E8A-4147-A177-3AD203B41FA5}">
                      <a16:colId xmlns:a16="http://schemas.microsoft.com/office/drawing/2014/main" val="1480893732"/>
                    </a:ext>
                  </a:extLst>
                </a:gridCol>
                <a:gridCol w="1112242">
                  <a:extLst>
                    <a:ext uri="{9D8B030D-6E8A-4147-A177-3AD203B41FA5}">
                      <a16:colId xmlns:a16="http://schemas.microsoft.com/office/drawing/2014/main" val="4036684018"/>
                    </a:ext>
                  </a:extLst>
                </a:gridCol>
                <a:gridCol w="600941">
                  <a:extLst>
                    <a:ext uri="{9D8B030D-6E8A-4147-A177-3AD203B41FA5}">
                      <a16:colId xmlns:a16="http://schemas.microsoft.com/office/drawing/2014/main" val="1911883311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ME (GPa)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Deflection (mm)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fn (Hz)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484138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300.0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0.099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115.14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370976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135.0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0.219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77.244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470270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133.0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0.229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76.654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349456819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128.9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0.239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73.669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340043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100.0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>
                          <a:effectLst/>
                        </a:rPr>
                        <a:t>0.293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000" kern="100" dirty="0">
                          <a:effectLst/>
                        </a:rPr>
                        <a:t>66.475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404135950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12AB80F-CDDF-489F-132E-C9C1CF791030}"/>
              </a:ext>
            </a:extLst>
          </p:cNvPr>
          <p:cNvSpPr/>
          <p:nvPr/>
        </p:nvSpPr>
        <p:spPr>
          <a:xfrm>
            <a:off x="8182840" y="6377188"/>
            <a:ext cx="1889415" cy="14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AE28C-2363-256B-F4C7-12EDAEC30593}"/>
              </a:ext>
            </a:extLst>
          </p:cNvPr>
          <p:cNvSpPr txBox="1"/>
          <p:nvPr/>
        </p:nvSpPr>
        <p:spPr>
          <a:xfrm>
            <a:off x="8428653" y="4512915"/>
            <a:ext cx="2911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 model for </a:t>
            </a:r>
            <a:r>
              <a:rPr lang="en-CH" sz="1400" dirty="0"/>
              <a:t>m</a:t>
            </a:r>
            <a:r>
              <a:rPr lang="en-CH" sz="1400" baseline="-25000" dirty="0"/>
              <a:t>L</a:t>
            </a:r>
            <a:r>
              <a:rPr lang="en-CH" sz="1400" dirty="0"/>
              <a:t>= 200 g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E91E9-A8BF-67AC-9490-A21306A3E7F1}"/>
              </a:ext>
            </a:extLst>
          </p:cNvPr>
          <p:cNvSpPr txBox="1"/>
          <p:nvPr/>
        </p:nvSpPr>
        <p:spPr>
          <a:xfrm>
            <a:off x="5066661" y="6144174"/>
            <a:ext cx="1565878" cy="338554"/>
          </a:xfrm>
          <a:prstGeom prst="rect">
            <a:avLst/>
          </a:prstGeom>
          <a:solidFill>
            <a:srgbClr val="D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CH"/>
            </a:defPPr>
            <a:lvl1pPr>
              <a:defRPr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ME </a:t>
            </a:r>
            <a:r>
              <a:rPr lang="en-CH" sz="1600" dirty="0">
                <a:solidFill>
                  <a:schemeClr val="tx1"/>
                </a:solidFill>
              </a:rPr>
              <a:t>= 128.9 GPa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endParaRPr lang="en-CH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CF5968-73D5-DC38-C34D-D6632BFB3BDA}"/>
                  </a:ext>
                </a:extLst>
              </p:cNvPr>
              <p:cNvSpPr txBox="1"/>
              <p:nvPr/>
            </p:nvSpPr>
            <p:spPr>
              <a:xfrm>
                <a:off x="5625559" y="3832601"/>
                <a:ext cx="1608978" cy="220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H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𝒆𝒙𝒑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𝒔𝒊𝒎</m:t>
                        </m:r>
                      </m:sup>
                    </m:sSup>
                  </m:oMath>
                </a14:m>
                <a:r>
                  <a:rPr lang="en-CH" sz="1400" b="1" dirty="0"/>
                  <a:t> 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~ </a:t>
                </a:r>
                <a:r>
                  <a:rPr lang="en-GB" sz="1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0.9%</a:t>
                </a:r>
                <a:endParaRPr lang="en-CH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CF5968-73D5-DC38-C34D-D6632BFB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59" y="3832601"/>
                <a:ext cx="1608978" cy="220894"/>
              </a:xfrm>
              <a:prstGeom prst="rect">
                <a:avLst/>
              </a:prstGeom>
              <a:blipFill>
                <a:blip r:embed="rId11"/>
                <a:stretch>
                  <a:fillRect l="-3937" t="-15789" b="-4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D645DB-A429-A775-43C5-FF0CF488513C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D645DB-A429-A775-43C5-FF0CF488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12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381E0-2E88-3144-8FD5-EF93BE0F8796}"/>
                  </a:ext>
                </a:extLst>
              </p:cNvPr>
              <p:cNvSpPr txBox="1"/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H" sz="1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Deformation of the truss</a:t>
                </a:r>
              </a:p>
              <a:p>
                <a:r>
                  <a:rPr lang="en-GB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GB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Gravitational acceleration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of the truss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Natural frequency of the loaded truss</a:t>
                </a:r>
              </a:p>
              <a:p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load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A381E0-2E88-3144-8FD5-EF93BE0F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997BDA-9CC9-4DC6-A974-2D63BFB3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322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Simulations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9401C-8ECD-A0BE-C617-009B8055E14B}"/>
              </a:ext>
            </a:extLst>
          </p:cNvPr>
          <p:cNvGrpSpPr/>
          <p:nvPr/>
        </p:nvGrpSpPr>
        <p:grpSpPr>
          <a:xfrm>
            <a:off x="4012206" y="3655867"/>
            <a:ext cx="3466892" cy="602919"/>
            <a:chOff x="3934804" y="3365185"/>
            <a:chExt cx="3466892" cy="60291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42E6EB-8C95-5D7D-B56A-CB726E9EB7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4804" y="3689572"/>
              <a:ext cx="34668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11291C-A6E7-80D0-46C1-054726B4BA77}"/>
                </a:ext>
              </a:extLst>
            </p:cNvPr>
            <p:cNvGrpSpPr/>
            <p:nvPr/>
          </p:nvGrpSpPr>
          <p:grpSpPr>
            <a:xfrm>
              <a:off x="4189013" y="3365185"/>
              <a:ext cx="2641392" cy="602919"/>
              <a:chOff x="2653672" y="5501352"/>
              <a:chExt cx="5888910" cy="1274057"/>
            </a:xfrm>
          </p:grpSpPr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51358B6D-D363-8687-25B0-B0D3B34215B7}"/>
                  </a:ext>
                </a:extLst>
              </p:cNvPr>
              <p:cNvSpPr/>
              <p:nvPr/>
            </p:nvSpPr>
            <p:spPr>
              <a:xfrm>
                <a:off x="2653672" y="5542385"/>
                <a:ext cx="5888910" cy="1233024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CH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9B402-26F9-960A-0CD1-807B35EC8D6E}"/>
                  </a:ext>
                </a:extLst>
              </p:cNvPr>
              <p:cNvSpPr txBox="1"/>
              <p:nvPr/>
            </p:nvSpPr>
            <p:spPr>
              <a:xfrm>
                <a:off x="3131869" y="5501352"/>
                <a:ext cx="5098324" cy="123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Tx/>
                  <a:buChar char="-"/>
                </a:pPr>
                <a:r>
                  <a:rPr lang="en-CH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Isotropic M55J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CH" sz="16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 = 128.9 GPa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52FCDD-7CBA-357C-C5A0-F957E0F41BCF}"/>
              </a:ext>
            </a:extLst>
          </p:cNvPr>
          <p:cNvSpPr txBox="1"/>
          <p:nvPr/>
        </p:nvSpPr>
        <p:spPr>
          <a:xfrm>
            <a:off x="88667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09A7E-8F4B-E378-974C-632DEA94608E}"/>
              </a:ext>
            </a:extLst>
          </p:cNvPr>
          <p:cNvSpPr txBox="1"/>
          <p:nvPr/>
        </p:nvSpPr>
        <p:spPr>
          <a:xfrm>
            <a:off x="19960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 truss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B90B-D5A3-730F-0732-B98CE1E24A2B}"/>
              </a:ext>
            </a:extLst>
          </p:cNvPr>
          <p:cNvSpPr txBox="1"/>
          <p:nvPr/>
        </p:nvSpPr>
        <p:spPr>
          <a:xfrm>
            <a:off x="1751479" y="4771385"/>
            <a:ext cx="8294222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Idea+: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model the structure as an isotropic material based on M55J that behaves mechanically as the real one.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AEE36-CDE2-EE25-7021-5D6B589EAADF}"/>
              </a:ext>
            </a:extLst>
          </p:cNvPr>
          <p:cNvSpPr txBox="1"/>
          <p:nvPr/>
        </p:nvSpPr>
        <p:spPr>
          <a:xfrm>
            <a:off x="1751478" y="5128053"/>
            <a:ext cx="80666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input data: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Geometrical characteristics</a:t>
            </a: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Aproximate material definition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Modulus of Elasticity </a:t>
            </a:r>
            <a:r>
              <a:rPr lang="en-CH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en-CH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57C44270-A442-1B58-7C9E-7D766474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1502" y="2091790"/>
            <a:ext cx="2133913" cy="801483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BACEE-D44A-F24C-6464-7796DEDB479B}"/>
                  </a:ext>
                </a:extLst>
              </p:cNvPr>
              <p:cNvSpPr txBox="1"/>
              <p:nvPr/>
            </p:nvSpPr>
            <p:spPr>
              <a:xfrm>
                <a:off x="1198482" y="2982075"/>
                <a:ext cx="1500226" cy="23102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/>
                  <a:t>=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77.0±0.55 Hz </a:t>
                </a:r>
                <a:endParaRPr lang="en-CH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BACEE-D44A-F24C-6464-7796DEDB4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2" y="2982075"/>
                <a:ext cx="1500226" cy="231025"/>
              </a:xfrm>
              <a:prstGeom prst="rect">
                <a:avLst/>
              </a:prstGeom>
              <a:blipFill>
                <a:blip r:embed="rId5"/>
                <a:stretch>
                  <a:fillRect l="-5833" t="-15000" r="-3333" b="-40000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62604174-9E08-8508-B168-4EBF8C04F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68" y="3690457"/>
            <a:ext cx="3494843" cy="663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E2F155-DB77-D85F-9ADD-355E0992E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469" y="3716234"/>
            <a:ext cx="4198339" cy="637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F836D9-E02D-4660-B859-E0CE29FF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14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Simulations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9401C-8ECD-A0BE-C617-009B8055E14B}"/>
              </a:ext>
            </a:extLst>
          </p:cNvPr>
          <p:cNvGrpSpPr/>
          <p:nvPr/>
        </p:nvGrpSpPr>
        <p:grpSpPr>
          <a:xfrm>
            <a:off x="4012206" y="3655867"/>
            <a:ext cx="3466892" cy="602919"/>
            <a:chOff x="3934804" y="3365185"/>
            <a:chExt cx="3466892" cy="60291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42E6EB-8C95-5D7D-B56A-CB726E9EB7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4804" y="3689572"/>
              <a:ext cx="34668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11291C-A6E7-80D0-46C1-054726B4BA77}"/>
                </a:ext>
              </a:extLst>
            </p:cNvPr>
            <p:cNvGrpSpPr/>
            <p:nvPr/>
          </p:nvGrpSpPr>
          <p:grpSpPr>
            <a:xfrm>
              <a:off x="4189013" y="3365185"/>
              <a:ext cx="2641392" cy="602919"/>
              <a:chOff x="2653672" y="5501352"/>
              <a:chExt cx="5888910" cy="1274057"/>
            </a:xfrm>
          </p:grpSpPr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51358B6D-D363-8687-25B0-B0D3B34215B7}"/>
                  </a:ext>
                </a:extLst>
              </p:cNvPr>
              <p:cNvSpPr/>
              <p:nvPr/>
            </p:nvSpPr>
            <p:spPr>
              <a:xfrm>
                <a:off x="2653672" y="5542385"/>
                <a:ext cx="5888910" cy="1233024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CH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9B402-26F9-960A-0CD1-807B35EC8D6E}"/>
                  </a:ext>
                </a:extLst>
              </p:cNvPr>
              <p:cNvSpPr txBox="1"/>
              <p:nvPr/>
            </p:nvSpPr>
            <p:spPr>
              <a:xfrm>
                <a:off x="3131869" y="5501352"/>
                <a:ext cx="5098324" cy="123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Tx/>
                  <a:buChar char="-"/>
                </a:pPr>
                <a:r>
                  <a:rPr lang="en-CH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Isotropic M55J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CH" sz="16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 = 128.9 GPa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52FCDD-7CBA-357C-C5A0-F957E0F41BCF}"/>
              </a:ext>
            </a:extLst>
          </p:cNvPr>
          <p:cNvSpPr txBox="1"/>
          <p:nvPr/>
        </p:nvSpPr>
        <p:spPr>
          <a:xfrm>
            <a:off x="88667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09A7E-8F4B-E378-974C-632DEA94608E}"/>
              </a:ext>
            </a:extLst>
          </p:cNvPr>
          <p:cNvSpPr txBox="1"/>
          <p:nvPr/>
        </p:nvSpPr>
        <p:spPr>
          <a:xfrm>
            <a:off x="19960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 truss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B90B-D5A3-730F-0732-B98CE1E24A2B}"/>
              </a:ext>
            </a:extLst>
          </p:cNvPr>
          <p:cNvSpPr txBox="1"/>
          <p:nvPr/>
        </p:nvSpPr>
        <p:spPr>
          <a:xfrm>
            <a:off x="1751479" y="4771385"/>
            <a:ext cx="8294222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Idea+: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model the structure as an isotropic material based on M55J that behaves mechanically as the real one.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AEE36-CDE2-EE25-7021-5D6B589EAADF}"/>
              </a:ext>
            </a:extLst>
          </p:cNvPr>
          <p:cNvSpPr txBox="1"/>
          <p:nvPr/>
        </p:nvSpPr>
        <p:spPr>
          <a:xfrm>
            <a:off x="1751478" y="5128053"/>
            <a:ext cx="80666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input data: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Geometrical characteristics</a:t>
            </a: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Aproximate material definition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Modulus of Elasticity </a:t>
            </a:r>
            <a:r>
              <a:rPr lang="en-CH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en-CH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57C44270-A442-1B58-7C9E-7D766474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1502" y="2091790"/>
            <a:ext cx="2133913" cy="801483"/>
          </a:xfrm>
          <a:prstGeom prst="rect">
            <a:avLst/>
          </a:prstGeom>
          <a:ln/>
        </p:spPr>
      </p:pic>
      <p:pic>
        <p:nvPicPr>
          <p:cNvPr id="14" name="image1.png">
            <a:extLst>
              <a:ext uri="{FF2B5EF4-FFF2-40B4-BE49-F238E27FC236}">
                <a16:creationId xmlns:a16="http://schemas.microsoft.com/office/drawing/2014/main" id="{BAA06537-AA6F-2BCC-54EE-77D55ED6A31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766719" y="536432"/>
            <a:ext cx="3715153" cy="2843108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BACEE-D44A-F24C-6464-7796DEDB479B}"/>
                  </a:ext>
                </a:extLst>
              </p:cNvPr>
              <p:cNvSpPr txBox="1"/>
              <p:nvPr/>
            </p:nvSpPr>
            <p:spPr>
              <a:xfrm>
                <a:off x="1198482" y="2982075"/>
                <a:ext cx="1500226" cy="23102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/>
                  <a:t>=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77.0±0.55 Hz </a:t>
                </a:r>
                <a:endParaRPr lang="en-CH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BACEE-D44A-F24C-6464-7796DEDB4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2" y="2982075"/>
                <a:ext cx="1500226" cy="231025"/>
              </a:xfrm>
              <a:prstGeom prst="rect">
                <a:avLst/>
              </a:prstGeom>
              <a:blipFill>
                <a:blip r:embed="rId6"/>
                <a:stretch>
                  <a:fillRect l="-5833" t="-15000" r="-3333" b="-40000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5865A4-266A-0501-6E31-0BB66FF1C350}"/>
                  </a:ext>
                </a:extLst>
              </p:cNvPr>
              <p:cNvSpPr txBox="1"/>
              <p:nvPr/>
            </p:nvSpPr>
            <p:spPr>
              <a:xfrm>
                <a:off x="8549883" y="2967769"/>
                <a:ext cx="1500226" cy="22089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𝒔𝒊𝒎</m:t>
                        </m:r>
                      </m:sup>
                    </m:sSubSup>
                  </m:oMath>
                </a14:m>
                <a:r>
                  <a:rPr lang="en-CH" sz="1400" b="1" dirty="0"/>
                  <a:t>=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78.9±1.21 Hz </a:t>
                </a:r>
                <a:endParaRPr lang="en-CH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5865A4-266A-0501-6E31-0BB66FF1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83" y="2967769"/>
                <a:ext cx="1500226" cy="220894"/>
              </a:xfrm>
              <a:prstGeom prst="rect">
                <a:avLst/>
              </a:prstGeom>
              <a:blipFill>
                <a:blip r:embed="rId7"/>
                <a:stretch>
                  <a:fillRect l="-5000" t="-15789" r="-5000" b="-47368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7E19EB-2CA5-E77D-9FB4-ADBD268E48B1}"/>
                  </a:ext>
                </a:extLst>
              </p:cNvPr>
              <p:cNvSpPr txBox="1"/>
              <p:nvPr/>
            </p:nvSpPr>
            <p:spPr>
              <a:xfrm>
                <a:off x="7211389" y="1853343"/>
                <a:ext cx="1608978" cy="220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H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CH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𝒆𝒙𝒑</m:t>
                        </m:r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𝒔𝒊𝒎</m:t>
                        </m:r>
                      </m:sup>
                    </m:sSup>
                  </m:oMath>
                </a14:m>
                <a:r>
                  <a:rPr lang="en-CH" sz="1400" b="1" dirty="0"/>
                  <a:t> ~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2.5%</a:t>
                </a:r>
                <a:endParaRPr lang="en-CH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7E19EB-2CA5-E77D-9FB4-ADBD268E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89" y="1853343"/>
                <a:ext cx="1608978" cy="220894"/>
              </a:xfrm>
              <a:prstGeom prst="rect">
                <a:avLst/>
              </a:prstGeom>
              <a:blipFill>
                <a:blip r:embed="rId8"/>
                <a:stretch>
                  <a:fillRect l="-3125" t="-15789" b="-4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B2CD360-7AAD-20CD-AB52-C3BAAB700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268" y="3690457"/>
            <a:ext cx="3494843" cy="663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18C0D-3EA6-CDCE-6EFF-B283855B5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9469" y="3716234"/>
            <a:ext cx="4198339" cy="6374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A960F-02EF-439C-B8E0-FFD2A580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676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219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7A5A1-7497-5092-92B0-F7F08C869C86}"/>
              </a:ext>
            </a:extLst>
          </p:cNvPr>
          <p:cNvSpPr txBox="1"/>
          <p:nvPr/>
        </p:nvSpPr>
        <p:spPr>
          <a:xfrm>
            <a:off x="980877" y="1255775"/>
            <a:ext cx="10185887" cy="227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- An acoustic-based experimental setup for measuring the natural frequency of the ultra-light mechanical structures used as support of the tracking sensors in large experimental setups like NICA’s MPD experiment has been assessed.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- A model of the truss was implemented in ANSYS by approximating its composition to an isotropic material with equivalent mechanical characteristics as the real trusses.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- The natural frequency values obtained from the experiment and from the simulations are in good agreement both for loaded and unloaded trusses.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DB0F0-9B5C-4188-A41B-D57C984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476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7D6FA-1BA9-B18B-6D86-64033DC4B849}"/>
              </a:ext>
            </a:extLst>
          </p:cNvPr>
          <p:cNvSpPr txBox="1"/>
          <p:nvPr/>
        </p:nvSpPr>
        <p:spPr>
          <a:xfrm>
            <a:off x="1524000" y="192486"/>
            <a:ext cx="338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To be published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F6220-E140-1050-98BB-2D071CB9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39" y="1277277"/>
            <a:ext cx="3893965" cy="5039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0DA8A0-035C-95D6-8E91-BB60F53FF3DC}"/>
              </a:ext>
            </a:extLst>
          </p:cNvPr>
          <p:cNvSpPr txBox="1"/>
          <p:nvPr/>
        </p:nvSpPr>
        <p:spPr>
          <a:xfrm>
            <a:off x="5443369" y="2967335"/>
            <a:ext cx="6406179" cy="153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Creative Commons Attribution-NonCommercial-NoDerivatives 4.0 International License.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ISSN 0035-001X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Impact Factor = 1.7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DFA45-DED2-0C98-00D4-B84779616E3A}"/>
              </a:ext>
            </a:extLst>
          </p:cNvPr>
          <p:cNvSpPr txBox="1"/>
          <p:nvPr/>
        </p:nvSpPr>
        <p:spPr>
          <a:xfrm>
            <a:off x="2649279" y="6165498"/>
            <a:ext cx="2890910" cy="338554"/>
          </a:xfrm>
          <a:prstGeom prst="rect">
            <a:avLst/>
          </a:prstGeom>
          <a:solidFill>
            <a:srgbClr val="D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Official invitation for publishing</a:t>
            </a:r>
            <a:endParaRPr lang="en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CB7C7-C22C-4756-A08F-76561237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8739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5040854" y="2889934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A07E8-2D2E-4325-9627-3B2B4E13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3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143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Backup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D518F-51C9-4D3D-9897-D4DBD976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894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Simulations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9401C-8ECD-A0BE-C617-009B8055E14B}"/>
              </a:ext>
            </a:extLst>
          </p:cNvPr>
          <p:cNvGrpSpPr/>
          <p:nvPr/>
        </p:nvGrpSpPr>
        <p:grpSpPr>
          <a:xfrm>
            <a:off x="4012206" y="3655867"/>
            <a:ext cx="3466892" cy="602919"/>
            <a:chOff x="3934804" y="3365185"/>
            <a:chExt cx="3466892" cy="60291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42E6EB-8C95-5D7D-B56A-CB726E9EB7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4804" y="3689572"/>
              <a:ext cx="34668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11291C-A6E7-80D0-46C1-054726B4BA77}"/>
                </a:ext>
              </a:extLst>
            </p:cNvPr>
            <p:cNvGrpSpPr/>
            <p:nvPr/>
          </p:nvGrpSpPr>
          <p:grpSpPr>
            <a:xfrm>
              <a:off x="4189013" y="3365185"/>
              <a:ext cx="2641392" cy="602919"/>
              <a:chOff x="2653672" y="5501352"/>
              <a:chExt cx="5888910" cy="1274057"/>
            </a:xfrm>
          </p:grpSpPr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51358B6D-D363-8687-25B0-B0D3B34215B7}"/>
                  </a:ext>
                </a:extLst>
              </p:cNvPr>
              <p:cNvSpPr/>
              <p:nvPr/>
            </p:nvSpPr>
            <p:spPr>
              <a:xfrm>
                <a:off x="2653672" y="5542385"/>
                <a:ext cx="5888910" cy="1233024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CH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9B402-26F9-960A-0CD1-807B35EC8D6E}"/>
                  </a:ext>
                </a:extLst>
              </p:cNvPr>
              <p:cNvSpPr txBox="1"/>
              <p:nvPr/>
            </p:nvSpPr>
            <p:spPr>
              <a:xfrm>
                <a:off x="3131869" y="5501352"/>
                <a:ext cx="5098324" cy="1235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Tx/>
                  <a:buChar char="-"/>
                </a:pPr>
                <a:r>
                  <a:rPr lang="en-CH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Isotropic M55J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CH" sz="16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 = 128.9 GPa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52FCDD-7CBA-357C-C5A0-F957E0F41BCF}"/>
              </a:ext>
            </a:extLst>
          </p:cNvPr>
          <p:cNvSpPr txBox="1"/>
          <p:nvPr/>
        </p:nvSpPr>
        <p:spPr>
          <a:xfrm>
            <a:off x="88667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09A7E-8F4B-E378-974C-632DEA94608E}"/>
              </a:ext>
            </a:extLst>
          </p:cNvPr>
          <p:cNvSpPr txBox="1"/>
          <p:nvPr/>
        </p:nvSpPr>
        <p:spPr>
          <a:xfrm>
            <a:off x="19960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 truss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B90B-D5A3-730F-0732-B98CE1E24A2B}"/>
              </a:ext>
            </a:extLst>
          </p:cNvPr>
          <p:cNvSpPr txBox="1"/>
          <p:nvPr/>
        </p:nvSpPr>
        <p:spPr>
          <a:xfrm>
            <a:off x="1751479" y="4771385"/>
            <a:ext cx="8294222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Idea+: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model the structure as an isotropic material based on M55J that behaves mechanically as the real one.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AEE36-CDE2-EE25-7021-5D6B589EAADF}"/>
              </a:ext>
            </a:extLst>
          </p:cNvPr>
          <p:cNvSpPr txBox="1"/>
          <p:nvPr/>
        </p:nvSpPr>
        <p:spPr>
          <a:xfrm>
            <a:off x="1751478" y="5128053"/>
            <a:ext cx="80666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input data: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Geometrical characteristics</a:t>
            </a: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Aproximate material definition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Modulus of Elasticity </a:t>
            </a:r>
            <a:r>
              <a:rPr lang="en-CH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en-CH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57C44270-A442-1B58-7C9E-7D766474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1502" y="2091790"/>
            <a:ext cx="2133913" cy="801483"/>
          </a:xfrm>
          <a:prstGeom prst="rect">
            <a:avLst/>
          </a:prstGeom>
          <a:ln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2CD360-7AAD-20CD-AB52-C3BAAB700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68" y="3690457"/>
            <a:ext cx="3494843" cy="663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18C0D-3EA6-CDCE-6EFF-B283855B5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469" y="3716234"/>
            <a:ext cx="4198339" cy="637478"/>
          </a:xfrm>
          <a:prstGeom prst="rect">
            <a:avLst/>
          </a:prstGeom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53070A77-89F4-B9D4-F50C-AC61A3FB654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63094" y="526399"/>
            <a:ext cx="3706375" cy="2840183"/>
          </a:xfrm>
          <a:prstGeom prst="rect">
            <a:avLst/>
          </a:prstGeom>
          <a:ln/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794CBFB-718C-446D-AB42-5D41C521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221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40A8552-E8F2-641F-01E4-3B54F7A0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88" y="1299138"/>
            <a:ext cx="3978506" cy="1483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D4D6D4-8173-05F8-E19D-D7CE88C7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813" y="1276757"/>
            <a:ext cx="2623187" cy="181352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D6F8B-8747-4CFD-4E7D-F32696C1855A}"/>
              </a:ext>
            </a:extLst>
          </p:cNvPr>
          <p:cNvSpPr txBox="1"/>
          <p:nvPr/>
        </p:nvSpPr>
        <p:spPr>
          <a:xfrm>
            <a:off x="1524000" y="192486"/>
            <a:ext cx="118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Intro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48A62-54E9-78D8-B5A1-50C39C3CB110}"/>
              </a:ext>
            </a:extLst>
          </p:cNvPr>
          <p:cNvSpPr txBox="1"/>
          <p:nvPr/>
        </p:nvSpPr>
        <p:spPr>
          <a:xfrm>
            <a:off x="368894" y="2772648"/>
            <a:ext cx="937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“</a:t>
            </a:r>
            <a:r>
              <a:rPr lang="en-US" sz="1600" b="1" dirty="0" err="1">
                <a:latin typeface="Calibri" panose="020F0502020204030204" pitchFamily="34" charset="0"/>
              </a:rPr>
              <a:t>Igolking</a:t>
            </a:r>
            <a:r>
              <a:rPr lang="en-US" sz="1600" b="1" dirty="0">
                <a:latin typeface="Calibri" panose="020F0502020204030204" pitchFamily="34" charset="0"/>
              </a:rPr>
              <a:t>” ultralight supporting trusses: </a:t>
            </a:r>
            <a:r>
              <a:rPr lang="en-US" sz="1600" dirty="0">
                <a:latin typeface="Calibri" panose="020F0502020204030204" pitchFamily="34" charset="0"/>
              </a:rPr>
              <a:t>High-Young’s-modulus carbon threads laminated together in epoxies.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715F3-F287-C948-E01E-DFB05F9A1F55}"/>
              </a:ext>
            </a:extLst>
          </p:cNvPr>
          <p:cNvSpPr txBox="1"/>
          <p:nvPr/>
        </p:nvSpPr>
        <p:spPr>
          <a:xfrm>
            <a:off x="4043582" y="1141742"/>
            <a:ext cx="546705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50800" dir="5400000" sx="101211" sy="101211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CH" sz="1400" b="1" dirty="0"/>
              <a:t>From SPbSU to tracking systems @ </a:t>
            </a:r>
            <a:r>
              <a:rPr lang="en-CH" sz="1400" u="sng" dirty="0"/>
              <a:t>ALICE-ITS2 (CERN)</a:t>
            </a:r>
            <a:r>
              <a:rPr lang="en-CH" sz="1400" dirty="0"/>
              <a:t>, sPhenix (BNL), CBM (FAIR), MPD-ITS (JINR), SPD (JINR), BM@N (JINR)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386F6-93AC-7824-24CC-138B090C48EF}"/>
              </a:ext>
            </a:extLst>
          </p:cNvPr>
          <p:cNvSpPr txBox="1"/>
          <p:nvPr/>
        </p:nvSpPr>
        <p:spPr>
          <a:xfrm>
            <a:off x="4650511" y="1859416"/>
            <a:ext cx="41018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Usually placed in the zone of highest radiation levels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68B28-229C-F2E7-ECF9-CEBE6D437A9E}"/>
              </a:ext>
            </a:extLst>
          </p:cNvPr>
          <p:cNvSpPr txBox="1"/>
          <p:nvPr/>
        </p:nvSpPr>
        <p:spPr>
          <a:xfrm>
            <a:off x="1191117" y="3128743"/>
            <a:ext cx="7789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(Polymerization of the carbon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fibers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joins together thousands of individual carbon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eads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)</a:t>
            </a:r>
            <a:endParaRPr lang="en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04CE9A-BA29-DF2F-5F1B-7D2CA9B25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739" y="4247916"/>
            <a:ext cx="1531237" cy="15038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248551-4B96-4484-FF68-F9DC9BBE3097}"/>
              </a:ext>
            </a:extLst>
          </p:cNvPr>
          <p:cNvSpPr txBox="1"/>
          <p:nvPr/>
        </p:nvSpPr>
        <p:spPr>
          <a:xfrm>
            <a:off x="896266" y="3842472"/>
            <a:ext cx="11761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What will happen in the long-run (~10 years) to the supporting trusses of a tracker in high luminosity experiments?</a:t>
            </a:r>
            <a:endParaRPr lang="en-CH" sz="16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9C1D9E-CF3F-6798-0DB6-A8D0A6BD0F60}"/>
              </a:ext>
            </a:extLst>
          </p:cNvPr>
          <p:cNvGrpSpPr/>
          <p:nvPr/>
        </p:nvGrpSpPr>
        <p:grpSpPr>
          <a:xfrm>
            <a:off x="2740757" y="5501034"/>
            <a:ext cx="5888910" cy="1288531"/>
            <a:chOff x="2653672" y="5515548"/>
            <a:chExt cx="5888910" cy="1288531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CA66EC9E-9D6D-8CD0-006A-B41441087A87}"/>
                </a:ext>
              </a:extLst>
            </p:cNvPr>
            <p:cNvSpPr/>
            <p:nvPr/>
          </p:nvSpPr>
          <p:spPr>
            <a:xfrm>
              <a:off x="2653672" y="5515548"/>
              <a:ext cx="5888910" cy="1233024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CH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E2FD43-D53C-4A11-C646-74508E194969}"/>
                </a:ext>
              </a:extLst>
            </p:cNvPr>
            <p:cNvSpPr txBox="1"/>
            <p:nvPr/>
          </p:nvSpPr>
          <p:spPr>
            <a:xfrm>
              <a:off x="3159303" y="5696083"/>
              <a:ext cx="46839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CH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Degradation of the mechanical properties causing:</a:t>
              </a:r>
            </a:p>
            <a:p>
              <a:pPr marL="285750" indent="-285750" algn="just">
                <a:buFontTx/>
                <a:buChar char="-"/>
              </a:pPr>
              <a:r>
                <a:rPr lang="en-CH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Systematic displacement of the atteched sensors</a:t>
              </a:r>
            </a:p>
            <a:p>
              <a:pPr marL="285750" indent="-285750" algn="just">
                <a:buFontTx/>
                <a:buChar char="-"/>
              </a:pPr>
              <a:r>
                <a:rPr lang="en-CH" sz="1600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Apperance of resonance vibrations of the trusses </a:t>
              </a:r>
            </a:p>
            <a:p>
              <a:endParaRPr lang="en-CH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4F26E-316A-46AA-B49A-886D8E7B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635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15CFA3-6DF6-DB9C-2A93-85BE95AF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476" y="750044"/>
            <a:ext cx="2208347" cy="18803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D53892-6EC6-C3AB-6561-7C4D96735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88" y="935242"/>
            <a:ext cx="3078464" cy="183759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609DC-A963-4BEB-A68E-CBE359F58C0B}"/>
              </a:ext>
            </a:extLst>
          </p:cNvPr>
          <p:cNvSpPr txBox="1"/>
          <p:nvPr/>
        </p:nvSpPr>
        <p:spPr>
          <a:xfrm>
            <a:off x="1524000" y="191189"/>
            <a:ext cx="850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experiment: Joining the IBR-2 User Club</a:t>
            </a:r>
          </a:p>
        </p:txBody>
      </p:sp>
      <p:pic>
        <p:nvPicPr>
          <p:cNvPr id="12" name="Picture 11" descr="A close-up of a computer&#10;&#10;Description automatically generated">
            <a:extLst>
              <a:ext uri="{FF2B5EF4-FFF2-40B4-BE49-F238E27FC236}">
                <a16:creationId xmlns:a16="http://schemas.microsoft.com/office/drawing/2014/main" id="{F0FB790B-0A0D-1F5F-1750-8FAD0ECD1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15" y="1020934"/>
            <a:ext cx="2622765" cy="1867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B50A84-3965-E1CE-FCFA-D23983209204}"/>
              </a:ext>
            </a:extLst>
          </p:cNvPr>
          <p:cNvSpPr txBox="1"/>
          <p:nvPr/>
        </p:nvSpPr>
        <p:spPr>
          <a:xfrm>
            <a:off x="382833" y="3419659"/>
            <a:ext cx="993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Evaluation Criteria: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Decrease of the value of the natural frequency of the structure (</a:t>
            </a:r>
            <a:r>
              <a:rPr lang="en-GB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after irradiation.</a:t>
            </a:r>
            <a:endParaRPr lang="en-CH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58161-0137-95AA-1A2B-E4C512FE6791}"/>
              </a:ext>
            </a:extLst>
          </p:cNvPr>
          <p:cNvSpPr txBox="1"/>
          <p:nvPr/>
        </p:nvSpPr>
        <p:spPr>
          <a:xfrm>
            <a:off x="382833" y="3948269"/>
            <a:ext cx="6165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What to do?: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lang="en-GB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before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irradiation.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FDCAF-ACC9-17D2-89EB-BFFC95B20544}"/>
              </a:ext>
            </a:extLst>
          </p:cNvPr>
          <p:cNvSpPr txBox="1"/>
          <p:nvPr/>
        </p:nvSpPr>
        <p:spPr>
          <a:xfrm>
            <a:off x="3980156" y="4943124"/>
            <a:ext cx="2084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How to?: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This work</a:t>
            </a:r>
            <a:endParaRPr lang="en-CH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A660AA-6C06-77ED-8DE6-C944EC289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746" y="4064990"/>
            <a:ext cx="1977216" cy="27543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8AE834-6118-4DC6-15E0-223102D69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42058">
            <a:off x="9296020" y="344089"/>
            <a:ext cx="668284" cy="3548641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DCB9C33B-3660-1C94-5FE1-1ED702AEA887}"/>
              </a:ext>
            </a:extLst>
          </p:cNvPr>
          <p:cNvSpPr/>
          <p:nvPr/>
        </p:nvSpPr>
        <p:spPr>
          <a:xfrm>
            <a:off x="5968425" y="2044337"/>
            <a:ext cx="3106057" cy="66765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B8521-1EBC-40BA-FC8B-ABC5F4CE8DDC}"/>
              </a:ext>
            </a:extLst>
          </p:cNvPr>
          <p:cNvSpPr txBox="1"/>
          <p:nvPr/>
        </p:nvSpPr>
        <p:spPr>
          <a:xfrm>
            <a:off x="6297037" y="2197898"/>
            <a:ext cx="2208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Dose Irradiation</a:t>
            </a:r>
            <a:endParaRPr lang="en-CH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36D832-1598-4764-B901-ECB75041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409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>
            <a:extLst>
              <a:ext uri="{FF2B5EF4-FFF2-40B4-BE49-F238E27FC236}">
                <a16:creationId xmlns:a16="http://schemas.microsoft.com/office/drawing/2014/main" id="{FED99B2C-AF9F-FE2B-1833-D9B1B151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24950" y="755759"/>
            <a:ext cx="3492481" cy="1311752"/>
          </a:xfrm>
          <a:prstGeom prst="rect">
            <a:avLst/>
          </a:prstGeom>
          <a:ln/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426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acoustic experiment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4B86E-1A03-F922-8B06-CC7FEFB24F59}"/>
              </a:ext>
            </a:extLst>
          </p:cNvPr>
          <p:cNvSpPr txBox="1"/>
          <p:nvPr/>
        </p:nvSpPr>
        <p:spPr>
          <a:xfrm>
            <a:off x="7969848" y="962775"/>
            <a:ext cx="5115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1- Truss under test 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2- Truss vibration exciter of variable frequency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3- Vortex sensor probe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4- Driver for connecting the probe to a PC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5- Electric conductive 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EAF68-6F21-0B24-AA56-777019B2D61B}"/>
              </a:ext>
            </a:extLst>
          </p:cNvPr>
          <p:cNvSpPr txBox="1"/>
          <p:nvPr/>
        </p:nvSpPr>
        <p:spPr>
          <a:xfrm>
            <a:off x="141845" y="1558664"/>
            <a:ext cx="11373788" cy="305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For determining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400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400" b="1" i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exciter’s frequency was varied from 30 Hz to 300 Hz.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each step the variation of the gap between the vortex sensor and the conductive plate was recorded (S/R 1 kHz).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obtained signal was converted into a frequency spectrum by means of the Fourier Transform.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amplitude of the oscillation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determined as a standard deviation of the measured gap values for the recorded time period.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same process was repeated each frequency step [f-step 30 – 300 / 10Hz, then 1Hz around the peak].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</a:t>
            </a:r>
            <a:r>
              <a:rPr lang="en-US" sz="1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oscillation amplitudes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were plotted as the function of the exciter’s frequency.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natural frequency of the truss (</a:t>
            </a:r>
            <a:r>
              <a:rPr lang="en-GB" sz="1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400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was determined from the resulting peak.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035528-FCE2-20D7-FEB8-D87B1D7EE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344" y="4711794"/>
            <a:ext cx="3710069" cy="1928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41F04B-8916-3D65-1450-A39E5E64C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525" y="4460994"/>
            <a:ext cx="2768600" cy="2324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44E802-7CD2-2D6C-1150-39AF80C7C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567" y="3719394"/>
            <a:ext cx="4546600" cy="3352800"/>
          </a:xfrm>
          <a:prstGeom prst="rect">
            <a:avLst/>
          </a:prstGeom>
        </p:spPr>
      </p:pic>
      <p:sp>
        <p:nvSpPr>
          <p:cNvPr id="26" name="Right Arrow 25">
            <a:extLst>
              <a:ext uri="{FF2B5EF4-FFF2-40B4-BE49-F238E27FC236}">
                <a16:creationId xmlns:a16="http://schemas.microsoft.com/office/drawing/2014/main" id="{2E51809D-6929-4835-A8D0-94A02871D6CB}"/>
              </a:ext>
            </a:extLst>
          </p:cNvPr>
          <p:cNvSpPr/>
          <p:nvPr/>
        </p:nvSpPr>
        <p:spPr>
          <a:xfrm>
            <a:off x="3347881" y="5395794"/>
            <a:ext cx="769257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7DF4AEE4-E4EF-DAFE-178E-220B064AAD30}"/>
              </a:ext>
            </a:extLst>
          </p:cNvPr>
          <p:cNvSpPr/>
          <p:nvPr/>
        </p:nvSpPr>
        <p:spPr>
          <a:xfrm>
            <a:off x="6480514" y="5426327"/>
            <a:ext cx="1469522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34D201-2B5D-B07A-09D3-07F08AD1DC6F}"/>
              </a:ext>
            </a:extLst>
          </p:cNvPr>
          <p:cNvGrpSpPr/>
          <p:nvPr/>
        </p:nvGrpSpPr>
        <p:grpSpPr>
          <a:xfrm>
            <a:off x="6535354" y="4627311"/>
            <a:ext cx="1146228" cy="943370"/>
            <a:chOff x="6453410" y="4465948"/>
            <a:chExt cx="1146228" cy="94337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04393AE-F1B2-D1D5-1764-6C4C7C32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3410" y="4465948"/>
              <a:ext cx="975873" cy="8191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02FF5E-EFC1-9C4F-6DF9-7822C405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1321" y="4491887"/>
              <a:ext cx="975873" cy="81919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E62F69-CD36-2303-AB95-885BCEF1B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7162" y="4522894"/>
              <a:ext cx="975873" cy="8191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DE0E45-4C9A-4E3A-5884-03E679BD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5073" y="4562000"/>
              <a:ext cx="975873" cy="8191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0D27CA1-7AC7-8F8F-4CE9-1033E981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3765" y="4590122"/>
              <a:ext cx="975873" cy="81919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89EB6E9-D1CD-BC21-08C6-F53D82408F9E}"/>
              </a:ext>
            </a:extLst>
          </p:cNvPr>
          <p:cNvSpPr txBox="1"/>
          <p:nvPr/>
        </p:nvSpPr>
        <p:spPr>
          <a:xfrm>
            <a:off x="3451289" y="5201349"/>
            <a:ext cx="4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dirty="0"/>
              <a:t>FT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09196E-DDC0-D12C-5948-F6DCFCFC8BD1}"/>
              </a:ext>
            </a:extLst>
          </p:cNvPr>
          <p:cNvSpPr/>
          <p:nvPr/>
        </p:nvSpPr>
        <p:spPr>
          <a:xfrm>
            <a:off x="5068794" y="4221744"/>
            <a:ext cx="4153829" cy="1409622"/>
          </a:xfrm>
          <a:custGeom>
            <a:avLst/>
            <a:gdLst>
              <a:gd name="connsiteX0" fmla="*/ 0 w 4153829"/>
              <a:gd name="connsiteY0" fmla="*/ 517524 h 1409622"/>
              <a:gd name="connsiteX1" fmla="*/ 2325029 w 4153829"/>
              <a:gd name="connsiteY1" fmla="*/ 38022 h 1409622"/>
              <a:gd name="connsiteX2" fmla="*/ 4153829 w 4153829"/>
              <a:gd name="connsiteY2" fmla="*/ 1409622 h 140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3829" h="1409622">
                <a:moveTo>
                  <a:pt x="0" y="517524"/>
                </a:moveTo>
                <a:cubicBezTo>
                  <a:pt x="816362" y="203431"/>
                  <a:pt x="1632724" y="-110661"/>
                  <a:pt x="2325029" y="38022"/>
                </a:cubicBezTo>
                <a:cubicBezTo>
                  <a:pt x="3017334" y="186705"/>
                  <a:pt x="3585581" y="798163"/>
                  <a:pt x="4153829" y="1409622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675A8A-B702-7A26-5D98-CCB2EFF1DCBD}"/>
              </a:ext>
            </a:extLst>
          </p:cNvPr>
          <p:cNvSpPr txBox="1"/>
          <p:nvPr/>
        </p:nvSpPr>
        <p:spPr>
          <a:xfrm>
            <a:off x="9386511" y="3429000"/>
            <a:ext cx="1648578" cy="369332"/>
          </a:xfrm>
          <a:prstGeom prst="rect">
            <a:avLst/>
          </a:prstGeom>
          <a:solidFill>
            <a:srgbClr val="D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800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800" b="1" i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77 ± 0.55 Hz</a:t>
            </a:r>
            <a:r>
              <a:rPr lang="en-CH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1DE08-E7FA-4190-B821-DD5FF3CB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193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E2F800D-59B5-22CE-8006-DF491B20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8" y="3690457"/>
            <a:ext cx="3494843" cy="6632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Simulations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9401C-8ECD-A0BE-C617-009B8055E14B}"/>
              </a:ext>
            </a:extLst>
          </p:cNvPr>
          <p:cNvGrpSpPr/>
          <p:nvPr/>
        </p:nvGrpSpPr>
        <p:grpSpPr>
          <a:xfrm>
            <a:off x="4012206" y="3675286"/>
            <a:ext cx="3466892" cy="671982"/>
            <a:chOff x="3934804" y="3384604"/>
            <a:chExt cx="3466892" cy="67198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42E6EB-8C95-5D7D-B56A-CB726E9EB7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4804" y="3689572"/>
              <a:ext cx="34668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11291C-A6E7-80D0-46C1-054726B4BA77}"/>
                </a:ext>
              </a:extLst>
            </p:cNvPr>
            <p:cNvGrpSpPr/>
            <p:nvPr/>
          </p:nvGrpSpPr>
          <p:grpSpPr>
            <a:xfrm>
              <a:off x="4189013" y="3384604"/>
              <a:ext cx="2641392" cy="671982"/>
              <a:chOff x="2653672" y="5542385"/>
              <a:chExt cx="5888910" cy="1419997"/>
            </a:xfrm>
          </p:grpSpPr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51358B6D-D363-8687-25B0-B0D3B34215B7}"/>
                  </a:ext>
                </a:extLst>
              </p:cNvPr>
              <p:cNvSpPr/>
              <p:nvPr/>
            </p:nvSpPr>
            <p:spPr>
              <a:xfrm>
                <a:off x="2653672" y="5542385"/>
                <a:ext cx="5888910" cy="1233024"/>
              </a:xfrm>
              <a:prstGeom prst="clou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CH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9B402-26F9-960A-0CD1-807B35EC8D6E}"/>
                  </a:ext>
                </a:extLst>
              </p:cNvPr>
              <p:cNvSpPr txBox="1"/>
              <p:nvPr/>
            </p:nvSpPr>
            <p:spPr>
              <a:xfrm>
                <a:off x="3258083" y="5726666"/>
                <a:ext cx="4186838" cy="1235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CH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Material definition?</a:t>
                </a:r>
                <a:endParaRPr lang="en-CH" sz="1600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H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DEFA2B-2A18-4F8D-03A5-50C93C15EDD9}"/>
              </a:ext>
            </a:extLst>
          </p:cNvPr>
          <p:cNvSpPr txBox="1"/>
          <p:nvPr/>
        </p:nvSpPr>
        <p:spPr>
          <a:xfrm>
            <a:off x="1725004" y="882303"/>
            <a:ext cx="6263296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To model the truss in ANSYS and calculate the resulting natural frequency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400" b="1" i="1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57629A-F7CE-1990-6DAE-BC90C5D31D81}"/>
              </a:ext>
            </a:extLst>
          </p:cNvPr>
          <p:cNvSpPr txBox="1"/>
          <p:nvPr/>
        </p:nvSpPr>
        <p:spPr>
          <a:xfrm>
            <a:off x="1725004" y="1301405"/>
            <a:ext cx="80666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input data: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Geometrical characteristics</a:t>
            </a: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Exact material definition </a:t>
            </a:r>
            <a:r>
              <a:rPr lang="en-CH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Impregnated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M55J for the ribs of the frame.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Prepreg consisting of M55J for the longitudinal beams.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Not possible to determine the exact characteristics of the carbon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-resin composite.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Datasheet contains information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about the Modulus of Elasticity (ME) in one direction.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CH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0A49B-938C-0BC0-B879-F45447A65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904" y="1340579"/>
            <a:ext cx="2511023" cy="936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2FCDD-7CBA-357C-C5A0-F957E0F41BCF}"/>
              </a:ext>
            </a:extLst>
          </p:cNvPr>
          <p:cNvSpPr txBox="1"/>
          <p:nvPr/>
        </p:nvSpPr>
        <p:spPr>
          <a:xfrm>
            <a:off x="88667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09A7E-8F4B-E378-974C-632DEA94608E}"/>
              </a:ext>
            </a:extLst>
          </p:cNvPr>
          <p:cNvSpPr txBox="1"/>
          <p:nvPr/>
        </p:nvSpPr>
        <p:spPr>
          <a:xfrm>
            <a:off x="1996050" y="3416718"/>
            <a:ext cx="9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 truss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4B90B-D5A3-730F-0732-B98CE1E24A2B}"/>
              </a:ext>
            </a:extLst>
          </p:cNvPr>
          <p:cNvSpPr txBox="1"/>
          <p:nvPr/>
        </p:nvSpPr>
        <p:spPr>
          <a:xfrm>
            <a:off x="1751479" y="4771385"/>
            <a:ext cx="8294222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Idea+: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model the structure as an 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isotropic material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based on M55J that 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behaves mechanically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 the real one.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AEE36-CDE2-EE25-7021-5D6B589EAADF}"/>
              </a:ext>
            </a:extLst>
          </p:cNvPr>
          <p:cNvSpPr txBox="1"/>
          <p:nvPr/>
        </p:nvSpPr>
        <p:spPr>
          <a:xfrm>
            <a:off x="1751478" y="5128053"/>
            <a:ext cx="80666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input data: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Geometrical characteristics</a:t>
            </a: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Aproximate material definition </a:t>
            </a:r>
            <a:r>
              <a:rPr lang="en-CH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Modulus of Elasticity </a:t>
            </a:r>
            <a:r>
              <a:rPr lang="en-CH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96103D-E2B1-2622-4972-B4BD9A14A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469" y="3716234"/>
            <a:ext cx="4198339" cy="63747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E9CAD2-1CB1-4BA2-BCA6-739D18E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7945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71C87-005F-25F1-9DC5-9D42A59D2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865267"/>
            <a:ext cx="2251167" cy="2251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9BE4B-D781-99C8-95C2-6549F011B770}"/>
              </a:ext>
            </a:extLst>
          </p:cNvPr>
          <p:cNvSpPr txBox="1"/>
          <p:nvPr/>
        </p:nvSpPr>
        <p:spPr>
          <a:xfrm>
            <a:off x="2142790" y="1010034"/>
            <a:ext cx="9895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Total = 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2CA8E-21BB-3BD5-073E-88E0C71D6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674" y="1029710"/>
            <a:ext cx="2029741" cy="225116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DD25988-C2AB-F405-E00D-FCAE9EDE31F4}"/>
              </a:ext>
            </a:extLst>
          </p:cNvPr>
          <p:cNvSpPr/>
          <p:nvPr/>
        </p:nvSpPr>
        <p:spPr>
          <a:xfrm>
            <a:off x="2957084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E16D2-3C28-88BC-C20F-EBEEED66CCAD}"/>
              </a:ext>
            </a:extLst>
          </p:cNvPr>
          <p:cNvSpPr txBox="1"/>
          <p:nvPr/>
        </p:nvSpPr>
        <p:spPr>
          <a:xfrm>
            <a:off x="2688677" y="1442230"/>
            <a:ext cx="2378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Sagging measurements from the producer are available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5C16A75-8607-B5FF-E503-E1A7499F790A}"/>
              </a:ext>
            </a:extLst>
          </p:cNvPr>
          <p:cNvSpPr/>
          <p:nvPr/>
        </p:nvSpPr>
        <p:spPr>
          <a:xfrm>
            <a:off x="6897415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72D92-AC17-11C2-236E-B129E9A89AA6}"/>
              </a:ext>
            </a:extLst>
          </p:cNvPr>
          <p:cNvSpPr txBox="1"/>
          <p:nvPr/>
        </p:nvSpPr>
        <p:spPr>
          <a:xfrm>
            <a:off x="6897415" y="1682267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Trusses datasheet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C712B-D10B-3201-4261-9B4B040F7D8B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C712B-D10B-3201-4261-9B4B040F7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6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exp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blipFill>
                <a:blip r:embed="rId7"/>
                <a:stretch>
                  <a:fillRect l="-6140" t="-13636" b="-2727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86EE775-8140-FDF9-4E67-844E15C7A923}"/>
              </a:ext>
            </a:extLst>
          </p:cNvPr>
          <p:cNvGrpSpPr/>
          <p:nvPr/>
        </p:nvGrpSpPr>
        <p:grpSpPr>
          <a:xfrm>
            <a:off x="8673936" y="1020934"/>
            <a:ext cx="2777166" cy="2633085"/>
            <a:chOff x="8673936" y="1020934"/>
            <a:chExt cx="2777166" cy="26330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4745D45-F368-D472-3C30-A77A75BF3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73936" y="1020934"/>
              <a:ext cx="2777166" cy="2633085"/>
              <a:chOff x="8673936" y="1020934"/>
              <a:chExt cx="2992672" cy="283741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5450A2B-18C8-A157-D389-E51E1BE30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3936" y="102093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FA25F27-B38D-DEDB-FB76-3EA00FD13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16137" y="107325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738CE0B-0F20-C820-7131-F08E45882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2066" y="111257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BD055F5-9BDA-32A7-3836-274519684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01660" y="1136573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F7D43B9-78E6-2421-5250-A0FD8867E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3621" y="1193699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9768CD6-36DF-31DB-670D-A845272EE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07784" y="1255775"/>
                <a:ext cx="1958824" cy="2602569"/>
              </a:xfrm>
              <a:prstGeom prst="rect">
                <a:avLst/>
              </a:prstGeom>
            </p:spPr>
          </p:pic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2A14EA8-2071-CED5-4CC8-BF43722F2A3D}"/>
                </a:ext>
              </a:extLst>
            </p:cNvPr>
            <p:cNvSpPr/>
            <p:nvPr/>
          </p:nvSpPr>
          <p:spPr>
            <a:xfrm>
              <a:off x="9754949" y="3127572"/>
              <a:ext cx="1553670" cy="9305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909AB-92C7-444E-B2F0-B296DC8D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719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71C87-005F-25F1-9DC5-9D42A59D2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865267"/>
            <a:ext cx="2251167" cy="2251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9BE4B-D781-99C8-95C2-6549F011B770}"/>
              </a:ext>
            </a:extLst>
          </p:cNvPr>
          <p:cNvSpPr txBox="1"/>
          <p:nvPr/>
        </p:nvSpPr>
        <p:spPr>
          <a:xfrm>
            <a:off x="2142790" y="1010034"/>
            <a:ext cx="9895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Total = 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2CA8E-21BB-3BD5-073E-88E0C71D6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674" y="1029710"/>
            <a:ext cx="2029741" cy="225116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DD25988-C2AB-F405-E00D-FCAE9EDE31F4}"/>
              </a:ext>
            </a:extLst>
          </p:cNvPr>
          <p:cNvSpPr/>
          <p:nvPr/>
        </p:nvSpPr>
        <p:spPr>
          <a:xfrm>
            <a:off x="2957084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E16D2-3C28-88BC-C20F-EBEEED66CCAD}"/>
              </a:ext>
            </a:extLst>
          </p:cNvPr>
          <p:cNvSpPr txBox="1"/>
          <p:nvPr/>
        </p:nvSpPr>
        <p:spPr>
          <a:xfrm>
            <a:off x="2688677" y="1442230"/>
            <a:ext cx="2378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Sagging measurements from the producer are available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5C16A75-8607-B5FF-E503-E1A7499F790A}"/>
              </a:ext>
            </a:extLst>
          </p:cNvPr>
          <p:cNvSpPr/>
          <p:nvPr/>
        </p:nvSpPr>
        <p:spPr>
          <a:xfrm>
            <a:off x="6897415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72D92-AC17-11C2-236E-B129E9A89AA6}"/>
              </a:ext>
            </a:extLst>
          </p:cNvPr>
          <p:cNvSpPr txBox="1"/>
          <p:nvPr/>
        </p:nvSpPr>
        <p:spPr>
          <a:xfrm>
            <a:off x="6897415" y="1682267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Trusses datasheet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5E5F9-9834-5675-7EBA-280AE7072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011" y="4675956"/>
            <a:ext cx="4707999" cy="800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1A61A-365D-A653-3F6B-F14808E21071}"/>
              </a:ext>
            </a:extLst>
          </p:cNvPr>
          <p:cNvSpPr txBox="1"/>
          <p:nvPr/>
        </p:nvSpPr>
        <p:spPr>
          <a:xfrm>
            <a:off x="8428653" y="4512915"/>
            <a:ext cx="2911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 model for </a:t>
            </a:r>
            <a:r>
              <a:rPr lang="en-CH" sz="1400" dirty="0"/>
              <a:t>m</a:t>
            </a:r>
            <a:r>
              <a:rPr lang="en-CH" sz="1400" baseline="-25000" dirty="0"/>
              <a:t>L</a:t>
            </a:r>
            <a:r>
              <a:rPr lang="en-CH" sz="1400" dirty="0"/>
              <a:t>= 200 g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exp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blipFill>
                <a:blip r:embed="rId7"/>
                <a:stretch>
                  <a:fillRect l="-6140" t="-13636" b="-2727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C84008A-4878-6FC5-B8CA-CC8AD0967D56}"/>
              </a:ext>
            </a:extLst>
          </p:cNvPr>
          <p:cNvGrpSpPr/>
          <p:nvPr/>
        </p:nvGrpSpPr>
        <p:grpSpPr>
          <a:xfrm>
            <a:off x="4098051" y="4688388"/>
            <a:ext cx="2641392" cy="804098"/>
            <a:chOff x="2653672" y="5542385"/>
            <a:chExt cx="5888910" cy="1699176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C49074E5-1AE8-49BA-5898-A70F8A69A56A}"/>
                </a:ext>
              </a:extLst>
            </p:cNvPr>
            <p:cNvSpPr/>
            <p:nvPr/>
          </p:nvSpPr>
          <p:spPr>
            <a:xfrm>
              <a:off x="2653672" y="5542385"/>
              <a:ext cx="5888910" cy="1233024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CH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E6D619-C967-BE39-E48A-68CB8302ABB7}"/>
                </a:ext>
              </a:extLst>
            </p:cNvPr>
            <p:cNvSpPr txBox="1"/>
            <p:nvPr/>
          </p:nvSpPr>
          <p:spPr>
            <a:xfrm>
              <a:off x="3605964" y="5615620"/>
              <a:ext cx="3491081" cy="1625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CH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Isotropic M55J</a:t>
              </a:r>
            </a:p>
            <a:p>
              <a:pPr marL="285750" indent="-285750" algn="just">
                <a:buFontTx/>
                <a:buChar char="-"/>
              </a:pPr>
              <a:r>
                <a:rPr lang="en-CH" sz="1400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Variable ME</a:t>
              </a:r>
            </a:p>
            <a:p>
              <a:endParaRPr lang="en-CH" sz="16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/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was varied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</m:oMath>
                </a14:m>
                <a:r>
                  <a:rPr lang="en-CH" sz="1400" dirty="0"/>
                  <a:t>(200 g)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</m:oMath>
                </a14:m>
                <a:r>
                  <a:rPr lang="en-CH" sz="1400" dirty="0"/>
                  <a:t>(200 g) | = min   </a:t>
                </a:r>
              </a:p>
              <a:p>
                <a:endParaRPr lang="en-CH" sz="1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blipFill>
                <a:blip r:embed="rId8"/>
                <a:stretch>
                  <a:fillRect l="-27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DD0DF3-3FF0-2E8C-71B3-BBC516F625AD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DD0DF3-3FF0-2E8C-71B3-BBC516F62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9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0DFFB-1DFA-8AA5-E84A-A1FDCE32D6D5}"/>
              </a:ext>
            </a:extLst>
          </p:cNvPr>
          <p:cNvGrpSpPr/>
          <p:nvPr/>
        </p:nvGrpSpPr>
        <p:grpSpPr>
          <a:xfrm>
            <a:off x="8673936" y="1020934"/>
            <a:ext cx="2777166" cy="2633085"/>
            <a:chOff x="8673936" y="1020934"/>
            <a:chExt cx="2777166" cy="26330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4289C8-3F61-4BFD-86A4-4EA3C81C61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73936" y="1020934"/>
              <a:ext cx="2777166" cy="2633085"/>
              <a:chOff x="8673936" y="1020934"/>
              <a:chExt cx="2992672" cy="283741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A77F53A-39F1-DC27-F72A-42D74D310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73936" y="102093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9311015-AD99-6509-F67C-D07B304C9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6137" y="107325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C024C9F-BE79-8BEA-D1A6-D6F648720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02066" y="111257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439F84-411F-8F94-BF9F-BCAD199D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1660" y="1136573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1F09BE5-5E3A-DB3F-6F74-EE81CAB53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83621" y="1193699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F3C41C4-8E88-953A-2A72-583922CCB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7784" y="1255775"/>
                <a:ext cx="1958824" cy="2602569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DF574-D348-EE7E-2404-29627FE437D9}"/>
                </a:ext>
              </a:extLst>
            </p:cNvPr>
            <p:cNvSpPr/>
            <p:nvPr/>
          </p:nvSpPr>
          <p:spPr>
            <a:xfrm>
              <a:off x="9754949" y="3127572"/>
              <a:ext cx="1553670" cy="9305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7D893C2-127D-F807-82A3-BBD97447D2D2}"/>
              </a:ext>
            </a:extLst>
          </p:cNvPr>
          <p:cNvCxnSpPr>
            <a:cxnSpLocks/>
          </p:cNvCxnSpPr>
          <p:nvPr/>
        </p:nvCxnSpPr>
        <p:spPr>
          <a:xfrm>
            <a:off x="3390665" y="4993353"/>
            <a:ext cx="3920069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73C53-9C9B-4983-A54A-3F0DCD56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035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71C87-005F-25F1-9DC5-9D42A59D2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865267"/>
            <a:ext cx="2251167" cy="2251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9BE4B-D781-99C8-95C2-6549F011B770}"/>
              </a:ext>
            </a:extLst>
          </p:cNvPr>
          <p:cNvSpPr txBox="1"/>
          <p:nvPr/>
        </p:nvSpPr>
        <p:spPr>
          <a:xfrm>
            <a:off x="2142790" y="1010034"/>
            <a:ext cx="9895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Total = 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2CA8E-21BB-3BD5-073E-88E0C71D6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674" y="1029710"/>
            <a:ext cx="2029741" cy="225116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DD25988-C2AB-F405-E00D-FCAE9EDE31F4}"/>
              </a:ext>
            </a:extLst>
          </p:cNvPr>
          <p:cNvSpPr/>
          <p:nvPr/>
        </p:nvSpPr>
        <p:spPr>
          <a:xfrm>
            <a:off x="2957084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E16D2-3C28-88BC-C20F-EBEEED66CCAD}"/>
              </a:ext>
            </a:extLst>
          </p:cNvPr>
          <p:cNvSpPr txBox="1"/>
          <p:nvPr/>
        </p:nvSpPr>
        <p:spPr>
          <a:xfrm>
            <a:off x="2688677" y="1442230"/>
            <a:ext cx="2378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Sagging measurements from the producer are available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5C16A75-8607-B5FF-E503-E1A7499F790A}"/>
              </a:ext>
            </a:extLst>
          </p:cNvPr>
          <p:cNvSpPr/>
          <p:nvPr/>
        </p:nvSpPr>
        <p:spPr>
          <a:xfrm>
            <a:off x="6897415" y="1896127"/>
            <a:ext cx="1703815" cy="428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EC1CE-55B2-7143-29E2-DFCDE131D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301" y="1010034"/>
            <a:ext cx="1890678" cy="23125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272D92-AC17-11C2-236E-B129E9A89AA6}"/>
              </a:ext>
            </a:extLst>
          </p:cNvPr>
          <p:cNvSpPr txBox="1"/>
          <p:nvPr/>
        </p:nvSpPr>
        <p:spPr>
          <a:xfrm>
            <a:off x="6897415" y="1682267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Trusses datasheet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5E5F9-9834-5675-7EBA-280AE7072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011" y="4675956"/>
            <a:ext cx="4707999" cy="800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1A61A-365D-A653-3F6B-F14808E21071}"/>
              </a:ext>
            </a:extLst>
          </p:cNvPr>
          <p:cNvSpPr txBox="1"/>
          <p:nvPr/>
        </p:nvSpPr>
        <p:spPr>
          <a:xfrm>
            <a:off x="8428653" y="4512915"/>
            <a:ext cx="2911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 model for </a:t>
            </a:r>
            <a:r>
              <a:rPr lang="en-CH" sz="1400" dirty="0"/>
              <a:t>m</a:t>
            </a:r>
            <a:r>
              <a:rPr lang="en-CH" sz="1400" baseline="-25000" dirty="0"/>
              <a:t>L</a:t>
            </a:r>
            <a:r>
              <a:rPr lang="en-CH" sz="1400" dirty="0"/>
              <a:t>= 200 g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exp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6" y="3818048"/>
                <a:ext cx="1430531" cy="261162"/>
              </a:xfrm>
              <a:prstGeom prst="rect">
                <a:avLst/>
              </a:prstGeom>
              <a:blipFill>
                <a:blip r:embed="rId8"/>
                <a:stretch>
                  <a:fillRect l="-6140" t="-13636" b="-2727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C84008A-4878-6FC5-B8CA-CC8AD0967D56}"/>
              </a:ext>
            </a:extLst>
          </p:cNvPr>
          <p:cNvGrpSpPr/>
          <p:nvPr/>
        </p:nvGrpSpPr>
        <p:grpSpPr>
          <a:xfrm>
            <a:off x="4098051" y="4688388"/>
            <a:ext cx="2641392" cy="804098"/>
            <a:chOff x="2653672" y="5542385"/>
            <a:chExt cx="5888910" cy="1699176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C49074E5-1AE8-49BA-5898-A70F8A69A56A}"/>
                </a:ext>
              </a:extLst>
            </p:cNvPr>
            <p:cNvSpPr/>
            <p:nvPr/>
          </p:nvSpPr>
          <p:spPr>
            <a:xfrm>
              <a:off x="2653672" y="5542385"/>
              <a:ext cx="5888910" cy="1233024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CH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E6D619-C967-BE39-E48A-68CB8302ABB7}"/>
                </a:ext>
              </a:extLst>
            </p:cNvPr>
            <p:cNvSpPr txBox="1"/>
            <p:nvPr/>
          </p:nvSpPr>
          <p:spPr>
            <a:xfrm>
              <a:off x="3605964" y="5615620"/>
              <a:ext cx="3491081" cy="1625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CH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Isotropic M55J</a:t>
              </a:r>
            </a:p>
            <a:p>
              <a:pPr marL="285750" indent="-285750" algn="just">
                <a:buFontTx/>
                <a:buChar char="-"/>
              </a:pPr>
              <a:r>
                <a:rPr lang="en-CH" sz="1400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Variable ME</a:t>
              </a:r>
            </a:p>
            <a:p>
              <a:endParaRPr lang="en-CH" sz="16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/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was varied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</m:oMath>
                </a14:m>
                <a:r>
                  <a:rPr lang="en-CH" sz="1400" dirty="0"/>
                  <a:t>(200 g)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</m:oMath>
                </a14:m>
                <a:r>
                  <a:rPr lang="en-CH" sz="1400" dirty="0"/>
                  <a:t>(200 g) | = min   </a:t>
                </a:r>
              </a:p>
              <a:p>
                <a:endParaRPr lang="en-CH" sz="1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blipFill>
                <a:blip r:embed="rId9"/>
                <a:stretch>
                  <a:fillRect l="-27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38FBF-09BE-190F-92BF-55DAFF7F0EC8}"/>
              </a:ext>
            </a:extLst>
          </p:cNvPr>
          <p:cNvCxnSpPr/>
          <p:nvPr/>
        </p:nvCxnSpPr>
        <p:spPr>
          <a:xfrm flipV="1">
            <a:off x="9818615" y="4187506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/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𝒔𝒊𝒎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sim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blipFill>
                <a:blip r:embed="rId10"/>
                <a:stretch>
                  <a:fillRect l="-5263" t="-9524" b="-3809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7AA71E-10F9-61ED-1894-3282EF4633A3}"/>
              </a:ext>
            </a:extLst>
          </p:cNvPr>
          <p:cNvCxnSpPr>
            <a:cxnSpLocks/>
          </p:cNvCxnSpPr>
          <p:nvPr/>
        </p:nvCxnSpPr>
        <p:spPr>
          <a:xfrm flipH="1">
            <a:off x="2719541" y="3955582"/>
            <a:ext cx="271836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9DA310-92D4-42D9-9D00-705BF269A186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01832" y="3969546"/>
            <a:ext cx="271836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/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H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CH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sup>
                      </m:sSup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blipFill>
                <a:blip r:embed="rId11"/>
                <a:stretch>
                  <a:fillRect l="-4545" r="-1515" b="-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2A6CB2-F7CB-E2D0-BB15-E0DB5D31FC30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2A6CB2-F7CB-E2D0-BB15-E0DB5D31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12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FCF48B9-F333-1381-0E0C-762D74606C1E}"/>
              </a:ext>
            </a:extLst>
          </p:cNvPr>
          <p:cNvGrpSpPr/>
          <p:nvPr/>
        </p:nvGrpSpPr>
        <p:grpSpPr>
          <a:xfrm>
            <a:off x="8673936" y="1020934"/>
            <a:ext cx="2777166" cy="2633085"/>
            <a:chOff x="8673936" y="1020934"/>
            <a:chExt cx="2777166" cy="26330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BD8B62-F624-5B3C-8ACA-1199ACC7AA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73936" y="1020934"/>
              <a:ext cx="2777166" cy="2633085"/>
              <a:chOff x="8673936" y="1020934"/>
              <a:chExt cx="2992672" cy="283741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00BE99-80E8-E722-43A0-F749176B22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73936" y="102093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3015CC-29D7-EE4A-F085-0800C0627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16137" y="107325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3573797-EF4D-687E-411F-EDC4A5D61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02066" y="1112574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36F3716-E9D5-A988-8378-F41093D0B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01660" y="1136573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A6EDE4F-55F9-3A2A-0739-9C722079E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83621" y="1193699"/>
                <a:ext cx="1958824" cy="260256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83830DE-8CF5-51A2-D527-23C3C9E59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7784" y="1255775"/>
                <a:ext cx="1958824" cy="2602569"/>
              </a:xfrm>
              <a:prstGeom prst="rect">
                <a:avLst/>
              </a:prstGeom>
            </p:spPr>
          </p:pic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0891B5-570E-5397-4972-B826D686CAD0}"/>
                </a:ext>
              </a:extLst>
            </p:cNvPr>
            <p:cNvSpPr/>
            <p:nvPr/>
          </p:nvSpPr>
          <p:spPr>
            <a:xfrm>
              <a:off x="9754949" y="3127572"/>
              <a:ext cx="1553670" cy="9305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3FA943-FC84-88A2-CFB9-BD338BF9F410}"/>
              </a:ext>
            </a:extLst>
          </p:cNvPr>
          <p:cNvCxnSpPr>
            <a:cxnSpLocks/>
          </p:cNvCxnSpPr>
          <p:nvPr/>
        </p:nvCxnSpPr>
        <p:spPr>
          <a:xfrm>
            <a:off x="3390665" y="4993353"/>
            <a:ext cx="3920069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FE499-50F1-4F2B-ABE9-083AAE4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340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AC6B7A1-62EB-BCE4-EC6E-89FFB777C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" y="364070"/>
            <a:ext cx="1266333" cy="656864"/>
          </a:xfrm>
          <a:prstGeom prst="rect">
            <a:avLst/>
          </a:prstGeom>
        </p:spPr>
      </p:pic>
      <p:cxnSp>
        <p:nvCxnSpPr>
          <p:cNvPr id="6" name="Прямая соединительная линия 6">
            <a:extLst>
              <a:ext uri="{FF2B5EF4-FFF2-40B4-BE49-F238E27FC236}">
                <a16:creationId xmlns:a16="http://schemas.microsoft.com/office/drawing/2014/main" id="{2AEF5E3A-9148-3100-5A71-B8474F0C42D8}"/>
              </a:ext>
            </a:extLst>
          </p:cNvPr>
          <p:cNvCxnSpPr>
            <a:cxnSpLocks/>
          </p:cNvCxnSpPr>
          <p:nvPr/>
        </p:nvCxnSpPr>
        <p:spPr>
          <a:xfrm>
            <a:off x="1445396" y="692502"/>
            <a:ext cx="10070237" cy="63257"/>
          </a:xfrm>
          <a:prstGeom prst="line">
            <a:avLst/>
          </a:prstGeom>
          <a:ln w="28575">
            <a:solidFill>
              <a:srgbClr val="0068B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7">
            <a:extLst>
              <a:ext uri="{FF2B5EF4-FFF2-40B4-BE49-F238E27FC236}">
                <a16:creationId xmlns:a16="http://schemas.microsoft.com/office/drawing/2014/main" id="{9C58DA46-A9B0-BEA1-90F6-80E44BF12C7E}"/>
              </a:ext>
            </a:extLst>
          </p:cNvPr>
          <p:cNvSpPr/>
          <p:nvPr/>
        </p:nvSpPr>
        <p:spPr>
          <a:xfrm>
            <a:off x="11515633" y="697848"/>
            <a:ext cx="115822" cy="115822"/>
          </a:xfrm>
          <a:prstGeom prst="ellipse">
            <a:avLst/>
          </a:prstGeom>
          <a:solidFill>
            <a:srgbClr val="DE004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062F860-0572-7A88-B377-9C2108771679}"/>
              </a:ext>
            </a:extLst>
          </p:cNvPr>
          <p:cNvSpPr txBox="1">
            <a:spLocks/>
          </p:cNvSpPr>
          <p:nvPr/>
        </p:nvSpPr>
        <p:spPr>
          <a:xfrm>
            <a:off x="1981200" y="5392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3D3C2-5177-627B-DBBD-47AE509D1393}"/>
              </a:ext>
            </a:extLst>
          </p:cNvPr>
          <p:cNvSpPr txBox="1"/>
          <p:nvPr/>
        </p:nvSpPr>
        <p:spPr>
          <a:xfrm>
            <a:off x="1524000" y="19248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The counter check: Searching for the 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5E5F9-9834-5675-7EBA-280AE707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011" y="4675956"/>
            <a:ext cx="4707999" cy="800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7EC685-42E1-B69E-8B8C-BCD72BF4E37C}"/>
              </a:ext>
            </a:extLst>
          </p:cNvPr>
          <p:cNvSpPr txBox="1"/>
          <p:nvPr/>
        </p:nvSpPr>
        <p:spPr>
          <a:xfrm>
            <a:off x="1188107" y="4501658"/>
            <a:ext cx="158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75FDD7-B7F9-5AAB-5BA7-0D44D40C3DBE}"/>
              </a:ext>
            </a:extLst>
          </p:cNvPr>
          <p:cNvCxnSpPr/>
          <p:nvPr/>
        </p:nvCxnSpPr>
        <p:spPr>
          <a:xfrm flipV="1">
            <a:off x="1981199" y="4133358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/>
              <p:nvPr/>
            </p:nvSpPr>
            <p:spPr>
              <a:xfrm>
                <a:off x="1481037" y="3818048"/>
                <a:ext cx="1154076" cy="26116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exp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8435EE-0974-4F4F-9EA6-EEC75F6C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37" y="3818048"/>
                <a:ext cx="1154076" cy="261162"/>
              </a:xfrm>
              <a:prstGeom prst="rect">
                <a:avLst/>
              </a:prstGeom>
              <a:blipFill>
                <a:blip r:embed="rId5"/>
                <a:stretch>
                  <a:fillRect l="-7609" t="-13636" b="-27273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/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GB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was varied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p>
                  </m:oMath>
                </a14:m>
                <a:r>
                  <a:rPr lang="en-CH" sz="1400" dirty="0"/>
                  <a:t>(200 g)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p>
                  </m:oMath>
                </a14:m>
                <a:r>
                  <a:rPr lang="en-CH" sz="1400" dirty="0"/>
                  <a:t>(200 g) | = min   </a:t>
                </a:r>
              </a:p>
              <a:p>
                <a:endParaRPr lang="en-CH" sz="1400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74FC4-D485-FE12-9BCA-01CCAF8B0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37" y="5271890"/>
                <a:ext cx="4612473" cy="530145"/>
              </a:xfrm>
              <a:prstGeom prst="rect">
                <a:avLst/>
              </a:prstGeom>
              <a:blipFill>
                <a:blip r:embed="rId6"/>
                <a:stretch>
                  <a:fillRect l="-275" r="-10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38FBF-09BE-190F-92BF-55DAFF7F0EC8}"/>
              </a:ext>
            </a:extLst>
          </p:cNvPr>
          <p:cNvCxnSpPr/>
          <p:nvPr/>
        </p:nvCxnSpPr>
        <p:spPr>
          <a:xfrm flipV="1">
            <a:off x="9818615" y="4187506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/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H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𝒍𝒐𝒂𝒅𝒆𝒅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𝒔𝒊𝒎</m:t>
                        </m:r>
                      </m:sup>
                    </m:sSubSup>
                  </m:oMath>
                </a14:m>
                <a:r>
                  <a:rPr lang="en-CH" sz="1400" b="1" dirty="0">
                    <a:solidFill>
                      <a:srgbClr val="0070C0"/>
                    </a:solidFill>
                  </a:rPr>
                  <a:t>= F</a:t>
                </a:r>
                <a:r>
                  <a:rPr lang="en-CH" sz="1400" b="1" baseline="-25000" dirty="0">
                    <a:solidFill>
                      <a:srgbClr val="0070C0"/>
                    </a:solidFill>
                  </a:rPr>
                  <a:t>sim</a:t>
                </a:r>
                <a:r>
                  <a:rPr lang="en-CH" sz="1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C88B31-B0AA-F16C-6038-0403BB167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52" y="3872196"/>
                <a:ext cx="1430531" cy="251864"/>
              </a:xfrm>
              <a:prstGeom prst="rect">
                <a:avLst/>
              </a:prstGeom>
              <a:blipFill>
                <a:blip r:embed="rId7"/>
                <a:stretch>
                  <a:fillRect l="-5263" t="-9524" b="-3809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7AA71E-10F9-61ED-1894-3282EF4633A3}"/>
              </a:ext>
            </a:extLst>
          </p:cNvPr>
          <p:cNvCxnSpPr>
            <a:cxnSpLocks/>
          </p:cNvCxnSpPr>
          <p:nvPr/>
        </p:nvCxnSpPr>
        <p:spPr>
          <a:xfrm flipH="1">
            <a:off x="2719541" y="3955582"/>
            <a:ext cx="271836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9DA310-92D4-42D9-9D00-705BF269A186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01832" y="3969546"/>
            <a:ext cx="271836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/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H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CH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sup>
                      </m:sSup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15A14-DBAF-3274-DF34-68373FC9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12" y="3798324"/>
                <a:ext cx="827791" cy="222369"/>
              </a:xfrm>
              <a:prstGeom prst="rect">
                <a:avLst/>
              </a:prstGeom>
              <a:blipFill>
                <a:blip r:embed="rId8"/>
                <a:stretch>
                  <a:fillRect l="-4545" r="-1515" b="-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EC960-F619-9796-6743-86BCFE719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64470"/>
              </p:ext>
            </p:extLst>
          </p:nvPr>
        </p:nvGraphicFramePr>
        <p:xfrm>
          <a:off x="88900" y="5393921"/>
          <a:ext cx="3991262" cy="34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817">
                  <a:extLst>
                    <a:ext uri="{9D8B030D-6E8A-4147-A177-3AD203B41FA5}">
                      <a16:colId xmlns:a16="http://schemas.microsoft.com/office/drawing/2014/main" val="2369687390"/>
                    </a:ext>
                  </a:extLst>
                </a:gridCol>
                <a:gridCol w="739138">
                  <a:extLst>
                    <a:ext uri="{9D8B030D-6E8A-4147-A177-3AD203B41FA5}">
                      <a16:colId xmlns:a16="http://schemas.microsoft.com/office/drawing/2014/main" val="3263282343"/>
                    </a:ext>
                  </a:extLst>
                </a:gridCol>
                <a:gridCol w="713509">
                  <a:extLst>
                    <a:ext uri="{9D8B030D-6E8A-4147-A177-3AD203B41FA5}">
                      <a16:colId xmlns:a16="http://schemas.microsoft.com/office/drawing/2014/main" val="3540481604"/>
                    </a:ext>
                  </a:extLst>
                </a:gridCol>
                <a:gridCol w="726645">
                  <a:extLst>
                    <a:ext uri="{9D8B030D-6E8A-4147-A177-3AD203B41FA5}">
                      <a16:colId xmlns:a16="http://schemas.microsoft.com/office/drawing/2014/main" val="2723051171"/>
                    </a:ext>
                  </a:extLst>
                </a:gridCol>
                <a:gridCol w="721153">
                  <a:extLst>
                    <a:ext uri="{9D8B030D-6E8A-4147-A177-3AD203B41FA5}">
                      <a16:colId xmlns:a16="http://schemas.microsoft.com/office/drawing/2014/main" val="3755130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Load mass (gr)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50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100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150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200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42950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Deflection (mm)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0.07±0.01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0.12±0.01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>
                          <a:effectLst/>
                        </a:rPr>
                        <a:t>0.18±0.02</a:t>
                      </a:r>
                      <a:endParaRPr lang="en-CH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50" kern="100" dirty="0">
                          <a:effectLst/>
                        </a:rPr>
                        <a:t>0.24±0.01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290831"/>
                  </a:ext>
                </a:extLst>
              </a:tr>
            </a:tbl>
          </a:graphicData>
        </a:graphic>
      </p:graphicFrame>
      <p:sp>
        <p:nvSpPr>
          <p:cNvPr id="19" name="Cloud 18">
            <a:extLst>
              <a:ext uri="{FF2B5EF4-FFF2-40B4-BE49-F238E27FC236}">
                <a16:creationId xmlns:a16="http://schemas.microsoft.com/office/drawing/2014/main" id="{4F72012A-3046-D85F-C814-0112C9792C84}"/>
              </a:ext>
            </a:extLst>
          </p:cNvPr>
          <p:cNvSpPr/>
          <p:nvPr/>
        </p:nvSpPr>
        <p:spPr>
          <a:xfrm>
            <a:off x="4098051" y="4688388"/>
            <a:ext cx="2641392" cy="58350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E9380-8CC9-BC5F-86E9-79FBF2CE2FD2}"/>
              </a:ext>
            </a:extLst>
          </p:cNvPr>
          <p:cNvSpPr txBox="1"/>
          <p:nvPr/>
        </p:nvSpPr>
        <p:spPr>
          <a:xfrm>
            <a:off x="4525189" y="4723045"/>
            <a:ext cx="1565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CH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Isotropic M55J</a:t>
            </a:r>
          </a:p>
          <a:p>
            <a:pPr marL="285750" indent="-285750" algn="just">
              <a:buFontTx/>
              <a:buChar char="-"/>
            </a:pPr>
            <a:r>
              <a:rPr lang="en-CH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ME</a:t>
            </a:r>
          </a:p>
          <a:p>
            <a:endParaRPr lang="en-CH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3158B-C6E1-F02B-5DC2-5C2DF63404C2}"/>
              </a:ext>
            </a:extLst>
          </p:cNvPr>
          <p:cNvSpPr txBox="1"/>
          <p:nvPr/>
        </p:nvSpPr>
        <p:spPr>
          <a:xfrm>
            <a:off x="1187794" y="5187135"/>
            <a:ext cx="1793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Average over 30 samples </a:t>
            </a:r>
            <a:endParaRPr lang="en-CH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3.png">
            <a:extLst>
              <a:ext uri="{FF2B5EF4-FFF2-40B4-BE49-F238E27FC236}">
                <a16:creationId xmlns:a16="http://schemas.microsoft.com/office/drawing/2014/main" id="{32403E94-2838-3AE4-861E-0ED1678D26C2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481037" y="1124059"/>
            <a:ext cx="1677670" cy="1107440"/>
          </a:xfrm>
          <a:prstGeom prst="rect">
            <a:avLst/>
          </a:prstGeom>
          <a:ln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ADE52-FFD7-ABB0-873B-78B452809DDF}"/>
              </a:ext>
            </a:extLst>
          </p:cNvPr>
          <p:cNvSpPr txBox="1"/>
          <p:nvPr/>
        </p:nvSpPr>
        <p:spPr>
          <a:xfrm>
            <a:off x="1524000" y="828576"/>
            <a:ext cx="1866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System approximation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/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CH" sz="1200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CH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H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CH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CH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H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CH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60A36-A4E8-FE75-DC20-884D4C9D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44" y="1329354"/>
                <a:ext cx="1477189" cy="447110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1F08E32E-589E-53A3-1E09-ED0470665AC0}"/>
              </a:ext>
            </a:extLst>
          </p:cNvPr>
          <p:cNvSpPr/>
          <p:nvPr/>
        </p:nvSpPr>
        <p:spPr>
          <a:xfrm>
            <a:off x="3255535" y="139418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7268D11-A3BA-6509-B90C-E149C35F0FDA}"/>
              </a:ext>
            </a:extLst>
          </p:cNvPr>
          <p:cNvSpPr/>
          <p:nvPr/>
        </p:nvSpPr>
        <p:spPr>
          <a:xfrm>
            <a:off x="5701233" y="1415845"/>
            <a:ext cx="871681" cy="273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 dirty="0"/>
          </a:p>
        </p:txBody>
      </p:sp>
      <p:pic>
        <p:nvPicPr>
          <p:cNvPr id="46" name="image8.png">
            <a:extLst>
              <a:ext uri="{FF2B5EF4-FFF2-40B4-BE49-F238E27FC236}">
                <a16:creationId xmlns:a16="http://schemas.microsoft.com/office/drawing/2014/main" id="{F11D0DB8-B37F-35D1-97D6-6CCE921DC0F8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6777627" y="545688"/>
            <a:ext cx="4085590" cy="3129915"/>
          </a:xfrm>
          <a:prstGeom prst="rect">
            <a:avLst/>
          </a:prstGeom>
          <a:ln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B46058-6DDF-0AD2-CABA-082ECC58AE7C}"/>
              </a:ext>
            </a:extLst>
          </p:cNvPr>
          <p:cNvSpPr txBox="1"/>
          <p:nvPr/>
        </p:nvSpPr>
        <p:spPr>
          <a:xfrm>
            <a:off x="8428653" y="4512915"/>
            <a:ext cx="2911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ANSYS model for </a:t>
            </a:r>
            <a:r>
              <a:rPr lang="en-CH" sz="1400" dirty="0"/>
              <a:t>m</a:t>
            </a:r>
            <a:r>
              <a:rPr lang="en-CH" sz="1400" baseline="-25000" dirty="0"/>
              <a:t>L</a:t>
            </a:r>
            <a:r>
              <a:rPr lang="en-CH" sz="1400" dirty="0"/>
              <a:t>= 200 g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DC7F16-D02D-5F5B-5F0F-7A36A7FE79FD}"/>
                  </a:ext>
                </a:extLst>
              </p:cNvPr>
              <p:cNvSpPr txBox="1"/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CH" sz="12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H" sz="1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Deformation of the truss</a:t>
                </a:r>
              </a:p>
              <a:p>
                <a:r>
                  <a:rPr lang="en-GB" sz="1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GB" sz="1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Gravitational acceleration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of the truss</a:t>
                </a:r>
              </a:p>
              <a:p>
                <a:r>
                  <a:rPr lang="en-GB" sz="1200" b="1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GB" sz="1200" b="1" i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Natural frequency of the loaded truss</a:t>
                </a:r>
              </a:p>
              <a:p>
                <a:r>
                  <a:rPr lang="en-GB" sz="1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GB" sz="1200" b="1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Mass load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DC7F16-D02D-5F5B-5F0F-7A36A7FE7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15" y="1982901"/>
                <a:ext cx="3041356" cy="1015663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F8BD17-3936-40D3-E363-54B1A50F40E3}"/>
                  </a:ext>
                </a:extLst>
              </p:cNvPr>
              <p:cNvSpPr txBox="1"/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1400" dirty="0"/>
                  <a:t>(m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);  m</a:t>
                </a:r>
                <a:r>
                  <a:rPr lang="en-CH" sz="1400" baseline="-25000" dirty="0"/>
                  <a:t>L</a:t>
                </a:r>
                <a:r>
                  <a:rPr lang="en-CH" sz="1400" dirty="0"/>
                  <a:t> = {50 g; 100 g; 150 g; 200 g}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F8BD17-3936-40D3-E363-54B1A50F4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7" y="4797362"/>
                <a:ext cx="3095143" cy="307777"/>
              </a:xfrm>
              <a:prstGeom prst="rect">
                <a:avLst/>
              </a:prstGeom>
              <a:blipFill>
                <a:blip r:embed="rId13"/>
                <a:stretch>
                  <a:fillRect t="-3846" b="-19231"/>
                </a:stretch>
              </a:blipFill>
              <a:ln w="12700"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F3D97F3-DAB1-66AD-AD7D-068A655ACF43}"/>
              </a:ext>
            </a:extLst>
          </p:cNvPr>
          <p:cNvCxnSpPr>
            <a:cxnSpLocks/>
          </p:cNvCxnSpPr>
          <p:nvPr/>
        </p:nvCxnSpPr>
        <p:spPr>
          <a:xfrm>
            <a:off x="3390665" y="4993353"/>
            <a:ext cx="3920069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20DE5-D4AD-4FDF-8DEE-EE19D4E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B1EC-F403-F043-94DE-F16830CCB963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7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1451</Words>
  <Application>Microsoft Office PowerPoint</Application>
  <PresentationFormat>Widescreen</PresentationFormat>
  <Paragraphs>274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APPLE CHANCERY</vt:lpstr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Determination of the natural frequencies of ultralight sensor support trusses of silicon tracking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the natural frequencies of ultralight sensor support trusses of silicon tracking systems </dc:title>
  <dc:creator>Cesar Ceballos Sanchez</dc:creator>
  <cp:lastModifiedBy>Maribel Herrera Barrera</cp:lastModifiedBy>
  <cp:revision>80</cp:revision>
  <dcterms:created xsi:type="dcterms:W3CDTF">2024-04-16T10:20:15Z</dcterms:created>
  <dcterms:modified xsi:type="dcterms:W3CDTF">2024-04-19T08:09:26Z</dcterms:modified>
</cp:coreProperties>
</file>