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0" r:id="rId4"/>
    <p:sldId id="261" r:id="rId5"/>
    <p:sldId id="263" r:id="rId6"/>
    <p:sldId id="264" r:id="rId7"/>
    <p:sldId id="257" r:id="rId8"/>
    <p:sldId id="265" r:id="rId9"/>
    <p:sldId id="262" r:id="rId10"/>
    <p:sldId id="267"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A28EF6-223D-4670-B661-1FE65A4EC01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36B1849-F67C-4BB1-A903-5F30C5694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FEECF5F-B4E1-4211-B0E5-03C795B1EB14}"/>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5" name="Нижний колонтитул 4">
            <a:extLst>
              <a:ext uri="{FF2B5EF4-FFF2-40B4-BE49-F238E27FC236}">
                <a16:creationId xmlns:a16="http://schemas.microsoft.com/office/drawing/2014/main" id="{8FBBE368-26AA-40F0-9B14-5FAF52F76B4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6CBD68E-F62C-4948-BB1D-E291792E17EE}"/>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31153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CF468C-7DB5-4C75-9B43-C622B7B4D58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5BE94B0-E462-4D52-8CDE-F5E7FE91125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9757AB-EA6A-4E24-87F1-2A5686F89CAD}"/>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5" name="Нижний колонтитул 4">
            <a:extLst>
              <a:ext uri="{FF2B5EF4-FFF2-40B4-BE49-F238E27FC236}">
                <a16:creationId xmlns:a16="http://schemas.microsoft.com/office/drawing/2014/main" id="{134EC4BE-8F5E-4CDE-AE5E-91A0870957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50C42E-16F8-4E31-B23D-899A108BDA2B}"/>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112437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2B82711-8C49-43D7-9EE5-8587B5B7F79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A9304FC-C0DA-45D4-BECF-EE6D94A9419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C0B9FB6-CDFF-42F8-A971-3D98221EF575}"/>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5" name="Нижний колонтитул 4">
            <a:extLst>
              <a:ext uri="{FF2B5EF4-FFF2-40B4-BE49-F238E27FC236}">
                <a16:creationId xmlns:a16="http://schemas.microsoft.com/office/drawing/2014/main" id="{BE57B4DE-E349-4C68-B43D-23BBDC8000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CF35B2-5D7D-4EBE-9F29-C363B411C8A2}"/>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41801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FB0862-521F-45F2-A8D6-548EC7633AF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4313D7E-F291-42C6-B0CD-7167E6B3F6E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4B1DD4-3C51-4E92-8824-79C9D3E7865D}"/>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5" name="Нижний колонтитул 4">
            <a:extLst>
              <a:ext uri="{FF2B5EF4-FFF2-40B4-BE49-F238E27FC236}">
                <a16:creationId xmlns:a16="http://schemas.microsoft.com/office/drawing/2014/main" id="{FC716975-203C-4812-83AE-1F1E71B95A8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8D4F76A-8C56-4A26-8CED-4B81DA964690}"/>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400777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B37164-9822-4A3B-AFD7-B3EA348E286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04684C7-07AC-462C-ACF6-F6453E0E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EC905FF-2544-44E4-9260-7EE2C93356ED}"/>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5" name="Нижний колонтитул 4">
            <a:extLst>
              <a:ext uri="{FF2B5EF4-FFF2-40B4-BE49-F238E27FC236}">
                <a16:creationId xmlns:a16="http://schemas.microsoft.com/office/drawing/2014/main" id="{EE659A40-FA42-4873-B70E-C88C1F1BFA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A0FE846-447A-4831-959F-8FC43CBF4448}"/>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366992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42723-EB2E-4F20-A568-467D764747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897D4EA-329A-4B5E-903E-0CAE2257497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06E6EF8-7D82-47A3-B4E4-2ED5029596B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F645702-69B2-42AC-9B9D-E9C5F3945251}"/>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6" name="Нижний колонтитул 5">
            <a:extLst>
              <a:ext uri="{FF2B5EF4-FFF2-40B4-BE49-F238E27FC236}">
                <a16:creationId xmlns:a16="http://schemas.microsoft.com/office/drawing/2014/main" id="{D1AC16BF-B10A-45C1-9F55-63A2FC4125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1867D0-C35A-4090-B077-2022075AD972}"/>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407102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625F21-C4F0-4426-80F9-4F7E6C2675C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B951696-22BE-4C10-91BC-877AC50E9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1CC7815-C83C-4DDF-834C-342EAF5D55A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589378C-BD82-4B8D-84ED-42AC6AF41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47D128B-6245-4BEF-8F07-A23229EEA1A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B254DAF-696B-43E6-BE2A-1B23DC8A17C0}"/>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8" name="Нижний колонтитул 7">
            <a:extLst>
              <a:ext uri="{FF2B5EF4-FFF2-40B4-BE49-F238E27FC236}">
                <a16:creationId xmlns:a16="http://schemas.microsoft.com/office/drawing/2014/main" id="{F8FC8039-A55A-4787-B1CD-33B04580E6B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3C3F332-82BB-4C0C-98A0-37B57771594A}"/>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8734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F6EA9-8C10-4E1C-8DE3-B5194E63F38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3728CF1-757B-47A6-AD03-2C6979BA4355}"/>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4" name="Нижний колонтитул 3">
            <a:extLst>
              <a:ext uri="{FF2B5EF4-FFF2-40B4-BE49-F238E27FC236}">
                <a16:creationId xmlns:a16="http://schemas.microsoft.com/office/drawing/2014/main" id="{F916465A-3C29-4E0A-BB74-4014428D1EE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77C67FF-E78E-4251-A29B-36DD47683360}"/>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381478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FD85C7F-6055-4011-848E-FADA8EB6EE51}"/>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3" name="Нижний колонтитул 2">
            <a:extLst>
              <a:ext uri="{FF2B5EF4-FFF2-40B4-BE49-F238E27FC236}">
                <a16:creationId xmlns:a16="http://schemas.microsoft.com/office/drawing/2014/main" id="{D8059068-8CF1-45E1-BCD5-D829A0B6860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A7CDC83-48E0-4ADF-8468-D2B53A877DC7}"/>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387712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5C3ACD-F869-4E38-8C3F-A51534213F1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1B3DC7B-5E24-460B-9DB6-5724D1FAA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17551E1-75AC-4D22-9704-45A1BC687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5CC0706-AD2C-47A5-8A6C-F7810F9B437E}"/>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6" name="Нижний колонтитул 5">
            <a:extLst>
              <a:ext uri="{FF2B5EF4-FFF2-40B4-BE49-F238E27FC236}">
                <a16:creationId xmlns:a16="http://schemas.microsoft.com/office/drawing/2014/main" id="{7E3A164C-FAC8-4A87-873F-EF9DEEC0681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40BDE19-C87F-487A-B754-2E7DEE0ACC5E}"/>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317733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AC0636-2830-4EC3-AA38-C85EE3D5FA6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308CE13-D3C4-471D-993A-2A5C847E2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FAFB661-140B-41CF-8D79-A86E5F4D3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924EFCD-1B3A-4E9A-932F-08269BD921F8}"/>
              </a:ext>
            </a:extLst>
          </p:cNvPr>
          <p:cNvSpPr>
            <a:spLocks noGrp="1"/>
          </p:cNvSpPr>
          <p:nvPr>
            <p:ph type="dt" sz="half" idx="10"/>
          </p:nvPr>
        </p:nvSpPr>
        <p:spPr/>
        <p:txBody>
          <a:bodyPr/>
          <a:lstStyle/>
          <a:p>
            <a:fld id="{DAA66056-31F5-4BB3-93B0-6782C227EA17}" type="datetimeFigureOut">
              <a:rPr lang="ru-RU" smtClean="0"/>
              <a:t>03.06.2024</a:t>
            </a:fld>
            <a:endParaRPr lang="ru-RU"/>
          </a:p>
        </p:txBody>
      </p:sp>
      <p:sp>
        <p:nvSpPr>
          <p:cNvPr id="6" name="Нижний колонтитул 5">
            <a:extLst>
              <a:ext uri="{FF2B5EF4-FFF2-40B4-BE49-F238E27FC236}">
                <a16:creationId xmlns:a16="http://schemas.microsoft.com/office/drawing/2014/main" id="{83ED20E6-031D-48D2-B631-EEF1D42E51A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EC871C6-1F16-4B61-B985-33D7162CE129}"/>
              </a:ext>
            </a:extLst>
          </p:cNvPr>
          <p:cNvSpPr>
            <a:spLocks noGrp="1"/>
          </p:cNvSpPr>
          <p:nvPr>
            <p:ph type="sldNum" sz="quarter" idx="12"/>
          </p:nvPr>
        </p:nvSpPr>
        <p:spPr/>
        <p:txBody>
          <a:bodyPr/>
          <a:lstStyle/>
          <a:p>
            <a:fld id="{5844543B-1FEB-4C07-8604-493F4AE9F6A6}" type="slidenum">
              <a:rPr lang="ru-RU" smtClean="0"/>
              <a:t>‹#›</a:t>
            </a:fld>
            <a:endParaRPr lang="ru-RU"/>
          </a:p>
        </p:txBody>
      </p:sp>
    </p:spTree>
    <p:extLst>
      <p:ext uri="{BB962C8B-B14F-4D97-AF65-F5344CB8AC3E}">
        <p14:creationId xmlns:p14="http://schemas.microsoft.com/office/powerpoint/2010/main" val="76502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50EA4-F792-4BC0-A86B-41540C847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86F85D0-9BB1-4712-8890-420743ED0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E02C700-A01C-4CC9-A32B-995707353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66056-31F5-4BB3-93B0-6782C227EA17}" type="datetimeFigureOut">
              <a:rPr lang="ru-RU" smtClean="0"/>
              <a:t>03.06.2024</a:t>
            </a:fld>
            <a:endParaRPr lang="ru-RU"/>
          </a:p>
        </p:txBody>
      </p:sp>
      <p:sp>
        <p:nvSpPr>
          <p:cNvPr id="5" name="Нижний колонтитул 4">
            <a:extLst>
              <a:ext uri="{FF2B5EF4-FFF2-40B4-BE49-F238E27FC236}">
                <a16:creationId xmlns:a16="http://schemas.microsoft.com/office/drawing/2014/main" id="{205BB949-F294-44DC-B808-0085EA2A3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9BBA081-A666-4C59-9D9B-62E765214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4543B-1FEB-4C07-8604-493F4AE9F6A6}" type="slidenum">
              <a:rPr lang="ru-RU" smtClean="0"/>
              <a:t>‹#›</a:t>
            </a:fld>
            <a:endParaRPr lang="ru-RU"/>
          </a:p>
        </p:txBody>
      </p:sp>
    </p:spTree>
    <p:extLst>
      <p:ext uri="{BB962C8B-B14F-4D97-AF65-F5344CB8AC3E}">
        <p14:creationId xmlns:p14="http://schemas.microsoft.com/office/powerpoint/2010/main" val="384027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jinr.ru/jinr_structure-en/laboratories-en/#l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1FA835-53DC-44A2-80E6-5BD0CEF4657F}"/>
              </a:ext>
            </a:extLst>
          </p:cNvPr>
          <p:cNvSpPr>
            <a:spLocks noGrp="1"/>
          </p:cNvSpPr>
          <p:nvPr>
            <p:ph type="ctrTitle"/>
          </p:nvPr>
        </p:nvSpPr>
        <p:spPr/>
        <p:txBody>
          <a:bodyPr>
            <a:normAutofit/>
          </a:bodyPr>
          <a:lstStyle/>
          <a:p>
            <a:r>
              <a:rPr lang="en-US" sz="4000" b="1" dirty="0"/>
              <a:t>SATURN</a:t>
            </a:r>
            <a:r>
              <a:rPr lang="en-US" sz="4000" dirty="0"/>
              <a:t> project and </a:t>
            </a:r>
            <a:r>
              <a:rPr lang="en-US" sz="4000" b="1" dirty="0"/>
              <a:t>Nuclear BOLOMETER </a:t>
            </a:r>
            <a:r>
              <a:rPr lang="en-US" sz="4000" dirty="0"/>
              <a:t>subproject to measure electromagnetic characteristics of neutrino with  tritium source and low-temperature bolometers</a:t>
            </a:r>
            <a:endParaRPr lang="ru-RU" sz="4000" dirty="0"/>
          </a:p>
        </p:txBody>
      </p:sp>
      <p:sp>
        <p:nvSpPr>
          <p:cNvPr id="3" name="Подзаголовок 2">
            <a:extLst>
              <a:ext uri="{FF2B5EF4-FFF2-40B4-BE49-F238E27FC236}">
                <a16:creationId xmlns:a16="http://schemas.microsoft.com/office/drawing/2014/main" id="{7F5D745C-61BE-4A10-BCA9-185D0CDCCA0C}"/>
              </a:ext>
            </a:extLst>
          </p:cNvPr>
          <p:cNvSpPr>
            <a:spLocks noGrp="1"/>
          </p:cNvSpPr>
          <p:nvPr>
            <p:ph type="subTitle" idx="1"/>
          </p:nvPr>
        </p:nvSpPr>
        <p:spPr/>
        <p:txBody>
          <a:bodyPr>
            <a:normAutofit lnSpcReduction="10000"/>
          </a:bodyPr>
          <a:lstStyle/>
          <a:p>
            <a:r>
              <a:rPr lang="en-US" dirty="0" err="1"/>
              <a:t>V.Trofimov</a:t>
            </a:r>
            <a:endParaRPr lang="en-US" dirty="0"/>
          </a:p>
          <a:p>
            <a:r>
              <a:rPr lang="en-US" dirty="0" err="1">
                <a:hlinkClick r:id="rId2">
                  <a:extLst>
                    <a:ext uri="{A12FA001-AC4F-418D-AE19-62706E023703}">
                      <ahyp:hlinkClr xmlns:ahyp="http://schemas.microsoft.com/office/drawing/2018/hyperlinkcolor" val="tx"/>
                    </a:ext>
                  </a:extLst>
                </a:hlinkClick>
              </a:rPr>
              <a:t>Dzhelepov</a:t>
            </a:r>
            <a:r>
              <a:rPr lang="en-US" dirty="0">
                <a:hlinkClick r:id="rId2">
                  <a:extLst>
                    <a:ext uri="{A12FA001-AC4F-418D-AE19-62706E023703}">
                      <ahyp:hlinkClr xmlns:ahyp="http://schemas.microsoft.com/office/drawing/2018/hyperlinkcolor" val="tx"/>
                    </a:ext>
                  </a:extLst>
                </a:hlinkClick>
              </a:rPr>
              <a:t> Laboratory of Nuclear Problems</a:t>
            </a:r>
            <a:endParaRPr lang="en-US" dirty="0"/>
          </a:p>
          <a:p>
            <a:r>
              <a:rPr lang="en-US" dirty="0" err="1"/>
              <a:t>Dubna</a:t>
            </a:r>
            <a:endParaRPr lang="en-US" dirty="0"/>
          </a:p>
          <a:p>
            <a:r>
              <a:rPr lang="en-US" dirty="0"/>
              <a:t>2024</a:t>
            </a:r>
          </a:p>
          <a:p>
            <a:endParaRPr lang="ru-RU" dirty="0"/>
          </a:p>
        </p:txBody>
      </p:sp>
    </p:spTree>
    <p:extLst>
      <p:ext uri="{BB962C8B-B14F-4D97-AF65-F5344CB8AC3E}">
        <p14:creationId xmlns:p14="http://schemas.microsoft.com/office/powerpoint/2010/main" val="29575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51E4696-CBA1-4D0E-AB8F-EEBA6EF2C2AF}"/>
              </a:ext>
            </a:extLst>
          </p:cNvPr>
          <p:cNvSpPr>
            <a:spLocks noGrp="1"/>
          </p:cNvSpPr>
          <p:nvPr>
            <p:ph type="title"/>
          </p:nvPr>
        </p:nvSpPr>
        <p:spPr/>
        <p:txBody>
          <a:bodyPr/>
          <a:lstStyle/>
          <a:p>
            <a:pPr algn="ctr"/>
            <a:r>
              <a:rPr lang="en-US" dirty="0"/>
              <a:t>Summary</a:t>
            </a:r>
            <a:endParaRPr lang="ru-RU" dirty="0"/>
          </a:p>
        </p:txBody>
      </p:sp>
      <p:sp>
        <p:nvSpPr>
          <p:cNvPr id="6" name="Объект 5">
            <a:extLst>
              <a:ext uri="{FF2B5EF4-FFF2-40B4-BE49-F238E27FC236}">
                <a16:creationId xmlns:a16="http://schemas.microsoft.com/office/drawing/2014/main" id="{B3A4187B-8CA7-499A-A4DF-8C94BB595805}"/>
              </a:ext>
            </a:extLst>
          </p:cNvPr>
          <p:cNvSpPr>
            <a:spLocks noGrp="1"/>
          </p:cNvSpPr>
          <p:nvPr>
            <p:ph idx="1"/>
          </p:nvPr>
        </p:nvSpPr>
        <p:spPr/>
        <p:txBody>
          <a:bodyPr/>
          <a:lstStyle/>
          <a:p>
            <a:r>
              <a:rPr lang="en-US" dirty="0"/>
              <a:t>Based on the experience of the LNP in the development and application of ultra-low temperatures, we have begun to develop new detection methods in the field of low and ultra-low energies</a:t>
            </a:r>
          </a:p>
          <a:p>
            <a:r>
              <a:rPr lang="en-US" dirty="0"/>
              <a:t>Near-term plans include the launch of a dry-type laboratory dilution refrigerator at the end of 2024 and the start of testing prototypes of helium and silicon detectors in 2025</a:t>
            </a:r>
            <a:endParaRPr lang="ru-RU" dirty="0"/>
          </a:p>
        </p:txBody>
      </p:sp>
    </p:spTree>
    <p:extLst>
      <p:ext uri="{BB962C8B-B14F-4D97-AF65-F5344CB8AC3E}">
        <p14:creationId xmlns:p14="http://schemas.microsoft.com/office/powerpoint/2010/main" val="214500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D8A7D0-1A02-41E1-953F-C35CB8657301}"/>
              </a:ext>
            </a:extLst>
          </p:cNvPr>
          <p:cNvSpPr>
            <a:spLocks noGrp="1"/>
          </p:cNvSpPr>
          <p:nvPr>
            <p:ph type="ctrTitle"/>
          </p:nvPr>
        </p:nvSpPr>
        <p:spPr>
          <a:xfrm>
            <a:off x="1524000" y="406867"/>
            <a:ext cx="9144000" cy="2118220"/>
          </a:xfrm>
        </p:spPr>
        <p:txBody>
          <a:bodyPr>
            <a:normAutofit/>
          </a:bodyPr>
          <a:lstStyle/>
          <a:p>
            <a:r>
              <a:rPr lang="en-US" sz="2400" dirty="0">
                <a:solidFill>
                  <a:srgbClr val="C00000"/>
                </a:solidFill>
                <a:latin typeface="Arial Black" panose="020B0A04020102020204" pitchFamily="34" charset="0"/>
              </a:rPr>
              <a:t>Subproject “Development of low-temperature detection systems for the study of coherent elastic scattering of neutrinos on atoms, nuclei and electrons and measurement of electromagnetic characteristics of neutrinos (</a:t>
            </a:r>
            <a:r>
              <a:rPr lang="en-US" sz="2400" dirty="0">
                <a:solidFill>
                  <a:schemeClr val="tx2"/>
                </a:solidFill>
                <a:latin typeface="Arial Black" panose="020B0A04020102020204" pitchFamily="34" charset="0"/>
              </a:rPr>
              <a:t>subproject Nuclear BOLOMETER</a:t>
            </a:r>
            <a:r>
              <a:rPr lang="en-US" sz="2400" dirty="0">
                <a:solidFill>
                  <a:srgbClr val="C00000"/>
                </a:solidFill>
                <a:latin typeface="Arial Black" panose="020B0A04020102020204" pitchFamily="34" charset="0"/>
              </a:rPr>
              <a:t>)</a:t>
            </a:r>
            <a:endParaRPr lang="ru-RU" sz="2400" dirty="0">
              <a:solidFill>
                <a:srgbClr val="C00000"/>
              </a:solidFill>
              <a:latin typeface="Arial Black" panose="020B0A04020102020204" pitchFamily="34" charset="0"/>
            </a:endParaRPr>
          </a:p>
        </p:txBody>
      </p:sp>
      <p:sp>
        <p:nvSpPr>
          <p:cNvPr id="3" name="Подзаголовок 2">
            <a:extLst>
              <a:ext uri="{FF2B5EF4-FFF2-40B4-BE49-F238E27FC236}">
                <a16:creationId xmlns:a16="http://schemas.microsoft.com/office/drawing/2014/main" id="{1E12D8F2-E1D0-458C-B11C-EA9C4C27CBA7}"/>
              </a:ext>
            </a:extLst>
          </p:cNvPr>
          <p:cNvSpPr>
            <a:spLocks noGrp="1"/>
          </p:cNvSpPr>
          <p:nvPr>
            <p:ph type="subTitle" idx="1"/>
          </p:nvPr>
        </p:nvSpPr>
        <p:spPr>
          <a:xfrm>
            <a:off x="1524000" y="2634143"/>
            <a:ext cx="9144000" cy="3816991"/>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en-US" dirty="0"/>
              <a:t>Project “Study of coherent elastic neutrino scattering on atoms, nuclei and electrons and measurement of electromagnetic characteristics of neutrinos using an intense tritium antineutrino source” (</a:t>
            </a:r>
            <a:r>
              <a:rPr lang="en-US" b="1" dirty="0">
                <a:solidFill>
                  <a:schemeClr val="tx2"/>
                </a:solidFill>
              </a:rPr>
              <a:t>Project SATURN: </a:t>
            </a:r>
            <a:r>
              <a:rPr lang="en-US" b="1" dirty="0" err="1">
                <a:solidFill>
                  <a:schemeClr val="tx2"/>
                </a:solidFill>
              </a:rPr>
              <a:t>Sarov</a:t>
            </a:r>
            <a:r>
              <a:rPr lang="en-US" b="1" dirty="0">
                <a:solidFill>
                  <a:schemeClr val="tx2"/>
                </a:solidFill>
              </a:rPr>
              <a:t>-Tritium-Neutrino</a:t>
            </a:r>
            <a:r>
              <a:rPr lang="en-US" dirty="0"/>
              <a:t>) </a:t>
            </a:r>
            <a:r>
              <a:rPr lang="en-US" u="sng" dirty="0"/>
              <a:t>funded by federal budget and Rosatom.</a:t>
            </a:r>
          </a:p>
          <a:p>
            <a:r>
              <a:rPr lang="en-US" sz="2800" dirty="0">
                <a:ln w="0"/>
                <a:solidFill>
                  <a:schemeClr val="accent1"/>
                </a:solidFill>
                <a:effectLst>
                  <a:outerShdw blurRad="38100" dist="25400" dir="5400000" algn="ctr" rotWithShape="0">
                    <a:srgbClr val="6E747A">
                      <a:alpha val="43000"/>
                    </a:srgbClr>
                  </a:outerShdw>
                </a:effectLst>
              </a:rPr>
              <a:t>Collaboration SATURN</a:t>
            </a:r>
          </a:p>
          <a:p>
            <a:r>
              <a:rPr lang="en-US" dirty="0">
                <a:ln w="0"/>
                <a:solidFill>
                  <a:schemeClr val="accent1"/>
                </a:solidFill>
                <a:effectLst>
                  <a:outerShdw blurRad="38100" dist="25400" dir="5400000" algn="ctr" rotWithShape="0">
                    <a:srgbClr val="6E747A">
                      <a:alpha val="43000"/>
                    </a:srgbClr>
                  </a:outerShdw>
                </a:effectLst>
              </a:rPr>
              <a:t>-Russian Federal Nuclear Center (</a:t>
            </a:r>
            <a:r>
              <a:rPr lang="en-US" dirty="0" err="1">
                <a:ln w="0"/>
                <a:solidFill>
                  <a:schemeClr val="accent1"/>
                </a:solidFill>
                <a:effectLst>
                  <a:outerShdw blurRad="38100" dist="25400" dir="5400000" algn="ctr" rotWithShape="0">
                    <a:srgbClr val="6E747A">
                      <a:alpha val="43000"/>
                    </a:srgbClr>
                  </a:outerShdw>
                </a:effectLst>
              </a:rPr>
              <a:t>Sarov</a:t>
            </a:r>
            <a:r>
              <a:rPr lang="en-US" dirty="0">
                <a:ln w="0"/>
                <a:solidFill>
                  <a:schemeClr val="accent1"/>
                </a:solidFill>
                <a:effectLst>
                  <a:outerShdw blurRad="38100" dist="25400" dir="5400000" algn="ctr" rotWithShape="0">
                    <a:srgbClr val="6E747A">
                      <a:alpha val="43000"/>
                    </a:srgbClr>
                  </a:outerShdw>
                </a:effectLst>
              </a:rPr>
              <a:t>)</a:t>
            </a:r>
          </a:p>
          <a:p>
            <a:r>
              <a:rPr lang="en-US" dirty="0">
                <a:ln w="0"/>
                <a:solidFill>
                  <a:schemeClr val="accent1"/>
                </a:solidFill>
                <a:effectLst>
                  <a:outerShdw blurRad="38100" dist="25400" dir="5400000" algn="ctr" rotWithShape="0">
                    <a:srgbClr val="6E747A">
                      <a:alpha val="43000"/>
                    </a:srgbClr>
                  </a:outerShdw>
                </a:effectLst>
              </a:rPr>
              <a:t>-Joint Institute for Nuclear Research (</a:t>
            </a:r>
            <a:r>
              <a:rPr lang="en-US" dirty="0" err="1">
                <a:ln w="0"/>
                <a:solidFill>
                  <a:schemeClr val="accent1"/>
                </a:solidFill>
                <a:effectLst>
                  <a:outerShdw blurRad="38100" dist="25400" dir="5400000" algn="ctr" rotWithShape="0">
                    <a:srgbClr val="6E747A">
                      <a:alpha val="43000"/>
                    </a:srgbClr>
                  </a:outerShdw>
                </a:effectLst>
              </a:rPr>
              <a:t>Dubna</a:t>
            </a:r>
            <a:r>
              <a:rPr lang="en-US" dirty="0">
                <a:ln w="0"/>
                <a:solidFill>
                  <a:schemeClr val="accent1"/>
                </a:solidFill>
                <a:effectLst>
                  <a:outerShdw blurRad="38100" dist="25400" dir="5400000" algn="ctr" rotWithShape="0">
                    <a:srgbClr val="6E747A">
                      <a:alpha val="43000"/>
                    </a:srgbClr>
                  </a:outerShdw>
                </a:effectLst>
              </a:rPr>
              <a:t>)</a:t>
            </a:r>
          </a:p>
          <a:p>
            <a:r>
              <a:rPr lang="en-US" dirty="0">
                <a:ln w="0"/>
                <a:solidFill>
                  <a:schemeClr val="accent1"/>
                </a:solidFill>
                <a:effectLst>
                  <a:outerShdw blurRad="38100" dist="25400" dir="5400000" algn="ctr" rotWithShape="0">
                    <a:srgbClr val="6E747A">
                      <a:alpha val="43000"/>
                    </a:srgbClr>
                  </a:outerShdw>
                </a:effectLst>
              </a:rPr>
              <a:t>-</a:t>
            </a:r>
            <a:r>
              <a:rPr lang="en-US" dirty="0" err="1">
                <a:ln w="0"/>
                <a:solidFill>
                  <a:schemeClr val="accent1"/>
                </a:solidFill>
                <a:effectLst>
                  <a:outerShdw blurRad="38100" dist="25400" dir="5400000" algn="ctr" rotWithShape="0">
                    <a:srgbClr val="6E747A">
                      <a:alpha val="43000"/>
                    </a:srgbClr>
                  </a:outerShdw>
                </a:effectLst>
              </a:rPr>
              <a:t>Nighegorodskii</a:t>
            </a:r>
            <a:r>
              <a:rPr lang="en-US" dirty="0">
                <a:ln w="0"/>
                <a:solidFill>
                  <a:schemeClr val="accent1"/>
                </a:solidFill>
                <a:effectLst>
                  <a:outerShdw blurRad="38100" dist="25400" dir="5400000" algn="ctr" rotWithShape="0">
                    <a:srgbClr val="6E747A">
                      <a:alpha val="43000"/>
                    </a:srgbClr>
                  </a:outerShdw>
                </a:effectLst>
              </a:rPr>
              <a:t> Technical State University (</a:t>
            </a:r>
            <a:r>
              <a:rPr lang="en-US" dirty="0" err="1">
                <a:ln w="0"/>
                <a:solidFill>
                  <a:schemeClr val="accent1"/>
                </a:solidFill>
                <a:effectLst>
                  <a:outerShdw blurRad="38100" dist="25400" dir="5400000" algn="ctr" rotWithShape="0">
                    <a:srgbClr val="6E747A">
                      <a:alpha val="43000"/>
                    </a:srgbClr>
                  </a:outerShdw>
                </a:effectLst>
              </a:rPr>
              <a:t>Nighnii</a:t>
            </a:r>
            <a:r>
              <a:rPr lang="en-US" dirty="0">
                <a:ln w="0"/>
                <a:solidFill>
                  <a:schemeClr val="accent1"/>
                </a:solidFill>
                <a:effectLst>
                  <a:outerShdw blurRad="38100" dist="25400" dir="5400000" algn="ctr" rotWithShape="0">
                    <a:srgbClr val="6E747A">
                      <a:alpha val="43000"/>
                    </a:srgbClr>
                  </a:outerShdw>
                </a:effectLst>
              </a:rPr>
              <a:t> Novgorod)</a:t>
            </a:r>
          </a:p>
          <a:p>
            <a:r>
              <a:rPr lang="en-US" dirty="0">
                <a:ln w="0"/>
                <a:solidFill>
                  <a:schemeClr val="accent1"/>
                </a:solidFill>
                <a:effectLst>
                  <a:outerShdw blurRad="38100" dist="25400" dir="5400000" algn="ctr" rotWithShape="0">
                    <a:srgbClr val="6E747A">
                      <a:alpha val="43000"/>
                    </a:srgbClr>
                  </a:outerShdw>
                </a:effectLst>
              </a:rPr>
              <a:t>-Moscow State University (Moscow)</a:t>
            </a:r>
          </a:p>
          <a:p>
            <a:r>
              <a:rPr lang="en-US"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r>
              <a:rPr lang="en-US" dirty="0">
                <a:solidFill>
                  <a:srgbClr val="92D050"/>
                </a:solidFill>
                <a:latin typeface="Calibri" panose="020F0502020204030204" pitchFamily="34" charset="0"/>
                <a:cs typeface="Calibri" panose="020F0502020204030204" pitchFamily="34" charset="0"/>
              </a:rPr>
              <a:t> </a:t>
            </a:r>
            <a:r>
              <a:rPr lang="en-US" dirty="0">
                <a:solidFill>
                  <a:schemeClr val="accent1"/>
                </a:solidFill>
                <a:latin typeface="Calibri" panose="020F0502020204030204" pitchFamily="34" charset="0"/>
                <a:cs typeface="Calibri" panose="020F0502020204030204" pitchFamily="34" charset="0"/>
              </a:rPr>
              <a:t>The Institute for Physics of Microstructures of RAS (Nizhniy Novgorod)</a:t>
            </a:r>
            <a:endParaRPr lang="ru-RU"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r>
              <a:rPr lang="ru-RU" dirty="0">
                <a:ln w="0"/>
                <a:solidFill>
                  <a:schemeClr val="accent1"/>
                </a:solidFill>
                <a:effectLst>
                  <a:outerShdw blurRad="38100" dist="25400" dir="5400000" algn="ctr" rotWithShape="0">
                    <a:srgbClr val="6E747A">
                      <a:alpha val="43000"/>
                    </a:srgbClr>
                  </a:outerShdw>
                </a:effectLst>
              </a:rPr>
              <a:t>-</a:t>
            </a:r>
            <a:r>
              <a:rPr lang="en-US" dirty="0">
                <a:ln w="0"/>
                <a:solidFill>
                  <a:schemeClr val="accent1"/>
                </a:solidFill>
                <a:effectLst>
                  <a:outerShdw blurRad="38100" dist="25400" dir="5400000" algn="ctr" rotWithShape="0">
                    <a:srgbClr val="6E747A">
                      <a:alpha val="43000"/>
                    </a:srgbClr>
                  </a:outerShdw>
                </a:effectLst>
              </a:rPr>
              <a:t>Institute for Nuclear Research of RAS (</a:t>
            </a:r>
            <a:r>
              <a:rPr lang="en-US" dirty="0" err="1">
                <a:ln w="0"/>
                <a:solidFill>
                  <a:schemeClr val="accent1"/>
                </a:solidFill>
                <a:effectLst>
                  <a:outerShdw blurRad="38100" dist="25400" dir="5400000" algn="ctr" rotWithShape="0">
                    <a:srgbClr val="6E747A">
                      <a:alpha val="43000"/>
                    </a:srgbClr>
                  </a:outerShdw>
                </a:effectLst>
              </a:rPr>
              <a:t>Troitsk</a:t>
            </a:r>
            <a:r>
              <a:rPr lang="en-US" dirty="0">
                <a:ln w="0"/>
                <a:solidFill>
                  <a:schemeClr val="accent1"/>
                </a:solidFill>
                <a:effectLst>
                  <a:outerShdw blurRad="38100" dist="25400" dir="5400000" algn="ctr" rotWithShape="0">
                    <a:srgbClr val="6E747A">
                      <a:alpha val="43000"/>
                    </a:srgbClr>
                  </a:outerShdw>
                </a:effectLst>
              </a:rPr>
              <a:t>)</a:t>
            </a:r>
          </a:p>
          <a:p>
            <a:r>
              <a:rPr lang="en-US" dirty="0">
                <a:ln w="0"/>
                <a:solidFill>
                  <a:schemeClr val="accent1"/>
                </a:solidFill>
                <a:effectLst>
                  <a:outerShdw blurRad="38100" dist="25400" dir="5400000" algn="ctr" rotWithShape="0">
                    <a:srgbClr val="6E747A">
                      <a:alpha val="43000"/>
                    </a:srgbClr>
                  </a:outerShdw>
                </a:effectLst>
              </a:rPr>
              <a:t>-</a:t>
            </a:r>
            <a:r>
              <a:rPr lang="en-US" dirty="0" err="1">
                <a:ln w="0"/>
                <a:solidFill>
                  <a:schemeClr val="accent1"/>
                </a:solidFill>
                <a:effectLst>
                  <a:outerShdw blurRad="38100" dist="25400" dir="5400000" algn="ctr" rotWithShape="0">
                    <a:srgbClr val="6E747A">
                      <a:alpha val="43000"/>
                    </a:srgbClr>
                  </a:outerShdw>
                </a:effectLst>
              </a:rPr>
              <a:t>Ioffe</a:t>
            </a:r>
            <a:r>
              <a:rPr lang="en-US" dirty="0">
                <a:ln w="0"/>
                <a:solidFill>
                  <a:schemeClr val="accent1"/>
                </a:solidFill>
                <a:effectLst>
                  <a:outerShdw blurRad="38100" dist="25400" dir="5400000" algn="ctr" rotWithShape="0">
                    <a:srgbClr val="6E747A">
                      <a:alpha val="43000"/>
                    </a:srgbClr>
                  </a:outerShdw>
                </a:effectLst>
              </a:rPr>
              <a:t> Institute (St. </a:t>
            </a:r>
            <a:r>
              <a:rPr lang="en-US" dirty="0" err="1">
                <a:ln w="0"/>
                <a:solidFill>
                  <a:schemeClr val="accent1"/>
                </a:solidFill>
                <a:effectLst>
                  <a:outerShdw blurRad="38100" dist="25400" dir="5400000" algn="ctr" rotWithShape="0">
                    <a:srgbClr val="6E747A">
                      <a:alpha val="43000"/>
                    </a:srgbClr>
                  </a:outerShdw>
                </a:effectLst>
              </a:rPr>
              <a:t>Petersberg</a:t>
            </a:r>
            <a:r>
              <a:rPr lang="en-US" dirty="0">
                <a:ln w="0"/>
                <a:solidFill>
                  <a:schemeClr val="accent1"/>
                </a:solidFill>
                <a:effectLst>
                  <a:outerShdw blurRad="38100" dist="25400" dir="5400000" algn="ctr" rotWithShape="0">
                    <a:srgbClr val="6E747A">
                      <a:alpha val="43000"/>
                    </a:srgbClr>
                  </a:outerShdw>
                </a:effectLst>
              </a:rPr>
              <a:t>)</a:t>
            </a:r>
          </a:p>
          <a:p>
            <a:r>
              <a:rPr lang="en-US" dirty="0">
                <a:ln w="0"/>
                <a:solidFill>
                  <a:schemeClr val="accent1"/>
                </a:solidFill>
                <a:effectLst>
                  <a:outerShdw blurRad="38100" dist="25400" dir="5400000" algn="ctr" rotWithShape="0">
                    <a:srgbClr val="6E747A">
                      <a:alpha val="43000"/>
                    </a:srgbClr>
                  </a:outerShdw>
                </a:effectLst>
              </a:rPr>
              <a:t>-Corporation MAYAK (</a:t>
            </a:r>
            <a:r>
              <a:rPr lang="en-US" dirty="0" err="1">
                <a:ln w="0"/>
                <a:solidFill>
                  <a:schemeClr val="accent1"/>
                </a:solidFill>
                <a:effectLst>
                  <a:outerShdw blurRad="38100" dist="25400" dir="5400000" algn="ctr" rotWithShape="0">
                    <a:srgbClr val="6E747A">
                      <a:alpha val="43000"/>
                    </a:srgbClr>
                  </a:outerShdw>
                </a:effectLst>
              </a:rPr>
              <a:t>Ozersk</a:t>
            </a:r>
            <a:r>
              <a:rPr lang="en-US" dirty="0">
                <a:ln w="0"/>
                <a:solidFill>
                  <a:schemeClr val="accent1"/>
                </a:solidFill>
                <a:effectLst>
                  <a:outerShdw blurRad="38100" dist="25400" dir="5400000" algn="ctr" rotWithShape="0">
                    <a:srgbClr val="6E747A">
                      <a:alpha val="43000"/>
                    </a:srgbClr>
                  </a:outerShdw>
                </a:effectLst>
              </a:rPr>
              <a:t>)</a:t>
            </a:r>
            <a:endParaRPr lang="ru-RU" dirty="0">
              <a:ln w="0"/>
              <a:solidFill>
                <a:schemeClr val="accent1"/>
              </a:solidFill>
              <a:effectLst>
                <a:outerShdw blurRad="38100" dist="25400" dir="5400000" algn="ctr" rotWithShape="0">
                  <a:srgbClr val="6E747A">
                    <a:alpha val="43000"/>
                  </a:srgbClr>
                </a:outerShdw>
              </a:effectLst>
            </a:endParaRPr>
          </a:p>
          <a:p>
            <a:endParaRPr lang="en-US" dirty="0"/>
          </a:p>
          <a:p>
            <a:endParaRPr lang="ru-RU" dirty="0"/>
          </a:p>
        </p:txBody>
      </p:sp>
    </p:spTree>
    <p:extLst>
      <p:ext uri="{BB962C8B-B14F-4D97-AF65-F5344CB8AC3E}">
        <p14:creationId xmlns:p14="http://schemas.microsoft.com/office/powerpoint/2010/main" val="234109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778670-EB24-4D0D-8FD5-645680BB2552}"/>
              </a:ext>
            </a:extLst>
          </p:cNvPr>
          <p:cNvSpPr>
            <a:spLocks noGrp="1"/>
          </p:cNvSpPr>
          <p:nvPr>
            <p:ph type="ctrTitle"/>
          </p:nvPr>
        </p:nvSpPr>
        <p:spPr>
          <a:xfrm>
            <a:off x="1498834" y="1041400"/>
            <a:ext cx="9144000" cy="2387600"/>
          </a:xfrm>
        </p:spPr>
        <p:txBody>
          <a:bodyPr/>
          <a:lstStyle/>
          <a:p>
            <a:endParaRPr lang="ru-RU" dirty="0"/>
          </a:p>
        </p:txBody>
      </p:sp>
      <p:sp>
        <p:nvSpPr>
          <p:cNvPr id="3" name="Подзаголовок 2">
            <a:extLst>
              <a:ext uri="{FF2B5EF4-FFF2-40B4-BE49-F238E27FC236}">
                <a16:creationId xmlns:a16="http://schemas.microsoft.com/office/drawing/2014/main" id="{588A6CE7-F413-4D61-A597-6F02E3994C3E}"/>
              </a:ext>
            </a:extLst>
          </p:cNvPr>
          <p:cNvSpPr>
            <a:spLocks noGrp="1"/>
          </p:cNvSpPr>
          <p:nvPr>
            <p:ph type="subTitle" idx="1"/>
          </p:nvPr>
        </p:nvSpPr>
        <p:spPr/>
        <p:txBody>
          <a:bodyPr/>
          <a:lstStyle/>
          <a:p>
            <a:endParaRPr lang="ru-RU" dirty="0"/>
          </a:p>
        </p:txBody>
      </p:sp>
      <p:graphicFrame>
        <p:nvGraphicFramePr>
          <p:cNvPr id="4" name="Таблица 4">
            <a:extLst>
              <a:ext uri="{FF2B5EF4-FFF2-40B4-BE49-F238E27FC236}">
                <a16:creationId xmlns:a16="http://schemas.microsoft.com/office/drawing/2014/main" id="{8879D960-124F-4442-B577-CB117D190F72}"/>
              </a:ext>
            </a:extLst>
          </p:cNvPr>
          <p:cNvGraphicFramePr>
            <a:graphicFrameLocks noGrp="1"/>
          </p:cNvGraphicFramePr>
          <p:nvPr>
            <p:extLst>
              <p:ext uri="{D42A27DB-BD31-4B8C-83A1-F6EECF244321}">
                <p14:modId xmlns:p14="http://schemas.microsoft.com/office/powerpoint/2010/main" val="3712891210"/>
              </p:ext>
            </p:extLst>
          </p:nvPr>
        </p:nvGraphicFramePr>
        <p:xfrm>
          <a:off x="1065402" y="0"/>
          <a:ext cx="10027640" cy="7334021"/>
        </p:xfrm>
        <a:graphic>
          <a:graphicData uri="http://schemas.openxmlformats.org/drawingml/2006/table">
            <a:tbl>
              <a:tblPr firstRow="1" bandRow="1">
                <a:tableStyleId>{5C22544A-7EE6-4342-B048-85BDC9FD1C3A}</a:tableStyleId>
              </a:tblPr>
              <a:tblGrid>
                <a:gridCol w="3169755">
                  <a:extLst>
                    <a:ext uri="{9D8B030D-6E8A-4147-A177-3AD203B41FA5}">
                      <a16:colId xmlns:a16="http://schemas.microsoft.com/office/drawing/2014/main" val="1908639778"/>
                    </a:ext>
                  </a:extLst>
                </a:gridCol>
                <a:gridCol w="3287200">
                  <a:extLst>
                    <a:ext uri="{9D8B030D-6E8A-4147-A177-3AD203B41FA5}">
                      <a16:colId xmlns:a16="http://schemas.microsoft.com/office/drawing/2014/main" val="2176567211"/>
                    </a:ext>
                  </a:extLst>
                </a:gridCol>
                <a:gridCol w="3570685">
                  <a:extLst>
                    <a:ext uri="{9D8B030D-6E8A-4147-A177-3AD203B41FA5}">
                      <a16:colId xmlns:a16="http://schemas.microsoft.com/office/drawing/2014/main" val="169461648"/>
                    </a:ext>
                  </a:extLst>
                </a:gridCol>
              </a:tblGrid>
              <a:tr h="0">
                <a:tc gridSpan="3">
                  <a:txBody>
                    <a:bodyPr/>
                    <a:lstStyle/>
                    <a:p>
                      <a:endParaRPr lang="ru-RU" dirty="0">
                        <a:solidFill>
                          <a:schemeClr val="accent1"/>
                        </a:solidFill>
                      </a:endParaRPr>
                    </a:p>
                  </a:txBody>
                  <a:tcPr/>
                </a:tc>
                <a:tc hMerge="1">
                  <a:txBody>
                    <a:bodyPr/>
                    <a:lstStyle/>
                    <a:p>
                      <a:r>
                        <a:rPr lang="ru-RU" dirty="0" err="1">
                          <a:solidFill>
                            <a:schemeClr val="accent1"/>
                          </a:solidFill>
                        </a:rPr>
                        <a:t>GGe</a:t>
                      </a:r>
                      <a:endParaRPr lang="ru-RU" dirty="0">
                        <a:solidFill>
                          <a:schemeClr val="accent1"/>
                        </a:solidFill>
                      </a:endParaRPr>
                    </a:p>
                  </a:txBody>
                  <a:tcPr/>
                </a:tc>
                <a:tc hMerge="1">
                  <a:txBody>
                    <a:bodyPr/>
                    <a:lstStyle/>
                    <a:p>
                      <a:endParaRPr lang="ru-RU" dirty="0"/>
                    </a:p>
                  </a:txBody>
                  <a:tcPr/>
                </a:tc>
                <a:extLst>
                  <a:ext uri="{0D108BD9-81ED-4DB2-BD59-A6C34878D82A}">
                    <a16:rowId xmlns:a16="http://schemas.microsoft.com/office/drawing/2014/main" val="3757005842"/>
                  </a:ext>
                </a:extLst>
              </a:tr>
              <a:tr h="415620">
                <a:tc gridSpan="3">
                  <a:txBody>
                    <a:bodyPr/>
                    <a:lstStyle/>
                    <a:p>
                      <a:r>
                        <a:rPr lang="ru-RU" b="1" dirty="0">
                          <a:solidFill>
                            <a:schemeClr val="tx1"/>
                          </a:solidFill>
                        </a:rPr>
                        <a:t>Registration of rare events involving neutrinos in </a:t>
                      </a:r>
                      <a:r>
                        <a:rPr lang="ru-RU" b="1" dirty="0" err="1">
                          <a:solidFill>
                            <a:schemeClr val="tx1"/>
                          </a:solidFill>
                        </a:rPr>
                        <a:t>the</a:t>
                      </a:r>
                      <a:r>
                        <a:rPr lang="ru-RU" b="1" dirty="0">
                          <a:solidFill>
                            <a:schemeClr val="tx1"/>
                          </a:solidFill>
                        </a:rPr>
                        <a:t> </a:t>
                      </a:r>
                      <a:r>
                        <a:rPr lang="ru-RU" b="1" dirty="0" err="1">
                          <a:solidFill>
                            <a:schemeClr val="tx1"/>
                          </a:solidFill>
                        </a:rPr>
                        <a:t>low</a:t>
                      </a:r>
                      <a:r>
                        <a:rPr lang="en-US" b="1" dirty="0">
                          <a:solidFill>
                            <a:schemeClr val="tx1"/>
                          </a:solidFill>
                        </a:rPr>
                        <a:t> </a:t>
                      </a:r>
                      <a:r>
                        <a:rPr lang="ru-RU" b="1" dirty="0" err="1">
                          <a:solidFill>
                            <a:schemeClr val="tx1"/>
                          </a:solidFill>
                        </a:rPr>
                        <a:t>and</a:t>
                      </a:r>
                      <a:r>
                        <a:rPr lang="ru-RU" b="1" dirty="0">
                          <a:solidFill>
                            <a:schemeClr val="tx1"/>
                          </a:solidFill>
                        </a:rPr>
                        <a:t> </a:t>
                      </a:r>
                      <a:r>
                        <a:rPr lang="ru-RU" b="1" dirty="0" err="1">
                          <a:solidFill>
                            <a:schemeClr val="tx1"/>
                          </a:solidFill>
                        </a:rPr>
                        <a:t>ultra-low</a:t>
                      </a:r>
                      <a:r>
                        <a:rPr lang="en-US" b="1" dirty="0">
                          <a:solidFill>
                            <a:schemeClr val="tx1"/>
                          </a:solidFill>
                        </a:rPr>
                        <a:t> </a:t>
                      </a:r>
                      <a:r>
                        <a:rPr lang="ru-RU" b="1" dirty="0" err="1">
                          <a:solidFill>
                            <a:schemeClr val="tx1"/>
                          </a:solidFill>
                        </a:rPr>
                        <a:t>energy</a:t>
                      </a:r>
                      <a:r>
                        <a:rPr lang="ru-RU" b="1" dirty="0">
                          <a:solidFill>
                            <a:schemeClr val="tx1"/>
                          </a:solidFill>
                        </a:rPr>
                        <a:t> regions</a:t>
                      </a:r>
                    </a:p>
                  </a:txBody>
                  <a:tcPr/>
                </a:tc>
                <a:tc hMerge="1">
                  <a:txBody>
                    <a:bodyPr/>
                    <a:lstStyle/>
                    <a:p>
                      <a:endParaRPr lang="ru-RU" sz="2400" dirty="0">
                        <a:solidFill>
                          <a:schemeClr val="accent1"/>
                        </a:solidFill>
                        <a:latin typeface="Impact" panose="020B0806030902050204" pitchFamily="34" charset="0"/>
                      </a:endParaRPr>
                    </a:p>
                  </a:txBody>
                  <a:tcPr/>
                </a:tc>
                <a:tc hMerge="1">
                  <a:txBody>
                    <a:bodyPr/>
                    <a:lstStyle/>
                    <a:p>
                      <a:endParaRPr lang="ru-RU" sz="2400" dirty="0">
                        <a:solidFill>
                          <a:schemeClr val="accent6"/>
                        </a:solidFill>
                        <a:latin typeface="Impact" panose="020B0806030902050204" pitchFamily="34" charset="0"/>
                      </a:endParaRPr>
                    </a:p>
                  </a:txBody>
                  <a:tcPr/>
                </a:tc>
                <a:extLst>
                  <a:ext uri="{0D108BD9-81ED-4DB2-BD59-A6C34878D82A}">
                    <a16:rowId xmlns:a16="http://schemas.microsoft.com/office/drawing/2014/main" val="3830777141"/>
                  </a:ext>
                </a:extLst>
              </a:tr>
              <a:tr h="512409">
                <a:tc>
                  <a:txBody>
                    <a:bodyPr/>
                    <a:lstStyle/>
                    <a:p>
                      <a:endParaRPr lang="ru-RU" dirty="0"/>
                    </a:p>
                  </a:txBody>
                  <a:tcPr/>
                </a:tc>
                <a:tc>
                  <a:txBody>
                    <a:bodyPr/>
                    <a:lstStyle/>
                    <a:p>
                      <a:r>
                        <a:rPr lang="ru-RU" sz="2400" dirty="0">
                          <a:solidFill>
                            <a:schemeClr val="accent1"/>
                          </a:solidFill>
                          <a:latin typeface="Impact" panose="020B0806030902050204" pitchFamily="34" charset="0"/>
                        </a:rPr>
                        <a:t>Helium detector</a:t>
                      </a:r>
                    </a:p>
                  </a:txBody>
                  <a:tcPr/>
                </a:tc>
                <a:tc>
                  <a:txBody>
                    <a:bodyPr/>
                    <a:lstStyle/>
                    <a:p>
                      <a:r>
                        <a:rPr lang="ru-RU" sz="2400" dirty="0">
                          <a:solidFill>
                            <a:schemeClr val="accent2"/>
                          </a:solidFill>
                          <a:latin typeface="Impact" panose="020B0806030902050204" pitchFamily="34" charset="0"/>
                        </a:rPr>
                        <a:t>Silicon</a:t>
                      </a:r>
                      <a:r>
                        <a:rPr lang="ru-RU" sz="2000" dirty="0">
                          <a:solidFill>
                            <a:schemeClr val="accent2"/>
                          </a:solidFill>
                          <a:latin typeface="Impact" panose="020B0806030902050204" pitchFamily="34" charset="0"/>
                        </a:rPr>
                        <a:t> </a:t>
                      </a:r>
                      <a:r>
                        <a:rPr lang="ru-RU" sz="2400" dirty="0">
                          <a:solidFill>
                            <a:schemeClr val="accent2"/>
                          </a:solidFill>
                          <a:latin typeface="Impact" panose="020B0806030902050204" pitchFamily="34" charset="0"/>
                        </a:rPr>
                        <a:t> detector</a:t>
                      </a:r>
                    </a:p>
                  </a:txBody>
                  <a:tcPr/>
                </a:tc>
                <a:extLst>
                  <a:ext uri="{0D108BD9-81ED-4DB2-BD59-A6C34878D82A}">
                    <a16:rowId xmlns:a16="http://schemas.microsoft.com/office/drawing/2014/main" val="72822828"/>
                  </a:ext>
                </a:extLst>
              </a:tr>
              <a:tr h="717371">
                <a:tc>
                  <a:txBody>
                    <a:bodyPr/>
                    <a:lstStyle/>
                    <a:p>
                      <a:r>
                        <a:rPr lang="ru-RU" dirty="0">
                          <a:solidFill>
                            <a:schemeClr val="tx1"/>
                          </a:solidFill>
                        </a:rPr>
                        <a:t>Recording environment</a:t>
                      </a:r>
                    </a:p>
                  </a:txBody>
                  <a:tcPr/>
                </a:tc>
                <a:tc>
                  <a:txBody>
                    <a:bodyPr/>
                    <a:lstStyle/>
                    <a:p>
                      <a:r>
                        <a:rPr lang="ru-RU" dirty="0">
                          <a:solidFill>
                            <a:schemeClr val="accent1"/>
                          </a:solidFill>
                        </a:rPr>
                        <a:t>Superfluid helium</a:t>
                      </a:r>
                    </a:p>
                  </a:txBody>
                  <a:tcPr/>
                </a:tc>
                <a:tc>
                  <a:txBody>
                    <a:bodyPr/>
                    <a:lstStyle/>
                    <a:p>
                      <a:r>
                        <a:rPr lang="ru-RU" dirty="0">
                          <a:solidFill>
                            <a:schemeClr val="accent2"/>
                          </a:solidFill>
                        </a:rPr>
                        <a:t>Single-</a:t>
                      </a:r>
                      <a:r>
                        <a:rPr lang="ru-RU" dirty="0" err="1">
                          <a:solidFill>
                            <a:schemeClr val="accent2"/>
                          </a:solidFill>
                        </a:rPr>
                        <a:t>crystal</a:t>
                      </a:r>
                      <a:r>
                        <a:rPr lang="ru-RU" dirty="0">
                          <a:solidFill>
                            <a:schemeClr val="accent2"/>
                          </a:solidFill>
                        </a:rPr>
                        <a:t> </a:t>
                      </a:r>
                      <a:r>
                        <a:rPr lang="ru-RU" dirty="0" err="1">
                          <a:solidFill>
                            <a:schemeClr val="accent2"/>
                          </a:solidFill>
                        </a:rPr>
                        <a:t>high</a:t>
                      </a:r>
                      <a:r>
                        <a:rPr lang="ru-RU" dirty="0">
                          <a:solidFill>
                            <a:schemeClr val="accent2"/>
                          </a:solidFill>
                        </a:rPr>
                        <a:t> </a:t>
                      </a:r>
                      <a:r>
                        <a:rPr lang="ru-RU" dirty="0" err="1">
                          <a:solidFill>
                            <a:schemeClr val="accent2"/>
                          </a:solidFill>
                        </a:rPr>
                        <a:t>resist</a:t>
                      </a:r>
                      <a:r>
                        <a:rPr lang="en-US" dirty="0" err="1">
                          <a:solidFill>
                            <a:schemeClr val="accent2"/>
                          </a:solidFill>
                        </a:rPr>
                        <a:t>ivity</a:t>
                      </a:r>
                      <a:r>
                        <a:rPr lang="en-US" dirty="0">
                          <a:solidFill>
                            <a:schemeClr val="accent2"/>
                          </a:solidFill>
                        </a:rPr>
                        <a:t> Si</a:t>
                      </a:r>
                      <a:endParaRPr lang="ru-RU" dirty="0">
                        <a:solidFill>
                          <a:schemeClr val="accent2"/>
                        </a:solidFill>
                      </a:endParaRPr>
                    </a:p>
                  </a:txBody>
                  <a:tcPr/>
                </a:tc>
                <a:extLst>
                  <a:ext uri="{0D108BD9-81ED-4DB2-BD59-A6C34878D82A}">
                    <a16:rowId xmlns:a16="http://schemas.microsoft.com/office/drawing/2014/main" val="3762821644"/>
                  </a:ext>
                </a:extLst>
              </a:tr>
              <a:tr h="415620">
                <a:tc>
                  <a:txBody>
                    <a:bodyPr/>
                    <a:lstStyle/>
                    <a:p>
                      <a:r>
                        <a:rPr lang="ru-RU" dirty="0">
                          <a:solidFill>
                            <a:schemeClr val="tx1"/>
                          </a:solidFill>
                        </a:rPr>
                        <a:t>Volume (mass)</a:t>
                      </a:r>
                    </a:p>
                  </a:txBody>
                  <a:tcPr/>
                </a:tc>
                <a:tc>
                  <a:txBody>
                    <a:bodyPr/>
                    <a:lstStyle/>
                    <a:p>
                      <a:r>
                        <a:rPr lang="ru-RU" dirty="0">
                          <a:solidFill>
                            <a:schemeClr val="accent1"/>
                          </a:solidFill>
                        </a:rPr>
                        <a:t>1000l.</a:t>
                      </a:r>
                    </a:p>
                  </a:txBody>
                  <a:tcPr/>
                </a:tc>
                <a:tc>
                  <a:txBody>
                    <a:bodyPr/>
                    <a:lstStyle/>
                    <a:p>
                      <a:r>
                        <a:rPr lang="ru-RU" dirty="0">
                          <a:solidFill>
                            <a:schemeClr val="accent2"/>
                          </a:solidFill>
                        </a:rPr>
                        <a:t>5kg.</a:t>
                      </a:r>
                    </a:p>
                  </a:txBody>
                  <a:tcPr/>
                </a:tc>
                <a:extLst>
                  <a:ext uri="{0D108BD9-81ED-4DB2-BD59-A6C34878D82A}">
                    <a16:rowId xmlns:a16="http://schemas.microsoft.com/office/drawing/2014/main" val="4248650918"/>
                  </a:ext>
                </a:extLst>
              </a:tr>
              <a:tr h="415620">
                <a:tc>
                  <a:txBody>
                    <a:bodyPr/>
                    <a:lstStyle/>
                    <a:p>
                      <a:r>
                        <a:rPr lang="ru-RU" dirty="0"/>
                        <a:t>Operating temperature</a:t>
                      </a:r>
                    </a:p>
                  </a:txBody>
                  <a:tcPr/>
                </a:tc>
                <a:tc>
                  <a:txBody>
                    <a:bodyPr/>
                    <a:lstStyle/>
                    <a:p>
                      <a:r>
                        <a:rPr lang="ru-RU" dirty="0">
                          <a:solidFill>
                            <a:schemeClr val="accent1"/>
                          </a:solidFill>
                        </a:rPr>
                        <a:t>(20-40)</a:t>
                      </a:r>
                      <a:r>
                        <a:rPr lang="ru-RU" dirty="0" err="1">
                          <a:solidFill>
                            <a:schemeClr val="accent1"/>
                          </a:solidFill>
                        </a:rPr>
                        <a:t>mk</a:t>
                      </a:r>
                      <a:endParaRPr lang="ru-RU" dirty="0">
                        <a:solidFill>
                          <a:schemeClr val="accent1"/>
                        </a:solidFill>
                      </a:endParaRPr>
                    </a:p>
                  </a:txBody>
                  <a:tcPr/>
                </a:tc>
                <a:tc>
                  <a:txBody>
                    <a:bodyPr/>
                    <a:lstStyle/>
                    <a:p>
                      <a:r>
                        <a:rPr lang="ru-RU" dirty="0">
                          <a:solidFill>
                            <a:schemeClr val="accent2"/>
                          </a:solidFill>
                        </a:rPr>
                        <a:t>(20-40)</a:t>
                      </a:r>
                      <a:r>
                        <a:rPr lang="ru-RU" dirty="0" err="1">
                          <a:solidFill>
                            <a:schemeClr val="accent2"/>
                          </a:solidFill>
                        </a:rPr>
                        <a:t>mk</a:t>
                      </a:r>
                      <a:endParaRPr lang="ru-RU" dirty="0">
                        <a:solidFill>
                          <a:schemeClr val="accent2"/>
                        </a:solidFill>
                      </a:endParaRPr>
                    </a:p>
                  </a:txBody>
                  <a:tcPr/>
                </a:tc>
                <a:extLst>
                  <a:ext uri="{0D108BD9-81ED-4DB2-BD59-A6C34878D82A}">
                    <a16:rowId xmlns:a16="http://schemas.microsoft.com/office/drawing/2014/main" val="727731983"/>
                  </a:ext>
                </a:extLst>
              </a:tr>
              <a:tr h="415620">
                <a:tc>
                  <a:txBody>
                    <a:bodyPr/>
                    <a:lstStyle/>
                    <a:p>
                      <a:r>
                        <a:rPr lang="ru-RU" dirty="0"/>
                        <a:t>Bolometer type</a:t>
                      </a:r>
                    </a:p>
                  </a:txBody>
                  <a:tcPr/>
                </a:tc>
                <a:tc>
                  <a:txBody>
                    <a:bodyPr/>
                    <a:lstStyle/>
                    <a:p>
                      <a:r>
                        <a:rPr lang="en-US" dirty="0">
                          <a:solidFill>
                            <a:schemeClr val="accent1"/>
                          </a:solidFill>
                        </a:rPr>
                        <a:t>TES + SQUID</a:t>
                      </a:r>
                      <a:endParaRPr lang="ru-RU" dirty="0">
                        <a:solidFill>
                          <a:schemeClr val="accent1"/>
                        </a:solidFill>
                      </a:endParaRPr>
                    </a:p>
                  </a:txBody>
                  <a:tcPr/>
                </a:tc>
                <a:tc>
                  <a:txBody>
                    <a:bodyPr/>
                    <a:lstStyle/>
                    <a:p>
                      <a:r>
                        <a:rPr lang="en-US" dirty="0">
                          <a:solidFill>
                            <a:schemeClr val="accent2"/>
                          </a:solidFill>
                        </a:rPr>
                        <a:t>TES + SQUID</a:t>
                      </a:r>
                      <a:endParaRPr lang="ru-RU" dirty="0">
                        <a:solidFill>
                          <a:schemeClr val="accent2"/>
                        </a:solidFill>
                      </a:endParaRPr>
                    </a:p>
                  </a:txBody>
                  <a:tcPr/>
                </a:tc>
                <a:extLst>
                  <a:ext uri="{0D108BD9-81ED-4DB2-BD59-A6C34878D82A}">
                    <a16:rowId xmlns:a16="http://schemas.microsoft.com/office/drawing/2014/main" val="3289046844"/>
                  </a:ext>
                </a:extLst>
              </a:tr>
              <a:tr h="717371">
                <a:tc>
                  <a:txBody>
                    <a:bodyPr/>
                    <a:lstStyle/>
                    <a:p>
                      <a:r>
                        <a:rPr lang="ru-RU" dirty="0"/>
                        <a:t>Product of interaction with neutrinos</a:t>
                      </a:r>
                    </a:p>
                  </a:txBody>
                  <a:tcPr/>
                </a:tc>
                <a:tc>
                  <a:txBody>
                    <a:bodyPr/>
                    <a:lstStyle/>
                    <a:p>
                      <a:r>
                        <a:rPr lang="ru-RU" dirty="0">
                          <a:solidFill>
                            <a:schemeClr val="accent1"/>
                          </a:solidFill>
                        </a:rPr>
                        <a:t>The Recoil </a:t>
                      </a:r>
                      <a:r>
                        <a:rPr lang="ru-RU" dirty="0" err="1">
                          <a:solidFill>
                            <a:schemeClr val="accent1"/>
                          </a:solidFill>
                        </a:rPr>
                        <a:t>Atom</a:t>
                      </a:r>
                      <a:r>
                        <a:rPr lang="ru-RU" dirty="0">
                          <a:solidFill>
                            <a:schemeClr val="accent1"/>
                          </a:solidFill>
                        </a:rPr>
                        <a:t> </a:t>
                      </a:r>
                      <a:r>
                        <a:rPr lang="en-US" dirty="0">
                          <a:solidFill>
                            <a:schemeClr val="accent1"/>
                          </a:solidFill>
                        </a:rPr>
                        <a:t>of</a:t>
                      </a:r>
                      <a:r>
                        <a:rPr lang="ru-RU" dirty="0">
                          <a:solidFill>
                            <a:schemeClr val="accent1"/>
                          </a:solidFill>
                        </a:rPr>
                        <a:t> </a:t>
                      </a:r>
                      <a:r>
                        <a:rPr lang="en-US" dirty="0">
                          <a:solidFill>
                            <a:schemeClr val="accent1"/>
                          </a:solidFill>
                        </a:rPr>
                        <a:t>He</a:t>
                      </a:r>
                      <a:r>
                        <a:rPr lang="ru-RU" dirty="0">
                          <a:solidFill>
                            <a:schemeClr val="accent1"/>
                          </a:solidFill>
                        </a:rPr>
                        <a:t>4</a:t>
                      </a:r>
                    </a:p>
                  </a:txBody>
                  <a:tcPr/>
                </a:tc>
                <a:tc>
                  <a:txBody>
                    <a:bodyPr/>
                    <a:lstStyle/>
                    <a:p>
                      <a:r>
                        <a:rPr lang="ru-RU" dirty="0">
                          <a:solidFill>
                            <a:schemeClr val="accent2"/>
                          </a:solidFill>
                        </a:rPr>
                        <a:t>Recoil Electron</a:t>
                      </a:r>
                    </a:p>
                  </a:txBody>
                  <a:tcPr/>
                </a:tc>
                <a:extLst>
                  <a:ext uri="{0D108BD9-81ED-4DB2-BD59-A6C34878D82A}">
                    <a16:rowId xmlns:a16="http://schemas.microsoft.com/office/drawing/2014/main" val="1266335101"/>
                  </a:ext>
                </a:extLst>
              </a:tr>
              <a:tr h="415620">
                <a:tc>
                  <a:txBody>
                    <a:bodyPr/>
                    <a:lstStyle/>
                    <a:p>
                      <a:r>
                        <a:rPr lang="ru-RU" dirty="0"/>
                        <a:t>Energy interval</a:t>
                      </a:r>
                    </a:p>
                  </a:txBody>
                  <a:tcPr/>
                </a:tc>
                <a:tc>
                  <a:txBody>
                    <a:bodyPr/>
                    <a:lstStyle/>
                    <a:p>
                      <a:r>
                        <a:rPr lang="ru-RU" dirty="0">
                          <a:solidFill>
                            <a:schemeClr val="accent1"/>
                          </a:solidFill>
                        </a:rPr>
                        <a:t>(0-200)</a:t>
                      </a:r>
                      <a:r>
                        <a:rPr lang="en-US" dirty="0">
                          <a:solidFill>
                            <a:schemeClr val="accent1"/>
                          </a:solidFill>
                        </a:rPr>
                        <a:t>m</a:t>
                      </a:r>
                      <a:r>
                        <a:rPr lang="ru-RU" dirty="0" err="1">
                          <a:solidFill>
                            <a:schemeClr val="accent1"/>
                          </a:solidFill>
                        </a:rPr>
                        <a:t>eV</a:t>
                      </a:r>
                      <a:endParaRPr lang="ru-RU" dirty="0">
                        <a:solidFill>
                          <a:schemeClr val="accent1"/>
                        </a:solidFill>
                      </a:endParaRPr>
                    </a:p>
                  </a:txBody>
                  <a:tcPr/>
                </a:tc>
                <a:tc>
                  <a:txBody>
                    <a:bodyPr/>
                    <a:lstStyle/>
                    <a:p>
                      <a:r>
                        <a:rPr lang="ru-RU" dirty="0">
                          <a:solidFill>
                            <a:schemeClr val="accent2"/>
                          </a:solidFill>
                        </a:rPr>
                        <a:t>(0-1.2) keV</a:t>
                      </a:r>
                    </a:p>
                  </a:txBody>
                  <a:tcPr/>
                </a:tc>
                <a:extLst>
                  <a:ext uri="{0D108BD9-81ED-4DB2-BD59-A6C34878D82A}">
                    <a16:rowId xmlns:a16="http://schemas.microsoft.com/office/drawing/2014/main" val="565180997"/>
                  </a:ext>
                </a:extLst>
              </a:tr>
              <a:tr h="717371">
                <a:tc>
                  <a:txBody>
                    <a:bodyPr/>
                    <a:lstStyle/>
                    <a:p>
                      <a:r>
                        <a:rPr lang="ru-RU" dirty="0"/>
                        <a:t>Elementary excitations for registering an event</a:t>
                      </a:r>
                    </a:p>
                  </a:txBody>
                  <a:tcPr/>
                </a:tc>
                <a:tc>
                  <a:txBody>
                    <a:bodyPr/>
                    <a:lstStyle/>
                    <a:p>
                      <a:r>
                        <a:rPr lang="ru-RU" dirty="0">
                          <a:solidFill>
                            <a:schemeClr val="accent1"/>
                          </a:solidFill>
                        </a:rPr>
                        <a:t>rotons</a:t>
                      </a:r>
                    </a:p>
                  </a:txBody>
                  <a:tcPr/>
                </a:tc>
                <a:tc>
                  <a:txBody>
                    <a:bodyPr/>
                    <a:lstStyle/>
                    <a:p>
                      <a:r>
                        <a:rPr lang="ru-RU" dirty="0">
                          <a:solidFill>
                            <a:schemeClr val="accent2"/>
                          </a:solidFill>
                        </a:rPr>
                        <a:t>Electron-hole pairs→ phonons</a:t>
                      </a:r>
                    </a:p>
                  </a:txBody>
                  <a:tcPr/>
                </a:tc>
                <a:extLst>
                  <a:ext uri="{0D108BD9-81ED-4DB2-BD59-A6C34878D82A}">
                    <a16:rowId xmlns:a16="http://schemas.microsoft.com/office/drawing/2014/main" val="87203770"/>
                  </a:ext>
                </a:extLst>
              </a:tr>
              <a:tr h="621299">
                <a:tc>
                  <a:txBody>
                    <a:bodyPr/>
                    <a:lstStyle/>
                    <a:p>
                      <a:r>
                        <a:rPr lang="ru-RU" dirty="0"/>
                        <a:t>Neutrino source, activity</a:t>
                      </a:r>
                    </a:p>
                  </a:txBody>
                  <a:tcPr/>
                </a:tc>
                <a:tc>
                  <a:txBody>
                    <a:bodyPr/>
                    <a:lstStyle/>
                    <a:p>
                      <a:r>
                        <a:rPr lang="ru-RU" dirty="0">
                          <a:solidFill>
                            <a:schemeClr val="accent1"/>
                          </a:solidFill>
                        </a:rPr>
                        <a:t>Tritium 10MKi</a:t>
                      </a:r>
                    </a:p>
                  </a:txBody>
                  <a:tcPr/>
                </a:tc>
                <a:tc>
                  <a:txBody>
                    <a:bodyPr/>
                    <a:lstStyle/>
                    <a:p>
                      <a:r>
                        <a:rPr lang="ru-RU" dirty="0">
                          <a:solidFill>
                            <a:schemeClr val="accent2"/>
                          </a:solidFill>
                        </a:rPr>
                        <a:t>Tritium 10MKi</a:t>
                      </a:r>
                    </a:p>
                  </a:txBody>
                  <a:tcPr/>
                </a:tc>
                <a:extLst>
                  <a:ext uri="{0D108BD9-81ED-4DB2-BD59-A6C34878D82A}">
                    <a16:rowId xmlns:a16="http://schemas.microsoft.com/office/drawing/2014/main" val="651211388"/>
                  </a:ext>
                </a:extLst>
              </a:tr>
              <a:tr h="415620">
                <a:tc>
                  <a:txBody>
                    <a:bodyPr/>
                    <a:lstStyle/>
                    <a:p>
                      <a:r>
                        <a:rPr lang="ru-RU" dirty="0"/>
                        <a:t>Prototypes</a:t>
                      </a:r>
                    </a:p>
                  </a:txBody>
                  <a:tcPr/>
                </a:tc>
                <a:tc>
                  <a:txBody>
                    <a:bodyPr/>
                    <a:lstStyle/>
                    <a:p>
                      <a:r>
                        <a:rPr lang="ru-RU" dirty="0">
                          <a:solidFill>
                            <a:schemeClr val="accent1"/>
                          </a:solidFill>
                        </a:rPr>
                        <a:t>no</a:t>
                      </a:r>
                    </a:p>
                  </a:txBody>
                  <a:tcPr/>
                </a:tc>
                <a:tc>
                  <a:txBody>
                    <a:bodyPr/>
                    <a:lstStyle/>
                    <a:p>
                      <a:r>
                        <a:rPr lang="en-US" dirty="0">
                          <a:solidFill>
                            <a:schemeClr val="accent2"/>
                          </a:solidFill>
                        </a:rPr>
                        <a:t>exist</a:t>
                      </a:r>
                      <a:endParaRPr lang="ru-RU" dirty="0">
                        <a:solidFill>
                          <a:schemeClr val="accent2"/>
                        </a:solidFill>
                      </a:endParaRPr>
                    </a:p>
                  </a:txBody>
                  <a:tcPr/>
                </a:tc>
                <a:extLst>
                  <a:ext uri="{0D108BD9-81ED-4DB2-BD59-A6C34878D82A}">
                    <a16:rowId xmlns:a16="http://schemas.microsoft.com/office/drawing/2014/main" val="1560340616"/>
                  </a:ext>
                </a:extLst>
              </a:tr>
              <a:tr h="415620">
                <a:tc>
                  <a:txBody>
                    <a:bodyPr/>
                    <a:lstStyle/>
                    <a:p>
                      <a:r>
                        <a:rPr lang="ru-RU" dirty="0"/>
                        <a:t>Goal</a:t>
                      </a:r>
                    </a:p>
                  </a:txBody>
                  <a:tcPr/>
                </a:tc>
                <a:tc>
                  <a:txBody>
                    <a:bodyPr/>
                    <a:lstStyle/>
                    <a:p>
                      <a:r>
                        <a:rPr lang="ru-RU" dirty="0"/>
                        <a:t>Observation of coherent scattering on an atom, setting limits on the magnetic moment and charge radius of neutrinos</a:t>
                      </a:r>
                    </a:p>
                  </a:txBody>
                  <a:tcPr/>
                </a:tc>
                <a:tc>
                  <a:txBody>
                    <a:bodyPr/>
                    <a:lstStyle/>
                    <a:p>
                      <a:r>
                        <a:rPr lang="ru-RU" dirty="0"/>
                        <a:t>Reducing the threshold for the magnetic moment of neutrinos to 2 * 10</a:t>
                      </a:r>
                      <a:r>
                        <a:rPr lang="ru-RU" baseline="30000" dirty="0"/>
                        <a:t>­-12 </a:t>
                      </a:r>
                      <a:r>
                        <a:rPr lang="el-GR" baseline="0" dirty="0"/>
                        <a:t>μ</a:t>
                      </a:r>
                      <a:r>
                        <a:rPr lang="en-US" baseline="-25000" dirty="0"/>
                        <a:t>B</a:t>
                      </a:r>
                      <a:endParaRPr lang="ru-RU" baseline="-25000" dirty="0"/>
                    </a:p>
                  </a:txBody>
                  <a:tcPr/>
                </a:tc>
                <a:extLst>
                  <a:ext uri="{0D108BD9-81ED-4DB2-BD59-A6C34878D82A}">
                    <a16:rowId xmlns:a16="http://schemas.microsoft.com/office/drawing/2014/main" val="682214935"/>
                  </a:ext>
                </a:extLst>
              </a:tr>
            </a:tbl>
          </a:graphicData>
        </a:graphic>
      </p:graphicFrame>
    </p:spTree>
    <p:extLst>
      <p:ext uri="{BB962C8B-B14F-4D97-AF65-F5344CB8AC3E}">
        <p14:creationId xmlns:p14="http://schemas.microsoft.com/office/powerpoint/2010/main" val="355124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EDB4A2DA-2E4F-4815-8822-E130D9683D58}"/>
              </a:ext>
            </a:extLst>
          </p:cNvPr>
          <p:cNvSpPr>
            <a:spLocks noGrp="1"/>
          </p:cNvSpPr>
          <p:nvPr>
            <p:ph type="title"/>
          </p:nvPr>
        </p:nvSpPr>
        <p:spPr>
          <a:xfrm>
            <a:off x="839788" y="457200"/>
            <a:ext cx="3932237" cy="792760"/>
          </a:xfrm>
        </p:spPr>
        <p:txBody>
          <a:bodyPr>
            <a:normAutofit fontScale="90000"/>
          </a:bodyPr>
          <a:lstStyle/>
          <a:p>
            <a:r>
              <a:rPr lang="en-US" dirty="0"/>
              <a:t>Ultra-low temperature in nuclear physics</a:t>
            </a:r>
            <a:endParaRPr lang="ru-RU" dirty="0"/>
          </a:p>
        </p:txBody>
      </p:sp>
      <p:pic>
        <p:nvPicPr>
          <p:cNvPr id="13" name="Рисунок 12">
            <a:extLst>
              <a:ext uri="{FF2B5EF4-FFF2-40B4-BE49-F238E27FC236}">
                <a16:creationId xmlns:a16="http://schemas.microsoft.com/office/drawing/2014/main" id="{C395D3CB-E571-459D-ACB9-81B4E088046B}"/>
              </a:ext>
            </a:extLst>
          </p:cNvPr>
          <p:cNvPicPr>
            <a:picLocks noGrp="1" noChangeAspect="1"/>
          </p:cNvPicPr>
          <p:nvPr>
            <p:ph type="pic" idx="1"/>
          </p:nvPr>
        </p:nvPicPr>
        <p:blipFill rotWithShape="1">
          <a:blip r:embed="rId2"/>
          <a:srcRect l="486" r="486"/>
          <a:stretch/>
        </p:blipFill>
        <p:spPr>
          <a:xfrm>
            <a:off x="4906963" y="987425"/>
            <a:ext cx="6448425" cy="4873625"/>
          </a:xfrm>
        </p:spPr>
      </p:pic>
      <p:sp>
        <p:nvSpPr>
          <p:cNvPr id="9" name="Текст 8">
            <a:extLst>
              <a:ext uri="{FF2B5EF4-FFF2-40B4-BE49-F238E27FC236}">
                <a16:creationId xmlns:a16="http://schemas.microsoft.com/office/drawing/2014/main" id="{7BF5EC37-4C6C-4C43-8EC9-F8470A157B57}"/>
              </a:ext>
            </a:extLst>
          </p:cNvPr>
          <p:cNvSpPr>
            <a:spLocks noGrp="1"/>
          </p:cNvSpPr>
          <p:nvPr>
            <p:ph type="body" sz="half" idx="2"/>
          </p:nvPr>
        </p:nvSpPr>
        <p:spPr>
          <a:xfrm>
            <a:off x="839788" y="1342239"/>
            <a:ext cx="3932237" cy="4526749"/>
          </a:xfrm>
        </p:spPr>
        <p:txBody>
          <a:bodyPr>
            <a:normAutofit fontScale="92500" lnSpcReduction="10000"/>
          </a:bodyPr>
          <a:lstStyle/>
          <a:p>
            <a:r>
              <a:rPr lang="en-US" dirty="0"/>
              <a:t>Both types of detectors are based on observation of thermal effects of interaction and therefore require cooling to ultra-low temperature. The only method of obtaining ultra-low stationary temperature is the method of dissolution of He3 in He4, proposed in the early 50's of the last century by G. London and first in the world successfully realized in the mid 60's in the Laboratory of Nuclear Problems (LNP) by a group led by B. </a:t>
            </a:r>
            <a:r>
              <a:rPr lang="en-US" dirty="0" err="1"/>
              <a:t>Neganov</a:t>
            </a:r>
            <a:r>
              <a:rPr lang="en-US" dirty="0"/>
              <a:t>. The first application of the method in nuclear physics - polarized nuclear targets of "frozen" type was also successfully carried out at the LNP. The second application - registration of particles by low-temperature bolometers was proposed independently at JINR and CERN in the late 70s. Now it has become a rapidly developing direction in nuclear physics, first of all in the field of registration of rare events involving neutrinos and dark matter. Thus, our laboratory has good experience in obtaining and using ultra-low temperatures.</a:t>
            </a:r>
            <a:endParaRPr lang="ru-RU" dirty="0"/>
          </a:p>
        </p:txBody>
      </p:sp>
      <p:sp>
        <p:nvSpPr>
          <p:cNvPr id="15" name="TextBox 14">
            <a:extLst>
              <a:ext uri="{FF2B5EF4-FFF2-40B4-BE49-F238E27FC236}">
                <a16:creationId xmlns:a16="http://schemas.microsoft.com/office/drawing/2014/main" id="{7F5EAD90-0288-4699-B2B9-08808280B2AD}"/>
              </a:ext>
            </a:extLst>
          </p:cNvPr>
          <p:cNvSpPr txBox="1"/>
          <p:nvPr/>
        </p:nvSpPr>
        <p:spPr>
          <a:xfrm>
            <a:off x="8131175" y="5986521"/>
            <a:ext cx="1657612" cy="375552"/>
          </a:xfrm>
          <a:prstGeom prst="rect">
            <a:avLst/>
          </a:prstGeom>
          <a:noFill/>
        </p:spPr>
        <p:txBody>
          <a:bodyPr wrap="square">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L.Bogdanova</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5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7571640-0FC9-4F02-A0E4-3076BC51FAD1}"/>
              </a:ext>
            </a:extLst>
          </p:cNvPr>
          <p:cNvSpPr>
            <a:spLocks noGrp="1"/>
          </p:cNvSpPr>
          <p:nvPr>
            <p:ph type="title"/>
          </p:nvPr>
        </p:nvSpPr>
        <p:spPr/>
        <p:txBody>
          <a:bodyPr>
            <a:normAutofit/>
          </a:bodyPr>
          <a:lstStyle/>
          <a:p>
            <a:pPr algn="ctr"/>
            <a:r>
              <a:rPr lang="en-US" sz="3200" dirty="0"/>
              <a:t>The principle of a low-temperature bolometer</a:t>
            </a:r>
            <a:endParaRPr lang="ru-RU" sz="3200" dirty="0"/>
          </a:p>
        </p:txBody>
      </p:sp>
      <p:pic>
        <p:nvPicPr>
          <p:cNvPr id="7" name="Рисунок 6">
            <a:extLst>
              <a:ext uri="{FF2B5EF4-FFF2-40B4-BE49-F238E27FC236}">
                <a16:creationId xmlns:a16="http://schemas.microsoft.com/office/drawing/2014/main" id="{F633D7B8-0A79-45D8-84C0-4D421625E069}"/>
              </a:ext>
            </a:extLst>
          </p:cNvPr>
          <p:cNvPicPr>
            <a:picLocks noChangeAspect="1"/>
          </p:cNvPicPr>
          <p:nvPr/>
        </p:nvPicPr>
        <p:blipFill>
          <a:blip r:embed="rId2"/>
          <a:stretch>
            <a:fillRect/>
          </a:stretch>
        </p:blipFill>
        <p:spPr>
          <a:xfrm>
            <a:off x="2634143" y="1417740"/>
            <a:ext cx="6795083" cy="5112078"/>
          </a:xfrm>
          <a:prstGeom prst="rect">
            <a:avLst/>
          </a:prstGeom>
        </p:spPr>
      </p:pic>
      <p:sp>
        <p:nvSpPr>
          <p:cNvPr id="9" name="TextBox 8">
            <a:extLst>
              <a:ext uri="{FF2B5EF4-FFF2-40B4-BE49-F238E27FC236}">
                <a16:creationId xmlns:a16="http://schemas.microsoft.com/office/drawing/2014/main" id="{5CFBA9CE-B7E5-4598-87E5-3049E9E8834E}"/>
              </a:ext>
            </a:extLst>
          </p:cNvPr>
          <p:cNvSpPr txBox="1"/>
          <p:nvPr/>
        </p:nvSpPr>
        <p:spPr>
          <a:xfrm>
            <a:off x="3877811" y="6492875"/>
            <a:ext cx="1222695" cy="375552"/>
          </a:xfrm>
          <a:prstGeom prst="rect">
            <a:avLst/>
          </a:prstGeom>
          <a:noFill/>
        </p:spPr>
        <p:txBody>
          <a:bodyPr wrap="square">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P.Gorla</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35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63E718C-162D-4A6E-9C03-08355CEF0E65}"/>
              </a:ext>
            </a:extLst>
          </p:cNvPr>
          <p:cNvPicPr>
            <a:picLocks noChangeAspect="1"/>
          </p:cNvPicPr>
          <p:nvPr/>
        </p:nvPicPr>
        <p:blipFill>
          <a:blip r:embed="rId2"/>
          <a:stretch>
            <a:fillRect/>
          </a:stretch>
        </p:blipFill>
        <p:spPr>
          <a:xfrm>
            <a:off x="1313323" y="0"/>
            <a:ext cx="9565354" cy="6858000"/>
          </a:xfrm>
          <a:prstGeom prst="rect">
            <a:avLst/>
          </a:prstGeom>
        </p:spPr>
      </p:pic>
    </p:spTree>
    <p:extLst>
      <p:ext uri="{BB962C8B-B14F-4D97-AF65-F5344CB8AC3E}">
        <p14:creationId xmlns:p14="http://schemas.microsoft.com/office/powerpoint/2010/main" val="400963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232F31A-6FC5-49E9-85C9-D700B19B8D1D}"/>
              </a:ext>
            </a:extLst>
          </p:cNvPr>
          <p:cNvSpPr>
            <a:spLocks noGrp="1"/>
          </p:cNvSpPr>
          <p:nvPr>
            <p:ph type="title"/>
          </p:nvPr>
        </p:nvSpPr>
        <p:spPr/>
        <p:txBody>
          <a:bodyPr>
            <a:normAutofit fontScale="90000"/>
          </a:bodyPr>
          <a:lstStyle/>
          <a:p>
            <a:pPr algn="ctr"/>
            <a:r>
              <a:rPr lang="en-US" dirty="0"/>
              <a:t>Superfluid helium detector</a:t>
            </a:r>
            <a:br>
              <a:rPr lang="en-US" dirty="0"/>
            </a:br>
            <a:r>
              <a:rPr lang="en-US" sz="2400" dirty="0">
                <a:solidFill>
                  <a:srgbClr val="C00000"/>
                </a:solidFill>
              </a:rPr>
              <a:t>Superfluid helium is the purest substance ever created by man</a:t>
            </a:r>
            <a:br>
              <a:rPr lang="en-US" sz="2400" dirty="0"/>
            </a:br>
            <a:r>
              <a:rPr lang="en-US" sz="2400" dirty="0">
                <a:solidFill>
                  <a:schemeClr val="accent1"/>
                </a:solidFill>
              </a:rPr>
              <a:t>Current projects: </a:t>
            </a:r>
            <a:r>
              <a:rPr lang="en-US" sz="2400" dirty="0" err="1">
                <a:solidFill>
                  <a:schemeClr val="accent1"/>
                </a:solidFill>
              </a:rPr>
              <a:t>HeRALD</a:t>
            </a:r>
            <a:r>
              <a:rPr lang="en-US" sz="2400" dirty="0">
                <a:solidFill>
                  <a:schemeClr val="accent1"/>
                </a:solidFill>
              </a:rPr>
              <a:t> (USA, dark matter), Saturn (Russia, coherent scattering)</a:t>
            </a:r>
            <a:endParaRPr lang="ru-RU" sz="2400" dirty="0">
              <a:solidFill>
                <a:schemeClr val="accent1"/>
              </a:solidFill>
            </a:endParaRPr>
          </a:p>
        </p:txBody>
      </p:sp>
      <p:sp>
        <p:nvSpPr>
          <p:cNvPr id="7" name="Текст 6">
            <a:extLst>
              <a:ext uri="{FF2B5EF4-FFF2-40B4-BE49-F238E27FC236}">
                <a16:creationId xmlns:a16="http://schemas.microsoft.com/office/drawing/2014/main" id="{A0F0B4D1-28E3-43B4-9AF4-B11FA1E4859D}"/>
              </a:ext>
            </a:extLst>
          </p:cNvPr>
          <p:cNvSpPr>
            <a:spLocks noGrp="1"/>
          </p:cNvSpPr>
          <p:nvPr>
            <p:ph type="body" idx="1"/>
          </p:nvPr>
        </p:nvSpPr>
        <p:spPr>
          <a:xfrm>
            <a:off x="836612" y="1908803"/>
            <a:ext cx="4503999" cy="823912"/>
          </a:xfrm>
        </p:spPr>
        <p:txBody>
          <a:bodyPr>
            <a:normAutofit fontScale="5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n-US" dirty="0"/>
              <a:t>Coherent scattering of tritium neutrino on He4 atom</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M. </a:t>
            </a:r>
            <a:r>
              <a:rPr kumimoji="0" lang="en-US" sz="1400" b="0" i="0"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Cadeddu</a:t>
            </a:r>
            <a:r>
              <a:rPr kumimoji="0" lang="en-US"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F. </a:t>
            </a:r>
            <a:r>
              <a:rPr kumimoji="0" lang="en-US" sz="1400" b="0" i="0"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Dordei</a:t>
            </a:r>
            <a:r>
              <a:rPr kumimoji="0" lang="en-US"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C. </a:t>
            </a:r>
            <a:r>
              <a:rPr kumimoji="0" lang="en-US" sz="1400" b="0" i="0"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Giunti</a:t>
            </a:r>
            <a:r>
              <a:rPr kumimoji="0" lang="en-US"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en-US" sz="1400" b="0" i="0" u="none" strike="noStrike" kern="1200" cap="all" spc="0" normalizeH="0" baseline="0" noProof="0" dirty="0">
                <a:ln>
                  <a:noFill/>
                </a:ln>
                <a:solidFill>
                  <a:srgbClr val="000000"/>
                </a:solidFill>
                <a:effectLst/>
                <a:highlight>
                  <a:srgbClr val="FFFF00"/>
                </a:highlight>
                <a:uLnTx/>
                <a:uFillTx/>
                <a:latin typeface="Times New Roman" panose="02020603050405020304" pitchFamily="18" charset="0"/>
                <a:ea typeface="+mn-ea"/>
                <a:cs typeface="+mn-cs"/>
              </a:rPr>
              <a:t>K. A. </a:t>
            </a:r>
            <a:r>
              <a:rPr kumimoji="0" lang="en-US" sz="1400" b="0" i="0" u="none" strike="noStrike" kern="1200" cap="all" spc="0" normalizeH="0" baseline="0" noProof="0" dirty="0" err="1">
                <a:ln>
                  <a:noFill/>
                </a:ln>
                <a:solidFill>
                  <a:srgbClr val="000000"/>
                </a:solidFill>
                <a:effectLst/>
                <a:highlight>
                  <a:srgbClr val="FFFF00"/>
                </a:highlight>
                <a:uLnTx/>
                <a:uFillTx/>
                <a:latin typeface="Times New Roman" panose="02020603050405020304" pitchFamily="18" charset="0"/>
                <a:ea typeface="+mn-ea"/>
                <a:cs typeface="+mn-cs"/>
              </a:rPr>
              <a:t>Kouzakov</a:t>
            </a:r>
            <a:r>
              <a:rPr kumimoji="0" lang="en-US" sz="1400" b="0" i="0" u="none" strike="noStrike" kern="1200" cap="all" spc="0" normalizeH="0" baseline="0" noProof="0" dirty="0">
                <a:ln>
                  <a:noFill/>
                </a:ln>
                <a:solidFill>
                  <a:srgbClr val="000000"/>
                </a:solidFill>
                <a:effectLst/>
                <a:highlight>
                  <a:srgbClr val="FFFF00"/>
                </a:highlight>
                <a:uLnTx/>
                <a:uFillTx/>
                <a:latin typeface="Times New Roman" panose="02020603050405020304" pitchFamily="18" charset="0"/>
                <a:ea typeface="+mn-ea"/>
                <a:cs typeface="+mn-cs"/>
              </a:rPr>
              <a:t> </a:t>
            </a:r>
            <a:r>
              <a:rPr kumimoji="0" lang="en-US"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E. </a:t>
            </a:r>
            <a:r>
              <a:rPr kumimoji="0" lang="en-US" sz="1400" b="0" i="0"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Picciau</a:t>
            </a:r>
            <a:r>
              <a:rPr kumimoji="0" lang="en-US"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 and </a:t>
            </a:r>
            <a:r>
              <a:rPr kumimoji="0" lang="en-US" sz="1400" b="0" i="0" u="none" strike="noStrike" kern="1200" cap="all" spc="0" normalizeH="0" baseline="0" noProof="0" dirty="0">
                <a:ln>
                  <a:noFill/>
                </a:ln>
                <a:solidFill>
                  <a:srgbClr val="000000"/>
                </a:solidFill>
                <a:effectLst/>
                <a:highlight>
                  <a:srgbClr val="FFFF00"/>
                </a:highlight>
                <a:uLnTx/>
                <a:uFillTx/>
                <a:latin typeface="Times New Roman" panose="02020603050405020304" pitchFamily="18" charset="0"/>
                <a:ea typeface="+mn-ea"/>
                <a:cs typeface="+mn-cs"/>
              </a:rPr>
              <a:t>A. I. </a:t>
            </a:r>
            <a:r>
              <a:rPr kumimoji="0" lang="en-US" sz="1400" b="0" i="0" u="none" strike="noStrike" kern="1200" cap="all" spc="0" normalizeH="0" baseline="0" noProof="0" dirty="0" err="1">
                <a:ln>
                  <a:noFill/>
                </a:ln>
                <a:solidFill>
                  <a:srgbClr val="000000"/>
                </a:solidFill>
                <a:effectLst/>
                <a:highlight>
                  <a:srgbClr val="FFFF00"/>
                </a:highlight>
                <a:uLnTx/>
                <a:uFillTx/>
                <a:latin typeface="Times New Roman" panose="02020603050405020304" pitchFamily="18" charset="0"/>
                <a:ea typeface="+mn-ea"/>
                <a:cs typeface="+mn-cs"/>
              </a:rPr>
              <a:t>Studenikin</a:t>
            </a:r>
            <a:r>
              <a:rPr kumimoji="0" lang="en-US"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PHYSICAL REVIEW D 100, 073014 (2019)</a:t>
            </a:r>
            <a:endParaRPr kumimoji="0" lang="ru-RU" sz="14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endParaRPr>
          </a:p>
          <a:p>
            <a:endParaRPr lang="ru-RU" dirty="0"/>
          </a:p>
        </p:txBody>
      </p:sp>
      <p:pic>
        <p:nvPicPr>
          <p:cNvPr id="12" name="Объект 11">
            <a:extLst>
              <a:ext uri="{FF2B5EF4-FFF2-40B4-BE49-F238E27FC236}">
                <a16:creationId xmlns:a16="http://schemas.microsoft.com/office/drawing/2014/main" id="{A81805C9-1A39-4018-98BB-4B5FB6C89C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3516" y="2505075"/>
            <a:ext cx="4650331" cy="3684588"/>
          </a:xfrm>
        </p:spPr>
      </p:pic>
      <p:sp>
        <p:nvSpPr>
          <p:cNvPr id="9" name="Текст 8">
            <a:extLst>
              <a:ext uri="{FF2B5EF4-FFF2-40B4-BE49-F238E27FC236}">
                <a16:creationId xmlns:a16="http://schemas.microsoft.com/office/drawing/2014/main" id="{38CDECA8-4622-4E87-B884-5A7BFA85E6E9}"/>
              </a:ext>
            </a:extLst>
          </p:cNvPr>
          <p:cNvSpPr>
            <a:spLocks noGrp="1"/>
          </p:cNvSpPr>
          <p:nvPr>
            <p:ph type="body" sz="quarter" idx="3"/>
          </p:nvPr>
        </p:nvSpPr>
        <p:spPr/>
        <p:txBody>
          <a:bodyPr>
            <a:normAutofit fontScale="55000" lnSpcReduction="20000"/>
          </a:bodyPr>
          <a:lstStyle/>
          <a:p>
            <a:r>
              <a:rPr lang="en-US" dirty="0" err="1"/>
              <a:t>Exitations</a:t>
            </a:r>
            <a:r>
              <a:rPr lang="en-US" dirty="0"/>
              <a:t> in </a:t>
            </a:r>
            <a:r>
              <a:rPr lang="en-US" dirty="0" err="1"/>
              <a:t>HeII</a:t>
            </a:r>
            <a:r>
              <a:rPr lang="en-US" dirty="0"/>
              <a:t> below ionization threshold which can be used for particles detection</a:t>
            </a:r>
            <a:endParaRPr lang="ru-RU" dirty="0"/>
          </a:p>
        </p:txBody>
      </p:sp>
      <p:pic>
        <p:nvPicPr>
          <p:cNvPr id="14" name="Объект 13">
            <a:extLst>
              <a:ext uri="{FF2B5EF4-FFF2-40B4-BE49-F238E27FC236}">
                <a16:creationId xmlns:a16="http://schemas.microsoft.com/office/drawing/2014/main" id="{FF0F848C-E749-453C-BC11-9D80F6B1A6F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13646" y="2505075"/>
            <a:ext cx="4500295" cy="3684588"/>
          </a:xfrm>
        </p:spPr>
      </p:pic>
    </p:spTree>
    <p:extLst>
      <p:ext uri="{BB962C8B-B14F-4D97-AF65-F5344CB8AC3E}">
        <p14:creationId xmlns:p14="http://schemas.microsoft.com/office/powerpoint/2010/main" val="72189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FA56112D-4F50-42EB-B7C3-838DFFD8FD38}"/>
              </a:ext>
            </a:extLst>
          </p:cNvPr>
          <p:cNvPicPr>
            <a:picLocks noChangeAspect="1"/>
          </p:cNvPicPr>
          <p:nvPr/>
        </p:nvPicPr>
        <p:blipFill>
          <a:blip r:embed="rId2"/>
          <a:stretch>
            <a:fillRect/>
          </a:stretch>
        </p:blipFill>
        <p:spPr>
          <a:xfrm>
            <a:off x="1567428" y="914714"/>
            <a:ext cx="9057143" cy="5028571"/>
          </a:xfrm>
          <a:prstGeom prst="rect">
            <a:avLst/>
          </a:prstGeom>
        </p:spPr>
      </p:pic>
    </p:spTree>
    <p:extLst>
      <p:ext uri="{BB962C8B-B14F-4D97-AF65-F5344CB8AC3E}">
        <p14:creationId xmlns:p14="http://schemas.microsoft.com/office/powerpoint/2010/main" val="139064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612F7D0-E675-4318-BB8F-6659AB6EB6CC}"/>
              </a:ext>
            </a:extLst>
          </p:cNvPr>
          <p:cNvSpPr>
            <a:spLocks noGrp="1"/>
          </p:cNvSpPr>
          <p:nvPr>
            <p:ph type="title"/>
          </p:nvPr>
        </p:nvSpPr>
        <p:spPr/>
        <p:txBody>
          <a:bodyPr>
            <a:normAutofit/>
          </a:bodyPr>
          <a:lstStyle/>
          <a:p>
            <a:r>
              <a:rPr lang="en-US" sz="2000" dirty="0"/>
              <a:t>The implementation of the Nuclear BOLOMETER subproject began in LNP with the support of the laboratory directorate and the immediate goal is to manufacture a laboratory dilution refrigerator by the end of 2024 to begin testing a prototype small-volume helium detector. If this plan is implemented, it will be Russia's first "home made" dilution refrigerator of the "dry" type.</a:t>
            </a:r>
            <a:endParaRPr lang="ru-RU" sz="2000" dirty="0"/>
          </a:p>
        </p:txBody>
      </p:sp>
      <p:pic>
        <p:nvPicPr>
          <p:cNvPr id="9" name="Объект 8">
            <a:extLst>
              <a:ext uri="{FF2B5EF4-FFF2-40B4-BE49-F238E27FC236}">
                <a16:creationId xmlns:a16="http://schemas.microsoft.com/office/drawing/2014/main" id="{629E05F5-E47A-4344-A0EF-CE8EBB0A0BD5}"/>
              </a:ext>
            </a:extLst>
          </p:cNvPr>
          <p:cNvPicPr>
            <a:picLocks noGrp="1" noChangeAspect="1"/>
          </p:cNvPicPr>
          <p:nvPr>
            <p:ph sz="half" idx="1"/>
          </p:nvPr>
        </p:nvPicPr>
        <p:blipFill>
          <a:blip r:embed="rId2"/>
          <a:stretch>
            <a:fillRect/>
          </a:stretch>
        </p:blipFill>
        <p:spPr>
          <a:xfrm>
            <a:off x="1797248" y="1825625"/>
            <a:ext cx="3263503" cy="4351338"/>
          </a:xfrm>
        </p:spPr>
      </p:pic>
      <p:pic>
        <p:nvPicPr>
          <p:cNvPr id="11" name="Объект 10">
            <a:extLst>
              <a:ext uri="{FF2B5EF4-FFF2-40B4-BE49-F238E27FC236}">
                <a16:creationId xmlns:a16="http://schemas.microsoft.com/office/drawing/2014/main" id="{848937C1-477B-4491-8311-6ABD5E5B12B8}"/>
              </a:ext>
            </a:extLst>
          </p:cNvPr>
          <p:cNvPicPr>
            <a:picLocks noGrp="1" noChangeAspect="1"/>
          </p:cNvPicPr>
          <p:nvPr>
            <p:ph sz="half" idx="2"/>
          </p:nvPr>
        </p:nvPicPr>
        <p:blipFill>
          <a:blip r:embed="rId3"/>
          <a:stretch>
            <a:fillRect/>
          </a:stretch>
        </p:blipFill>
        <p:spPr>
          <a:xfrm>
            <a:off x="7131248" y="1825625"/>
            <a:ext cx="3263503" cy="4351338"/>
          </a:xfrm>
        </p:spPr>
      </p:pic>
    </p:spTree>
    <p:extLst>
      <p:ext uri="{BB962C8B-B14F-4D97-AF65-F5344CB8AC3E}">
        <p14:creationId xmlns:p14="http://schemas.microsoft.com/office/powerpoint/2010/main" val="39845587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722</Words>
  <Application>Microsoft Office PowerPoint</Application>
  <PresentationFormat>Широкоэкранный</PresentationFormat>
  <Paragraphs>62</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Arial Black</vt:lpstr>
      <vt:lpstr>Calibri</vt:lpstr>
      <vt:lpstr>Calibri Light</vt:lpstr>
      <vt:lpstr>Impact</vt:lpstr>
      <vt:lpstr>Times New Roman</vt:lpstr>
      <vt:lpstr>Тема Office</vt:lpstr>
      <vt:lpstr>SATURN project and Nuclear BOLOMETER subproject to measure electromagnetic characteristics of neutrino with  tritium source and low-temperature bolometers</vt:lpstr>
      <vt:lpstr>Subproject “Development of low-temperature detection systems for the study of coherent elastic scattering of neutrinos on atoms, nuclei and electrons and measurement of electromagnetic characteristics of neutrinos (subproject Nuclear BOLOMETER)</vt:lpstr>
      <vt:lpstr>Презентация PowerPoint</vt:lpstr>
      <vt:lpstr>Ultra-low temperature in nuclear physics</vt:lpstr>
      <vt:lpstr>The principle of a low-temperature bolometer</vt:lpstr>
      <vt:lpstr>Презентация PowerPoint</vt:lpstr>
      <vt:lpstr>Superfluid helium detector Superfluid helium is the purest substance ever created by man Current projects: HeRALD (USA, dark matter), Saturn (Russia, coherent scattering)</vt:lpstr>
      <vt:lpstr>Презентация PowerPoint</vt:lpstr>
      <vt:lpstr>The implementation of the Nuclear BOLOMETER subproject began in LNP with the support of the laboratory directorate and the immediate goal is to manufacture a laboratory dilution refrigerator by the end of 2024 to begin testing a prototype small-volume helium detector. If this plan is implemented, it will be Russia's first "home made" dilution refrigerator of the "dry" type.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Subproject “Development of low-temperature detection systems for the study of coherent elastic scattering of neutrinos on atoms, nuclei and electrons and measurement of electromagnetic characteristics of neutrinos (subproject Nucleus BOLOMETER)</dc:title>
  <dc:creator>Владимир Трофимов</dc:creator>
  <cp:lastModifiedBy>Владимир Трофимов</cp:lastModifiedBy>
  <cp:revision>33</cp:revision>
  <dcterms:created xsi:type="dcterms:W3CDTF">2024-06-02T16:03:32Z</dcterms:created>
  <dcterms:modified xsi:type="dcterms:W3CDTF">2024-06-04T09:50:21Z</dcterms:modified>
</cp:coreProperties>
</file>